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60" r:id="rId2"/>
    <p:sldId id="280" r:id="rId3"/>
    <p:sldId id="281" r:id="rId4"/>
    <p:sldId id="292" r:id="rId5"/>
    <p:sldId id="293" r:id="rId6"/>
    <p:sldId id="282" r:id="rId7"/>
    <p:sldId id="285" r:id="rId8"/>
    <p:sldId id="295" r:id="rId9"/>
    <p:sldId id="294" r:id="rId10"/>
    <p:sldId id="289" r:id="rId11"/>
    <p:sldId id="287" r:id="rId12"/>
    <p:sldId id="288" r:id="rId13"/>
    <p:sldId id="290" r:id="rId1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Taube" initials="SIR/A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97273" autoAdjust="0"/>
  </p:normalViewPr>
  <p:slideViewPr>
    <p:cSldViewPr snapToGrid="0" snapToObjects="1">
      <p:cViewPr>
        <p:scale>
          <a:sx n="80" d="100"/>
          <a:sy n="80" d="100"/>
        </p:scale>
        <p:origin x="-1616" y="-352"/>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5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8.jpg"/></Relationships>
</file>

<file path=ppt/diagrams/_rels/drawing1.xml.rels><?xml version="1.0" encoding="UTF-8" standalone="yes"?>
<Relationships xmlns="http://schemas.openxmlformats.org/package/2006/relationships"><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939FBF-9921-E24E-9A7B-C05C7F54153B}" type="doc">
      <dgm:prSet loTypeId="urn:microsoft.com/office/officeart/2005/8/layout/vList3" loCatId="" qsTypeId="urn:microsoft.com/office/officeart/2005/8/quickstyle/simple1" qsCatId="simple" csTypeId="urn:microsoft.com/office/officeart/2005/8/colors/accent0_3" csCatId="mainScheme" phldr="1"/>
      <dgm:spPr/>
      <dgm:t>
        <a:bodyPr/>
        <a:lstStyle/>
        <a:p>
          <a:endParaRPr lang="en-US"/>
        </a:p>
      </dgm:t>
    </dgm:pt>
    <dgm:pt modelId="{FAC04124-0CB7-9E41-93AE-C614D7A71226}">
      <dgm:prSet custT="1"/>
      <dgm:spPr/>
      <dgm:t>
        <a:bodyPr/>
        <a:lstStyle/>
        <a:p>
          <a:pPr rtl="0"/>
          <a:r>
            <a:rPr lang="en-US" sz="3000" dirty="0" smtClean="0"/>
            <a:t>Mailing Lists</a:t>
          </a:r>
          <a:endParaRPr lang="en-US" sz="3000" dirty="0"/>
        </a:p>
      </dgm:t>
    </dgm:pt>
    <dgm:pt modelId="{93100AA2-6428-3444-989C-D7E6645F2AD2}" type="parTrans" cxnId="{58FF3D32-6431-C14E-BB8C-35CB4C2D1A9E}">
      <dgm:prSet/>
      <dgm:spPr/>
      <dgm:t>
        <a:bodyPr/>
        <a:lstStyle/>
        <a:p>
          <a:endParaRPr lang="en-US" sz="3000"/>
        </a:p>
      </dgm:t>
    </dgm:pt>
    <dgm:pt modelId="{D09873BE-7053-B844-8D3F-CC9965D6FBC8}" type="sibTrans" cxnId="{58FF3D32-6431-C14E-BB8C-35CB4C2D1A9E}">
      <dgm:prSet/>
      <dgm:spPr/>
      <dgm:t>
        <a:bodyPr/>
        <a:lstStyle/>
        <a:p>
          <a:endParaRPr lang="en-US" sz="3000"/>
        </a:p>
      </dgm:t>
    </dgm:pt>
    <dgm:pt modelId="{FCFE3AAC-6447-D24F-962D-8B28F3300C08}">
      <dgm:prSet custT="1"/>
      <dgm:spPr/>
      <dgm:t>
        <a:bodyPr/>
        <a:lstStyle/>
        <a:p>
          <a:pPr rtl="0"/>
          <a:r>
            <a:rPr lang="en-US" sz="3000" smtClean="0"/>
            <a:t>Outreach Materials </a:t>
          </a:r>
          <a:endParaRPr lang="en-US" sz="3000"/>
        </a:p>
      </dgm:t>
    </dgm:pt>
    <dgm:pt modelId="{6DD573B9-D785-E748-92B5-4367E068D124}" type="parTrans" cxnId="{A88E6FE3-9B57-4C4E-AC48-3E4957EE104F}">
      <dgm:prSet/>
      <dgm:spPr/>
      <dgm:t>
        <a:bodyPr/>
        <a:lstStyle/>
        <a:p>
          <a:endParaRPr lang="en-US" sz="3000"/>
        </a:p>
      </dgm:t>
    </dgm:pt>
    <dgm:pt modelId="{526ADBE9-50E7-E84D-BC9A-2C1A0050D190}" type="sibTrans" cxnId="{A88E6FE3-9B57-4C4E-AC48-3E4957EE104F}">
      <dgm:prSet/>
      <dgm:spPr/>
      <dgm:t>
        <a:bodyPr/>
        <a:lstStyle/>
        <a:p>
          <a:endParaRPr lang="en-US" sz="3000"/>
        </a:p>
      </dgm:t>
    </dgm:pt>
    <dgm:pt modelId="{94037F99-469E-0A49-87FC-996375C471F6}">
      <dgm:prSet custT="1"/>
      <dgm:spPr/>
      <dgm:t>
        <a:bodyPr/>
        <a:lstStyle/>
        <a:p>
          <a:pPr rtl="0"/>
          <a:r>
            <a:rPr lang="en-US" sz="3000" smtClean="0"/>
            <a:t>CEOS.org</a:t>
          </a:r>
          <a:endParaRPr lang="en-US" sz="3000"/>
        </a:p>
      </dgm:t>
    </dgm:pt>
    <dgm:pt modelId="{C3090C6A-E606-5F41-B882-7E0B74E63B95}" type="parTrans" cxnId="{D67BA9F8-FF0A-484D-9BA8-C4203350900E}">
      <dgm:prSet/>
      <dgm:spPr/>
      <dgm:t>
        <a:bodyPr/>
        <a:lstStyle/>
        <a:p>
          <a:endParaRPr lang="en-US" sz="3000"/>
        </a:p>
      </dgm:t>
    </dgm:pt>
    <dgm:pt modelId="{3332223D-4ACC-E743-8237-BBA5FE905C1F}" type="sibTrans" cxnId="{D67BA9F8-FF0A-484D-9BA8-C4203350900E}">
      <dgm:prSet/>
      <dgm:spPr/>
      <dgm:t>
        <a:bodyPr/>
        <a:lstStyle/>
        <a:p>
          <a:endParaRPr lang="en-US" sz="3000"/>
        </a:p>
      </dgm:t>
    </dgm:pt>
    <dgm:pt modelId="{486EB0DA-9CE3-1F42-A618-083ABBB031DA}">
      <dgm:prSet custT="1"/>
      <dgm:spPr/>
      <dgm:t>
        <a:bodyPr/>
        <a:lstStyle/>
        <a:p>
          <a:pPr rtl="0"/>
          <a:r>
            <a:rPr lang="en-US" sz="3000" smtClean="0"/>
            <a:t>Social Media</a:t>
          </a:r>
          <a:endParaRPr lang="en-US" sz="3000"/>
        </a:p>
      </dgm:t>
    </dgm:pt>
    <dgm:pt modelId="{485A458F-96F4-CF4A-80B0-FE499D25ED41}" type="parTrans" cxnId="{BBD674E4-FE9B-A644-9134-933E1C4B0C86}">
      <dgm:prSet/>
      <dgm:spPr/>
      <dgm:t>
        <a:bodyPr/>
        <a:lstStyle/>
        <a:p>
          <a:endParaRPr lang="en-US" sz="3000"/>
        </a:p>
      </dgm:t>
    </dgm:pt>
    <dgm:pt modelId="{3BDA9267-9506-2E4C-99E9-383E9EF78007}" type="sibTrans" cxnId="{BBD674E4-FE9B-A644-9134-933E1C4B0C86}">
      <dgm:prSet/>
      <dgm:spPr/>
      <dgm:t>
        <a:bodyPr/>
        <a:lstStyle/>
        <a:p>
          <a:endParaRPr lang="en-US" sz="3000"/>
        </a:p>
      </dgm:t>
    </dgm:pt>
    <dgm:pt modelId="{57010573-0042-6E47-B9E6-2C60F388F12D}" type="pres">
      <dgm:prSet presAssocID="{87939FBF-9921-E24E-9A7B-C05C7F54153B}" presName="linearFlow" presStyleCnt="0">
        <dgm:presLayoutVars>
          <dgm:dir/>
          <dgm:resizeHandles val="exact"/>
        </dgm:presLayoutVars>
      </dgm:prSet>
      <dgm:spPr/>
      <dgm:t>
        <a:bodyPr/>
        <a:lstStyle/>
        <a:p>
          <a:endParaRPr lang="en-US"/>
        </a:p>
      </dgm:t>
    </dgm:pt>
    <dgm:pt modelId="{120ED5FF-2093-294A-9302-456C7B4ACA91}" type="pres">
      <dgm:prSet presAssocID="{FAC04124-0CB7-9E41-93AE-C614D7A71226}" presName="composite" presStyleCnt="0"/>
      <dgm:spPr/>
    </dgm:pt>
    <dgm:pt modelId="{C32CA2C7-5BC9-6D48-AF17-5792918252AC}" type="pres">
      <dgm:prSet presAssocID="{FAC04124-0CB7-9E41-93AE-C614D7A71226}"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FB6F7EA0-6435-644B-9377-CEB2A47E4CC6}" type="pres">
      <dgm:prSet presAssocID="{FAC04124-0CB7-9E41-93AE-C614D7A71226}" presName="txShp" presStyleLbl="node1" presStyleIdx="0" presStyleCnt="4">
        <dgm:presLayoutVars>
          <dgm:bulletEnabled val="1"/>
        </dgm:presLayoutVars>
      </dgm:prSet>
      <dgm:spPr/>
      <dgm:t>
        <a:bodyPr/>
        <a:lstStyle/>
        <a:p>
          <a:endParaRPr lang="en-US"/>
        </a:p>
      </dgm:t>
    </dgm:pt>
    <dgm:pt modelId="{9F0C48F7-F521-3B42-B346-3CAEE805D0C4}" type="pres">
      <dgm:prSet presAssocID="{D09873BE-7053-B844-8D3F-CC9965D6FBC8}" presName="spacing" presStyleCnt="0"/>
      <dgm:spPr/>
    </dgm:pt>
    <dgm:pt modelId="{CA910BF1-4647-A342-8A34-1CCEC954D3A0}" type="pres">
      <dgm:prSet presAssocID="{FCFE3AAC-6447-D24F-962D-8B28F3300C08}" presName="composite" presStyleCnt="0"/>
      <dgm:spPr/>
    </dgm:pt>
    <dgm:pt modelId="{CCEE1FC0-CC69-0A48-84B5-52CC9E5FBDCE}" type="pres">
      <dgm:prSet presAssocID="{FCFE3AAC-6447-D24F-962D-8B28F3300C08}" presName="imgShp" presStyleLbl="fgImgPlace1" presStyleIdx="1"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C8C91EA0-D59F-014F-9E58-F2D1CE3E9F50}" type="pres">
      <dgm:prSet presAssocID="{FCFE3AAC-6447-D24F-962D-8B28F3300C08}" presName="txShp" presStyleLbl="node1" presStyleIdx="1" presStyleCnt="4">
        <dgm:presLayoutVars>
          <dgm:bulletEnabled val="1"/>
        </dgm:presLayoutVars>
      </dgm:prSet>
      <dgm:spPr/>
      <dgm:t>
        <a:bodyPr/>
        <a:lstStyle/>
        <a:p>
          <a:endParaRPr lang="en-US"/>
        </a:p>
      </dgm:t>
    </dgm:pt>
    <dgm:pt modelId="{8298529A-ED2D-324A-BE85-3E51C960707A}" type="pres">
      <dgm:prSet presAssocID="{526ADBE9-50E7-E84D-BC9A-2C1A0050D190}" presName="spacing" presStyleCnt="0"/>
      <dgm:spPr/>
    </dgm:pt>
    <dgm:pt modelId="{B89E9D16-02BB-5844-BA2C-1922B977BC14}" type="pres">
      <dgm:prSet presAssocID="{94037F99-469E-0A49-87FC-996375C471F6}" presName="composite" presStyleCnt="0"/>
      <dgm:spPr/>
    </dgm:pt>
    <dgm:pt modelId="{B48DAF3E-3BCF-314E-9A22-4CAEA213D2FE}" type="pres">
      <dgm:prSet presAssocID="{94037F99-469E-0A49-87FC-996375C471F6}" presName="imgShp" presStyleLbl="fgImgPlace1" presStyleIdx="2"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9FBD9DE0-BC5F-284B-BC5C-1AD044526DE9}" type="pres">
      <dgm:prSet presAssocID="{94037F99-469E-0A49-87FC-996375C471F6}" presName="txShp" presStyleLbl="node1" presStyleIdx="2" presStyleCnt="4">
        <dgm:presLayoutVars>
          <dgm:bulletEnabled val="1"/>
        </dgm:presLayoutVars>
      </dgm:prSet>
      <dgm:spPr/>
      <dgm:t>
        <a:bodyPr/>
        <a:lstStyle/>
        <a:p>
          <a:endParaRPr lang="en-US"/>
        </a:p>
      </dgm:t>
    </dgm:pt>
    <dgm:pt modelId="{F64B0077-FE0D-FD45-A294-A8854279882E}" type="pres">
      <dgm:prSet presAssocID="{3332223D-4ACC-E743-8237-BBA5FE905C1F}" presName="spacing" presStyleCnt="0"/>
      <dgm:spPr/>
    </dgm:pt>
    <dgm:pt modelId="{37B57AA9-1B7A-4B49-BDD7-D72A99B98753}" type="pres">
      <dgm:prSet presAssocID="{486EB0DA-9CE3-1F42-A618-083ABBB031DA}" presName="composite" presStyleCnt="0"/>
      <dgm:spPr/>
    </dgm:pt>
    <dgm:pt modelId="{ABAF6024-9E71-A440-822D-476A7AB53699}" type="pres">
      <dgm:prSet presAssocID="{486EB0DA-9CE3-1F42-A618-083ABBB031DA}" presName="imgShp" presStyleLbl="fgImgPlace1" presStyleIdx="3"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F645FCD2-3FEF-F041-B5F1-57BFBBFBF2D1}" type="pres">
      <dgm:prSet presAssocID="{486EB0DA-9CE3-1F42-A618-083ABBB031DA}" presName="txShp" presStyleLbl="node1" presStyleIdx="3" presStyleCnt="4">
        <dgm:presLayoutVars>
          <dgm:bulletEnabled val="1"/>
        </dgm:presLayoutVars>
      </dgm:prSet>
      <dgm:spPr/>
      <dgm:t>
        <a:bodyPr/>
        <a:lstStyle/>
        <a:p>
          <a:endParaRPr lang="en-US"/>
        </a:p>
      </dgm:t>
    </dgm:pt>
  </dgm:ptLst>
  <dgm:cxnLst>
    <dgm:cxn modelId="{BBD674E4-FE9B-A644-9134-933E1C4B0C86}" srcId="{87939FBF-9921-E24E-9A7B-C05C7F54153B}" destId="{486EB0DA-9CE3-1F42-A618-083ABBB031DA}" srcOrd="3" destOrd="0" parTransId="{485A458F-96F4-CF4A-80B0-FE499D25ED41}" sibTransId="{3BDA9267-9506-2E4C-99E9-383E9EF78007}"/>
    <dgm:cxn modelId="{A88E6FE3-9B57-4C4E-AC48-3E4957EE104F}" srcId="{87939FBF-9921-E24E-9A7B-C05C7F54153B}" destId="{FCFE3AAC-6447-D24F-962D-8B28F3300C08}" srcOrd="1" destOrd="0" parTransId="{6DD573B9-D785-E748-92B5-4367E068D124}" sibTransId="{526ADBE9-50E7-E84D-BC9A-2C1A0050D190}"/>
    <dgm:cxn modelId="{E307E6CE-02A6-AD4E-8833-5BEE24E0DA85}" type="presOf" srcId="{FCFE3AAC-6447-D24F-962D-8B28F3300C08}" destId="{C8C91EA0-D59F-014F-9E58-F2D1CE3E9F50}" srcOrd="0" destOrd="0" presId="urn:microsoft.com/office/officeart/2005/8/layout/vList3"/>
    <dgm:cxn modelId="{B420EF06-EF63-DD45-BC43-F50B922C2F83}" type="presOf" srcId="{87939FBF-9921-E24E-9A7B-C05C7F54153B}" destId="{57010573-0042-6E47-B9E6-2C60F388F12D}" srcOrd="0" destOrd="0" presId="urn:microsoft.com/office/officeart/2005/8/layout/vList3"/>
    <dgm:cxn modelId="{D67BA9F8-FF0A-484D-9BA8-C4203350900E}" srcId="{87939FBF-9921-E24E-9A7B-C05C7F54153B}" destId="{94037F99-469E-0A49-87FC-996375C471F6}" srcOrd="2" destOrd="0" parTransId="{C3090C6A-E606-5F41-B882-7E0B74E63B95}" sibTransId="{3332223D-4ACC-E743-8237-BBA5FE905C1F}"/>
    <dgm:cxn modelId="{0AE6BD79-A9FD-A646-B9AC-87530F69B7AA}" type="presOf" srcId="{486EB0DA-9CE3-1F42-A618-083ABBB031DA}" destId="{F645FCD2-3FEF-F041-B5F1-57BFBBFBF2D1}" srcOrd="0" destOrd="0" presId="urn:microsoft.com/office/officeart/2005/8/layout/vList3"/>
    <dgm:cxn modelId="{58FF3D32-6431-C14E-BB8C-35CB4C2D1A9E}" srcId="{87939FBF-9921-E24E-9A7B-C05C7F54153B}" destId="{FAC04124-0CB7-9E41-93AE-C614D7A71226}" srcOrd="0" destOrd="0" parTransId="{93100AA2-6428-3444-989C-D7E6645F2AD2}" sibTransId="{D09873BE-7053-B844-8D3F-CC9965D6FBC8}"/>
    <dgm:cxn modelId="{E2E4BB8E-358C-FB4D-B0C0-8935D6191CEF}" type="presOf" srcId="{FAC04124-0CB7-9E41-93AE-C614D7A71226}" destId="{FB6F7EA0-6435-644B-9377-CEB2A47E4CC6}" srcOrd="0" destOrd="0" presId="urn:microsoft.com/office/officeart/2005/8/layout/vList3"/>
    <dgm:cxn modelId="{FFBF79B8-D3ED-9742-9261-970E8FE9FCE8}" type="presOf" srcId="{94037F99-469E-0A49-87FC-996375C471F6}" destId="{9FBD9DE0-BC5F-284B-BC5C-1AD044526DE9}" srcOrd="0" destOrd="0" presId="urn:microsoft.com/office/officeart/2005/8/layout/vList3"/>
    <dgm:cxn modelId="{9C00F8B8-7E83-9342-AC79-E9AB478A6AB7}" type="presParOf" srcId="{57010573-0042-6E47-B9E6-2C60F388F12D}" destId="{120ED5FF-2093-294A-9302-456C7B4ACA91}" srcOrd="0" destOrd="0" presId="urn:microsoft.com/office/officeart/2005/8/layout/vList3"/>
    <dgm:cxn modelId="{75435F4F-5412-3D4C-8DB7-E4EA1E1BDFF5}" type="presParOf" srcId="{120ED5FF-2093-294A-9302-456C7B4ACA91}" destId="{C32CA2C7-5BC9-6D48-AF17-5792918252AC}" srcOrd="0" destOrd="0" presId="urn:microsoft.com/office/officeart/2005/8/layout/vList3"/>
    <dgm:cxn modelId="{F0D20A24-CC31-8D4C-974C-ADBCBFD09E98}" type="presParOf" srcId="{120ED5FF-2093-294A-9302-456C7B4ACA91}" destId="{FB6F7EA0-6435-644B-9377-CEB2A47E4CC6}" srcOrd="1" destOrd="0" presId="urn:microsoft.com/office/officeart/2005/8/layout/vList3"/>
    <dgm:cxn modelId="{487608EC-F8AB-D142-A234-87ED91795B99}" type="presParOf" srcId="{57010573-0042-6E47-B9E6-2C60F388F12D}" destId="{9F0C48F7-F521-3B42-B346-3CAEE805D0C4}" srcOrd="1" destOrd="0" presId="urn:microsoft.com/office/officeart/2005/8/layout/vList3"/>
    <dgm:cxn modelId="{646771FF-D104-4B47-8F70-0E52FBF048F2}" type="presParOf" srcId="{57010573-0042-6E47-B9E6-2C60F388F12D}" destId="{CA910BF1-4647-A342-8A34-1CCEC954D3A0}" srcOrd="2" destOrd="0" presId="urn:microsoft.com/office/officeart/2005/8/layout/vList3"/>
    <dgm:cxn modelId="{287E78CB-D07A-7D45-8A62-74694EC0C790}" type="presParOf" srcId="{CA910BF1-4647-A342-8A34-1CCEC954D3A0}" destId="{CCEE1FC0-CC69-0A48-84B5-52CC9E5FBDCE}" srcOrd="0" destOrd="0" presId="urn:microsoft.com/office/officeart/2005/8/layout/vList3"/>
    <dgm:cxn modelId="{EA74BF0E-C250-364C-8A95-4877F34312DB}" type="presParOf" srcId="{CA910BF1-4647-A342-8A34-1CCEC954D3A0}" destId="{C8C91EA0-D59F-014F-9E58-F2D1CE3E9F50}" srcOrd="1" destOrd="0" presId="urn:microsoft.com/office/officeart/2005/8/layout/vList3"/>
    <dgm:cxn modelId="{69BA2ECE-51B6-B840-BD55-12BA5BFCAB3D}" type="presParOf" srcId="{57010573-0042-6E47-B9E6-2C60F388F12D}" destId="{8298529A-ED2D-324A-BE85-3E51C960707A}" srcOrd="3" destOrd="0" presId="urn:microsoft.com/office/officeart/2005/8/layout/vList3"/>
    <dgm:cxn modelId="{3BCD302A-A979-E948-AD6F-B452C226CF2D}" type="presParOf" srcId="{57010573-0042-6E47-B9E6-2C60F388F12D}" destId="{B89E9D16-02BB-5844-BA2C-1922B977BC14}" srcOrd="4" destOrd="0" presId="urn:microsoft.com/office/officeart/2005/8/layout/vList3"/>
    <dgm:cxn modelId="{0E31D64A-54E0-B547-ACE6-D11ACDD4063E}" type="presParOf" srcId="{B89E9D16-02BB-5844-BA2C-1922B977BC14}" destId="{B48DAF3E-3BCF-314E-9A22-4CAEA213D2FE}" srcOrd="0" destOrd="0" presId="urn:microsoft.com/office/officeart/2005/8/layout/vList3"/>
    <dgm:cxn modelId="{F400EBA9-7A46-754C-9E48-52A5C4D2E6D2}" type="presParOf" srcId="{B89E9D16-02BB-5844-BA2C-1922B977BC14}" destId="{9FBD9DE0-BC5F-284B-BC5C-1AD044526DE9}" srcOrd="1" destOrd="0" presId="urn:microsoft.com/office/officeart/2005/8/layout/vList3"/>
    <dgm:cxn modelId="{47EC45ED-1F1A-5742-9999-94F013329648}" type="presParOf" srcId="{57010573-0042-6E47-B9E6-2C60F388F12D}" destId="{F64B0077-FE0D-FD45-A294-A8854279882E}" srcOrd="5" destOrd="0" presId="urn:microsoft.com/office/officeart/2005/8/layout/vList3"/>
    <dgm:cxn modelId="{59229F07-3E2F-FC49-9C6E-A07BA111E843}" type="presParOf" srcId="{57010573-0042-6E47-B9E6-2C60F388F12D}" destId="{37B57AA9-1B7A-4B49-BDD7-D72A99B98753}" srcOrd="6" destOrd="0" presId="urn:microsoft.com/office/officeart/2005/8/layout/vList3"/>
    <dgm:cxn modelId="{377CFE10-69D2-A347-9F10-887F6450C5D9}" type="presParOf" srcId="{37B57AA9-1B7A-4B49-BDD7-D72A99B98753}" destId="{ABAF6024-9E71-A440-822D-476A7AB53699}" srcOrd="0" destOrd="0" presId="urn:microsoft.com/office/officeart/2005/8/layout/vList3"/>
    <dgm:cxn modelId="{FB1A2E4A-6091-9C45-B175-AF4C9723AAA8}" type="presParOf" srcId="{37B57AA9-1B7A-4B49-BDD7-D72A99B98753}" destId="{F645FCD2-3FEF-F041-B5F1-57BFBBFBF2D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F7EA0-6435-644B-9377-CEB2A47E4CC6}">
      <dsp:nvSpPr>
        <dsp:cNvPr id="0" name=""/>
        <dsp:cNvSpPr/>
      </dsp:nvSpPr>
      <dsp:spPr>
        <a:xfrm rot="10800000">
          <a:off x="1450365" y="1175"/>
          <a:ext cx="5176221" cy="586321"/>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551" tIns="114300" rIns="213360" bIns="114300" numCol="1" spcCol="1270" anchor="ctr" anchorCtr="0">
          <a:noAutofit/>
        </a:bodyPr>
        <a:lstStyle/>
        <a:p>
          <a:pPr lvl="0" algn="ctr" defTabSz="1333500" rtl="0">
            <a:lnSpc>
              <a:spcPct val="90000"/>
            </a:lnSpc>
            <a:spcBef>
              <a:spcPct val="0"/>
            </a:spcBef>
            <a:spcAft>
              <a:spcPct val="35000"/>
            </a:spcAft>
          </a:pPr>
          <a:r>
            <a:rPr lang="en-US" sz="3000" kern="1200" dirty="0" smtClean="0"/>
            <a:t>Mailing Lists</a:t>
          </a:r>
          <a:endParaRPr lang="en-US" sz="3000" kern="1200" dirty="0"/>
        </a:p>
      </dsp:txBody>
      <dsp:txXfrm rot="10800000">
        <a:off x="1596945" y="1175"/>
        <a:ext cx="5029641" cy="586321"/>
      </dsp:txXfrm>
    </dsp:sp>
    <dsp:sp modelId="{C32CA2C7-5BC9-6D48-AF17-5792918252AC}">
      <dsp:nvSpPr>
        <dsp:cNvPr id="0" name=""/>
        <dsp:cNvSpPr/>
      </dsp:nvSpPr>
      <dsp:spPr>
        <a:xfrm>
          <a:off x="1157204" y="1175"/>
          <a:ext cx="586321" cy="5863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C91EA0-D59F-014F-9E58-F2D1CE3E9F50}">
      <dsp:nvSpPr>
        <dsp:cNvPr id="0" name=""/>
        <dsp:cNvSpPr/>
      </dsp:nvSpPr>
      <dsp:spPr>
        <a:xfrm rot="10800000">
          <a:off x="1450365" y="746234"/>
          <a:ext cx="5176221" cy="586321"/>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551" tIns="114300" rIns="213360" bIns="114300" numCol="1" spcCol="1270" anchor="ctr" anchorCtr="0">
          <a:noAutofit/>
        </a:bodyPr>
        <a:lstStyle/>
        <a:p>
          <a:pPr lvl="0" algn="ctr" defTabSz="1333500" rtl="0">
            <a:lnSpc>
              <a:spcPct val="90000"/>
            </a:lnSpc>
            <a:spcBef>
              <a:spcPct val="0"/>
            </a:spcBef>
            <a:spcAft>
              <a:spcPct val="35000"/>
            </a:spcAft>
          </a:pPr>
          <a:r>
            <a:rPr lang="en-US" sz="3000" kern="1200" smtClean="0"/>
            <a:t>Outreach Materials </a:t>
          </a:r>
          <a:endParaRPr lang="en-US" sz="3000" kern="1200"/>
        </a:p>
      </dsp:txBody>
      <dsp:txXfrm rot="10800000">
        <a:off x="1596945" y="746234"/>
        <a:ext cx="5029641" cy="586321"/>
      </dsp:txXfrm>
    </dsp:sp>
    <dsp:sp modelId="{CCEE1FC0-CC69-0A48-84B5-52CC9E5FBDCE}">
      <dsp:nvSpPr>
        <dsp:cNvPr id="0" name=""/>
        <dsp:cNvSpPr/>
      </dsp:nvSpPr>
      <dsp:spPr>
        <a:xfrm>
          <a:off x="1157204" y="746234"/>
          <a:ext cx="586321" cy="5863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BD9DE0-BC5F-284B-BC5C-1AD044526DE9}">
      <dsp:nvSpPr>
        <dsp:cNvPr id="0" name=""/>
        <dsp:cNvSpPr/>
      </dsp:nvSpPr>
      <dsp:spPr>
        <a:xfrm rot="10800000">
          <a:off x="1450365" y="1491294"/>
          <a:ext cx="5176221" cy="586321"/>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551" tIns="114300" rIns="213360" bIns="114300" numCol="1" spcCol="1270" anchor="ctr" anchorCtr="0">
          <a:noAutofit/>
        </a:bodyPr>
        <a:lstStyle/>
        <a:p>
          <a:pPr lvl="0" algn="ctr" defTabSz="1333500" rtl="0">
            <a:lnSpc>
              <a:spcPct val="90000"/>
            </a:lnSpc>
            <a:spcBef>
              <a:spcPct val="0"/>
            </a:spcBef>
            <a:spcAft>
              <a:spcPct val="35000"/>
            </a:spcAft>
          </a:pPr>
          <a:r>
            <a:rPr lang="en-US" sz="3000" kern="1200" smtClean="0"/>
            <a:t>CEOS.org</a:t>
          </a:r>
          <a:endParaRPr lang="en-US" sz="3000" kern="1200"/>
        </a:p>
      </dsp:txBody>
      <dsp:txXfrm rot="10800000">
        <a:off x="1596945" y="1491294"/>
        <a:ext cx="5029641" cy="586321"/>
      </dsp:txXfrm>
    </dsp:sp>
    <dsp:sp modelId="{B48DAF3E-3BCF-314E-9A22-4CAEA213D2FE}">
      <dsp:nvSpPr>
        <dsp:cNvPr id="0" name=""/>
        <dsp:cNvSpPr/>
      </dsp:nvSpPr>
      <dsp:spPr>
        <a:xfrm>
          <a:off x="1157204" y="1491294"/>
          <a:ext cx="586321" cy="5863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45FCD2-3FEF-F041-B5F1-57BFBBFBF2D1}">
      <dsp:nvSpPr>
        <dsp:cNvPr id="0" name=""/>
        <dsp:cNvSpPr/>
      </dsp:nvSpPr>
      <dsp:spPr>
        <a:xfrm rot="10800000">
          <a:off x="1450365" y="2236353"/>
          <a:ext cx="5176221" cy="586321"/>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551" tIns="114300" rIns="213360" bIns="114300" numCol="1" spcCol="1270" anchor="ctr" anchorCtr="0">
          <a:noAutofit/>
        </a:bodyPr>
        <a:lstStyle/>
        <a:p>
          <a:pPr lvl="0" algn="ctr" defTabSz="1333500" rtl="0">
            <a:lnSpc>
              <a:spcPct val="90000"/>
            </a:lnSpc>
            <a:spcBef>
              <a:spcPct val="0"/>
            </a:spcBef>
            <a:spcAft>
              <a:spcPct val="35000"/>
            </a:spcAft>
          </a:pPr>
          <a:r>
            <a:rPr lang="en-US" sz="3000" kern="1200" smtClean="0"/>
            <a:t>Social Media</a:t>
          </a:r>
          <a:endParaRPr lang="en-US" sz="3000" kern="1200"/>
        </a:p>
      </dsp:txBody>
      <dsp:txXfrm rot="10800000">
        <a:off x="1596945" y="2236353"/>
        <a:ext cx="5029641" cy="586321"/>
      </dsp:txXfrm>
    </dsp:sp>
    <dsp:sp modelId="{ABAF6024-9E71-A440-822D-476A7AB53699}">
      <dsp:nvSpPr>
        <dsp:cNvPr id="0" name=""/>
        <dsp:cNvSpPr/>
      </dsp:nvSpPr>
      <dsp:spPr>
        <a:xfrm>
          <a:off x="1157204" y="2236353"/>
          <a:ext cx="586321" cy="5863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10/29/14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smtClean="0">
              <a:latin typeface="Times New Roman"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rPr>
              <a:t>Every day, over 60 new people come to visit our website</a:t>
            </a:r>
            <a:r>
              <a:rPr lang="en-US" baseline="0" dirty="0" smtClean="0">
                <a:latin typeface="Times New Roman" pitchFamily="-106" charset="0"/>
              </a:rPr>
              <a:t> for the first time to find out who we are or what we do.</a:t>
            </a: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10</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rPr>
              <a:t>Every day, over 60 new people come to visit our website</a:t>
            </a:r>
            <a:r>
              <a:rPr lang="en-US" baseline="0" dirty="0" smtClean="0">
                <a:latin typeface="Times New Roman" pitchFamily="-106" charset="0"/>
              </a:rPr>
              <a:t> for the first time to find out who we are or what we do.</a:t>
            </a: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11</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rPr>
              <a:t>Every day, over 60 new people come to visit our website</a:t>
            </a:r>
            <a:r>
              <a:rPr lang="en-US" baseline="0" dirty="0" smtClean="0">
                <a:latin typeface="Times New Roman" pitchFamily="-106" charset="0"/>
              </a:rPr>
              <a:t> for the first time to find out who we are or what we do.</a:t>
            </a: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12</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rPr>
              <a:t>Every day, over 60 new people come to visit our website</a:t>
            </a:r>
            <a:r>
              <a:rPr lang="en-US" baseline="0" dirty="0" smtClean="0">
                <a:latin typeface="Times New Roman" pitchFamily="-106" charset="0"/>
              </a:rPr>
              <a:t> for the first time to find out who we are or what we do.</a:t>
            </a: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13</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rPr>
              <a:t>Every day, over 60 new people come to visit our website</a:t>
            </a:r>
            <a:r>
              <a:rPr lang="en-US" baseline="0" dirty="0" smtClean="0">
                <a:latin typeface="Times New Roman" pitchFamily="-106" charset="0"/>
              </a:rPr>
              <a:t> for the first time to find out who we are or what we do.</a:t>
            </a: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rPr>
              <a:t>Every day, over 60 new people come to visit our website</a:t>
            </a:r>
            <a:r>
              <a:rPr lang="en-US" baseline="0" dirty="0" smtClean="0">
                <a:latin typeface="Times New Roman" pitchFamily="-106" charset="0"/>
              </a:rPr>
              <a:t> for the first time to find out who we are or what we do.</a:t>
            </a: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4</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rPr>
              <a:t>Every day, over 60 new people come to visit our website</a:t>
            </a:r>
            <a:r>
              <a:rPr lang="en-US" baseline="0" dirty="0" smtClean="0">
                <a:latin typeface="Times New Roman" pitchFamily="-106" charset="0"/>
              </a:rPr>
              <a:t> for the first time to find out who we are or what we do.</a:t>
            </a: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5</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rPr>
              <a:t>Every day, over 60 new people come to visit our website</a:t>
            </a:r>
            <a:r>
              <a:rPr lang="en-US" baseline="0" dirty="0" smtClean="0">
                <a:latin typeface="Times New Roman" pitchFamily="-106" charset="0"/>
              </a:rPr>
              <a:t> for the first time to find out who we are or what we do.</a:t>
            </a: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6</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solidFill>
                  <a:srgbClr val="000000"/>
                </a:solidFill>
              </a:rPr>
              <a:t>One of the new outreach components of the CEOS Website is a video blog we’ve created called “Faces of CEOS”. The idea is to create short interviews of the actual people of CEOS,</a:t>
            </a:r>
            <a:r>
              <a:rPr lang="en-US" sz="1200" baseline="0" dirty="0" smtClean="0">
                <a:solidFill>
                  <a:srgbClr val="000000"/>
                </a:solidFill>
              </a:rPr>
              <a:t> during which we</a:t>
            </a:r>
            <a:r>
              <a:rPr lang="en-US" sz="1200" dirty="0" smtClean="0">
                <a:solidFill>
                  <a:srgbClr val="000000"/>
                </a:solidFill>
              </a:rPr>
              <a:t> ask you what you do and why YOU think the work of CEOS is important.</a:t>
            </a:r>
            <a:r>
              <a:rPr lang="en-US" sz="1200" baseline="0" dirty="0" smtClean="0">
                <a:solidFill>
                  <a:srgbClr val="000000"/>
                </a:solidFill>
              </a:rPr>
              <a:t> </a:t>
            </a:r>
            <a:r>
              <a:rPr lang="en-US" sz="1200" dirty="0" smtClean="0">
                <a:solidFill>
                  <a:srgbClr val="000000"/>
                </a:solidFill>
              </a:rPr>
              <a:t>To</a:t>
            </a:r>
            <a:r>
              <a:rPr lang="en-US" sz="1200" baseline="0" dirty="0" smtClean="0">
                <a:solidFill>
                  <a:srgbClr val="000000"/>
                </a:solidFill>
              </a:rPr>
              <a:t> test out the concept, we tried it for the first time with the SEO’s very own, Brian Killough. We’d like to interview people from all over the CEOS community to make a whole series of these videos for posting on the CEOS website. Watch the first one now.</a:t>
            </a:r>
            <a:endParaRPr lang="en-US" sz="1200" dirty="0" smtClean="0">
              <a:solidFill>
                <a:srgbClr val="000000"/>
              </a:solidFill>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7</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rPr>
              <a:t>Every day, over 60 new people come to visit our website</a:t>
            </a:r>
            <a:r>
              <a:rPr lang="en-US" baseline="0" dirty="0" smtClean="0">
                <a:latin typeface="Times New Roman" pitchFamily="-106" charset="0"/>
              </a:rPr>
              <a:t> for the first time to find out who we are or what we do.</a:t>
            </a: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8</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rPr>
              <a:t>Every day, over 60 new people come to visit our website</a:t>
            </a:r>
            <a:r>
              <a:rPr lang="en-US" baseline="0" dirty="0" smtClean="0">
                <a:latin typeface="Times New Roman" pitchFamily="-106" charset="0"/>
              </a:rPr>
              <a:t> for the first time to find out who we are or what we do.</a:t>
            </a: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9</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482815"/>
            <a:ext cx="1346844"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28</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Plenary session</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Tromsø, Norway</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28-30 October</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a:t>
            </a:r>
            <a:r>
              <a:rPr lang="en-US" sz="1000" b="1" dirty="0" smtClean="0">
                <a:solidFill>
                  <a:srgbClr val="FFFFFF"/>
                </a:solidFill>
                <a:latin typeface="Arial Unicode MS" pitchFamily="-111" charset="0"/>
                <a:ea typeface="ＭＳ Ｐゴシック" pitchFamily="-105" charset="-128"/>
                <a:cs typeface="ＭＳ Ｐゴシック" pitchFamily="-105" charset="-128"/>
              </a:rPr>
              <a:t>2014</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5" name="Picture 4" descr="CEOS_logo_trans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1" r:id="rId2"/>
  </p:sldLayoutIdLst>
  <p:transition xmlns:p14="http://schemas.microsoft.com/office/powerpoint/2010/mai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ceos.org/images/CEOS_Intro_Brian_Draft_02.mp4" TargetMode="External"/><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2540001" y="22055"/>
            <a:ext cx="6604000" cy="1672389"/>
          </a:xfrm>
        </p:spPr>
        <p:txBody>
          <a:bodyPr/>
          <a:lstStyle/>
          <a:p>
            <a:pPr algn="l"/>
            <a:r>
              <a:rPr lang="en-US" sz="2800" dirty="0" smtClean="0"/>
              <a:t>CEOS Information Management</a:t>
            </a:r>
            <a:r>
              <a:rPr lang="en-US" sz="2800" b="0" dirty="0"/>
              <a:t/>
            </a:r>
            <a:br>
              <a:rPr lang="en-US" sz="2800" b="0" dirty="0"/>
            </a:br>
            <a:endParaRPr lang="en-US" sz="2800" dirty="0" smtClean="0">
              <a:solidFill>
                <a:srgbClr val="FFFF00"/>
              </a:solidFill>
            </a:endParaRPr>
          </a:p>
        </p:txBody>
      </p:sp>
      <p:sp>
        <p:nvSpPr>
          <p:cNvPr id="2" name="Subtitle 1"/>
          <p:cNvSpPr>
            <a:spLocks noGrp="1"/>
          </p:cNvSpPr>
          <p:nvPr>
            <p:ph type="subTitle" sz="quarter" idx="1"/>
          </p:nvPr>
        </p:nvSpPr>
        <p:spPr>
          <a:xfrm>
            <a:off x="3814057" y="1694444"/>
            <a:ext cx="4826977" cy="1564105"/>
          </a:xfrm>
        </p:spPr>
        <p:txBody>
          <a:bodyPr/>
          <a:lstStyle/>
          <a:p>
            <a:r>
              <a:rPr lang="en-US" b="0" dirty="0" smtClean="0"/>
              <a:t>Kim Holloway</a:t>
            </a:r>
          </a:p>
          <a:p>
            <a:r>
              <a:rPr lang="en-US" b="0" dirty="0" smtClean="0"/>
              <a:t>CEOS SEO (NASA)</a:t>
            </a:r>
          </a:p>
          <a:p>
            <a:r>
              <a:rPr lang="en-US" b="0" dirty="0" smtClean="0"/>
              <a:t>28</a:t>
            </a:r>
            <a:r>
              <a:rPr lang="en-US" b="0" baseline="30000" dirty="0" smtClean="0"/>
              <a:t>th</a:t>
            </a:r>
            <a:r>
              <a:rPr lang="en-US" b="0" dirty="0" smtClean="0"/>
              <a:t> CEOS Plenary, Agenda Item 32</a:t>
            </a:r>
          </a:p>
          <a:p>
            <a:r>
              <a:rPr lang="en-US" b="0" dirty="0" smtClean="0"/>
              <a:t>Tromsø, Norway</a:t>
            </a:r>
            <a:br>
              <a:rPr lang="en-US" b="0" dirty="0" smtClean="0"/>
            </a:br>
            <a:r>
              <a:rPr lang="en-US" b="0" dirty="0" smtClean="0"/>
              <a:t>28-30 October 2014</a:t>
            </a:r>
            <a:endParaRPr lang="en-US" b="0" dirty="0"/>
          </a:p>
        </p:txBody>
      </p:sp>
      <p:pic>
        <p:nvPicPr>
          <p:cNvPr id="4" name="Picture 2" descr="C:\Users\Taube\Desktop\AT job files\CEOS\CEOS Plen 2014\website\website images\Rica-ishavshotel-web.jpg"/>
          <p:cNvPicPr>
            <a:picLocks noChangeAspect="1" noChangeArrowheads="1"/>
          </p:cNvPicPr>
          <p:nvPr/>
        </p:nvPicPr>
        <p:blipFill>
          <a:blip r:embed="rId3"/>
          <a:srcRect/>
          <a:stretch>
            <a:fillRect/>
          </a:stretch>
        </p:blipFill>
        <p:spPr bwMode="auto">
          <a:xfrm>
            <a:off x="3765" y="5103562"/>
            <a:ext cx="4070067" cy="2093336"/>
          </a:xfrm>
          <a:prstGeom prst="rect">
            <a:avLst/>
          </a:prstGeom>
          <a:noFill/>
        </p:spPr>
      </p:pic>
      <p:pic>
        <p:nvPicPr>
          <p:cNvPr id="5" name="Picture 2" descr="C:\Users\Taube\Desktop\AT job files\CEOS\CEOS Plen 2014\website\website images\hotelroom.jpg"/>
          <p:cNvPicPr>
            <a:picLocks noChangeAspect="1" noChangeArrowheads="1"/>
          </p:cNvPicPr>
          <p:nvPr/>
        </p:nvPicPr>
        <p:blipFill>
          <a:blip r:embed="rId4"/>
          <a:srcRect/>
          <a:stretch>
            <a:fillRect/>
          </a:stretch>
        </p:blipFill>
        <p:spPr bwMode="auto">
          <a:xfrm>
            <a:off x="4073832" y="5103561"/>
            <a:ext cx="1608990" cy="827543"/>
          </a:xfrm>
          <a:prstGeom prst="rect">
            <a:avLst/>
          </a:prstGeom>
          <a:noFill/>
        </p:spPr>
      </p:pic>
      <p:pic>
        <p:nvPicPr>
          <p:cNvPr id="6" name="Picture 4" descr="C:\Users\Taube\Desktop\AT job files\CEOS\CEOS Plen 2014\website\website images\birdview tromso2.bmp"/>
          <p:cNvPicPr>
            <a:picLocks noChangeAspect="1" noChangeArrowheads="1"/>
          </p:cNvPicPr>
          <p:nvPr/>
        </p:nvPicPr>
        <p:blipFill>
          <a:blip r:embed="rId5"/>
          <a:srcRect/>
          <a:stretch>
            <a:fillRect/>
          </a:stretch>
        </p:blipFill>
        <p:spPr bwMode="auto">
          <a:xfrm>
            <a:off x="5682821" y="5103561"/>
            <a:ext cx="3617833" cy="2093337"/>
          </a:xfrm>
          <a:prstGeom prst="rect">
            <a:avLst/>
          </a:prstGeom>
          <a:noFill/>
        </p:spPr>
      </p:pic>
      <p:pic>
        <p:nvPicPr>
          <p:cNvPr id="7" name="Picture 3" descr="C:\Users\Taube\Desktop\AT job files\CEOS\CEOS Plen 2014\website\website images\Winter_Tromso.jpg"/>
          <p:cNvPicPr>
            <a:picLocks noChangeAspect="1" noChangeArrowheads="1"/>
          </p:cNvPicPr>
          <p:nvPr/>
        </p:nvPicPr>
        <p:blipFill>
          <a:blip r:embed="rId6"/>
          <a:srcRect/>
          <a:stretch>
            <a:fillRect/>
          </a:stretch>
        </p:blipFill>
        <p:spPr bwMode="auto">
          <a:xfrm>
            <a:off x="4073832" y="5931105"/>
            <a:ext cx="2187622" cy="1265793"/>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6956" y="4667447"/>
            <a:ext cx="2910556" cy="1477328"/>
          </a:xfrm>
          <a:prstGeom prst="rect">
            <a:avLst/>
          </a:prstGeom>
          <a:noFill/>
        </p:spPr>
        <p:txBody>
          <a:bodyPr wrap="square" rtlCol="0">
            <a:spAutoFit/>
          </a:bodyPr>
          <a:lstStyle/>
          <a:p>
            <a:r>
              <a:rPr lang="en-US" sz="3000" dirty="0" smtClean="0">
                <a:solidFill>
                  <a:srgbClr val="000000"/>
                </a:solidFill>
              </a:rPr>
              <a:t>Like our page: </a:t>
            </a:r>
            <a:r>
              <a:rPr lang="en-US" sz="3000" u="sng" dirty="0" err="1" smtClean="0">
                <a:solidFill>
                  <a:srgbClr val="002569"/>
                </a:solidFill>
              </a:rPr>
              <a:t>Facebook.com</a:t>
            </a:r>
            <a:r>
              <a:rPr lang="en-US" sz="3000" u="sng" dirty="0" smtClean="0">
                <a:solidFill>
                  <a:srgbClr val="002569"/>
                </a:solidFill>
              </a:rPr>
              <a:t>/</a:t>
            </a:r>
            <a:r>
              <a:rPr lang="en-US" sz="3000" u="sng" dirty="0" err="1" smtClean="0">
                <a:solidFill>
                  <a:srgbClr val="002569"/>
                </a:solidFill>
              </a:rPr>
              <a:t>SocialCEOS</a:t>
            </a:r>
            <a:endParaRPr lang="en-US" sz="3000" u="sng" dirty="0" smtClean="0">
              <a:solidFill>
                <a:srgbClr val="002569"/>
              </a:solidFill>
            </a:endParaRPr>
          </a:p>
        </p:txBody>
      </p:sp>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10</a:t>
            </a:fld>
            <a:endParaRPr lang="en-US" dirty="0" smtClean="0"/>
          </a:p>
        </p:txBody>
      </p:sp>
      <p:sp>
        <p:nvSpPr>
          <p:cNvPr id="6" name="Title 1"/>
          <p:cNvSpPr txBox="1">
            <a:spLocks/>
          </p:cNvSpPr>
          <p:nvPr/>
        </p:nvSpPr>
        <p:spPr bwMode="auto">
          <a:xfrm>
            <a:off x="1541856" y="109710"/>
            <a:ext cx="7443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CEOS on Social Media</a:t>
            </a:r>
            <a:endParaRPr lang="en-US" sz="3200" b="1" kern="0" noProof="0" dirty="0" smtClean="0">
              <a:solidFill>
                <a:schemeClr val="bg1"/>
              </a:solidFill>
              <a:latin typeface="Tahoma" pitchFamily="-106" charset="0"/>
              <a:cs typeface="Tahoma" pitchFamily="-106" charset="0"/>
            </a:endParaRPr>
          </a:p>
        </p:txBody>
      </p:sp>
      <p:pic>
        <p:nvPicPr>
          <p:cNvPr id="9" name="Picture 8"/>
          <p:cNvPicPr>
            <a:picLocks noChangeAspect="1"/>
          </p:cNvPicPr>
          <p:nvPr/>
        </p:nvPicPr>
        <p:blipFill>
          <a:blip r:embed="rId3"/>
          <a:stretch>
            <a:fillRect/>
          </a:stretch>
        </p:blipFill>
        <p:spPr>
          <a:xfrm>
            <a:off x="94039" y="1534780"/>
            <a:ext cx="5628982" cy="2949742"/>
          </a:xfrm>
          <a:prstGeom prst="rect">
            <a:avLst/>
          </a:prstGeom>
        </p:spPr>
      </p:pic>
      <p:sp>
        <p:nvSpPr>
          <p:cNvPr id="11" name="TextBox 10"/>
          <p:cNvSpPr txBox="1"/>
          <p:nvPr/>
        </p:nvSpPr>
        <p:spPr>
          <a:xfrm>
            <a:off x="5344841" y="2066888"/>
            <a:ext cx="3493453" cy="1477328"/>
          </a:xfrm>
          <a:prstGeom prst="rect">
            <a:avLst/>
          </a:prstGeom>
          <a:noFill/>
        </p:spPr>
        <p:txBody>
          <a:bodyPr wrap="square" rtlCol="0">
            <a:spAutoFit/>
          </a:bodyPr>
          <a:lstStyle/>
          <a:p>
            <a:pPr algn="r"/>
            <a:r>
              <a:rPr lang="en-US" sz="3000" dirty="0" smtClean="0">
                <a:solidFill>
                  <a:srgbClr val="000000"/>
                </a:solidFill>
              </a:rPr>
              <a:t>Follow us  </a:t>
            </a:r>
          </a:p>
          <a:p>
            <a:pPr algn="r"/>
            <a:r>
              <a:rPr lang="en-US" sz="3000" dirty="0" smtClean="0">
                <a:solidFill>
                  <a:srgbClr val="000000"/>
                </a:solidFill>
              </a:rPr>
              <a:t>on Twitter: </a:t>
            </a:r>
          </a:p>
          <a:p>
            <a:pPr algn="r"/>
            <a:r>
              <a:rPr lang="en-US" sz="3000" u="sng" dirty="0" smtClean="0"/>
              <a:t>@</a:t>
            </a:r>
            <a:r>
              <a:rPr lang="en-US" sz="3000" u="sng" dirty="0" err="1" smtClean="0"/>
              <a:t>CEOSdotORG</a:t>
            </a:r>
            <a:endParaRPr lang="en-US" sz="3000" u="sng" dirty="0" smtClean="0"/>
          </a:p>
        </p:txBody>
      </p:sp>
      <p:pic>
        <p:nvPicPr>
          <p:cNvPr id="8" name="Picture 7"/>
          <p:cNvPicPr>
            <a:picLocks noChangeAspect="1"/>
          </p:cNvPicPr>
          <p:nvPr/>
        </p:nvPicPr>
        <p:blipFill rotWithShape="1">
          <a:blip r:embed="rId4"/>
          <a:srcRect t="-1" b="55373"/>
          <a:stretch/>
        </p:blipFill>
        <p:spPr>
          <a:xfrm>
            <a:off x="3157512" y="4261355"/>
            <a:ext cx="5986488" cy="2596645"/>
          </a:xfrm>
          <a:prstGeom prst="rect">
            <a:avLst/>
          </a:prstGeom>
        </p:spPr>
      </p:pic>
    </p:spTree>
    <p:extLst>
      <p:ext uri="{BB962C8B-B14F-4D97-AF65-F5344CB8AC3E}">
        <p14:creationId xmlns:p14="http://schemas.microsoft.com/office/powerpoint/2010/main" val="81469115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5840" y="1442899"/>
            <a:ext cx="8562722" cy="1246495"/>
          </a:xfrm>
          <a:prstGeom prst="rect">
            <a:avLst/>
          </a:prstGeom>
          <a:noFill/>
        </p:spPr>
        <p:txBody>
          <a:bodyPr wrap="square" rtlCol="0">
            <a:spAutoFit/>
          </a:bodyPr>
          <a:lstStyle/>
          <a:p>
            <a:r>
              <a:rPr lang="en-US" sz="3000" u="sng" dirty="0" smtClean="0">
                <a:solidFill>
                  <a:srgbClr val="000000"/>
                </a:solidFill>
              </a:rPr>
              <a:t>Why?</a:t>
            </a:r>
          </a:p>
          <a:p>
            <a:endParaRPr lang="en-US" sz="1500" dirty="0" smtClean="0">
              <a:solidFill>
                <a:srgbClr val="002569"/>
              </a:solidFill>
            </a:endParaRPr>
          </a:p>
          <a:p>
            <a:pPr marL="292100" indent="-292100">
              <a:buFont typeface="Arial"/>
              <a:buChar char="•"/>
            </a:pPr>
            <a:r>
              <a:rPr lang="en-US" sz="3000" dirty="0" smtClean="0">
                <a:solidFill>
                  <a:srgbClr val="002569"/>
                </a:solidFill>
              </a:rPr>
              <a:t>Billions of people use social media</a:t>
            </a:r>
          </a:p>
        </p:txBody>
      </p:sp>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11</a:t>
            </a:fld>
            <a:endParaRPr lang="en-US" dirty="0" smtClean="0"/>
          </a:p>
        </p:txBody>
      </p:sp>
      <p:sp>
        <p:nvSpPr>
          <p:cNvPr id="6" name="Title 1"/>
          <p:cNvSpPr txBox="1">
            <a:spLocks/>
          </p:cNvSpPr>
          <p:nvPr/>
        </p:nvSpPr>
        <p:spPr bwMode="auto">
          <a:xfrm>
            <a:off x="1541856" y="109710"/>
            <a:ext cx="7443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CEOS on Social Media</a:t>
            </a:r>
            <a:endParaRPr lang="en-US" sz="3200" b="1" kern="0" noProof="0" dirty="0" smtClean="0">
              <a:solidFill>
                <a:schemeClr val="bg1"/>
              </a:solidFill>
              <a:latin typeface="Tahoma" pitchFamily="-106" charset="0"/>
              <a:cs typeface="Tahoma" pitchFamily="-106" charset="0"/>
            </a:endParaRPr>
          </a:p>
        </p:txBody>
      </p:sp>
      <p:sp>
        <p:nvSpPr>
          <p:cNvPr id="7" name="TextBox 6"/>
          <p:cNvSpPr txBox="1"/>
          <p:nvPr/>
        </p:nvSpPr>
        <p:spPr>
          <a:xfrm>
            <a:off x="128057" y="5218659"/>
            <a:ext cx="8864600" cy="1477328"/>
          </a:xfrm>
          <a:prstGeom prst="rect">
            <a:avLst/>
          </a:prstGeom>
          <a:solidFill>
            <a:schemeClr val="bg1">
              <a:alpha val="80000"/>
            </a:schemeClr>
          </a:solidFill>
          <a:ln w="34925">
            <a:solidFill>
              <a:srgbClr val="000000"/>
            </a:solidFill>
          </a:ln>
        </p:spPr>
        <p:txBody>
          <a:bodyPr wrap="square" rtlCol="0">
            <a:spAutoFit/>
          </a:bodyPr>
          <a:lstStyle/>
          <a:p>
            <a:pPr algn="ctr"/>
            <a:r>
              <a:rPr lang="en-US" sz="3000" b="1" dirty="0" smtClean="0">
                <a:solidFill>
                  <a:srgbClr val="002569"/>
                </a:solidFill>
              </a:rPr>
              <a:t>Social media is where the world meets CEOS and discovers the importance of satellite </a:t>
            </a:r>
            <a:r>
              <a:rPr lang="en-US" sz="3000" b="1" dirty="0">
                <a:solidFill>
                  <a:srgbClr val="002569"/>
                </a:solidFill>
              </a:rPr>
              <a:t>Earth observations. </a:t>
            </a:r>
          </a:p>
        </p:txBody>
      </p:sp>
      <p:pic>
        <p:nvPicPr>
          <p:cNvPr id="8" name="Picture 7"/>
          <p:cNvPicPr>
            <a:picLocks noChangeAspect="1"/>
          </p:cNvPicPr>
          <p:nvPr/>
        </p:nvPicPr>
        <p:blipFill>
          <a:blip r:embed="rId3"/>
          <a:stretch>
            <a:fillRect/>
          </a:stretch>
        </p:blipFill>
        <p:spPr>
          <a:xfrm>
            <a:off x="264594" y="2918406"/>
            <a:ext cx="2013783" cy="1957157"/>
          </a:xfrm>
          <a:prstGeom prst="rect">
            <a:avLst/>
          </a:prstGeom>
        </p:spPr>
      </p:pic>
      <p:pic>
        <p:nvPicPr>
          <p:cNvPr id="9" name="Picture 8"/>
          <p:cNvPicPr>
            <a:picLocks noChangeAspect="1"/>
          </p:cNvPicPr>
          <p:nvPr/>
        </p:nvPicPr>
        <p:blipFill>
          <a:blip r:embed="rId4"/>
          <a:stretch>
            <a:fillRect/>
          </a:stretch>
        </p:blipFill>
        <p:spPr>
          <a:xfrm>
            <a:off x="6486009" y="1439872"/>
            <a:ext cx="2552167" cy="1337406"/>
          </a:xfrm>
          <a:prstGeom prst="rect">
            <a:avLst/>
          </a:prstGeom>
        </p:spPr>
      </p:pic>
      <p:sp>
        <p:nvSpPr>
          <p:cNvPr id="10" name="TextBox 9"/>
          <p:cNvSpPr txBox="1"/>
          <p:nvPr/>
        </p:nvSpPr>
        <p:spPr>
          <a:xfrm>
            <a:off x="2514893" y="2588484"/>
            <a:ext cx="6629107" cy="2169825"/>
          </a:xfrm>
          <a:prstGeom prst="rect">
            <a:avLst/>
          </a:prstGeom>
          <a:noFill/>
        </p:spPr>
        <p:txBody>
          <a:bodyPr wrap="square" rtlCol="0">
            <a:spAutoFit/>
          </a:bodyPr>
          <a:lstStyle/>
          <a:p>
            <a:r>
              <a:rPr lang="en-US" sz="3000" dirty="0" smtClean="0">
                <a:solidFill>
                  <a:srgbClr val="002569"/>
                </a:solidFill>
              </a:rPr>
              <a:t>as their primary information resource.</a:t>
            </a:r>
          </a:p>
          <a:p>
            <a:endParaRPr lang="en-US" sz="1500" dirty="0" smtClean="0">
              <a:solidFill>
                <a:srgbClr val="002569"/>
              </a:solidFill>
            </a:endParaRPr>
          </a:p>
          <a:p>
            <a:pPr marL="282575" indent="-282575">
              <a:buFont typeface="Arial"/>
              <a:buChar char="•"/>
            </a:pPr>
            <a:r>
              <a:rPr lang="en-US" sz="3000" dirty="0" smtClean="0">
                <a:solidFill>
                  <a:srgbClr val="002569"/>
                </a:solidFill>
              </a:rPr>
              <a:t>We will create a global awareness of who we are, what we do, and why it’s important to the world.</a:t>
            </a:r>
          </a:p>
        </p:txBody>
      </p:sp>
    </p:spTree>
    <p:extLst>
      <p:ext uri="{BB962C8B-B14F-4D97-AF65-F5344CB8AC3E}">
        <p14:creationId xmlns:p14="http://schemas.microsoft.com/office/powerpoint/2010/main" val="170275473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t="33345" b="13359"/>
          <a:stretch/>
        </p:blipFill>
        <p:spPr>
          <a:xfrm>
            <a:off x="1375900" y="1336750"/>
            <a:ext cx="6463897" cy="1908553"/>
          </a:xfrm>
          <a:prstGeom prst="rect">
            <a:avLst/>
          </a:prstGeom>
        </p:spPr>
      </p:pic>
      <p:sp>
        <p:nvSpPr>
          <p:cNvPr id="5" name="TextBox 4"/>
          <p:cNvSpPr txBox="1"/>
          <p:nvPr/>
        </p:nvSpPr>
        <p:spPr>
          <a:xfrm>
            <a:off x="105840" y="3024195"/>
            <a:ext cx="8562722" cy="3785652"/>
          </a:xfrm>
          <a:prstGeom prst="rect">
            <a:avLst/>
          </a:prstGeom>
          <a:noFill/>
        </p:spPr>
        <p:txBody>
          <a:bodyPr wrap="square" rtlCol="0">
            <a:spAutoFit/>
          </a:bodyPr>
          <a:lstStyle/>
          <a:p>
            <a:r>
              <a:rPr lang="en-US" sz="3000" u="sng" dirty="0" smtClean="0">
                <a:solidFill>
                  <a:srgbClr val="000000"/>
                </a:solidFill>
              </a:rPr>
              <a:t>Social Media Success Requires:</a:t>
            </a:r>
          </a:p>
          <a:p>
            <a:endParaRPr lang="en-US" sz="1500" dirty="0" smtClean="0">
              <a:solidFill>
                <a:srgbClr val="002569"/>
              </a:solidFill>
            </a:endParaRPr>
          </a:p>
          <a:p>
            <a:pPr marL="292100" indent="-292100">
              <a:buFont typeface="Arial"/>
              <a:buChar char="•"/>
            </a:pPr>
            <a:r>
              <a:rPr lang="en-US" sz="3000" dirty="0" smtClean="0">
                <a:solidFill>
                  <a:srgbClr val="002569"/>
                </a:solidFill>
              </a:rPr>
              <a:t>Strategy</a:t>
            </a:r>
          </a:p>
          <a:p>
            <a:pPr marL="292100" indent="-292100">
              <a:buFont typeface="Arial"/>
              <a:buChar char="•"/>
            </a:pPr>
            <a:r>
              <a:rPr lang="en-US" sz="3000" dirty="0" smtClean="0">
                <a:solidFill>
                  <a:srgbClr val="002569"/>
                </a:solidFill>
              </a:rPr>
              <a:t>Meaningful content </a:t>
            </a:r>
          </a:p>
          <a:p>
            <a:pPr marL="292100" indent="-292100">
              <a:buFont typeface="Arial"/>
              <a:buChar char="•"/>
            </a:pPr>
            <a:r>
              <a:rPr lang="en-US" sz="3000" dirty="0" smtClean="0">
                <a:solidFill>
                  <a:srgbClr val="002569"/>
                </a:solidFill>
              </a:rPr>
              <a:t>Interaction with our followers</a:t>
            </a:r>
          </a:p>
          <a:p>
            <a:pPr marL="292100" indent="-292100">
              <a:buFont typeface="Arial"/>
              <a:buChar char="•"/>
            </a:pPr>
            <a:r>
              <a:rPr lang="en-US" sz="3000" dirty="0" smtClean="0">
                <a:solidFill>
                  <a:srgbClr val="002569"/>
                </a:solidFill>
              </a:rPr>
              <a:t>CEOS-wide participation</a:t>
            </a:r>
          </a:p>
          <a:p>
            <a:endParaRPr lang="en-US" sz="1500" dirty="0" smtClean="0">
              <a:solidFill>
                <a:srgbClr val="002569"/>
              </a:solidFill>
            </a:endParaRPr>
          </a:p>
          <a:p>
            <a:r>
              <a:rPr lang="en-US" sz="3000" dirty="0" smtClean="0">
                <a:solidFill>
                  <a:srgbClr val="000000"/>
                </a:solidFill>
              </a:rPr>
              <a:t>The CEOS Social Media Strategy will define our objectives, our voice, our policies/guidelines. </a:t>
            </a:r>
            <a:endParaRPr lang="en-US" sz="3000" dirty="0">
              <a:solidFill>
                <a:srgbClr val="000000"/>
              </a:solidFill>
            </a:endParaRPr>
          </a:p>
        </p:txBody>
      </p:sp>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12</a:t>
            </a:fld>
            <a:endParaRPr lang="en-US" dirty="0" smtClean="0"/>
          </a:p>
        </p:txBody>
      </p:sp>
      <p:sp>
        <p:nvSpPr>
          <p:cNvPr id="6" name="Title 1"/>
          <p:cNvSpPr txBox="1">
            <a:spLocks/>
          </p:cNvSpPr>
          <p:nvPr/>
        </p:nvSpPr>
        <p:spPr bwMode="auto">
          <a:xfrm>
            <a:off x="1541856" y="109710"/>
            <a:ext cx="7443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CEOS on Social Media</a:t>
            </a:r>
            <a:endParaRPr lang="en-US" sz="3200" b="1" kern="0" noProof="0" dirty="0" smtClean="0">
              <a:solidFill>
                <a:schemeClr val="bg1"/>
              </a:solidFill>
              <a:latin typeface="Tahoma" pitchFamily="-106" charset="0"/>
              <a:cs typeface="Tahoma" pitchFamily="-106" charset="0"/>
            </a:endParaRPr>
          </a:p>
        </p:txBody>
      </p:sp>
    </p:spTree>
    <p:extLst>
      <p:ext uri="{BB962C8B-B14F-4D97-AF65-F5344CB8AC3E}">
        <p14:creationId xmlns:p14="http://schemas.microsoft.com/office/powerpoint/2010/main" val="4636817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13</a:t>
            </a:fld>
            <a:endParaRPr lang="en-US" dirty="0" smtClean="0"/>
          </a:p>
        </p:txBody>
      </p:sp>
      <p:sp>
        <p:nvSpPr>
          <p:cNvPr id="6" name="Title 1"/>
          <p:cNvSpPr txBox="1">
            <a:spLocks/>
          </p:cNvSpPr>
          <p:nvPr/>
        </p:nvSpPr>
        <p:spPr bwMode="auto">
          <a:xfrm>
            <a:off x="1541856" y="109710"/>
            <a:ext cx="7443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CEOS on Social Media</a:t>
            </a:r>
            <a:endParaRPr lang="en-US" sz="3200" b="1" kern="0" noProof="0" dirty="0" smtClean="0">
              <a:solidFill>
                <a:schemeClr val="bg1"/>
              </a:solidFill>
              <a:latin typeface="Tahoma" pitchFamily="-106" charset="0"/>
              <a:cs typeface="Tahoma" pitchFamily="-106" charset="0"/>
            </a:endParaRPr>
          </a:p>
        </p:txBody>
      </p:sp>
      <p:sp>
        <p:nvSpPr>
          <p:cNvPr id="11" name="TextBox 10"/>
          <p:cNvSpPr txBox="1"/>
          <p:nvPr/>
        </p:nvSpPr>
        <p:spPr>
          <a:xfrm>
            <a:off x="190501" y="1511263"/>
            <a:ext cx="8647794" cy="5093702"/>
          </a:xfrm>
          <a:prstGeom prst="rect">
            <a:avLst/>
          </a:prstGeom>
          <a:noFill/>
        </p:spPr>
        <p:txBody>
          <a:bodyPr wrap="square" rtlCol="0">
            <a:spAutoFit/>
          </a:bodyPr>
          <a:lstStyle/>
          <a:p>
            <a:r>
              <a:rPr lang="en-US" sz="3000" dirty="0" smtClean="0">
                <a:solidFill>
                  <a:srgbClr val="000000"/>
                </a:solidFill>
              </a:rPr>
              <a:t>Thanks to the CEOS Website Strategy Team: </a:t>
            </a:r>
          </a:p>
          <a:p>
            <a:endParaRPr lang="en-US" sz="3000" dirty="0" smtClean="0">
              <a:solidFill>
                <a:srgbClr val="000000"/>
              </a:solidFill>
            </a:endParaRPr>
          </a:p>
          <a:p>
            <a:pPr marL="457200" indent="-457200">
              <a:buFont typeface="Arial"/>
              <a:buChar char="•"/>
            </a:pPr>
            <a:r>
              <a:rPr lang="en-US" sz="2500" dirty="0" err="1">
                <a:solidFill>
                  <a:srgbClr val="000000"/>
                </a:solidFill>
              </a:rPr>
              <a:t>Stephane</a:t>
            </a:r>
            <a:r>
              <a:rPr lang="en-US" sz="2500" dirty="0">
                <a:solidFill>
                  <a:srgbClr val="000000"/>
                </a:solidFill>
              </a:rPr>
              <a:t> </a:t>
            </a:r>
            <a:r>
              <a:rPr lang="en-US" sz="2500" dirty="0" err="1">
                <a:solidFill>
                  <a:srgbClr val="000000"/>
                </a:solidFill>
              </a:rPr>
              <a:t>Chalifoux</a:t>
            </a:r>
            <a:r>
              <a:rPr lang="en-US" sz="2500" dirty="0">
                <a:solidFill>
                  <a:srgbClr val="000000"/>
                </a:solidFill>
              </a:rPr>
              <a:t> (CSA)</a:t>
            </a:r>
          </a:p>
          <a:p>
            <a:pPr marL="457200" indent="-457200">
              <a:buFont typeface="Arial"/>
              <a:buChar char="•"/>
            </a:pPr>
            <a:r>
              <a:rPr lang="en-US" sz="2500" dirty="0">
                <a:solidFill>
                  <a:srgbClr val="000000"/>
                </a:solidFill>
              </a:rPr>
              <a:t>Robert Husband (EUMETSAT)</a:t>
            </a:r>
          </a:p>
          <a:p>
            <a:pPr marL="457200" indent="-457200">
              <a:buFont typeface="Arial"/>
              <a:buChar char="•"/>
            </a:pPr>
            <a:r>
              <a:rPr lang="en-US" sz="2500" dirty="0" err="1" smtClean="0">
                <a:solidFill>
                  <a:srgbClr val="000000"/>
                </a:solidFill>
              </a:rPr>
              <a:t>Mireille</a:t>
            </a:r>
            <a:r>
              <a:rPr lang="en-US" sz="2500" dirty="0" smtClean="0">
                <a:solidFill>
                  <a:srgbClr val="000000"/>
                </a:solidFill>
              </a:rPr>
              <a:t> </a:t>
            </a:r>
            <a:r>
              <a:rPr lang="en-US" sz="2500" dirty="0" err="1" smtClean="0">
                <a:solidFill>
                  <a:srgbClr val="000000"/>
                </a:solidFill>
              </a:rPr>
              <a:t>Paulin</a:t>
            </a:r>
            <a:r>
              <a:rPr lang="en-US" sz="2500" dirty="0" smtClean="0">
                <a:solidFill>
                  <a:srgbClr val="000000"/>
                </a:solidFill>
              </a:rPr>
              <a:t> </a:t>
            </a:r>
            <a:r>
              <a:rPr lang="en-US" sz="2500" dirty="0">
                <a:solidFill>
                  <a:srgbClr val="000000"/>
                </a:solidFill>
              </a:rPr>
              <a:t>(CNES)</a:t>
            </a:r>
          </a:p>
          <a:p>
            <a:pPr marL="457200" indent="-457200">
              <a:buFont typeface="Arial"/>
              <a:buChar char="•"/>
            </a:pPr>
            <a:r>
              <a:rPr lang="en-US" sz="2500" dirty="0">
                <a:solidFill>
                  <a:srgbClr val="000000"/>
                </a:solidFill>
              </a:rPr>
              <a:t>Jonathan Ross (GA</a:t>
            </a:r>
            <a:r>
              <a:rPr lang="en-US" sz="2500" dirty="0" smtClean="0">
                <a:solidFill>
                  <a:srgbClr val="000000"/>
                </a:solidFill>
              </a:rPr>
              <a:t>)</a:t>
            </a:r>
          </a:p>
          <a:p>
            <a:pPr marL="457200" indent="-457200">
              <a:buFont typeface="Arial"/>
              <a:buChar char="•"/>
            </a:pPr>
            <a:r>
              <a:rPr lang="en-US" sz="2500" dirty="0" smtClean="0">
                <a:solidFill>
                  <a:srgbClr val="000000"/>
                </a:solidFill>
              </a:rPr>
              <a:t>Kerry Sawyer (NOAA/CEO)</a:t>
            </a:r>
          </a:p>
          <a:p>
            <a:pPr marL="457200" indent="-457200">
              <a:buFont typeface="Arial"/>
              <a:buChar char="•"/>
            </a:pPr>
            <a:r>
              <a:rPr lang="en-US" sz="2500" dirty="0" smtClean="0">
                <a:solidFill>
                  <a:srgbClr val="000000"/>
                </a:solidFill>
              </a:rPr>
              <a:t>Brian Williams (NASA/AMA)</a:t>
            </a:r>
          </a:p>
          <a:p>
            <a:endParaRPr lang="en-US" sz="3000" dirty="0" smtClean="0"/>
          </a:p>
          <a:p>
            <a:endParaRPr lang="en-US" sz="3000" dirty="0"/>
          </a:p>
          <a:p>
            <a:endParaRPr lang="en-US" sz="3000" dirty="0"/>
          </a:p>
          <a:p>
            <a:r>
              <a:rPr lang="en-US" sz="2500" dirty="0" smtClean="0">
                <a:solidFill>
                  <a:srgbClr val="3366FF"/>
                </a:solidFill>
              </a:rPr>
              <a:t>Send fun ideas &amp; feedback to: </a:t>
            </a:r>
            <a:r>
              <a:rPr lang="en-US" sz="2500" dirty="0" err="1" smtClean="0">
                <a:solidFill>
                  <a:srgbClr val="3366FF"/>
                </a:solidFill>
              </a:rPr>
              <a:t>kim.e.holloway@gmail.com</a:t>
            </a:r>
            <a:endParaRPr lang="en-US" sz="2500" dirty="0" smtClean="0">
              <a:solidFill>
                <a:srgbClr val="3366FF"/>
              </a:solidFill>
            </a:endParaRPr>
          </a:p>
        </p:txBody>
      </p:sp>
      <p:pic>
        <p:nvPicPr>
          <p:cNvPr id="2" name="Picture 1"/>
          <p:cNvPicPr>
            <a:picLocks noChangeAspect="1"/>
          </p:cNvPicPr>
          <p:nvPr/>
        </p:nvPicPr>
        <p:blipFill>
          <a:blip r:embed="rId3"/>
          <a:stretch>
            <a:fillRect/>
          </a:stretch>
        </p:blipFill>
        <p:spPr>
          <a:xfrm>
            <a:off x="5212620" y="2753081"/>
            <a:ext cx="3498675" cy="1914169"/>
          </a:xfrm>
          <a:prstGeom prst="rect">
            <a:avLst/>
          </a:prstGeom>
        </p:spPr>
      </p:pic>
    </p:spTree>
    <p:extLst>
      <p:ext uri="{BB962C8B-B14F-4D97-AF65-F5344CB8AC3E}">
        <p14:creationId xmlns:p14="http://schemas.microsoft.com/office/powerpoint/2010/main" val="16754463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a:t>
            </a:fld>
            <a:endParaRPr lang="en-US" dirty="0" smtClean="0"/>
          </a:p>
        </p:txBody>
      </p:sp>
      <p:sp>
        <p:nvSpPr>
          <p:cNvPr id="6" name="Title 1"/>
          <p:cNvSpPr txBox="1">
            <a:spLocks/>
          </p:cNvSpPr>
          <p:nvPr/>
        </p:nvSpPr>
        <p:spPr bwMode="auto">
          <a:xfrm>
            <a:off x="1541856" y="109710"/>
            <a:ext cx="7443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Introduction</a:t>
            </a:r>
          </a:p>
        </p:txBody>
      </p:sp>
      <p:graphicFrame>
        <p:nvGraphicFramePr>
          <p:cNvPr id="7" name="Diagram 6"/>
          <p:cNvGraphicFramePr/>
          <p:nvPr>
            <p:extLst>
              <p:ext uri="{D42A27DB-BD31-4B8C-83A1-F6EECF244321}">
                <p14:modId xmlns:p14="http://schemas.microsoft.com/office/powerpoint/2010/main" val="124430696"/>
              </p:ext>
            </p:extLst>
          </p:nvPr>
        </p:nvGraphicFramePr>
        <p:xfrm>
          <a:off x="2076816" y="3723000"/>
          <a:ext cx="7783791" cy="2823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139882" y="1493900"/>
            <a:ext cx="8845373" cy="2063562"/>
          </a:xfrm>
          <a:prstGeom prst="rect">
            <a:avLst/>
          </a:prstGeom>
        </p:spPr>
      </p:pic>
      <p:pic>
        <p:nvPicPr>
          <p:cNvPr id="3" name="Picture 2"/>
          <p:cNvPicPr>
            <a:picLocks noChangeAspect="1"/>
          </p:cNvPicPr>
          <p:nvPr/>
        </p:nvPicPr>
        <p:blipFill>
          <a:blip r:embed="rId9"/>
          <a:stretch>
            <a:fillRect/>
          </a:stretch>
        </p:blipFill>
        <p:spPr>
          <a:xfrm>
            <a:off x="136998" y="3143177"/>
            <a:ext cx="2609205" cy="1159646"/>
          </a:xfrm>
          <a:prstGeom prst="rect">
            <a:avLst/>
          </a:prstGeom>
        </p:spPr>
      </p:pic>
    </p:spTree>
    <p:extLst>
      <p:ext uri="{BB962C8B-B14F-4D97-AF65-F5344CB8AC3E}">
        <p14:creationId xmlns:p14="http://schemas.microsoft.com/office/powerpoint/2010/main" val="202788576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3</a:t>
            </a:fld>
            <a:endParaRPr lang="en-US" dirty="0" smtClean="0"/>
          </a:p>
        </p:txBody>
      </p:sp>
      <p:sp>
        <p:nvSpPr>
          <p:cNvPr id="6" name="Title 1"/>
          <p:cNvSpPr txBox="1">
            <a:spLocks/>
          </p:cNvSpPr>
          <p:nvPr/>
        </p:nvSpPr>
        <p:spPr bwMode="auto">
          <a:xfrm>
            <a:off x="1541856" y="109710"/>
            <a:ext cx="7443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The CEOS Website</a:t>
            </a:r>
            <a:endParaRPr lang="en-US" sz="3200" b="1" kern="0" noProof="0" dirty="0" smtClean="0">
              <a:solidFill>
                <a:schemeClr val="bg1"/>
              </a:solidFill>
              <a:latin typeface="Tahoma" pitchFamily="-106" charset="0"/>
              <a:cs typeface="Tahoma" pitchFamily="-106" charset="0"/>
            </a:endParaRPr>
          </a:p>
        </p:txBody>
      </p:sp>
      <p:pic>
        <p:nvPicPr>
          <p:cNvPr id="8" name="Picture 7"/>
          <p:cNvPicPr>
            <a:picLocks noChangeAspect="1"/>
          </p:cNvPicPr>
          <p:nvPr/>
        </p:nvPicPr>
        <p:blipFill>
          <a:blip r:embed="rId3">
            <a:alphaModFix amt="74000"/>
          </a:blip>
          <a:stretch>
            <a:fillRect/>
          </a:stretch>
        </p:blipFill>
        <p:spPr>
          <a:xfrm>
            <a:off x="4383150" y="1543804"/>
            <a:ext cx="4602105" cy="4108129"/>
          </a:xfrm>
          <a:prstGeom prst="rect">
            <a:avLst/>
          </a:prstGeom>
          <a:effectLst>
            <a:softEdge rad="12700"/>
          </a:effectLst>
        </p:spPr>
      </p:pic>
      <p:sp>
        <p:nvSpPr>
          <p:cNvPr id="5" name="TextBox 4"/>
          <p:cNvSpPr txBox="1"/>
          <p:nvPr/>
        </p:nvSpPr>
        <p:spPr>
          <a:xfrm>
            <a:off x="173175" y="1543804"/>
            <a:ext cx="4375225" cy="4939814"/>
          </a:xfrm>
          <a:prstGeom prst="rect">
            <a:avLst/>
          </a:prstGeom>
          <a:noFill/>
        </p:spPr>
        <p:txBody>
          <a:bodyPr wrap="square" rtlCol="0">
            <a:spAutoFit/>
          </a:bodyPr>
          <a:lstStyle/>
          <a:p>
            <a:r>
              <a:rPr lang="en-US" sz="3000" u="sng" dirty="0" smtClean="0">
                <a:solidFill>
                  <a:srgbClr val="000000"/>
                </a:solidFill>
              </a:rPr>
              <a:t>The Old</a:t>
            </a:r>
          </a:p>
          <a:p>
            <a:endParaRPr lang="en-US" sz="1500" dirty="0" smtClean="0">
              <a:solidFill>
                <a:srgbClr val="000000"/>
              </a:solidFill>
            </a:endParaRPr>
          </a:p>
          <a:p>
            <a:pPr marL="285750" indent="-285750">
              <a:buFont typeface="Arial"/>
              <a:buChar char="•"/>
            </a:pPr>
            <a:r>
              <a:rPr lang="en-US" sz="3000" dirty="0"/>
              <a:t>Last updated in </a:t>
            </a:r>
            <a:r>
              <a:rPr lang="en-US" sz="3000" dirty="0" smtClean="0"/>
              <a:t>2007</a:t>
            </a:r>
          </a:p>
          <a:p>
            <a:pPr marL="285750" indent="-285750">
              <a:buFont typeface="Arial"/>
              <a:buChar char="•"/>
            </a:pPr>
            <a:r>
              <a:rPr lang="en-US" sz="3000" dirty="0" smtClean="0"/>
              <a:t>35000+ visitors, 2014</a:t>
            </a:r>
          </a:p>
          <a:p>
            <a:pPr marL="285750" indent="-285750">
              <a:buFont typeface="Arial"/>
              <a:buChar char="•"/>
            </a:pPr>
            <a:r>
              <a:rPr lang="en-US" sz="3000" dirty="0" smtClean="0"/>
              <a:t>Content overflow</a:t>
            </a:r>
          </a:p>
          <a:p>
            <a:pPr marL="285750" indent="-285750">
              <a:buFont typeface="Arial"/>
              <a:buChar char="•"/>
            </a:pPr>
            <a:r>
              <a:rPr lang="en-US" sz="3000" dirty="0" smtClean="0"/>
              <a:t>Dated look &amp; feel</a:t>
            </a:r>
          </a:p>
          <a:p>
            <a:endParaRPr lang="en-US" sz="1500" dirty="0">
              <a:solidFill>
                <a:srgbClr val="000000"/>
              </a:solidFill>
            </a:endParaRPr>
          </a:p>
          <a:p>
            <a:r>
              <a:rPr lang="en-US" sz="3000" u="sng" dirty="0" smtClean="0">
                <a:solidFill>
                  <a:srgbClr val="000000"/>
                </a:solidFill>
              </a:rPr>
              <a:t>The New</a:t>
            </a:r>
            <a:endParaRPr lang="en-US" sz="3000" dirty="0" smtClean="0">
              <a:solidFill>
                <a:srgbClr val="000000"/>
              </a:solidFill>
            </a:endParaRPr>
          </a:p>
          <a:p>
            <a:endParaRPr lang="en-US" sz="1500" dirty="0" smtClean="0">
              <a:solidFill>
                <a:srgbClr val="002569"/>
              </a:solidFill>
            </a:endParaRPr>
          </a:p>
          <a:p>
            <a:pPr marL="292100" indent="-292100">
              <a:buFont typeface="Arial"/>
              <a:buChar char="•"/>
            </a:pPr>
            <a:r>
              <a:rPr lang="en-US" sz="3000" dirty="0" smtClean="0">
                <a:solidFill>
                  <a:srgbClr val="002569"/>
                </a:solidFill>
              </a:rPr>
              <a:t>Reorganized structure</a:t>
            </a:r>
          </a:p>
          <a:p>
            <a:pPr marL="292100" indent="-292100">
              <a:buFont typeface="Arial"/>
              <a:buChar char="•"/>
            </a:pPr>
            <a:r>
              <a:rPr lang="en-US" sz="3000" dirty="0" smtClean="0">
                <a:solidFill>
                  <a:srgbClr val="002569"/>
                </a:solidFill>
              </a:rPr>
              <a:t>Updated look &amp; feel</a:t>
            </a:r>
          </a:p>
          <a:p>
            <a:pPr marL="292100" indent="-292100">
              <a:buFont typeface="Arial"/>
              <a:buChar char="•"/>
            </a:pPr>
            <a:r>
              <a:rPr lang="en-US" sz="3000" dirty="0" smtClean="0">
                <a:solidFill>
                  <a:srgbClr val="002569"/>
                </a:solidFill>
              </a:rPr>
              <a:t>External user-friendly</a:t>
            </a:r>
          </a:p>
        </p:txBody>
      </p:sp>
    </p:spTree>
    <p:extLst>
      <p:ext uri="{BB962C8B-B14F-4D97-AF65-F5344CB8AC3E}">
        <p14:creationId xmlns:p14="http://schemas.microsoft.com/office/powerpoint/2010/main" val="123917071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4</a:t>
            </a:fld>
            <a:endParaRPr lang="en-US" dirty="0" smtClean="0"/>
          </a:p>
        </p:txBody>
      </p:sp>
      <p:sp>
        <p:nvSpPr>
          <p:cNvPr id="6" name="Title 1"/>
          <p:cNvSpPr txBox="1">
            <a:spLocks/>
          </p:cNvSpPr>
          <p:nvPr/>
        </p:nvSpPr>
        <p:spPr bwMode="auto">
          <a:xfrm>
            <a:off x="1541856" y="109710"/>
            <a:ext cx="7443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The </a:t>
            </a:r>
            <a:r>
              <a:rPr lang="en-US" sz="3200" b="1" kern="0" dirty="0" smtClean="0">
                <a:solidFill>
                  <a:schemeClr val="bg1"/>
                </a:solidFill>
                <a:latin typeface="Tahoma" pitchFamily="-106" charset="0"/>
                <a:cs typeface="Tahoma" pitchFamily="-106" charset="0"/>
              </a:rPr>
              <a:t>CEOS Website</a:t>
            </a:r>
            <a:endParaRPr lang="en-US" sz="3200" b="1" kern="0" noProof="0" dirty="0" smtClean="0">
              <a:solidFill>
                <a:schemeClr val="bg1"/>
              </a:solidFill>
              <a:latin typeface="Tahoma" pitchFamily="-106" charset="0"/>
              <a:cs typeface="Tahoma" pitchFamily="-106"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231" y="1651773"/>
            <a:ext cx="5421271" cy="47647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1" name="Straight Arrow Connector 10"/>
          <p:cNvCxnSpPr>
            <a:stCxn id="12" idx="1"/>
          </p:cNvCxnSpPr>
          <p:nvPr/>
        </p:nvCxnSpPr>
        <p:spPr bwMode="auto">
          <a:xfrm flipH="1">
            <a:off x="4612930" y="1578231"/>
            <a:ext cx="2907571" cy="201142"/>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
        <p:nvSpPr>
          <p:cNvPr id="12" name="TextBox 11"/>
          <p:cNvSpPr txBox="1"/>
          <p:nvPr/>
        </p:nvSpPr>
        <p:spPr>
          <a:xfrm>
            <a:off x="7520501" y="1393565"/>
            <a:ext cx="1548713" cy="369332"/>
          </a:xfrm>
          <a:prstGeom prst="rect">
            <a:avLst/>
          </a:prstGeom>
          <a:noFill/>
        </p:spPr>
        <p:txBody>
          <a:bodyPr wrap="square" rtlCol="0">
            <a:spAutoFit/>
          </a:bodyPr>
          <a:lstStyle/>
          <a:p>
            <a:r>
              <a:rPr lang="en-US" dirty="0" smtClean="0"/>
              <a:t>Main Menu</a:t>
            </a:r>
            <a:endParaRPr lang="en-US" dirty="0"/>
          </a:p>
        </p:txBody>
      </p:sp>
      <p:sp>
        <p:nvSpPr>
          <p:cNvPr id="13" name="TextBox 12"/>
          <p:cNvSpPr txBox="1"/>
          <p:nvPr/>
        </p:nvSpPr>
        <p:spPr>
          <a:xfrm>
            <a:off x="7475837" y="2279132"/>
            <a:ext cx="1548713" cy="369332"/>
          </a:xfrm>
          <a:prstGeom prst="rect">
            <a:avLst/>
          </a:prstGeom>
          <a:noFill/>
        </p:spPr>
        <p:txBody>
          <a:bodyPr wrap="square" rtlCol="0">
            <a:spAutoFit/>
          </a:bodyPr>
          <a:lstStyle/>
          <a:p>
            <a:r>
              <a:rPr lang="en-US" dirty="0" smtClean="0"/>
              <a:t>Utility Menu</a:t>
            </a:r>
            <a:endParaRPr lang="en-US" dirty="0"/>
          </a:p>
        </p:txBody>
      </p:sp>
      <p:cxnSp>
        <p:nvCxnSpPr>
          <p:cNvPr id="14" name="Straight Arrow Connector 13"/>
          <p:cNvCxnSpPr>
            <a:stCxn id="13" idx="1"/>
          </p:cNvCxnSpPr>
          <p:nvPr/>
        </p:nvCxnSpPr>
        <p:spPr bwMode="auto">
          <a:xfrm flipH="1" flipV="1">
            <a:off x="6845643" y="2388973"/>
            <a:ext cx="630194" cy="74825"/>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
        <p:nvSpPr>
          <p:cNvPr id="15" name="TextBox 14"/>
          <p:cNvSpPr txBox="1"/>
          <p:nvPr/>
        </p:nvSpPr>
        <p:spPr>
          <a:xfrm>
            <a:off x="7475837" y="1893324"/>
            <a:ext cx="1548713" cy="369332"/>
          </a:xfrm>
          <a:prstGeom prst="rect">
            <a:avLst/>
          </a:prstGeom>
          <a:noFill/>
        </p:spPr>
        <p:txBody>
          <a:bodyPr wrap="square" rtlCol="0">
            <a:spAutoFit/>
          </a:bodyPr>
          <a:lstStyle/>
          <a:p>
            <a:r>
              <a:rPr lang="en-US" dirty="0" smtClean="0"/>
              <a:t>Social Links</a:t>
            </a:r>
            <a:endParaRPr lang="en-US" dirty="0"/>
          </a:p>
        </p:txBody>
      </p:sp>
      <p:cxnSp>
        <p:nvCxnSpPr>
          <p:cNvPr id="16" name="Straight Arrow Connector 15"/>
          <p:cNvCxnSpPr>
            <a:stCxn id="15" idx="1"/>
          </p:cNvCxnSpPr>
          <p:nvPr/>
        </p:nvCxnSpPr>
        <p:spPr bwMode="auto">
          <a:xfrm flipH="1">
            <a:off x="6845643" y="2077990"/>
            <a:ext cx="630194" cy="80324"/>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
        <p:nvSpPr>
          <p:cNvPr id="17" name="TextBox 16"/>
          <p:cNvSpPr txBox="1"/>
          <p:nvPr/>
        </p:nvSpPr>
        <p:spPr>
          <a:xfrm>
            <a:off x="7519629" y="2804385"/>
            <a:ext cx="1343934" cy="646331"/>
          </a:xfrm>
          <a:prstGeom prst="rect">
            <a:avLst/>
          </a:prstGeom>
          <a:noFill/>
        </p:spPr>
        <p:txBody>
          <a:bodyPr wrap="square" rtlCol="0">
            <a:spAutoFit/>
          </a:bodyPr>
          <a:lstStyle/>
          <a:p>
            <a:r>
              <a:rPr lang="en-US" dirty="0" smtClean="0"/>
              <a:t>One-box </a:t>
            </a:r>
          </a:p>
          <a:p>
            <a:r>
              <a:rPr lang="en-US" dirty="0" smtClean="0"/>
              <a:t>search</a:t>
            </a:r>
            <a:endParaRPr lang="en-US" dirty="0"/>
          </a:p>
        </p:txBody>
      </p:sp>
      <p:cxnSp>
        <p:nvCxnSpPr>
          <p:cNvPr id="18" name="Straight Arrow Connector 17"/>
          <p:cNvCxnSpPr>
            <a:stCxn id="17" idx="1"/>
          </p:cNvCxnSpPr>
          <p:nvPr/>
        </p:nvCxnSpPr>
        <p:spPr bwMode="auto">
          <a:xfrm flipH="1" flipV="1">
            <a:off x="6283936" y="2158314"/>
            <a:ext cx="1235693" cy="969237"/>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
        <p:nvSpPr>
          <p:cNvPr id="19" name="TextBox 18"/>
          <p:cNvSpPr txBox="1"/>
          <p:nvPr/>
        </p:nvSpPr>
        <p:spPr>
          <a:xfrm>
            <a:off x="7184168" y="4099311"/>
            <a:ext cx="1959832" cy="923330"/>
          </a:xfrm>
          <a:prstGeom prst="rect">
            <a:avLst/>
          </a:prstGeom>
          <a:noFill/>
        </p:spPr>
        <p:txBody>
          <a:bodyPr wrap="square" rtlCol="0">
            <a:spAutoFit/>
          </a:bodyPr>
          <a:lstStyle/>
          <a:p>
            <a:r>
              <a:rPr lang="en-US" dirty="0" smtClean="0"/>
              <a:t>Banner images help give a fresh look</a:t>
            </a:r>
            <a:endParaRPr lang="en-US" dirty="0"/>
          </a:p>
        </p:txBody>
      </p:sp>
      <p:cxnSp>
        <p:nvCxnSpPr>
          <p:cNvPr id="20" name="Straight Arrow Connector 19"/>
          <p:cNvCxnSpPr>
            <a:stCxn id="19" idx="1"/>
          </p:cNvCxnSpPr>
          <p:nvPr/>
        </p:nvCxnSpPr>
        <p:spPr bwMode="auto">
          <a:xfrm flipH="1">
            <a:off x="6729284" y="4560976"/>
            <a:ext cx="454884" cy="266397"/>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
        <p:nvSpPr>
          <p:cNvPr id="21" name="TextBox 20"/>
          <p:cNvSpPr txBox="1"/>
          <p:nvPr/>
        </p:nvSpPr>
        <p:spPr>
          <a:xfrm>
            <a:off x="7326584" y="5723835"/>
            <a:ext cx="1785550" cy="923330"/>
          </a:xfrm>
          <a:prstGeom prst="rect">
            <a:avLst/>
          </a:prstGeom>
          <a:noFill/>
        </p:spPr>
        <p:txBody>
          <a:bodyPr wrap="square" rtlCol="0">
            <a:spAutoFit/>
          </a:bodyPr>
          <a:lstStyle/>
          <a:p>
            <a:r>
              <a:rPr lang="en-US" dirty="0" smtClean="0"/>
              <a:t>Rotating CEOS member</a:t>
            </a:r>
          </a:p>
          <a:p>
            <a:r>
              <a:rPr lang="en-US" dirty="0" smtClean="0"/>
              <a:t>agencies</a:t>
            </a:r>
            <a:endParaRPr lang="en-US" dirty="0"/>
          </a:p>
        </p:txBody>
      </p:sp>
      <p:cxnSp>
        <p:nvCxnSpPr>
          <p:cNvPr id="22" name="Straight Arrow Connector 21"/>
          <p:cNvCxnSpPr>
            <a:stCxn id="21" idx="1"/>
          </p:cNvCxnSpPr>
          <p:nvPr/>
        </p:nvCxnSpPr>
        <p:spPr bwMode="auto">
          <a:xfrm flipH="1">
            <a:off x="6653142" y="6185500"/>
            <a:ext cx="673442" cy="0"/>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cxnSp>
        <p:nvCxnSpPr>
          <p:cNvPr id="23" name="Straight Arrow Connector 22"/>
          <p:cNvCxnSpPr/>
          <p:nvPr/>
        </p:nvCxnSpPr>
        <p:spPr bwMode="auto">
          <a:xfrm flipV="1">
            <a:off x="1524000" y="5972433"/>
            <a:ext cx="428368" cy="120928"/>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
        <p:nvSpPr>
          <p:cNvPr id="24" name="TextBox 23"/>
          <p:cNvSpPr txBox="1"/>
          <p:nvPr/>
        </p:nvSpPr>
        <p:spPr>
          <a:xfrm>
            <a:off x="195440" y="5770195"/>
            <a:ext cx="1783491" cy="923330"/>
          </a:xfrm>
          <a:prstGeom prst="rect">
            <a:avLst/>
          </a:prstGeom>
          <a:noFill/>
        </p:spPr>
        <p:txBody>
          <a:bodyPr wrap="square" rtlCol="0">
            <a:spAutoFit/>
          </a:bodyPr>
          <a:lstStyle/>
          <a:p>
            <a:pPr algn="ctr"/>
            <a:r>
              <a:rPr lang="en-US" dirty="0" smtClean="0"/>
              <a:t>CEOS</a:t>
            </a:r>
          </a:p>
          <a:p>
            <a:pPr algn="ctr"/>
            <a:r>
              <a:rPr lang="en-US" dirty="0" smtClean="0"/>
              <a:t>Mission Statement</a:t>
            </a:r>
            <a:endParaRPr lang="en-US" dirty="0"/>
          </a:p>
        </p:txBody>
      </p:sp>
      <p:sp>
        <p:nvSpPr>
          <p:cNvPr id="25" name="TextBox 24"/>
          <p:cNvSpPr txBox="1"/>
          <p:nvPr/>
        </p:nvSpPr>
        <p:spPr>
          <a:xfrm>
            <a:off x="50406" y="3178023"/>
            <a:ext cx="1473593" cy="923330"/>
          </a:xfrm>
          <a:prstGeom prst="rect">
            <a:avLst/>
          </a:prstGeom>
          <a:noFill/>
        </p:spPr>
        <p:txBody>
          <a:bodyPr wrap="square" rtlCol="0">
            <a:spAutoFit/>
          </a:bodyPr>
          <a:lstStyle/>
          <a:p>
            <a:pPr algn="ctr"/>
            <a:r>
              <a:rPr lang="en-US" dirty="0" smtClean="0"/>
              <a:t>Quick Pitch: What does CEOS do?</a:t>
            </a:r>
            <a:endParaRPr lang="en-US" dirty="0"/>
          </a:p>
        </p:txBody>
      </p:sp>
      <p:cxnSp>
        <p:nvCxnSpPr>
          <p:cNvPr id="26" name="Straight Arrow Connector 25"/>
          <p:cNvCxnSpPr/>
          <p:nvPr/>
        </p:nvCxnSpPr>
        <p:spPr bwMode="auto">
          <a:xfrm flipV="1">
            <a:off x="1445086" y="3518760"/>
            <a:ext cx="507282" cy="120928"/>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7185965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5</a:t>
            </a:fld>
            <a:endParaRPr lang="en-US" dirty="0" smtClean="0"/>
          </a:p>
        </p:txBody>
      </p:sp>
      <p:sp>
        <p:nvSpPr>
          <p:cNvPr id="6" name="Title 1"/>
          <p:cNvSpPr txBox="1">
            <a:spLocks/>
          </p:cNvSpPr>
          <p:nvPr/>
        </p:nvSpPr>
        <p:spPr bwMode="auto">
          <a:xfrm>
            <a:off x="1541856" y="109710"/>
            <a:ext cx="7443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The CEOS Website</a:t>
            </a:r>
            <a:endParaRPr lang="en-US" sz="3200" b="1" kern="0" noProof="0" dirty="0" smtClean="0">
              <a:solidFill>
                <a:schemeClr val="bg1"/>
              </a:solidFill>
              <a:latin typeface="Tahoma" pitchFamily="-106" charset="0"/>
              <a:cs typeface="Tahoma" pitchFamily="-106" charset="0"/>
            </a:endParaRPr>
          </a:p>
        </p:txBody>
      </p:sp>
      <p:sp>
        <p:nvSpPr>
          <p:cNvPr id="8" name="Slide Number Placeholder 5"/>
          <p:cNvSpPr txBox="1">
            <a:spLocks/>
          </p:cNvSpPr>
          <p:nvPr/>
        </p:nvSpPr>
        <p:spPr bwMode="auto">
          <a:xfrm>
            <a:off x="7239000" y="6546850"/>
            <a:ext cx="1905000" cy="3111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defPPr>
              <a:defRPr lang="en-US"/>
            </a:defPPr>
            <a:lvl1pPr algn="r" defTabSz="457200" rtl="0" eaLnBrk="0" fontAlgn="base" hangingPunct="0">
              <a:spcBef>
                <a:spcPct val="50000"/>
              </a:spcBef>
              <a:spcAft>
                <a:spcPct val="0"/>
              </a:spcAft>
              <a:defRPr sz="1000" kern="1200">
                <a:solidFill>
                  <a:srgbClr val="002569"/>
                </a:solidFill>
                <a:latin typeface="Calibri" pitchFamily="-106" charset="0"/>
                <a:ea typeface="ＭＳ Ｐゴシック" pitchFamily="-106" charset="-128"/>
                <a:cs typeface="Calibri" pitchFamily="-106" charset="0"/>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eaLnBrk="1" hangingPunct="1">
              <a:spcBef>
                <a:spcPct val="0"/>
              </a:spcBef>
            </a:pPr>
            <a:fld id="{685D9731-F711-4403-8BC4-60A829C86C9C}" type="slidenum">
              <a:rPr lang="en-US" smtClean="0"/>
              <a:pPr eaLnBrk="1" hangingPunct="1">
                <a:spcBef>
                  <a:spcPct val="0"/>
                </a:spcBef>
              </a:pPr>
              <a:t>5</a:t>
            </a:fld>
            <a:endParaRPr lang="en-US" dirty="0" smtClean="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851" y="1589902"/>
            <a:ext cx="6429801" cy="46517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157984" y="3178023"/>
            <a:ext cx="1783491" cy="646331"/>
          </a:xfrm>
          <a:prstGeom prst="rect">
            <a:avLst/>
          </a:prstGeom>
          <a:noFill/>
        </p:spPr>
        <p:txBody>
          <a:bodyPr wrap="square" rtlCol="0">
            <a:spAutoFit/>
          </a:bodyPr>
          <a:lstStyle/>
          <a:p>
            <a:r>
              <a:rPr lang="en-US" dirty="0" smtClean="0"/>
              <a:t>Hierarchical side navigation</a:t>
            </a:r>
            <a:endParaRPr lang="en-US" dirty="0"/>
          </a:p>
        </p:txBody>
      </p:sp>
      <p:cxnSp>
        <p:nvCxnSpPr>
          <p:cNvPr id="13" name="Straight Arrow Connector 12"/>
          <p:cNvCxnSpPr/>
          <p:nvPr/>
        </p:nvCxnSpPr>
        <p:spPr bwMode="auto">
          <a:xfrm>
            <a:off x="1741014" y="3501188"/>
            <a:ext cx="605482" cy="17572"/>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
        <p:nvSpPr>
          <p:cNvPr id="14" name="TextBox 13"/>
          <p:cNvSpPr txBox="1"/>
          <p:nvPr/>
        </p:nvSpPr>
        <p:spPr>
          <a:xfrm>
            <a:off x="117360" y="1592239"/>
            <a:ext cx="1783491" cy="923330"/>
          </a:xfrm>
          <a:prstGeom prst="rect">
            <a:avLst/>
          </a:prstGeom>
          <a:noFill/>
        </p:spPr>
        <p:txBody>
          <a:bodyPr wrap="square" rtlCol="0">
            <a:spAutoFit/>
          </a:bodyPr>
          <a:lstStyle/>
          <a:p>
            <a:r>
              <a:rPr lang="en-US" dirty="0" smtClean="0"/>
              <a:t>Header is consistent across the site</a:t>
            </a:r>
            <a:endParaRPr lang="en-US" dirty="0"/>
          </a:p>
        </p:txBody>
      </p:sp>
      <p:sp>
        <p:nvSpPr>
          <p:cNvPr id="15" name="Left Brace 14"/>
          <p:cNvSpPr/>
          <p:nvPr/>
        </p:nvSpPr>
        <p:spPr bwMode="auto">
          <a:xfrm>
            <a:off x="1431760" y="1589902"/>
            <a:ext cx="509715" cy="757882"/>
          </a:xfrm>
          <a:prstGeom prst="leftBrace">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16" name="TextBox 15"/>
          <p:cNvSpPr txBox="1"/>
          <p:nvPr/>
        </p:nvSpPr>
        <p:spPr>
          <a:xfrm>
            <a:off x="315868" y="4541385"/>
            <a:ext cx="1783491" cy="646331"/>
          </a:xfrm>
          <a:prstGeom prst="rect">
            <a:avLst/>
          </a:prstGeom>
          <a:noFill/>
        </p:spPr>
        <p:txBody>
          <a:bodyPr wrap="square" rtlCol="0">
            <a:spAutoFit/>
          </a:bodyPr>
          <a:lstStyle/>
          <a:p>
            <a:r>
              <a:rPr lang="en-US" dirty="0" smtClean="0"/>
              <a:t>Breadcrumb Trail</a:t>
            </a:r>
            <a:endParaRPr lang="en-US" dirty="0"/>
          </a:p>
        </p:txBody>
      </p:sp>
      <p:cxnSp>
        <p:nvCxnSpPr>
          <p:cNvPr id="17" name="Straight Arrow Connector 16"/>
          <p:cNvCxnSpPr/>
          <p:nvPr/>
        </p:nvCxnSpPr>
        <p:spPr bwMode="auto">
          <a:xfrm flipV="1">
            <a:off x="1741014" y="2702011"/>
            <a:ext cx="3159211" cy="2162539"/>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
        <p:nvSpPr>
          <p:cNvPr id="18" name="TextBox 17"/>
          <p:cNvSpPr txBox="1"/>
          <p:nvPr/>
        </p:nvSpPr>
        <p:spPr>
          <a:xfrm>
            <a:off x="198337" y="5793331"/>
            <a:ext cx="1783491" cy="369332"/>
          </a:xfrm>
          <a:prstGeom prst="rect">
            <a:avLst/>
          </a:prstGeom>
          <a:noFill/>
        </p:spPr>
        <p:txBody>
          <a:bodyPr wrap="square" rtlCol="0">
            <a:spAutoFit/>
          </a:bodyPr>
          <a:lstStyle/>
          <a:p>
            <a:r>
              <a:rPr lang="en-US" dirty="0" smtClean="0"/>
              <a:t>Main Content</a:t>
            </a:r>
            <a:endParaRPr lang="en-US" dirty="0"/>
          </a:p>
        </p:txBody>
      </p:sp>
      <p:cxnSp>
        <p:nvCxnSpPr>
          <p:cNvPr id="19" name="Straight Arrow Connector 18"/>
          <p:cNvCxnSpPr/>
          <p:nvPr/>
        </p:nvCxnSpPr>
        <p:spPr bwMode="auto">
          <a:xfrm flipV="1">
            <a:off x="1741014" y="4926228"/>
            <a:ext cx="1981200" cy="1051769"/>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3825259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28775" y="2908988"/>
            <a:ext cx="2561597" cy="2561597"/>
          </a:xfrm>
          <a:prstGeom prst="rect">
            <a:avLst/>
          </a:prstGeom>
        </p:spPr>
      </p:pic>
      <p:sp>
        <p:nvSpPr>
          <p:cNvPr id="5" name="TextBox 4"/>
          <p:cNvSpPr txBox="1"/>
          <p:nvPr/>
        </p:nvSpPr>
        <p:spPr>
          <a:xfrm>
            <a:off x="239508" y="1654593"/>
            <a:ext cx="5964145" cy="4555093"/>
          </a:xfrm>
          <a:prstGeom prst="rect">
            <a:avLst/>
          </a:prstGeom>
          <a:noFill/>
        </p:spPr>
        <p:txBody>
          <a:bodyPr wrap="square" rtlCol="0">
            <a:spAutoFit/>
          </a:bodyPr>
          <a:lstStyle/>
          <a:p>
            <a:r>
              <a:rPr lang="en-US" sz="3000" u="sng" dirty="0" smtClean="0">
                <a:solidFill>
                  <a:srgbClr val="000000"/>
                </a:solidFill>
              </a:rPr>
              <a:t>More New Features</a:t>
            </a:r>
          </a:p>
          <a:p>
            <a:endParaRPr lang="en-US" sz="2000" dirty="0" smtClean="0">
              <a:solidFill>
                <a:srgbClr val="002569"/>
              </a:solidFill>
            </a:endParaRPr>
          </a:p>
          <a:p>
            <a:pPr marL="292100" indent="-292100">
              <a:buFont typeface="Arial"/>
              <a:buChar char="•"/>
            </a:pPr>
            <a:r>
              <a:rPr lang="en-US" sz="3000" dirty="0" smtClean="0">
                <a:solidFill>
                  <a:srgbClr val="002569"/>
                </a:solidFill>
              </a:rPr>
              <a:t>Meeting registration </a:t>
            </a:r>
          </a:p>
          <a:p>
            <a:pPr indent="334963"/>
            <a:r>
              <a:rPr lang="en-US" sz="3000" dirty="0" smtClean="0">
                <a:solidFill>
                  <a:srgbClr val="002569"/>
                </a:solidFill>
              </a:rPr>
              <a:t>capabilities</a:t>
            </a:r>
          </a:p>
          <a:p>
            <a:endParaRPr lang="en-US" sz="3000" dirty="0" smtClean="0">
              <a:solidFill>
                <a:srgbClr val="002569"/>
              </a:solidFill>
            </a:endParaRPr>
          </a:p>
          <a:p>
            <a:pPr marL="292100" indent="-292100">
              <a:buFont typeface="Arial"/>
              <a:buChar char="•"/>
            </a:pPr>
            <a:r>
              <a:rPr lang="en-US" sz="3000" dirty="0" smtClean="0">
                <a:solidFill>
                  <a:srgbClr val="002569"/>
                </a:solidFill>
              </a:rPr>
              <a:t>Document Management </a:t>
            </a:r>
          </a:p>
          <a:p>
            <a:pPr indent="282575"/>
            <a:r>
              <a:rPr lang="en-US" sz="3000" dirty="0" smtClean="0">
                <a:solidFill>
                  <a:srgbClr val="002569"/>
                </a:solidFill>
              </a:rPr>
              <a:t>System</a:t>
            </a:r>
          </a:p>
          <a:p>
            <a:endParaRPr lang="en-US" sz="3000" dirty="0" smtClean="0">
              <a:solidFill>
                <a:srgbClr val="002569"/>
              </a:solidFill>
            </a:endParaRPr>
          </a:p>
          <a:p>
            <a:pPr marL="292100" indent="-292100">
              <a:buFont typeface="Arial"/>
              <a:buChar char="•"/>
            </a:pPr>
            <a:r>
              <a:rPr lang="en-US" sz="3000" dirty="0" smtClean="0">
                <a:solidFill>
                  <a:srgbClr val="002569"/>
                </a:solidFill>
              </a:rPr>
              <a:t>CEOS Work Plan Objectives/Deliverables Tracking Tool</a:t>
            </a:r>
          </a:p>
        </p:txBody>
      </p:sp>
      <p:pic>
        <p:nvPicPr>
          <p:cNvPr id="9" name="Picture 8"/>
          <p:cNvPicPr>
            <a:picLocks noChangeAspect="1"/>
          </p:cNvPicPr>
          <p:nvPr/>
        </p:nvPicPr>
        <p:blipFill rotWithShape="1">
          <a:blip r:embed="rId4"/>
          <a:srcRect l="8641" t="14401" r="4384" b="7264"/>
          <a:stretch/>
        </p:blipFill>
        <p:spPr>
          <a:xfrm>
            <a:off x="4304097" y="1404067"/>
            <a:ext cx="1933527" cy="1741455"/>
          </a:xfrm>
          <a:prstGeom prst="rect">
            <a:avLst/>
          </a:prstGeom>
        </p:spPr>
      </p:pic>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6</a:t>
            </a:fld>
            <a:endParaRPr lang="en-US" dirty="0" smtClean="0"/>
          </a:p>
        </p:txBody>
      </p:sp>
      <p:sp>
        <p:nvSpPr>
          <p:cNvPr id="6" name="Title 1"/>
          <p:cNvSpPr txBox="1">
            <a:spLocks/>
          </p:cNvSpPr>
          <p:nvPr/>
        </p:nvSpPr>
        <p:spPr bwMode="auto">
          <a:xfrm>
            <a:off x="1541856" y="109710"/>
            <a:ext cx="7443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The CEOS Website</a:t>
            </a:r>
            <a:endParaRPr lang="en-US" sz="3200" b="1" kern="0" noProof="0" dirty="0" smtClean="0">
              <a:solidFill>
                <a:schemeClr val="bg1"/>
              </a:solidFill>
              <a:latin typeface="Tahoma" pitchFamily="-106" charset="0"/>
              <a:cs typeface="Tahoma" pitchFamily="-106" charset="0"/>
            </a:endParaRPr>
          </a:p>
        </p:txBody>
      </p:sp>
      <p:pic>
        <p:nvPicPr>
          <p:cNvPr id="10" name="Picture 9"/>
          <p:cNvPicPr>
            <a:picLocks noChangeAspect="1"/>
          </p:cNvPicPr>
          <p:nvPr/>
        </p:nvPicPr>
        <p:blipFill rotWithShape="1">
          <a:blip r:embed="rId5"/>
          <a:srcRect l="4685" t="4697" r="4660" b="4672"/>
          <a:stretch/>
        </p:blipFill>
        <p:spPr>
          <a:xfrm>
            <a:off x="6791810" y="4749947"/>
            <a:ext cx="1992781" cy="1992781"/>
          </a:xfrm>
          <a:prstGeom prst="rect">
            <a:avLst/>
          </a:prstGeom>
        </p:spPr>
      </p:pic>
    </p:spTree>
    <p:extLst>
      <p:ext uri="{BB962C8B-B14F-4D97-AF65-F5344CB8AC3E}">
        <p14:creationId xmlns:p14="http://schemas.microsoft.com/office/powerpoint/2010/main" val="278176589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7</a:t>
            </a:fld>
            <a:endParaRPr lang="en-US" dirty="0" smtClean="0"/>
          </a:p>
        </p:txBody>
      </p:sp>
      <p:sp>
        <p:nvSpPr>
          <p:cNvPr id="6" name="Title 1"/>
          <p:cNvSpPr txBox="1">
            <a:spLocks/>
          </p:cNvSpPr>
          <p:nvPr/>
        </p:nvSpPr>
        <p:spPr bwMode="auto">
          <a:xfrm>
            <a:off x="1541856" y="109710"/>
            <a:ext cx="7443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The Faces of CEOS</a:t>
            </a:r>
            <a:endParaRPr lang="en-US" sz="3200" b="1" kern="0" noProof="0" dirty="0" smtClean="0">
              <a:solidFill>
                <a:schemeClr val="bg1"/>
              </a:solidFill>
              <a:latin typeface="Tahoma" pitchFamily="-106" charset="0"/>
              <a:cs typeface="Tahoma" pitchFamily="-106" charset="0"/>
            </a:endParaRPr>
          </a:p>
        </p:txBody>
      </p:sp>
      <p:sp>
        <p:nvSpPr>
          <p:cNvPr id="2" name="Rectangle 1"/>
          <p:cNvSpPr/>
          <p:nvPr/>
        </p:nvSpPr>
        <p:spPr>
          <a:xfrm>
            <a:off x="176122" y="6362184"/>
            <a:ext cx="8174366" cy="369332"/>
          </a:xfrm>
          <a:prstGeom prst="rect">
            <a:avLst/>
          </a:prstGeom>
        </p:spPr>
        <p:txBody>
          <a:bodyPr wrap="square">
            <a:spAutoFit/>
          </a:bodyPr>
          <a:lstStyle/>
          <a:p>
            <a:r>
              <a:rPr lang="en-US" dirty="0" smtClean="0">
                <a:hlinkClick r:id="rId3"/>
              </a:rPr>
              <a:t>Link</a:t>
            </a:r>
            <a:endParaRPr lang="en-US" dirty="0"/>
          </a:p>
        </p:txBody>
      </p:sp>
      <p:pic>
        <p:nvPicPr>
          <p:cNvPr id="3" name="Picture 2">
            <a:hlinkClick r:id="rId3"/>
          </p:cNvPr>
          <p:cNvPicPr>
            <a:picLocks noChangeAspect="1"/>
          </p:cNvPicPr>
          <p:nvPr/>
        </p:nvPicPr>
        <p:blipFill>
          <a:blip r:embed="rId4"/>
          <a:stretch>
            <a:fillRect/>
          </a:stretch>
        </p:blipFill>
        <p:spPr>
          <a:xfrm>
            <a:off x="811531" y="1797804"/>
            <a:ext cx="7538957" cy="4306035"/>
          </a:xfrm>
          <a:prstGeom prst="rect">
            <a:avLst/>
          </a:prstGeom>
        </p:spPr>
      </p:pic>
    </p:spTree>
    <p:extLst>
      <p:ext uri="{BB962C8B-B14F-4D97-AF65-F5344CB8AC3E}">
        <p14:creationId xmlns:p14="http://schemas.microsoft.com/office/powerpoint/2010/main" val="41305299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2825" y="3058686"/>
            <a:ext cx="8738306" cy="3585597"/>
          </a:xfrm>
          <a:prstGeom prst="rect">
            <a:avLst/>
          </a:prstGeom>
          <a:noFill/>
        </p:spPr>
        <p:txBody>
          <a:bodyPr wrap="square" rtlCol="0">
            <a:spAutoFit/>
          </a:bodyPr>
          <a:lstStyle/>
          <a:p>
            <a:pPr marL="292100" indent="-292100">
              <a:buFont typeface="Arial"/>
              <a:buChar char="•"/>
            </a:pPr>
            <a:r>
              <a:rPr lang="en-US" sz="3000" dirty="0" smtClean="0">
                <a:solidFill>
                  <a:srgbClr val="000000"/>
                </a:solidFill>
              </a:rPr>
              <a:t>Still </a:t>
            </a:r>
            <a:r>
              <a:rPr lang="en-US" sz="3000" dirty="0" smtClean="0">
                <a:solidFill>
                  <a:srgbClr val="000000"/>
                </a:solidFill>
              </a:rPr>
              <a:t>editing/updating site content &amp; links</a:t>
            </a:r>
            <a:endParaRPr lang="en-US" sz="3000" dirty="0" smtClean="0">
              <a:solidFill>
                <a:srgbClr val="000000"/>
              </a:solidFill>
            </a:endParaRPr>
          </a:p>
          <a:p>
            <a:endParaRPr lang="en-US" sz="1500" dirty="0" smtClean="0">
              <a:solidFill>
                <a:srgbClr val="000000"/>
              </a:solidFill>
            </a:endParaRPr>
          </a:p>
          <a:p>
            <a:pPr marL="292100" indent="-292100">
              <a:buFont typeface="Arial"/>
              <a:buChar char="•"/>
            </a:pPr>
            <a:r>
              <a:rPr lang="en-US" sz="3000" dirty="0" smtClean="0">
                <a:solidFill>
                  <a:srgbClr val="000000"/>
                </a:solidFill>
              </a:rPr>
              <a:t>Still implementing </a:t>
            </a:r>
            <a:r>
              <a:rPr lang="en-US" sz="3000" dirty="0" smtClean="0">
                <a:solidFill>
                  <a:srgbClr val="000000"/>
                </a:solidFill>
              </a:rPr>
              <a:t>our </a:t>
            </a:r>
            <a:r>
              <a:rPr lang="en-US" sz="3000" dirty="0" smtClean="0">
                <a:solidFill>
                  <a:srgbClr val="000000"/>
                </a:solidFill>
              </a:rPr>
              <a:t>new tools</a:t>
            </a:r>
          </a:p>
          <a:p>
            <a:endParaRPr lang="en-US" sz="1500" dirty="0" smtClean="0">
              <a:solidFill>
                <a:srgbClr val="000000"/>
              </a:solidFill>
            </a:endParaRPr>
          </a:p>
          <a:p>
            <a:pPr marL="292100" indent="-292100">
              <a:buFont typeface="Arial"/>
              <a:buChar char="•"/>
            </a:pPr>
            <a:r>
              <a:rPr lang="en-US" sz="3000" dirty="0" smtClean="0">
                <a:solidFill>
                  <a:srgbClr val="000000"/>
                </a:solidFill>
              </a:rPr>
              <a:t>Still want to show you what we’ve got so far…</a:t>
            </a:r>
          </a:p>
          <a:p>
            <a:endParaRPr lang="en-US" sz="1500" dirty="0">
              <a:solidFill>
                <a:srgbClr val="000000"/>
              </a:solidFill>
            </a:endParaRPr>
          </a:p>
          <a:p>
            <a:pPr marL="292100" indent="-292100">
              <a:buFont typeface="Arial"/>
              <a:buChar char="•"/>
            </a:pPr>
            <a:r>
              <a:rPr lang="en-US" sz="3000" dirty="0" smtClean="0">
                <a:solidFill>
                  <a:srgbClr val="000000"/>
                </a:solidFill>
              </a:rPr>
              <a:t>New [</a:t>
            </a:r>
            <a:r>
              <a:rPr lang="en-US" sz="3000" dirty="0" smtClean="0">
                <a:solidFill>
                  <a:srgbClr val="000000"/>
                </a:solidFill>
              </a:rPr>
              <a:t>beta] site, live by 2015</a:t>
            </a:r>
            <a:r>
              <a:rPr lang="en-US" sz="3000" dirty="0" smtClean="0">
                <a:solidFill>
                  <a:srgbClr val="000000"/>
                </a:solidFill>
              </a:rPr>
              <a:t>:</a:t>
            </a:r>
          </a:p>
          <a:p>
            <a:pPr algn="ctr"/>
            <a:endParaRPr lang="en-US" sz="3200" b="1" dirty="0" smtClean="0">
              <a:solidFill>
                <a:srgbClr val="000000"/>
              </a:solidFill>
            </a:endParaRPr>
          </a:p>
          <a:p>
            <a:endParaRPr lang="en-US" sz="3000" dirty="0" smtClean="0">
              <a:solidFill>
                <a:srgbClr val="000000"/>
              </a:solidFill>
            </a:endParaRPr>
          </a:p>
        </p:txBody>
      </p:sp>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8</a:t>
            </a:fld>
            <a:endParaRPr lang="en-US" dirty="0" smtClean="0"/>
          </a:p>
        </p:txBody>
      </p:sp>
      <p:sp>
        <p:nvSpPr>
          <p:cNvPr id="6" name="Title 1"/>
          <p:cNvSpPr txBox="1">
            <a:spLocks/>
          </p:cNvSpPr>
          <p:nvPr/>
        </p:nvSpPr>
        <p:spPr bwMode="auto">
          <a:xfrm>
            <a:off x="1541856" y="109710"/>
            <a:ext cx="7443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The CEOS Website</a:t>
            </a:r>
            <a:endParaRPr lang="en-US" sz="3200" b="1" kern="0" noProof="0" dirty="0" smtClean="0">
              <a:solidFill>
                <a:schemeClr val="bg1"/>
              </a:solidFill>
              <a:latin typeface="Tahoma" pitchFamily="-106" charset="0"/>
              <a:cs typeface="Tahoma" pitchFamily="-106" charset="0"/>
            </a:endParaRPr>
          </a:p>
        </p:txBody>
      </p:sp>
      <p:pic>
        <p:nvPicPr>
          <p:cNvPr id="2" name="Picture 1"/>
          <p:cNvPicPr>
            <a:picLocks noChangeAspect="1"/>
          </p:cNvPicPr>
          <p:nvPr/>
        </p:nvPicPr>
        <p:blipFill>
          <a:blip r:embed="rId3"/>
          <a:stretch>
            <a:fillRect/>
          </a:stretch>
        </p:blipFill>
        <p:spPr>
          <a:xfrm>
            <a:off x="324547" y="1588224"/>
            <a:ext cx="2434617" cy="1174026"/>
          </a:xfrm>
          <a:prstGeom prst="rect">
            <a:avLst/>
          </a:prstGeom>
        </p:spPr>
      </p:pic>
    </p:spTree>
    <p:extLst>
      <p:ext uri="{BB962C8B-B14F-4D97-AF65-F5344CB8AC3E}">
        <p14:creationId xmlns:p14="http://schemas.microsoft.com/office/powerpoint/2010/main" val="333596279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2825" y="3058686"/>
            <a:ext cx="8516050" cy="3893374"/>
          </a:xfrm>
          <a:prstGeom prst="rect">
            <a:avLst/>
          </a:prstGeom>
          <a:noFill/>
        </p:spPr>
        <p:txBody>
          <a:bodyPr wrap="square" rtlCol="0">
            <a:spAutoFit/>
          </a:bodyPr>
          <a:lstStyle/>
          <a:p>
            <a:pPr marL="292100" indent="-292100">
              <a:buFont typeface="Arial"/>
              <a:buChar char="•"/>
            </a:pPr>
            <a:r>
              <a:rPr lang="en-US" sz="3000" dirty="0" smtClean="0">
                <a:solidFill>
                  <a:srgbClr val="000000"/>
                </a:solidFill>
              </a:rPr>
              <a:t>Still </a:t>
            </a:r>
            <a:r>
              <a:rPr lang="en-US" sz="3000" dirty="0" smtClean="0">
                <a:solidFill>
                  <a:srgbClr val="000000"/>
                </a:solidFill>
              </a:rPr>
              <a:t>editing/updating site content &amp; links</a:t>
            </a:r>
            <a:endParaRPr lang="en-US" sz="3000" dirty="0" smtClean="0">
              <a:solidFill>
                <a:srgbClr val="000000"/>
              </a:solidFill>
            </a:endParaRPr>
          </a:p>
          <a:p>
            <a:endParaRPr lang="en-US" sz="1500" dirty="0" smtClean="0">
              <a:solidFill>
                <a:srgbClr val="000000"/>
              </a:solidFill>
            </a:endParaRPr>
          </a:p>
          <a:p>
            <a:pPr marL="292100" indent="-292100">
              <a:buFont typeface="Arial"/>
              <a:buChar char="•"/>
            </a:pPr>
            <a:r>
              <a:rPr lang="en-US" sz="3000" dirty="0" smtClean="0">
                <a:solidFill>
                  <a:srgbClr val="000000"/>
                </a:solidFill>
              </a:rPr>
              <a:t>Still implementing </a:t>
            </a:r>
            <a:r>
              <a:rPr lang="en-US" sz="3000" dirty="0" smtClean="0">
                <a:solidFill>
                  <a:srgbClr val="000000"/>
                </a:solidFill>
              </a:rPr>
              <a:t>our </a:t>
            </a:r>
            <a:r>
              <a:rPr lang="en-US" sz="3000" dirty="0" smtClean="0">
                <a:solidFill>
                  <a:srgbClr val="000000"/>
                </a:solidFill>
              </a:rPr>
              <a:t>new tools</a:t>
            </a:r>
          </a:p>
          <a:p>
            <a:endParaRPr lang="en-US" sz="1500" dirty="0" smtClean="0">
              <a:solidFill>
                <a:srgbClr val="000000"/>
              </a:solidFill>
            </a:endParaRPr>
          </a:p>
          <a:p>
            <a:pPr marL="292100" indent="-292100">
              <a:buFont typeface="Arial"/>
              <a:buChar char="•"/>
            </a:pPr>
            <a:r>
              <a:rPr lang="en-US" sz="3000" dirty="0" smtClean="0">
                <a:solidFill>
                  <a:srgbClr val="000000"/>
                </a:solidFill>
              </a:rPr>
              <a:t>Still want to show you what we’ve got so far…</a:t>
            </a:r>
          </a:p>
          <a:p>
            <a:endParaRPr lang="en-US" sz="1500" dirty="0">
              <a:solidFill>
                <a:srgbClr val="000000"/>
              </a:solidFill>
            </a:endParaRPr>
          </a:p>
          <a:p>
            <a:pPr marL="292100" indent="-292100">
              <a:buFont typeface="Arial"/>
              <a:buChar char="•"/>
            </a:pPr>
            <a:r>
              <a:rPr lang="en-US" sz="3000" dirty="0" smtClean="0">
                <a:solidFill>
                  <a:srgbClr val="000000"/>
                </a:solidFill>
              </a:rPr>
              <a:t>New [</a:t>
            </a:r>
            <a:r>
              <a:rPr lang="en-US" sz="3000" dirty="0" smtClean="0">
                <a:solidFill>
                  <a:srgbClr val="000000"/>
                </a:solidFill>
              </a:rPr>
              <a:t>beta] site, live by 2015</a:t>
            </a:r>
            <a:r>
              <a:rPr lang="en-US" sz="3000" dirty="0" smtClean="0">
                <a:solidFill>
                  <a:srgbClr val="000000"/>
                </a:solidFill>
              </a:rPr>
              <a:t>:</a:t>
            </a:r>
          </a:p>
          <a:p>
            <a:pPr algn="ctr"/>
            <a:endParaRPr lang="en-US" sz="2000" b="1" dirty="0" smtClean="0">
              <a:solidFill>
                <a:srgbClr val="000000"/>
              </a:solidFill>
            </a:endParaRPr>
          </a:p>
          <a:p>
            <a:pPr algn="ctr"/>
            <a:r>
              <a:rPr lang="en-US" sz="3200" b="1" dirty="0" smtClean="0">
                <a:solidFill>
                  <a:srgbClr val="3366FF"/>
                </a:solidFill>
              </a:rPr>
              <a:t>http</a:t>
            </a:r>
            <a:r>
              <a:rPr lang="en-US" sz="3200" b="1" dirty="0">
                <a:solidFill>
                  <a:srgbClr val="3366FF"/>
                </a:solidFill>
              </a:rPr>
              <a:t>://</a:t>
            </a:r>
            <a:r>
              <a:rPr lang="en-US" sz="3200" b="1" dirty="0" err="1">
                <a:solidFill>
                  <a:srgbClr val="3366FF"/>
                </a:solidFill>
              </a:rPr>
              <a:t>ceos.ama-hub.com</a:t>
            </a:r>
            <a:r>
              <a:rPr lang="en-US" sz="3200" b="1" dirty="0">
                <a:solidFill>
                  <a:srgbClr val="3366FF"/>
                </a:solidFill>
              </a:rPr>
              <a:t>/</a:t>
            </a:r>
          </a:p>
          <a:p>
            <a:endParaRPr lang="en-US" sz="3000" dirty="0" smtClean="0">
              <a:solidFill>
                <a:srgbClr val="000000"/>
              </a:solidFill>
            </a:endParaRPr>
          </a:p>
        </p:txBody>
      </p:sp>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9</a:t>
            </a:fld>
            <a:endParaRPr lang="en-US" dirty="0" smtClean="0"/>
          </a:p>
        </p:txBody>
      </p:sp>
      <p:sp>
        <p:nvSpPr>
          <p:cNvPr id="6" name="Title 1"/>
          <p:cNvSpPr txBox="1">
            <a:spLocks/>
          </p:cNvSpPr>
          <p:nvPr/>
        </p:nvSpPr>
        <p:spPr bwMode="auto">
          <a:xfrm>
            <a:off x="1541856" y="109710"/>
            <a:ext cx="7443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The CEOS Website</a:t>
            </a:r>
            <a:endParaRPr lang="en-US" sz="3200" b="1" kern="0" noProof="0" dirty="0" smtClean="0">
              <a:solidFill>
                <a:schemeClr val="bg1"/>
              </a:solidFill>
              <a:latin typeface="Tahoma" pitchFamily="-106" charset="0"/>
              <a:cs typeface="Tahoma" pitchFamily="-106" charset="0"/>
            </a:endParaRPr>
          </a:p>
        </p:txBody>
      </p:sp>
      <p:pic>
        <p:nvPicPr>
          <p:cNvPr id="2" name="Picture 1"/>
          <p:cNvPicPr>
            <a:picLocks noChangeAspect="1"/>
          </p:cNvPicPr>
          <p:nvPr/>
        </p:nvPicPr>
        <p:blipFill>
          <a:blip r:embed="rId3"/>
          <a:stretch>
            <a:fillRect/>
          </a:stretch>
        </p:blipFill>
        <p:spPr>
          <a:xfrm>
            <a:off x="324547" y="1588224"/>
            <a:ext cx="2434617" cy="1174026"/>
          </a:xfrm>
          <a:prstGeom prst="rect">
            <a:avLst/>
          </a:prstGeom>
        </p:spPr>
      </p:pic>
    </p:spTree>
    <p:extLst>
      <p:ext uri="{BB962C8B-B14F-4D97-AF65-F5344CB8AC3E}">
        <p14:creationId xmlns:p14="http://schemas.microsoft.com/office/powerpoint/2010/main" val="393722293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6161</TotalTime>
  <Words>794</Words>
  <Application>Microsoft Macintosh PowerPoint</Application>
  <PresentationFormat>On-screen Show (4:3)</PresentationFormat>
  <Paragraphs>142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4_EUM_template_v03</vt:lpstr>
      <vt:lpstr>CEOS Information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Kim Keith</cp:lastModifiedBy>
  <cp:revision>360</cp:revision>
  <dcterms:created xsi:type="dcterms:W3CDTF">2012-08-31T01:11:17Z</dcterms:created>
  <dcterms:modified xsi:type="dcterms:W3CDTF">2014-10-29T14:43:48Z</dcterms:modified>
</cp:coreProperties>
</file>