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0" r:id="rId2"/>
    <p:sldId id="292" r:id="rId3"/>
    <p:sldId id="293" r:id="rId4"/>
    <p:sldId id="285" r:id="rId5"/>
    <p:sldId id="284" r:id="rId6"/>
    <p:sldId id="286" r:id="rId7"/>
    <p:sldId id="282" r:id="rId8"/>
    <p:sldId id="294" r:id="rId9"/>
    <p:sldId id="288" r:id="rId10"/>
    <p:sldId id="291" r:id="rId11"/>
    <p:sldId id="290" r:id="rId12"/>
    <p:sldId id="289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  <p:cmAuthor id="1" name="Ivan Petiteville" initials="IP" lastIdx="7" clrIdx="1"/>
  <p:cmAuthor id="2" name="George Dyke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76" d="100"/>
          <a:sy n="76" d="100"/>
        </p:scale>
        <p:origin x="-1218" y="-10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%202:homefolders:georgedyke:Documents:Symbios:EOHandbookCSACourse:CourseMaterials:Module00_Introduction:Mission_InstrumentTypes_18Aug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%202:homefolders:georgedyke:Documents:Symbios:EOHandbookCSACourse:CourseMaterials:Module00_Introduction:MeasurementTypes_18Aug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2487602708578"/>
          <c:y val="0.13488976142183201"/>
          <c:w val="0.49791227819483902"/>
          <c:h val="0.816183358505293"/>
        </c:manualLayout>
      </c:layout>
      <c:pieChart>
        <c:varyColors val="1"/>
        <c:ser>
          <c:idx val="0"/>
          <c:order val="0"/>
          <c:spPr>
            <a:solidFill>
              <a:schemeClr val="dk1"/>
            </a:solidFill>
            <a:ln w="25400" cap="flat" cmpd="sng" algn="ctr">
              <a:solidFill>
                <a:schemeClr val="bg1"/>
              </a:solidFill>
              <a:prstDash val="solid"/>
            </a:ln>
            <a:effectLst/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8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chemeClr val="bg1"/>
                  </a:solidFill>
                </a:ln>
              </c:spPr>
            </c:leaderLines>
          </c:dLbls>
          <c:cat>
            <c:strRef>
              <c:f>CurrentAndFutureMissions_Instru!$A$2:$A$24</c:f>
              <c:strCache>
                <c:ptCount val="19"/>
                <c:pt idx="0">
                  <c:v>Imaging multi-spectral radiometers (vis/IR)</c:v>
                </c:pt>
                <c:pt idx="1">
                  <c:v>Atmospheric temperature and humidity sounders</c:v>
                </c:pt>
                <c:pt idx="2">
                  <c:v>Space environment</c:v>
                </c:pt>
                <c:pt idx="3">
                  <c:v>High resolution optical imagers</c:v>
                </c:pt>
                <c:pt idx="4">
                  <c:v>Imaging microwave radars</c:v>
                </c:pt>
                <c:pt idx="5">
                  <c:v>Atmospheric chemistry</c:v>
                </c:pt>
                <c:pt idx="6">
                  <c:v>Imaging multi-spectral radiometers (passive microwave)</c:v>
                </c:pt>
                <c:pt idx="7">
                  <c:v>Earth radiation budget radiometers</c:v>
                </c:pt>
                <c:pt idx="8">
                  <c:v>Precision orbit</c:v>
                </c:pt>
                <c:pt idx="9">
                  <c:v>Magnetic field</c:v>
                </c:pt>
                <c:pt idx="10">
                  <c:v>Scatterometers</c:v>
                </c:pt>
                <c:pt idx="11">
                  <c:v>Lightning sensors</c:v>
                </c:pt>
                <c:pt idx="12">
                  <c:v>Ocean colour instruments</c:v>
                </c:pt>
                <c:pt idx="13">
                  <c:v>Radar altimeters</c:v>
                </c:pt>
                <c:pt idx="14">
                  <c:v>Lidars</c:v>
                </c:pt>
                <c:pt idx="15">
                  <c:v>Multiple direction/polarisation radiometers</c:v>
                </c:pt>
                <c:pt idx="16">
                  <c:v>Gravity instruments</c:v>
                </c:pt>
                <c:pt idx="17">
                  <c:v>Hyperspectral imagers</c:v>
                </c:pt>
                <c:pt idx="18">
                  <c:v>Cloud profile and rain radars</c:v>
                </c:pt>
              </c:strCache>
            </c:strRef>
          </c:cat>
          <c:val>
            <c:numRef>
              <c:f>CurrentAndFutureMissions_Instru!$B$2:$B$24</c:f>
              <c:numCache>
                <c:formatCode>General</c:formatCode>
                <c:ptCount val="19"/>
                <c:pt idx="0">
                  <c:v>160</c:v>
                </c:pt>
                <c:pt idx="1">
                  <c:v>117</c:v>
                </c:pt>
                <c:pt idx="2">
                  <c:v>61</c:v>
                </c:pt>
                <c:pt idx="3">
                  <c:v>52</c:v>
                </c:pt>
                <c:pt idx="4">
                  <c:v>49</c:v>
                </c:pt>
                <c:pt idx="5">
                  <c:v>42</c:v>
                </c:pt>
                <c:pt idx="6">
                  <c:v>40</c:v>
                </c:pt>
                <c:pt idx="7">
                  <c:v>31</c:v>
                </c:pt>
                <c:pt idx="8">
                  <c:v>23</c:v>
                </c:pt>
                <c:pt idx="9">
                  <c:v>18</c:v>
                </c:pt>
                <c:pt idx="10">
                  <c:v>17</c:v>
                </c:pt>
                <c:pt idx="11">
                  <c:v>14</c:v>
                </c:pt>
                <c:pt idx="12">
                  <c:v>13</c:v>
                </c:pt>
                <c:pt idx="13">
                  <c:v>11</c:v>
                </c:pt>
                <c:pt idx="14">
                  <c:v>8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352211202604297"/>
          <c:y val="0.16316802765781999"/>
          <c:w val="0.587358495236598"/>
          <c:h val="0.82466612907897197"/>
        </c:manualLayout>
      </c:layout>
      <c:pieChart>
        <c:varyColors val="1"/>
        <c:ser>
          <c:idx val="0"/>
          <c:order val="0"/>
          <c:spPr>
            <a:solidFill>
              <a:schemeClr val="dk1"/>
            </a:solidFill>
            <a:ln w="25400" cap="flat" cmpd="sng" algn="ctr">
              <a:solidFill>
                <a:schemeClr val="bg1"/>
              </a:solidFill>
              <a:prstDash val="solid"/>
            </a:ln>
            <a:effectLst/>
          </c:spPr>
          <c:dLbls>
            <c:dLbl>
              <c:idx val="4"/>
              <c:layout>
                <c:manualLayout>
                  <c:x val="5.140042324944919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MeasurementType_Categories_nIns!$A$2:$A$6</c:f>
              <c:strCache>
                <c:ptCount val="5"/>
                <c:pt idx="0">
                  <c:v>Atmosphere</c:v>
                </c:pt>
                <c:pt idx="1">
                  <c:v>Land</c:v>
                </c:pt>
                <c:pt idx="2">
                  <c:v>Snow &amp; Ice</c:v>
                </c:pt>
                <c:pt idx="3">
                  <c:v>Ocean</c:v>
                </c:pt>
                <c:pt idx="4">
                  <c:v>Gravity and Magnetic Fields</c:v>
                </c:pt>
              </c:strCache>
            </c:strRef>
          </c:cat>
          <c:val>
            <c:numRef>
              <c:f>MeasurementType_Categories_nIns!$B$2:$B$6</c:f>
              <c:numCache>
                <c:formatCode>General</c:formatCode>
                <c:ptCount val="5"/>
                <c:pt idx="0">
                  <c:v>1309</c:v>
                </c:pt>
                <c:pt idx="1">
                  <c:v>899</c:v>
                </c:pt>
                <c:pt idx="2">
                  <c:v>378</c:v>
                </c:pt>
                <c:pt idx="3">
                  <c:v>365</c:v>
                </c:pt>
                <c:pt idx="4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6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8AB1A-B0F5-4F4A-A383-899B86678841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87145-A161-E243-82C9-EBADAF9F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440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CEOS Database and EO Handbook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Ivan </a:t>
            </a:r>
            <a:r>
              <a:rPr lang="en-US" b="0" dirty="0" err="1" smtClean="0"/>
              <a:t>Petiteville</a:t>
            </a:r>
            <a:endParaRPr lang="en-US" b="0" dirty="0" smtClean="0"/>
          </a:p>
          <a:p>
            <a:r>
              <a:rPr lang="en-US" b="0" dirty="0" smtClean="0"/>
              <a:t>ESA</a:t>
            </a:r>
          </a:p>
          <a:p>
            <a:r>
              <a:rPr lang="en-US" b="0" dirty="0" smtClean="0"/>
              <a:t>CEOS Plenary, Agenda Item #25</a:t>
            </a:r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343455"/>
            <a:ext cx="83119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Helvetica Neue Bold Condensed"/>
                <a:cs typeface="Helvetica Neue Bold Condensed"/>
              </a:rPr>
              <a:t>Support to SEO on ECV Inventory development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Pilot import and exploration of the ECV Inventory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>
                <a:latin typeface="Helvetica Neue Bold Condensed"/>
                <a:cs typeface="Helvetica Neue Bold Condensed"/>
              </a:rPr>
              <a:t>I</a:t>
            </a:r>
            <a:r>
              <a:rPr lang="en-US" sz="2400" dirty="0" smtClean="0">
                <a:latin typeface="Helvetica Neue Bold Condensed"/>
                <a:cs typeface="Helvetica Neue Bold Condensed"/>
              </a:rPr>
              <a:t>n support of, and </a:t>
            </a:r>
            <a:r>
              <a:rPr lang="en-US" sz="2400" dirty="0">
                <a:latin typeface="Helvetica Neue Bold Condensed"/>
                <a:cs typeface="Helvetica Neue Bold Condensed"/>
              </a:rPr>
              <a:t>in (good) cooperation </a:t>
            </a:r>
            <a:r>
              <a:rPr lang="en-US" sz="2400" dirty="0" smtClean="0">
                <a:latin typeface="Helvetica Neue Bold Condensed"/>
                <a:cs typeface="Helvetica Neue Bold Condensed"/>
              </a:rPr>
              <a:t>with, the CEOS SEO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Extends the instrument and measurement linkages to include individual ECVs</a:t>
            </a:r>
          </a:p>
          <a:p>
            <a:pPr marL="571500" indent="-571500">
              <a:buFont typeface="Arial"/>
              <a:buChar char="•"/>
            </a:pPr>
            <a:endParaRPr lang="en-US" sz="2400" dirty="0" smtClean="0">
              <a:latin typeface="Helvetica Neue Bold Condensed"/>
              <a:cs typeface="Helvetica Neue Bold Condensed"/>
            </a:endParaRPr>
          </a:p>
          <a:p>
            <a:r>
              <a:rPr lang="en-US" sz="2400" b="1" dirty="0">
                <a:latin typeface="Helvetica Neue Bold Condensed"/>
                <a:cs typeface="Helvetica Neue Bold Condensed"/>
              </a:rPr>
              <a:t>Addition of parameters to the mission and instrument search tables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>
                <a:latin typeface="Helvetica Neue Bold Condensed"/>
                <a:cs typeface="Helvetica Neue Bold Condensed"/>
              </a:rPr>
              <a:t>e</a:t>
            </a:r>
            <a:r>
              <a:rPr lang="en-US" sz="2400" dirty="0" smtClean="0">
                <a:latin typeface="Helvetica Neue Bold Condensed"/>
                <a:cs typeface="Helvetica Neue Bold Condensed"/>
              </a:rPr>
              <a:t>.g. instrument type</a:t>
            </a:r>
          </a:p>
          <a:p>
            <a:pPr marL="1028700" lvl="1" indent="-571500">
              <a:buFont typeface="Arial"/>
              <a:buChar char="•"/>
            </a:pPr>
            <a:endParaRPr lang="en-US" sz="2400" dirty="0">
              <a:latin typeface="Helvetica Neue Bold Condensed"/>
              <a:cs typeface="Helvetica Neue Bold Condensed"/>
            </a:endParaRPr>
          </a:p>
          <a:p>
            <a:r>
              <a:rPr lang="en-US" sz="2400" b="1" dirty="0" smtClean="0">
                <a:latin typeface="Helvetica Neue Bold Condensed"/>
                <a:cs typeface="Helvetica Neue Bold Condensed"/>
              </a:rPr>
              <a:t>Various bug fixes and performance </a:t>
            </a:r>
            <a:r>
              <a:rPr lang="en-US" sz="2400" b="1" dirty="0" smtClean="0">
                <a:latin typeface="Helvetica Neue Bold Condensed"/>
                <a:cs typeface="Helvetica Neue Bold Condensed"/>
              </a:rPr>
              <a:t>improvements</a:t>
            </a:r>
          </a:p>
          <a:p>
            <a:endParaRPr lang="en-US" sz="2400" b="1" dirty="0">
              <a:latin typeface="Helvetica Neue Bold Condensed"/>
              <a:cs typeface="Helvetica Neue Bold Condensed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Helvetica Neue Bold Condensed"/>
                <a:cs typeface="Helvetica Neue Bold Condensed"/>
              </a:rPr>
              <a:t>Challenge: Ensure Quality of Information provided outside the Annual Survey Process</a:t>
            </a:r>
            <a:endParaRPr lang="en-US" sz="2400" b="1" dirty="0" smtClean="0">
              <a:solidFill>
                <a:srgbClr val="C00000"/>
              </a:solidFill>
              <a:latin typeface="Helvetica Neue Bold Condensed"/>
              <a:cs typeface="Helvetica Neue Bold Condense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89527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2014 Development Activities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241858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644080"/>
            <a:ext cx="84834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 Bold Condensed"/>
                <a:cs typeface="Helvetica Neue Bold Condensed"/>
              </a:rPr>
              <a:t>Support to the publication of a 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Special 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E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dition 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of the 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EO Handbook 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for the 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3</a:t>
            </a:r>
            <a:r>
              <a:rPr lang="en-US" sz="2400" b="1" baseline="30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rd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 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UN World Conference on Disaster Reduction</a:t>
            </a:r>
            <a:r>
              <a:rPr lang="en-US" sz="2400" b="1" dirty="0">
                <a:latin typeface="Helvetica Neue Bold Condensed"/>
                <a:cs typeface="Helvetica Neue Bold Condensed"/>
              </a:rPr>
              <a:t> </a:t>
            </a:r>
            <a:r>
              <a:rPr lang="en-US" sz="2400" b="1" dirty="0" smtClean="0">
                <a:latin typeface="Helvetica Neue Bold Condensed"/>
                <a:cs typeface="Helvetica Neue Bold Condensed"/>
              </a:rPr>
              <a:t>(WCDRR </a:t>
            </a:r>
            <a:r>
              <a:rPr lang="en-US" sz="2400" b="1" dirty="0">
                <a:latin typeface="Helvetica Neue Bold Condensed"/>
                <a:cs typeface="Helvetica Neue Bold Condensed"/>
              </a:rPr>
              <a:t>– Sendai , Japan, 14-15 March 2015)</a:t>
            </a:r>
          </a:p>
          <a:p>
            <a:pPr marL="571500" indent="-571500">
              <a:buFont typeface="Arial"/>
              <a:buChar char="•"/>
            </a:pPr>
            <a:endParaRPr lang="en-US" sz="2400" dirty="0">
              <a:latin typeface="Helvetica Neue Bold Condensed"/>
              <a:cs typeface="Helvetica Neue Bold Condensed"/>
            </a:endParaRPr>
          </a:p>
          <a:p>
            <a:r>
              <a:rPr lang="en-US" sz="2400" b="1" dirty="0" smtClean="0">
                <a:latin typeface="Helvetica Neue Bold Condensed"/>
                <a:cs typeface="Helvetica Neue Bold Condensed"/>
              </a:rPr>
              <a:t>Annual CEOS DB mission, instrument and measurement update cycle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Starting ~</a:t>
            </a:r>
            <a:r>
              <a:rPr lang="en-US" sz="2400" dirty="0">
                <a:latin typeface="Helvetica Neue Bold Condensed"/>
                <a:cs typeface="Helvetica Neue Bold Condensed"/>
              </a:rPr>
              <a:t>April, initiated by the Director of the  Earth Observation </a:t>
            </a:r>
            <a:r>
              <a:rPr lang="en-US" sz="2400" dirty="0" err="1">
                <a:latin typeface="Helvetica Neue Bold Condensed"/>
                <a:cs typeface="Helvetica Neue Bold Condensed"/>
              </a:rPr>
              <a:t>Programmes</a:t>
            </a:r>
            <a:r>
              <a:rPr lang="en-US" sz="2400" dirty="0">
                <a:latin typeface="Helvetica Neue Bold Condensed"/>
                <a:cs typeface="Helvetica Neue Bold Condensed"/>
              </a:rPr>
              <a:t> at </a:t>
            </a:r>
            <a:r>
              <a:rPr lang="en-US" sz="2400" dirty="0" smtClean="0">
                <a:latin typeface="Helvetica Neue Bold Condensed"/>
                <a:cs typeface="Helvetica Neue Bold Condensed"/>
              </a:rPr>
              <a:t>ESA</a:t>
            </a:r>
            <a:endParaRPr lang="en-US" sz="2400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endParaRPr lang="en-US" sz="2400" dirty="0">
              <a:latin typeface="Helvetica Neue Bold Condensed"/>
              <a:cs typeface="Helvetica Neue Bold Condensed"/>
            </a:endParaRPr>
          </a:p>
          <a:p>
            <a:r>
              <a:rPr lang="en-US" sz="2400" b="1" dirty="0" smtClean="0">
                <a:latin typeface="Helvetica Neue Bold Condensed"/>
                <a:cs typeface="Helvetica Neue Bold Condensed"/>
              </a:rPr>
              <a:t>Usual cycle of improvements and updates to the CEOS DB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2015 Activities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0675858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644080"/>
            <a:ext cx="83119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 Bold Condensed"/>
                <a:cs typeface="Helvetica Neue Bold Condensed"/>
              </a:rPr>
              <a:t>Continue ongoing </a:t>
            </a:r>
            <a:r>
              <a:rPr lang="en-US" sz="2400" b="1" dirty="0" smtClean="0">
                <a:latin typeface="Helvetica Neue Bold Condensed"/>
                <a:cs typeface="Helvetica Neue Bold Condensed"/>
              </a:rPr>
              <a:t>import of the ECV Inventory per CEOS Work Plan</a:t>
            </a:r>
            <a:endParaRPr lang="en-US" sz="2400" b="1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CEOS database as a user of the ECV Inventory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In coordination </a:t>
            </a:r>
            <a:r>
              <a:rPr lang="en-US" sz="2400" dirty="0">
                <a:latin typeface="Helvetica Neue Bold Condensed"/>
                <a:cs typeface="Helvetica Neue Bold Condensed"/>
              </a:rPr>
              <a:t>with WGClimate and SEO</a:t>
            </a:r>
          </a:p>
          <a:p>
            <a:pPr marL="571500" indent="-571500">
              <a:buFont typeface="Arial"/>
              <a:buChar char="•"/>
            </a:pPr>
            <a:endParaRPr lang="en-US" sz="2400" dirty="0">
              <a:latin typeface="Helvetica Neue Bold Condensed"/>
              <a:cs typeface="Helvetica Neue Bold Condensed"/>
            </a:endParaRPr>
          </a:p>
          <a:p>
            <a:r>
              <a:rPr lang="en-US" sz="2400" b="1" dirty="0" smtClean="0">
                <a:latin typeface="Helvetica Neue Bold Condensed"/>
                <a:cs typeface="Helvetica Neue Bold Condensed"/>
              </a:rPr>
              <a:t>Climate-themed EO Handbook </a:t>
            </a:r>
            <a:r>
              <a:rPr lang="en-US" sz="2400" b="1" dirty="0">
                <a:latin typeface="Helvetica Neue Bold Condensed"/>
                <a:cs typeface="Helvetica Neue Bold Condensed"/>
              </a:rPr>
              <a:t>(</a:t>
            </a:r>
            <a:r>
              <a:rPr lang="en-US" sz="2400" b="1" dirty="0" smtClean="0">
                <a:latin typeface="Helvetica Neue Bold Condensed"/>
                <a:cs typeface="Helvetica Neue Bold Condensed"/>
              </a:rPr>
              <a:t>to be confirmed)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To be coordinated with </a:t>
            </a:r>
            <a:r>
              <a:rPr lang="en-US" sz="2400" dirty="0" err="1" smtClean="0">
                <a:latin typeface="Helvetica Neue Bold Condensed"/>
                <a:cs typeface="Helvetica Neue Bold Condensed"/>
              </a:rPr>
              <a:t>WGClimate</a:t>
            </a:r>
            <a:endParaRPr lang="en-US" sz="2400" dirty="0" smtClean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Publication timed </a:t>
            </a:r>
            <a:r>
              <a:rPr lang="en-US" sz="2400" dirty="0">
                <a:latin typeface="Helvetica Neue Bold Condensed"/>
                <a:cs typeface="Helvetica Neue Bold Condensed"/>
              </a:rPr>
              <a:t>with COP-21/Paris (end 2015)</a:t>
            </a:r>
          </a:p>
          <a:p>
            <a:pPr marL="1028700" lvl="1" indent="-571500">
              <a:buFont typeface="Arial"/>
              <a:buChar char="•"/>
            </a:pPr>
            <a:r>
              <a:rPr lang="en-US" sz="2400" dirty="0" smtClean="0">
                <a:latin typeface="Helvetica Neue Bold Condensed"/>
                <a:cs typeface="Helvetica Neue Bold Condensed"/>
              </a:rPr>
              <a:t>Update 2012 Climate-themed EO Handbook</a:t>
            </a:r>
          </a:p>
          <a:p>
            <a:pPr marL="1028700" lvl="1" indent="-571500">
              <a:buFont typeface="Arial"/>
              <a:buChar char="•"/>
            </a:pPr>
            <a:endParaRPr lang="en-US" sz="2400" dirty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endParaRPr lang="en-US" sz="2400" dirty="0" smtClean="0">
              <a:latin typeface="Helvetica Neue Bold Condensed"/>
              <a:cs typeface="Helvetica Neue Bold Condense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2015 Activities (</a:t>
            </a:r>
            <a:r>
              <a:rPr lang="en-US" sz="4000" dirty="0" err="1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cont</a:t>
            </a:r>
            <a:r>
              <a:rPr lang="en-US" sz="400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22926347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576040"/>
            <a:ext cx="83119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 smtClean="0">
                <a:latin typeface="Helvetica Neue Bold Condensed"/>
                <a:cs typeface="Helvetica Neue Bold Condensed"/>
              </a:rPr>
              <a:t>2014 database update cycle</a:t>
            </a:r>
          </a:p>
          <a:p>
            <a:pPr marL="571500" indent="-571500">
              <a:buFont typeface="Arial"/>
              <a:buChar char="•"/>
            </a:pPr>
            <a:endParaRPr lang="en-US" sz="2800" b="1" dirty="0">
              <a:latin typeface="Helvetica Neue Bold Condensed"/>
              <a:cs typeface="Helvetica Neue Bold Condensed"/>
            </a:endParaRPr>
          </a:p>
          <a:p>
            <a:pPr marL="1485900" lvl="2" indent="-571500">
              <a:buFont typeface="Arial"/>
              <a:buChar char="•"/>
            </a:pPr>
            <a:r>
              <a:rPr lang="en-US" sz="2800" b="1" dirty="0" smtClean="0">
                <a:latin typeface="Helvetica Neue Bold Condensed"/>
                <a:cs typeface="Helvetica Neue Bold Condensed"/>
              </a:rPr>
              <a:t>Site traffic summary</a:t>
            </a:r>
          </a:p>
          <a:p>
            <a:pPr marL="1485900" lvl="2" indent="-571500">
              <a:buFont typeface="Arial"/>
              <a:buChar char="•"/>
            </a:pPr>
            <a:endParaRPr lang="en-US" sz="2800" b="1" dirty="0">
              <a:latin typeface="Helvetica Neue Bold Condensed"/>
              <a:cs typeface="Helvetica Neue Bold Condensed"/>
            </a:endParaRPr>
          </a:p>
          <a:p>
            <a:pPr marL="1485900" lvl="2" indent="-571500">
              <a:buFont typeface="Arial"/>
              <a:buChar char="•"/>
            </a:pPr>
            <a:r>
              <a:rPr lang="en-US" sz="2800" b="1" dirty="0" smtClean="0">
                <a:latin typeface="Helvetica Neue Bold Condensed"/>
                <a:cs typeface="Helvetica Neue Bold Condensed"/>
              </a:rPr>
              <a:t>OSCAR/Space coordination</a:t>
            </a:r>
          </a:p>
          <a:p>
            <a:pPr marL="1485900" lvl="2" indent="-571500">
              <a:buFont typeface="Arial"/>
              <a:buChar char="•"/>
            </a:pPr>
            <a:endParaRPr lang="en-US" sz="2800" b="1" dirty="0" smtClean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endParaRPr lang="en-US" sz="2800" b="1" dirty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r>
              <a:rPr lang="en-US" sz="3600" b="1" dirty="0" smtClean="0">
                <a:latin typeface="Helvetica Neue Bold Condensed"/>
                <a:cs typeface="Helvetica Neue Bold Condensed"/>
              </a:rPr>
              <a:t>2014 Enhancements</a:t>
            </a:r>
          </a:p>
          <a:p>
            <a:pPr marL="571500" indent="-571500">
              <a:buFont typeface="Arial"/>
              <a:buChar char="•"/>
            </a:pPr>
            <a:endParaRPr lang="en-US" sz="3600" b="1" dirty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r>
              <a:rPr lang="en-US" sz="3600" b="1" dirty="0" smtClean="0">
                <a:latin typeface="Helvetica Neue Bold Condensed"/>
                <a:cs typeface="Helvetica Neue Bold Condensed"/>
              </a:rPr>
              <a:t>2015 Planned Activities</a:t>
            </a:r>
            <a:endParaRPr lang="en-US" sz="3600" b="1" dirty="0">
              <a:latin typeface="Helvetica Neue Bold Condensed"/>
              <a:cs typeface="Helvetica Neue Bold Condense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Overview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862119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576040"/>
            <a:ext cx="83119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Helvetica Neue Bold Condensed"/>
                <a:cs typeface="Helvetica Neue Bold Condensed"/>
              </a:rPr>
              <a:t>Annual </a:t>
            </a:r>
            <a:r>
              <a:rPr lang="en-US" sz="2200" b="1" dirty="0">
                <a:latin typeface="Helvetica Neue Bold Condensed"/>
                <a:cs typeface="Helvetica Neue Bold Condensed"/>
              </a:rPr>
              <a:t>update </a:t>
            </a:r>
            <a:r>
              <a:rPr lang="en-US" sz="2200" b="1" dirty="0" smtClean="0">
                <a:latin typeface="Helvetica Neue Bold Condensed"/>
                <a:cs typeface="Helvetica Neue Bold Condensed"/>
              </a:rPr>
              <a:t>cycle completed and available online</a:t>
            </a:r>
          </a:p>
          <a:p>
            <a:pPr marL="1028700" lvl="1" indent="-571500">
              <a:buFont typeface="Arial"/>
              <a:buChar char="•"/>
            </a:pPr>
            <a:r>
              <a:rPr lang="en-US" sz="2200" u="sng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d</a:t>
            </a:r>
            <a:r>
              <a:rPr lang="en-US" sz="2200" u="sng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atabase.eohandbook.com</a:t>
            </a:r>
            <a:endParaRPr lang="en-US" sz="2200" u="sng" dirty="0">
              <a:solidFill>
                <a:schemeClr val="tx1">
                  <a:lumMod val="60000"/>
                  <a:lumOff val="40000"/>
                </a:schemeClr>
              </a:solidFill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>
                <a:latin typeface="Helvetica Neue Bold Condensed"/>
                <a:cs typeface="Helvetica Neue Bold Condensed"/>
              </a:rPr>
              <a:t>Responses received from 27 CEOS agencies</a:t>
            </a:r>
            <a:r>
              <a:rPr lang="en-US" sz="2200" b="1" dirty="0" smtClean="0">
                <a:latin typeface="Helvetica Neue Bold Condensed"/>
                <a:cs typeface="Helvetica Neue Bold Condensed"/>
              </a:rPr>
              <a:t> </a:t>
            </a:r>
            <a:r>
              <a:rPr lang="en-US" sz="2200" b="1" dirty="0">
                <a:latin typeface="Helvetica Neue Bold Condensed"/>
                <a:cs typeface="Helvetica Neue Bold Condensed"/>
              </a:rPr>
              <a:t>out of </a:t>
            </a:r>
            <a:r>
              <a:rPr lang="en-US" sz="2200" b="1" dirty="0" smtClean="0">
                <a:latin typeface="Helvetica Neue Bold Condensed"/>
                <a:cs typeface="Helvetica Neue Bold Condensed"/>
              </a:rPr>
              <a:t>31.</a:t>
            </a:r>
            <a:endParaRPr lang="en-US" sz="2200" b="1" dirty="0">
              <a:latin typeface="Helvetica Neue Bold Condensed"/>
              <a:cs typeface="Helvetica Neue Bold Condensed"/>
            </a:endParaRPr>
          </a:p>
          <a:p>
            <a:endParaRPr lang="en-US" sz="2200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>
                <a:latin typeface="Helvetica Neue Bold Condensed"/>
                <a:cs typeface="Helvetica Neue Bold Condensed"/>
              </a:rPr>
              <a:t>23 new mission records added, 117 existing records updated</a:t>
            </a:r>
          </a:p>
          <a:p>
            <a:endParaRPr lang="en-US" sz="2200" b="1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>
                <a:latin typeface="Helvetica Neue Bold Condensed"/>
                <a:cs typeface="Helvetica Neue Bold Condensed"/>
              </a:rPr>
              <a:t>44 new instrument records added, 156 existing records updated </a:t>
            </a:r>
          </a:p>
          <a:p>
            <a:pPr marL="571500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>
                <a:latin typeface="Helvetica Neue Bold Condensed"/>
                <a:cs typeface="Helvetica Neue Bold Condensed"/>
              </a:rPr>
              <a:t>Currently features operating or planned for launch in the next 15 years:</a:t>
            </a:r>
          </a:p>
          <a:p>
            <a:pPr marL="1028700" lvl="1" indent="-571500">
              <a:buFont typeface="Arial"/>
              <a:buChar char="•"/>
            </a:pPr>
            <a:r>
              <a:rPr lang="en-US" sz="2200" dirty="0">
                <a:latin typeface="Helvetica Neue Bold Condensed"/>
                <a:cs typeface="Helvetica Neue Bold Condensed"/>
              </a:rPr>
              <a:t>267 Earth observing satellite missions</a:t>
            </a:r>
          </a:p>
          <a:p>
            <a:pPr marL="1028700" lvl="1" indent="-571500">
              <a:buFont typeface="Arial"/>
              <a:buChar char="•"/>
            </a:pPr>
            <a:r>
              <a:rPr lang="en-US" sz="2200" dirty="0">
                <a:latin typeface="Helvetica Neue Bold Condensed"/>
                <a:cs typeface="Helvetica Neue Bold Condensed"/>
              </a:rPr>
              <a:t>784 instruments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83939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CEOS Database 2014 Update</a:t>
            </a:r>
          </a:p>
        </p:txBody>
      </p:sp>
    </p:spTree>
    <p:extLst>
      <p:ext uri="{BB962C8B-B14F-4D97-AF65-F5344CB8AC3E}">
        <p14:creationId xmlns:p14="http://schemas.microsoft.com/office/powerpoint/2010/main" val="1032965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55357"/>
              </p:ext>
            </p:extLst>
          </p:nvPr>
        </p:nvGraphicFramePr>
        <p:xfrm>
          <a:off x="-772952" y="1181693"/>
          <a:ext cx="9202615" cy="5614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Instrument Types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7983668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98944"/>
              </p:ext>
            </p:extLst>
          </p:nvPr>
        </p:nvGraphicFramePr>
        <p:xfrm>
          <a:off x="-1110589" y="294694"/>
          <a:ext cx="9210644" cy="6560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Measurement Domains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370304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10-13 at 12.32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2367"/>
            <a:ext cx="9144000" cy="451807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Measurements</a:t>
            </a:r>
            <a:endParaRPr lang="en-US" sz="40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552" y="1363974"/>
            <a:ext cx="86634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More than 3000 </a:t>
            </a:r>
          </a:p>
          <a:p>
            <a:pPr algn="ctr"/>
            <a:r>
              <a:rPr lang="en-US" sz="3200" b="1" i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Instrument-measurement mappings !!!</a:t>
            </a:r>
            <a:endParaRPr lang="en-US" sz="3200" b="1" i="1" dirty="0">
              <a:solidFill>
                <a:schemeClr val="tx1">
                  <a:lumMod val="60000"/>
                  <a:lumOff val="40000"/>
                </a:schemeClr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794656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576040"/>
            <a:ext cx="83119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latin typeface="Helvetica Neue Bold Condensed"/>
                <a:cs typeface="Helvetica Neue Bold Condensed"/>
              </a:rPr>
              <a:t>Since 1 January 2014</a:t>
            </a:r>
          </a:p>
          <a:p>
            <a:endParaRPr lang="en-US" sz="2200" i="1" dirty="0" smtClean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r>
              <a:rPr lang="en-US" sz="22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Most popular content: mission and instrument search tables</a:t>
            </a:r>
          </a:p>
          <a:p>
            <a:endParaRPr lang="en-US" sz="2200" b="1" dirty="0" smtClean="0">
              <a:latin typeface="Helvetica Neue Bold Condensed"/>
              <a:cs typeface="Helvetica Neue Bold Condensed"/>
            </a:endParaRPr>
          </a:p>
          <a:p>
            <a:r>
              <a:rPr lang="en-US" sz="2200" b="1" dirty="0" smtClean="0">
                <a:latin typeface="Helvetica Neue Bold Condensed"/>
                <a:cs typeface="Helvetica Neue Bold Condensed"/>
              </a:rPr>
              <a:t>94% of users from desktop (remainder mobile)</a:t>
            </a:r>
            <a:endParaRPr lang="en-US" sz="2200" b="1" dirty="0">
              <a:latin typeface="Helvetica Neue Bold Condensed"/>
              <a:cs typeface="Helvetica Neue Bold Condense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Helvetica Neue Bold Condensed"/>
                <a:cs typeface="Helvetica Neue Bold Condensed"/>
              </a:rPr>
              <a:t>Website Usage</a:t>
            </a:r>
            <a:endParaRPr lang="en-US" sz="4000" dirty="0">
              <a:solidFill>
                <a:schemeClr val="bg1"/>
              </a:solidFill>
              <a:latin typeface="Helvetica Neue Bold Condensed"/>
              <a:cs typeface="Helvetica Neue Bold Condensed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08257"/>
              </p:ext>
            </p:extLst>
          </p:nvPr>
        </p:nvGraphicFramePr>
        <p:xfrm>
          <a:off x="1524000" y="2122774"/>
          <a:ext cx="6096000" cy="30378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CEOS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EO 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Visitors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</a:rPr>
                        <a:t>13,950</a:t>
                      </a:r>
                      <a:endParaRPr lang="en-US" b="1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users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Source: Search Engine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</a:rPr>
                        <a:t>94,750</a:t>
                      </a:r>
                      <a:endParaRPr lang="en-US" b="1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Pages/Session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460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84" y="1349236"/>
            <a:ext cx="83119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latin typeface="Helvetica Neue Bold Condensed"/>
                <a:cs typeface="Helvetica Neue Bold Condensed"/>
              </a:rPr>
              <a:t>CEOS DB Session Locations Since 1 January 2014</a:t>
            </a:r>
          </a:p>
          <a:p>
            <a:endParaRPr lang="en-US" sz="2200" i="1" dirty="0" smtClean="0">
              <a:latin typeface="Helvetica Neue Bold Condensed"/>
              <a:cs typeface="Helvetica Neue Bold Condensed"/>
            </a:endParaRPr>
          </a:p>
          <a:p>
            <a:pPr marL="571500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 smtClean="0">
              <a:latin typeface="Helvetica Neue Bold Condensed"/>
              <a:cs typeface="Helvetica Neue Bold Condensed"/>
            </a:endParaRPr>
          </a:p>
          <a:p>
            <a:endParaRPr lang="en-US" sz="2200" b="1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endParaRPr lang="en-US" sz="2200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endParaRPr lang="en-US" sz="2200" dirty="0" smtClean="0">
              <a:latin typeface="Helvetica Neue Bold Condensed"/>
              <a:cs typeface="Helvetica Neue Bold Condensed"/>
            </a:endParaRPr>
          </a:p>
          <a:p>
            <a:endParaRPr lang="en-US" sz="2200" dirty="0" smtClean="0">
              <a:latin typeface="Helvetica Neue Bold Condensed"/>
              <a:cs typeface="Helvetica Neue Bold Condense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5949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Helvetica Neue Bold Condensed"/>
                <a:cs typeface="Helvetica Neue Bold Condensed"/>
              </a:rPr>
              <a:t>Website Usage</a:t>
            </a:r>
            <a:endParaRPr lang="en-US" sz="4000" dirty="0">
              <a:solidFill>
                <a:schemeClr val="bg1"/>
              </a:solidFill>
              <a:latin typeface="Helvetica Neue Bold Condensed"/>
              <a:cs typeface="Helvetica Neue Bold Condensed"/>
            </a:endParaRPr>
          </a:p>
        </p:txBody>
      </p:sp>
      <p:pic>
        <p:nvPicPr>
          <p:cNvPr id="6" name="Picture 5" descr="Screen Shot 2014-10-16 at 2.08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59" y="1760061"/>
            <a:ext cx="8124841" cy="509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702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36" y="1347747"/>
            <a:ext cx="85575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Helvetica Neue Bold Condensed"/>
                <a:cs typeface="Helvetica Neue Bold Condensed"/>
              </a:rPr>
              <a:t>Objective is to improve the quality of information by cross-checking part of the CEOS DB to external satellite EO databases such as OSCAR DB at WMO.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 smtClean="0">
                <a:latin typeface="Helvetica Neue Bold Condensed"/>
                <a:cs typeface="Helvetica Neue Bold Condensed"/>
              </a:rPr>
              <a:t>Coordination </a:t>
            </a:r>
            <a:r>
              <a:rPr lang="en-US" sz="2000" dirty="0">
                <a:latin typeface="Helvetica Neue Bold Condensed"/>
                <a:cs typeface="Helvetica Neue Bold Condensed"/>
              </a:rPr>
              <a:t>with Jerome </a:t>
            </a:r>
            <a:r>
              <a:rPr lang="en-US" sz="2000" dirty="0" err="1" smtClean="0">
                <a:latin typeface="Helvetica Neue Bold Condensed"/>
                <a:cs typeface="Helvetica Neue Bold Condensed"/>
              </a:rPr>
              <a:t>Lafeuille</a:t>
            </a:r>
            <a:r>
              <a:rPr lang="en-US" sz="2000" dirty="0" smtClean="0">
                <a:latin typeface="Helvetica Neue Bold Condensed"/>
                <a:cs typeface="Helvetica Neue Bold Condensed"/>
              </a:rPr>
              <a:t> of OSCAR/Space</a:t>
            </a:r>
          </a:p>
          <a:p>
            <a:pPr marL="571500" indent="-571500">
              <a:buFont typeface="Arial"/>
              <a:buChar char="•"/>
            </a:pPr>
            <a:endParaRPr lang="en-US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>
                <a:latin typeface="Helvetica Neue Bold Condensed"/>
                <a:cs typeface="Helvetica Neue Bold Condensed"/>
              </a:rPr>
              <a:t>Cooperation between OSCAR and the CEOS DB is beneficial as it can help to minimize unnecessary duplication of effort</a:t>
            </a:r>
          </a:p>
          <a:p>
            <a:endParaRPr lang="en-US" b="1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 smtClean="0">
                <a:latin typeface="Helvetica Neue Bold Condensed"/>
                <a:cs typeface="Helvetica Neue Bold Condensed"/>
              </a:rPr>
              <a:t>Produced a cross-mapping between missions in the CEOS DB and OSCAR</a:t>
            </a:r>
            <a:endParaRPr lang="en-US" b="1" dirty="0">
              <a:latin typeface="Helvetica Neue Bold Condensed"/>
              <a:cs typeface="Helvetica Neue Bold Condensed"/>
            </a:endParaRP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latin typeface="Helvetica Neue Bold Condensed"/>
                <a:cs typeface="Helvetica Neue Bold Condensed"/>
              </a:rPr>
              <a:t>Enables semi-automation of detection of differences between (eg) mission dates</a:t>
            </a:r>
          </a:p>
          <a:p>
            <a:endParaRPr lang="en-US" b="1" dirty="0">
              <a:latin typeface="Helvetica Neue Bold Condensed"/>
              <a:cs typeface="Helvetica Neue Bold Condensed"/>
            </a:endParaRPr>
          </a:p>
          <a:p>
            <a:r>
              <a:rPr lang="en-US" sz="2200" b="1" dirty="0" smtClean="0">
                <a:latin typeface="Helvetica Neue Bold Condensed"/>
                <a:cs typeface="Helvetica Neue Bold Condensed"/>
              </a:rPr>
              <a:t>Mapping shared with the OSCAR/Space team</a:t>
            </a:r>
          </a:p>
          <a:p>
            <a:pPr marL="1028700" lvl="1" indent="-571500">
              <a:buFont typeface="Arial"/>
              <a:buChar char="•"/>
            </a:pPr>
            <a:r>
              <a:rPr lang="en-US" sz="2200" dirty="0" smtClean="0">
                <a:latin typeface="Helvetica Neue Bold Condensed"/>
                <a:cs typeface="Helvetica Neue Bold Condensed"/>
              </a:rPr>
              <a:t>Can be shared with </a:t>
            </a:r>
            <a:r>
              <a:rPr lang="en-US" sz="2200" dirty="0">
                <a:latin typeface="Helvetica Neue Bold Condensed"/>
                <a:cs typeface="Helvetica Neue Bold Condensed"/>
              </a:rPr>
              <a:t>others (e.g. </a:t>
            </a:r>
            <a:r>
              <a:rPr lang="en-US" sz="2200" i="1" dirty="0">
                <a:latin typeface="Helvetica Neue Bold Condensed"/>
                <a:cs typeface="Helvetica Neue Bold Condensed"/>
              </a:rPr>
              <a:t>Global Change Information System (GCIS) at U.S. Global Change Research Program</a:t>
            </a:r>
            <a:r>
              <a:rPr lang="en-US" sz="2200" dirty="0">
                <a:latin typeface="Helvetica Neue Bold Condensed"/>
                <a:cs typeface="Helvetica Neue Bold Condensed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1729" y="164970"/>
            <a:ext cx="7357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OSCAR</a:t>
            </a:r>
            <a:r>
              <a:rPr lang="en-US" sz="360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/</a:t>
            </a:r>
            <a:r>
              <a:rPr lang="en-US" sz="3600" dirty="0" smtClean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Space coordination</a:t>
            </a:r>
            <a:endParaRPr lang="en-US" sz="360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289961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528</Words>
  <Application>Microsoft Office PowerPoint</Application>
  <PresentationFormat>On-screen Show (4:3)</PresentationFormat>
  <Paragraphs>138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4_EUM_template_v03</vt:lpstr>
      <vt:lpstr>CEOS Database and EO Handbook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Ivan Petiteville</cp:lastModifiedBy>
  <cp:revision>448</cp:revision>
  <dcterms:created xsi:type="dcterms:W3CDTF">2012-08-31T01:11:17Z</dcterms:created>
  <dcterms:modified xsi:type="dcterms:W3CDTF">2014-10-30T07:28:10Z</dcterms:modified>
</cp:coreProperties>
</file>