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74" r:id="rId2"/>
    <p:sldId id="261" r:id="rId3"/>
    <p:sldId id="266" r:id="rId4"/>
    <p:sldId id="270" r:id="rId5"/>
    <p:sldId id="271" r:id="rId6"/>
    <p:sldId id="272" r:id="rId7"/>
    <p:sldId id="273" r:id="rId8"/>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96" autoAdjust="0"/>
  </p:normalViewPr>
  <p:slideViewPr>
    <p:cSldViewPr snapToGrid="0" snapToObjects="1">
      <p:cViewPr varScale="1">
        <p:scale>
          <a:sx n="92" d="100"/>
          <a:sy n="92"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10/28/14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6</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sp>
        <p:nvSpPr>
          <p:cNvPr id="6" name="Rectangle 36"/>
          <p:cNvSpPr>
            <a:spLocks noChangeArrowheads="1"/>
          </p:cNvSpPr>
          <p:nvPr userDrawn="1"/>
        </p:nvSpPr>
        <p:spPr bwMode="auto">
          <a:xfrm>
            <a:off x="158549" y="6494551"/>
            <a:ext cx="4888537" cy="215444"/>
          </a:xfrm>
          <a:prstGeom prst="rect">
            <a:avLst/>
          </a:prstGeom>
          <a:noFill/>
          <a:ln w="9525">
            <a:noFill/>
            <a:miter lim="800000"/>
            <a:headEnd/>
            <a:tailEnd/>
          </a:ln>
        </p:spPr>
        <p:txBody>
          <a:bodyPr wrap="none" lIns="0" tIns="0" rIns="0" bIns="0">
            <a:spAutoFit/>
          </a:bodyPr>
          <a:lstStyle/>
          <a:p>
            <a:pPr algn="l">
              <a:defRPr/>
            </a:pPr>
            <a:r>
              <a:rPr lang="en-US" sz="1400" b="0" noProof="0" dirty="0" smtClean="0">
                <a:solidFill>
                  <a:schemeClr val="tx2">
                    <a:lumMod val="50000"/>
                  </a:schemeClr>
                </a:solidFill>
                <a:latin typeface="Century Gothic" pitchFamily="34" charset="0"/>
              </a:rPr>
              <a:t>28</a:t>
            </a:r>
            <a:r>
              <a:rPr lang="en-US" sz="1400" b="0" baseline="30000" noProof="0" dirty="0" smtClean="0">
                <a:solidFill>
                  <a:schemeClr val="tx2">
                    <a:lumMod val="50000"/>
                  </a:schemeClr>
                </a:solidFill>
                <a:latin typeface="Century Gothic" pitchFamily="34" charset="0"/>
              </a:rPr>
              <a:t>th</a:t>
            </a:r>
            <a:r>
              <a:rPr lang="en-US" sz="1400" b="0" baseline="0" noProof="0" dirty="0" smtClean="0">
                <a:solidFill>
                  <a:schemeClr val="tx2">
                    <a:lumMod val="50000"/>
                  </a:schemeClr>
                </a:solidFill>
                <a:latin typeface="Century Gothic" pitchFamily="34" charset="0"/>
              </a:rPr>
              <a:t> </a:t>
            </a:r>
            <a:r>
              <a:rPr lang="en-US" sz="1400" b="0" noProof="0" dirty="0" smtClean="0">
                <a:solidFill>
                  <a:schemeClr val="tx2">
                    <a:lumMod val="50000"/>
                  </a:schemeClr>
                </a:solidFill>
                <a:latin typeface="Century Gothic" pitchFamily="34" charset="0"/>
              </a:rPr>
              <a:t>CEOS Plenary,</a:t>
            </a:r>
            <a:r>
              <a:rPr lang="en-US" sz="1400" b="0" baseline="0" noProof="0" dirty="0" smtClean="0">
                <a:solidFill>
                  <a:schemeClr val="tx2">
                    <a:lumMod val="50000"/>
                  </a:schemeClr>
                </a:solidFill>
                <a:latin typeface="Century Gothic" pitchFamily="34" charset="0"/>
              </a:rPr>
              <a:t> Tromos, Norway, 29-30, October, 2014</a:t>
            </a:r>
            <a:endParaRPr lang="en-US" sz="1400" b="0" noProof="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39850"/>
            <a:ext cx="9144000" cy="55181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500" dirty="0">
              <a:solidFill>
                <a:srgbClr val="000000"/>
              </a:solidFill>
              <a:latin typeface="Tahoma"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3895736810"/>
      </p:ext>
    </p:extLst>
  </p:cSld>
  <p:clrMapOvr>
    <a:masterClrMapping/>
  </p:clrMapOvr>
  <p:transition xmlns:p14="http://schemas.microsoft.com/office/powerpoint/2010/mai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11" name="Picture 10" descr="CEOS_logo_trans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
        <p:nvSpPr>
          <p:cNvPr id="12" name="TextBox 11"/>
          <p:cNvSpPr txBox="1"/>
          <p:nvPr userDrawn="1"/>
        </p:nvSpPr>
        <p:spPr>
          <a:xfrm>
            <a:off x="19050" y="482815"/>
            <a:ext cx="1346844"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28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Plenary session</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Tromsø, Norway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28-30 October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2540001" y="22055"/>
            <a:ext cx="6604000" cy="1672389"/>
          </a:xfrm>
        </p:spPr>
        <p:txBody>
          <a:bodyPr/>
          <a:lstStyle/>
          <a:p>
            <a:pPr algn="l"/>
            <a:r>
              <a:rPr lang="en-US" sz="2800" dirty="0" smtClean="0"/>
              <a:t>28</a:t>
            </a:r>
            <a:r>
              <a:rPr lang="en-US" sz="2800" baseline="30000" dirty="0" smtClean="0"/>
              <a:t>th</a:t>
            </a:r>
            <a:r>
              <a:rPr lang="en-US" sz="2800" dirty="0" smtClean="0"/>
              <a:t> CEOS Plenary Session</a:t>
            </a:r>
            <a:r>
              <a:rPr lang="en-US" sz="2800" b="0" dirty="0"/>
              <a:t/>
            </a:r>
            <a:br>
              <a:rPr lang="en-US" sz="2800" b="0" dirty="0"/>
            </a:br>
            <a:endParaRPr lang="en-US" sz="2800" dirty="0" smtClean="0">
              <a:solidFill>
                <a:srgbClr val="FFFF00"/>
              </a:solidFill>
            </a:endParaRPr>
          </a:p>
        </p:txBody>
      </p:sp>
      <p:sp>
        <p:nvSpPr>
          <p:cNvPr id="2" name="Subtitle 1"/>
          <p:cNvSpPr>
            <a:spLocks noGrp="1"/>
          </p:cNvSpPr>
          <p:nvPr>
            <p:ph type="subTitle" sz="quarter" idx="1"/>
          </p:nvPr>
        </p:nvSpPr>
        <p:spPr>
          <a:xfrm>
            <a:off x="3743148" y="1721180"/>
            <a:ext cx="5334000" cy="1564105"/>
          </a:xfrm>
        </p:spPr>
        <p:txBody>
          <a:bodyPr/>
          <a:lstStyle/>
          <a:p>
            <a:r>
              <a:rPr lang="en-US" b="0" dirty="0"/>
              <a:t>Brian Killough</a:t>
            </a:r>
            <a:endParaRPr lang="en-US" b="0" dirty="0" smtClean="0"/>
          </a:p>
          <a:p>
            <a:r>
              <a:rPr lang="en-US" b="0" dirty="0"/>
              <a:t>CEOS SEO, NASA</a:t>
            </a:r>
            <a:endParaRPr lang="en-US" b="0" dirty="0" smtClean="0"/>
          </a:p>
          <a:p>
            <a:r>
              <a:rPr lang="en-US" b="0" dirty="0" smtClean="0"/>
              <a:t>CEOS Plenary, Agenda Item 24</a:t>
            </a:r>
          </a:p>
          <a:p>
            <a:r>
              <a:rPr lang="en-US" b="0" dirty="0"/>
              <a:t>CEOS Systems Engineering Office (SEO) Report</a:t>
            </a:r>
            <a:endParaRPr lang="en-US" b="0" dirty="0" smtClean="0"/>
          </a:p>
          <a:p>
            <a:r>
              <a:rPr lang="en-US" b="0" dirty="0" smtClean="0"/>
              <a:t>Tromsø, Norway</a:t>
            </a:r>
            <a:br>
              <a:rPr lang="en-US" b="0" dirty="0" smtClean="0"/>
            </a:br>
            <a:r>
              <a:rPr lang="en-US" b="0" dirty="0" smtClean="0"/>
              <a:t>28-30 October 2014</a:t>
            </a:r>
            <a:endParaRPr lang="en-US" b="0" dirty="0"/>
          </a:p>
        </p:txBody>
      </p:sp>
      <p:pic>
        <p:nvPicPr>
          <p:cNvPr id="4" name="Picture 2" descr="C:\Users\Taube\Desktop\AT job files\CEOS\CEOS Plen 2014\website\website images\Rica-ishavshotel-web.jpg"/>
          <p:cNvPicPr>
            <a:picLocks noChangeAspect="1" noChangeArrowheads="1"/>
          </p:cNvPicPr>
          <p:nvPr/>
        </p:nvPicPr>
        <p:blipFill>
          <a:blip r:embed="rId3"/>
          <a:srcRect/>
          <a:stretch>
            <a:fillRect/>
          </a:stretch>
        </p:blipFill>
        <p:spPr bwMode="auto">
          <a:xfrm>
            <a:off x="3765" y="5103562"/>
            <a:ext cx="4070067" cy="2093336"/>
          </a:xfrm>
          <a:prstGeom prst="rect">
            <a:avLst/>
          </a:prstGeom>
          <a:noFill/>
        </p:spPr>
      </p:pic>
      <p:pic>
        <p:nvPicPr>
          <p:cNvPr id="5" name="Picture 2" descr="C:\Users\Taube\Desktop\AT job files\CEOS\CEOS Plen 2014\website\website images\hotelroom.jpg"/>
          <p:cNvPicPr>
            <a:picLocks noChangeAspect="1" noChangeArrowheads="1"/>
          </p:cNvPicPr>
          <p:nvPr/>
        </p:nvPicPr>
        <p:blipFill>
          <a:blip r:embed="rId4"/>
          <a:srcRect/>
          <a:stretch>
            <a:fillRect/>
          </a:stretch>
        </p:blipFill>
        <p:spPr bwMode="auto">
          <a:xfrm>
            <a:off x="4073832" y="5103561"/>
            <a:ext cx="1608990" cy="827543"/>
          </a:xfrm>
          <a:prstGeom prst="rect">
            <a:avLst/>
          </a:prstGeom>
          <a:noFill/>
        </p:spPr>
      </p:pic>
      <p:pic>
        <p:nvPicPr>
          <p:cNvPr id="6" name="Picture 4" descr="C:\Users\Taube\Desktop\AT job files\CEOS\CEOS Plen 2014\website\website images\birdview tromso2.bmp"/>
          <p:cNvPicPr>
            <a:picLocks noChangeAspect="1" noChangeArrowheads="1"/>
          </p:cNvPicPr>
          <p:nvPr/>
        </p:nvPicPr>
        <p:blipFill>
          <a:blip r:embed="rId5"/>
          <a:srcRect/>
          <a:stretch>
            <a:fillRect/>
          </a:stretch>
        </p:blipFill>
        <p:spPr bwMode="auto">
          <a:xfrm>
            <a:off x="5682821" y="5103561"/>
            <a:ext cx="3617833" cy="2093337"/>
          </a:xfrm>
          <a:prstGeom prst="rect">
            <a:avLst/>
          </a:prstGeom>
          <a:noFill/>
        </p:spPr>
      </p:pic>
      <p:pic>
        <p:nvPicPr>
          <p:cNvPr id="7" name="Picture 3" descr="C:\Users\Taube\Desktop\AT job files\CEOS\CEOS Plen 2014\website\website images\Winter_Tromso.jpg"/>
          <p:cNvPicPr>
            <a:picLocks noChangeAspect="1" noChangeArrowheads="1"/>
          </p:cNvPicPr>
          <p:nvPr/>
        </p:nvPicPr>
        <p:blipFill>
          <a:blip r:embed="rId6"/>
          <a:srcRect/>
          <a:stretch>
            <a:fillRect/>
          </a:stretch>
        </p:blipFill>
        <p:spPr bwMode="auto">
          <a:xfrm>
            <a:off x="4073832" y="5931105"/>
            <a:ext cx="2187622" cy="1265793"/>
          </a:xfrm>
          <a:prstGeom prst="rect">
            <a:avLst/>
          </a:prstGeom>
          <a:noFill/>
        </p:spPr>
      </p:pic>
    </p:spTree>
    <p:extLst>
      <p:ext uri="{BB962C8B-B14F-4D97-AF65-F5344CB8AC3E}">
        <p14:creationId xmlns:p14="http://schemas.microsoft.com/office/powerpoint/2010/main" val="804806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2</a:t>
            </a:fld>
            <a:endParaRPr lang="en-US" dirty="0" smtClean="0"/>
          </a:p>
        </p:txBody>
      </p:sp>
      <p:sp>
        <p:nvSpPr>
          <p:cNvPr id="3075" name="Title 1"/>
          <p:cNvSpPr>
            <a:spLocks noGrp="1"/>
          </p:cNvSpPr>
          <p:nvPr>
            <p:ph type="title"/>
          </p:nvPr>
        </p:nvSpPr>
        <p:spPr/>
        <p:txBody>
          <a:bodyPr/>
          <a:lstStyle/>
          <a:p>
            <a:r>
              <a:rPr lang="en-US" dirty="0" smtClean="0"/>
              <a:t>SEO Accomplishments in 2014</a:t>
            </a:r>
          </a:p>
        </p:txBody>
      </p:sp>
      <p:sp>
        <p:nvSpPr>
          <p:cNvPr id="6" name="Rectangle 3"/>
          <p:cNvSpPr txBox="1">
            <a:spLocks noChangeArrowheads="1"/>
          </p:cNvSpPr>
          <p:nvPr/>
        </p:nvSpPr>
        <p:spPr bwMode="auto">
          <a:xfrm>
            <a:off x="146278" y="1397749"/>
            <a:ext cx="6270563" cy="31560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FF0000"/>
                </a:solidFill>
                <a:latin typeface="Arial"/>
              </a:rPr>
              <a:t>Kim Holloway </a:t>
            </a:r>
            <a:r>
              <a:rPr lang="en-US" kern="0" dirty="0" smtClean="0">
                <a:solidFill>
                  <a:srgbClr val="000000"/>
                </a:solidFill>
                <a:latin typeface="Arial"/>
              </a:rPr>
              <a:t>(formerly Kim Keith ... Congrats!)  Managed new website development, maintained CEOS mailing lists, developed outreach materials, supported COVE testing and data acquistion analyses for GFOI and GEOGLAM, supported WGCapD, and supported GFOI training and capacity building for SilvaCarbon.</a:t>
            </a:r>
          </a:p>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FF0000"/>
                </a:solidFill>
                <a:latin typeface="Arial"/>
              </a:rPr>
              <a:t>Shelley Stover </a:t>
            </a:r>
            <a:r>
              <a:rPr lang="en-US" kern="0" dirty="0" smtClean="0">
                <a:solidFill>
                  <a:srgbClr val="000000"/>
                </a:solidFill>
                <a:latin typeface="Arial"/>
              </a:rPr>
              <a:t>… Supported WGClimate</a:t>
            </a:r>
            <a:r>
              <a:rPr lang="en-US" kern="0" dirty="0">
                <a:solidFill>
                  <a:srgbClr val="000000"/>
                </a:solidFill>
                <a:latin typeface="Arial"/>
              </a:rPr>
              <a:t> </a:t>
            </a:r>
            <a:r>
              <a:rPr lang="en-US" kern="0" dirty="0" smtClean="0">
                <a:solidFill>
                  <a:srgbClr val="000000"/>
                </a:solidFill>
                <a:latin typeface="Arial"/>
              </a:rPr>
              <a:t>(ECV Inventory), MIM Database (with ESA), Disasters (gap analyses), Carbon Task Force (gap analyses). </a:t>
            </a:r>
          </a:p>
        </p:txBody>
      </p:sp>
      <p:sp>
        <p:nvSpPr>
          <p:cNvPr id="10" name="Rectangle 3"/>
          <p:cNvSpPr txBox="1">
            <a:spLocks noChangeArrowheads="1"/>
          </p:cNvSpPr>
          <p:nvPr/>
        </p:nvSpPr>
        <p:spPr bwMode="auto">
          <a:xfrm>
            <a:off x="132911" y="4085874"/>
            <a:ext cx="8839200" cy="23341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charset="2"/>
              <a:buChar char="q"/>
              <a:defRPr/>
            </a:pPr>
            <a:r>
              <a:rPr lang="en-US" b="1" kern="0" dirty="0" smtClean="0">
                <a:solidFill>
                  <a:srgbClr val="000000"/>
                </a:solidFill>
                <a:latin typeface="Arial"/>
              </a:rPr>
              <a:t>Data Acquisition Planning </a:t>
            </a:r>
            <a:r>
              <a:rPr lang="en-US" kern="0" dirty="0" smtClean="0">
                <a:solidFill>
                  <a:srgbClr val="000000"/>
                </a:solidFill>
                <a:latin typeface="Arial"/>
              </a:rPr>
              <a:t>and </a:t>
            </a:r>
            <a:r>
              <a:rPr lang="en-US" b="1" kern="0" dirty="0" smtClean="0">
                <a:solidFill>
                  <a:srgbClr val="000000"/>
                </a:solidFill>
                <a:latin typeface="Arial"/>
              </a:rPr>
              <a:t>System Analyses </a:t>
            </a:r>
            <a:r>
              <a:rPr lang="en-US" kern="0" dirty="0" smtClean="0">
                <a:solidFill>
                  <a:srgbClr val="000000"/>
                </a:solidFill>
                <a:latin typeface="Arial"/>
              </a:rPr>
              <a:t>(historical coverage, cloud probabilities, mission combination analyses) for GFOI and GEOGLAM.</a:t>
            </a:r>
          </a:p>
          <a:p>
            <a:pPr marL="347663" lvl="1" indent="-228600" fontAlgn="base">
              <a:spcBef>
                <a:spcPct val="20000"/>
              </a:spcBef>
              <a:spcAft>
                <a:spcPct val="0"/>
              </a:spcAft>
              <a:buClr>
                <a:srgbClr val="3B812F"/>
              </a:buClr>
              <a:buSzPct val="60000"/>
              <a:buFont typeface="Wingdings" pitchFamily="2" charset="2"/>
              <a:buChar char="q"/>
              <a:defRPr/>
            </a:pPr>
            <a:r>
              <a:rPr lang="en-US" kern="0" dirty="0" smtClean="0">
                <a:solidFill>
                  <a:srgbClr val="000000"/>
                </a:solidFill>
                <a:latin typeface="Arial"/>
              </a:rPr>
              <a:t>Worked with WGISS to expand COVE connections to mission archives and complete an update to the </a:t>
            </a:r>
            <a:r>
              <a:rPr lang="en-US" b="1" kern="0" dirty="0" smtClean="0">
                <a:solidFill>
                  <a:srgbClr val="000000"/>
                </a:solidFill>
                <a:latin typeface="Arial"/>
              </a:rPr>
              <a:t>Data Policy Portal</a:t>
            </a:r>
            <a:r>
              <a:rPr lang="en-US" kern="0" dirty="0" smtClean="0">
                <a:solidFill>
                  <a:srgbClr val="000000"/>
                </a:solidFill>
                <a:latin typeface="Arial"/>
              </a:rPr>
              <a:t>. </a:t>
            </a:r>
          </a:p>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000000"/>
                </a:solidFill>
                <a:latin typeface="Arial"/>
              </a:rPr>
              <a:t>Enhanced COVE </a:t>
            </a:r>
            <a:r>
              <a:rPr lang="en-US" kern="0" dirty="0" smtClean="0">
                <a:solidFill>
                  <a:srgbClr val="000000"/>
                </a:solidFill>
                <a:latin typeface="Arial"/>
              </a:rPr>
              <a:t>tool to improve support of GFOI and GEOGLAM.  Now includes more links to mission archives and a new </a:t>
            </a:r>
            <a:r>
              <a:rPr lang="en-US" b="1" kern="0" dirty="0" smtClean="0">
                <a:solidFill>
                  <a:srgbClr val="000000"/>
                </a:solidFill>
                <a:latin typeface="Arial"/>
              </a:rPr>
              <a:t>Coverage Analyzer </a:t>
            </a:r>
            <a:r>
              <a:rPr lang="en-US" kern="0" dirty="0" smtClean="0">
                <a:solidFill>
                  <a:srgbClr val="000000"/>
                </a:solidFill>
                <a:latin typeface="Arial"/>
              </a:rPr>
              <a:t>tool.</a:t>
            </a:r>
            <a:endParaRPr lang="en-US" kern="0" dirty="0">
              <a:solidFill>
                <a:srgbClr val="000000"/>
              </a:solidFill>
              <a:latin typeface="Arial"/>
            </a:endParaRPr>
          </a:p>
        </p:txBody>
      </p:sp>
      <p:pic>
        <p:nvPicPr>
          <p:cNvPr id="3" name="Picture 2"/>
          <p:cNvPicPr>
            <a:picLocks noChangeAspect="1"/>
          </p:cNvPicPr>
          <p:nvPr/>
        </p:nvPicPr>
        <p:blipFill>
          <a:blip r:embed="rId3"/>
          <a:stretch>
            <a:fillRect/>
          </a:stretch>
        </p:blipFill>
        <p:spPr>
          <a:xfrm>
            <a:off x="6482268" y="1577473"/>
            <a:ext cx="1592937" cy="2332201"/>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3</a:t>
            </a:fld>
            <a:endParaRPr lang="en-US" dirty="0" smtClean="0"/>
          </a:p>
        </p:txBody>
      </p:sp>
      <p:sp>
        <p:nvSpPr>
          <p:cNvPr id="3075" name="Title 1"/>
          <p:cNvSpPr>
            <a:spLocks noGrp="1"/>
          </p:cNvSpPr>
          <p:nvPr>
            <p:ph type="title"/>
          </p:nvPr>
        </p:nvSpPr>
        <p:spPr/>
        <p:txBody>
          <a:bodyPr/>
          <a:lstStyle/>
          <a:p>
            <a:r>
              <a:rPr lang="en-US" dirty="0" smtClean="0"/>
              <a:t>SEO Plans for 2015 </a:t>
            </a:r>
          </a:p>
        </p:txBody>
      </p:sp>
      <p:sp>
        <p:nvSpPr>
          <p:cNvPr id="6" name="Rectangle 3"/>
          <p:cNvSpPr txBox="1">
            <a:spLocks noChangeArrowheads="1"/>
          </p:cNvSpPr>
          <p:nvPr/>
        </p:nvSpPr>
        <p:spPr bwMode="auto">
          <a:xfrm>
            <a:off x="146279" y="1467535"/>
            <a:ext cx="8839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1900" b="1" kern="0" dirty="0" smtClean="0">
                <a:solidFill>
                  <a:srgbClr val="000000"/>
                </a:solidFill>
                <a:latin typeface="Arial"/>
              </a:rPr>
              <a:t>GEOGLAM and GFOI</a:t>
            </a:r>
            <a:r>
              <a:rPr lang="en-US" sz="1900" kern="0" dirty="0" smtClean="0">
                <a:solidFill>
                  <a:srgbClr val="000000"/>
                </a:solidFill>
                <a:latin typeface="Arial"/>
              </a:rPr>
              <a:t>: Continued support for data acquisition planning and supporting systems analyses. </a:t>
            </a:r>
          </a:p>
          <a:p>
            <a:pPr marL="347663" lvl="1" indent="-228600">
              <a:spcBef>
                <a:spcPct val="20000"/>
              </a:spcBef>
              <a:buClr>
                <a:srgbClr val="3B812F"/>
              </a:buClr>
              <a:buSzPct val="60000"/>
              <a:buFont typeface="Wingdings" pitchFamily="2" charset="2"/>
              <a:buChar char="q"/>
              <a:defRPr/>
            </a:pPr>
            <a:r>
              <a:rPr lang="en-US" sz="1900" kern="0" dirty="0" smtClean="0">
                <a:solidFill>
                  <a:srgbClr val="000000"/>
                </a:solidFill>
                <a:latin typeface="Arial"/>
              </a:rPr>
              <a:t>Development of several </a:t>
            </a:r>
            <a:r>
              <a:rPr lang="en-US" sz="1900" b="1" kern="0" dirty="0" smtClean="0">
                <a:solidFill>
                  <a:srgbClr val="000000"/>
                </a:solidFill>
                <a:latin typeface="Arial"/>
              </a:rPr>
              <a:t>Data Services Prototypes </a:t>
            </a:r>
            <a:r>
              <a:rPr lang="en-US" sz="1900" kern="0" dirty="0" smtClean="0">
                <a:solidFill>
                  <a:srgbClr val="000000"/>
                </a:solidFill>
                <a:latin typeface="Arial"/>
              </a:rPr>
              <a:t>for cloud-based storage, processing and distribution of country-specific data for forest cover reporting. Cooperative development GFOI and GEOGLAM.  Also developing a common </a:t>
            </a:r>
            <a:r>
              <a:rPr lang="en-US" sz="1900" b="1" kern="0" dirty="0" smtClean="0">
                <a:solidFill>
                  <a:srgbClr val="000000"/>
                </a:solidFill>
                <a:latin typeface="Arial"/>
              </a:rPr>
              <a:t>Space Data Management System </a:t>
            </a:r>
            <a:r>
              <a:rPr lang="en-US" sz="1900" kern="0" dirty="0" smtClean="0">
                <a:solidFill>
                  <a:srgbClr val="000000"/>
                </a:solidFill>
                <a:latin typeface="Arial"/>
              </a:rPr>
              <a:t>tool with broader function. </a:t>
            </a:r>
          </a:p>
          <a:p>
            <a:pPr marL="347663" lvl="1" indent="-228600">
              <a:spcBef>
                <a:spcPct val="20000"/>
              </a:spcBef>
              <a:buClr>
                <a:srgbClr val="3B812F"/>
              </a:buClr>
              <a:buSzPct val="60000"/>
              <a:buFont typeface="Wingdings" pitchFamily="2" charset="2"/>
              <a:buChar char="q"/>
              <a:defRPr/>
            </a:pPr>
            <a:r>
              <a:rPr lang="en-US" sz="1900" kern="0" dirty="0" smtClean="0">
                <a:solidFill>
                  <a:srgbClr val="000000"/>
                </a:solidFill>
                <a:latin typeface="Arial"/>
              </a:rPr>
              <a:t>Enhancement of the </a:t>
            </a:r>
            <a:r>
              <a:rPr lang="en-US" sz="1900" b="1" kern="0" dirty="0" smtClean="0">
                <a:solidFill>
                  <a:srgbClr val="000000"/>
                </a:solidFill>
                <a:latin typeface="Arial"/>
              </a:rPr>
              <a:t>COVE</a:t>
            </a:r>
            <a:r>
              <a:rPr lang="en-US" sz="1900" kern="0" dirty="0" smtClean="0">
                <a:solidFill>
                  <a:srgbClr val="000000"/>
                </a:solidFill>
                <a:latin typeface="Arial"/>
              </a:rPr>
              <a:t> tool by adding more missions, instruments and modes and adding connections to mission data archives. Targeting archives from JAXA (ALOS-1), ESA (many past missions), and DLR (TSX, TDX).</a:t>
            </a:r>
          </a:p>
          <a:p>
            <a:pPr marL="347663" lvl="1" indent="-228600">
              <a:spcBef>
                <a:spcPct val="20000"/>
              </a:spcBef>
              <a:buClr>
                <a:srgbClr val="3B812F"/>
              </a:buClr>
              <a:buSzPct val="60000"/>
              <a:buFont typeface="Wingdings" pitchFamily="2" charset="2"/>
              <a:buChar char="q"/>
              <a:defRPr/>
            </a:pPr>
            <a:r>
              <a:rPr lang="en-US" sz="1900" kern="0" dirty="0">
                <a:solidFill>
                  <a:srgbClr val="000000"/>
                </a:solidFill>
                <a:latin typeface="Arial"/>
              </a:rPr>
              <a:t>Enhancements to the </a:t>
            </a:r>
            <a:r>
              <a:rPr lang="en-US" sz="1900" b="1" kern="0" dirty="0">
                <a:solidFill>
                  <a:srgbClr val="000000"/>
                </a:solidFill>
                <a:latin typeface="Arial"/>
              </a:rPr>
              <a:t>Coverage Analyzer </a:t>
            </a:r>
            <a:r>
              <a:rPr lang="en-US" sz="1900" kern="0" dirty="0">
                <a:solidFill>
                  <a:srgbClr val="000000"/>
                </a:solidFill>
                <a:latin typeface="Arial"/>
              </a:rPr>
              <a:t>tool.  Plans to add metadata connections to more missions.</a:t>
            </a:r>
          </a:p>
          <a:p>
            <a:pPr marL="347663" lvl="1" indent="-228600">
              <a:spcBef>
                <a:spcPct val="20000"/>
              </a:spcBef>
              <a:buClr>
                <a:srgbClr val="3B812F"/>
              </a:buClr>
              <a:buSzPct val="60000"/>
              <a:buFont typeface="Wingdings" pitchFamily="2" charset="2"/>
              <a:buChar char="q"/>
              <a:defRPr/>
            </a:pPr>
            <a:r>
              <a:rPr lang="en-US" sz="1900" kern="0" dirty="0" smtClean="0">
                <a:solidFill>
                  <a:srgbClr val="000000"/>
                </a:solidFill>
                <a:latin typeface="Arial"/>
              </a:rPr>
              <a:t>Annual updates to the </a:t>
            </a:r>
            <a:r>
              <a:rPr lang="en-US" sz="1900" b="1" kern="0" dirty="0" smtClean="0">
                <a:solidFill>
                  <a:srgbClr val="000000"/>
                </a:solidFill>
                <a:latin typeface="Arial"/>
              </a:rPr>
              <a:t>Data Policy Portal </a:t>
            </a:r>
            <a:r>
              <a:rPr lang="en-US" sz="1900" kern="0" dirty="0" smtClean="0">
                <a:solidFill>
                  <a:srgbClr val="000000"/>
                </a:solidFill>
                <a:latin typeface="Arial"/>
              </a:rPr>
              <a:t>and the </a:t>
            </a:r>
            <a:r>
              <a:rPr lang="en-US" sz="1900" b="1" kern="0" dirty="0" smtClean="0">
                <a:solidFill>
                  <a:srgbClr val="000000"/>
                </a:solidFill>
                <a:latin typeface="Arial"/>
              </a:rPr>
              <a:t>MIM Database</a:t>
            </a:r>
            <a:r>
              <a:rPr lang="en-US" sz="1900" kern="0" dirty="0" smtClean="0">
                <a:solidFill>
                  <a:srgbClr val="000000"/>
                </a:solidFill>
                <a:latin typeface="Arial"/>
              </a:rPr>
              <a:t>.</a:t>
            </a:r>
          </a:p>
          <a:p>
            <a:pPr marL="347663" lvl="1" indent="-228600">
              <a:spcBef>
                <a:spcPct val="20000"/>
              </a:spcBef>
              <a:buClr>
                <a:srgbClr val="3B812F"/>
              </a:buClr>
              <a:buSzPct val="60000"/>
              <a:buFont typeface="Wingdings" pitchFamily="2" charset="2"/>
              <a:buChar char="q"/>
              <a:defRPr/>
            </a:pPr>
            <a:r>
              <a:rPr lang="en-US" sz="1900" b="1" kern="0" dirty="0" smtClean="0">
                <a:solidFill>
                  <a:srgbClr val="000000"/>
                </a:solidFill>
                <a:latin typeface="Arial"/>
              </a:rPr>
              <a:t>Outreach </a:t>
            </a:r>
            <a:r>
              <a:rPr lang="en-US" sz="1900" kern="0" dirty="0" smtClean="0">
                <a:solidFill>
                  <a:srgbClr val="000000"/>
                </a:solidFill>
                <a:latin typeface="Arial"/>
              </a:rPr>
              <a:t>support using the CEOS </a:t>
            </a:r>
            <a:r>
              <a:rPr lang="en-US" sz="1900" kern="0" dirty="0">
                <a:solidFill>
                  <a:srgbClr val="000000"/>
                </a:solidFill>
                <a:latin typeface="Arial"/>
              </a:rPr>
              <a:t>H</a:t>
            </a:r>
            <a:r>
              <a:rPr lang="en-US" sz="1900" kern="0" dirty="0" smtClean="0">
                <a:solidFill>
                  <a:srgbClr val="000000"/>
                </a:solidFill>
                <a:latin typeface="Arial"/>
              </a:rPr>
              <a:t>yperwall (large video wall) ... </a:t>
            </a:r>
            <a:br>
              <a:rPr lang="en-US" sz="1900" kern="0" dirty="0" smtClean="0">
                <a:solidFill>
                  <a:srgbClr val="000000"/>
                </a:solidFill>
                <a:latin typeface="Arial"/>
              </a:rPr>
            </a:br>
            <a:r>
              <a:rPr lang="en-US" sz="1900" kern="0" dirty="0" smtClean="0">
                <a:solidFill>
                  <a:srgbClr val="000000"/>
                </a:solidFill>
                <a:latin typeface="Arial"/>
              </a:rPr>
              <a:t>2015 IGARSS Conference (Milan, Italy).  Develop outreach materials and expand the impact of CEOS through social media.  </a:t>
            </a:r>
            <a:br>
              <a:rPr lang="en-US" sz="1900" kern="0" dirty="0" smtClean="0">
                <a:solidFill>
                  <a:srgbClr val="000000"/>
                </a:solidFill>
                <a:latin typeface="Arial"/>
              </a:rPr>
            </a:br>
            <a:r>
              <a:rPr lang="en-US" sz="1900" i="1" kern="0" dirty="0" smtClean="0">
                <a:solidFill>
                  <a:srgbClr val="000000"/>
                </a:solidFill>
                <a:latin typeface="Arial"/>
              </a:rPr>
              <a:t>More on communications from Kim ...</a:t>
            </a:r>
          </a:p>
          <a:p>
            <a:pPr marL="347663" lvl="1" indent="-228600">
              <a:spcBef>
                <a:spcPct val="20000"/>
              </a:spcBef>
              <a:buClr>
                <a:srgbClr val="3B812F"/>
              </a:buClr>
              <a:buSzPct val="60000"/>
              <a:buFont typeface="Wingdings" pitchFamily="2" charset="2"/>
              <a:buChar char="q"/>
              <a:defRPr/>
            </a:pPr>
            <a:endParaRPr lang="en-US" sz="1900" kern="0" dirty="0" smtClean="0">
              <a:solidFill>
                <a:srgbClr val="000000"/>
              </a:solidFill>
              <a:latin typeface="Arial"/>
            </a:endParaRPr>
          </a:p>
        </p:txBody>
      </p:sp>
    </p:spTree>
    <p:extLst>
      <p:ext uri="{BB962C8B-B14F-4D97-AF65-F5344CB8AC3E}">
        <p14:creationId xmlns:p14="http://schemas.microsoft.com/office/powerpoint/2010/main" val="13973482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eaLnBrk="1" hangingPunct="1"/>
            <a:r>
              <a:rPr lang="en-US" dirty="0">
                <a:latin typeface="Tahoma" charset="0"/>
                <a:ea typeface="ＭＳ Ｐゴシック" charset="0"/>
                <a:cs typeface="ＭＳ Ｐゴシック" charset="0"/>
              </a:rPr>
              <a:t>New Features in COVE</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94863" y="1339032"/>
            <a:ext cx="4565744" cy="5259387"/>
          </a:xfrm>
        </p:spPr>
        <p:txBody>
          <a:bodyPr/>
          <a:lstStyle/>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240 missions, 647 instruments</a:t>
            </a:r>
          </a:p>
          <a:p>
            <a:pPr marL="169863" indent="-169863" eaLnBrk="1" hangingPunct="1">
              <a:buFont typeface="Wingdings" charset="0"/>
              <a:buChar char="§"/>
            </a:pPr>
            <a:r>
              <a:rPr lang="en-US" sz="2200" dirty="0">
                <a:solidFill>
                  <a:schemeClr val="tx1"/>
                </a:solidFill>
                <a:latin typeface="Calibri" charset="0"/>
                <a:ea typeface="ＭＳ Ｐゴシック" charset="0"/>
                <a:cs typeface="Calibri" charset="0"/>
              </a:rPr>
              <a:t>New Overlays</a:t>
            </a:r>
            <a:r>
              <a:rPr lang="en-US" sz="2200" b="0" dirty="0">
                <a:solidFill>
                  <a:schemeClr val="tx1"/>
                </a:solidFill>
                <a:latin typeface="Calibri" charset="0"/>
                <a:ea typeface="ＭＳ Ｐゴシック" charset="0"/>
                <a:cs typeface="Calibri" charset="0"/>
              </a:rPr>
              <a:t>: Landsat WRS, Sentinel-2 tiles, ASTER DEM.</a:t>
            </a:r>
          </a:p>
          <a:p>
            <a:pPr marL="169863" indent="-169863" eaLnBrk="1" hangingPunct="1">
              <a:buFont typeface="Wingdings" charset="0"/>
              <a:buChar char="§"/>
            </a:pPr>
            <a:r>
              <a:rPr lang="en-US" sz="2200" dirty="0">
                <a:solidFill>
                  <a:schemeClr val="tx1"/>
                </a:solidFill>
                <a:latin typeface="Calibri" charset="0"/>
                <a:ea typeface="ＭＳ Ｐゴシック" charset="0"/>
                <a:cs typeface="Calibri" charset="0"/>
              </a:rPr>
              <a:t>Future Overlays</a:t>
            </a:r>
            <a:r>
              <a:rPr lang="en-US" sz="2200" b="0" dirty="0">
                <a:solidFill>
                  <a:schemeClr val="tx1"/>
                </a:solidFill>
                <a:latin typeface="Calibri" charset="0"/>
                <a:ea typeface="ＭＳ Ｐゴシック" charset="0"/>
                <a:cs typeface="Calibri" charset="0"/>
              </a:rPr>
              <a:t>: GFOI Phenology, GEOGLAM Mission Combination Revisit Analysis</a:t>
            </a:r>
            <a:endParaRPr lang="en-US" sz="2200" b="0" dirty="0">
              <a:solidFill>
                <a:schemeClr val="tx1"/>
              </a:solidFill>
              <a:latin typeface="Calibri" charset="0"/>
              <a:ea typeface="ＭＳ Ｐゴシック" charset="0"/>
              <a:cs typeface="Calibri" charset="0"/>
            </a:endParaRPr>
          </a:p>
          <a:p>
            <a:pPr marL="169863" indent="-169863" eaLnBrk="1" hangingPunct="1">
              <a:buFont typeface="Wingdings" charset="0"/>
              <a:buChar char="§"/>
            </a:pPr>
            <a:r>
              <a:rPr lang="en-US" sz="2200" dirty="0">
                <a:solidFill>
                  <a:schemeClr val="tx1"/>
                </a:solidFill>
                <a:latin typeface="Calibri" charset="0"/>
                <a:ea typeface="ＭＳ Ｐゴシック" charset="0"/>
                <a:cs typeface="Calibri" charset="0"/>
              </a:rPr>
              <a:t>Current Archive Links</a:t>
            </a:r>
            <a:r>
              <a:rPr lang="en-US" sz="2200" b="0" dirty="0">
                <a:solidFill>
                  <a:schemeClr val="tx1"/>
                </a:solidFill>
                <a:latin typeface="Calibri" charset="0"/>
                <a:ea typeface="ＭＳ Ｐゴシック" charset="0"/>
                <a:cs typeface="Calibri" charset="0"/>
              </a:rPr>
              <a:t>: Landsat 7/8, SPOT 1-6, Pleaides-1A/1B, Radarsat-2. </a:t>
            </a:r>
          </a:p>
          <a:p>
            <a:pPr marL="169863" indent="-169863" eaLnBrk="1" hangingPunct="1">
              <a:buFont typeface="Wingdings" charset="0"/>
              <a:buChar char="§"/>
            </a:pPr>
            <a:r>
              <a:rPr lang="en-US" sz="2200" dirty="0">
                <a:solidFill>
                  <a:schemeClr val="tx1"/>
                </a:solidFill>
                <a:latin typeface="Calibri" charset="0"/>
                <a:ea typeface="ＭＳ Ｐゴシック" charset="0"/>
                <a:cs typeface="Calibri" charset="0"/>
              </a:rPr>
              <a:t>Future Archive Links</a:t>
            </a:r>
            <a:r>
              <a:rPr lang="en-US" sz="2200" b="0" dirty="0">
                <a:solidFill>
                  <a:schemeClr val="tx1"/>
                </a:solidFill>
                <a:latin typeface="Calibri" charset="0"/>
                <a:ea typeface="ＭＳ Ｐゴシック" charset="0"/>
                <a:cs typeface="Calibri" charset="0"/>
              </a:rPr>
              <a:t>: Envisat, ERS-1/2, TerraSAR-X, TanDEM-X, RapidEye, ALOS-1, Sentinel-1A (?).</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4</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2" name="TextBox 7"/>
          <p:cNvSpPr txBox="1">
            <a:spLocks noChangeArrowheads="1"/>
          </p:cNvSpPr>
          <p:nvPr/>
        </p:nvSpPr>
        <p:spPr bwMode="auto">
          <a:xfrm>
            <a:off x="309187" y="6034931"/>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latin typeface="Tahoma" charset="0"/>
                <a:cs typeface="Tahoma" charset="0"/>
              </a:rPr>
              <a:t>www.ceos-cove.org</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607" y="1486052"/>
            <a:ext cx="4182585" cy="252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908424" y="4193060"/>
            <a:ext cx="3579254" cy="2436339"/>
          </a:xfrm>
          <a:prstGeom prst="rect">
            <a:avLst/>
          </a:prstGeom>
        </p:spPr>
      </p:pic>
    </p:spTree>
    <p:extLst>
      <p:ext uri="{BB962C8B-B14F-4D97-AF65-F5344CB8AC3E}">
        <p14:creationId xmlns:p14="http://schemas.microsoft.com/office/powerpoint/2010/main" val="1346753065"/>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eaLnBrk="1" hangingPunct="1"/>
            <a:r>
              <a:rPr lang="en-US" dirty="0">
                <a:latin typeface="Tahoma" charset="0"/>
                <a:ea typeface="ＭＳ Ｐゴシック" charset="0"/>
                <a:cs typeface="ＭＳ Ｐゴシック" charset="0"/>
              </a:rPr>
              <a:t>Coverage Analyzer Tool</a:t>
            </a:r>
            <a:endParaRPr lang="en-US" sz="3600"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5" y="1370013"/>
            <a:ext cx="4936835" cy="4197202"/>
          </a:xfrm>
        </p:spPr>
        <p:txBody>
          <a:bodyPr/>
          <a:lstStyle/>
          <a:p>
            <a:pPr marL="0" indent="0" eaLnBrk="1" hangingPunct="1">
              <a:buNone/>
            </a:pPr>
            <a:r>
              <a:rPr lang="en-US" sz="2800" dirty="0">
                <a:solidFill>
                  <a:srgbClr val="FF0000"/>
                </a:solidFill>
                <a:latin typeface="Calibri" charset="0"/>
                <a:ea typeface="ＭＳ Ｐゴシック" charset="0"/>
                <a:cs typeface="Calibri" charset="0"/>
              </a:rPr>
              <a:t>New release is available!!!</a:t>
            </a:r>
          </a:p>
          <a:p>
            <a:pPr eaLnBrk="1" hangingPunct="1"/>
            <a:r>
              <a:rPr lang="en-US" b="0" dirty="0">
                <a:solidFill>
                  <a:schemeClr val="tx1"/>
                </a:solidFill>
                <a:latin typeface="Calibri" charset="0"/>
                <a:ea typeface="ＭＳ Ｐゴシック" charset="0"/>
                <a:cs typeface="Calibri" charset="0"/>
              </a:rPr>
              <a:t>Improved menu selections for Region, Past/Future, Dates, Missions, Discretization.</a:t>
            </a:r>
          </a:p>
          <a:p>
            <a:pPr eaLnBrk="1" hangingPunct="1"/>
            <a:r>
              <a:rPr lang="en-US" b="0" dirty="0">
                <a:solidFill>
                  <a:schemeClr val="tx1"/>
                </a:solidFill>
                <a:latin typeface="Calibri" charset="0"/>
                <a:ea typeface="ＭＳ Ｐゴシック" charset="0"/>
                <a:cs typeface="Calibri" charset="0"/>
              </a:rPr>
              <a:t>Improved processing performance.</a:t>
            </a:r>
          </a:p>
          <a:p>
            <a:pPr eaLnBrk="1" hangingPunct="1"/>
            <a:r>
              <a:rPr lang="en-US" b="0" dirty="0">
                <a:solidFill>
                  <a:schemeClr val="tx1"/>
                </a:solidFill>
                <a:latin typeface="Calibri" charset="0"/>
                <a:ea typeface="ＭＳ Ｐゴシック" charset="0"/>
                <a:cs typeface="Calibri" charset="0"/>
              </a:rPr>
              <a:t>Output in global or table format.  </a:t>
            </a:r>
          </a:p>
          <a:p>
            <a:pPr eaLnBrk="1" hangingPunct="1"/>
            <a:r>
              <a:rPr lang="en-US" b="0" dirty="0">
                <a:solidFill>
                  <a:schemeClr val="tx1"/>
                </a:solidFill>
                <a:latin typeface="Calibri" charset="0"/>
                <a:ea typeface="ＭＳ Ｐゴシック" charset="0"/>
                <a:cs typeface="Calibri" charset="0"/>
              </a:rPr>
              <a:t>Selection of cloud filtering, color scaling.</a:t>
            </a:r>
          </a:p>
          <a:p>
            <a:pPr eaLnBrk="1" hangingPunct="1"/>
            <a:r>
              <a:rPr lang="en-US" b="0" dirty="0">
                <a:solidFill>
                  <a:schemeClr val="tx1"/>
                </a:solidFill>
                <a:latin typeface="Calibri" charset="0"/>
                <a:ea typeface="ＭＳ Ｐゴシック" charset="0"/>
                <a:cs typeface="Calibri" charset="0"/>
              </a:rPr>
              <a:t>KML and CSV export.</a:t>
            </a: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5</a:t>
            </a:fld>
            <a:endParaRPr lang="en-US" sz="1200" dirty="0">
              <a:solidFill>
                <a:srgbClr val="002569"/>
              </a:solidFill>
              <a:latin typeface="Calibri" charset="0"/>
              <a:cs typeface="Arial" charset="0"/>
            </a:endParaRPr>
          </a:p>
        </p:txBody>
      </p:sp>
      <p:sp>
        <p:nvSpPr>
          <p:cNvPr id="80901" name="Content Placeholder 2"/>
          <p:cNvSpPr txBox="1">
            <a:spLocks/>
          </p:cNvSpPr>
          <p:nvPr/>
        </p:nvSpPr>
        <p:spPr bwMode="auto">
          <a:xfrm>
            <a:off x="182156" y="5421674"/>
            <a:ext cx="4834054" cy="5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b="1" dirty="0">
                <a:solidFill>
                  <a:srgbClr val="000000"/>
                </a:solidFill>
                <a:latin typeface="Calibri" charset="0"/>
                <a:cs typeface="Calibri" charset="0"/>
              </a:rPr>
              <a:t>Example on Right &gt;&gt;&gt;</a:t>
            </a:r>
            <a:br>
              <a:rPr lang="en-US" b="1" dirty="0">
                <a:solidFill>
                  <a:srgbClr val="000000"/>
                </a:solidFill>
                <a:latin typeface="Calibri" charset="0"/>
                <a:cs typeface="Calibri" charset="0"/>
              </a:rPr>
            </a:br>
            <a:r>
              <a:rPr lang="en-US" dirty="0">
                <a:solidFill>
                  <a:srgbClr val="000000"/>
                </a:solidFill>
                <a:latin typeface="Calibri" charset="0"/>
                <a:cs typeface="Calibri" charset="0"/>
              </a:rPr>
              <a:t>Landsat-8, 2014, &lt;20% cloudy, Kenya</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2" name="Picture 1"/>
          <p:cNvPicPr>
            <a:picLocks noChangeAspect="1"/>
          </p:cNvPicPr>
          <p:nvPr/>
        </p:nvPicPr>
        <p:blipFill>
          <a:blip r:embed="rId3"/>
          <a:stretch>
            <a:fillRect/>
          </a:stretch>
        </p:blipFill>
        <p:spPr>
          <a:xfrm>
            <a:off x="5245893" y="1502813"/>
            <a:ext cx="3779045" cy="2768805"/>
          </a:xfrm>
          <a:prstGeom prst="rect">
            <a:avLst/>
          </a:prstGeom>
        </p:spPr>
      </p:pic>
      <p:pic>
        <p:nvPicPr>
          <p:cNvPr id="3" name="Picture 2"/>
          <p:cNvPicPr>
            <a:picLocks noChangeAspect="1"/>
          </p:cNvPicPr>
          <p:nvPr/>
        </p:nvPicPr>
        <p:blipFill>
          <a:blip r:embed="rId4"/>
          <a:stretch>
            <a:fillRect/>
          </a:stretch>
        </p:blipFill>
        <p:spPr>
          <a:xfrm>
            <a:off x="5245893" y="4352715"/>
            <a:ext cx="3779045" cy="2276685"/>
          </a:xfrm>
          <a:prstGeom prst="rect">
            <a:avLst/>
          </a:prstGeom>
        </p:spPr>
      </p:pic>
    </p:spTree>
    <p:extLst>
      <p:ext uri="{BB962C8B-B14F-4D97-AF65-F5344CB8AC3E}">
        <p14:creationId xmlns:p14="http://schemas.microsoft.com/office/powerpoint/2010/main" val="5003503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17981"/>
            <a:ext cx="7493000" cy="584776"/>
          </a:xfrm>
        </p:spPr>
        <p:txBody>
          <a:bodyPr>
            <a:spAutoFit/>
          </a:bodyPr>
          <a:lstStyle/>
          <a:p>
            <a:pPr eaLnBrk="1" hangingPunct="1"/>
            <a:r>
              <a:rPr lang="en-US" dirty="0">
                <a:latin typeface="Tahoma" charset="0"/>
                <a:ea typeface="ＭＳ Ｐゴシック" charset="0"/>
                <a:cs typeface="ＭＳ Ｐゴシック" charset="0"/>
              </a:rPr>
              <a:t>Data Policy Portal</a:t>
            </a:r>
            <a:endParaRPr lang="en-US" sz="3600" b="0" dirty="0">
              <a:solidFill>
                <a:srgbClr val="FFD799"/>
              </a:solidFill>
              <a:latin typeface="Tahoma" charset="0"/>
              <a:ea typeface="ＭＳ Ｐゴシック" charset="0"/>
              <a:cs typeface="ＭＳ Ｐゴシック" charset="0"/>
            </a:endParaRPr>
          </a:p>
        </p:txBody>
      </p:sp>
      <p:sp>
        <p:nvSpPr>
          <p:cNvPr id="80899" name="Slide Number Placeholder 5"/>
          <p:cNvSpPr>
            <a:spLocks noGrp="1"/>
          </p:cNvSpPr>
          <p:nvPr>
            <p:ph type="sldNum" sz="quarter" idx="4294967295"/>
          </p:nvPr>
        </p:nvSpPr>
        <p:spPr bwMode="auto">
          <a:xfrm>
            <a:off x="7231063" y="64008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C08EAE-D863-594A-AC02-3620E2EC7AC1}" type="slidenum">
              <a:rPr lang="en-US" sz="1200">
                <a:solidFill>
                  <a:srgbClr val="002569"/>
                </a:solidFill>
                <a:latin typeface="Calibri" charset="0"/>
                <a:cs typeface="Arial" charset="0"/>
              </a:rPr>
              <a:pPr/>
              <a:t>6</a:t>
            </a:fld>
            <a:endParaRPr lang="en-US" sz="1200" dirty="0">
              <a:solidFill>
                <a:srgbClr val="002569"/>
              </a:solidFill>
              <a:latin typeface="Calibri" charset="0"/>
              <a:cs typeface="Arial"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0" name="TextBox 7"/>
          <p:cNvSpPr txBox="1">
            <a:spLocks noChangeArrowheads="1"/>
          </p:cNvSpPr>
          <p:nvPr/>
        </p:nvSpPr>
        <p:spPr bwMode="auto">
          <a:xfrm>
            <a:off x="370441" y="3758604"/>
            <a:ext cx="4801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0000"/>
                </a:solidFill>
                <a:latin typeface="Tahoma" charset="0"/>
                <a:cs typeface="Tahoma" charset="0"/>
              </a:rPr>
              <a:t>www.ceos-datapolicy.org</a:t>
            </a:r>
          </a:p>
        </p:txBody>
      </p:sp>
      <p:sp>
        <p:nvSpPr>
          <p:cNvPr id="12" name="Rectangle 3"/>
          <p:cNvSpPr txBox="1">
            <a:spLocks noChangeArrowheads="1"/>
          </p:cNvSpPr>
          <p:nvPr/>
        </p:nvSpPr>
        <p:spPr bwMode="auto">
          <a:xfrm>
            <a:off x="370441" y="4649714"/>
            <a:ext cx="4614070" cy="1753497"/>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sz="1700" b="1" kern="0" dirty="0">
                <a:solidFill>
                  <a:srgbClr val="000001"/>
                </a:solidFill>
                <a:latin typeface="Arial"/>
              </a:rPr>
              <a:t>Data Summary</a:t>
            </a:r>
          </a:p>
          <a:p>
            <a:pPr marL="515938" lvl="1" indent="-228600">
              <a:spcBef>
                <a:spcPct val="20000"/>
              </a:spcBef>
              <a:buClr>
                <a:srgbClr val="3B812F"/>
              </a:buClr>
              <a:buSzPct val="60000"/>
              <a:buFont typeface="Wingdings" pitchFamily="2" charset="2"/>
              <a:buChar char="q"/>
              <a:defRPr/>
            </a:pPr>
            <a:r>
              <a:rPr lang="en-US" sz="1700" kern="0" dirty="0">
                <a:solidFill>
                  <a:srgbClr val="000000"/>
                </a:solidFill>
                <a:latin typeface="Arial"/>
              </a:rPr>
              <a:t>Open Access = 73%</a:t>
            </a:r>
          </a:p>
          <a:p>
            <a:pPr marL="515938" lvl="1" indent="-228600">
              <a:spcBef>
                <a:spcPct val="20000"/>
              </a:spcBef>
              <a:buClr>
                <a:srgbClr val="3B812F"/>
              </a:buClr>
              <a:buSzPct val="60000"/>
              <a:buFont typeface="Wingdings" pitchFamily="2" charset="2"/>
              <a:buChar char="q"/>
              <a:defRPr/>
            </a:pPr>
            <a:r>
              <a:rPr lang="en-US" sz="1700" kern="0" dirty="0">
                <a:solidFill>
                  <a:srgbClr val="000000"/>
                </a:solidFill>
                <a:latin typeface="Arial"/>
              </a:rPr>
              <a:t>Restricted or Unknown = 27%</a:t>
            </a:r>
          </a:p>
          <a:p>
            <a:pPr marL="515938" lvl="1" indent="-228600">
              <a:spcBef>
                <a:spcPct val="20000"/>
              </a:spcBef>
              <a:buClr>
                <a:srgbClr val="3B812F"/>
              </a:buClr>
              <a:buSzPct val="60000"/>
              <a:buFont typeface="Wingdings" pitchFamily="2" charset="2"/>
              <a:buChar char="q"/>
              <a:defRPr/>
            </a:pPr>
            <a:r>
              <a:rPr lang="en-AU" sz="1700" kern="0" dirty="0">
                <a:solidFill>
                  <a:srgbClr val="000000"/>
                </a:solidFill>
                <a:latin typeface="Arial"/>
              </a:rPr>
              <a:t>25 countries operating or supporting 313 mission/instrument combinations</a:t>
            </a:r>
          </a:p>
        </p:txBody>
      </p:sp>
      <p:sp>
        <p:nvSpPr>
          <p:cNvPr id="13" name="Rectangle 3"/>
          <p:cNvSpPr txBox="1">
            <a:spLocks noChangeArrowheads="1"/>
          </p:cNvSpPr>
          <p:nvPr/>
        </p:nvSpPr>
        <p:spPr bwMode="auto">
          <a:xfrm>
            <a:off x="4816292" y="4664325"/>
            <a:ext cx="4208646" cy="2017203"/>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sz="1700" b="1" kern="0" dirty="0">
                <a:solidFill>
                  <a:srgbClr val="000001"/>
                </a:solidFill>
                <a:latin typeface="Arial"/>
              </a:rPr>
              <a:t>New Features</a:t>
            </a:r>
          </a:p>
          <a:p>
            <a:pPr marL="515938" lvl="1" indent="-228600">
              <a:spcBef>
                <a:spcPct val="20000"/>
              </a:spcBef>
              <a:buClr>
                <a:srgbClr val="3B812F"/>
              </a:buClr>
              <a:buSzPct val="60000"/>
              <a:buFont typeface="Wingdings" pitchFamily="2" charset="2"/>
              <a:buChar char="q"/>
              <a:defRPr/>
            </a:pPr>
            <a:r>
              <a:rPr lang="en-US" sz="1700" kern="0" dirty="0">
                <a:solidFill>
                  <a:srgbClr val="000000"/>
                </a:solidFill>
                <a:latin typeface="Arial"/>
              </a:rPr>
              <a:t>Direct links to Client Portals and IDN</a:t>
            </a:r>
          </a:p>
          <a:p>
            <a:pPr marL="515938" lvl="1" indent="-228600">
              <a:spcBef>
                <a:spcPct val="20000"/>
              </a:spcBef>
              <a:buClr>
                <a:srgbClr val="3B812F"/>
              </a:buClr>
              <a:buSzPct val="60000"/>
              <a:buFont typeface="Wingdings" pitchFamily="2" charset="2"/>
              <a:buChar char="q"/>
              <a:defRPr/>
            </a:pPr>
            <a:r>
              <a:rPr lang="en-US" sz="1700" kern="0" dirty="0">
                <a:solidFill>
                  <a:srgbClr val="000000"/>
                </a:solidFill>
                <a:latin typeface="Arial"/>
              </a:rPr>
              <a:t>CEOS Interface” column reflects CWIC/FedEO connections</a:t>
            </a:r>
          </a:p>
          <a:p>
            <a:pPr marL="515938" lvl="1" indent="-228600">
              <a:spcBef>
                <a:spcPct val="20000"/>
              </a:spcBef>
              <a:buClr>
                <a:srgbClr val="3B812F"/>
              </a:buClr>
              <a:buSzPct val="60000"/>
              <a:buFont typeface="Wingdings" pitchFamily="2" charset="2"/>
              <a:buChar char="q"/>
              <a:defRPr/>
            </a:pPr>
            <a:r>
              <a:rPr lang="en-AU" sz="1700" kern="0" dirty="0">
                <a:solidFill>
                  <a:srgbClr val="000000"/>
                </a:solidFill>
                <a:latin typeface="Arial"/>
              </a:rPr>
              <a:t>Added new missions, corrected errors</a:t>
            </a:r>
          </a:p>
          <a:p>
            <a:pPr marL="515938" lvl="1" indent="-228600">
              <a:spcBef>
                <a:spcPct val="20000"/>
              </a:spcBef>
              <a:buClr>
                <a:srgbClr val="3B812F"/>
              </a:buClr>
              <a:buSzPct val="60000"/>
              <a:buFont typeface="Wingdings" pitchFamily="2" charset="2"/>
              <a:buChar char="q"/>
              <a:defRPr/>
            </a:pPr>
            <a:r>
              <a:rPr lang="en-AU" sz="1700" kern="0" dirty="0">
                <a:solidFill>
                  <a:srgbClr val="000000"/>
                </a:solidFill>
                <a:latin typeface="Arial"/>
              </a:rPr>
              <a:t>Future plans to link with the MIM</a:t>
            </a:r>
          </a:p>
        </p:txBody>
      </p:sp>
      <p:sp>
        <p:nvSpPr>
          <p:cNvPr id="14" name="TextBox 13"/>
          <p:cNvSpPr txBox="1"/>
          <p:nvPr/>
        </p:nvSpPr>
        <p:spPr>
          <a:xfrm>
            <a:off x="5772187" y="1527599"/>
            <a:ext cx="2584329" cy="1015663"/>
          </a:xfrm>
          <a:prstGeom prst="rect">
            <a:avLst/>
          </a:prstGeom>
          <a:noFill/>
        </p:spPr>
        <p:txBody>
          <a:bodyPr wrap="square" rtlCol="0">
            <a:spAutoFit/>
          </a:bodyPr>
          <a:lstStyle/>
          <a:p>
            <a:r>
              <a:rPr lang="en-US" sz="2000" b="1" dirty="0"/>
              <a:t>A new release of the Data Policy Portal is available!!!</a:t>
            </a:r>
            <a:endParaRPr lang="en-US" sz="2000" b="1" dirty="0">
              <a:solidFill>
                <a:srgbClr val="FF0000"/>
              </a:solidFill>
            </a:endParaRPr>
          </a:p>
        </p:txBody>
      </p:sp>
      <p:pic>
        <p:nvPicPr>
          <p:cNvPr id="2" name="Picture 1"/>
          <p:cNvPicPr>
            <a:picLocks noChangeAspect="1"/>
          </p:cNvPicPr>
          <p:nvPr/>
        </p:nvPicPr>
        <p:blipFill>
          <a:blip r:embed="rId3"/>
          <a:stretch>
            <a:fillRect/>
          </a:stretch>
        </p:blipFill>
        <p:spPr>
          <a:xfrm>
            <a:off x="145087" y="1501662"/>
            <a:ext cx="5440947" cy="2133411"/>
          </a:xfrm>
          <a:prstGeom prst="rect">
            <a:avLst/>
          </a:prstGeom>
        </p:spPr>
      </p:pic>
    </p:spTree>
    <p:extLst>
      <p:ext uri="{BB962C8B-B14F-4D97-AF65-F5344CB8AC3E}">
        <p14:creationId xmlns:p14="http://schemas.microsoft.com/office/powerpoint/2010/main" val="2394632261"/>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20912" y="6275050"/>
            <a:ext cx="423366" cy="276999"/>
          </a:xfrm>
          <a:prstGeom prst="rect">
            <a:avLst/>
          </a:prstGeom>
          <a:noFill/>
        </p:spPr>
        <p:txBody>
          <a:bodyPr wrap="square" rtlCol="0">
            <a:spAutoFit/>
          </a:bodyPr>
          <a:lstStyle/>
          <a:p>
            <a:pPr fontAlgn="auto">
              <a:spcBef>
                <a:spcPts val="0"/>
              </a:spcBef>
              <a:spcAft>
                <a:spcPts val="0"/>
              </a:spcAft>
            </a:pPr>
            <a:fld id="{6BF3EC25-37C9-C74A-AA3D-72D90092C487}" type="slidenum">
              <a:rPr lang="en-US" sz="1200" smtClean="0">
                <a:solidFill>
                  <a:srgbClr val="FFFFFF"/>
                </a:solidFill>
                <a:latin typeface="Calibri"/>
                <a:ea typeface="+mn-ea"/>
              </a:rPr>
              <a:pPr fontAlgn="auto">
                <a:spcBef>
                  <a:spcPts val="0"/>
                </a:spcBef>
                <a:spcAft>
                  <a:spcPts val="0"/>
                </a:spcAft>
              </a:pPr>
              <a:t>7</a:t>
            </a:fld>
            <a:endParaRPr lang="en-US" sz="1200" dirty="0">
              <a:solidFill>
                <a:srgbClr val="FFFFFF"/>
              </a:solidFill>
              <a:latin typeface="Calibri"/>
              <a:ea typeface="+mn-ea"/>
            </a:endParaRPr>
          </a:p>
        </p:txBody>
      </p:sp>
      <p:sp>
        <p:nvSpPr>
          <p:cNvPr id="9" name="Title 1"/>
          <p:cNvSpPr txBox="1">
            <a:spLocks/>
          </p:cNvSpPr>
          <p:nvPr/>
        </p:nvSpPr>
        <p:spPr bwMode="auto">
          <a:xfrm>
            <a:off x="1550457" y="109710"/>
            <a:ext cx="747525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r" defTabSz="914400">
              <a:defRPr/>
            </a:pPr>
            <a:r>
              <a:rPr lang="en-US" sz="2800" b="1" kern="0" dirty="0">
                <a:solidFill>
                  <a:srgbClr val="FFFFFF"/>
                </a:solidFill>
                <a:latin typeface="Tahoma" pitchFamily="-106" charset="0"/>
                <a:cs typeface="Tahoma" pitchFamily="-106" charset="0"/>
              </a:rPr>
              <a:t>Data Services Prototypes </a:t>
            </a:r>
            <a:r>
              <a:rPr lang="en-US" sz="2800" b="1" kern="0" dirty="0">
                <a:solidFill>
                  <a:srgbClr val="FFFF00"/>
                </a:solidFill>
                <a:latin typeface="Tahoma" pitchFamily="-106" charset="0"/>
                <a:cs typeface="Tahoma" pitchFamily="-106" charset="0"/>
              </a:rPr>
              <a:t> </a:t>
            </a:r>
            <a:endParaRPr lang="en-US" sz="2800" b="1" kern="0" dirty="0" smtClean="0">
              <a:solidFill>
                <a:srgbClr val="FFFF00"/>
              </a:solidFill>
              <a:latin typeface="Tahoma" pitchFamily="-106" charset="0"/>
              <a:cs typeface="Tahoma" pitchFamily="-106" charset="0"/>
            </a:endParaRPr>
          </a:p>
        </p:txBody>
      </p:sp>
      <p:sp>
        <p:nvSpPr>
          <p:cNvPr id="11" name="Rectangle 3"/>
          <p:cNvSpPr txBox="1">
            <a:spLocks noChangeArrowheads="1"/>
          </p:cNvSpPr>
          <p:nvPr/>
        </p:nvSpPr>
        <p:spPr bwMode="auto">
          <a:xfrm>
            <a:off x="201350" y="1399056"/>
            <a:ext cx="6148649" cy="53252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1600" b="1" kern="0" dirty="0">
                <a:solidFill>
                  <a:srgbClr val="000000"/>
                </a:solidFill>
                <a:latin typeface="Arial"/>
              </a:rPr>
              <a:t>FAO</a:t>
            </a:r>
            <a:r>
              <a:rPr lang="en-US" sz="1600" kern="0" dirty="0">
                <a:solidFill>
                  <a:srgbClr val="000000"/>
                </a:solidFill>
                <a:latin typeface="Arial"/>
              </a:rPr>
              <a:t> – Contract between KSAT (Norway) and AMA (SEO contractor) in place (Aug 13) with a prototype delivery in late October. </a:t>
            </a:r>
          </a:p>
          <a:p>
            <a:pPr marL="347663" lvl="1" indent="-228600">
              <a:spcBef>
                <a:spcPct val="20000"/>
              </a:spcBef>
              <a:buClr>
                <a:srgbClr val="3B812F"/>
              </a:buClr>
              <a:buSzPct val="60000"/>
              <a:buFont typeface="Wingdings" pitchFamily="2" charset="2"/>
              <a:buChar char="q"/>
              <a:defRPr/>
            </a:pPr>
            <a:r>
              <a:rPr lang="en-US" sz="1600" b="1" kern="0" dirty="0">
                <a:solidFill>
                  <a:srgbClr val="000000"/>
                </a:solidFill>
                <a:latin typeface="Arial"/>
              </a:rPr>
              <a:t>Kenya</a:t>
            </a:r>
            <a:r>
              <a:rPr lang="en-US" sz="1600" kern="0" dirty="0">
                <a:solidFill>
                  <a:srgbClr val="000000"/>
                </a:solidFill>
                <a:latin typeface="Arial"/>
              </a:rPr>
              <a:t> – Landsat data provided to Kenya in June for in-country testing.  SEO developing an online version for future testing and working with FAO on a demo.  Additional archive analyses provided for Landsat and SPOT back to 2000.</a:t>
            </a:r>
          </a:p>
          <a:p>
            <a:pPr marL="347663" lvl="1" indent="-228600">
              <a:spcBef>
                <a:spcPct val="20000"/>
              </a:spcBef>
              <a:buClr>
                <a:srgbClr val="3B812F"/>
              </a:buClr>
              <a:buSzPct val="60000"/>
              <a:buFont typeface="Wingdings" pitchFamily="2" charset="2"/>
              <a:buChar char="q"/>
              <a:defRPr/>
            </a:pPr>
            <a:r>
              <a:rPr lang="en-US" sz="1600" b="1" kern="0" dirty="0">
                <a:solidFill>
                  <a:srgbClr val="000000"/>
                </a:solidFill>
                <a:latin typeface="Arial"/>
              </a:rPr>
              <a:t>Colombia</a:t>
            </a:r>
            <a:r>
              <a:rPr lang="en-US" sz="1600" kern="0" dirty="0">
                <a:solidFill>
                  <a:srgbClr val="000000"/>
                </a:solidFill>
                <a:latin typeface="Arial"/>
              </a:rPr>
              <a:t> – SEO proposal for TanDEM-X datasets (submitted in March) was accepted in June. Data access provided in early October. SEO has downloaded all 24 scenes.</a:t>
            </a:r>
          </a:p>
          <a:p>
            <a:pPr marL="347663" lvl="1" indent="-228600">
              <a:spcBef>
                <a:spcPct val="20000"/>
              </a:spcBef>
              <a:buClr>
                <a:srgbClr val="3B812F"/>
              </a:buClr>
              <a:buSzPct val="60000"/>
              <a:buFont typeface="Wingdings" pitchFamily="2" charset="2"/>
              <a:buChar char="q"/>
              <a:defRPr/>
            </a:pPr>
            <a:r>
              <a:rPr lang="en-US" sz="1600" b="1" kern="0" dirty="0">
                <a:solidFill>
                  <a:srgbClr val="000000"/>
                </a:solidFill>
                <a:latin typeface="Arial"/>
              </a:rPr>
              <a:t>Asia-Rice </a:t>
            </a:r>
            <a:r>
              <a:rPr lang="en-US" sz="1600" kern="0" dirty="0">
                <a:solidFill>
                  <a:srgbClr val="000000"/>
                </a:solidFill>
                <a:latin typeface="Arial"/>
              </a:rPr>
              <a:t>– SEO has created an online system with 12+ Radarsat images and the INAHOR processing tool. JAXA is testing internally and will train Indonesia soon.  Preliminary issues with poor internet performance due to INAHOR graphics demands.  Also considering moving cloud server to Singapore vs. Japan.</a:t>
            </a:r>
          </a:p>
          <a:p>
            <a:pPr marL="347663" lvl="1" indent="-228600">
              <a:spcBef>
                <a:spcPct val="20000"/>
              </a:spcBef>
              <a:buClr>
                <a:srgbClr val="3B812F"/>
              </a:buClr>
              <a:buSzPct val="60000"/>
              <a:buFont typeface="Wingdings" pitchFamily="2" charset="2"/>
              <a:buChar char="q"/>
              <a:defRPr/>
            </a:pPr>
            <a:r>
              <a:rPr lang="en-US" sz="1600" b="1" kern="0" dirty="0">
                <a:solidFill>
                  <a:srgbClr val="000000"/>
                </a:solidFill>
                <a:latin typeface="Arial"/>
              </a:rPr>
              <a:t>JECAM</a:t>
            </a:r>
            <a:r>
              <a:rPr lang="en-US" sz="1600" kern="0" dirty="0">
                <a:solidFill>
                  <a:srgbClr val="000000"/>
                </a:solidFill>
                <a:latin typeface="Arial"/>
              </a:rPr>
              <a:t> – Project will start in late 2014 after requirements definition and identification of testing sites. Developing a common user license agreement across all sites.</a:t>
            </a:r>
          </a:p>
          <a:p>
            <a:pPr marL="347663" lvl="1" indent="-228600">
              <a:spcBef>
                <a:spcPct val="20000"/>
              </a:spcBef>
              <a:buClr>
                <a:srgbClr val="3B812F"/>
              </a:buClr>
              <a:buSzPct val="60000"/>
              <a:buFont typeface="Wingdings" pitchFamily="2" charset="2"/>
              <a:buChar char="q"/>
              <a:defRPr/>
            </a:pPr>
            <a:endParaRPr lang="en-US" sz="1600" kern="0" dirty="0">
              <a:solidFill>
                <a:srgbClr val="000000"/>
              </a:solidFill>
              <a:latin typeface="Arial"/>
            </a:endParaRPr>
          </a:p>
          <a:p>
            <a:pPr marL="347663" lvl="1" indent="-228600">
              <a:spcBef>
                <a:spcPct val="20000"/>
              </a:spcBef>
              <a:buClr>
                <a:srgbClr val="3B812F"/>
              </a:buClr>
              <a:buSzPct val="60000"/>
              <a:buFont typeface="Wingdings" pitchFamily="2" charset="2"/>
              <a:buChar char="q"/>
              <a:defRPr/>
            </a:pPr>
            <a:endParaRPr lang="en-US" sz="1600" kern="0" dirty="0">
              <a:solidFill>
                <a:srgbClr val="000000"/>
              </a:solidFill>
              <a:latin typeface="Arial"/>
            </a:endParaRPr>
          </a:p>
        </p:txBody>
      </p:sp>
      <p:pic>
        <p:nvPicPr>
          <p:cNvPr id="4" name="Picture 3"/>
          <p:cNvPicPr>
            <a:picLocks noChangeAspect="1"/>
          </p:cNvPicPr>
          <p:nvPr/>
        </p:nvPicPr>
        <p:blipFill>
          <a:blip r:embed="rId2"/>
          <a:stretch>
            <a:fillRect/>
          </a:stretch>
        </p:blipFill>
        <p:spPr>
          <a:xfrm>
            <a:off x="6582639" y="3986649"/>
            <a:ext cx="2349500" cy="2565400"/>
          </a:xfrm>
          <a:prstGeom prst="rect">
            <a:avLst/>
          </a:prstGeom>
        </p:spPr>
      </p:pic>
      <p:pic>
        <p:nvPicPr>
          <p:cNvPr id="5" name="Picture 4"/>
          <p:cNvPicPr>
            <a:picLocks noChangeAspect="1"/>
          </p:cNvPicPr>
          <p:nvPr/>
        </p:nvPicPr>
        <p:blipFill>
          <a:blip r:embed="rId3"/>
          <a:stretch>
            <a:fillRect/>
          </a:stretch>
        </p:blipFill>
        <p:spPr>
          <a:xfrm>
            <a:off x="6582639" y="1452528"/>
            <a:ext cx="2329854" cy="2344104"/>
          </a:xfrm>
          <a:prstGeom prst="rect">
            <a:avLst/>
          </a:prstGeom>
        </p:spPr>
      </p:pic>
    </p:spTree>
    <p:extLst>
      <p:ext uri="{BB962C8B-B14F-4D97-AF65-F5344CB8AC3E}">
        <p14:creationId xmlns:p14="http://schemas.microsoft.com/office/powerpoint/2010/main" val="338780866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TotalTime>
  <Words>754</Words>
  <Application>Microsoft Macintosh PowerPoint</Application>
  <PresentationFormat>On-screen Show (4:3)</PresentationFormat>
  <Paragraphs>64</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4_EUM_template_v03</vt:lpstr>
      <vt:lpstr>28th CEOS Plenary Session </vt:lpstr>
      <vt:lpstr>SEO Accomplishments in 2014</vt:lpstr>
      <vt:lpstr>SEO Plans for 2015 </vt:lpstr>
      <vt:lpstr>New Features in COVE</vt:lpstr>
      <vt:lpstr>Coverage Analyzer Tool</vt:lpstr>
      <vt:lpstr>Data Policy Portal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98</cp:revision>
  <cp:lastPrinted>2013-07-23T19:08:48Z</cp:lastPrinted>
  <dcterms:created xsi:type="dcterms:W3CDTF">2011-11-16T09:23:13Z</dcterms:created>
  <dcterms:modified xsi:type="dcterms:W3CDTF">2014-10-28T13:45:44Z</dcterms:modified>
</cp:coreProperties>
</file>