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260" r:id="rId2"/>
    <p:sldId id="298" r:id="rId3"/>
    <p:sldId id="281" r:id="rId4"/>
    <p:sldId id="282" r:id="rId5"/>
    <p:sldId id="283" r:id="rId6"/>
    <p:sldId id="286" r:id="rId7"/>
    <p:sldId id="291" r:id="rId8"/>
    <p:sldId id="295" r:id="rId9"/>
    <p:sldId id="299" r:id="rId1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extLst>
    <p:ext uri="{EFAFB233-063F-42B5-8137-9DF3F51BA10A}">
      <p15:sldGuideLst xmlns:p15="http://schemas.microsoft.com/office/powerpoint/2012/main" xmlns="">
        <p15:guide id="1" orient="horz" pos="4277">
          <p15:clr>
            <a:srgbClr val="A4A3A4"/>
          </p15:clr>
        </p15:guide>
        <p15:guide id="2" pos="2893">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e Taube" initials="SIR/A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9" autoAdjust="0"/>
    <p:restoredTop sz="95833" autoAdjust="0"/>
  </p:normalViewPr>
  <p:slideViewPr>
    <p:cSldViewPr snapToGrid="0" snapToObjects="1">
      <p:cViewPr>
        <p:scale>
          <a:sx n="79" d="100"/>
          <a:sy n="79" d="100"/>
        </p:scale>
        <p:origin x="-816" y="-72"/>
      </p:cViewPr>
      <p:guideLst>
        <p:guide orient="horz" pos="4277"/>
        <p:guide pos="28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600"/>
    </p:cViewPr>
  </p:sorterViewPr>
  <p:notesViewPr>
    <p:cSldViewPr snapToGrid="0" snapToObjects="1">
      <p:cViewPr varScale="1">
        <p:scale>
          <a:sx n="41" d="100"/>
          <a:sy n="41" d="100"/>
        </p:scale>
        <p:origin x="-1642"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10/24/2014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dirty="0"/>
          </a:p>
        </p:txBody>
      </p:sp>
    </p:spTree>
    <p:extLst>
      <p:ext uri="{BB962C8B-B14F-4D97-AF65-F5344CB8AC3E}">
        <p14:creationId xmlns:p14="http://schemas.microsoft.com/office/powerpoint/2010/main" val="301070270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C098A87-5171-4B75-93C2-5524BB9D1112}" type="slidenum">
              <a:rPr lang="de-DE" smtClean="0">
                <a:latin typeface="Times New Roman" pitchFamily="-106" charset="0"/>
              </a:rPr>
              <a:pPr/>
              <a:t>1</a:t>
            </a:fld>
            <a:endParaRPr lang="de-DE" dirty="0" smtClean="0">
              <a:latin typeface="Times New Roman" pitchFamily="-106"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de-DE" dirty="0" smtClean="0">
              <a:latin typeface="Times New Roman" pitchFamily="-106" charset="0"/>
            </a:endParaRPr>
          </a:p>
        </p:txBody>
      </p:sp>
    </p:spTree>
    <p:extLst>
      <p:ext uri="{BB962C8B-B14F-4D97-AF65-F5344CB8AC3E}">
        <p14:creationId xmlns:p14="http://schemas.microsoft.com/office/powerpoint/2010/main" val="2319780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ja-JP" dirty="0" smtClean="0">
              <a:latin typeface="Times New Roman" pitchFamily="18" charset="0"/>
              <a:ea typeface="ＭＳ Ｐゴシック" pitchFamily="50" charset="-128"/>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50" charset="-128"/>
              </a:defRPr>
            </a:lvl1pPr>
            <a:lvl2pPr marL="742950" indent="-285750" eaLnBrk="0" hangingPunct="0">
              <a:spcBef>
                <a:spcPct val="30000"/>
              </a:spcBef>
              <a:defRPr sz="1200">
                <a:solidFill>
                  <a:schemeClr val="tx1"/>
                </a:solidFill>
                <a:latin typeface="Calibri" pitchFamily="34" charset="0"/>
                <a:ea typeface="ＭＳ Ｐゴシック" pitchFamily="50" charset="-128"/>
              </a:defRPr>
            </a:lvl2pPr>
            <a:lvl3pPr marL="1143000" indent="-228600" eaLnBrk="0" hangingPunct="0">
              <a:spcBef>
                <a:spcPct val="30000"/>
              </a:spcBef>
              <a:defRPr sz="1200">
                <a:solidFill>
                  <a:schemeClr val="tx1"/>
                </a:solidFill>
                <a:latin typeface="Calibri" pitchFamily="34" charset="0"/>
                <a:ea typeface="ＭＳ Ｐゴシック" pitchFamily="50" charset="-128"/>
              </a:defRPr>
            </a:lvl3pPr>
            <a:lvl4pPr marL="1600200" indent="-228600" eaLnBrk="0" hangingPunct="0">
              <a:spcBef>
                <a:spcPct val="30000"/>
              </a:spcBef>
              <a:defRPr sz="1200">
                <a:solidFill>
                  <a:schemeClr val="tx1"/>
                </a:solidFill>
                <a:latin typeface="Calibri" pitchFamily="34" charset="0"/>
                <a:ea typeface="ＭＳ Ｐゴシック" pitchFamily="50" charset="-128"/>
              </a:defRPr>
            </a:lvl4pPr>
            <a:lvl5pPr marL="2057400" indent="-228600" eaLnBrk="0" hangingPunct="0">
              <a:spcBef>
                <a:spcPct val="30000"/>
              </a:spcBef>
              <a:defRPr sz="1200">
                <a:solidFill>
                  <a:schemeClr val="tx1"/>
                </a:solidFill>
                <a:latin typeface="Calibri" pitchFamily="34" charset="0"/>
                <a:ea typeface="ＭＳ Ｐゴシック" pitchFamily="50"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9pPr>
          </a:lstStyle>
          <a:p>
            <a:pPr eaLnBrk="1" hangingPunct="1">
              <a:spcBef>
                <a:spcPct val="0"/>
              </a:spcBef>
            </a:pPr>
            <a:fld id="{174503B8-69B0-46A3-A68E-BBB17213AA5F}" type="slidenum">
              <a:rPr lang="en-US" altLang="ja-JP" smtClean="0">
                <a:solidFill>
                  <a:srgbClr val="000000"/>
                </a:solidFill>
              </a:rPr>
              <a:pPr eaLnBrk="1" hangingPunct="1">
                <a:spcBef>
                  <a:spcPct val="0"/>
                </a:spcBef>
              </a:pPr>
              <a:t>6</a:t>
            </a:fld>
            <a:endParaRPr lang="en-US" altLang="ja-JP" dirty="0" smtClean="0">
              <a:solidFill>
                <a:srgbClr val="000000"/>
              </a:solidFill>
            </a:endParaRPr>
          </a:p>
        </p:txBody>
      </p:sp>
      <p:sp>
        <p:nvSpPr>
          <p:cNvPr id="18437" name="Header Placehold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50" charset="-128"/>
              </a:defRPr>
            </a:lvl1pPr>
            <a:lvl2pPr marL="742950" indent="-285750" eaLnBrk="0" hangingPunct="0">
              <a:spcBef>
                <a:spcPct val="30000"/>
              </a:spcBef>
              <a:defRPr sz="1200">
                <a:solidFill>
                  <a:schemeClr val="tx1"/>
                </a:solidFill>
                <a:latin typeface="Calibri" pitchFamily="34" charset="0"/>
                <a:ea typeface="ＭＳ Ｐゴシック" pitchFamily="50" charset="-128"/>
              </a:defRPr>
            </a:lvl2pPr>
            <a:lvl3pPr marL="1143000" indent="-228600" eaLnBrk="0" hangingPunct="0">
              <a:spcBef>
                <a:spcPct val="30000"/>
              </a:spcBef>
              <a:defRPr sz="1200">
                <a:solidFill>
                  <a:schemeClr val="tx1"/>
                </a:solidFill>
                <a:latin typeface="Calibri" pitchFamily="34" charset="0"/>
                <a:ea typeface="ＭＳ Ｐゴシック" pitchFamily="50" charset="-128"/>
              </a:defRPr>
            </a:lvl3pPr>
            <a:lvl4pPr marL="1600200" indent="-228600" eaLnBrk="0" hangingPunct="0">
              <a:spcBef>
                <a:spcPct val="30000"/>
              </a:spcBef>
              <a:defRPr sz="1200">
                <a:solidFill>
                  <a:schemeClr val="tx1"/>
                </a:solidFill>
                <a:latin typeface="Calibri" pitchFamily="34" charset="0"/>
                <a:ea typeface="ＭＳ Ｐゴシック" pitchFamily="50" charset="-128"/>
              </a:defRPr>
            </a:lvl4pPr>
            <a:lvl5pPr marL="2057400" indent="-228600" eaLnBrk="0" hangingPunct="0">
              <a:spcBef>
                <a:spcPct val="30000"/>
              </a:spcBef>
              <a:defRPr sz="1200">
                <a:solidFill>
                  <a:schemeClr val="tx1"/>
                </a:solidFill>
                <a:latin typeface="Calibri" pitchFamily="34" charset="0"/>
                <a:ea typeface="ＭＳ Ｐゴシック" pitchFamily="50"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9pPr>
          </a:lstStyle>
          <a:p>
            <a:pPr eaLnBrk="1" hangingPunct="1">
              <a:spcBef>
                <a:spcPct val="0"/>
              </a:spcBef>
            </a:pPr>
            <a:endParaRPr lang="ja-JP" altLang="ja-JP" dirty="0" smtClean="0">
              <a:solidFill>
                <a:srgbClr val="000000"/>
              </a:solidFill>
              <a:latin typeface="Times New Roman" pitchFamily="18" charset="0"/>
            </a:endParaRPr>
          </a:p>
        </p:txBody>
      </p:sp>
    </p:spTree>
    <p:extLst>
      <p:ext uri="{BB962C8B-B14F-4D97-AF65-F5344CB8AC3E}">
        <p14:creationId xmlns:p14="http://schemas.microsoft.com/office/powerpoint/2010/main" val="1422781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ja-JP" dirty="0" smtClean="0">
              <a:latin typeface="Times New Roman" pitchFamily="18" charset="0"/>
              <a:ea typeface="ＭＳ Ｐゴシック" pitchFamily="50" charset="-128"/>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50" charset="-128"/>
              </a:defRPr>
            </a:lvl1pPr>
            <a:lvl2pPr marL="742950" indent="-285750" eaLnBrk="0" hangingPunct="0">
              <a:spcBef>
                <a:spcPct val="30000"/>
              </a:spcBef>
              <a:defRPr sz="1200">
                <a:solidFill>
                  <a:schemeClr val="tx1"/>
                </a:solidFill>
                <a:latin typeface="Calibri" pitchFamily="34" charset="0"/>
                <a:ea typeface="ＭＳ Ｐゴシック" pitchFamily="50" charset="-128"/>
              </a:defRPr>
            </a:lvl2pPr>
            <a:lvl3pPr marL="1143000" indent="-228600" eaLnBrk="0" hangingPunct="0">
              <a:spcBef>
                <a:spcPct val="30000"/>
              </a:spcBef>
              <a:defRPr sz="1200">
                <a:solidFill>
                  <a:schemeClr val="tx1"/>
                </a:solidFill>
                <a:latin typeface="Calibri" pitchFamily="34" charset="0"/>
                <a:ea typeface="ＭＳ Ｐゴシック" pitchFamily="50" charset="-128"/>
              </a:defRPr>
            </a:lvl3pPr>
            <a:lvl4pPr marL="1600200" indent="-228600" eaLnBrk="0" hangingPunct="0">
              <a:spcBef>
                <a:spcPct val="30000"/>
              </a:spcBef>
              <a:defRPr sz="1200">
                <a:solidFill>
                  <a:schemeClr val="tx1"/>
                </a:solidFill>
                <a:latin typeface="Calibri" pitchFamily="34" charset="0"/>
                <a:ea typeface="ＭＳ Ｐゴシック" pitchFamily="50" charset="-128"/>
              </a:defRPr>
            </a:lvl4pPr>
            <a:lvl5pPr marL="2057400" indent="-228600" eaLnBrk="0" hangingPunct="0">
              <a:spcBef>
                <a:spcPct val="30000"/>
              </a:spcBef>
              <a:defRPr sz="1200">
                <a:solidFill>
                  <a:schemeClr val="tx1"/>
                </a:solidFill>
                <a:latin typeface="Calibri" pitchFamily="34" charset="0"/>
                <a:ea typeface="ＭＳ Ｐゴシック" pitchFamily="50"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9pPr>
          </a:lstStyle>
          <a:p>
            <a:pPr eaLnBrk="1" hangingPunct="1">
              <a:spcBef>
                <a:spcPct val="0"/>
              </a:spcBef>
            </a:pPr>
            <a:fld id="{174503B8-69B0-46A3-A68E-BBB17213AA5F}" type="slidenum">
              <a:rPr lang="en-US" altLang="ja-JP" smtClean="0">
                <a:solidFill>
                  <a:srgbClr val="000000"/>
                </a:solidFill>
              </a:rPr>
              <a:pPr eaLnBrk="1" hangingPunct="1">
                <a:spcBef>
                  <a:spcPct val="0"/>
                </a:spcBef>
              </a:pPr>
              <a:t>7</a:t>
            </a:fld>
            <a:endParaRPr lang="en-US" altLang="ja-JP" dirty="0" smtClean="0">
              <a:solidFill>
                <a:srgbClr val="000000"/>
              </a:solidFill>
            </a:endParaRPr>
          </a:p>
        </p:txBody>
      </p:sp>
      <p:sp>
        <p:nvSpPr>
          <p:cNvPr id="18437" name="Header Placehold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50" charset="-128"/>
              </a:defRPr>
            </a:lvl1pPr>
            <a:lvl2pPr marL="742950" indent="-285750" eaLnBrk="0" hangingPunct="0">
              <a:spcBef>
                <a:spcPct val="30000"/>
              </a:spcBef>
              <a:defRPr sz="1200">
                <a:solidFill>
                  <a:schemeClr val="tx1"/>
                </a:solidFill>
                <a:latin typeface="Calibri" pitchFamily="34" charset="0"/>
                <a:ea typeface="ＭＳ Ｐゴシック" pitchFamily="50" charset="-128"/>
              </a:defRPr>
            </a:lvl2pPr>
            <a:lvl3pPr marL="1143000" indent="-228600" eaLnBrk="0" hangingPunct="0">
              <a:spcBef>
                <a:spcPct val="30000"/>
              </a:spcBef>
              <a:defRPr sz="1200">
                <a:solidFill>
                  <a:schemeClr val="tx1"/>
                </a:solidFill>
                <a:latin typeface="Calibri" pitchFamily="34" charset="0"/>
                <a:ea typeface="ＭＳ Ｐゴシック" pitchFamily="50" charset="-128"/>
              </a:defRPr>
            </a:lvl3pPr>
            <a:lvl4pPr marL="1600200" indent="-228600" eaLnBrk="0" hangingPunct="0">
              <a:spcBef>
                <a:spcPct val="30000"/>
              </a:spcBef>
              <a:defRPr sz="1200">
                <a:solidFill>
                  <a:schemeClr val="tx1"/>
                </a:solidFill>
                <a:latin typeface="Calibri" pitchFamily="34" charset="0"/>
                <a:ea typeface="ＭＳ Ｐゴシック" pitchFamily="50" charset="-128"/>
              </a:defRPr>
            </a:lvl4pPr>
            <a:lvl5pPr marL="2057400" indent="-228600" eaLnBrk="0" hangingPunct="0">
              <a:spcBef>
                <a:spcPct val="30000"/>
              </a:spcBef>
              <a:defRPr sz="1200">
                <a:solidFill>
                  <a:schemeClr val="tx1"/>
                </a:solidFill>
                <a:latin typeface="Calibri" pitchFamily="34" charset="0"/>
                <a:ea typeface="ＭＳ Ｐゴシック" pitchFamily="50"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9pPr>
          </a:lstStyle>
          <a:p>
            <a:pPr eaLnBrk="1" hangingPunct="1">
              <a:spcBef>
                <a:spcPct val="0"/>
              </a:spcBef>
            </a:pPr>
            <a:endParaRPr lang="ja-JP" altLang="ja-JP" dirty="0" smtClean="0">
              <a:solidFill>
                <a:srgbClr val="000000"/>
              </a:solidFill>
              <a:latin typeface="Times New Roman" pitchFamily="18" charset="0"/>
            </a:endParaRPr>
          </a:p>
        </p:txBody>
      </p:sp>
    </p:spTree>
    <p:extLst>
      <p:ext uri="{BB962C8B-B14F-4D97-AF65-F5344CB8AC3E}">
        <p14:creationId xmlns:p14="http://schemas.microsoft.com/office/powerpoint/2010/main" val="42306204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AutoShape 5"/>
          <p:cNvSpPr>
            <a:spLocks noChangeAspect="1" noChangeArrowheads="1" noTextEdit="1"/>
          </p:cNvSpPr>
          <p:nvPr/>
        </p:nvSpPr>
        <p:spPr bwMode="auto">
          <a:xfrm>
            <a:off x="0" y="3244851"/>
            <a:ext cx="9144000" cy="288925"/>
          </a:xfrm>
          <a:prstGeom prst="rect">
            <a:avLst/>
          </a:prstGeom>
          <a:noFill/>
          <a:ln w="9525">
            <a:noFill/>
            <a:miter lim="800000"/>
            <a:headEnd/>
            <a:tailEnd/>
          </a:ln>
        </p:spPr>
        <p:txBody>
          <a:bodyPr/>
          <a:lstStyle/>
          <a:p>
            <a:pPr>
              <a:defRPr/>
            </a:pPr>
            <a:endParaRPr lang="en-US" dirty="0">
              <a:latin typeface="Tahoma" pitchFamily="34" charset="0"/>
            </a:endParaRPr>
          </a:p>
        </p:txBody>
      </p:sp>
      <p:sp>
        <p:nvSpPr>
          <p:cNvPr id="328706" name="Rectangle 2"/>
          <p:cNvSpPr>
            <a:spLocks noGrp="1" noChangeArrowheads="1"/>
          </p:cNvSpPr>
          <p:nvPr>
            <p:ph type="ctrTitle" sz="quarter"/>
          </p:nvPr>
        </p:nvSpPr>
        <p:spPr>
          <a:xfrm>
            <a:off x="4089889" y="666750"/>
            <a:ext cx="4810857" cy="1874838"/>
          </a:xfrm>
        </p:spPr>
        <p:txBody>
          <a:bodyPr anchor="b"/>
          <a:lstStyle>
            <a:lvl1pPr>
              <a:defRPr sz="3200"/>
            </a:lvl1pPr>
          </a:lstStyle>
          <a:p>
            <a:r>
              <a:rPr lang="en-GB"/>
              <a:t>Click to edit Master title style</a:t>
            </a:r>
          </a:p>
        </p:txBody>
      </p:sp>
      <p:sp>
        <p:nvSpPr>
          <p:cNvPr id="328707" name="Rectangle 3"/>
          <p:cNvSpPr>
            <a:spLocks noGrp="1" noChangeArrowheads="1"/>
          </p:cNvSpPr>
          <p:nvPr>
            <p:ph type="subTitle" sz="quarter" idx="1"/>
          </p:nvPr>
        </p:nvSpPr>
        <p:spPr>
          <a:xfrm>
            <a:off x="4081097" y="2722564"/>
            <a:ext cx="4826977" cy="1093787"/>
          </a:xfrm>
        </p:spPr>
        <p:txBody>
          <a:bodyPr/>
          <a:lstStyle>
            <a:lvl1pPr marL="0" indent="0">
              <a:buNone/>
              <a:defRPr sz="1800">
                <a:solidFill>
                  <a:schemeClr val="bg1"/>
                </a:solidFill>
                <a:latin typeface="Century Gothic" pitchFamily="34" charset="0"/>
              </a:defRPr>
            </a:lvl1pPr>
          </a:lstStyle>
          <a:p>
            <a:r>
              <a:rPr lang="en-GB" dirty="0"/>
              <a:t>Click to edit Master subtitle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39000" y="6546850"/>
            <a:ext cx="1905000" cy="311150"/>
          </a:xfrm>
        </p:spPr>
        <p:txBody>
          <a:bodyPr/>
          <a:lstStyle>
            <a:lvl1pPr>
              <a:defRPr/>
            </a:lvl1pPr>
          </a:lstStyle>
          <a:p>
            <a:pPr>
              <a:defRPr/>
            </a:pPr>
            <a:fld id="{6BF8D2B0-EFB6-4DAA-9B0B-6F6B3A580823}" type="slidenum">
              <a:rPr lang="en-US"/>
              <a:pPr>
                <a:defRPr/>
              </a:pPr>
              <a:t>‹#›</a:t>
            </a:fld>
            <a:endParaRPr lang="en-US"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59638" y="6453188"/>
            <a:ext cx="1639887" cy="319087"/>
          </a:xfrm>
        </p:spPr>
        <p:txBody>
          <a:bodyPr/>
          <a:lstStyle>
            <a:lvl1pPr>
              <a:defRPr sz="1200">
                <a:latin typeface="Century Gothic" pitchFamily="34" charset="0"/>
              </a:defRPr>
            </a:lvl1pPr>
          </a:lstStyle>
          <a:p>
            <a:pPr>
              <a:defRPr/>
            </a:pPr>
            <a:fld id="{D0F42E32-55FE-41C1-A352-559595A40185}" type="slidenum">
              <a:rPr lang="en-US" altLang="ja-JP"/>
              <a:pPr>
                <a:defRPr/>
              </a:pPr>
              <a:t>‹#›</a:t>
            </a:fld>
            <a:endParaRPr lang="en-US" altLang="ja-JP" dirty="0"/>
          </a:p>
        </p:txBody>
      </p:sp>
    </p:spTree>
    <p:extLst>
      <p:ext uri="{BB962C8B-B14F-4D97-AF65-F5344CB8AC3E}">
        <p14:creationId xmlns:p14="http://schemas.microsoft.com/office/powerpoint/2010/main" val="2915371518"/>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5_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59638" y="6453188"/>
            <a:ext cx="1639887" cy="319087"/>
          </a:xfrm>
        </p:spPr>
        <p:txBody>
          <a:bodyPr/>
          <a:lstStyle>
            <a:lvl1pPr>
              <a:defRPr sz="1200">
                <a:latin typeface="Century Gothic" pitchFamily="34" charset="0"/>
              </a:defRPr>
            </a:lvl1pPr>
          </a:lstStyle>
          <a:p>
            <a:pPr>
              <a:defRPr/>
            </a:pPr>
            <a:fld id="{D0F42E32-55FE-41C1-A352-559595A40185}" type="slidenum">
              <a:rPr lang="en-US" altLang="ja-JP"/>
              <a:pPr>
                <a:defRPr/>
              </a:pPr>
              <a:t>‹#›</a:t>
            </a:fld>
            <a:endParaRPr lang="en-US" altLang="ja-JP" dirty="0"/>
          </a:p>
        </p:txBody>
      </p:sp>
    </p:spTree>
    <p:extLst>
      <p:ext uri="{BB962C8B-B14F-4D97-AF65-F5344CB8AC3E}">
        <p14:creationId xmlns:p14="http://schemas.microsoft.com/office/powerpoint/2010/main" val="2876787152"/>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1671638"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4" name="TextBox 3"/>
          <p:cNvSpPr txBox="1"/>
          <p:nvPr userDrawn="1"/>
        </p:nvSpPr>
        <p:spPr>
          <a:xfrm>
            <a:off x="19050" y="482815"/>
            <a:ext cx="1346844" cy="553998"/>
          </a:xfrm>
          <a:prstGeom prst="rect">
            <a:avLst/>
          </a:prstGeom>
          <a:noFill/>
        </p:spPr>
        <p:txBody>
          <a:bodyPr wrap="none">
            <a:spAutoFit/>
          </a:bodyPr>
          <a:lstStyle/>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28</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Plenary session</a:t>
            </a:r>
            <a:endParaRPr lang="en-US" sz="1000" b="1" dirty="0">
              <a:solidFill>
                <a:srgbClr val="FFFFFF"/>
              </a:solidFill>
              <a:latin typeface="Arial Unicode MS" pitchFamily="-111" charset="0"/>
              <a:ea typeface="ＭＳ Ｐゴシック" pitchFamily="-105" charset="-128"/>
              <a:cs typeface="ＭＳ Ｐゴシック" pitchFamily="-105" charset="-128"/>
            </a:endParaRPr>
          </a:p>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Tromsø, Norway</a:t>
            </a:r>
            <a:r>
              <a:rPr lang="en-US" sz="1000" b="1" dirty="0">
                <a:solidFill>
                  <a:srgbClr val="FFFFFF"/>
                </a:solidFill>
                <a:latin typeface="Arial Unicode MS" pitchFamily="-111" charset="0"/>
                <a:ea typeface="ＭＳ Ｐゴシック" pitchFamily="-105" charset="-128"/>
                <a:cs typeface="ＭＳ Ｐゴシック" pitchFamily="-105" charset="-128"/>
              </a:rPr>
              <a:t/>
            </a:r>
            <a:br>
              <a:rPr lang="en-US" sz="1000" b="1" dirty="0">
                <a:solidFill>
                  <a:srgbClr val="FFFFFF"/>
                </a:solidFill>
                <a:latin typeface="Arial Unicode MS" pitchFamily="-111" charset="0"/>
                <a:ea typeface="ＭＳ Ｐゴシック" pitchFamily="-105" charset="-128"/>
                <a:cs typeface="ＭＳ Ｐゴシック" pitchFamily="-105" charset="-128"/>
              </a:rPr>
            </a:br>
            <a:r>
              <a:rPr lang="en-US" sz="1000" b="1" dirty="0" smtClean="0">
                <a:solidFill>
                  <a:srgbClr val="FFFFFF"/>
                </a:solidFill>
                <a:latin typeface="Arial Unicode MS" pitchFamily="-111" charset="0"/>
                <a:ea typeface="ＭＳ Ｐゴシック" pitchFamily="-105" charset="-128"/>
                <a:cs typeface="ＭＳ Ｐゴシック" pitchFamily="-105" charset="-128"/>
              </a:rPr>
              <a:t>28-30 October</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a:t>
            </a:r>
            <a:r>
              <a:rPr lang="en-US" sz="1000" b="1" dirty="0" smtClean="0">
                <a:solidFill>
                  <a:srgbClr val="FFFFFF"/>
                </a:solidFill>
                <a:latin typeface="Arial Unicode MS" pitchFamily="-111" charset="0"/>
                <a:ea typeface="ＭＳ Ｐゴシック" pitchFamily="-105" charset="-128"/>
                <a:cs typeface="ＭＳ Ｐゴシック" pitchFamily="-105" charset="-128"/>
              </a:rPr>
              <a:t>2014</a:t>
            </a:r>
            <a:endParaRPr lang="en-US" sz="1000" b="1" dirty="0">
              <a:solidFill>
                <a:srgbClr val="FFFFFF"/>
              </a:solidFill>
              <a:latin typeface="Arial Unicode MS" pitchFamily="-111" charset="0"/>
              <a:ea typeface="ＭＳ Ｐゴシック" pitchFamily="-105" charset="-128"/>
              <a:cs typeface="ＭＳ Ｐゴシック" pitchFamily="-105" charset="-128"/>
            </a:endParaRP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dirty="0"/>
          </a:p>
        </p:txBody>
      </p:sp>
      <p:pic>
        <p:nvPicPr>
          <p:cNvPr id="5" name="Picture 4" descr="CEOS_logo_trans_SMALL.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5078" y="119764"/>
            <a:ext cx="915254" cy="363051"/>
          </a:xfrm>
          <a:prstGeom prst="rect">
            <a:avLst/>
          </a:prstGeom>
        </p:spPr>
      </p:pic>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4" r:id="rId4"/>
  </p:sldLayoutIdLst>
  <p:transition spd="slow"/>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44"/>
          <p:cNvSpPr>
            <a:spLocks noGrp="1" noChangeArrowheads="1"/>
          </p:cNvSpPr>
          <p:nvPr>
            <p:ph type="ctrTitle"/>
          </p:nvPr>
        </p:nvSpPr>
        <p:spPr>
          <a:xfrm>
            <a:off x="2540001" y="22055"/>
            <a:ext cx="6604000" cy="1968977"/>
          </a:xfrm>
        </p:spPr>
        <p:txBody>
          <a:bodyPr/>
          <a:lstStyle/>
          <a:p>
            <a:pPr algn="l"/>
            <a:r>
              <a:rPr lang="ja-JP" altLang="en-US" dirty="0">
                <a:latin typeface="+mj-lt"/>
              </a:rPr>
              <a:t>ＣＥＯＳ　</a:t>
            </a:r>
            <a:r>
              <a:rPr lang="ja-JP" altLang="en-US" dirty="0" smtClean="0">
                <a:latin typeface="+mj-lt"/>
              </a:rPr>
              <a:t>Ｒｅｓｐｏｎｓｅ　ｔｏ　</a:t>
            </a:r>
            <a:r>
              <a:rPr lang="en-US" altLang="ja-JP" dirty="0" smtClean="0">
                <a:latin typeface="+mj-lt"/>
              </a:rPr>
              <a:t/>
            </a:r>
            <a:br>
              <a:rPr lang="en-US" altLang="ja-JP" dirty="0" smtClean="0">
                <a:latin typeface="+mj-lt"/>
              </a:rPr>
            </a:br>
            <a:r>
              <a:rPr lang="ja-JP" altLang="en-US" dirty="0" smtClean="0">
                <a:latin typeface="+mj-lt"/>
              </a:rPr>
              <a:t>ＧＥＯＳＳ</a:t>
            </a:r>
            <a:r>
              <a:rPr lang="en-US" altLang="ja-JP" dirty="0">
                <a:latin typeface="+mj-lt"/>
              </a:rPr>
              <a:t> </a:t>
            </a:r>
            <a:r>
              <a:rPr lang="en-US" altLang="ja-JP" dirty="0" smtClean="0">
                <a:latin typeface="+mj-lt"/>
              </a:rPr>
              <a:t> </a:t>
            </a:r>
            <a:r>
              <a:rPr lang="ja-JP" altLang="en-US" dirty="0" smtClean="0">
                <a:latin typeface="+mj-lt"/>
              </a:rPr>
              <a:t>Ｗａｔｅｒ</a:t>
            </a:r>
            <a:r>
              <a:rPr lang="ja-JP" altLang="en-US" dirty="0">
                <a:latin typeface="+mj-lt"/>
              </a:rPr>
              <a:t>　Ｓｔｒａｔｅｇｙ</a:t>
            </a:r>
            <a:r>
              <a:rPr lang="en-US" dirty="0">
                <a:latin typeface="+mj-lt"/>
              </a:rPr>
              <a:t/>
            </a:r>
            <a:br>
              <a:rPr lang="en-US" dirty="0">
                <a:latin typeface="+mj-lt"/>
              </a:rPr>
            </a:br>
            <a:endParaRPr lang="en-US" dirty="0" smtClean="0">
              <a:solidFill>
                <a:srgbClr val="FFFF00"/>
              </a:solidFill>
              <a:latin typeface="+mj-lt"/>
            </a:endParaRPr>
          </a:p>
        </p:txBody>
      </p:sp>
      <p:sp>
        <p:nvSpPr>
          <p:cNvPr id="2" name="Subtitle 1"/>
          <p:cNvSpPr>
            <a:spLocks noGrp="1"/>
          </p:cNvSpPr>
          <p:nvPr>
            <p:ph type="subTitle" sz="quarter" idx="1"/>
          </p:nvPr>
        </p:nvSpPr>
        <p:spPr>
          <a:xfrm>
            <a:off x="3814057" y="1694444"/>
            <a:ext cx="4826977" cy="1564105"/>
          </a:xfrm>
        </p:spPr>
        <p:txBody>
          <a:bodyPr/>
          <a:lstStyle/>
          <a:p>
            <a:r>
              <a:rPr lang="ja-JP" altLang="en-US" b="0" dirty="0"/>
              <a:t>Ｃｈｕ　</a:t>
            </a:r>
            <a:r>
              <a:rPr lang="ja-JP" altLang="en-US" b="0" dirty="0" smtClean="0"/>
              <a:t>Ｉｓｈｉｄａ</a:t>
            </a:r>
            <a:r>
              <a:rPr lang="en-US" altLang="ja-JP" b="0" dirty="0" smtClean="0"/>
              <a:t>, </a:t>
            </a:r>
            <a:r>
              <a:rPr lang="ja-JP" altLang="en-US" b="0" dirty="0" smtClean="0"/>
              <a:t>ＪＡＸＡ</a:t>
            </a:r>
            <a:endParaRPr lang="en-US" altLang="ja-JP" b="0" dirty="0" smtClean="0"/>
          </a:p>
          <a:p>
            <a:r>
              <a:rPr lang="en-US" b="0" dirty="0" smtClean="0"/>
              <a:t>Richard Lawford, IGWCO </a:t>
            </a:r>
            <a:r>
              <a:rPr lang="en-US" b="0" dirty="0" err="1" smtClean="0"/>
              <a:t>CoP</a:t>
            </a:r>
            <a:r>
              <a:rPr lang="en-US" b="0" dirty="0" smtClean="0"/>
              <a:t> Chair</a:t>
            </a:r>
          </a:p>
          <a:p>
            <a:r>
              <a:rPr lang="en-US" b="0" dirty="0" smtClean="0"/>
              <a:t>CEOS Plenary, Agenda Item </a:t>
            </a:r>
            <a:r>
              <a:rPr lang="en-US" altLang="ja-JP" b="0" dirty="0"/>
              <a:t>23</a:t>
            </a:r>
            <a:endParaRPr lang="en-US" b="0" dirty="0" smtClean="0"/>
          </a:p>
          <a:p>
            <a:r>
              <a:rPr lang="en-US" b="0" dirty="0" smtClean="0"/>
              <a:t>Tromsø, Norway</a:t>
            </a:r>
            <a:br>
              <a:rPr lang="en-US" b="0" dirty="0" smtClean="0"/>
            </a:br>
            <a:r>
              <a:rPr lang="en-US" b="0" dirty="0" smtClean="0"/>
              <a:t>28-30 October 2014</a:t>
            </a:r>
            <a:endParaRPr lang="en-US" b="0" dirty="0"/>
          </a:p>
        </p:txBody>
      </p:sp>
      <p:pic>
        <p:nvPicPr>
          <p:cNvPr id="4" name="Picture 2" descr="C:\Users\Taube\Desktop\AT job files\CEOS\CEOS Plen 2014\website\website images\Rica-ishavshotel-web.jpg"/>
          <p:cNvPicPr>
            <a:picLocks noChangeAspect="1" noChangeArrowheads="1"/>
          </p:cNvPicPr>
          <p:nvPr/>
        </p:nvPicPr>
        <p:blipFill>
          <a:blip r:embed="rId3"/>
          <a:srcRect/>
          <a:stretch>
            <a:fillRect/>
          </a:stretch>
        </p:blipFill>
        <p:spPr bwMode="auto">
          <a:xfrm>
            <a:off x="3765" y="5103562"/>
            <a:ext cx="4070067" cy="2093336"/>
          </a:xfrm>
          <a:prstGeom prst="rect">
            <a:avLst/>
          </a:prstGeom>
          <a:noFill/>
        </p:spPr>
      </p:pic>
      <p:pic>
        <p:nvPicPr>
          <p:cNvPr id="5" name="Picture 2" descr="C:\Users\Taube\Desktop\AT job files\CEOS\CEOS Plen 2014\website\website images\hotelroom.jpg"/>
          <p:cNvPicPr>
            <a:picLocks noChangeAspect="1" noChangeArrowheads="1"/>
          </p:cNvPicPr>
          <p:nvPr/>
        </p:nvPicPr>
        <p:blipFill>
          <a:blip r:embed="rId4"/>
          <a:srcRect/>
          <a:stretch>
            <a:fillRect/>
          </a:stretch>
        </p:blipFill>
        <p:spPr bwMode="auto">
          <a:xfrm>
            <a:off x="4073832" y="5103561"/>
            <a:ext cx="1608990" cy="827543"/>
          </a:xfrm>
          <a:prstGeom prst="rect">
            <a:avLst/>
          </a:prstGeom>
          <a:noFill/>
        </p:spPr>
      </p:pic>
      <p:pic>
        <p:nvPicPr>
          <p:cNvPr id="6" name="Picture 4" descr="C:\Users\Taube\Desktop\AT job files\CEOS\CEOS Plen 2014\website\website images\birdview tromso2.bmp"/>
          <p:cNvPicPr>
            <a:picLocks noChangeAspect="1" noChangeArrowheads="1"/>
          </p:cNvPicPr>
          <p:nvPr/>
        </p:nvPicPr>
        <p:blipFill>
          <a:blip r:embed="rId5"/>
          <a:srcRect/>
          <a:stretch>
            <a:fillRect/>
          </a:stretch>
        </p:blipFill>
        <p:spPr bwMode="auto">
          <a:xfrm>
            <a:off x="5682821" y="5103561"/>
            <a:ext cx="3617833" cy="2093337"/>
          </a:xfrm>
          <a:prstGeom prst="rect">
            <a:avLst/>
          </a:prstGeom>
          <a:noFill/>
        </p:spPr>
      </p:pic>
      <p:pic>
        <p:nvPicPr>
          <p:cNvPr id="7" name="Picture 3" descr="C:\Users\Taube\Desktop\AT job files\CEOS\CEOS Plen 2014\website\website images\Winter_Tromso.jpg"/>
          <p:cNvPicPr>
            <a:picLocks noChangeAspect="1" noChangeArrowheads="1"/>
          </p:cNvPicPr>
          <p:nvPr/>
        </p:nvPicPr>
        <p:blipFill>
          <a:blip r:embed="rId6"/>
          <a:srcRect/>
          <a:stretch>
            <a:fillRect/>
          </a:stretch>
        </p:blipFill>
        <p:spPr bwMode="auto">
          <a:xfrm>
            <a:off x="4073832" y="5931105"/>
            <a:ext cx="2187622" cy="1265793"/>
          </a:xfrm>
          <a:prstGeom prst="rect">
            <a:avLst/>
          </a:prstGeom>
          <a:noFill/>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719483" y="191729"/>
            <a:ext cx="4219425" cy="523220"/>
          </a:xfrm>
          <a:prstGeom prst="rect">
            <a:avLst/>
          </a:prstGeom>
          <a:noFill/>
        </p:spPr>
        <p:txBody>
          <a:bodyPr wrap="none" rtlCol="0">
            <a:spAutoFit/>
          </a:bodyPr>
          <a:lstStyle/>
          <a:p>
            <a:r>
              <a:rPr kumimoji="1" lang="en-US" altLang="ja-JP" sz="2800" b="1" dirty="0" smtClean="0">
                <a:solidFill>
                  <a:schemeClr val="bg1"/>
                </a:solidFill>
              </a:rPr>
              <a:t>Major Progress to Date </a:t>
            </a:r>
            <a:endParaRPr kumimoji="1" lang="ja-JP" altLang="en-US" sz="2800" b="1" dirty="0">
              <a:solidFill>
                <a:schemeClr val="bg1"/>
              </a:solidFill>
            </a:endParaRPr>
          </a:p>
        </p:txBody>
      </p:sp>
      <p:sp>
        <p:nvSpPr>
          <p:cNvPr id="4" name="テキスト ボックス 3"/>
          <p:cNvSpPr txBox="1"/>
          <p:nvPr/>
        </p:nvSpPr>
        <p:spPr>
          <a:xfrm>
            <a:off x="267548" y="1401643"/>
            <a:ext cx="8671360" cy="6555641"/>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2400" dirty="0" smtClean="0">
                <a:latin typeface="Arial Narrow" panose="020B0606020202030204" pitchFamily="34" charset="0"/>
              </a:rPr>
              <a:t>Oct 2012 :  CEOS Plenary#26 endorsed CEOS participation to the GEOSS Water Strategy Report development</a:t>
            </a:r>
          </a:p>
          <a:p>
            <a:pPr marL="285750" indent="-285750">
              <a:buFont typeface="Arial" panose="020B0604020202020204" pitchFamily="34" charset="0"/>
              <a:buChar char="•"/>
            </a:pPr>
            <a:r>
              <a:rPr kumimoji="1" lang="en-US" altLang="ja-JP" sz="2400" dirty="0" smtClean="0">
                <a:latin typeface="Arial Narrow" panose="020B0606020202030204" pitchFamily="34" charset="0"/>
              </a:rPr>
              <a:t> Nov 2013 : Progress report of the GEOSS Water Strategy Report was made to CEOS Plenary#27</a:t>
            </a:r>
          </a:p>
          <a:p>
            <a:pPr marL="285750" indent="-285750">
              <a:buFont typeface="Arial" panose="020B0604020202020204" pitchFamily="34" charset="0"/>
              <a:buChar char="•"/>
            </a:pPr>
            <a:r>
              <a:rPr kumimoji="1" lang="en-US" altLang="ja-JP" sz="2400" dirty="0" smtClean="0">
                <a:latin typeface="Arial Narrow" panose="020B0606020202030204" pitchFamily="34" charset="0"/>
              </a:rPr>
              <a:t> Jan 17, 2014:  GEOSS Water Strategy Report was presented at the GEO Ministerial Conference</a:t>
            </a:r>
          </a:p>
          <a:p>
            <a:pPr marL="285750" indent="-285750">
              <a:buFont typeface="Arial" panose="020B0604020202020204" pitchFamily="34" charset="0"/>
              <a:buChar char="•"/>
            </a:pPr>
            <a:r>
              <a:rPr lang="en-GB" altLang="ja-JP" sz="2400" dirty="0" smtClean="0">
                <a:latin typeface="Arial Narrow" panose="020B0606020202030204" pitchFamily="34" charset="0"/>
                <a:cs typeface="Arial" panose="020B0604020202020204" pitchFamily="34" charset="0"/>
              </a:rPr>
              <a:t>February </a:t>
            </a:r>
            <a:r>
              <a:rPr lang="en-GB" altLang="ja-JP" sz="2400" dirty="0">
                <a:latin typeface="Arial Narrow" panose="020B0606020202030204" pitchFamily="34" charset="0"/>
                <a:cs typeface="Arial" panose="020B0604020202020204" pitchFamily="34" charset="0"/>
              </a:rPr>
              <a:t>27, 2014: The Director of the GEO Secretariat </a:t>
            </a:r>
            <a:r>
              <a:rPr lang="en-GB" altLang="ja-JP" sz="2400" dirty="0" smtClean="0">
                <a:latin typeface="Arial Narrow" panose="020B0606020202030204" pitchFamily="34" charset="0"/>
                <a:cs typeface="Arial" panose="020B0604020202020204" pitchFamily="34" charset="0"/>
              </a:rPr>
              <a:t> </a:t>
            </a:r>
            <a:r>
              <a:rPr lang="en-US" altLang="ja-JP" sz="2400" dirty="0" smtClean="0">
                <a:latin typeface="Arial Narrow" panose="020B0606020202030204" pitchFamily="34" charset="0"/>
                <a:ea typeface="ＭＳ Ｐゴシック" pitchFamily="50" charset="-128"/>
              </a:rPr>
              <a:t>invited </a:t>
            </a:r>
            <a:r>
              <a:rPr lang="en-US" altLang="ja-JP" sz="2400" dirty="0">
                <a:latin typeface="Arial Narrow" panose="020B0606020202030204" pitchFamily="34" charset="0"/>
                <a:ea typeface="ＭＳ Ｐゴシック" pitchFamily="50" charset="-128"/>
              </a:rPr>
              <a:t>CEOS and other GEO Members and POs to identify recommendations of the report that CEOS would be willing to </a:t>
            </a:r>
            <a:r>
              <a:rPr lang="en-US" altLang="ja-JP" sz="2400" dirty="0" smtClean="0">
                <a:latin typeface="Arial Narrow" panose="020B0606020202030204" pitchFamily="34" charset="0"/>
                <a:ea typeface="ＭＳ Ｐゴシック" pitchFamily="50" charset="-128"/>
              </a:rPr>
              <a:t>address.</a:t>
            </a:r>
            <a:endParaRPr lang="en-GB" altLang="ja-JP" sz="2400" dirty="0" smtClean="0">
              <a:latin typeface="Arial Narrow" panose="020B0606020202030204" pitchFamily="34" charset="0"/>
              <a:cs typeface="Arial" panose="020B0604020202020204" pitchFamily="34" charset="0"/>
            </a:endParaRPr>
          </a:p>
          <a:p>
            <a:pPr marL="285750" indent="-285750">
              <a:buFont typeface="Arial" panose="020B0604020202020204" pitchFamily="34" charset="0"/>
              <a:buChar char="•"/>
            </a:pPr>
            <a:r>
              <a:rPr lang="en-GB" altLang="ja-JP" sz="2400" dirty="0" smtClean="0">
                <a:latin typeface="Arial Narrow" panose="020B0606020202030204" pitchFamily="34" charset="0"/>
                <a:cs typeface="Arial" panose="020B0604020202020204" pitchFamily="34" charset="0"/>
              </a:rPr>
              <a:t>April </a:t>
            </a:r>
            <a:r>
              <a:rPr lang="en-GB" altLang="ja-JP" sz="2400" dirty="0">
                <a:latin typeface="Arial Narrow" panose="020B0606020202030204" pitchFamily="34" charset="0"/>
                <a:cs typeface="Arial" panose="020B0604020202020204" pitchFamily="34" charset="0"/>
              </a:rPr>
              <a:t>8, 2014: </a:t>
            </a:r>
            <a:r>
              <a:rPr lang="en-US" altLang="ja-JP" sz="2400" dirty="0">
                <a:latin typeface="Arial Narrow" panose="020B0606020202030204" pitchFamily="34" charset="0"/>
                <a:ea typeface="ＭＳ Ｐゴシック" pitchFamily="50" charset="-128"/>
              </a:rPr>
              <a:t>CEOS CEO asked </a:t>
            </a:r>
            <a:r>
              <a:rPr lang="en-US" altLang="ja-JP" sz="2400" dirty="0">
                <a:latin typeface="Arial Narrow" panose="020B0606020202030204" pitchFamily="34" charset="0"/>
                <a:cs typeface="Arial" panose="020B0604020202020204" pitchFamily="34" charset="0"/>
              </a:rPr>
              <a:t>CEOS Members </a:t>
            </a:r>
            <a:r>
              <a:rPr lang="en-US" altLang="ja-JP" sz="2400" dirty="0">
                <a:latin typeface="Arial Narrow" panose="020B0606020202030204" pitchFamily="34" charset="0"/>
                <a:ea typeface="ＭＳ Ｐゴシック" pitchFamily="50" charset="-128"/>
              </a:rPr>
              <a:t>to provide responses for recommendations of the report by </a:t>
            </a:r>
            <a:r>
              <a:rPr lang="en-US" altLang="ja-JP" sz="2400" dirty="0" smtClean="0">
                <a:latin typeface="Arial Narrow" panose="020B0606020202030204" pitchFamily="34" charset="0"/>
                <a:ea typeface="ＭＳ Ｐゴシック" pitchFamily="50" charset="-128"/>
              </a:rPr>
              <a:t>Mid-May</a:t>
            </a:r>
          </a:p>
          <a:p>
            <a:pPr marL="285750" indent="-285750">
              <a:buFont typeface="Arial" panose="020B0604020202020204" pitchFamily="34" charset="0"/>
              <a:buChar char="•"/>
            </a:pPr>
            <a:r>
              <a:rPr lang="en-GB" altLang="ja-JP" sz="2400" dirty="0" smtClean="0">
                <a:latin typeface="Arial Narrow" panose="020B0606020202030204" pitchFamily="34" charset="0"/>
                <a:cs typeface="Arial" panose="020B0604020202020204" pitchFamily="34" charset="0"/>
              </a:rPr>
              <a:t>May</a:t>
            </a:r>
            <a:r>
              <a:rPr lang="en-US" altLang="ja-JP" sz="2400" dirty="0">
                <a:latin typeface="Arial Narrow" panose="020B0606020202030204" pitchFamily="34" charset="0"/>
                <a:cs typeface="Arial" panose="020B0604020202020204" pitchFamily="34" charset="0"/>
              </a:rPr>
              <a:t>-June</a:t>
            </a:r>
            <a:r>
              <a:rPr lang="en-GB" altLang="ja-JP" sz="2400" dirty="0">
                <a:latin typeface="Arial Narrow" panose="020B0606020202030204" pitchFamily="34" charset="0"/>
                <a:cs typeface="Arial" panose="020B0604020202020204" pitchFamily="34" charset="0"/>
              </a:rPr>
              <a:t>, 2014: JAXA, NASA and NOAA responded to the GEO </a:t>
            </a:r>
            <a:r>
              <a:rPr lang="en-GB" altLang="ja-JP" sz="2400" dirty="0" smtClean="0">
                <a:latin typeface="Arial Narrow" panose="020B0606020202030204" pitchFamily="34" charset="0"/>
                <a:cs typeface="Arial" panose="020B0604020202020204" pitchFamily="34" charset="0"/>
              </a:rPr>
              <a:t>request</a:t>
            </a:r>
          </a:p>
          <a:p>
            <a:pPr marL="285750" lvl="0" indent="-285750">
              <a:buFont typeface="Arial" panose="020B0604020202020204" pitchFamily="34" charset="0"/>
              <a:buChar char="•"/>
            </a:pPr>
            <a:r>
              <a:rPr lang="en-GB" altLang="ja-JP" sz="2400" dirty="0" smtClean="0">
                <a:solidFill>
                  <a:srgbClr val="FF0000"/>
                </a:solidFill>
                <a:latin typeface="Arial Narrow" panose="020B0606020202030204" pitchFamily="34" charset="0"/>
                <a:cs typeface="Arial" panose="020B0604020202020204" pitchFamily="34" charset="0"/>
              </a:rPr>
              <a:t>Sep 18, 2014: At 2014 CEOS SIT Technical Workshop, </a:t>
            </a:r>
            <a:r>
              <a:rPr lang="en-GB" altLang="ja-JP" sz="2400" dirty="0" smtClean="0">
                <a:solidFill>
                  <a:srgbClr val="FF0000"/>
                </a:solidFill>
                <a:latin typeface="Arial Narrow" panose="020B0606020202030204" pitchFamily="34" charset="0"/>
              </a:rPr>
              <a:t>it was </a:t>
            </a:r>
            <a:r>
              <a:rPr lang="en-GB" altLang="ja-JP" sz="2400" dirty="0">
                <a:solidFill>
                  <a:srgbClr val="FF0000"/>
                </a:solidFill>
                <a:latin typeface="Arial Narrow" panose="020B0606020202030204" pitchFamily="34" charset="0"/>
              </a:rPr>
              <a:t>agreed that a small Water Strategy implementation study team be setup, and should report back to SIT-30.</a:t>
            </a:r>
            <a:endParaRPr lang="ja-JP" altLang="ja-JP" sz="2400" dirty="0">
              <a:solidFill>
                <a:srgbClr val="FF0000"/>
              </a:solidFill>
              <a:latin typeface="Arial Narrow" panose="020B0606020202030204" pitchFamily="34" charset="0"/>
            </a:endParaRPr>
          </a:p>
          <a:p>
            <a:pPr marL="285750" indent="-285750">
              <a:buFont typeface="Arial" panose="020B0604020202020204" pitchFamily="34" charset="0"/>
              <a:buChar char="•"/>
            </a:pPr>
            <a:endParaRPr lang="en-GB" altLang="ja-JP" sz="2400" dirty="0">
              <a:solidFill>
                <a:srgbClr val="FF0000"/>
              </a:solidFill>
              <a:latin typeface="Arial Narrow" panose="020B0606020202030204" pitchFamily="34" charset="0"/>
              <a:cs typeface="Arial" panose="020B0604020202020204" pitchFamily="34" charset="0"/>
            </a:endParaRPr>
          </a:p>
          <a:p>
            <a:endParaRPr kumimoji="1" lang="en-US" altLang="ja-JP" dirty="0" smtClean="0">
              <a:solidFill>
                <a:srgbClr val="FF0000"/>
              </a:solidFill>
            </a:endParaRPr>
          </a:p>
          <a:p>
            <a:pPr marL="285750" indent="-285750">
              <a:buFont typeface="Arial" panose="020B0604020202020204" pitchFamily="34" charset="0"/>
              <a:buChar char="•"/>
            </a:pPr>
            <a:endParaRPr kumimoji="1" lang="ja-JP" altLang="en-US" dirty="0"/>
          </a:p>
        </p:txBody>
      </p:sp>
      <p:sp>
        <p:nvSpPr>
          <p:cNvPr id="5" name="スライド番号プレースホルダー 1"/>
          <p:cNvSpPr>
            <a:spLocks noGrp="1"/>
          </p:cNvSpPr>
          <p:nvPr>
            <p:ph type="sldNum" sz="quarter" idx="10"/>
          </p:nvPr>
        </p:nvSpPr>
        <p:spPr>
          <a:xfrm>
            <a:off x="7259638" y="6453188"/>
            <a:ext cx="1639887" cy="319087"/>
          </a:xfrm>
        </p:spPr>
        <p:txBody>
          <a:bodyPr/>
          <a:lstStyle/>
          <a:p>
            <a:pPr>
              <a:defRPr/>
            </a:pPr>
            <a:fld id="{D0F42E32-55FE-41C1-A352-559595A40185}" type="slidenum">
              <a:rPr lang="en-US" altLang="ja-JP" sz="1200" smtClean="0"/>
              <a:pPr>
                <a:defRPr/>
              </a:pPr>
              <a:t>2</a:t>
            </a:fld>
            <a:endParaRPr lang="en-US" altLang="ja-JP" sz="1200" dirty="0"/>
          </a:p>
        </p:txBody>
      </p:sp>
    </p:spTree>
    <p:extLst>
      <p:ext uri="{BB962C8B-B14F-4D97-AF65-F5344CB8AC3E}">
        <p14:creationId xmlns:p14="http://schemas.microsoft.com/office/powerpoint/2010/main" val="51959416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3"/>
          <p:cNvSpPr txBox="1">
            <a:spLocks noChangeArrowheads="1"/>
          </p:cNvSpPr>
          <p:nvPr/>
        </p:nvSpPr>
        <p:spPr bwMode="auto">
          <a:xfrm>
            <a:off x="490276" y="1536369"/>
            <a:ext cx="8353425" cy="8156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2400" b="1">
                <a:solidFill>
                  <a:schemeClr val="tx2"/>
                </a:solidFill>
                <a:latin typeface="Arial" charset="0"/>
                <a:ea typeface="ＭＳ Ｐゴシック" pitchFamily="50" charset="-128"/>
              </a:defRPr>
            </a:lvl1pPr>
            <a:lvl2pPr marL="742950" indent="-285750" eaLnBrk="0" hangingPunct="0">
              <a:spcBef>
                <a:spcPct val="20000"/>
              </a:spcBef>
              <a:buFont typeface="Arial" charset="0"/>
              <a:buChar char="•"/>
              <a:defRPr sz="2200" b="1">
                <a:solidFill>
                  <a:schemeClr val="tx2"/>
                </a:solidFill>
                <a:latin typeface="Arial" charset="0"/>
                <a:ea typeface="ＭＳ Ｐゴシック" pitchFamily="50" charset="-128"/>
              </a:defRPr>
            </a:lvl2pPr>
            <a:lvl3pPr marL="1143000" indent="-228600" eaLnBrk="0" hangingPunct="0">
              <a:spcBef>
                <a:spcPct val="20000"/>
              </a:spcBef>
              <a:buFont typeface="Courier New" pitchFamily="49" charset="0"/>
              <a:buChar char="o"/>
              <a:defRPr sz="2000" b="1">
                <a:solidFill>
                  <a:schemeClr val="tx2"/>
                </a:solidFill>
                <a:latin typeface="Arial" charset="0"/>
                <a:ea typeface="ＭＳ Ｐゴシック" pitchFamily="50" charset="-128"/>
              </a:defRPr>
            </a:lvl3pPr>
            <a:lvl4pPr marL="1600200" indent="-228600" eaLnBrk="0" hangingPunct="0">
              <a:spcBef>
                <a:spcPct val="20000"/>
              </a:spcBef>
              <a:buFont typeface="Wingdings" pitchFamily="2" charset="2"/>
              <a:buChar char="§"/>
              <a:defRPr b="1">
                <a:solidFill>
                  <a:schemeClr val="tx2"/>
                </a:solidFill>
                <a:latin typeface="Arial" charset="0"/>
                <a:ea typeface="ＭＳ Ｐゴシック" pitchFamily="50" charset="-128"/>
              </a:defRPr>
            </a:lvl4pPr>
            <a:lvl5pPr marL="2057400" indent="-228600" eaLnBrk="0" hangingPunct="0">
              <a:spcBef>
                <a:spcPct val="20000"/>
              </a:spcBef>
              <a:buFont typeface="Arial" charset="0"/>
              <a:buChar char="•"/>
              <a:defRPr sz="1600" b="1">
                <a:solidFill>
                  <a:schemeClr val="tx2"/>
                </a:solidFill>
                <a:latin typeface="Arial" charset="0"/>
                <a:ea typeface="ＭＳ Ｐゴシック" pitchFamily="50" charset="-128"/>
              </a:defRPr>
            </a:lvl5pPr>
            <a:lvl6pPr marL="25146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6pPr>
            <a:lvl7pPr marL="29718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7pPr>
            <a:lvl8pPr marL="34290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8pPr>
            <a:lvl9pPr marL="38862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9pPr>
          </a:lstStyle>
          <a:p>
            <a:pPr eaLnBrk="1" hangingPunct="1">
              <a:spcBef>
                <a:spcPct val="0"/>
              </a:spcBef>
              <a:buNone/>
            </a:pPr>
            <a:r>
              <a:rPr lang="en-US" altLang="ja-JP" u="sng" dirty="0"/>
              <a:t>Background</a:t>
            </a:r>
            <a:r>
              <a:rPr lang="en-US" altLang="ja-JP" b="0" dirty="0"/>
              <a:t>: </a:t>
            </a:r>
            <a:endParaRPr lang="en-US" altLang="ja-JP" b="0" dirty="0" smtClean="0"/>
          </a:p>
          <a:p>
            <a:pPr eaLnBrk="1" hangingPunct="1">
              <a:spcBef>
                <a:spcPct val="0"/>
              </a:spcBef>
              <a:buNone/>
            </a:pPr>
            <a:r>
              <a:rPr lang="en-US" altLang="ja-JP" b="0" dirty="0" smtClean="0"/>
              <a:t>The Integrated </a:t>
            </a:r>
            <a:r>
              <a:rPr lang="en-US" altLang="ja-JP" b="0" dirty="0"/>
              <a:t>Global Water Cycle </a:t>
            </a:r>
            <a:r>
              <a:rPr lang="en-US" altLang="ja-JP" b="0" dirty="0" smtClean="0"/>
              <a:t>Observations (IGWCO) report was published </a:t>
            </a:r>
            <a:r>
              <a:rPr lang="en-US" altLang="ja-JP" b="0" dirty="0"/>
              <a:t>by </a:t>
            </a:r>
            <a:r>
              <a:rPr lang="en-US" altLang="ja-JP" b="0" dirty="0" smtClean="0"/>
              <a:t>IGOS-P </a:t>
            </a:r>
            <a:r>
              <a:rPr lang="en-US" altLang="ja-JP" b="0" dirty="0"/>
              <a:t>in 2004. </a:t>
            </a:r>
            <a:r>
              <a:rPr lang="en-US" altLang="ja-JP" b="0" dirty="0" smtClean="0"/>
              <a:t>Shortly thereafter the activities of the Water Cycle theme were imported into the GEO Implementation Plan and managed through the Water Task which has the following target:</a:t>
            </a:r>
          </a:p>
          <a:p>
            <a:pPr eaLnBrk="1" hangingPunct="1">
              <a:spcBef>
                <a:spcPct val="0"/>
              </a:spcBef>
              <a:buNone/>
            </a:pPr>
            <a:endParaRPr lang="en-US" altLang="ja-JP" sz="2000" b="0" dirty="0"/>
          </a:p>
          <a:p>
            <a:pPr eaLnBrk="1" hangingPunct="1">
              <a:spcBef>
                <a:spcPct val="0"/>
              </a:spcBef>
              <a:buNone/>
            </a:pPr>
            <a:endParaRPr lang="en-US" altLang="ja-JP" sz="2000" b="0" dirty="0" smtClean="0"/>
          </a:p>
          <a:p>
            <a:pPr eaLnBrk="1" hangingPunct="1">
              <a:spcBef>
                <a:spcPct val="0"/>
              </a:spcBef>
              <a:buNone/>
            </a:pPr>
            <a:endParaRPr lang="en-US" altLang="ja-JP" sz="2000" b="0" dirty="0"/>
          </a:p>
          <a:p>
            <a:pPr eaLnBrk="1" hangingPunct="1">
              <a:spcBef>
                <a:spcPct val="0"/>
              </a:spcBef>
              <a:buNone/>
            </a:pPr>
            <a:endParaRPr lang="en-US" altLang="ja-JP" sz="2000" b="0" dirty="0" smtClean="0"/>
          </a:p>
          <a:p>
            <a:pPr eaLnBrk="1" hangingPunct="1">
              <a:spcBef>
                <a:spcPct val="0"/>
              </a:spcBef>
              <a:buNone/>
            </a:pPr>
            <a:endParaRPr lang="en-US" altLang="ja-JP" sz="2000" b="0" dirty="0"/>
          </a:p>
          <a:p>
            <a:pPr eaLnBrk="1" hangingPunct="1">
              <a:spcBef>
                <a:spcPct val="0"/>
              </a:spcBef>
              <a:buNone/>
            </a:pPr>
            <a:endParaRPr lang="en-US" altLang="ja-JP" sz="2000" b="0" dirty="0" smtClean="0"/>
          </a:p>
          <a:p>
            <a:pPr eaLnBrk="1" hangingPunct="1">
              <a:spcBef>
                <a:spcPct val="0"/>
              </a:spcBef>
              <a:buNone/>
            </a:pPr>
            <a:endParaRPr lang="en-US" altLang="ja-JP" sz="2000" b="0" dirty="0"/>
          </a:p>
          <a:p>
            <a:pPr eaLnBrk="1" hangingPunct="1">
              <a:spcBef>
                <a:spcPct val="0"/>
              </a:spcBef>
              <a:buNone/>
            </a:pPr>
            <a:endParaRPr lang="en-US" altLang="ja-JP" sz="2000" b="0" dirty="0" smtClean="0"/>
          </a:p>
          <a:p>
            <a:pPr eaLnBrk="1" hangingPunct="1">
              <a:spcBef>
                <a:spcPct val="0"/>
              </a:spcBef>
              <a:buNone/>
            </a:pPr>
            <a:endParaRPr lang="en-US" altLang="ja-JP" sz="2000" b="0" dirty="0"/>
          </a:p>
          <a:p>
            <a:pPr eaLnBrk="1" hangingPunct="1">
              <a:spcBef>
                <a:spcPct val="0"/>
              </a:spcBef>
              <a:buNone/>
            </a:pPr>
            <a:endParaRPr lang="en-US" altLang="ja-JP" sz="2000" b="0" dirty="0" smtClean="0"/>
          </a:p>
          <a:p>
            <a:pPr eaLnBrk="1" hangingPunct="1">
              <a:spcBef>
                <a:spcPct val="0"/>
              </a:spcBef>
              <a:buNone/>
            </a:pPr>
            <a:endParaRPr lang="en-US" altLang="ja-JP" sz="2000" b="0" dirty="0"/>
          </a:p>
          <a:p>
            <a:pPr eaLnBrk="1" hangingPunct="1">
              <a:spcBef>
                <a:spcPct val="0"/>
              </a:spcBef>
              <a:buNone/>
            </a:pPr>
            <a:endParaRPr lang="en-US" altLang="ja-JP" sz="2000" b="0" dirty="0" smtClean="0"/>
          </a:p>
          <a:p>
            <a:pPr eaLnBrk="1" hangingPunct="1">
              <a:spcBef>
                <a:spcPct val="0"/>
              </a:spcBef>
              <a:buFontTx/>
              <a:buNone/>
            </a:pPr>
            <a:endParaRPr lang="en-US" altLang="ja-JP" sz="2000" u="sng" dirty="0" smtClean="0">
              <a:solidFill>
                <a:schemeClr val="tx1"/>
              </a:solidFill>
            </a:endParaRPr>
          </a:p>
          <a:p>
            <a:pPr eaLnBrk="1" hangingPunct="1">
              <a:spcBef>
                <a:spcPct val="0"/>
              </a:spcBef>
              <a:buNone/>
            </a:pPr>
            <a:endParaRPr lang="en-US" altLang="ja-JP" sz="2000" u="sng" dirty="0" smtClean="0"/>
          </a:p>
          <a:p>
            <a:pPr eaLnBrk="1" hangingPunct="1">
              <a:spcBef>
                <a:spcPct val="0"/>
              </a:spcBef>
              <a:buNone/>
            </a:pPr>
            <a:r>
              <a:rPr lang="en-US" altLang="ja-JP" sz="2000" b="0" dirty="0" smtClean="0"/>
              <a:t> </a:t>
            </a:r>
            <a:endParaRPr lang="ja-JP" altLang="en-US" sz="2000" b="0" dirty="0"/>
          </a:p>
          <a:p>
            <a:pPr eaLnBrk="1" hangingPunct="1">
              <a:spcBef>
                <a:spcPct val="0"/>
              </a:spcBef>
              <a:buFontTx/>
              <a:buNone/>
            </a:pPr>
            <a:endParaRPr lang="en-US" altLang="ja-JP" sz="2000" b="0" dirty="0">
              <a:solidFill>
                <a:schemeClr val="tx1"/>
              </a:solidFill>
            </a:endParaRPr>
          </a:p>
          <a:p>
            <a:pPr eaLnBrk="1" hangingPunct="1">
              <a:spcBef>
                <a:spcPct val="0"/>
              </a:spcBef>
              <a:buNone/>
            </a:pPr>
            <a:endParaRPr lang="en-US" altLang="ja-JP" sz="2000" u="sng" dirty="0">
              <a:solidFill>
                <a:schemeClr val="tx1"/>
              </a:solidFill>
            </a:endParaRPr>
          </a:p>
          <a:p>
            <a:pPr eaLnBrk="1" hangingPunct="1">
              <a:spcBef>
                <a:spcPct val="0"/>
              </a:spcBef>
              <a:buFontTx/>
              <a:buNone/>
            </a:pPr>
            <a:endParaRPr lang="en-US" altLang="ja-JP" sz="2000" b="0" dirty="0">
              <a:solidFill>
                <a:schemeClr val="tx1"/>
              </a:solidFill>
            </a:endParaRPr>
          </a:p>
          <a:p>
            <a:pPr eaLnBrk="1" hangingPunct="1">
              <a:spcBef>
                <a:spcPct val="0"/>
              </a:spcBef>
              <a:buFontTx/>
              <a:buNone/>
            </a:pPr>
            <a:endParaRPr lang="en-CA" altLang="ja-JP" sz="2000" b="0" dirty="0">
              <a:solidFill>
                <a:schemeClr val="tx1"/>
              </a:solidFill>
            </a:endParaRPr>
          </a:p>
        </p:txBody>
      </p:sp>
      <p:sp>
        <p:nvSpPr>
          <p:cNvPr id="5" name="Rectangle 6"/>
          <p:cNvSpPr>
            <a:spLocks noChangeArrowheads="1"/>
          </p:cNvSpPr>
          <p:nvPr/>
        </p:nvSpPr>
        <p:spPr bwMode="auto">
          <a:xfrm>
            <a:off x="490274" y="3904358"/>
            <a:ext cx="8353425" cy="1938992"/>
          </a:xfrm>
          <a:prstGeom prst="rect">
            <a:avLst/>
          </a:prstGeom>
          <a:solidFill>
            <a:schemeClr val="bg1">
              <a:alpha val="74901"/>
            </a:schemeClr>
          </a:solidFill>
          <a:ln w="25400">
            <a:solidFill>
              <a:schemeClr val="tx1"/>
            </a:solidFill>
            <a:miter lim="800000"/>
            <a:headEnd/>
            <a:tailEnd/>
          </a:ln>
        </p:spPr>
        <p:txBody>
          <a:bodyPr lIns="228528" anchor="ctr">
            <a:spAutoFit/>
          </a:bodyPr>
          <a:lstStyle>
            <a:lvl1pPr eaLnBrk="0" hangingPunct="0">
              <a:spcBef>
                <a:spcPct val="20000"/>
              </a:spcBef>
              <a:buFont typeface="Arial" charset="0"/>
              <a:buChar char="•"/>
              <a:defRPr sz="2400" b="1">
                <a:solidFill>
                  <a:schemeClr val="tx2"/>
                </a:solidFill>
                <a:latin typeface="Arial" charset="0"/>
                <a:ea typeface="ＭＳ Ｐゴシック" pitchFamily="50" charset="-128"/>
              </a:defRPr>
            </a:lvl1pPr>
            <a:lvl2pPr marL="742950" indent="-285750" eaLnBrk="0" hangingPunct="0">
              <a:spcBef>
                <a:spcPct val="20000"/>
              </a:spcBef>
              <a:buFont typeface="Arial" charset="0"/>
              <a:buChar char="•"/>
              <a:defRPr sz="2200" b="1">
                <a:solidFill>
                  <a:schemeClr val="tx2"/>
                </a:solidFill>
                <a:latin typeface="Arial" charset="0"/>
                <a:ea typeface="ＭＳ Ｐゴシック" pitchFamily="50" charset="-128"/>
              </a:defRPr>
            </a:lvl2pPr>
            <a:lvl3pPr marL="1143000" indent="-228600" eaLnBrk="0" hangingPunct="0">
              <a:spcBef>
                <a:spcPct val="20000"/>
              </a:spcBef>
              <a:buFont typeface="Courier New" pitchFamily="49" charset="0"/>
              <a:buChar char="o"/>
              <a:defRPr sz="2000" b="1">
                <a:solidFill>
                  <a:schemeClr val="tx2"/>
                </a:solidFill>
                <a:latin typeface="Arial" charset="0"/>
                <a:ea typeface="ＭＳ Ｐゴシック" pitchFamily="50" charset="-128"/>
              </a:defRPr>
            </a:lvl3pPr>
            <a:lvl4pPr marL="1600200" indent="-228600" eaLnBrk="0" hangingPunct="0">
              <a:spcBef>
                <a:spcPct val="20000"/>
              </a:spcBef>
              <a:buFont typeface="Wingdings" pitchFamily="2" charset="2"/>
              <a:buChar char="§"/>
              <a:defRPr b="1">
                <a:solidFill>
                  <a:schemeClr val="tx2"/>
                </a:solidFill>
                <a:latin typeface="Arial" charset="0"/>
                <a:ea typeface="ＭＳ Ｐゴシック" pitchFamily="50" charset="-128"/>
              </a:defRPr>
            </a:lvl4pPr>
            <a:lvl5pPr marL="2057400" indent="-228600" eaLnBrk="0" hangingPunct="0">
              <a:spcBef>
                <a:spcPct val="20000"/>
              </a:spcBef>
              <a:buFont typeface="Arial" charset="0"/>
              <a:buChar char="•"/>
              <a:defRPr sz="1600" b="1">
                <a:solidFill>
                  <a:schemeClr val="tx2"/>
                </a:solidFill>
                <a:latin typeface="Arial" charset="0"/>
                <a:ea typeface="ＭＳ Ｐゴシック" pitchFamily="50" charset="-128"/>
              </a:defRPr>
            </a:lvl5pPr>
            <a:lvl6pPr marL="25146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6pPr>
            <a:lvl7pPr marL="29718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7pPr>
            <a:lvl8pPr marL="34290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8pPr>
            <a:lvl9pPr marL="38862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9pPr>
          </a:lstStyle>
          <a:p>
            <a:pPr eaLnBrk="1" hangingPunct="1">
              <a:spcBef>
                <a:spcPct val="0"/>
              </a:spcBef>
              <a:buFontTx/>
              <a:buNone/>
            </a:pPr>
            <a:r>
              <a:rPr lang="en-GB" altLang="zh-CN" b="0" dirty="0">
                <a:solidFill>
                  <a:schemeClr val="tx1"/>
                </a:solidFill>
                <a:ea typeface="SimSun" pitchFamily="2" charset="-122"/>
              </a:rPr>
              <a:t>By 2015, p</a:t>
            </a:r>
            <a:r>
              <a:rPr lang="en-US" altLang="ja-JP" b="0" dirty="0">
                <a:solidFill>
                  <a:schemeClr val="tx1"/>
                </a:solidFill>
                <a:ea typeface="SimSun" pitchFamily="2" charset="-122"/>
              </a:rPr>
              <a:t>roduce comprehensive sets of data and information products to support decision-making for efficient management of the world's water resources, based on coordinated, sustained observations of the water cycle on multiple scales.</a:t>
            </a:r>
          </a:p>
        </p:txBody>
      </p:sp>
      <p:sp>
        <p:nvSpPr>
          <p:cNvPr id="5124" name="タイトル 1"/>
          <p:cNvSpPr>
            <a:spLocks noGrp="1"/>
          </p:cNvSpPr>
          <p:nvPr>
            <p:ph type="title" idx="4294967295"/>
          </p:nvPr>
        </p:nvSpPr>
        <p:spPr/>
        <p:txBody>
          <a:bodyPr/>
          <a:lstStyle/>
          <a:p>
            <a:r>
              <a:rPr lang="en-US" altLang="ja-JP" dirty="0" smtClean="0">
                <a:solidFill>
                  <a:srgbClr val="FFFFFF"/>
                </a:solidFill>
                <a:latin typeface="Tahoma" pitchFamily="34" charset="0"/>
                <a:ea typeface="ＭＳ Ｐゴシック" pitchFamily="50" charset="-128"/>
                <a:cs typeface="Tahoma" pitchFamily="34" charset="0"/>
              </a:rPr>
              <a:t>GEOSS Water Strategy Report</a:t>
            </a:r>
            <a:r>
              <a:rPr lang="en-US" altLang="ja-JP" dirty="0"/>
              <a:t>-</a:t>
            </a:r>
            <a:br>
              <a:rPr lang="en-US" altLang="ja-JP" dirty="0"/>
            </a:br>
            <a:r>
              <a:rPr lang="en-US" altLang="ja-JP" dirty="0"/>
              <a:t>from observations to decision</a:t>
            </a:r>
            <a:endParaRPr lang="ja-JP" altLang="ja-JP" dirty="0" smtClean="0">
              <a:ea typeface="ＭＳ Ｐゴシック" pitchFamily="50" charset="-128"/>
            </a:endParaRPr>
          </a:p>
        </p:txBody>
      </p:sp>
      <p:sp>
        <p:nvSpPr>
          <p:cNvPr id="2" name="スライド番号プレースホルダー 1"/>
          <p:cNvSpPr>
            <a:spLocks noGrp="1"/>
          </p:cNvSpPr>
          <p:nvPr>
            <p:ph type="sldNum" sz="quarter" idx="10"/>
          </p:nvPr>
        </p:nvSpPr>
        <p:spPr/>
        <p:txBody>
          <a:bodyPr/>
          <a:lstStyle/>
          <a:p>
            <a:pPr>
              <a:defRPr/>
            </a:pPr>
            <a:fld id="{D0F42E32-55FE-41C1-A352-559595A40185}" type="slidenum">
              <a:rPr lang="en-US" altLang="ja-JP" smtClean="0"/>
              <a:pPr>
                <a:defRPr/>
              </a:pPr>
              <a:t>3</a:t>
            </a:fld>
            <a:endParaRPr lang="en-US" altLang="ja-JP" dirty="0"/>
          </a:p>
        </p:txBody>
      </p:sp>
      <p:sp>
        <p:nvSpPr>
          <p:cNvPr id="3" name="TextBox 2"/>
          <p:cNvSpPr txBox="1"/>
          <p:nvPr/>
        </p:nvSpPr>
        <p:spPr>
          <a:xfrm>
            <a:off x="593154" y="5966400"/>
            <a:ext cx="8147663" cy="830997"/>
          </a:xfrm>
          <a:prstGeom prst="rect">
            <a:avLst/>
          </a:prstGeom>
          <a:noFill/>
        </p:spPr>
        <p:txBody>
          <a:bodyPr wrap="square" rtlCol="0">
            <a:spAutoFit/>
          </a:bodyPr>
          <a:lstStyle/>
          <a:p>
            <a:r>
              <a:rPr lang="en-CA" sz="2400" dirty="0" smtClean="0"/>
              <a:t>The GEOSS Water Strategy Report provides a strategy for water activities in the 2016-2025 period.</a:t>
            </a:r>
            <a:endParaRPr lang="en-CA" sz="2400" dirty="0"/>
          </a:p>
        </p:txBody>
      </p:sp>
    </p:spTree>
    <p:extLst>
      <p:ext uri="{BB962C8B-B14F-4D97-AF65-F5344CB8AC3E}">
        <p14:creationId xmlns:p14="http://schemas.microsoft.com/office/powerpoint/2010/main" val="1243239070"/>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6557" y="1405918"/>
            <a:ext cx="8552400" cy="5373779"/>
          </a:xfrm>
          <a:prstGeom prst="rect">
            <a:avLst/>
          </a:prstGeom>
          <a:noFill/>
        </p:spPr>
        <p:txBody>
          <a:bodyPr wrap="square" rtlCol="0">
            <a:spAutoFit/>
          </a:bodyPr>
          <a:lstStyle/>
          <a:p>
            <a:pPr marL="342900" lvl="1" indent="-342900" defTabSz="914400">
              <a:lnSpc>
                <a:spcPct val="90000"/>
              </a:lnSpc>
              <a:spcBef>
                <a:spcPct val="20000"/>
              </a:spcBef>
              <a:buFont typeface="Arial" charset="0"/>
              <a:buChar char="•"/>
              <a:defRPr/>
            </a:pPr>
            <a:r>
              <a:rPr lang="en-GB" altLang="ja-JP" sz="2400" kern="0" dirty="0" smtClean="0">
                <a:solidFill>
                  <a:schemeClr val="tx2"/>
                </a:solidFill>
                <a:ea typeface="ＭＳ Ｐゴシック" pitchFamily="50" charset="-128"/>
                <a:cs typeface="ＭＳ Ｐゴシック" charset="-128"/>
              </a:rPr>
              <a:t>Since </a:t>
            </a:r>
            <a:r>
              <a:rPr lang="en-GB" altLang="ja-JP" sz="2400" kern="0" dirty="0">
                <a:solidFill>
                  <a:schemeClr val="tx2"/>
                </a:solidFill>
                <a:ea typeface="ＭＳ Ｐゴシック" pitchFamily="50" charset="-128"/>
                <a:cs typeface="ＭＳ Ｐゴシック" charset="-128"/>
              </a:rPr>
              <a:t>the proposal to develop the report was adopted by the IGWCO COP in 2012 and supported by CEOS</a:t>
            </a:r>
            <a:r>
              <a:rPr lang="en-GB" altLang="ja-JP" sz="2400" kern="0" dirty="0" smtClean="0">
                <a:solidFill>
                  <a:srgbClr val="92D050"/>
                </a:solidFill>
                <a:ea typeface="ＭＳ Ｐゴシック" pitchFamily="50" charset="-128"/>
                <a:cs typeface="ＭＳ Ｐゴシック" charset="-128"/>
              </a:rPr>
              <a:t> </a:t>
            </a:r>
            <a:r>
              <a:rPr lang="en-GB" altLang="ja-JP" sz="2400" kern="0" dirty="0">
                <a:solidFill>
                  <a:schemeClr val="tx2"/>
                </a:solidFill>
                <a:ea typeface="ＭＳ Ｐゴシック" pitchFamily="50" charset="-128"/>
                <a:cs typeface="ＭＳ Ｐゴシック" charset="-128"/>
              </a:rPr>
              <a:t>and GEO, the water community spent more than 18 months completing the report. </a:t>
            </a:r>
          </a:p>
          <a:p>
            <a:pPr marL="342900" lvl="1" indent="-342900" defTabSz="914400">
              <a:lnSpc>
                <a:spcPct val="90000"/>
              </a:lnSpc>
              <a:spcBef>
                <a:spcPct val="20000"/>
              </a:spcBef>
              <a:buFont typeface="Arial" charset="0"/>
              <a:buChar char="•"/>
              <a:defRPr/>
            </a:pPr>
            <a:endParaRPr lang="en-GB" altLang="ja-JP" sz="2400" kern="0" dirty="0">
              <a:solidFill>
                <a:schemeClr val="tx2"/>
              </a:solidFill>
              <a:ea typeface="ＭＳ Ｐゴシック" pitchFamily="50" charset="-128"/>
              <a:cs typeface="ＭＳ Ｐゴシック" charset="-128"/>
            </a:endParaRPr>
          </a:p>
          <a:p>
            <a:pPr marL="342900" lvl="1" indent="-342900" defTabSz="914400">
              <a:lnSpc>
                <a:spcPct val="90000"/>
              </a:lnSpc>
              <a:spcBef>
                <a:spcPct val="20000"/>
              </a:spcBef>
              <a:buFont typeface="Arial" charset="0"/>
              <a:buChar char="•"/>
              <a:defRPr/>
            </a:pPr>
            <a:r>
              <a:rPr lang="en-GB" altLang="ja-JP" sz="2400" kern="0" dirty="0">
                <a:solidFill>
                  <a:schemeClr val="tx2"/>
                </a:solidFill>
                <a:ea typeface="ＭＳ Ｐゴシック" pitchFamily="50" charset="-128"/>
                <a:cs typeface="ＭＳ Ｐゴシック" charset="-128"/>
              </a:rPr>
              <a:t>The GEOSS Water Strategy updates the status of water observational capabilities and information systems, and provides </a:t>
            </a:r>
            <a:r>
              <a:rPr lang="en-US" altLang="ja-JP" sz="2400" kern="0" dirty="0">
                <a:solidFill>
                  <a:schemeClr val="tx2"/>
                </a:solidFill>
                <a:ea typeface="ＭＳ Ｐゴシック" pitchFamily="50" charset="-128"/>
                <a:cs typeface="ＭＳ Ｐゴシック" charset="-128"/>
              </a:rPr>
              <a:t>guidance for the development of observational water programs for the period </a:t>
            </a:r>
            <a:r>
              <a:rPr lang="en-US" altLang="ja-JP" sz="2400" kern="0" dirty="0" smtClean="0">
                <a:solidFill>
                  <a:schemeClr val="tx2"/>
                </a:solidFill>
                <a:ea typeface="ＭＳ Ｐゴシック" pitchFamily="50" charset="-128"/>
                <a:cs typeface="ＭＳ Ｐゴシック" charset="-128"/>
              </a:rPr>
              <a:t>2015-2025</a:t>
            </a:r>
            <a:r>
              <a:rPr lang="ja-JP" altLang="en-US" sz="2400" kern="0" dirty="0">
                <a:solidFill>
                  <a:schemeClr val="tx2"/>
                </a:solidFill>
                <a:ea typeface="ＭＳ Ｐゴシック" pitchFamily="50" charset="-128"/>
                <a:cs typeface="ＭＳ Ｐゴシック" charset="-128"/>
              </a:rPr>
              <a:t> </a:t>
            </a:r>
            <a:r>
              <a:rPr lang="en-US" altLang="ja-JP" sz="2400" kern="0" dirty="0">
                <a:solidFill>
                  <a:schemeClr val="tx2"/>
                </a:solidFill>
                <a:ea typeface="ＭＳ Ｐゴシック" pitchFamily="50" charset="-128"/>
                <a:cs typeface="ＭＳ Ｐゴシック" charset="-128"/>
              </a:rPr>
              <a:t>.</a:t>
            </a:r>
            <a:r>
              <a:rPr lang="en-US" altLang="ja-JP" sz="2400" kern="0" dirty="0" smtClean="0">
                <a:solidFill>
                  <a:schemeClr val="tx2"/>
                </a:solidFill>
                <a:ea typeface="ＭＳ Ｐゴシック" pitchFamily="50" charset="-128"/>
                <a:cs typeface="ＭＳ Ｐゴシック" charset="-128"/>
              </a:rPr>
              <a:t> </a:t>
            </a:r>
            <a:endParaRPr lang="en-US" altLang="ja-JP" sz="2400" kern="0" dirty="0">
              <a:solidFill>
                <a:schemeClr val="tx2"/>
              </a:solidFill>
              <a:ea typeface="ＭＳ Ｐゴシック" pitchFamily="50" charset="-128"/>
              <a:cs typeface="ＭＳ Ｐゴシック" charset="-128"/>
            </a:endParaRPr>
          </a:p>
          <a:p>
            <a:pPr marL="0" lvl="1" defTabSz="914400">
              <a:lnSpc>
                <a:spcPct val="90000"/>
              </a:lnSpc>
              <a:spcBef>
                <a:spcPct val="20000"/>
              </a:spcBef>
              <a:defRPr/>
            </a:pPr>
            <a:r>
              <a:rPr lang="en-GB" altLang="ja-JP" sz="2400" kern="0" dirty="0">
                <a:solidFill>
                  <a:schemeClr val="tx2"/>
                </a:solidFill>
                <a:ea typeface="ＭＳ Ｐゴシック" pitchFamily="50" charset="-128"/>
                <a:cs typeface="ＭＳ Ｐゴシック" charset="-128"/>
              </a:rPr>
              <a:t>  </a:t>
            </a:r>
          </a:p>
          <a:p>
            <a:pPr marL="342900" lvl="1" indent="-342900" defTabSz="914400">
              <a:lnSpc>
                <a:spcPct val="90000"/>
              </a:lnSpc>
              <a:spcBef>
                <a:spcPct val="20000"/>
              </a:spcBef>
              <a:buFont typeface="Arial" charset="0"/>
              <a:buChar char="•"/>
              <a:defRPr/>
            </a:pPr>
            <a:r>
              <a:rPr lang="en-GB" altLang="ja-JP" sz="2400" kern="0" dirty="0">
                <a:solidFill>
                  <a:schemeClr val="tx2"/>
                </a:solidFill>
                <a:ea typeface="ＭＳ Ｐゴシック" pitchFamily="50" charset="-128"/>
                <a:cs typeface="ＭＳ Ｐゴシック" charset="-128"/>
              </a:rPr>
              <a:t>In addition, the report identifies a number of recommendations for action by GEO Members and Participating Organizations. Many of these recommendations deal with satellites and fall within the CEOS area of responsibility.</a:t>
            </a:r>
            <a:endParaRPr lang="en-CA" sz="2400" kern="0" dirty="0">
              <a:solidFill>
                <a:schemeClr val="tx2"/>
              </a:solidFill>
              <a:ea typeface="ＭＳ Ｐゴシック" pitchFamily="50" charset="-128"/>
              <a:cs typeface="ＭＳ Ｐゴシック" charset="-128"/>
            </a:endParaRPr>
          </a:p>
        </p:txBody>
      </p:sp>
      <p:sp>
        <p:nvSpPr>
          <p:cNvPr id="3" name="Title 1"/>
          <p:cNvSpPr txBox="1">
            <a:spLocks/>
          </p:cNvSpPr>
          <p:nvPr/>
        </p:nvSpPr>
        <p:spPr bwMode="auto">
          <a:xfrm>
            <a:off x="2052638" y="101600"/>
            <a:ext cx="7032625" cy="738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altLang="ja-JP" kern="0" dirty="0" smtClean="0">
                <a:ea typeface="ＭＳ Ｐゴシック" pitchFamily="50" charset="-128"/>
              </a:rPr>
              <a:t>Short Summary of the Report</a:t>
            </a:r>
            <a:endParaRPr lang="ja-JP" altLang="ja-JP" kern="0" dirty="0" smtClean="0">
              <a:ea typeface="ＭＳ Ｐゴシック" pitchFamily="50" charset="-128"/>
            </a:endParaRPr>
          </a:p>
        </p:txBody>
      </p:sp>
      <p:sp>
        <p:nvSpPr>
          <p:cNvPr id="5" name="スライド番号プレースホルダー 4"/>
          <p:cNvSpPr>
            <a:spLocks noGrp="1"/>
          </p:cNvSpPr>
          <p:nvPr>
            <p:ph type="sldNum" sz="quarter" idx="10"/>
          </p:nvPr>
        </p:nvSpPr>
        <p:spPr/>
        <p:txBody>
          <a:bodyPr/>
          <a:lstStyle/>
          <a:p>
            <a:pPr>
              <a:defRPr/>
            </a:pPr>
            <a:fld id="{6BF8D2B0-EFB6-4DAA-9B0B-6F6B3A580823}" type="slidenum">
              <a:rPr lang="en-US" smtClean="0"/>
              <a:pPr>
                <a:defRPr/>
              </a:pPr>
              <a:t>4</a:t>
            </a:fld>
            <a:endParaRPr lang="en-US" dirty="0"/>
          </a:p>
        </p:txBody>
      </p:sp>
    </p:spTree>
    <p:extLst>
      <p:ext uri="{BB962C8B-B14F-4D97-AF65-F5344CB8AC3E}">
        <p14:creationId xmlns:p14="http://schemas.microsoft.com/office/powerpoint/2010/main" val="2854547965"/>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0502" y="1346898"/>
            <a:ext cx="7861110" cy="5539978"/>
          </a:xfrm>
          <a:prstGeom prst="rect">
            <a:avLst/>
          </a:prstGeom>
          <a:noFill/>
        </p:spPr>
        <p:txBody>
          <a:bodyPr wrap="square" rtlCol="0">
            <a:spAutoFit/>
          </a:bodyPr>
          <a:lstStyle/>
          <a:p>
            <a:r>
              <a:rPr lang="en-CA" altLang="en-US" dirty="0"/>
              <a:t> </a:t>
            </a:r>
          </a:p>
          <a:p>
            <a:pPr marL="457200" indent="-457200">
              <a:buAutoNum type="alphaUcPeriod"/>
            </a:pPr>
            <a:r>
              <a:rPr lang="en-CA" altLang="en-US" sz="2400" dirty="0" smtClean="0"/>
              <a:t>Enhancing </a:t>
            </a:r>
            <a:r>
              <a:rPr lang="en-CA" altLang="en-US" sz="2400" dirty="0"/>
              <a:t>User Engagement (8</a:t>
            </a:r>
            <a:r>
              <a:rPr lang="en-CA" altLang="en-US" sz="2400" dirty="0" smtClean="0"/>
              <a:t>)</a:t>
            </a:r>
          </a:p>
          <a:p>
            <a:pPr marL="457200" indent="-457200">
              <a:buAutoNum type="alphaUcPeriod"/>
            </a:pPr>
            <a:endParaRPr lang="en-CA" altLang="en-US" sz="2400" dirty="0"/>
          </a:p>
          <a:p>
            <a:r>
              <a:rPr lang="en-CA" altLang="en-US" sz="2400" dirty="0"/>
              <a:t>B. Expanding data acquisition strategies (3</a:t>
            </a:r>
            <a:r>
              <a:rPr lang="en-CA" altLang="en-US" sz="2400" dirty="0" smtClean="0"/>
              <a:t>)</a:t>
            </a:r>
          </a:p>
          <a:p>
            <a:endParaRPr lang="en-CA" altLang="en-US" sz="2400" dirty="0"/>
          </a:p>
          <a:p>
            <a:r>
              <a:rPr lang="en-CA" altLang="en-US" sz="2400" dirty="0"/>
              <a:t>C. Advancing satellite data acquisition (10</a:t>
            </a:r>
            <a:r>
              <a:rPr lang="en-CA" altLang="en-US" sz="2400" dirty="0" smtClean="0"/>
              <a:t>)</a:t>
            </a:r>
          </a:p>
          <a:p>
            <a:endParaRPr lang="en-CA" altLang="en-US" sz="2400" dirty="0"/>
          </a:p>
          <a:p>
            <a:r>
              <a:rPr lang="en-CA" altLang="en-US" sz="2400" dirty="0"/>
              <a:t>D. Strengthening in-situ data acquisition (10</a:t>
            </a:r>
            <a:r>
              <a:rPr lang="en-CA" altLang="en-US" sz="2400" dirty="0" smtClean="0"/>
              <a:t>)</a:t>
            </a:r>
          </a:p>
          <a:p>
            <a:endParaRPr lang="en-CA" altLang="en-US" sz="2400" dirty="0"/>
          </a:p>
          <a:p>
            <a:r>
              <a:rPr lang="en-CA" altLang="en-US" sz="2400" dirty="0"/>
              <a:t>E. Encouraging and conducting research and product </a:t>
            </a:r>
          </a:p>
          <a:p>
            <a:r>
              <a:rPr lang="en-CA" altLang="en-US" sz="2400" dirty="0"/>
              <a:t>    development (16</a:t>
            </a:r>
            <a:r>
              <a:rPr lang="en-CA" altLang="en-US" sz="2400" dirty="0" smtClean="0"/>
              <a:t>)</a:t>
            </a:r>
          </a:p>
          <a:p>
            <a:endParaRPr lang="en-CA" altLang="en-US" sz="2400" dirty="0"/>
          </a:p>
          <a:p>
            <a:r>
              <a:rPr lang="en-CA" altLang="en-US" sz="2400" dirty="0"/>
              <a:t>F. Facilitating data sharing and common standards (7</a:t>
            </a:r>
            <a:r>
              <a:rPr lang="en-CA" altLang="en-US" sz="2400" dirty="0" smtClean="0"/>
              <a:t>)</a:t>
            </a:r>
          </a:p>
          <a:p>
            <a:endParaRPr lang="en-CA" altLang="en-US" sz="2400" dirty="0"/>
          </a:p>
          <a:p>
            <a:r>
              <a:rPr lang="en-CA" altLang="en-US" sz="2400" dirty="0"/>
              <a:t>G. Expanding capacity development (4)</a:t>
            </a:r>
            <a:endParaRPr lang="en-CA" sz="2400" dirty="0"/>
          </a:p>
        </p:txBody>
      </p:sp>
      <p:sp>
        <p:nvSpPr>
          <p:cNvPr id="3" name="Title 1"/>
          <p:cNvSpPr txBox="1">
            <a:spLocks/>
          </p:cNvSpPr>
          <p:nvPr/>
        </p:nvSpPr>
        <p:spPr bwMode="auto">
          <a:xfrm>
            <a:off x="2052638" y="101600"/>
            <a:ext cx="7032625" cy="738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altLang="ja-JP" kern="0" dirty="0" smtClean="0">
                <a:ea typeface="ＭＳ Ｐゴシック" pitchFamily="50" charset="-128"/>
              </a:rPr>
              <a:t>Recommendations for the Priority Areas of the Report</a:t>
            </a:r>
            <a:endParaRPr lang="ja-JP" altLang="ja-JP" kern="0" dirty="0" smtClean="0">
              <a:ea typeface="ＭＳ Ｐゴシック" pitchFamily="50" charset="-128"/>
            </a:endParaRPr>
          </a:p>
        </p:txBody>
      </p:sp>
      <p:sp>
        <p:nvSpPr>
          <p:cNvPr id="4" name="スライド番号プレースホルダー 3"/>
          <p:cNvSpPr>
            <a:spLocks noGrp="1"/>
          </p:cNvSpPr>
          <p:nvPr>
            <p:ph type="sldNum" sz="quarter" idx="10"/>
          </p:nvPr>
        </p:nvSpPr>
        <p:spPr/>
        <p:txBody>
          <a:bodyPr/>
          <a:lstStyle/>
          <a:p>
            <a:pPr>
              <a:defRPr/>
            </a:pPr>
            <a:fld id="{6BF8D2B0-EFB6-4DAA-9B0B-6F6B3A580823}" type="slidenum">
              <a:rPr lang="en-US" smtClean="0"/>
              <a:pPr>
                <a:defRPr/>
              </a:pPr>
              <a:t>5</a:t>
            </a:fld>
            <a:endParaRPr lang="en-US" dirty="0"/>
          </a:p>
        </p:txBody>
      </p:sp>
    </p:spTree>
    <p:extLst>
      <p:ext uri="{BB962C8B-B14F-4D97-AF65-F5344CB8AC3E}">
        <p14:creationId xmlns:p14="http://schemas.microsoft.com/office/powerpoint/2010/main" val="3166661137"/>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2400" b="1">
                <a:solidFill>
                  <a:schemeClr val="tx2"/>
                </a:solidFill>
                <a:latin typeface="Arial" charset="0"/>
                <a:ea typeface="ＭＳ Ｐゴシック" pitchFamily="50" charset="-128"/>
              </a:defRPr>
            </a:lvl1pPr>
            <a:lvl2pPr marL="742950" indent="-285750" eaLnBrk="0" hangingPunct="0">
              <a:spcBef>
                <a:spcPct val="20000"/>
              </a:spcBef>
              <a:buFont typeface="Arial" charset="0"/>
              <a:buChar char="•"/>
              <a:defRPr sz="2200" b="1">
                <a:solidFill>
                  <a:schemeClr val="tx2"/>
                </a:solidFill>
                <a:latin typeface="Arial" charset="0"/>
                <a:ea typeface="ＭＳ Ｐゴシック" pitchFamily="50" charset="-128"/>
              </a:defRPr>
            </a:lvl2pPr>
            <a:lvl3pPr marL="1143000" indent="-228600" eaLnBrk="0" hangingPunct="0">
              <a:spcBef>
                <a:spcPct val="20000"/>
              </a:spcBef>
              <a:buFont typeface="Courier New" pitchFamily="49" charset="0"/>
              <a:buChar char="o"/>
              <a:defRPr sz="2000" b="1">
                <a:solidFill>
                  <a:schemeClr val="tx2"/>
                </a:solidFill>
                <a:latin typeface="Arial" charset="0"/>
                <a:ea typeface="ＭＳ Ｐゴシック" pitchFamily="50" charset="-128"/>
              </a:defRPr>
            </a:lvl3pPr>
            <a:lvl4pPr marL="1600200" indent="-228600" eaLnBrk="0" hangingPunct="0">
              <a:spcBef>
                <a:spcPct val="20000"/>
              </a:spcBef>
              <a:buFont typeface="Wingdings" pitchFamily="2" charset="2"/>
              <a:buChar char="§"/>
              <a:defRPr b="1">
                <a:solidFill>
                  <a:schemeClr val="tx2"/>
                </a:solidFill>
                <a:latin typeface="Arial" charset="0"/>
                <a:ea typeface="ＭＳ Ｐゴシック" pitchFamily="50" charset="-128"/>
              </a:defRPr>
            </a:lvl4pPr>
            <a:lvl5pPr marL="2057400" indent="-228600" eaLnBrk="0" hangingPunct="0">
              <a:spcBef>
                <a:spcPct val="20000"/>
              </a:spcBef>
              <a:buFont typeface="Arial" charset="0"/>
              <a:buChar char="•"/>
              <a:defRPr sz="1600" b="1">
                <a:solidFill>
                  <a:schemeClr val="tx2"/>
                </a:solidFill>
                <a:latin typeface="Arial" charset="0"/>
                <a:ea typeface="ＭＳ Ｐゴシック" pitchFamily="50" charset="-128"/>
              </a:defRPr>
            </a:lvl5pPr>
            <a:lvl6pPr marL="25146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6pPr>
            <a:lvl7pPr marL="29718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7pPr>
            <a:lvl8pPr marL="34290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8pPr>
            <a:lvl9pPr marL="38862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9pPr>
          </a:lstStyle>
          <a:p>
            <a:pPr eaLnBrk="1" hangingPunct="1">
              <a:spcBef>
                <a:spcPct val="0"/>
              </a:spcBef>
              <a:buFontTx/>
              <a:buNone/>
            </a:pPr>
            <a:fld id="{51A3B421-1F06-4CD4-B7DE-A4C68B024258}" type="slidenum">
              <a:rPr lang="en-US" altLang="ja-JP" sz="1200" b="0" smtClean="0">
                <a:solidFill>
                  <a:srgbClr val="002569"/>
                </a:solidFill>
                <a:latin typeface="Century Gothic" pitchFamily="34" charset="0"/>
              </a:rPr>
              <a:pPr eaLnBrk="1" hangingPunct="1">
                <a:spcBef>
                  <a:spcPct val="0"/>
                </a:spcBef>
                <a:buFontTx/>
                <a:buNone/>
              </a:pPr>
              <a:t>6</a:t>
            </a:fld>
            <a:endParaRPr lang="en-US" altLang="ja-JP" sz="1200" b="0" dirty="0" smtClean="0">
              <a:solidFill>
                <a:srgbClr val="002569"/>
              </a:solidFill>
              <a:latin typeface="Century Gothic" pitchFamily="34" charset="0"/>
            </a:endParaRPr>
          </a:p>
        </p:txBody>
      </p:sp>
      <p:sp>
        <p:nvSpPr>
          <p:cNvPr id="8195" name="Title 1"/>
          <p:cNvSpPr>
            <a:spLocks noGrp="1"/>
          </p:cNvSpPr>
          <p:nvPr>
            <p:ph type="title" idx="4294967295"/>
          </p:nvPr>
        </p:nvSpPr>
        <p:spPr>
          <a:xfrm>
            <a:off x="2052638" y="101600"/>
            <a:ext cx="7032625" cy="738188"/>
          </a:xfrm>
        </p:spPr>
        <p:txBody>
          <a:bodyPr/>
          <a:lstStyle/>
          <a:p>
            <a:pPr eaLnBrk="1" hangingPunct="1"/>
            <a:r>
              <a:rPr lang="en-US" altLang="ja-JP" dirty="0" smtClean="0">
                <a:ea typeface="ＭＳ Ｐゴシック" pitchFamily="50" charset="-128"/>
              </a:rPr>
              <a:t>Responses from CEOS to Date</a:t>
            </a:r>
            <a:endParaRPr lang="en-US" altLang="ja-JP" sz="2000" dirty="0" smtClean="0">
              <a:latin typeface="Tahoma" pitchFamily="34" charset="0"/>
              <a:ea typeface="ＭＳ Ｐゴシック" pitchFamily="50" charset="-128"/>
              <a:cs typeface="Tahoma" pitchFamily="34" charset="0"/>
            </a:endParaRPr>
          </a:p>
        </p:txBody>
      </p:sp>
      <p:sp>
        <p:nvSpPr>
          <p:cNvPr id="5" name="テキスト プレースホルダー 1"/>
          <p:cNvSpPr txBox="1">
            <a:spLocks/>
          </p:cNvSpPr>
          <p:nvPr/>
        </p:nvSpPr>
        <p:spPr bwMode="auto">
          <a:xfrm>
            <a:off x="296863" y="1346200"/>
            <a:ext cx="8469312"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a:lstStyle>
          <a:p>
            <a:pPr marL="457200" indent="-457200" defTabSz="914400">
              <a:buFontTx/>
              <a:buAutoNum type="arabicPeriod"/>
            </a:pPr>
            <a:r>
              <a:rPr lang="en-CA" altLang="ja-JP" kern="0" dirty="0" smtClean="0">
                <a:ea typeface="ＭＳ Ｐゴシック" pitchFamily="50" charset="-128"/>
              </a:rPr>
              <a:t>NASA’s responses on 21 May</a:t>
            </a:r>
          </a:p>
          <a:p>
            <a:pPr defTabSz="914400">
              <a:buFont typeface="Wingdings" panose="05000000000000000000" pitchFamily="2" charset="2"/>
              <a:buChar char="ü"/>
            </a:pPr>
            <a:r>
              <a:rPr lang="en-US" altLang="ja-JP" sz="1600" dirty="0" smtClean="0"/>
              <a:t>Regarding water-train satellite constellation, a study should be undertaken to assess the value of coordinated measures to articulate what would bring the most understanding assessment of the global water cycle.</a:t>
            </a:r>
          </a:p>
          <a:p>
            <a:pPr defTabSz="914400">
              <a:buFont typeface="Wingdings" panose="05000000000000000000" pitchFamily="2" charset="2"/>
              <a:buChar char="ü"/>
            </a:pPr>
            <a:r>
              <a:rPr lang="en-US" altLang="ja-JP" sz="1600" dirty="0" smtClean="0">
                <a:solidFill>
                  <a:srgbClr val="FF0000"/>
                </a:solidFill>
              </a:rPr>
              <a:t>SMAP</a:t>
            </a:r>
            <a:r>
              <a:rPr lang="en-US" altLang="ja-JP" sz="1600" dirty="0" smtClean="0"/>
              <a:t>, leveraging off of SMOS, has some strides in setting down what could be a baseline for a global-scale soil moisture project.</a:t>
            </a:r>
          </a:p>
          <a:p>
            <a:pPr marL="0" indent="0" defTabSz="914400">
              <a:buNone/>
            </a:pPr>
            <a:endParaRPr lang="en-US" altLang="ja-JP" sz="1600" kern="0" dirty="0">
              <a:ea typeface="ＭＳ Ｐゴシック" pitchFamily="50" charset="-128"/>
            </a:endParaRPr>
          </a:p>
          <a:p>
            <a:pPr marL="0" indent="0" defTabSz="914400">
              <a:buNone/>
            </a:pPr>
            <a:r>
              <a:rPr lang="en-CA" altLang="ja-JP" kern="0" dirty="0" smtClean="0">
                <a:ea typeface="ＭＳ Ｐゴシック" pitchFamily="50" charset="-128"/>
              </a:rPr>
              <a:t>2.  JAXA’s responses on 24 May</a:t>
            </a:r>
            <a:endParaRPr lang="en-CA" altLang="ja-JP" kern="0" dirty="0">
              <a:ea typeface="ＭＳ Ｐゴシック" pitchFamily="50" charset="-128"/>
            </a:endParaRPr>
          </a:p>
          <a:p>
            <a:pPr>
              <a:buFont typeface="Wingdings" panose="05000000000000000000" pitchFamily="2" charset="2"/>
              <a:buChar char="ü"/>
            </a:pPr>
            <a:r>
              <a:rPr lang="en-US" altLang="ja-JP" sz="1600" dirty="0" smtClean="0"/>
              <a:t>Regarding water-train satellite constellation, CEOS should discuss whether it will be the best way to address user needs, or other ways will be the best.</a:t>
            </a:r>
          </a:p>
          <a:p>
            <a:pPr>
              <a:buFont typeface="Wingdings" panose="05000000000000000000" pitchFamily="2" charset="2"/>
              <a:buChar char="ü"/>
            </a:pPr>
            <a:r>
              <a:rPr lang="en-US" altLang="ja-JP" sz="1600" dirty="0" smtClean="0"/>
              <a:t>JAXA is currently operating </a:t>
            </a:r>
            <a:r>
              <a:rPr lang="en-US" altLang="ja-JP" sz="1600" dirty="0" smtClean="0">
                <a:solidFill>
                  <a:srgbClr val="FF0000"/>
                </a:solidFill>
              </a:rPr>
              <a:t>GCOM-W</a:t>
            </a:r>
            <a:r>
              <a:rPr lang="en-US" altLang="ja-JP" sz="1600" dirty="0" smtClean="0"/>
              <a:t>, and will operate </a:t>
            </a:r>
            <a:r>
              <a:rPr lang="en-US" altLang="ja-JP" sz="1600" dirty="0" smtClean="0">
                <a:solidFill>
                  <a:srgbClr val="FF0000"/>
                </a:solidFill>
              </a:rPr>
              <a:t>EarthCARE/CPR</a:t>
            </a:r>
            <a:r>
              <a:rPr lang="en-US" altLang="ja-JP" sz="1600" dirty="0" smtClean="0"/>
              <a:t> </a:t>
            </a:r>
            <a:r>
              <a:rPr lang="en-US" altLang="ja-JP" sz="1600" smtClean="0"/>
              <a:t>and </a:t>
            </a:r>
            <a:r>
              <a:rPr lang="en-US" altLang="ja-JP" sz="1600" smtClean="0">
                <a:solidFill>
                  <a:srgbClr val="FF0000"/>
                </a:solidFill>
              </a:rPr>
              <a:t>GCOM-C</a:t>
            </a:r>
            <a:r>
              <a:rPr lang="en-US" altLang="ja-JP" sz="1600" smtClean="0"/>
              <a:t>. </a:t>
            </a:r>
            <a:r>
              <a:rPr lang="en-US" altLang="ja-JP" sz="1600" dirty="0" smtClean="0"/>
              <a:t>In addition, the CEOS Precipitation Constellation that JAXA supports as a co-lead is discussing </a:t>
            </a:r>
            <a:r>
              <a:rPr lang="en-US" altLang="ja-JP" sz="1600" dirty="0" smtClean="0">
                <a:solidFill>
                  <a:srgbClr val="FF0000"/>
                </a:solidFill>
              </a:rPr>
              <a:t>a follow-on mission of the GPM</a:t>
            </a:r>
            <a:r>
              <a:rPr lang="en-US" altLang="ja-JP" sz="1600" dirty="0" smtClean="0"/>
              <a:t>. These missions will contribute to some of the recommendations. </a:t>
            </a:r>
          </a:p>
          <a:p>
            <a:pPr>
              <a:buFont typeface="Wingdings" panose="05000000000000000000" pitchFamily="2" charset="2"/>
              <a:buChar char="ü"/>
            </a:pPr>
            <a:endParaRPr lang="en-US" altLang="ja-JP" sz="1600" dirty="0"/>
          </a:p>
          <a:p>
            <a:pPr marL="0" indent="0">
              <a:buNone/>
            </a:pPr>
            <a:r>
              <a:rPr lang="en-CA" altLang="ja-JP" kern="0" dirty="0" smtClean="0">
                <a:ea typeface="ＭＳ Ｐゴシック" pitchFamily="50" charset="-128"/>
              </a:rPr>
              <a:t>3.  NOAA’s responses on 25 June</a:t>
            </a:r>
          </a:p>
          <a:p>
            <a:pPr>
              <a:buFont typeface="Wingdings" panose="05000000000000000000" pitchFamily="2" charset="2"/>
              <a:buChar char="ü"/>
            </a:pPr>
            <a:r>
              <a:rPr lang="en-US" altLang="ja-JP" sz="1600" kern="0" dirty="0" smtClean="0">
                <a:ea typeface="ＭＳ Ｐゴシック" pitchFamily="50" charset="-128"/>
              </a:rPr>
              <a:t>NOAA is ready to leverage current and future activities</a:t>
            </a:r>
            <a:r>
              <a:rPr lang="ja-JP" altLang="en-US" sz="1600" kern="0" dirty="0" smtClean="0">
                <a:ea typeface="ＭＳ Ｐゴシック" pitchFamily="50" charset="-128"/>
              </a:rPr>
              <a:t> </a:t>
            </a:r>
            <a:r>
              <a:rPr lang="en-US" altLang="ja-JP" sz="1600" kern="0" dirty="0" smtClean="0">
                <a:ea typeface="ＭＳ Ｐゴシック" pitchFamily="50" charset="-128"/>
              </a:rPr>
              <a:t>(e.g., </a:t>
            </a:r>
            <a:r>
              <a:rPr lang="en-US" altLang="ja-JP" sz="1600" kern="0" dirty="0" smtClean="0">
                <a:solidFill>
                  <a:srgbClr val="FF0000"/>
                </a:solidFill>
                <a:ea typeface="ＭＳ Ｐゴシック" pitchFamily="50" charset="-128"/>
              </a:rPr>
              <a:t>GOES</a:t>
            </a:r>
            <a:r>
              <a:rPr lang="en-US" altLang="ja-JP" sz="1600" kern="0" dirty="0" smtClean="0">
                <a:ea typeface="ＭＳ Ｐゴシック" pitchFamily="50" charset="-128"/>
              </a:rPr>
              <a:t>, </a:t>
            </a:r>
            <a:r>
              <a:rPr lang="en-US" altLang="ja-JP" sz="1600" kern="0" dirty="0" smtClean="0">
                <a:solidFill>
                  <a:srgbClr val="FF0000"/>
                </a:solidFill>
                <a:ea typeface="ＭＳ Ｐゴシック" pitchFamily="50" charset="-128"/>
              </a:rPr>
              <a:t>POES/JPSS</a:t>
            </a:r>
            <a:r>
              <a:rPr lang="en-US" altLang="ja-JP" sz="1600" kern="0" dirty="0" smtClean="0">
                <a:ea typeface="ＭＳ Ｐゴシック" pitchFamily="50" charset="-128"/>
              </a:rPr>
              <a:t>,</a:t>
            </a:r>
            <a:r>
              <a:rPr lang="en-US" altLang="ja-JP" sz="1600" kern="0" dirty="0" smtClean="0">
                <a:solidFill>
                  <a:srgbClr val="FF0000"/>
                </a:solidFill>
                <a:ea typeface="ＭＳ Ｐゴシック" pitchFamily="50" charset="-128"/>
              </a:rPr>
              <a:t> GOES-R </a:t>
            </a:r>
            <a:r>
              <a:rPr lang="en-US" altLang="ja-JP" sz="1600" dirty="0"/>
              <a:t>and </a:t>
            </a:r>
            <a:r>
              <a:rPr lang="en-US" altLang="ja-JP" sz="1600" kern="0" dirty="0" smtClean="0">
                <a:solidFill>
                  <a:srgbClr val="FF0000"/>
                </a:solidFill>
                <a:ea typeface="ＭＳ Ｐゴシック" pitchFamily="50" charset="-128"/>
              </a:rPr>
              <a:t>JPSS</a:t>
            </a:r>
            <a:r>
              <a:rPr lang="en-US" altLang="ja-JP" sz="1600" kern="0" dirty="0" smtClean="0">
                <a:ea typeface="ＭＳ Ｐゴシック" pitchFamily="50" charset="-128"/>
              </a:rPr>
              <a:t>) to address some of the recommendations.</a:t>
            </a:r>
            <a:endParaRPr lang="en-CA" altLang="ja-JP" sz="1600" kern="0" dirty="0">
              <a:ea typeface="ＭＳ Ｐゴシック" pitchFamily="50" charset="-128"/>
            </a:endParaRPr>
          </a:p>
          <a:p>
            <a:pPr>
              <a:buFont typeface="Wingdings" panose="05000000000000000000" pitchFamily="2" charset="2"/>
              <a:buChar char="ü"/>
            </a:pPr>
            <a:endParaRPr lang="en-US" altLang="ja-JP" sz="1600" dirty="0" smtClean="0"/>
          </a:p>
          <a:p>
            <a:pPr marL="0" indent="0">
              <a:buNone/>
            </a:pPr>
            <a:endParaRPr lang="ja-JP" altLang="ja-JP" sz="1600" dirty="0"/>
          </a:p>
          <a:p>
            <a:pPr marL="0" indent="0" defTabSz="914400">
              <a:buNone/>
            </a:pPr>
            <a:endParaRPr lang="en-CA" altLang="ja-JP" sz="1600" kern="0" dirty="0">
              <a:ea typeface="ＭＳ Ｐゴシック" pitchFamily="50" charset="-128"/>
            </a:endParaRPr>
          </a:p>
          <a:p>
            <a:pPr marL="457200" indent="-457200" defTabSz="914400">
              <a:buFontTx/>
              <a:buAutoNum type="arabicPeriod"/>
            </a:pPr>
            <a:endParaRPr lang="en-CA" altLang="ja-JP" kern="0" dirty="0" smtClean="0">
              <a:ea typeface="ＭＳ Ｐゴシック" pitchFamily="50" charset="-128"/>
            </a:endParaRPr>
          </a:p>
          <a:p>
            <a:pPr marL="457200" indent="-457200" defTabSz="914400">
              <a:buFontTx/>
              <a:buAutoNum type="arabicPeriod"/>
            </a:pPr>
            <a:endParaRPr lang="en-CA" altLang="ja-JP" kern="0" dirty="0" smtClean="0">
              <a:ea typeface="ＭＳ Ｐゴシック" pitchFamily="50" charset="-128"/>
            </a:endParaRPr>
          </a:p>
        </p:txBody>
      </p:sp>
    </p:spTree>
    <p:extLst>
      <p:ext uri="{BB962C8B-B14F-4D97-AF65-F5344CB8AC3E}">
        <p14:creationId xmlns:p14="http://schemas.microsoft.com/office/powerpoint/2010/main" val="1674985321"/>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2400" b="1">
                <a:solidFill>
                  <a:schemeClr val="tx2"/>
                </a:solidFill>
                <a:latin typeface="Arial" charset="0"/>
                <a:ea typeface="ＭＳ Ｐゴシック" pitchFamily="50" charset="-128"/>
              </a:defRPr>
            </a:lvl1pPr>
            <a:lvl2pPr marL="742950" indent="-285750" eaLnBrk="0" hangingPunct="0">
              <a:spcBef>
                <a:spcPct val="20000"/>
              </a:spcBef>
              <a:buFont typeface="Arial" charset="0"/>
              <a:buChar char="•"/>
              <a:defRPr sz="2200" b="1">
                <a:solidFill>
                  <a:schemeClr val="tx2"/>
                </a:solidFill>
                <a:latin typeface="Arial" charset="0"/>
                <a:ea typeface="ＭＳ Ｐゴシック" pitchFamily="50" charset="-128"/>
              </a:defRPr>
            </a:lvl2pPr>
            <a:lvl3pPr marL="1143000" indent="-228600" eaLnBrk="0" hangingPunct="0">
              <a:spcBef>
                <a:spcPct val="20000"/>
              </a:spcBef>
              <a:buFont typeface="Courier New" pitchFamily="49" charset="0"/>
              <a:buChar char="o"/>
              <a:defRPr sz="2000" b="1">
                <a:solidFill>
                  <a:schemeClr val="tx2"/>
                </a:solidFill>
                <a:latin typeface="Arial" charset="0"/>
                <a:ea typeface="ＭＳ Ｐゴシック" pitchFamily="50" charset="-128"/>
              </a:defRPr>
            </a:lvl3pPr>
            <a:lvl4pPr marL="1600200" indent="-228600" eaLnBrk="0" hangingPunct="0">
              <a:spcBef>
                <a:spcPct val="20000"/>
              </a:spcBef>
              <a:buFont typeface="Wingdings" pitchFamily="2" charset="2"/>
              <a:buChar char="§"/>
              <a:defRPr b="1">
                <a:solidFill>
                  <a:schemeClr val="tx2"/>
                </a:solidFill>
                <a:latin typeface="Arial" charset="0"/>
                <a:ea typeface="ＭＳ Ｐゴシック" pitchFamily="50" charset="-128"/>
              </a:defRPr>
            </a:lvl4pPr>
            <a:lvl5pPr marL="2057400" indent="-228600" eaLnBrk="0" hangingPunct="0">
              <a:spcBef>
                <a:spcPct val="20000"/>
              </a:spcBef>
              <a:buFont typeface="Arial" charset="0"/>
              <a:buChar char="•"/>
              <a:defRPr sz="1600" b="1">
                <a:solidFill>
                  <a:schemeClr val="tx2"/>
                </a:solidFill>
                <a:latin typeface="Arial" charset="0"/>
                <a:ea typeface="ＭＳ Ｐゴシック" pitchFamily="50" charset="-128"/>
              </a:defRPr>
            </a:lvl5pPr>
            <a:lvl6pPr marL="25146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6pPr>
            <a:lvl7pPr marL="29718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7pPr>
            <a:lvl8pPr marL="34290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8pPr>
            <a:lvl9pPr marL="38862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9pPr>
          </a:lstStyle>
          <a:p>
            <a:pPr eaLnBrk="1" hangingPunct="1">
              <a:spcBef>
                <a:spcPct val="0"/>
              </a:spcBef>
              <a:buFontTx/>
              <a:buNone/>
            </a:pPr>
            <a:fld id="{51A3B421-1F06-4CD4-B7DE-A4C68B024258}" type="slidenum">
              <a:rPr lang="en-US" altLang="ja-JP" sz="1200" b="0" smtClean="0">
                <a:solidFill>
                  <a:srgbClr val="002569"/>
                </a:solidFill>
                <a:latin typeface="Century Gothic" pitchFamily="34" charset="0"/>
              </a:rPr>
              <a:pPr eaLnBrk="1" hangingPunct="1">
                <a:spcBef>
                  <a:spcPct val="0"/>
                </a:spcBef>
                <a:buFontTx/>
                <a:buNone/>
              </a:pPr>
              <a:t>7</a:t>
            </a:fld>
            <a:endParaRPr lang="en-US" altLang="ja-JP" sz="1200" b="0" dirty="0" smtClean="0">
              <a:solidFill>
                <a:srgbClr val="002569"/>
              </a:solidFill>
              <a:latin typeface="Century Gothic" pitchFamily="34" charset="0"/>
            </a:endParaRPr>
          </a:p>
        </p:txBody>
      </p:sp>
      <p:sp>
        <p:nvSpPr>
          <p:cNvPr id="8195" name="Title 1"/>
          <p:cNvSpPr>
            <a:spLocks noGrp="1"/>
          </p:cNvSpPr>
          <p:nvPr>
            <p:ph type="title" idx="4294967295"/>
          </p:nvPr>
        </p:nvSpPr>
        <p:spPr>
          <a:xfrm>
            <a:off x="2052638" y="101600"/>
            <a:ext cx="7032625" cy="738188"/>
          </a:xfrm>
        </p:spPr>
        <p:txBody>
          <a:bodyPr/>
          <a:lstStyle/>
          <a:p>
            <a:pPr eaLnBrk="1" hangingPunct="1"/>
            <a:r>
              <a:rPr lang="en-US" altLang="ja-JP" dirty="0" smtClean="0">
                <a:ea typeface="ＭＳ Ｐゴシック" pitchFamily="50" charset="-128"/>
                <a:cs typeface="Tahoma" pitchFamily="34" charset="0"/>
              </a:rPr>
              <a:t>Proposed Schedule by IGWCO COP Chair</a:t>
            </a:r>
            <a:endParaRPr lang="en-US" altLang="ja-JP" sz="2000" dirty="0" smtClean="0">
              <a:latin typeface="Tahoma" pitchFamily="34" charset="0"/>
              <a:ea typeface="ＭＳ Ｐゴシック" pitchFamily="50" charset="-128"/>
              <a:cs typeface="Tahoma" pitchFamily="34" charset="0"/>
            </a:endParaRPr>
          </a:p>
        </p:txBody>
      </p:sp>
      <p:sp>
        <p:nvSpPr>
          <p:cNvPr id="5" name="テキスト プレースホルダー 1"/>
          <p:cNvSpPr txBox="1">
            <a:spLocks/>
          </p:cNvSpPr>
          <p:nvPr/>
        </p:nvSpPr>
        <p:spPr bwMode="auto">
          <a:xfrm>
            <a:off x="249187" y="1073867"/>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a:lstStyle>
          <a:p>
            <a:pPr marL="0" indent="0" defTabSz="914400" eaLnBrk="1" hangingPunct="1">
              <a:buFont typeface="Arial" charset="0"/>
              <a:buNone/>
            </a:pPr>
            <a:endParaRPr lang="en-US" altLang="ja-JP" kern="0" dirty="0" smtClean="0">
              <a:ea typeface="ＭＳ Ｐゴシック" pitchFamily="50" charset="-128"/>
            </a:endParaRPr>
          </a:p>
          <a:p>
            <a:pPr marL="0" indent="0" defTabSz="914400" eaLnBrk="1" hangingPunct="1">
              <a:buFont typeface="Arial" charset="0"/>
              <a:buNone/>
            </a:pPr>
            <a:r>
              <a:rPr lang="en-US" altLang="ja-JP" u="sng" kern="0" dirty="0" smtClean="0">
                <a:ea typeface="ＭＳ Ｐゴシック" pitchFamily="50" charset="-128"/>
              </a:rPr>
              <a:t>2014:</a:t>
            </a:r>
            <a:endParaRPr lang="ja-JP" altLang="ja-JP" kern="0" dirty="0" smtClean="0">
              <a:ea typeface="ＭＳ Ｐゴシック" pitchFamily="50" charset="-128"/>
            </a:endParaRPr>
          </a:p>
          <a:p>
            <a:pPr marL="0" indent="0" defTabSz="914400" eaLnBrk="1" hangingPunct="1">
              <a:buFont typeface="Arial" charset="0"/>
              <a:buNone/>
            </a:pPr>
            <a:r>
              <a:rPr lang="en-US" altLang="ja-JP" kern="0" dirty="0" smtClean="0">
                <a:solidFill>
                  <a:srgbClr val="FF0000"/>
                </a:solidFill>
                <a:ea typeface="ＭＳ Ｐゴシック" pitchFamily="50" charset="-128"/>
              </a:rPr>
              <a:t>15 October</a:t>
            </a:r>
            <a:r>
              <a:rPr lang="en-US" altLang="ja-JP" kern="0" dirty="0" smtClean="0">
                <a:solidFill>
                  <a:srgbClr val="001335"/>
                </a:solidFill>
                <a:ea typeface="ＭＳ Ｐゴシック" pitchFamily="50" charset="-128"/>
              </a:rPr>
              <a:t>: </a:t>
            </a:r>
            <a:r>
              <a:rPr lang="en-US" altLang="ja-JP" kern="0" dirty="0" smtClean="0">
                <a:ea typeface="ＭＳ Ｐゴシック" pitchFamily="50" charset="-128"/>
              </a:rPr>
              <a:t>CEOS CEO will submit CEOS inputs to the GEO IGWCO COP Chairman (Richard Lawford)</a:t>
            </a:r>
          </a:p>
          <a:p>
            <a:pPr marL="0" indent="0" defTabSz="914400" eaLnBrk="1" hangingPunct="1">
              <a:buFont typeface="Arial" charset="0"/>
              <a:buNone/>
            </a:pPr>
            <a:r>
              <a:rPr lang="en-US" altLang="ja-JP" kern="0" dirty="0" smtClean="0">
                <a:solidFill>
                  <a:srgbClr val="FF0000"/>
                </a:solidFill>
                <a:ea typeface="ＭＳ Ｐゴシック" pitchFamily="50" charset="-128"/>
              </a:rPr>
              <a:t>31 December</a:t>
            </a:r>
            <a:r>
              <a:rPr lang="en-US" altLang="ja-JP" kern="0" dirty="0" smtClean="0">
                <a:solidFill>
                  <a:srgbClr val="001335"/>
                </a:solidFill>
                <a:ea typeface="ＭＳ Ｐゴシック" pitchFamily="50" charset="-128"/>
              </a:rPr>
              <a:t>: </a:t>
            </a:r>
            <a:r>
              <a:rPr lang="en-US" altLang="ja-JP" kern="0" dirty="0" smtClean="0">
                <a:ea typeface="ＭＳ Ｐゴシック" pitchFamily="50" charset="-128"/>
              </a:rPr>
              <a:t>GEO IGWCO Chairman will complete the draft GEOSS Water Implementation Plan (WIP) including actions, deliverables, and milestones, along with a proposed tracking system for measuring progress.</a:t>
            </a:r>
          </a:p>
          <a:p>
            <a:pPr marL="0" indent="0" defTabSz="914400" eaLnBrk="1" hangingPunct="1">
              <a:buFont typeface="Arial" charset="0"/>
              <a:buNone/>
            </a:pPr>
            <a:endParaRPr lang="en-US" altLang="ja-JP" kern="0" dirty="0">
              <a:ea typeface="ＭＳ Ｐゴシック" pitchFamily="50" charset="-128"/>
            </a:endParaRPr>
          </a:p>
          <a:p>
            <a:pPr marL="0" indent="0" defTabSz="914400" eaLnBrk="1" hangingPunct="1">
              <a:buNone/>
            </a:pPr>
            <a:r>
              <a:rPr lang="en-US" altLang="ja-JP" u="sng" kern="0" dirty="0" smtClean="0">
                <a:ea typeface="ＭＳ Ｐゴシック" pitchFamily="50" charset="-128"/>
              </a:rPr>
              <a:t>2015:</a:t>
            </a:r>
            <a:endParaRPr lang="ja-JP" altLang="ja-JP" kern="0" dirty="0">
              <a:ea typeface="ＭＳ Ｐゴシック" pitchFamily="50" charset="-128"/>
            </a:endParaRPr>
          </a:p>
          <a:p>
            <a:pPr marL="0" indent="0" defTabSz="914400" eaLnBrk="1" hangingPunct="1">
              <a:buNone/>
            </a:pPr>
            <a:r>
              <a:rPr lang="en-US" altLang="ja-JP" kern="0" dirty="0" smtClean="0">
                <a:solidFill>
                  <a:srgbClr val="FF0000"/>
                </a:solidFill>
                <a:ea typeface="ＭＳ Ｐゴシック" pitchFamily="50" charset="-128"/>
              </a:rPr>
              <a:t>31 January</a:t>
            </a:r>
            <a:r>
              <a:rPr lang="en-US" altLang="ja-JP" kern="0" dirty="0" smtClean="0">
                <a:solidFill>
                  <a:srgbClr val="001335"/>
                </a:solidFill>
                <a:ea typeface="ＭＳ Ｐゴシック" pitchFamily="50" charset="-128"/>
              </a:rPr>
              <a:t>: </a:t>
            </a:r>
            <a:r>
              <a:rPr lang="en-US" altLang="ja-JP" kern="0" dirty="0" smtClean="0">
                <a:solidFill>
                  <a:schemeClr val="tx1"/>
                </a:solidFill>
                <a:ea typeface="ＭＳ Ｐゴシック" pitchFamily="50" charset="-128"/>
              </a:rPr>
              <a:t>The Implementation plan will be finalized and submitted to GEO and to CEOS. </a:t>
            </a:r>
          </a:p>
          <a:p>
            <a:pPr marL="0" indent="0" defTabSz="914400" eaLnBrk="1" hangingPunct="1">
              <a:buFont typeface="Arial" charset="0"/>
              <a:buNone/>
            </a:pPr>
            <a:endParaRPr lang="en-US" altLang="ja-JP" kern="0" dirty="0" smtClean="0">
              <a:ea typeface="ＭＳ Ｐゴシック" pitchFamily="50" charset="-128"/>
            </a:endParaRPr>
          </a:p>
          <a:p>
            <a:pPr marL="0" indent="0" defTabSz="914400" eaLnBrk="1" hangingPunct="1">
              <a:buFont typeface="Arial" charset="0"/>
              <a:buNone/>
            </a:pPr>
            <a:endParaRPr lang="ja-JP" altLang="ja-JP" kern="0" dirty="0" smtClean="0">
              <a:ea typeface="ＭＳ Ｐゴシック" pitchFamily="50" charset="-128"/>
            </a:endParaRPr>
          </a:p>
          <a:p>
            <a:pPr marL="0" indent="0" defTabSz="914400" eaLnBrk="1" hangingPunct="1">
              <a:buFont typeface="Arial" charset="0"/>
              <a:buNone/>
            </a:pPr>
            <a:endParaRPr lang="en-US" altLang="ja-JP" kern="0" dirty="0" smtClean="0">
              <a:ea typeface="ＭＳ Ｐゴシック" pitchFamily="50" charset="-128"/>
            </a:endParaRPr>
          </a:p>
          <a:p>
            <a:pPr marL="0" indent="0" defTabSz="914400" eaLnBrk="1" hangingPunct="1">
              <a:buFont typeface="Arial" charset="0"/>
              <a:buNone/>
            </a:pPr>
            <a:endParaRPr lang="ja-JP" altLang="ja-JP" kern="0" dirty="0" smtClean="0">
              <a:ea typeface="ＭＳ Ｐゴシック" pitchFamily="50" charset="-128"/>
            </a:endParaRPr>
          </a:p>
          <a:p>
            <a:pPr marL="0" indent="0" defTabSz="914400" eaLnBrk="1" hangingPunct="1">
              <a:buFont typeface="Arial" charset="0"/>
              <a:buNone/>
            </a:pPr>
            <a:endParaRPr kumimoji="1" lang="ja-JP" altLang="en-US" kern="0" dirty="0" smtClean="0">
              <a:ea typeface="ＭＳ Ｐゴシック" pitchFamily="50" charset="-128"/>
            </a:endParaRPr>
          </a:p>
        </p:txBody>
      </p:sp>
    </p:spTree>
    <p:extLst>
      <p:ext uri="{BB962C8B-B14F-4D97-AF65-F5344CB8AC3E}">
        <p14:creationId xmlns:p14="http://schemas.microsoft.com/office/powerpoint/2010/main" val="236076033"/>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2052638" y="101600"/>
            <a:ext cx="7032625" cy="738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altLang="ja-JP" kern="0" dirty="0" smtClean="0">
                <a:ea typeface="ＭＳ Ｐゴシック" pitchFamily="50" charset="-128"/>
                <a:cs typeface="Tahoma" pitchFamily="34" charset="0"/>
              </a:rPr>
              <a:t>Decisions Desired by GEO IGWCO COP Chair</a:t>
            </a:r>
            <a:endParaRPr lang="en-US" altLang="ja-JP" sz="2000" kern="0" dirty="0" smtClean="0">
              <a:latin typeface="Tahoma" pitchFamily="34" charset="0"/>
              <a:ea typeface="ＭＳ Ｐゴシック" pitchFamily="50" charset="-128"/>
              <a:cs typeface="Tahoma" pitchFamily="34" charset="0"/>
            </a:endParaRPr>
          </a:p>
        </p:txBody>
      </p:sp>
      <p:sp>
        <p:nvSpPr>
          <p:cNvPr id="4" name="スライド番号プレースホルダー 3"/>
          <p:cNvSpPr>
            <a:spLocks noGrp="1"/>
          </p:cNvSpPr>
          <p:nvPr>
            <p:ph type="sldNum" sz="quarter" idx="10"/>
          </p:nvPr>
        </p:nvSpPr>
        <p:spPr/>
        <p:txBody>
          <a:bodyPr/>
          <a:lstStyle/>
          <a:p>
            <a:pPr>
              <a:defRPr/>
            </a:pPr>
            <a:fld id="{6BF8D2B0-EFB6-4DAA-9B0B-6F6B3A580823}" type="slidenum">
              <a:rPr lang="en-US" smtClean="0"/>
              <a:pPr>
                <a:defRPr/>
              </a:pPr>
              <a:t>8</a:t>
            </a:fld>
            <a:endParaRPr lang="en-US" dirty="0"/>
          </a:p>
        </p:txBody>
      </p:sp>
      <p:sp>
        <p:nvSpPr>
          <p:cNvPr id="5" name="TextBox 1"/>
          <p:cNvSpPr txBox="1"/>
          <p:nvPr/>
        </p:nvSpPr>
        <p:spPr>
          <a:xfrm>
            <a:off x="326557" y="1599102"/>
            <a:ext cx="8552400" cy="4635115"/>
          </a:xfrm>
          <a:prstGeom prst="rect">
            <a:avLst/>
          </a:prstGeom>
          <a:noFill/>
        </p:spPr>
        <p:txBody>
          <a:bodyPr wrap="square" rtlCol="0">
            <a:spAutoFit/>
          </a:bodyPr>
          <a:lstStyle/>
          <a:p>
            <a:pPr marL="342900" lvl="1" indent="-342900" defTabSz="914400">
              <a:lnSpc>
                <a:spcPct val="90000"/>
              </a:lnSpc>
              <a:spcBef>
                <a:spcPct val="20000"/>
              </a:spcBef>
              <a:buFont typeface="Arial" charset="0"/>
              <a:buChar char="•"/>
              <a:defRPr/>
            </a:pPr>
            <a:r>
              <a:rPr lang="en-GB" altLang="ja-JP" sz="2400" b="1" kern="0" dirty="0" smtClean="0">
                <a:solidFill>
                  <a:schemeClr val="tx2"/>
                </a:solidFill>
                <a:ea typeface="ＭＳ Ｐゴシック" pitchFamily="50" charset="-128"/>
                <a:cs typeface="ＭＳ Ｐゴシック" charset="-128"/>
              </a:rPr>
              <a:t>CEOS expresses interest in the findings of the GEOSS Water Strategy Report and is ready to consider it as one of its primary guidance documents for its future water activities. </a:t>
            </a:r>
            <a:endParaRPr lang="en-GB" altLang="ja-JP" sz="2400" b="1" kern="0" dirty="0">
              <a:solidFill>
                <a:schemeClr val="tx2"/>
              </a:solidFill>
              <a:ea typeface="ＭＳ Ｐゴシック" pitchFamily="50" charset="-128"/>
              <a:cs typeface="ＭＳ Ｐゴシック" charset="-128"/>
            </a:endParaRPr>
          </a:p>
          <a:p>
            <a:pPr marL="342900" lvl="1" indent="-342900" defTabSz="914400">
              <a:lnSpc>
                <a:spcPct val="90000"/>
              </a:lnSpc>
              <a:spcBef>
                <a:spcPct val="20000"/>
              </a:spcBef>
              <a:buFont typeface="Arial" charset="0"/>
              <a:buChar char="•"/>
              <a:defRPr/>
            </a:pPr>
            <a:endParaRPr lang="en-GB" altLang="ja-JP" sz="2400" b="1" kern="0" dirty="0">
              <a:solidFill>
                <a:schemeClr val="tx2"/>
              </a:solidFill>
              <a:ea typeface="ＭＳ Ｐゴシック" pitchFamily="50" charset="-128"/>
              <a:cs typeface="ＭＳ Ｐゴシック" charset="-128"/>
            </a:endParaRPr>
          </a:p>
          <a:p>
            <a:pPr marL="342900" lvl="1" indent="-342900" defTabSz="914400">
              <a:lnSpc>
                <a:spcPct val="90000"/>
              </a:lnSpc>
              <a:spcBef>
                <a:spcPct val="20000"/>
              </a:spcBef>
              <a:buFont typeface="Arial" charset="0"/>
              <a:buChar char="•"/>
              <a:defRPr/>
            </a:pPr>
            <a:r>
              <a:rPr lang="en-US" altLang="ja-JP" sz="2400" b="1" kern="0" dirty="0" smtClean="0">
                <a:solidFill>
                  <a:schemeClr val="tx2"/>
                </a:solidFill>
                <a:ea typeface="ＭＳ Ｐゴシック" pitchFamily="50" charset="-128"/>
                <a:cs typeface="ＭＳ Ｐゴシック" charset="-128"/>
              </a:rPr>
              <a:t>CEOS will consider the recommendations related to the key satellite issues defined in this briefing (plus the other small recommendations) and will assess options and develop plans for addressing them as appropriate. It will report back to the chair of the IGWCO COP by October 15, 2014 on the appropriate recommendations in the GEOSS Water Strategy Report. </a:t>
            </a:r>
            <a:endParaRPr lang="en-US" altLang="ja-JP" sz="2400" b="1" kern="0" dirty="0">
              <a:solidFill>
                <a:schemeClr val="tx2"/>
              </a:solidFill>
              <a:ea typeface="ＭＳ Ｐゴシック" pitchFamily="50" charset="-128"/>
              <a:cs typeface="ＭＳ Ｐゴシック" charset="-128"/>
            </a:endParaRPr>
          </a:p>
          <a:p>
            <a:pPr marL="0" lvl="1" defTabSz="914400">
              <a:lnSpc>
                <a:spcPct val="90000"/>
              </a:lnSpc>
              <a:spcBef>
                <a:spcPct val="20000"/>
              </a:spcBef>
              <a:defRPr/>
            </a:pPr>
            <a:r>
              <a:rPr lang="en-GB" altLang="ja-JP" sz="2400" b="1" kern="0" dirty="0">
                <a:solidFill>
                  <a:schemeClr val="tx2"/>
                </a:solidFill>
                <a:ea typeface="ＭＳ Ｐゴシック" pitchFamily="50" charset="-128"/>
                <a:cs typeface="ＭＳ Ｐゴシック" charset="-128"/>
              </a:rPr>
              <a:t>  </a:t>
            </a:r>
            <a:endParaRPr lang="en-CA" sz="2400" b="1" kern="0" dirty="0">
              <a:solidFill>
                <a:schemeClr val="tx2"/>
              </a:solidFill>
              <a:ea typeface="ＭＳ Ｐゴシック" pitchFamily="50" charset="-128"/>
              <a:cs typeface="ＭＳ Ｐゴシック" charset="-128"/>
            </a:endParaRPr>
          </a:p>
        </p:txBody>
      </p:sp>
    </p:spTree>
    <p:extLst>
      <p:ext uri="{BB962C8B-B14F-4D97-AF65-F5344CB8AC3E}">
        <p14:creationId xmlns:p14="http://schemas.microsoft.com/office/powerpoint/2010/main" val="3364674866"/>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569426" y="168654"/>
            <a:ext cx="7574574" cy="523220"/>
          </a:xfrm>
          <a:prstGeom prst="rect">
            <a:avLst/>
          </a:prstGeom>
          <a:noFill/>
        </p:spPr>
        <p:txBody>
          <a:bodyPr wrap="none" rtlCol="0">
            <a:spAutoFit/>
          </a:bodyPr>
          <a:lstStyle/>
          <a:p>
            <a:r>
              <a:rPr kumimoji="1" lang="en-US" altLang="ja-JP" sz="2800" b="1" dirty="0" smtClean="0">
                <a:solidFill>
                  <a:schemeClr val="bg1"/>
                </a:solidFill>
              </a:rPr>
              <a:t>Water Strategy Implementation Study Team</a:t>
            </a:r>
            <a:endParaRPr kumimoji="1" lang="ja-JP" altLang="en-US" sz="2800" b="1" dirty="0"/>
          </a:p>
        </p:txBody>
      </p:sp>
      <p:sp>
        <p:nvSpPr>
          <p:cNvPr id="3" name="テキスト ボックス 2"/>
          <p:cNvSpPr txBox="1"/>
          <p:nvPr/>
        </p:nvSpPr>
        <p:spPr>
          <a:xfrm>
            <a:off x="228600" y="1431085"/>
            <a:ext cx="8671560" cy="7663636"/>
          </a:xfrm>
          <a:prstGeom prst="rect">
            <a:avLst/>
          </a:prstGeom>
          <a:noFill/>
        </p:spPr>
        <p:txBody>
          <a:bodyPr wrap="square" rtlCol="0">
            <a:spAutoFit/>
          </a:bodyPr>
          <a:lstStyle/>
          <a:p>
            <a:pPr lvl="0"/>
            <a:r>
              <a:rPr kumimoji="1" lang="en-US" altLang="ja-JP" sz="2400" b="1" dirty="0" smtClean="0">
                <a:latin typeface="Arial Narrow" panose="020B0606020202030204" pitchFamily="34" charset="0"/>
              </a:rPr>
              <a:t>2014 SIT Technical Workshop agreed </a:t>
            </a:r>
            <a:r>
              <a:rPr lang="en-GB" altLang="ja-JP" sz="2400" b="1" dirty="0" smtClean="0">
                <a:latin typeface="Arial Narrow" panose="020B0606020202030204" pitchFamily="34" charset="0"/>
              </a:rPr>
              <a:t>that </a:t>
            </a:r>
            <a:r>
              <a:rPr lang="en-GB" altLang="ja-JP" sz="2400" b="1" dirty="0">
                <a:latin typeface="Arial Narrow" panose="020B0606020202030204" pitchFamily="34" charset="0"/>
              </a:rPr>
              <a:t>a small Water Strategy </a:t>
            </a:r>
            <a:r>
              <a:rPr lang="en-GB" altLang="ja-JP" sz="2400" b="1" dirty="0" smtClean="0">
                <a:latin typeface="Arial Narrow" panose="020B0606020202030204" pitchFamily="34" charset="0"/>
              </a:rPr>
              <a:t/>
            </a:r>
            <a:br>
              <a:rPr lang="en-GB" altLang="ja-JP" sz="2400" b="1" dirty="0" smtClean="0">
                <a:latin typeface="Arial Narrow" panose="020B0606020202030204" pitchFamily="34" charset="0"/>
              </a:rPr>
            </a:br>
            <a:r>
              <a:rPr lang="en-GB" altLang="ja-JP" sz="2400" b="1" dirty="0" smtClean="0">
                <a:latin typeface="Arial Narrow" panose="020B0606020202030204" pitchFamily="34" charset="0"/>
              </a:rPr>
              <a:t>implementation </a:t>
            </a:r>
            <a:r>
              <a:rPr lang="en-GB" altLang="ja-JP" sz="2400" b="1" dirty="0">
                <a:latin typeface="Arial Narrow" panose="020B0606020202030204" pitchFamily="34" charset="0"/>
              </a:rPr>
              <a:t>study  </a:t>
            </a:r>
            <a:r>
              <a:rPr lang="en-GB" altLang="ja-JP" sz="2400" b="1" dirty="0" smtClean="0">
                <a:latin typeface="Arial Narrow" panose="020B0606020202030204" pitchFamily="34" charset="0"/>
              </a:rPr>
              <a:t>team </a:t>
            </a:r>
            <a:r>
              <a:rPr lang="en-GB" altLang="ja-JP" sz="2400" b="1" dirty="0">
                <a:latin typeface="Arial Narrow" panose="020B0606020202030204" pitchFamily="34" charset="0"/>
              </a:rPr>
              <a:t>be </a:t>
            </a:r>
            <a:r>
              <a:rPr lang="en-GB" altLang="ja-JP" sz="2400" b="1" smtClean="0">
                <a:latin typeface="Arial Narrow" panose="020B0606020202030204" pitchFamily="34" charset="0"/>
              </a:rPr>
              <a:t>setup and nominations of the members were requested.</a:t>
            </a:r>
            <a:endParaRPr lang="en-GB" altLang="ja-JP" sz="2400" b="1" dirty="0" smtClean="0">
              <a:latin typeface="Arial Narrow" panose="020B0606020202030204" pitchFamily="34" charset="0"/>
            </a:endParaRPr>
          </a:p>
          <a:p>
            <a:pPr lvl="0"/>
            <a:endParaRPr lang="en-GB" altLang="ja-JP" sz="2400" b="1" dirty="0">
              <a:latin typeface="Arial Narrow" panose="020B0606020202030204" pitchFamily="34" charset="0"/>
            </a:endParaRPr>
          </a:p>
          <a:p>
            <a:r>
              <a:rPr lang="en-US" altLang="ja-JP" sz="2400" b="1" smtClean="0">
                <a:latin typeface="Arial Narrow" panose="020B0606020202030204" pitchFamily="34" charset="0"/>
                <a:ea typeface="MS ??"/>
              </a:rPr>
              <a:t>The </a:t>
            </a:r>
            <a:r>
              <a:rPr lang="en-US" altLang="ja-JP" sz="2400" b="1" dirty="0" smtClean="0">
                <a:latin typeface="Arial Narrow" panose="020B0606020202030204" pitchFamily="34" charset="0"/>
                <a:ea typeface="MS ??"/>
              </a:rPr>
              <a:t>following nomination has been made:</a:t>
            </a:r>
            <a:endParaRPr lang="en-US" altLang="ja-JP" sz="2000" b="1" dirty="0" smtClean="0">
              <a:latin typeface="Arial Narrow" panose="020B0606020202030204" pitchFamily="34" charset="0"/>
              <a:ea typeface="MS ??"/>
            </a:endParaRPr>
          </a:p>
          <a:p>
            <a:r>
              <a:rPr lang="en-US" altLang="ja-JP" sz="2000" b="1" dirty="0">
                <a:latin typeface="Arial Narrow" panose="020B0606020202030204" pitchFamily="34" charset="0"/>
                <a:ea typeface="MS ??"/>
              </a:rPr>
              <a:t>	</a:t>
            </a:r>
            <a:r>
              <a:rPr lang="en-US" altLang="ja-JP" sz="2000" b="1" dirty="0" smtClean="0">
                <a:latin typeface="Arial Narrow" panose="020B0606020202030204" pitchFamily="34" charset="0"/>
                <a:ea typeface="MS ??"/>
              </a:rPr>
              <a:t>		Jono Ross (GA)</a:t>
            </a:r>
          </a:p>
          <a:p>
            <a:r>
              <a:rPr lang="en-US" altLang="ja-JP" sz="2000" b="1" dirty="0">
                <a:latin typeface="Arial Narrow" panose="020B0606020202030204" pitchFamily="34" charset="0"/>
                <a:ea typeface="MS ??"/>
              </a:rPr>
              <a:t>	</a:t>
            </a:r>
            <a:r>
              <a:rPr lang="en-US" altLang="ja-JP" sz="2000" b="1" dirty="0" smtClean="0">
                <a:latin typeface="Arial Narrow" panose="020B0606020202030204" pitchFamily="34" charset="0"/>
                <a:ea typeface="MS ??"/>
              </a:rPr>
              <a:t>		Kerry Sawyer (CEO/NOAA)</a:t>
            </a:r>
          </a:p>
          <a:p>
            <a:r>
              <a:rPr lang="en-US" altLang="ja-JP" sz="2000" b="1" dirty="0">
                <a:latin typeface="Arial Narrow" panose="020B0606020202030204" pitchFamily="34" charset="0"/>
                <a:ea typeface="MS ??"/>
              </a:rPr>
              <a:t>	</a:t>
            </a:r>
            <a:r>
              <a:rPr lang="en-US" altLang="ja-JP" sz="2000" b="1" dirty="0" smtClean="0">
                <a:latin typeface="Arial Narrow" panose="020B0606020202030204" pitchFamily="34" charset="0"/>
                <a:ea typeface="MS ??"/>
              </a:rPr>
              <a:t>		Bojan Bojkov (WVCG/ESA)</a:t>
            </a:r>
          </a:p>
          <a:p>
            <a:r>
              <a:rPr lang="en-US" altLang="ja-JP" sz="2000" b="1" dirty="0">
                <a:latin typeface="Arial Narrow" panose="020B0606020202030204" pitchFamily="34" charset="0"/>
                <a:ea typeface="MS ??"/>
              </a:rPr>
              <a:t>	</a:t>
            </a:r>
            <a:r>
              <a:rPr lang="en-US" altLang="ja-JP" sz="2000" b="1" dirty="0" smtClean="0">
                <a:latin typeface="Arial Narrow" panose="020B0606020202030204" pitchFamily="34" charset="0"/>
                <a:ea typeface="MS ??"/>
              </a:rPr>
              <a:t>		Selma Cherchali (</a:t>
            </a:r>
            <a:r>
              <a:rPr lang="en-US" altLang="ja-JP" sz="2000" b="1" smtClean="0">
                <a:latin typeface="Arial Narrow" panose="020B0606020202030204" pitchFamily="34" charset="0"/>
                <a:ea typeface="MS ??"/>
              </a:rPr>
              <a:t>CNES)</a:t>
            </a:r>
          </a:p>
          <a:p>
            <a:r>
              <a:rPr lang="en-US" altLang="ja-JP" sz="2000" b="1">
                <a:latin typeface="Arial Narrow" panose="020B0606020202030204" pitchFamily="34" charset="0"/>
                <a:ea typeface="MS ??"/>
              </a:rPr>
              <a:t>	</a:t>
            </a:r>
            <a:r>
              <a:rPr lang="en-US" altLang="ja-JP" sz="2000" b="1" smtClean="0">
                <a:latin typeface="Arial Narrow" panose="020B0606020202030204" pitchFamily="34" charset="0"/>
                <a:ea typeface="MS ??"/>
              </a:rPr>
              <a:t>		Jared Entin (NASA)</a:t>
            </a:r>
            <a:endParaRPr lang="en-US" altLang="ja-JP" sz="2000" b="1" dirty="0" smtClean="0">
              <a:latin typeface="Arial Narrow" panose="020B0606020202030204" pitchFamily="34" charset="0"/>
              <a:ea typeface="MS ??"/>
            </a:endParaRPr>
          </a:p>
          <a:p>
            <a:r>
              <a:rPr lang="en-US" altLang="ja-JP" sz="2000" b="1" dirty="0">
                <a:latin typeface="Arial Narrow" panose="020B0606020202030204" pitchFamily="34" charset="0"/>
                <a:ea typeface="MS ??"/>
              </a:rPr>
              <a:t>	</a:t>
            </a:r>
            <a:r>
              <a:rPr lang="en-US" altLang="ja-JP" sz="2000" b="1" dirty="0" smtClean="0">
                <a:latin typeface="Arial Narrow" panose="020B0606020202030204" pitchFamily="34" charset="0"/>
                <a:ea typeface="MS ??"/>
              </a:rPr>
              <a:t>		Chu Ishida (</a:t>
            </a:r>
            <a:r>
              <a:rPr lang="en-US" altLang="ja-JP" sz="2000" b="1" smtClean="0">
                <a:latin typeface="Arial Narrow" panose="020B0606020202030204" pitchFamily="34" charset="0"/>
                <a:ea typeface="MS ??"/>
              </a:rPr>
              <a:t>JAXA)</a:t>
            </a:r>
          </a:p>
          <a:p>
            <a:r>
              <a:rPr lang="en-US" altLang="ja-JP" sz="2000" b="1">
                <a:latin typeface="Arial Narrow" panose="020B0606020202030204" pitchFamily="34" charset="0"/>
                <a:ea typeface="MS ??"/>
              </a:rPr>
              <a:t>	</a:t>
            </a:r>
            <a:r>
              <a:rPr lang="en-US" altLang="ja-JP" sz="2000" b="1" smtClean="0">
                <a:latin typeface="Arial Narrow" panose="020B0606020202030204" pitchFamily="34" charset="0"/>
                <a:ea typeface="MS ??"/>
              </a:rPr>
              <a:t>		Nomination is under consideration by DLR</a:t>
            </a:r>
          </a:p>
          <a:p>
            <a:endParaRPr lang="en-US" altLang="ja-JP" sz="2000" b="1" dirty="0">
              <a:latin typeface="Arial Narrow" panose="020B0606020202030204" pitchFamily="34" charset="0"/>
              <a:ea typeface="MS ??"/>
            </a:endParaRPr>
          </a:p>
          <a:p>
            <a:r>
              <a:rPr lang="en-US" altLang="ja-JP" sz="2400" b="1" dirty="0" smtClean="0">
                <a:solidFill>
                  <a:srgbClr val="FF0000"/>
                </a:solidFill>
                <a:latin typeface="Arial Narrow" panose="020B0606020202030204" pitchFamily="34" charset="0"/>
                <a:ea typeface="MS ??"/>
              </a:rPr>
              <a:t>Nominations from other agencies are requested in order to gain critical mass  and broad agency representation to conduct a useful study </a:t>
            </a:r>
            <a:r>
              <a:rPr lang="en-US" altLang="ja-JP" sz="2400" b="1" smtClean="0">
                <a:solidFill>
                  <a:srgbClr val="FF0000"/>
                </a:solidFill>
                <a:latin typeface="Arial Narrow" panose="020B0606020202030204" pitchFamily="34" charset="0"/>
                <a:ea typeface="MS ??"/>
              </a:rPr>
              <a:t>for the CEOS </a:t>
            </a:r>
            <a:r>
              <a:rPr lang="en-US" altLang="ja-JP" sz="2400" b="1" dirty="0" smtClean="0">
                <a:solidFill>
                  <a:srgbClr val="FF0000"/>
                </a:solidFill>
                <a:latin typeface="Arial Narrow" panose="020B0606020202030204" pitchFamily="34" charset="0"/>
                <a:ea typeface="MS ??"/>
              </a:rPr>
              <a:t>response to GEOSS Water Strategy Report.</a:t>
            </a:r>
            <a:endParaRPr lang="ja-JP" altLang="ja-JP" sz="2400" b="1" dirty="0">
              <a:solidFill>
                <a:srgbClr val="FF0000"/>
              </a:solidFill>
              <a:latin typeface="Arial Narrow" panose="020B0606020202030204" pitchFamily="34" charset="0"/>
              <a:ea typeface="MS ??"/>
            </a:endParaRPr>
          </a:p>
          <a:p>
            <a:pPr lvl="0"/>
            <a:endParaRPr lang="en-GB" altLang="ja-JP" dirty="0" smtClean="0">
              <a:solidFill>
                <a:srgbClr val="FF0000"/>
              </a:solidFill>
              <a:latin typeface="Arial Narrow" panose="020B0606020202030204" pitchFamily="34" charset="0"/>
            </a:endParaRPr>
          </a:p>
          <a:p>
            <a:pPr lvl="0"/>
            <a:endParaRPr lang="en-GB" altLang="ja-JP" dirty="0">
              <a:solidFill>
                <a:srgbClr val="FF0000"/>
              </a:solidFill>
              <a:latin typeface="Arial Narrow" panose="020B0606020202030204" pitchFamily="34" charset="0"/>
            </a:endParaRPr>
          </a:p>
          <a:p>
            <a:pPr lvl="0"/>
            <a:endParaRPr lang="en-GB" altLang="ja-JP" dirty="0" smtClean="0">
              <a:solidFill>
                <a:srgbClr val="FF0000"/>
              </a:solidFill>
              <a:latin typeface="Arial Narrow" panose="020B0606020202030204" pitchFamily="34" charset="0"/>
            </a:endParaRPr>
          </a:p>
          <a:p>
            <a:pPr lvl="0"/>
            <a:endParaRPr lang="en-GB" altLang="ja-JP" dirty="0">
              <a:solidFill>
                <a:srgbClr val="FF0000"/>
              </a:solidFill>
              <a:latin typeface="Arial Narrow" panose="020B0606020202030204" pitchFamily="34" charset="0"/>
            </a:endParaRPr>
          </a:p>
          <a:p>
            <a:pPr lvl="0"/>
            <a:endParaRPr lang="en-GB" altLang="ja-JP" dirty="0" smtClean="0">
              <a:solidFill>
                <a:srgbClr val="FF0000"/>
              </a:solidFill>
              <a:latin typeface="Arial Narrow" panose="020B0606020202030204" pitchFamily="34" charset="0"/>
            </a:endParaRPr>
          </a:p>
          <a:p>
            <a:pPr lvl="0"/>
            <a:endParaRPr lang="en-GB" altLang="ja-JP" dirty="0">
              <a:solidFill>
                <a:srgbClr val="FF0000"/>
              </a:solidFill>
              <a:latin typeface="Arial Narrow" panose="020B0606020202030204" pitchFamily="34" charset="0"/>
            </a:endParaRPr>
          </a:p>
          <a:p>
            <a:pPr lvl="0"/>
            <a:endParaRPr lang="ja-JP" altLang="ja-JP" dirty="0">
              <a:solidFill>
                <a:srgbClr val="FF0000"/>
              </a:solidFill>
              <a:latin typeface="Arial Narrow" panose="020B0606020202030204" pitchFamily="34" charset="0"/>
            </a:endParaRPr>
          </a:p>
          <a:p>
            <a:r>
              <a:rPr kumimoji="1" lang="en-US" altLang="ja-JP" dirty="0" smtClean="0"/>
              <a:t> </a:t>
            </a:r>
            <a:endParaRPr kumimoji="1" lang="ja-JP" altLang="en-US" dirty="0"/>
          </a:p>
        </p:txBody>
      </p:sp>
      <p:sp>
        <p:nvSpPr>
          <p:cNvPr id="4" name="スライド番号プレースホルダー 1"/>
          <p:cNvSpPr>
            <a:spLocks noGrp="1"/>
          </p:cNvSpPr>
          <p:nvPr>
            <p:ph type="sldNum" sz="quarter" idx="10"/>
          </p:nvPr>
        </p:nvSpPr>
        <p:spPr>
          <a:xfrm>
            <a:off x="7259638" y="6453188"/>
            <a:ext cx="1639887" cy="319087"/>
          </a:xfrm>
        </p:spPr>
        <p:txBody>
          <a:bodyPr/>
          <a:lstStyle/>
          <a:p>
            <a:pPr>
              <a:defRPr/>
            </a:pPr>
            <a:fld id="{D0F42E32-55FE-41C1-A352-559595A40185}" type="slidenum">
              <a:rPr lang="en-US" altLang="ja-JP" sz="1200" smtClean="0"/>
              <a:pPr>
                <a:defRPr/>
              </a:pPr>
              <a:t>9</a:t>
            </a:fld>
            <a:endParaRPr lang="en-US" altLang="ja-JP" sz="1200" dirty="0"/>
          </a:p>
        </p:txBody>
      </p:sp>
    </p:spTree>
    <p:extLst>
      <p:ext uri="{BB962C8B-B14F-4D97-AF65-F5344CB8AC3E}">
        <p14:creationId xmlns:p14="http://schemas.microsoft.com/office/powerpoint/2010/main" val="3061072593"/>
      </p:ext>
    </p:extLst>
  </p:cSld>
  <p:clrMapOvr>
    <a:masterClrMapping/>
  </p:clrMapOvr>
  <p:transition spd="slow"/>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4119</TotalTime>
  <Words>764</Words>
  <Application>Microsoft Office PowerPoint</Application>
  <PresentationFormat>画面に合わせる (4:3)</PresentationFormat>
  <Paragraphs>120</Paragraphs>
  <Slides>9</Slides>
  <Notes>3</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4_EUM_template_v03</vt:lpstr>
      <vt:lpstr>ＣＥＯＳ　Ｒｅｓｐｏｎｓｅ　ｔｏ　 ＧＥＯＳＳ  Ｗａｔｅｒ　Ｓｔｒａｔｅｇｙ </vt:lpstr>
      <vt:lpstr>PowerPoint プレゼンテーション</vt:lpstr>
      <vt:lpstr>GEOSS Water Strategy Report- from observations to decision</vt:lpstr>
      <vt:lpstr>PowerPoint プレゼンテーション</vt:lpstr>
      <vt:lpstr>PowerPoint プレゼンテーション</vt:lpstr>
      <vt:lpstr>Responses from CEOS to Date</vt:lpstr>
      <vt:lpstr>Proposed Schedule by IGWCO COP Chair</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松尾尚子</cp:lastModifiedBy>
  <cp:revision>350</cp:revision>
  <dcterms:created xsi:type="dcterms:W3CDTF">2012-08-31T01:11:17Z</dcterms:created>
  <dcterms:modified xsi:type="dcterms:W3CDTF">2014-10-24T00:40:17Z</dcterms:modified>
</cp:coreProperties>
</file>