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0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71" d="100"/>
          <a:sy n="71" d="100"/>
        </p:scale>
        <p:origin x="-1350" y="-9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151529" y="22055"/>
            <a:ext cx="6992472" cy="1672389"/>
          </a:xfrm>
        </p:spPr>
        <p:txBody>
          <a:bodyPr/>
          <a:lstStyle/>
          <a:p>
            <a:pPr algn="l"/>
            <a:r>
              <a:rPr lang="en-US" sz="2800" dirty="0"/>
              <a:t>CEOS Strategy for </a:t>
            </a:r>
            <a:br>
              <a:rPr lang="en-US" sz="2800" dirty="0"/>
            </a:br>
            <a:r>
              <a:rPr lang="en-US" sz="2800" dirty="0"/>
              <a:t>Carbon Observations from Space </a:t>
            </a:r>
            <a:br>
              <a:rPr lang="en-US" sz="2800" dirty="0"/>
            </a:br>
            <a:r>
              <a:rPr lang="en-US" sz="2800" dirty="0"/>
              <a:t>– Report of Implementation Study Team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Stephen Briggs</a:t>
            </a:r>
            <a:endParaRPr lang="en-US" b="0" dirty="0" smtClean="0"/>
          </a:p>
          <a:p>
            <a:r>
              <a:rPr lang="en-US" b="0" dirty="0" smtClean="0"/>
              <a:t>ESA</a:t>
            </a:r>
            <a:endParaRPr lang="en-US" b="0" dirty="0" smtClean="0"/>
          </a:p>
          <a:p>
            <a:r>
              <a:rPr lang="en-US" b="0" dirty="0" smtClean="0"/>
              <a:t>CEOS Plenary, Agenda Item </a:t>
            </a:r>
            <a:r>
              <a:rPr lang="en-US" b="0" dirty="0" smtClean="0"/>
              <a:t>21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0141" y="1827069"/>
            <a:ext cx="87106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000" b="1" dirty="0" smtClean="0"/>
              <a:t>	SUMMARY</a:t>
            </a:r>
            <a:endParaRPr lang="en-US" sz="2000" b="1" dirty="0" smtClean="0"/>
          </a:p>
          <a:p>
            <a:pPr lvl="0">
              <a:spcAft>
                <a:spcPts val="1200"/>
              </a:spcAft>
            </a:pPr>
            <a:endParaRPr lang="en-US" sz="2000" b="1" dirty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History and Background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Establishment of Implementation Study Team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Result of CSIST Analysis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Status </a:t>
            </a:r>
            <a:r>
              <a:rPr lang="en-US" sz="2000" b="1" dirty="0" smtClean="0"/>
              <a:t>as of </a:t>
            </a:r>
            <a:r>
              <a:rPr lang="en-US" sz="2000" b="1" dirty="0" smtClean="0"/>
              <a:t>Plenary 2014</a:t>
            </a:r>
            <a:endParaRPr lang="en-US" sz="2000" b="1" dirty="0" smtClean="0"/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b="1" dirty="0" smtClean="0"/>
              <a:t>Discussion and way forward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53416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71064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AutoNum type="arabicPeriod"/>
            </a:pPr>
            <a:r>
              <a:rPr lang="en-US" sz="2000" b="1" dirty="0" smtClean="0"/>
              <a:t>History and Background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GEO Carbon Report developed in June 2010 by team led by </a:t>
            </a:r>
            <a:r>
              <a:rPr lang="en-US" dirty="0" err="1" smtClean="0"/>
              <a:t>Ciais</a:t>
            </a:r>
            <a:r>
              <a:rPr lang="en-US" dirty="0" smtClean="0"/>
              <a:t> et al. (GCP).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i="1" dirty="0" smtClean="0"/>
              <a:t>CEOS Strategy for Carbon Observations from Space</a:t>
            </a:r>
            <a:r>
              <a:rPr lang="en-US" dirty="0" smtClean="0"/>
              <a:t> – written in response to above, completed in March 2014 – </a:t>
            </a:r>
            <a:r>
              <a:rPr lang="en-US" i="1" dirty="0" err="1" smtClean="0"/>
              <a:t>Wickland</a:t>
            </a:r>
            <a:r>
              <a:rPr lang="en-US" i="1" dirty="0" smtClean="0"/>
              <a:t> et al.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Proposed results presented to SIT Workshop and CEOS Plenary in 2013.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42 </a:t>
            </a:r>
            <a:r>
              <a:rPr lang="en-US" dirty="0"/>
              <a:t>A</a:t>
            </a:r>
            <a:r>
              <a:rPr lang="en-US" dirty="0" smtClean="0"/>
              <a:t>ctions identified in the report for specific response including Action for Carbon Team to manage response via CEOS(/CGMS) Working Group Climate – first discussed at SIT Technical Workshop in September 2013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Issue remained open until April 2014,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At SIT-29: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i="1" dirty="0"/>
              <a:t>CEOS Strategy for Carbon Observations from Space </a:t>
            </a:r>
            <a:r>
              <a:rPr lang="en-US" dirty="0" smtClean="0"/>
              <a:t>was endorsed during Plenary session</a:t>
            </a:r>
            <a:endParaRPr lang="en-US" dirty="0"/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roposed establishment of a study team to take forward the Actions and also identify formal CEOS mechanism to manage 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35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9728" y="1450950"/>
            <a:ext cx="891235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2"/>
            </a:pPr>
            <a:r>
              <a:rPr lang="en-US" sz="2000" b="1" dirty="0" smtClean="0"/>
              <a:t>Establishment </a:t>
            </a:r>
            <a:r>
              <a:rPr lang="en-US" sz="2000" b="1" dirty="0"/>
              <a:t>of CEOS Carbon Strategy Implementation </a:t>
            </a:r>
            <a:r>
              <a:rPr lang="en-US" sz="2000" b="1" dirty="0" smtClean="0"/>
              <a:t>Study Team (CSIST)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SIT-29 suggested further study of report to elucidate concrete way forward because of </a:t>
            </a:r>
            <a:r>
              <a:rPr lang="en-GB" dirty="0" smtClean="0"/>
              <a:t>expressed </a:t>
            </a:r>
            <a:r>
              <a:rPr lang="en-GB" dirty="0"/>
              <a:t>concern about the nature and wording of the recommended actions, noting that several of the more substantive ones were well beyond the scope of what CEOS can or should </a:t>
            </a:r>
            <a:r>
              <a:rPr lang="en-GB" dirty="0" smtClean="0"/>
              <a:t>do.</a:t>
            </a:r>
            <a:endParaRPr lang="en-US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CSIST set up in May 2014: S Briggs (ESA), K Sawyer (CEO), J Bates (</a:t>
            </a:r>
            <a:r>
              <a:rPr lang="en-US" dirty="0" err="1" smtClean="0"/>
              <a:t>WGClimate</a:t>
            </a:r>
            <a:r>
              <a:rPr lang="en-US" dirty="0" smtClean="0"/>
              <a:t>/NOAA), C Ishida/M Nakajima (JAXA), A von </a:t>
            </a:r>
            <a:r>
              <a:rPr lang="en-US" dirty="0" err="1" smtClean="0"/>
              <a:t>Bargen</a:t>
            </a:r>
            <a:r>
              <a:rPr lang="en-US" dirty="0" smtClean="0"/>
              <a:t> (WGCV/DLR), Z Zhu (USGS), D </a:t>
            </a:r>
            <a:r>
              <a:rPr lang="en-US" dirty="0" err="1" smtClean="0"/>
              <a:t>Wickland</a:t>
            </a:r>
            <a:r>
              <a:rPr lang="en-US" dirty="0" smtClean="0"/>
              <a:t>/C </a:t>
            </a:r>
            <a:r>
              <a:rPr lang="en-US" dirty="0" err="1" smtClean="0"/>
              <a:t>Bognar</a:t>
            </a:r>
            <a:r>
              <a:rPr lang="en-US" dirty="0" smtClean="0"/>
              <a:t> (NASA), J </a:t>
            </a:r>
            <a:r>
              <a:rPr lang="en-US" dirty="0" err="1" smtClean="0"/>
              <a:t>Ometto</a:t>
            </a:r>
            <a:r>
              <a:rPr lang="en-US" dirty="0" smtClean="0"/>
              <a:t> (INPE), C </a:t>
            </a:r>
            <a:r>
              <a:rPr lang="en-US" dirty="0" err="1" smtClean="0"/>
              <a:t>Deniel</a:t>
            </a:r>
            <a:r>
              <a:rPr lang="en-US" dirty="0" smtClean="0"/>
              <a:t> (CNES)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err="1" smtClean="0"/>
              <a:t>ToR</a:t>
            </a:r>
            <a:r>
              <a:rPr lang="en-US" dirty="0" smtClean="0"/>
              <a:t> established by CEOS Chair / SIT Chair. Objective to </a:t>
            </a:r>
            <a:r>
              <a:rPr lang="en-US" dirty="0" err="1" smtClean="0"/>
              <a:t>analyse</a:t>
            </a:r>
            <a:r>
              <a:rPr lang="en-US" dirty="0" smtClean="0"/>
              <a:t> recommendations of Carbon report and propose concrete way forward.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Team led by S </a:t>
            </a:r>
            <a:r>
              <a:rPr lang="en-US" dirty="0"/>
              <a:t>B</a:t>
            </a:r>
            <a:r>
              <a:rPr lang="en-US" dirty="0" smtClean="0"/>
              <a:t>riggs, K Sawyer met 28 July 2014 at ESA Office, Washington DC.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Produced draft spreadsheet of outcomes distributed before SIT Workshop. Documents distributed: </a:t>
            </a:r>
            <a:r>
              <a:rPr lang="en-US" dirty="0" err="1" smtClean="0"/>
              <a:t>ToR</a:t>
            </a:r>
            <a:r>
              <a:rPr lang="en-US" dirty="0" smtClean="0"/>
              <a:t>, report of progress, spreadsheet.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Further revision of spreadsheets based on discussions with key CEOS personnel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5217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3. 	</a:t>
            </a:r>
            <a:r>
              <a:rPr lang="en-US" sz="2000" b="1" dirty="0" smtClean="0"/>
              <a:t>Result of CSIST Analysis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)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Spreadsheet of 42 Actions, based on Table 6.1 of the CEOS Strategy,  completed by CSIST.  Each </a:t>
            </a:r>
            <a:r>
              <a:rPr lang="en-US" dirty="0" err="1" smtClean="0"/>
              <a:t>analysed</a:t>
            </a:r>
            <a:r>
              <a:rPr lang="en-US" dirty="0" smtClean="0"/>
              <a:t> for: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Type of action (mission, 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, product, ……..)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Action description text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Near/mid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/long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term action (end 2015, end 2017, &gt;2017)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CEOS lead and contributing entities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Compatibility with available CEOS Resources (Green/yellow/red)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Estimated effort (minor, major, significant new entity/activity)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Linkage to GEO Community of </a:t>
            </a:r>
            <a:r>
              <a:rPr lang="en-US" dirty="0" smtClean="0"/>
              <a:t>Practice identified</a:t>
            </a:r>
            <a:endParaRPr lang="en-US" dirty="0" smtClean="0"/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Need for partnerships with external agencies</a:t>
            </a:r>
          </a:p>
          <a:p>
            <a:pPr>
              <a:spcAft>
                <a:spcPts val="1200"/>
              </a:spcAft>
            </a:pPr>
            <a:r>
              <a:rPr lang="en-US" sz="1400" b="1" dirty="0" smtClean="0"/>
              <a:t>Items in red above were new analysis of the CSIST; items in blue were originally identified in Table 6.1 but were reviewed and revised, as necessary, by the CSIST.</a:t>
            </a:r>
          </a:p>
        </p:txBody>
      </p:sp>
    </p:spTree>
    <p:extLst>
      <p:ext uri="{BB962C8B-B14F-4D97-AF65-F5344CB8AC3E}">
        <p14:creationId xmlns:p14="http://schemas.microsoft.com/office/powerpoint/2010/main" val="1524022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3.	</a:t>
            </a:r>
            <a:r>
              <a:rPr lang="en-US" sz="2000" b="1" dirty="0" smtClean="0"/>
              <a:t>Result of CSIST Analysis (</a:t>
            </a:r>
            <a:r>
              <a:rPr lang="en-US" sz="2000" b="1" dirty="0" smtClean="0"/>
              <a:t>ii)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Spreadsheet identified lead CEOS “Agency” as: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AC-VC: 6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LSI-VC: 4 </a:t>
            </a:r>
            <a:r>
              <a:rPr lang="en-US" dirty="0" smtClean="0"/>
              <a:t>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OCR-VC: 4 Actions</a:t>
            </a:r>
            <a:endParaRPr lang="en-US" dirty="0" smtClean="0"/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err="1" smtClean="0"/>
              <a:t>WGClimate</a:t>
            </a:r>
            <a:r>
              <a:rPr lang="en-US" dirty="0" smtClean="0"/>
              <a:t>: </a:t>
            </a:r>
            <a:r>
              <a:rPr lang="en-US" dirty="0" smtClean="0"/>
              <a:t>5 </a:t>
            </a:r>
            <a:r>
              <a:rPr lang="en-US" dirty="0" smtClean="0"/>
              <a:t>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WGCV: 11 </a:t>
            </a:r>
            <a:r>
              <a:rPr lang="en-US" dirty="0" smtClean="0"/>
              <a:t>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WGISS: 1 Action</a:t>
            </a:r>
            <a:endParaRPr lang="en-US" dirty="0" smtClean="0"/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SIT: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N/A: </a:t>
            </a:r>
            <a:r>
              <a:rPr lang="en-US" dirty="0" smtClean="0"/>
              <a:t>3 Actions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73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4"/>
            </a:pPr>
            <a:r>
              <a:rPr lang="en-US" sz="2000" b="1" dirty="0" smtClean="0"/>
              <a:t>Status as of </a:t>
            </a:r>
            <a:r>
              <a:rPr lang="en-US" sz="2000" b="1" dirty="0" smtClean="0"/>
              <a:t>Plenary</a:t>
            </a:r>
            <a:endParaRPr lang="en-US" sz="2000" b="1" dirty="0" smtClean="0"/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Draft spreadsheet completed at meeting of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July and subsequent revisions by email among CSIST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Identified </a:t>
            </a:r>
            <a:r>
              <a:rPr lang="en-US" sz="2000" dirty="0" smtClean="0"/>
              <a:t>11 actions which require additional efforts/resources from CEOS Agencies and 3 which are to be directed to other entities.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Discussions </a:t>
            </a:r>
            <a:r>
              <a:rPr lang="en-US" sz="2000" dirty="0" smtClean="0"/>
              <a:t>with some Carbon team members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Updated</a:t>
            </a:r>
            <a:r>
              <a:rPr lang="en-US" sz="2000" dirty="0" smtClean="0"/>
              <a:t> </a:t>
            </a:r>
            <a:r>
              <a:rPr lang="en-US" sz="2000" dirty="0" smtClean="0"/>
              <a:t>spreadsheet circulated by CEO to </a:t>
            </a:r>
            <a:r>
              <a:rPr lang="en-US" sz="2000" dirty="0" smtClean="0"/>
              <a:t>Plenary participants </a:t>
            </a:r>
            <a:r>
              <a:rPr lang="en-US" sz="2000" dirty="0" smtClean="0"/>
              <a:t>and CEOS SEC, along with </a:t>
            </a:r>
            <a:r>
              <a:rPr lang="en-US" sz="2000" dirty="0" smtClean="0"/>
              <a:t>report </a:t>
            </a:r>
            <a:r>
              <a:rPr lang="en-US" sz="2000" dirty="0" smtClean="0"/>
              <a:t>and </a:t>
            </a:r>
            <a:r>
              <a:rPr lang="en-US" sz="2000" dirty="0" err="1" smtClean="0"/>
              <a:t>ToR</a:t>
            </a:r>
            <a:r>
              <a:rPr lang="en-US" sz="2000" dirty="0" smtClean="0"/>
              <a:t> of group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dditional </a:t>
            </a:r>
            <a:r>
              <a:rPr lang="en-US" sz="2000" dirty="0" smtClean="0"/>
              <a:t>comments received </a:t>
            </a:r>
            <a:r>
              <a:rPr lang="en-US" sz="2000" dirty="0" smtClean="0"/>
              <a:t>after SIT Workshop and incorporated in spreadsheet,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Discussion </a:t>
            </a:r>
            <a:r>
              <a:rPr lang="en-US" sz="2000" dirty="0" smtClean="0"/>
              <a:t>on way forward to Plenary. </a:t>
            </a:r>
          </a:p>
        </p:txBody>
      </p:sp>
    </p:spTree>
    <p:extLst>
      <p:ext uri="{BB962C8B-B14F-4D97-AF65-F5344CB8AC3E}">
        <p14:creationId xmlns:p14="http://schemas.microsoft.com/office/powerpoint/2010/main" val="1657031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8167" y="1499718"/>
            <a:ext cx="85904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 startAt="5"/>
            </a:pPr>
            <a:r>
              <a:rPr lang="en-US" sz="2000" b="1" dirty="0" smtClean="0"/>
              <a:t>Discussion and way forward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ropose </a:t>
            </a:r>
            <a:r>
              <a:rPr lang="en-US" dirty="0" smtClean="0"/>
              <a:t>way forward in terms of overall </a:t>
            </a:r>
            <a:r>
              <a:rPr lang="en-US" dirty="0" smtClean="0"/>
              <a:t>management/governance</a:t>
            </a:r>
            <a:r>
              <a:rPr lang="en-US" dirty="0" smtClean="0"/>
              <a:t>.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Thre</a:t>
            </a:r>
            <a:r>
              <a:rPr lang="en-US" dirty="0" smtClean="0"/>
              <a:t>e options considered: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err="1" smtClean="0"/>
              <a:t>WGClimate</a:t>
            </a:r>
            <a:r>
              <a:rPr lang="en-US" dirty="0" smtClean="0"/>
              <a:t> sub-group on Carbon to oversee actions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err="1" smtClean="0"/>
              <a:t>WGCLImate</a:t>
            </a:r>
            <a:r>
              <a:rPr lang="en-US" dirty="0" smtClean="0"/>
              <a:t> to oversee actions directly</a:t>
            </a:r>
          </a:p>
          <a:p>
            <a:pPr marL="1257300" lvl="2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SIT to provide overview management</a:t>
            </a:r>
            <a:endParaRPr lang="en-US" dirty="0" smtClean="0"/>
          </a:p>
          <a:p>
            <a:pPr marL="1257300" lvl="2" indent="-342900">
              <a:spcAft>
                <a:spcPts val="0"/>
              </a:spcAft>
              <a:buFont typeface="Arial"/>
              <a:buChar char="•"/>
            </a:pPr>
            <a:endParaRPr lang="en-US" sz="1600" dirty="0" smtClean="0"/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Third option proposed to Plenary, with individual actions assigned to CEOS entities (WGs, VCs, SIT) as appropriate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Instruct those entities to include relevant actions in their </a:t>
            </a:r>
            <a:r>
              <a:rPr lang="en-US" dirty="0" err="1" smtClean="0"/>
              <a:t>programmes</a:t>
            </a:r>
            <a:r>
              <a:rPr lang="en-US" dirty="0" smtClean="0"/>
              <a:t> of work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SIT Chair to report on progress at SIT in March 2015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Thank </a:t>
            </a:r>
            <a:r>
              <a:rPr lang="en-US" dirty="0" smtClean="0"/>
              <a:t>CSIST members for efforts to respond to task rapidly and effectively</a:t>
            </a:r>
          </a:p>
        </p:txBody>
      </p:sp>
    </p:spTree>
    <p:extLst>
      <p:ext uri="{BB962C8B-B14F-4D97-AF65-F5344CB8AC3E}">
        <p14:creationId xmlns:p14="http://schemas.microsoft.com/office/powerpoint/2010/main" val="17150767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528</Words>
  <Application>Microsoft Office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4_EUM_template_v03</vt:lpstr>
      <vt:lpstr>CEOS Strategy for  Carbon Observations from Space  – Report of Implementation Study Team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Kerry Sawyer</cp:lastModifiedBy>
  <cp:revision>323</cp:revision>
  <dcterms:created xsi:type="dcterms:W3CDTF">2012-08-31T01:11:17Z</dcterms:created>
  <dcterms:modified xsi:type="dcterms:W3CDTF">2014-10-14T11:30:02Z</dcterms:modified>
</cp:coreProperties>
</file>