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60" r:id="rId2"/>
    <p:sldId id="281" r:id="rId3"/>
    <p:sldId id="282" r:id="rId4"/>
    <p:sldId id="283" r:id="rId5"/>
    <p:sldId id="284" r:id="rId6"/>
    <p:sldId id="285" r:id="rId7"/>
    <p:sldId id="286" r:id="rId8"/>
    <p:sldId id="287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e Taube" initials="SIR/A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 autoAdjust="0"/>
    <p:restoredTop sz="95833" autoAdjust="0"/>
  </p:normalViewPr>
  <p:slideViewPr>
    <p:cSldViewPr snapToGrid="0" snapToObjects="1">
      <p:cViewPr varScale="1">
        <p:scale>
          <a:sx n="71" d="100"/>
          <a:sy n="71" d="100"/>
        </p:scale>
        <p:origin x="-1350" y="-90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10/14/2014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46850"/>
            <a:ext cx="1905000" cy="311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8D2B0-EFB6-4DAA-9B0B-6F6B3A5808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1346844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28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Plenary session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Tromsø, Norway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28-30 October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</p:sldLayoutIdLst>
  <p:transition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2151529" y="22055"/>
            <a:ext cx="6992472" cy="1672389"/>
          </a:xfrm>
        </p:spPr>
        <p:txBody>
          <a:bodyPr/>
          <a:lstStyle/>
          <a:p>
            <a:pPr algn="l"/>
            <a:r>
              <a:rPr lang="en-US" sz="2800" dirty="0"/>
              <a:t>CEOS Strategy for </a:t>
            </a:r>
            <a:br>
              <a:rPr lang="en-US" sz="2800" dirty="0"/>
            </a:br>
            <a:r>
              <a:rPr lang="en-US" sz="2800" dirty="0"/>
              <a:t>Carbon Observations from Space </a:t>
            </a:r>
            <a:br>
              <a:rPr lang="en-US" sz="2800" dirty="0"/>
            </a:br>
            <a:r>
              <a:rPr lang="en-US" sz="2800" dirty="0"/>
              <a:t>– Report of Implementation Study Team </a:t>
            </a: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3814057" y="1694444"/>
            <a:ext cx="4826977" cy="1564105"/>
          </a:xfrm>
        </p:spPr>
        <p:txBody>
          <a:bodyPr/>
          <a:lstStyle/>
          <a:p>
            <a:r>
              <a:rPr lang="en-US" b="0" dirty="0" smtClean="0"/>
              <a:t>Stephen Briggs</a:t>
            </a:r>
            <a:endParaRPr lang="en-US" b="0" dirty="0" smtClean="0"/>
          </a:p>
          <a:p>
            <a:r>
              <a:rPr lang="en-US" b="0" dirty="0" smtClean="0"/>
              <a:t>ESA</a:t>
            </a:r>
            <a:endParaRPr lang="en-US" b="0" dirty="0" smtClean="0"/>
          </a:p>
          <a:p>
            <a:r>
              <a:rPr lang="en-US" b="0" dirty="0" smtClean="0"/>
              <a:t>CEOS Plenary, Agenda Item </a:t>
            </a:r>
            <a:r>
              <a:rPr lang="en-US" b="0" dirty="0" smtClean="0"/>
              <a:t>21</a:t>
            </a:r>
            <a:endParaRPr lang="en-US" b="0" dirty="0" smtClean="0"/>
          </a:p>
          <a:p>
            <a:r>
              <a:rPr lang="en-US" b="0" dirty="0" smtClean="0"/>
              <a:t>Tromsø, Norway</a:t>
            </a:r>
            <a:br>
              <a:rPr lang="en-US" b="0" dirty="0" smtClean="0"/>
            </a:br>
            <a:r>
              <a:rPr lang="en-US" b="0" dirty="0" smtClean="0"/>
              <a:t>28-30 October 2014</a:t>
            </a:r>
            <a:endParaRPr lang="en-US" b="0" dirty="0"/>
          </a:p>
        </p:txBody>
      </p:sp>
      <p:pic>
        <p:nvPicPr>
          <p:cNvPr id="4" name="Picture 2" descr="C:\Users\Taube\Desktop\AT job files\CEOS\CEOS Plen 2014\website\website images\Rica-ishavshotel-we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65" y="5103562"/>
            <a:ext cx="4070067" cy="2093336"/>
          </a:xfrm>
          <a:prstGeom prst="rect">
            <a:avLst/>
          </a:prstGeom>
          <a:noFill/>
        </p:spPr>
      </p:pic>
      <p:pic>
        <p:nvPicPr>
          <p:cNvPr id="5" name="Picture 2" descr="C:\Users\Taube\Desktop\AT job files\CEOS\CEOS Plen 2014\website\website images\hotelroom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3832" y="5103561"/>
            <a:ext cx="1608990" cy="827543"/>
          </a:xfrm>
          <a:prstGeom prst="rect">
            <a:avLst/>
          </a:prstGeom>
          <a:noFill/>
        </p:spPr>
      </p:pic>
      <p:pic>
        <p:nvPicPr>
          <p:cNvPr id="6" name="Picture 4" descr="C:\Users\Taube\Desktop\AT job files\CEOS\CEOS Plen 2014\website\website images\birdview tromso2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82821" y="5103561"/>
            <a:ext cx="3617833" cy="2093337"/>
          </a:xfrm>
          <a:prstGeom prst="rect">
            <a:avLst/>
          </a:prstGeom>
          <a:noFill/>
        </p:spPr>
      </p:pic>
      <p:pic>
        <p:nvPicPr>
          <p:cNvPr id="7" name="Picture 3" descr="C:\Users\Taube\Desktop\AT job files\CEOS\CEOS Plen 2014\website\website images\Winter_Tromso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73832" y="5931105"/>
            <a:ext cx="2187622" cy="126579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00141" y="1827069"/>
            <a:ext cx="871064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sz="2000" b="1" dirty="0" smtClean="0"/>
              <a:t>	SUMMARY</a:t>
            </a:r>
            <a:endParaRPr lang="en-US" sz="2000" b="1" dirty="0" smtClean="0"/>
          </a:p>
          <a:p>
            <a:pPr lvl="0">
              <a:spcAft>
                <a:spcPts val="1200"/>
              </a:spcAft>
            </a:pPr>
            <a:endParaRPr lang="en-US" sz="2000" b="1" dirty="0"/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 smtClean="0"/>
              <a:t>History and Background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 smtClean="0"/>
              <a:t>Establishment of Implementation Study Team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 smtClean="0"/>
              <a:t>Result of CSIST Analysis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 smtClean="0"/>
              <a:t>Status </a:t>
            </a:r>
            <a:r>
              <a:rPr lang="en-US" sz="2000" b="1" dirty="0" smtClean="0"/>
              <a:t>as of </a:t>
            </a:r>
            <a:r>
              <a:rPr lang="en-US" sz="2000" b="1" dirty="0" smtClean="0"/>
              <a:t>Plenary 2014</a:t>
            </a:r>
            <a:endParaRPr lang="en-US" sz="2000" b="1" dirty="0" smtClean="0"/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 smtClean="0"/>
              <a:t>Discussion and way forward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534162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710648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spcAft>
                <a:spcPts val="1200"/>
              </a:spcAft>
              <a:buAutoNum type="arabicPeriod"/>
            </a:pPr>
            <a:r>
              <a:rPr lang="en-US" sz="2000" b="1" dirty="0" smtClean="0"/>
              <a:t>History and Background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GEO Carbon Report developed in June 2010 by team led by </a:t>
            </a:r>
            <a:r>
              <a:rPr lang="en-US" dirty="0" err="1" smtClean="0"/>
              <a:t>Ciais</a:t>
            </a:r>
            <a:r>
              <a:rPr lang="en-US" dirty="0" smtClean="0"/>
              <a:t> et al. (GCP). 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i="1" dirty="0" smtClean="0"/>
              <a:t>CEOS Strategy for Carbon Observations from Space</a:t>
            </a:r>
            <a:r>
              <a:rPr lang="en-US" dirty="0" smtClean="0"/>
              <a:t> – written in response to above, completed in March 2014 – </a:t>
            </a:r>
            <a:r>
              <a:rPr lang="en-US" i="1" dirty="0" err="1" smtClean="0"/>
              <a:t>Wickland</a:t>
            </a:r>
            <a:r>
              <a:rPr lang="en-US" i="1" dirty="0" smtClean="0"/>
              <a:t> et al.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Proposed results presented to SIT Workshop and CEOS Plenary in 2013.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42 </a:t>
            </a:r>
            <a:r>
              <a:rPr lang="en-US" dirty="0"/>
              <a:t>A</a:t>
            </a:r>
            <a:r>
              <a:rPr lang="en-US" dirty="0" smtClean="0"/>
              <a:t>ctions identified in the report for specific response including Action for Carbon Team to manage response via CEOS(/CGMS) Working Group Climate – first discussed at SIT Technical Workshop in September 2013</a:t>
            </a:r>
          </a:p>
          <a:p>
            <a:pPr marL="800100" lvl="1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Issue remained open until April 2014, 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At SIT-29:</a:t>
            </a:r>
          </a:p>
          <a:p>
            <a:pPr marL="800100" lvl="1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The </a:t>
            </a:r>
            <a:r>
              <a:rPr lang="en-US" i="1" dirty="0"/>
              <a:t>CEOS Strategy for Carbon Observations from Space </a:t>
            </a:r>
            <a:r>
              <a:rPr lang="en-US" dirty="0" smtClean="0"/>
              <a:t>was endorsed during Plenary session</a:t>
            </a:r>
            <a:endParaRPr lang="en-US" dirty="0"/>
          </a:p>
          <a:p>
            <a:pPr marL="800100" lvl="1" indent="-342900">
              <a:spcAft>
                <a:spcPts val="1200"/>
              </a:spcAft>
              <a:buFont typeface="Arial"/>
              <a:buChar char="•"/>
            </a:pPr>
            <a:r>
              <a:rPr lang="en-US" dirty="0"/>
              <a:t>P</a:t>
            </a:r>
            <a:r>
              <a:rPr lang="en-US" dirty="0" smtClean="0"/>
              <a:t>roposed establishment of a study team to take forward the Actions and also identify formal CEOS mechanism to manage Actions.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8359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09728" y="1450950"/>
            <a:ext cx="8912351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AutoNum type="arabicPeriod" startAt="2"/>
            </a:pPr>
            <a:r>
              <a:rPr lang="en-US" sz="2000" b="1" dirty="0" smtClean="0"/>
              <a:t>Establishment </a:t>
            </a:r>
            <a:r>
              <a:rPr lang="en-US" sz="2000" b="1" dirty="0"/>
              <a:t>of CEOS Carbon Strategy Implementation </a:t>
            </a:r>
            <a:r>
              <a:rPr lang="en-US" sz="2000" b="1" dirty="0" smtClean="0"/>
              <a:t>Study Team (CSIST)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SIT-29 suggested further study of report to elucidate concrete way forward because of </a:t>
            </a:r>
            <a:r>
              <a:rPr lang="en-GB" dirty="0" smtClean="0"/>
              <a:t>expressed </a:t>
            </a:r>
            <a:r>
              <a:rPr lang="en-GB" dirty="0"/>
              <a:t>concern about the nature and wording of the recommended actions, noting that several of the more substantive ones were well beyond the scope of what CEOS can or should </a:t>
            </a:r>
            <a:r>
              <a:rPr lang="en-GB" dirty="0" smtClean="0"/>
              <a:t>do.</a:t>
            </a:r>
            <a:endParaRPr lang="en-US" dirty="0" smtClean="0"/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CSIST set up in May 2014: S Briggs (ESA), K Sawyer (CEO), J Bates (</a:t>
            </a:r>
            <a:r>
              <a:rPr lang="en-US" dirty="0" err="1" smtClean="0"/>
              <a:t>WGClimate</a:t>
            </a:r>
            <a:r>
              <a:rPr lang="en-US" dirty="0" smtClean="0"/>
              <a:t>/NOAA), C Ishida/M Nakajima (JAXA), A von </a:t>
            </a:r>
            <a:r>
              <a:rPr lang="en-US" dirty="0" err="1" smtClean="0"/>
              <a:t>Bargen</a:t>
            </a:r>
            <a:r>
              <a:rPr lang="en-US" dirty="0" smtClean="0"/>
              <a:t> (WGCV/DLR), Z Zhu (USGS), D </a:t>
            </a:r>
            <a:r>
              <a:rPr lang="en-US" dirty="0" err="1" smtClean="0"/>
              <a:t>Wickland</a:t>
            </a:r>
            <a:r>
              <a:rPr lang="en-US" dirty="0" smtClean="0"/>
              <a:t>/C </a:t>
            </a:r>
            <a:r>
              <a:rPr lang="en-US" dirty="0" err="1" smtClean="0"/>
              <a:t>Bognar</a:t>
            </a:r>
            <a:r>
              <a:rPr lang="en-US" dirty="0" smtClean="0"/>
              <a:t> (NASA), J </a:t>
            </a:r>
            <a:r>
              <a:rPr lang="en-US" dirty="0" err="1" smtClean="0"/>
              <a:t>Ometto</a:t>
            </a:r>
            <a:r>
              <a:rPr lang="en-US" dirty="0" smtClean="0"/>
              <a:t> (INPE), C </a:t>
            </a:r>
            <a:r>
              <a:rPr lang="en-US" dirty="0" err="1" smtClean="0"/>
              <a:t>Deniel</a:t>
            </a:r>
            <a:r>
              <a:rPr lang="en-US" dirty="0" smtClean="0"/>
              <a:t> (CNES)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dirty="0" err="1" smtClean="0"/>
              <a:t>ToR</a:t>
            </a:r>
            <a:r>
              <a:rPr lang="en-US" dirty="0" smtClean="0"/>
              <a:t> established by CEOS Chair / SIT Chair. Objective to </a:t>
            </a:r>
            <a:r>
              <a:rPr lang="en-US" dirty="0" err="1" smtClean="0"/>
              <a:t>analyse</a:t>
            </a:r>
            <a:r>
              <a:rPr lang="en-US" dirty="0" smtClean="0"/>
              <a:t> recommendations of Carbon report and propose concrete way forward.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Team led by S </a:t>
            </a:r>
            <a:r>
              <a:rPr lang="en-US" dirty="0"/>
              <a:t>B</a:t>
            </a:r>
            <a:r>
              <a:rPr lang="en-US" dirty="0" smtClean="0"/>
              <a:t>riggs, K Sawyer met 28 July 2014 at ESA Office, Washington DC.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Produced draft spreadsheet of outcomes distributed before SIT Workshop. Documents distributed: </a:t>
            </a:r>
            <a:r>
              <a:rPr lang="en-US" dirty="0" err="1" smtClean="0"/>
              <a:t>ToR</a:t>
            </a:r>
            <a:r>
              <a:rPr lang="en-US" dirty="0" smtClean="0"/>
              <a:t>, report of progress, spreadsheet.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Further revision of spreadsheets based on discussions with key CEOS personnel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52177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59049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 smtClean="0"/>
              <a:t>3. 	</a:t>
            </a:r>
            <a:r>
              <a:rPr lang="en-US" sz="2000" b="1" dirty="0" smtClean="0"/>
              <a:t>Result of CSIST Analysis</a:t>
            </a:r>
            <a:r>
              <a:rPr lang="en-US" sz="2000" b="1" dirty="0" smtClean="0"/>
              <a:t> (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)</a:t>
            </a:r>
          </a:p>
          <a:p>
            <a:pPr marL="800100" lvl="1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Spreadsheet of 42 Actions, based on Table 6.1 of the CEOS Strategy,  completed by CSIST.  Each </a:t>
            </a:r>
            <a:r>
              <a:rPr lang="en-US" dirty="0" err="1" smtClean="0"/>
              <a:t>analysed</a:t>
            </a:r>
            <a:r>
              <a:rPr lang="en-US" dirty="0" smtClean="0"/>
              <a:t> for:</a:t>
            </a:r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Type of action (mission, </a:t>
            </a:r>
            <a:r>
              <a:rPr lang="en-US" dirty="0" err="1" smtClean="0"/>
              <a:t>cal</a:t>
            </a:r>
            <a:r>
              <a:rPr lang="en-US" dirty="0" smtClean="0"/>
              <a:t>/</a:t>
            </a:r>
            <a:r>
              <a:rPr lang="en-US" dirty="0" err="1" smtClean="0"/>
              <a:t>val</a:t>
            </a:r>
            <a:r>
              <a:rPr lang="en-US" dirty="0" smtClean="0"/>
              <a:t>, product, ……..)</a:t>
            </a:r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Action description text</a:t>
            </a:r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Near/mid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/long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term action (end 2015, end 2017, &gt;2017)</a:t>
            </a:r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CEOS lead and contributing entities</a:t>
            </a:r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Compatibility with available CEOS Resources (Green/yellow/red)</a:t>
            </a:r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Estimated effort (minor, major, significant new entity/activity)</a:t>
            </a:r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Linkage to GEO Community of </a:t>
            </a:r>
            <a:r>
              <a:rPr lang="en-US" dirty="0" smtClean="0"/>
              <a:t>Practice identified</a:t>
            </a:r>
            <a:endParaRPr lang="en-US" dirty="0" smtClean="0"/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Need for partnerships with external agencies</a:t>
            </a:r>
          </a:p>
          <a:p>
            <a:pPr>
              <a:spcAft>
                <a:spcPts val="1200"/>
              </a:spcAft>
            </a:pPr>
            <a:r>
              <a:rPr lang="en-US" sz="1400" b="1" dirty="0" smtClean="0"/>
              <a:t>Items in red above were new analysis of the CSIST; items in blue were originally identified in Table 6.1 but were reviewed and revised, as necessary, by the CSIST.</a:t>
            </a:r>
          </a:p>
        </p:txBody>
      </p:sp>
    </p:spTree>
    <p:extLst>
      <p:ext uri="{BB962C8B-B14F-4D97-AF65-F5344CB8AC3E}">
        <p14:creationId xmlns:p14="http://schemas.microsoft.com/office/powerpoint/2010/main" val="15240222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59049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 smtClean="0"/>
              <a:t>3.	</a:t>
            </a:r>
            <a:r>
              <a:rPr lang="en-US" sz="2000" b="1" dirty="0" smtClean="0"/>
              <a:t>Result of CSIST Analysis (</a:t>
            </a:r>
            <a:r>
              <a:rPr lang="en-US" sz="2000" b="1" dirty="0" smtClean="0"/>
              <a:t>ii)</a:t>
            </a:r>
          </a:p>
          <a:p>
            <a:pPr marL="800100" lvl="1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Spreadsheet identified lead CEOS “Agency” as:</a:t>
            </a:r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AC-VC: 6 Actions</a:t>
            </a:r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LSI-VC: 4 </a:t>
            </a:r>
            <a:r>
              <a:rPr lang="en-US" dirty="0" smtClean="0"/>
              <a:t>Actions</a:t>
            </a:r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OCR-VC: 4 Actions</a:t>
            </a:r>
            <a:endParaRPr lang="en-US" dirty="0" smtClean="0"/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err="1" smtClean="0"/>
              <a:t>WGClimate</a:t>
            </a:r>
            <a:r>
              <a:rPr lang="en-US" dirty="0" smtClean="0"/>
              <a:t>: </a:t>
            </a:r>
            <a:r>
              <a:rPr lang="en-US" dirty="0" smtClean="0"/>
              <a:t>5 </a:t>
            </a:r>
            <a:r>
              <a:rPr lang="en-US" dirty="0" smtClean="0"/>
              <a:t>Actions</a:t>
            </a:r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WGCV: 11 </a:t>
            </a:r>
            <a:r>
              <a:rPr lang="en-US" dirty="0" smtClean="0"/>
              <a:t>Actions</a:t>
            </a:r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WGISS: 1 Action</a:t>
            </a:r>
            <a:endParaRPr lang="en-US" dirty="0" smtClean="0"/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SIT: </a:t>
            </a:r>
            <a:r>
              <a:rPr lang="en-US" dirty="0"/>
              <a:t>8</a:t>
            </a:r>
            <a:r>
              <a:rPr lang="en-US" dirty="0" smtClean="0"/>
              <a:t> </a:t>
            </a:r>
            <a:r>
              <a:rPr lang="en-US" dirty="0" smtClean="0"/>
              <a:t>Actions</a:t>
            </a:r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N/A: </a:t>
            </a:r>
            <a:r>
              <a:rPr lang="en-US" dirty="0" smtClean="0"/>
              <a:t>3 Actions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07378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59049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AutoNum type="arabicPeriod" startAt="4"/>
            </a:pPr>
            <a:r>
              <a:rPr lang="en-US" sz="2000" b="1" dirty="0" smtClean="0"/>
              <a:t>Status as of </a:t>
            </a:r>
            <a:r>
              <a:rPr lang="en-US" sz="2000" b="1" dirty="0" smtClean="0"/>
              <a:t>Plenary</a:t>
            </a:r>
            <a:endParaRPr lang="en-US" sz="2000" b="1" dirty="0" smtClean="0"/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sz="2000" dirty="0" smtClean="0"/>
              <a:t>Draft spreadsheet completed at meeting of 28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July and subsequent revisions by email among CSIST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sz="2000" dirty="0" smtClean="0"/>
              <a:t>Identified </a:t>
            </a:r>
            <a:r>
              <a:rPr lang="en-US" sz="2000" dirty="0" smtClean="0"/>
              <a:t>11 actions which require additional efforts/resources from CEOS Agencies and 3 which are to be directed to other entities.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sz="2000" dirty="0" smtClean="0"/>
              <a:t>Discussions </a:t>
            </a:r>
            <a:r>
              <a:rPr lang="en-US" sz="2000" dirty="0" smtClean="0"/>
              <a:t>with some Carbon team members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sz="2000" dirty="0" smtClean="0"/>
              <a:t>Updated</a:t>
            </a:r>
            <a:r>
              <a:rPr lang="en-US" sz="2000" dirty="0" smtClean="0"/>
              <a:t> </a:t>
            </a:r>
            <a:r>
              <a:rPr lang="en-US" sz="2000" dirty="0" smtClean="0"/>
              <a:t>spreadsheet circulated by CEO to </a:t>
            </a:r>
            <a:r>
              <a:rPr lang="en-US" sz="2000" dirty="0" smtClean="0"/>
              <a:t>Plenary participants </a:t>
            </a:r>
            <a:r>
              <a:rPr lang="en-US" sz="2000" dirty="0" smtClean="0"/>
              <a:t>and CEOS SEC, along with </a:t>
            </a:r>
            <a:r>
              <a:rPr lang="en-US" sz="2000" dirty="0" smtClean="0"/>
              <a:t>report </a:t>
            </a:r>
            <a:r>
              <a:rPr lang="en-US" sz="2000" dirty="0" smtClean="0"/>
              <a:t>and </a:t>
            </a:r>
            <a:r>
              <a:rPr lang="en-US" sz="2000" dirty="0" err="1" smtClean="0"/>
              <a:t>ToR</a:t>
            </a:r>
            <a:r>
              <a:rPr lang="en-US" sz="2000" dirty="0" smtClean="0"/>
              <a:t> of group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sz="2000" dirty="0"/>
              <a:t>A</a:t>
            </a:r>
            <a:r>
              <a:rPr lang="en-US" sz="2000" dirty="0" smtClean="0"/>
              <a:t>dditional </a:t>
            </a:r>
            <a:r>
              <a:rPr lang="en-US" sz="2000" dirty="0" smtClean="0"/>
              <a:t>comments received </a:t>
            </a:r>
            <a:r>
              <a:rPr lang="en-US" sz="2000" dirty="0" smtClean="0"/>
              <a:t>after SIT Workshop and incorporated in spreadsheet, 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sz="2000" dirty="0" smtClean="0"/>
              <a:t>Discussion </a:t>
            </a:r>
            <a:r>
              <a:rPr lang="en-US" sz="2000" dirty="0" smtClean="0"/>
              <a:t>on way forward to Plenary. </a:t>
            </a:r>
          </a:p>
        </p:txBody>
      </p:sp>
    </p:spTree>
    <p:extLst>
      <p:ext uri="{BB962C8B-B14F-4D97-AF65-F5344CB8AC3E}">
        <p14:creationId xmlns:p14="http://schemas.microsoft.com/office/powerpoint/2010/main" val="16570316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59049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AutoNum type="arabicPeriod" startAt="5"/>
            </a:pPr>
            <a:r>
              <a:rPr lang="en-US" sz="2000" b="1" dirty="0" smtClean="0"/>
              <a:t>Discussion and way forward</a:t>
            </a:r>
          </a:p>
          <a:p>
            <a:pPr marL="800100" lvl="1" indent="-342900">
              <a:spcAft>
                <a:spcPts val="1200"/>
              </a:spcAft>
              <a:buFont typeface="Arial"/>
              <a:buChar char="•"/>
            </a:pPr>
            <a:r>
              <a:rPr lang="en-US" dirty="0"/>
              <a:t>P</a:t>
            </a:r>
            <a:r>
              <a:rPr lang="en-US" dirty="0" smtClean="0"/>
              <a:t>ropose </a:t>
            </a:r>
            <a:r>
              <a:rPr lang="en-US" dirty="0" smtClean="0"/>
              <a:t>way forward in terms of overall </a:t>
            </a:r>
            <a:r>
              <a:rPr lang="en-US" dirty="0" smtClean="0"/>
              <a:t>management/governance</a:t>
            </a:r>
            <a:r>
              <a:rPr lang="en-US" dirty="0" smtClean="0"/>
              <a:t>.</a:t>
            </a:r>
          </a:p>
          <a:p>
            <a:pPr marL="800100" lvl="1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Thre</a:t>
            </a:r>
            <a:r>
              <a:rPr lang="en-US" dirty="0" smtClean="0"/>
              <a:t>e options considered:</a:t>
            </a:r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err="1" smtClean="0"/>
              <a:t>WGClimate</a:t>
            </a:r>
            <a:r>
              <a:rPr lang="en-US" dirty="0" smtClean="0"/>
              <a:t> sub-group on Carbon to oversee actions</a:t>
            </a:r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err="1" smtClean="0"/>
              <a:t>WGCLImate</a:t>
            </a:r>
            <a:r>
              <a:rPr lang="en-US" dirty="0" smtClean="0"/>
              <a:t> to oversee actions directly</a:t>
            </a:r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SIT to provide overview management</a:t>
            </a:r>
            <a:endParaRPr lang="en-US" dirty="0" smtClean="0"/>
          </a:p>
          <a:p>
            <a:pPr marL="1257300" lvl="2" indent="-342900">
              <a:spcAft>
                <a:spcPts val="0"/>
              </a:spcAft>
              <a:buFont typeface="Arial"/>
              <a:buChar char="•"/>
            </a:pPr>
            <a:endParaRPr lang="en-US" sz="1600" dirty="0" smtClean="0"/>
          </a:p>
          <a:p>
            <a:pPr marL="800100" lvl="1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Third option proposed to Plenary, with individual actions assigned to CEOS entities (WGs, VCs, SIT) as appropriate</a:t>
            </a:r>
          </a:p>
          <a:p>
            <a:pPr marL="800100" lvl="1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Instruct those entities to include relevant actions in their </a:t>
            </a:r>
            <a:r>
              <a:rPr lang="en-US" dirty="0" err="1" smtClean="0"/>
              <a:t>programmes</a:t>
            </a:r>
            <a:r>
              <a:rPr lang="en-US" dirty="0" smtClean="0"/>
              <a:t> of work</a:t>
            </a:r>
          </a:p>
          <a:p>
            <a:pPr marL="800100" lvl="1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SIT Chair to report on progress at SIT in March 2015</a:t>
            </a:r>
          </a:p>
          <a:p>
            <a:pPr marL="800100" lvl="1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Thank </a:t>
            </a:r>
            <a:r>
              <a:rPr lang="en-US" dirty="0" smtClean="0"/>
              <a:t>CSIST members for efforts to respond to task rapidly and effectively</a:t>
            </a:r>
          </a:p>
        </p:txBody>
      </p:sp>
    </p:spTree>
    <p:extLst>
      <p:ext uri="{BB962C8B-B14F-4D97-AF65-F5344CB8AC3E}">
        <p14:creationId xmlns:p14="http://schemas.microsoft.com/office/powerpoint/2010/main" val="17150767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3049</TotalTime>
  <Words>528</Words>
  <Application>Microsoft Office PowerPoint</Application>
  <PresentationFormat>On-screen Show (4:3)</PresentationFormat>
  <Paragraphs>82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4_EUM_template_v03</vt:lpstr>
      <vt:lpstr>CEOS Strategy for  Carbon Observations from Space  – Report of Implementation Study Team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Kerry Sawyer</cp:lastModifiedBy>
  <cp:revision>323</cp:revision>
  <dcterms:created xsi:type="dcterms:W3CDTF">2012-08-31T01:11:17Z</dcterms:created>
  <dcterms:modified xsi:type="dcterms:W3CDTF">2014-10-14T11:30:02Z</dcterms:modified>
</cp:coreProperties>
</file>