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0" r:id="rId2"/>
    <p:sldId id="282" r:id="rId3"/>
    <p:sldId id="283" r:id="rId4"/>
    <p:sldId id="297" r:id="rId5"/>
    <p:sldId id="298" r:id="rId6"/>
    <p:sldId id="299" r:id="rId7"/>
    <p:sldId id="284" r:id="rId8"/>
    <p:sldId id="285" r:id="rId9"/>
    <p:sldId id="286" r:id="rId10"/>
    <p:sldId id="301" r:id="rId11"/>
    <p:sldId id="310" r:id="rId12"/>
    <p:sldId id="303" r:id="rId13"/>
    <p:sldId id="304" r:id="rId14"/>
    <p:sldId id="305" r:id="rId15"/>
    <p:sldId id="306" r:id="rId16"/>
    <p:sldId id="307" r:id="rId17"/>
    <p:sldId id="30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ube" initials="SIR/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 autoAdjust="0"/>
    <p:restoredTop sz="89828" autoAdjust="0"/>
  </p:normalViewPr>
  <p:slideViewPr>
    <p:cSldViewPr snapToGrid="0" snapToObjects="1">
      <p:cViewPr varScale="1">
        <p:scale>
          <a:sx n="94" d="100"/>
          <a:sy n="94" d="100"/>
        </p:scale>
        <p:origin x="-1216" y="-104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/>
              <a:t>Global Climate Summit major outcome was the “New York Declaration on Forests” -endorsed by 30 countries and more than 50 multi-national companies (from food, paper, finances etc.) addressing deforestation and their commitment to reduce/end deforestation with in excess of $1bn in financial incentives aimed at restoring more than 3 million hectares of forest. 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olidFill>
                  <a:srgbClr val="FF0000"/>
                </a:solidFill>
                <a:latin typeface="Times New Roman" pitchFamily="-106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D23C29-9432-B941-924A-8D507A9A180E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F7B-CBB0-AD4A-82BD-A31C000E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Tromsø, Norway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28-30 October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oleObject" Target="file:///\\localhost\Users\Steve\Documents\GFOI\GFOI%202014-15\Presentations\Macintosh%20HD:Users:Steve:Documents:GFOI:GFOI%202014-15:Element%201:Element%201%20year%20coverage.docx!OLE_LINK1" TargetMode="External"/><Relationship Id="rId7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12730" y="22055"/>
            <a:ext cx="8431271" cy="1672389"/>
          </a:xfrm>
        </p:spPr>
        <p:txBody>
          <a:bodyPr/>
          <a:lstStyle/>
          <a:p>
            <a:pPr algn="l"/>
            <a:r>
              <a:rPr lang="en-US" sz="2400" dirty="0"/>
              <a:t>Update on Global Forest Observations Initiative (GFOI) and the Space Data Coordination Group (SDCG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1629654"/>
            <a:ext cx="4826977" cy="1564105"/>
          </a:xfrm>
        </p:spPr>
        <p:txBody>
          <a:bodyPr/>
          <a:lstStyle/>
          <a:p>
            <a:r>
              <a:rPr lang="en-US" b="0" dirty="0" smtClean="0">
                <a:solidFill>
                  <a:srgbClr val="FFC266"/>
                </a:solidFill>
              </a:rPr>
              <a:t>Stephen Briggs &amp; Stephen Ward</a:t>
            </a:r>
          </a:p>
          <a:p>
            <a:r>
              <a:rPr lang="en-US" sz="1600" b="0" dirty="0" smtClean="0">
                <a:solidFill>
                  <a:srgbClr val="FFC266"/>
                </a:solidFill>
              </a:rPr>
              <a:t>(</a:t>
            </a:r>
            <a:r>
              <a:rPr lang="en-US" sz="1600" b="0" dirty="0" err="1" smtClean="0">
                <a:solidFill>
                  <a:srgbClr val="FFC266"/>
                </a:solidFill>
              </a:rPr>
              <a:t>Ake</a:t>
            </a:r>
            <a:r>
              <a:rPr lang="en-US" sz="1600" b="0" dirty="0" smtClean="0">
                <a:solidFill>
                  <a:srgbClr val="FFC266"/>
                </a:solidFill>
              </a:rPr>
              <a:t> </a:t>
            </a:r>
            <a:r>
              <a:rPr lang="en-US" sz="1600" b="0" dirty="0" err="1" smtClean="0">
                <a:solidFill>
                  <a:srgbClr val="FFC266"/>
                </a:solidFill>
              </a:rPr>
              <a:t>Rosenqvist</a:t>
            </a:r>
            <a:r>
              <a:rPr lang="en-US" sz="1600" b="0" dirty="0" smtClean="0">
                <a:solidFill>
                  <a:srgbClr val="FFC266"/>
                </a:solidFill>
              </a:rPr>
              <a:t>, Frank Martin Seifert, </a:t>
            </a:r>
            <a:br>
              <a:rPr lang="en-US" sz="1600" b="0" dirty="0" smtClean="0">
                <a:solidFill>
                  <a:srgbClr val="FFC266"/>
                </a:solidFill>
              </a:rPr>
            </a:br>
            <a:r>
              <a:rPr lang="en-US" sz="1600" b="0" dirty="0" smtClean="0">
                <a:solidFill>
                  <a:srgbClr val="FFC266"/>
                </a:solidFill>
              </a:rPr>
              <a:t>Gene </a:t>
            </a:r>
            <a:r>
              <a:rPr lang="en-US" sz="1600" b="0" dirty="0" err="1" smtClean="0">
                <a:solidFill>
                  <a:srgbClr val="FFC266"/>
                </a:solidFill>
              </a:rPr>
              <a:t>Fosnight</a:t>
            </a:r>
            <a:r>
              <a:rPr lang="en-US" sz="1600" b="0" dirty="0" smtClean="0">
                <a:solidFill>
                  <a:srgbClr val="FFC266"/>
                </a:solidFill>
              </a:rPr>
              <a:t>, George Dyke)</a:t>
            </a:r>
          </a:p>
          <a:p>
            <a:r>
              <a:rPr lang="en-US" b="0" dirty="0" smtClean="0">
                <a:solidFill>
                  <a:srgbClr val="FFC266"/>
                </a:solidFill>
              </a:rPr>
              <a:t>SDCG EXEC</a:t>
            </a:r>
          </a:p>
          <a:p>
            <a:r>
              <a:rPr lang="en-US" b="0" dirty="0" smtClean="0"/>
              <a:t>CEOS Plenary, Agenda Item 20</a:t>
            </a:r>
          </a:p>
          <a:p>
            <a:r>
              <a:rPr lang="en-US" b="0" dirty="0" smtClean="0"/>
              <a:t>Tromsø, Norway</a:t>
            </a:r>
            <a:br>
              <a:rPr lang="en-US" b="0" dirty="0" smtClean="0"/>
            </a:br>
            <a:r>
              <a:rPr lang="en-US" b="0" dirty="0" smtClean="0"/>
              <a:t>28-30 October 2014</a:t>
            </a:r>
            <a:endParaRPr lang="en-US" b="0" dirty="0"/>
          </a:p>
        </p:txBody>
      </p:sp>
      <p:pic>
        <p:nvPicPr>
          <p:cNvPr id="4" name="Picture 2" descr="C:\Users\Taube\Desktop\AT job files\CEOS\CEOS Plen 2014\website\website images\Rica-ishavshotel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" y="4805528"/>
            <a:ext cx="4070067" cy="2093336"/>
          </a:xfrm>
          <a:prstGeom prst="rect">
            <a:avLst/>
          </a:prstGeom>
          <a:noFill/>
        </p:spPr>
      </p:pic>
      <p:pic>
        <p:nvPicPr>
          <p:cNvPr id="5" name="Picture 2" descr="C:\Users\Taube\Desktop\AT job files\CEOS\CEOS Plen 2014\website\website images\hotel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3832" y="4805527"/>
            <a:ext cx="1608990" cy="827543"/>
          </a:xfrm>
          <a:prstGeom prst="rect">
            <a:avLst/>
          </a:prstGeom>
          <a:noFill/>
        </p:spPr>
      </p:pic>
      <p:pic>
        <p:nvPicPr>
          <p:cNvPr id="6" name="Picture 4" descr="C:\Users\Taube\Desktop\AT job files\CEOS\CEOS Plen 2014\website\website images\birdview tromso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2821" y="4805527"/>
            <a:ext cx="3617833" cy="2093337"/>
          </a:xfrm>
          <a:prstGeom prst="rect">
            <a:avLst/>
          </a:prstGeom>
          <a:noFill/>
        </p:spPr>
      </p:pic>
      <p:pic>
        <p:nvPicPr>
          <p:cNvPr id="7" name="Picture 3" descr="C:\Users\Taube\Desktop\AT job files\CEOS\CEOS Plen 2014\website\website images\Winter_Troms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3832" y="5633071"/>
            <a:ext cx="2187622" cy="126579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GB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Global </a:t>
            </a:r>
            <a:r>
              <a:rPr lang="en-GB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annual coverages by </a:t>
            </a:r>
            <a:r>
              <a:rPr lang="en-GB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2016 </a:t>
            </a:r>
            <a:r>
              <a:rPr lang="en-GB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/>
            </a:r>
            <a:br>
              <a:rPr lang="en-GB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</a:br>
            <a:r>
              <a:rPr lang="en-GB" sz="2600" b="1" kern="0" dirty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of the world’s forested areas</a:t>
            </a:r>
            <a:endParaRPr lang="en-US" sz="26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61" y="1411888"/>
            <a:ext cx="8784976" cy="5324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b="1" dirty="0" smtClean="0"/>
              <a:t>In 2015, expand global baseline coverage to 78 countries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 smtClean="0"/>
              <a:t>GFOI </a:t>
            </a:r>
            <a:r>
              <a:rPr lang="en-US" sz="2000" dirty="0"/>
              <a:t>Participating Countries, UN-REDD National </a:t>
            </a:r>
            <a:r>
              <a:rPr lang="en-US" sz="2000" dirty="0" err="1"/>
              <a:t>Programme</a:t>
            </a:r>
            <a:r>
              <a:rPr lang="en-US" sz="2000" dirty="0"/>
              <a:t> and Partner Countries, WB-FCPF Participating and Partner Countries, CD-REDD Project Countries (BMU</a:t>
            </a:r>
            <a:r>
              <a:rPr lang="en-GB" sz="2000" dirty="0"/>
              <a:t>) </a:t>
            </a:r>
            <a:r>
              <a:rPr lang="en-US" sz="2000" dirty="0"/>
              <a:t>Coverage by Landsat and Sentinel-1 for 2015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dirty="0"/>
              <a:t>Early engagement with Sentinel-2 mission planners and </a:t>
            </a:r>
            <a:r>
              <a:rPr lang="en-US" sz="2000" dirty="0" smtClean="0"/>
              <a:t>scientists</a:t>
            </a:r>
            <a:endParaRPr lang="en-US" sz="2400" dirty="0" smtClean="0"/>
          </a:p>
          <a:p>
            <a:pPr marL="342900" indent="-342900">
              <a:buFont typeface="Wingdings" charset="2"/>
              <a:buChar char="§"/>
              <a:defRPr/>
            </a:pPr>
            <a:endParaRPr lang="en-US" sz="2400" b="1" dirty="0" smtClean="0"/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b="1" dirty="0" smtClean="0"/>
              <a:t>By 201</a:t>
            </a:r>
            <a:r>
              <a:rPr lang="en-US" sz="2400" b="1" dirty="0" smtClean="0">
                <a:solidFill>
                  <a:srgbClr val="002569"/>
                </a:solidFill>
              </a:rPr>
              <a:t>6, </a:t>
            </a:r>
            <a:r>
              <a:rPr lang="en-US" sz="2400" b="1" dirty="0" smtClean="0"/>
              <a:t>full</a:t>
            </a:r>
            <a:r>
              <a:rPr lang="en-US" sz="2400" b="1" dirty="0"/>
              <a:t> </a:t>
            </a:r>
            <a:r>
              <a:rPr lang="en-US" sz="2400" b="1" dirty="0" smtClean="0"/>
              <a:t>global coverage </a:t>
            </a:r>
            <a:endParaRPr lang="en-US" sz="2400" b="1" dirty="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/>
              <a:t>Coverage by Sentinel-1 and -2, and Landsat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/>
              <a:t>Regional coverage by CBERS-4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/>
              <a:t>On request coverage by non-core tasking </a:t>
            </a:r>
            <a:r>
              <a:rPr lang="en-US" sz="2400" dirty="0" smtClean="0"/>
              <a:t>missions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400" b="1" dirty="0" smtClean="0"/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b="1" dirty="0" smtClean="0"/>
              <a:t>Encourage </a:t>
            </a:r>
            <a:r>
              <a:rPr lang="en-US" sz="2400" b="1" dirty="0"/>
              <a:t>non-core data providers to release older </a:t>
            </a:r>
            <a:r>
              <a:rPr lang="en-US" sz="2400" b="1" dirty="0" smtClean="0"/>
              <a:t>data </a:t>
            </a:r>
            <a:r>
              <a:rPr lang="en-US" sz="2400" b="1" dirty="0"/>
              <a:t>to serve as baseline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5919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GB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Core Data</a:t>
            </a:r>
            <a:endParaRPr lang="en-US" sz="26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dirty="0" smtClean="0"/>
          </a:p>
        </p:txBody>
      </p:sp>
      <p:pic>
        <p:nvPicPr>
          <p:cNvPr id="5" name="Picture 4" descr="satellite supply_core_12_9_201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6" y="1370371"/>
            <a:ext cx="8272268" cy="54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02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GB" sz="26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Global Baseline 2015 outlook</a:t>
            </a:r>
            <a:endParaRPr lang="en-US" sz="2600" b="1" kern="0" dirty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00" y="4042660"/>
            <a:ext cx="3240738" cy="2121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1709237"/>
            <a:ext cx="3287839" cy="21520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0932" y="1418203"/>
            <a:ext cx="5317068" cy="29964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Add 17 additional countries in 2015</a:t>
            </a:r>
          </a:p>
          <a:p>
            <a:pPr lvl="1"/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Min. requirement: </a:t>
            </a:r>
            <a:r>
              <a:rPr lang="en-US" sz="1800" i="1" u="sng" dirty="0" smtClean="0">
                <a:latin typeface="Calibri" charset="0"/>
                <a:ea typeface="ＭＳ Ｐゴシック" charset="0"/>
                <a:cs typeface="ＭＳ Ｐゴシック" charset="0"/>
              </a:rPr>
              <a:t>at least </a:t>
            </a:r>
            <a:r>
              <a:rPr lang="en-US" sz="1800" dirty="0" smtClean="0">
                <a:latin typeface="Calibri" charset="0"/>
                <a:ea typeface="ＭＳ Ｐゴシック" charset="0"/>
                <a:cs typeface="ＭＳ Ｐゴシック" charset="0"/>
              </a:rPr>
              <a:t>one cloud-free annual optical coverage/country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2015 transition year to full global coverage in 2016</a:t>
            </a:r>
            <a:endParaRPr lang="en-US" strike="sngStrike" dirty="0" smtClean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13682"/>
              </p:ext>
            </p:extLst>
          </p:nvPr>
        </p:nvGraphicFramePr>
        <p:xfrm>
          <a:off x="270932" y="3694485"/>
          <a:ext cx="5469467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6" imgW="5626100" imgH="2984500" progId="Word.Document.12">
                  <p:link updateAutomatic="1"/>
                </p:oleObj>
              </mc:Choice>
              <mc:Fallback>
                <p:oleObj name="Document" r:id="rId6" imgW="5626100" imgH="2984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932" y="3694485"/>
                        <a:ext cx="5469467" cy="298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8877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Space Data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461" y="1554426"/>
            <a:ext cx="8784976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Strategy endorsed at SIT-29, Toulouse</a:t>
            </a:r>
          </a:p>
          <a:p>
            <a:pPr marL="457200" indent="-457200">
              <a:buFont typeface="Wingdings" charset="2"/>
              <a:buChar char="§"/>
            </a:pP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Country support on uptake &amp; application of space data</a:t>
            </a:r>
          </a:p>
          <a:p>
            <a:pPr marL="457200" indent="-457200">
              <a:buFont typeface="Wingdings" charset="2"/>
              <a:buChar char="§"/>
            </a:pP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Archive study, data discovery &amp; supply</a:t>
            </a:r>
          </a:p>
          <a:p>
            <a:pPr marL="457200" indent="-457200">
              <a:buFont typeface="Wingdings" charset="2"/>
              <a:buChar char="§"/>
            </a:pP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Some R&amp;D on potential of ‘Cloud’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 smtClean="0"/>
              <a:t>GFOI Space Data Management System (SDMS)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 smtClean="0">
                <a:solidFill>
                  <a:srgbClr val="002569"/>
                </a:solidFill>
              </a:rPr>
              <a:t>Important contribution from the SEO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 smtClean="0"/>
              <a:t>The Data Cube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 smtClean="0"/>
              <a:t>We see broader potential for CEOS 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>
                <a:solidFill>
                  <a:srgbClr val="002569"/>
                </a:solidFill>
              </a:rPr>
              <a:t>ESA’s Thematic Exploitation Platform on </a:t>
            </a:r>
            <a:r>
              <a:rPr lang="en-AU" sz="2400" dirty="0" smtClean="0">
                <a:solidFill>
                  <a:srgbClr val="002569"/>
                </a:solidFill>
              </a:rPr>
              <a:t>Forestry</a:t>
            </a:r>
            <a:endParaRPr lang="en-AU" sz="2400" dirty="0">
              <a:solidFill>
                <a:srgbClr val="002569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2527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Data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Delivery for the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R&amp;D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461" y="1554426"/>
            <a:ext cx="8784976" cy="395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400" b="1" dirty="0"/>
              <a:t>Includes support for science studies </a:t>
            </a:r>
            <a:r>
              <a:rPr lang="en-US" sz="2400" b="1" dirty="0" smtClean="0"/>
              <a:t>assisting:</a:t>
            </a:r>
          </a:p>
          <a:p>
            <a:pPr marL="914400" lvl="1" indent="-4572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development and evolution of the MGD for </a:t>
            </a:r>
            <a:r>
              <a:rPr lang="en-US" sz="2400" dirty="0" smtClean="0"/>
              <a:t>GFOI</a:t>
            </a:r>
          </a:p>
          <a:p>
            <a:pPr marL="914400" lvl="1" indent="-4572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Satellite </a:t>
            </a:r>
            <a:r>
              <a:rPr lang="en-US" sz="2400" dirty="0"/>
              <a:t>sensor </a:t>
            </a:r>
            <a:r>
              <a:rPr lang="en-US" sz="2400" dirty="0" smtClean="0"/>
              <a:t>interoperability, Time </a:t>
            </a:r>
            <a:r>
              <a:rPr lang="en-US" sz="2400" dirty="0"/>
              <a:t>series </a:t>
            </a:r>
            <a:r>
              <a:rPr lang="en-US" sz="2400" dirty="0" smtClean="0"/>
              <a:t>consistency, Forest degradation, Validation activities</a:t>
            </a:r>
            <a:endParaRPr lang="en-US" sz="1000" dirty="0" smtClean="0"/>
          </a:p>
          <a:p>
            <a:pPr marL="914400" lvl="1" indent="-457200">
              <a:spcBef>
                <a:spcPts val="600"/>
              </a:spcBef>
              <a:buFont typeface="Arial"/>
              <a:buChar char="•"/>
            </a:pPr>
            <a:endParaRPr lang="en-US" sz="1000" b="1" dirty="0"/>
          </a:p>
          <a:p>
            <a:pPr marL="457200" indent="-457200">
              <a:buFont typeface="Wingdings" charset="2"/>
              <a:buChar char="§"/>
            </a:pPr>
            <a:r>
              <a:rPr lang="en-US" sz="2400" b="1" dirty="0">
                <a:solidFill>
                  <a:srgbClr val="002569"/>
                </a:solidFill>
              </a:rPr>
              <a:t>Main vehicle for support by Contributing Missions (SDCG Element 3)</a:t>
            </a:r>
            <a:endParaRPr lang="en-US" sz="1000" b="1" dirty="0">
              <a:solidFill>
                <a:srgbClr val="002569"/>
              </a:solidFill>
            </a:endParaRPr>
          </a:p>
          <a:p>
            <a:pPr marL="457200" indent="-457200">
              <a:buFont typeface="Wingdings" charset="2"/>
              <a:buChar char="§"/>
            </a:pPr>
            <a:endParaRPr lang="en-US" sz="1000" b="1" dirty="0">
              <a:solidFill>
                <a:srgbClr val="002569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b="1" dirty="0">
                <a:solidFill>
                  <a:srgbClr val="002569"/>
                </a:solidFill>
              </a:rPr>
              <a:t>The R&amp;D plan is being developed through consultations with stakeholders at a series </a:t>
            </a:r>
            <a:r>
              <a:rPr lang="en-US" sz="2400" b="1" dirty="0"/>
              <a:t>of expert workshops:</a:t>
            </a:r>
          </a:p>
          <a:p>
            <a:pPr marL="457200" indent="-457200">
              <a:buFont typeface="Wingdings" charset="2"/>
              <a:buChar char="§"/>
            </a:pPr>
            <a:endParaRPr lang="en-US" sz="2400" b="1" dirty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81886"/>
              </p:ext>
            </p:extLst>
          </p:nvPr>
        </p:nvGraphicFramePr>
        <p:xfrm>
          <a:off x="1533966" y="5085825"/>
          <a:ext cx="6752990" cy="177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816"/>
                <a:gridCol w="1997242"/>
                <a:gridCol w="2792932"/>
              </a:tblGrid>
              <a:tr h="40718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Topic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</a:tr>
              <a:tr h="4845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June 10-11 2014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Woods Hole, MA, USA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Sensor interoperability and complementarity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</a:tr>
              <a:tr h="3467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October 1-3</a:t>
                      </a:r>
                      <a:r>
                        <a:rPr lang="en-US" sz="1400" baseline="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 2014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Wageningen, Holland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Measurements of forest degradation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</a:tr>
              <a:tr h="3467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February 24-26 2015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Brisbane, Australia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569"/>
                          </a:solidFill>
                          <a:latin typeface="Arial"/>
                          <a:cs typeface="Arial"/>
                        </a:rPr>
                        <a:t>Above-ground biomass</a:t>
                      </a:r>
                      <a:endParaRPr lang="en-US" sz="1400" dirty="0">
                        <a:solidFill>
                          <a:srgbClr val="002569"/>
                        </a:solidFill>
                        <a:latin typeface="Arial"/>
                        <a:cs typeface="Arial"/>
                      </a:endParaRPr>
                    </a:p>
                  </a:txBody>
                  <a:tcPr marL="85500" marR="85500" marT="42750" marB="4275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488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SDCG 3-Year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Work Plan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02" y="1852346"/>
            <a:ext cx="8784976" cy="415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Aligns Space Data Component with new GFOI Strategy document</a:t>
            </a:r>
          </a:p>
          <a:p>
            <a:pPr marL="457200" indent="-457200">
              <a:buFont typeface="Wingdings" charset="2"/>
              <a:buChar char="§"/>
            </a:pP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/>
              <a:t>Intended to take the Space Data Component through the next phase of GFOI in a well-structured and managed </a:t>
            </a:r>
            <a:r>
              <a:rPr lang="en-AU" sz="2400" b="1" dirty="0" smtClean="0"/>
              <a:t>way</a:t>
            </a:r>
          </a:p>
          <a:p>
            <a:pPr marL="457200" indent="-457200">
              <a:buFont typeface="Wingdings" charset="2"/>
              <a:buChar char="§"/>
            </a:pP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Draft progressed @ SDCG-6</a:t>
            </a:r>
          </a:p>
          <a:p>
            <a:pPr marL="457200" indent="-457200">
              <a:buFont typeface="Wingdings" charset="2"/>
              <a:buChar char="§"/>
            </a:pP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Final version for SIT-30</a:t>
            </a: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endParaRPr lang="en-AU" sz="2400" b="1" dirty="0" smtClean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0989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Issues &amp; Concerns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882" y="1617146"/>
            <a:ext cx="8784976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AU" sz="2400" b="1" dirty="0"/>
              <a:t>SDCG seeks to consolidate model for in-country delivery via FAO and World Bank</a:t>
            </a:r>
          </a:p>
          <a:p>
            <a:pPr marL="914400" lvl="1" indent="-457200">
              <a:buFont typeface="Wingdings" charset="2"/>
              <a:buChar char="§"/>
            </a:pP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Continuity of Leadership Capacity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 smtClean="0"/>
              <a:t>Norwegian funding for Co-Chair ends 31 Dec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 smtClean="0"/>
              <a:t>USGS Co-Chair retires 2015</a:t>
            </a:r>
          </a:p>
          <a:p>
            <a:pPr marL="914400" lvl="1" indent="-457200">
              <a:buFont typeface="Wingdings" charset="2"/>
              <a:buChar char="§"/>
            </a:pPr>
            <a:endParaRPr lang="en-AU" sz="2400" b="1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NY Declaration on Forests @ Global Climate Summit</a:t>
            </a:r>
          </a:p>
          <a:p>
            <a:pPr marL="800100" lvl="1" indent="-342900">
              <a:buFont typeface="Arial"/>
              <a:buChar char="•"/>
            </a:pPr>
            <a:r>
              <a:rPr lang="en-AU" sz="2400" dirty="0" smtClean="0"/>
              <a:t>COP-</a:t>
            </a:r>
            <a:r>
              <a:rPr lang="en-AU" sz="2400" dirty="0" smtClean="0">
                <a:solidFill>
                  <a:srgbClr val="002569"/>
                </a:solidFill>
              </a:rPr>
              <a:t>21 in Paris an important milestone: December 2015</a:t>
            </a:r>
          </a:p>
          <a:p>
            <a:pPr marL="914400" lvl="1" indent="-457200">
              <a:buFont typeface="Wingdings" charset="2"/>
              <a:buChar char="§"/>
            </a:pPr>
            <a:endParaRPr lang="en-AU" sz="2400" dirty="0"/>
          </a:p>
          <a:p>
            <a:pPr marL="457200" indent="-457200">
              <a:buFont typeface="Wingdings" charset="2"/>
              <a:buChar char="§"/>
            </a:pPr>
            <a:r>
              <a:rPr lang="en-AU" sz="2400" b="1" dirty="0" smtClean="0"/>
              <a:t>SDCG willing and able to continue as an Ad-hoc CEOS Group for another year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3901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6445" y="2229555"/>
            <a:ext cx="3922888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 and feedback!</a:t>
            </a:r>
          </a:p>
          <a:p>
            <a:endParaRPr lang="en-US" dirty="0"/>
          </a:p>
          <a:p>
            <a:pPr lvl="0"/>
            <a:r>
              <a:rPr lang="en-AU" sz="1400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Contact:</a:t>
            </a:r>
          </a:p>
          <a:p>
            <a:pPr lvl="0"/>
            <a:r>
              <a:rPr lang="en-AU" sz="1400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Matthew Steventon</a:t>
            </a:r>
          </a:p>
          <a:p>
            <a:pPr lvl="0"/>
            <a:r>
              <a:rPr lang="en-AU" sz="1400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matthew@</a:t>
            </a:r>
            <a:r>
              <a:rPr lang="en-AU" sz="1400" i="1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symbioscomms.com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5E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rees_03.png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8" y="2698841"/>
            <a:ext cx="3546229" cy="4383283"/>
          </a:xfrm>
          <a:prstGeom prst="rect">
            <a:avLst/>
          </a:prstGeom>
        </p:spPr>
      </p:pic>
      <p:pic>
        <p:nvPicPr>
          <p:cNvPr id="8" name="Picture 7" descr="trees_04.png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63" y="3904940"/>
            <a:ext cx="2186670" cy="2999742"/>
          </a:xfrm>
          <a:prstGeom prst="rect">
            <a:avLst/>
          </a:prstGeom>
        </p:spPr>
      </p:pic>
      <p:pic>
        <p:nvPicPr>
          <p:cNvPr id="9" name="Picture 8" descr="trees_06.png"/>
          <p:cNvPicPr>
            <a:picLocks noChangeAspect="1"/>
          </p:cNvPicPr>
          <p:nvPr/>
        </p:nvPicPr>
        <p:blipFill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8" y="2017128"/>
            <a:ext cx="5604990" cy="4626492"/>
          </a:xfrm>
          <a:prstGeom prst="rect">
            <a:avLst/>
          </a:prstGeom>
        </p:spPr>
      </p:pic>
      <p:pic>
        <p:nvPicPr>
          <p:cNvPr id="10" name="Picture 9" descr="trees_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54" y="318235"/>
            <a:ext cx="3625742" cy="6539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7393" y="869109"/>
            <a:ext cx="4347614" cy="830997"/>
          </a:xfrm>
          <a:prstGeom prst="rect">
            <a:avLst/>
          </a:prstGeom>
          <a:solidFill>
            <a:srgbClr val="2A5E34">
              <a:alpha val="64000"/>
            </a:srgbClr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lvl="0" algn="r"/>
            <a:r>
              <a:rPr lang="en-AU" sz="2000" b="1" i="1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Thank you</a:t>
            </a:r>
            <a:endParaRPr lang="en-AU" sz="2000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 descr="CEOS_logo-[Converted]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118"/>
          <a:stretch/>
        </p:blipFill>
        <p:spPr>
          <a:xfrm>
            <a:off x="103335" y="65391"/>
            <a:ext cx="993214" cy="433841"/>
          </a:xfrm>
          <a:prstGeom prst="rect">
            <a:avLst/>
          </a:prstGeom>
        </p:spPr>
      </p:pic>
      <p:pic>
        <p:nvPicPr>
          <p:cNvPr id="14" name="Picture 13" descr="geo_logo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9" b="-13939"/>
          <a:stretch/>
        </p:blipFill>
        <p:spPr>
          <a:xfrm>
            <a:off x="1246494" y="125710"/>
            <a:ext cx="789136" cy="394577"/>
          </a:xfrm>
          <a:prstGeom prst="rect">
            <a:avLst/>
          </a:prstGeom>
        </p:spPr>
      </p:pic>
      <p:pic>
        <p:nvPicPr>
          <p:cNvPr id="15" name="Picture 14" descr="white_gfoi_logo.png"/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14" y="126220"/>
            <a:ext cx="838482" cy="326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0316" y="4531759"/>
            <a:ext cx="4448591" cy="138499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b="1" dirty="0" err="1" smtClean="0">
                <a:solidFill>
                  <a:srgbClr val="2A5E34"/>
                </a:solidFill>
                <a:latin typeface="+mj-lt"/>
              </a:rPr>
              <a:t>www.gfoi.org</a:t>
            </a:r>
            <a:r>
              <a:rPr lang="en-AU" sz="2800" b="1" dirty="0" smtClean="0">
                <a:solidFill>
                  <a:srgbClr val="2A5E34"/>
                </a:solidFill>
                <a:latin typeface="+mj-lt"/>
              </a:rPr>
              <a:t/>
            </a:r>
            <a:br>
              <a:rPr lang="en-AU" sz="2800" b="1" dirty="0" smtClean="0">
                <a:solidFill>
                  <a:srgbClr val="2A5E34"/>
                </a:solidFill>
                <a:latin typeface="+mj-lt"/>
              </a:rPr>
            </a:br>
            <a:r>
              <a:rPr lang="en-AU" sz="2800" b="1" dirty="0" smtClean="0">
                <a:solidFill>
                  <a:srgbClr val="2A5E34"/>
                </a:solidFill>
                <a:latin typeface="+mj-lt"/>
              </a:rPr>
              <a:t/>
            </a:r>
            <a:br>
              <a:rPr lang="en-AU" sz="2800" b="1" dirty="0" smtClean="0">
                <a:solidFill>
                  <a:srgbClr val="2A5E34"/>
                </a:solidFill>
                <a:latin typeface="+mj-lt"/>
              </a:rPr>
            </a:br>
            <a:r>
              <a:rPr lang="en-AU" sz="2800" b="1" dirty="0" err="1" smtClean="0">
                <a:solidFill>
                  <a:srgbClr val="2A5E34"/>
                </a:solidFill>
                <a:latin typeface="+mj-lt"/>
              </a:rPr>
              <a:t>www.ceos.org</a:t>
            </a:r>
            <a:r>
              <a:rPr lang="en-AU" sz="2800" b="1" dirty="0" smtClean="0">
                <a:solidFill>
                  <a:srgbClr val="2A5E34"/>
                </a:solidFill>
                <a:latin typeface="+mj-lt"/>
              </a:rPr>
              <a:t>/</a:t>
            </a:r>
            <a:r>
              <a:rPr lang="en-AU" sz="2800" b="1" dirty="0" err="1" smtClean="0">
                <a:solidFill>
                  <a:srgbClr val="2A5E34"/>
                </a:solidFill>
                <a:latin typeface="+mj-lt"/>
              </a:rPr>
              <a:t>sdcg</a:t>
            </a:r>
            <a:endParaRPr lang="en-AU" sz="2000" dirty="0">
              <a:solidFill>
                <a:srgbClr val="2A5E34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7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60265" y="6596203"/>
            <a:ext cx="1639186" cy="31897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71780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8155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Global Forest Observation Initiative (GFOI) 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46893" y="4311695"/>
            <a:ext cx="373636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19000"/>
              </a:lnSpc>
              <a:buClr>
                <a:schemeClr val="accent1"/>
              </a:buClr>
              <a:buNone/>
              <a:defRPr/>
            </a:pPr>
            <a:r>
              <a:rPr lang="en-GB" sz="2000" dirty="0">
                <a:latin typeface="Arial"/>
                <a:cs typeface="Arial"/>
              </a:rPr>
              <a:t>Co-leads: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800" dirty="0">
                <a:latin typeface="Arial"/>
                <a:cs typeface="Arial"/>
              </a:rPr>
              <a:t>Australia (</a:t>
            </a:r>
            <a:r>
              <a:rPr lang="en-GB" sz="1800" dirty="0">
                <a:latin typeface="Arial"/>
                <a:cs typeface="Arial"/>
              </a:rPr>
              <a:t>DOTE</a:t>
            </a:r>
            <a:r>
              <a:rPr lang="en-US" sz="1800" dirty="0">
                <a:latin typeface="Arial"/>
                <a:cs typeface="Arial"/>
              </a:rPr>
              <a:t>)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800" dirty="0">
                <a:latin typeface="Arial"/>
                <a:cs typeface="Arial"/>
              </a:rPr>
              <a:t>Norway (NSC)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800" dirty="0">
                <a:latin typeface="Arial"/>
                <a:cs typeface="Arial"/>
              </a:rPr>
              <a:t>USA (USGS)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800" dirty="0">
                <a:latin typeface="Arial"/>
                <a:cs typeface="Arial"/>
              </a:rPr>
              <a:t>FAO </a:t>
            </a:r>
          </a:p>
          <a:p>
            <a:pPr>
              <a:buClr>
                <a:schemeClr val="tx1">
                  <a:lumMod val="75000"/>
                </a:schemeClr>
              </a:buClr>
              <a:buFontTx/>
              <a:buChar char="•"/>
              <a:defRPr/>
            </a:pPr>
            <a:r>
              <a:rPr lang="en-US" sz="1800" dirty="0">
                <a:latin typeface="Arial"/>
                <a:cs typeface="Arial"/>
              </a:rPr>
              <a:t>CEOS (</a:t>
            </a:r>
            <a:r>
              <a:rPr lang="en-US" sz="1800" dirty="0" smtClean="0">
                <a:latin typeface="Arial"/>
                <a:cs typeface="Arial"/>
              </a:rPr>
              <a:t>ESA)</a:t>
            </a:r>
            <a:endParaRPr lang="en-US" sz="1800" dirty="0" smtClean="0">
              <a:solidFill>
                <a:srgbClr val="5F5F5F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35168" y="1304970"/>
            <a:ext cx="412641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/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GFOI Objectives: 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to foster sustained availability of satellite and ground observation in support of national forest information systems</a:t>
            </a:r>
          </a:p>
          <a:p>
            <a:pPr marL="342900" indent="-342900" eaLnBrk="0" hangingPunct="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to support countries in the use of observations for their national forest information systems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91000" y="1327921"/>
            <a:ext cx="4965701" cy="2814819"/>
            <a:chOff x="4191000" y="1185681"/>
            <a:chExt cx="4965701" cy="2814819"/>
          </a:xfrm>
        </p:grpSpPr>
        <p:pic>
          <p:nvPicPr>
            <p:cNvPr id="12" name="Picture 11" descr="sdcg_expansion_maps_cropped_0002_2014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9100" y="1185681"/>
              <a:ext cx="4927601" cy="2744187"/>
            </a:xfrm>
            <a:prstGeom prst="rect">
              <a:avLst/>
            </a:prstGeom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18200" y="3610494"/>
              <a:ext cx="30988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200" b="1" dirty="0" smtClean="0">
                  <a:solidFill>
                    <a:schemeClr val="bg1"/>
                  </a:solidFill>
                  <a:latin typeface="Calibri" charset="0"/>
                  <a:cs typeface="Arial" charset="0"/>
                </a:rPr>
                <a:t>GFOI Country Coverage  In </a:t>
              </a:r>
              <a:r>
                <a:rPr lang="en-GB" sz="1200" b="1" dirty="0" smtClean="0">
                  <a:solidFill>
                    <a:srgbClr val="008000"/>
                  </a:solidFill>
                  <a:latin typeface="Calibri" charset="0"/>
                  <a:cs typeface="Arial" charset="0"/>
                </a:rPr>
                <a:t>2013</a:t>
              </a:r>
              <a:r>
                <a:rPr lang="en-GB" sz="1200" b="1" dirty="0" smtClean="0">
                  <a:solidFill>
                    <a:schemeClr val="bg1"/>
                  </a:solidFill>
                  <a:latin typeface="Calibri" charset="0"/>
                  <a:cs typeface="Arial" charset="0"/>
                </a:rPr>
                <a:t> AND </a:t>
              </a:r>
              <a:r>
                <a:rPr lang="en-GB" sz="1200" b="1" dirty="0" smtClean="0">
                  <a:solidFill>
                    <a:srgbClr val="0000FF"/>
                  </a:solidFill>
                  <a:latin typeface="Calibri" charset="0"/>
                  <a:cs typeface="Arial" charset="0"/>
                </a:rPr>
                <a:t>2014</a:t>
              </a:r>
              <a:endParaRPr lang="en-GB" sz="1200" b="1" dirty="0">
                <a:solidFill>
                  <a:srgbClr val="0000FF"/>
                </a:solidFill>
                <a:latin typeface="Calibri" charset="0"/>
                <a:cs typeface="Arial" charset="0"/>
              </a:endParaRPr>
            </a:p>
          </p:txBody>
        </p:sp>
        <p:pic>
          <p:nvPicPr>
            <p:cNvPr id="14" name="Picture 13" descr="ceos_logo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606800"/>
              <a:ext cx="8636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ontent Placeholder 2"/>
          <p:cNvSpPr>
            <a:spLocks/>
          </p:cNvSpPr>
          <p:nvPr/>
        </p:nvSpPr>
        <p:spPr bwMode="auto">
          <a:xfrm>
            <a:off x="4192093" y="4086270"/>
            <a:ext cx="4951907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2008 	Establishment of GEO FCT task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2009+ 	FCT demonstration based on NDs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2010 	GFOI Concept plan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2011 	GFOI Implementation plan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2012 	GFOI Start-Up Phase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2013-15	Incrementing coverage</a:t>
            </a: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Arial"/>
                <a:ea typeface="ＭＳ Ｐゴシック" charset="-128"/>
                <a:cs typeface="Arial"/>
              </a:rPr>
              <a:t>2016+ 	Operations Phase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338061" y="6490062"/>
            <a:ext cx="181864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 err="1">
                <a:solidFill>
                  <a:srgbClr val="008542"/>
                </a:solidFill>
              </a:rPr>
              <a:t>www.gfoi.org</a:t>
            </a:r>
            <a:endParaRPr lang="en-GB" dirty="0">
              <a:solidFill>
                <a:srgbClr val="0085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76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Five Pillars of GFOI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4461" y="1289318"/>
            <a:ext cx="8792308" cy="54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>
                <a:latin typeface="Verdana" charset="0"/>
              </a:rPr>
              <a:t>Methods and Guidance Documentation (Australia lead)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latin typeface="Verdana" charset="0"/>
                <a:sym typeface="Wingdings" charset="0"/>
              </a:rPr>
              <a:t>Coordinated approach with writing leads, external review and approval </a:t>
            </a:r>
            <a:endParaRPr lang="en-US" sz="1600" dirty="0" smtClean="0">
              <a:latin typeface="Verdana" charset="0"/>
            </a:endParaRP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>
                <a:latin typeface="Verdana" charset="0"/>
              </a:rPr>
              <a:t>Coordination of satellite data supply (CEOS lead)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latin typeface="Verdana" charset="0"/>
                <a:sym typeface="Wingdings" charset="0"/>
              </a:rPr>
              <a:t>Space Data Coordination Group (</a:t>
            </a:r>
            <a:r>
              <a:rPr lang="en-US" sz="1600" dirty="0" smtClean="0">
                <a:latin typeface="Verdana" charset="0"/>
              </a:rPr>
              <a:t>SDCG) – ESA, NSC, USGS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>
                <a:latin typeface="Verdana" charset="0"/>
              </a:rPr>
              <a:t>R&amp;D on technical challenges (</a:t>
            </a:r>
            <a:r>
              <a:rPr lang="en-US" sz="1800" dirty="0" smtClean="0">
                <a:solidFill>
                  <a:srgbClr val="002569"/>
                </a:solidFill>
                <a:latin typeface="Verdana" charset="0"/>
              </a:rPr>
              <a:t>GFOI Office lead)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latin typeface="Verdana" charset="0"/>
                <a:sym typeface="Wingdings" charset="0"/>
              </a:rPr>
              <a:t>Gap analysis, dedicated R&amp;D plan with Priority R&amp;D Topics 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latin typeface="Verdana" charset="0"/>
                <a:sym typeface="Wingdings" charset="0"/>
              </a:rPr>
              <a:t>Enhanced cooperation with CEOS space agencies </a:t>
            </a:r>
            <a:endParaRPr lang="en-US" sz="1600" dirty="0" smtClean="0">
              <a:latin typeface="Verdana" charset="0"/>
            </a:endParaRP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>
                <a:latin typeface="Verdana" charset="0"/>
              </a:rPr>
              <a:t>Capacity Building (US lead)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GB" sz="1600" dirty="0" err="1" smtClean="0">
                <a:latin typeface="Verdana" charset="0"/>
                <a:sym typeface="Wingdings" charset="0"/>
              </a:rPr>
              <a:t>SilvaCarbon</a:t>
            </a:r>
            <a:r>
              <a:rPr lang="en-GB" sz="1600" dirty="0" smtClean="0">
                <a:latin typeface="Verdana" charset="0"/>
                <a:sym typeface="Wingdings" charset="0"/>
              </a:rPr>
              <a:t>: focused series of workshops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latin typeface="Verdana" charset="0"/>
                <a:sym typeface="Wingdings" charset="0"/>
              </a:rPr>
              <a:t>Bilateral capacity-building activities</a:t>
            </a: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2569"/>
                </a:solidFill>
                <a:latin typeface="Verdana" charset="0"/>
                <a:ea typeface="ＭＳ Ｐゴシック" pitchFamily="-106" charset="-128"/>
              </a:rPr>
              <a:t>Country </a:t>
            </a:r>
            <a:r>
              <a:rPr lang="en-US" sz="1800" dirty="0">
                <a:solidFill>
                  <a:srgbClr val="002569"/>
                </a:solidFill>
                <a:latin typeface="Verdana" charset="0"/>
              </a:rPr>
              <a:t>engagement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600" dirty="0">
                <a:solidFill>
                  <a:srgbClr val="002569"/>
                </a:solidFill>
                <a:latin typeface="Verdana" charset="0"/>
                <a:sym typeface="Wingdings" charset="0"/>
              </a:rPr>
              <a:t>Delivered via multiple channels – FAO/</a:t>
            </a:r>
            <a:r>
              <a:rPr lang="en-US" sz="1600" dirty="0" smtClean="0">
                <a:solidFill>
                  <a:srgbClr val="002569"/>
                </a:solidFill>
                <a:latin typeface="Verdana" charset="0"/>
                <a:sym typeface="Wingdings" charset="0"/>
              </a:rPr>
              <a:t>No, </a:t>
            </a:r>
            <a:r>
              <a:rPr lang="en-US" sz="1600" dirty="0" err="1">
                <a:solidFill>
                  <a:srgbClr val="002569"/>
                </a:solidFill>
                <a:latin typeface="Verdana" charset="0"/>
                <a:sym typeface="Wingdings" charset="0"/>
              </a:rPr>
              <a:t>Aus</a:t>
            </a:r>
            <a:r>
              <a:rPr lang="en-US" sz="1600" dirty="0">
                <a:solidFill>
                  <a:srgbClr val="002569"/>
                </a:solidFill>
                <a:latin typeface="Verdana" charset="0"/>
                <a:sym typeface="Wingdings" charset="0"/>
              </a:rPr>
              <a:t>, US, (Clinton Foundation, WB….)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1600" dirty="0">
                <a:solidFill>
                  <a:srgbClr val="002569"/>
                </a:solidFill>
                <a:latin typeface="Verdana" charset="0"/>
                <a:sym typeface="Wingdings" charset="0"/>
              </a:rPr>
              <a:t>Key to successful outcomes</a:t>
            </a:r>
          </a:p>
          <a:p>
            <a:pPr lvl="1" indent="-342900">
              <a:lnSpc>
                <a:spcPct val="130000"/>
              </a:lnSpc>
              <a:buFont typeface="Arial"/>
              <a:buChar char="•"/>
            </a:pPr>
            <a:endParaRPr lang="en-US" sz="1600" dirty="0" smtClean="0">
              <a:latin typeface="Verdana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1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2014 Overview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199" y="1493930"/>
            <a:ext cx="8442251" cy="52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V1 of the GFOI Methods and Guidance Documentation (MGD) developed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Key GFOI deliverable to governments, next to space data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Defines how to apply space data for IPCC-compliant MRV 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Global </a:t>
            </a:r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Baseline Acquisitions going to plan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/>
                <a:cs typeface="Arial"/>
              </a:rPr>
              <a:t>Landsat-7/-8 running well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/>
                <a:cs typeface="Arial"/>
              </a:rPr>
              <a:t>Sentinel-1A commissioned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"/>
                <a:cs typeface="Arial"/>
              </a:rPr>
              <a:t>ALOS-2 commissioned and in CAL phase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Arial"/>
                <a:cs typeface="Arial"/>
              </a:rPr>
              <a:t>CBERS-4 launch in Dec. 2014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R&amp;D Plan in development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Steady capacity building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In country delivery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868" y="3261138"/>
            <a:ext cx="2443582" cy="34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010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Outlook</a:t>
            </a:r>
            <a:endParaRPr lang="en-US" sz="2800" b="1" kern="0" dirty="0">
              <a:solidFill>
                <a:srgbClr val="FFFFFF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199" y="1493930"/>
            <a:ext cx="8442251" cy="52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GFOI Leads propose move of the office to FAO</a:t>
            </a:r>
          </a:p>
          <a:p>
            <a:pPr marL="342900" lvl="0" indent="-342900">
              <a:buFont typeface="Wingdings" charset="2"/>
              <a:buChar char="§"/>
            </a:pP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lvl="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002569"/>
                </a:solidFill>
                <a:latin typeface="Arial"/>
                <a:cs typeface="Arial"/>
              </a:rPr>
              <a:t>Should </a:t>
            </a:r>
            <a:r>
              <a:rPr lang="en-US" sz="2400" b="1" dirty="0">
                <a:solidFill>
                  <a:srgbClr val="002569"/>
                </a:solidFill>
                <a:latin typeface="Arial"/>
                <a:cs typeface="Arial"/>
              </a:rPr>
              <a:t>lead to better integration of FAO service delivery with other aspects of GFOI</a:t>
            </a:r>
          </a:p>
          <a:p>
            <a:pPr marL="800100" lvl="1" indent="-342900">
              <a:buFont typeface="Wingdings" charset="2"/>
              <a:buChar char="§"/>
            </a:pP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MGD version 2 (portal)</a:t>
            </a:r>
          </a:p>
          <a:p>
            <a:pPr marL="342900" indent="-342900">
              <a:buFont typeface="Wingdings" charset="2"/>
              <a:buChar char="§"/>
            </a:pP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2</a:t>
            </a:r>
            <a:r>
              <a:rPr lang="en-US" sz="2400" b="1" baseline="30000" dirty="0" smtClean="0">
                <a:solidFill>
                  <a:schemeClr val="tx2"/>
                </a:solidFill>
                <a:latin typeface="Arial"/>
                <a:cs typeface="Arial"/>
              </a:rPr>
              <a:t>nd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 GFOI Summit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Sydney, March 2015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2569"/>
                </a:solidFill>
                <a:latin typeface="Arial"/>
                <a:cs typeface="Arial"/>
              </a:rPr>
              <a:t>SDCG-7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Component coordination</a:t>
            </a:r>
          </a:p>
          <a:p>
            <a:pPr marL="800100" lvl="1" indent="-342900">
              <a:buFont typeface="Arial"/>
              <a:buChar char="•"/>
            </a:pP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Emphasis on outreach &amp; country engagement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We have GFOI deliverables</a:t>
            </a:r>
          </a:p>
        </p:txBody>
      </p:sp>
    </p:spTree>
    <p:extLst>
      <p:ext uri="{BB962C8B-B14F-4D97-AF65-F5344CB8AC3E}">
        <p14:creationId xmlns:p14="http://schemas.microsoft.com/office/powerpoint/2010/main" val="25064907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8008492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SDCG &amp; GFOI Space Data Component Update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28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CEOS Plenary</a:t>
            </a:r>
          </a:p>
          <a:p>
            <a:r>
              <a:rPr lang="en-US" sz="1600" b="1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Tromso</a:t>
            </a: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28-30 October 2014</a:t>
            </a:r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10" y="5967358"/>
            <a:ext cx="4508508" cy="6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33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75560"/>
            <a:ext cx="8229600" cy="4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1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800" b="1" kern="0" dirty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The Role of SDCG in GFOI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199" y="1493930"/>
            <a:ext cx="8442251" cy="52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Wingdings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Coordination of satellite data acquisition and supply is fundamental to GFOI objectives and supports all countries’ participation in reporting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lvl="0" indent="-342900">
              <a:buFont typeface="Wingdings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Satellite data can provide</a:t>
            </a:r>
          </a:p>
          <a:p>
            <a:pPr marL="800100" lvl="1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Measurements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 of forest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extent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characteristics</a:t>
            </a: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Support to countries in </a:t>
            </a: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GHG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Reporting</a:t>
            </a:r>
            <a:endParaRPr lang="en-US" sz="20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Independent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Verification</a:t>
            </a:r>
          </a:p>
          <a:p>
            <a:pPr marL="800100" lvl="1" indent="-342900">
              <a:buFont typeface="Courier New"/>
              <a:buChar char="o"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2011 plenary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endorsed the set-up of the Ad-hoc CEOS Space Data Coordination Group for GFOI to support GFOI, putting emphasis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on physical outcomes from CEOS in support of GEO activities.</a:t>
            </a:r>
          </a:p>
        </p:txBody>
      </p:sp>
    </p:spTree>
    <p:extLst>
      <p:ext uri="{BB962C8B-B14F-4D97-AF65-F5344CB8AC3E}">
        <p14:creationId xmlns:p14="http://schemas.microsoft.com/office/powerpoint/2010/main" val="33563444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3334" y="1623865"/>
            <a:ext cx="8517464" cy="483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charset="2"/>
              <a:buChar char="§"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SDCG Co-chairs: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		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ESA, </a:t>
            </a:r>
            <a:r>
              <a:rPr lang="en-AU" sz="2400" dirty="0" smtClean="0">
                <a:solidFill>
                  <a:srgbClr val="FF0000"/>
                </a:solidFill>
                <a:latin typeface="Arial"/>
                <a:ea typeface="ＭＳ Ｐゴシック" pitchFamily="1" charset="-128"/>
                <a:cs typeface="Arial"/>
              </a:rPr>
              <a:t>NSC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, </a:t>
            </a:r>
            <a:r>
              <a:rPr lang="en-A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USGS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SDCG Secretariat: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		</a:t>
            </a:r>
            <a:r>
              <a:rPr lang="en-AU" sz="2400" dirty="0" smtClean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DOTE (Australia)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AU" sz="2400" b="1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SDCG Members: </a:t>
            </a:r>
            <a:r>
              <a:rPr lang="en-AU" sz="2400" dirty="0" smtClean="0">
                <a:latin typeface="Arial"/>
                <a:ea typeface="ＭＳ Ｐゴシック" pitchFamily="1" charset="-128"/>
                <a:cs typeface="Arial"/>
              </a:rPr>
              <a:t>		ASI,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CNES, CONAE, CRESDA, 								CSA, </a:t>
            </a:r>
            <a:r>
              <a:rPr lang="en-AU" sz="2400" dirty="0">
                <a:solidFill>
                  <a:srgbClr val="77933C"/>
                </a:solidFill>
                <a:latin typeface="Arial"/>
                <a:ea typeface="ＭＳ Ｐゴシック" pitchFamily="1" charset="-128"/>
                <a:cs typeface="Arial"/>
              </a:rPr>
              <a:t>D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"/>
                <a:ea typeface="ＭＳ Ｐゴシック" pitchFamily="1" charset="-128"/>
                <a:cs typeface="Arial"/>
              </a:rPr>
              <a:t>LR, INPE, ISRO, JAXA, 								NASA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AU" sz="2400" b="1" dirty="0" smtClean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Convene </a:t>
            </a:r>
            <a:r>
              <a:rPr lang="en-AU" sz="2400" b="1" dirty="0">
                <a:solidFill>
                  <a:srgbClr val="1F497D"/>
                </a:solidFill>
                <a:latin typeface="Arial"/>
                <a:ea typeface="ＭＳ Ｐゴシック" pitchFamily="1" charset="-128"/>
                <a:cs typeface="Arial"/>
              </a:rPr>
              <a:t>biannual meetings of SDCG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CSA hosted SDCG-1 in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March 2012</a:t>
            </a:r>
            <a:endParaRPr lang="en-GB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USGS hosted SDCG-2 in 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Sep 2012</a:t>
            </a:r>
            <a:endParaRPr lang="en-GB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Australia hosted SDCG-3 in Feb 2013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NASA hosted SDCG-4 in Sep 2013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ESA hosted SDCG-5 in Feb 2014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NSC hosted SDCG-6 in Oct 2014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Australia will host SDCG-7 in 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Mar 2015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endParaRPr lang="en-GB" sz="24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79539" y="212030"/>
            <a:ext cx="58594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SDCG Set-up</a:t>
            </a:r>
          </a:p>
        </p:txBody>
      </p:sp>
      <p:pic>
        <p:nvPicPr>
          <p:cNvPr id="2" name="Picture 1" descr="DSC0088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38167" r="2222"/>
          <a:stretch/>
        </p:blipFill>
        <p:spPr>
          <a:xfrm>
            <a:off x="5716711" y="4288363"/>
            <a:ext cx="3044578" cy="16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747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47800" y="120590"/>
            <a:ext cx="627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The CEOS Data Strategy for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GFOI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61" y="1411888"/>
            <a:ext cx="8784976" cy="5232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AU" sz="2400" b="1" dirty="0"/>
              <a:t>Element 1: </a:t>
            </a:r>
            <a:r>
              <a:rPr lang="en-GB" sz="2400" dirty="0"/>
              <a:t>A baseline, coordinated </a:t>
            </a:r>
            <a:r>
              <a:rPr lang="en-GB" sz="2400" b="1" dirty="0"/>
              <a:t>global data acquisition strategy</a:t>
            </a:r>
            <a:r>
              <a:rPr lang="en-GB" sz="2400" dirty="0"/>
              <a:t> involving a number of </a:t>
            </a:r>
            <a:r>
              <a:rPr lang="en-GB" sz="2400" b="1" dirty="0"/>
              <a:t>‘Core data streams’ </a:t>
            </a:r>
            <a:r>
              <a:rPr lang="en-GB" sz="2400" dirty="0"/>
              <a:t>that can be used free-of-charge and openly for GFOI purposes. This will involve global, systematic and sustained wall-to-wall acquisitions of forested areas</a:t>
            </a:r>
          </a:p>
          <a:p>
            <a:pPr marL="457200" lvl="0" indent="-457200">
              <a:buFont typeface="Wingdings" charset="2"/>
              <a:buChar char="§"/>
            </a:pPr>
            <a:endParaRPr lang="en-GB" sz="1100" dirty="0">
              <a:solidFill>
                <a:srgbClr val="0000FF"/>
              </a:solidFill>
            </a:endParaRPr>
          </a:p>
          <a:p>
            <a:pPr marL="457200" lvl="0" indent="-457200">
              <a:buFont typeface="Wingdings" charset="2"/>
              <a:buChar char="§"/>
            </a:pPr>
            <a:r>
              <a:rPr lang="en-GB" sz="2400" b="1" dirty="0"/>
              <a:t>Element 2: </a:t>
            </a:r>
            <a:r>
              <a:rPr lang="en-GB" sz="2400" dirty="0"/>
              <a:t>Coordinated strategies for </a:t>
            </a:r>
            <a:r>
              <a:rPr lang="en-GB" sz="2400" b="1" dirty="0"/>
              <a:t>national space data services</a:t>
            </a:r>
            <a:r>
              <a:rPr lang="en-GB" sz="2400" dirty="0"/>
              <a:t> including historical coverage characterisation, impartial data needs assessment, </a:t>
            </a:r>
            <a:r>
              <a:rPr lang="en-GB" sz="2400" dirty="0" smtClean="0"/>
              <a:t>core data delivery and value adding, </a:t>
            </a:r>
            <a:r>
              <a:rPr lang="en-US" sz="2400" dirty="0" smtClean="0"/>
              <a:t>…</a:t>
            </a:r>
            <a:endParaRPr lang="en-GB" sz="2400" dirty="0"/>
          </a:p>
          <a:p>
            <a:pPr marL="457200" lvl="0" indent="-457200">
              <a:buFont typeface="Wingdings" charset="2"/>
              <a:buChar char="§"/>
            </a:pPr>
            <a:endParaRPr lang="en-GB" sz="1100" dirty="0">
              <a:solidFill>
                <a:srgbClr val="0000FF"/>
              </a:solidFill>
            </a:endParaRPr>
          </a:p>
          <a:p>
            <a:pPr marL="457200" lvl="0" indent="-457200">
              <a:buFont typeface="Wingdings" charset="2"/>
              <a:buChar char="§"/>
            </a:pPr>
            <a:r>
              <a:rPr lang="en-GB" sz="2400" b="1" dirty="0"/>
              <a:t>Element 3: </a:t>
            </a:r>
            <a:r>
              <a:rPr lang="en-GB" sz="2400" dirty="0"/>
              <a:t>Data supply in support of the GFOI </a:t>
            </a:r>
            <a:r>
              <a:rPr lang="en-GB" sz="2400" b="1" dirty="0"/>
              <a:t>R&amp;D activities</a:t>
            </a:r>
            <a:r>
              <a:rPr lang="en-GB" sz="2400" dirty="0"/>
              <a:t>, including in support of: the science studies assisting the development and evolution of the Methods and Guidance document for GFOI</a:t>
            </a:r>
            <a:endParaRPr lang="en-AU" sz="2400" dirty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7494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3504</TotalTime>
  <Words>1136</Words>
  <Application>Microsoft Macintosh PowerPoint</Application>
  <PresentationFormat>On-screen Show (4:3)</PresentationFormat>
  <Paragraphs>206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4_EUM_template_v03</vt:lpstr>
      <vt:lpstr>\\localhost\Users\Steve\Documents\GFOI\GFOI 2014-15\Presentations\Macintosh HD:Users:Steve:Documents:GFOI:GFOI 2014-15:Element 1:Element 1 year coverage.docx!OLE_LINK1</vt:lpstr>
      <vt:lpstr>Update on Global Forest Observations Initiative (GFOI) and the Space Data Coordination Group (SDCG) </vt:lpstr>
      <vt:lpstr>PowerPoint Presentation</vt:lpstr>
      <vt:lpstr>PowerPoint Presentation</vt:lpstr>
      <vt:lpstr>PowerPoint Presentation</vt:lpstr>
      <vt:lpstr>PowerPoint Presentation</vt:lpstr>
      <vt:lpstr>SDCG &amp; GFOI Space Data Component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Kim Keith</cp:lastModifiedBy>
  <cp:revision>345</cp:revision>
  <dcterms:created xsi:type="dcterms:W3CDTF">2012-08-31T01:11:17Z</dcterms:created>
  <dcterms:modified xsi:type="dcterms:W3CDTF">2014-10-29T11:59:20Z</dcterms:modified>
</cp:coreProperties>
</file>