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60" r:id="rId2"/>
    <p:sldId id="301" r:id="rId3"/>
    <p:sldId id="302" r:id="rId4"/>
    <p:sldId id="303" r:id="rId5"/>
    <p:sldId id="304" r:id="rId6"/>
    <p:sldId id="305" r:id="rId7"/>
    <p:sldId id="307" r:id="rId8"/>
    <p:sldId id="308" r:id="rId9"/>
    <p:sldId id="309" r:id="rId10"/>
    <p:sldId id="310" r:id="rId11"/>
    <p:sldId id="312" r:id="rId12"/>
    <p:sldId id="317" r:id="rId13"/>
    <p:sldId id="314" r:id="rId14"/>
    <p:sldId id="315" r:id="rId15"/>
    <p:sldId id="319" r:id="rId16"/>
    <p:sldId id="320" r:id="rId17"/>
    <p:sldId id="321" r:id="rId18"/>
    <p:sldId id="324" r:id="rId19"/>
    <p:sldId id="327" r:id="rId20"/>
    <p:sldId id="325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F8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84902" autoAdjust="0"/>
  </p:normalViewPr>
  <p:slideViewPr>
    <p:cSldViewPr snapToGrid="0" snapToObjects="1">
      <p:cViewPr varScale="1">
        <p:scale>
          <a:sx n="63" d="100"/>
          <a:sy n="63" d="100"/>
        </p:scale>
        <p:origin x="-1584" y="-108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92"/>
    </p:cViewPr>
  </p:sorterViewPr>
  <p:notesViewPr>
    <p:cSldViewPr snapToGrid="0" snapToObjects="1"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92653\Desktop\LSI-VC_Options_Summary_v3%20JW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144910524210969E-2"/>
          <c:y val="0.19712549962279358"/>
          <c:w val="0.9405780284367673"/>
          <c:h val="0.71588829769786932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'Overall Scores'!$D$15</c:f>
              <c:strCache>
                <c:ptCount val="1"/>
                <c:pt idx="0">
                  <c:v>Bottom-Up</c:v>
                </c:pt>
              </c:strCache>
            </c:strRef>
          </c:tx>
          <c:invertIfNegative val="0"/>
          <c:cat>
            <c:strRef>
              <c:f>'Overall Scores'!$C$16:$C$19</c:f>
              <c:strCache>
                <c:ptCount val="4"/>
                <c:pt idx="0">
                  <c:v>Do nothing</c:v>
                </c:pt>
                <c:pt idx="1">
                  <c:v>End-to-end</c:v>
                </c:pt>
                <c:pt idx="2">
                  <c:v>Space-segment</c:v>
                </c:pt>
                <c:pt idx="3">
                  <c:v>Multiple VCs</c:v>
                </c:pt>
              </c:strCache>
            </c:strRef>
          </c:cat>
          <c:val>
            <c:numRef>
              <c:f>'Overall Scores'!$D$16:$D$19</c:f>
              <c:numCache>
                <c:formatCode>General</c:formatCode>
                <c:ptCount val="4"/>
                <c:pt idx="0">
                  <c:v>22.2</c:v>
                </c:pt>
                <c:pt idx="1">
                  <c:v>19.600000000000001</c:v>
                </c:pt>
                <c:pt idx="2">
                  <c:v>32.299999999999997</c:v>
                </c:pt>
                <c:pt idx="3">
                  <c:v>26.5</c:v>
                </c:pt>
              </c:numCache>
            </c:numRef>
          </c:val>
        </c:ser>
        <c:ser>
          <c:idx val="0"/>
          <c:order val="1"/>
          <c:tx>
            <c:strRef>
              <c:f>'Overall Scores'!$E$15</c:f>
              <c:strCache>
                <c:ptCount val="1"/>
                <c:pt idx="0">
                  <c:v>Top-Down</c:v>
                </c:pt>
              </c:strCache>
            </c:strRef>
          </c:tx>
          <c:invertIfNegative val="0"/>
          <c:cat>
            <c:strRef>
              <c:f>'Overall Scores'!$C$16:$C$19</c:f>
              <c:strCache>
                <c:ptCount val="4"/>
                <c:pt idx="0">
                  <c:v>Do nothing</c:v>
                </c:pt>
                <c:pt idx="1">
                  <c:v>End-to-end</c:v>
                </c:pt>
                <c:pt idx="2">
                  <c:v>Space-segment</c:v>
                </c:pt>
                <c:pt idx="3">
                  <c:v>Multiple VCs</c:v>
                </c:pt>
              </c:strCache>
            </c:strRef>
          </c:cat>
          <c:val>
            <c:numRef>
              <c:f>'Overall Scores'!$E$16:$E$19</c:f>
              <c:numCache>
                <c:formatCode>General</c:formatCode>
                <c:ptCount val="4"/>
                <c:pt idx="0">
                  <c:v>10.7</c:v>
                </c:pt>
                <c:pt idx="1">
                  <c:v>32.1</c:v>
                </c:pt>
                <c:pt idx="2">
                  <c:v>38.200000000000003</c:v>
                </c:pt>
                <c:pt idx="3">
                  <c:v>34.6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8609664"/>
        <c:axId val="168616704"/>
      </c:barChart>
      <c:catAx>
        <c:axId val="168609664"/>
        <c:scaling>
          <c:orientation val="minMax"/>
        </c:scaling>
        <c:delete val="0"/>
        <c:axPos val="b"/>
        <c:majorTickMark val="out"/>
        <c:minorTickMark val="none"/>
        <c:tickLblPos val="nextTo"/>
        <c:crossAx val="168616704"/>
        <c:crosses val="autoZero"/>
        <c:auto val="1"/>
        <c:lblAlgn val="ctr"/>
        <c:lblOffset val="100"/>
        <c:noMultiLvlLbl val="0"/>
      </c:catAx>
      <c:valAx>
        <c:axId val="168616704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86096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‘Top down’ perspective:</a:t>
            </a:r>
          </a:p>
          <a:p>
            <a:pPr lvl="1"/>
            <a:r>
              <a:rPr lang="en-AU" dirty="0" smtClean="0"/>
              <a:t>General perspective that ‘doing nothing’ would be bad for:</a:t>
            </a:r>
          </a:p>
          <a:p>
            <a:pPr lvl="2"/>
            <a:r>
              <a:rPr lang="en-AU" dirty="0" smtClean="0"/>
              <a:t>CEOS goals</a:t>
            </a:r>
          </a:p>
          <a:p>
            <a:pPr lvl="2"/>
            <a:r>
              <a:rPr lang="en-AU" dirty="0" smtClean="0"/>
              <a:t>Internal stakeholders</a:t>
            </a:r>
          </a:p>
          <a:p>
            <a:pPr lvl="2"/>
            <a:r>
              <a:rPr lang="en-AU" dirty="0" smtClean="0"/>
              <a:t>External stakeholders</a:t>
            </a:r>
          </a:p>
          <a:p>
            <a:pPr lvl="2"/>
            <a:r>
              <a:rPr lang="en-AU" dirty="0" smtClean="0"/>
              <a:t>Roles of Working Groups and Virtual Constellations</a:t>
            </a:r>
          </a:p>
          <a:p>
            <a:r>
              <a:rPr lang="en-AU" dirty="0" smtClean="0"/>
              <a:t>‘Bottom up’ perspective</a:t>
            </a:r>
          </a:p>
          <a:p>
            <a:pPr lvl="1"/>
            <a:r>
              <a:rPr lang="en-AU" dirty="0" smtClean="0"/>
              <a:t>Highly variable results</a:t>
            </a:r>
          </a:p>
          <a:p>
            <a:r>
              <a:rPr lang="en-AU" dirty="0" smtClean="0"/>
              <a:t>High standard deviation – some respondents did not believe that this option was worth considering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35CD-43DB-4FE4-A50D-735CB01C7B4E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518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‘Top down’ perspective:</a:t>
            </a:r>
          </a:p>
          <a:p>
            <a:pPr lvl="1"/>
            <a:r>
              <a:rPr lang="en-AU" dirty="0" smtClean="0"/>
              <a:t>Perceived to provide good support for CEOS objectives</a:t>
            </a:r>
          </a:p>
          <a:p>
            <a:pPr lvl="1"/>
            <a:r>
              <a:rPr lang="en-AU" dirty="0" smtClean="0"/>
              <a:t>Potential for significant benefits to internal and external stakeholders</a:t>
            </a:r>
          </a:p>
          <a:p>
            <a:pPr lvl="1"/>
            <a:r>
              <a:rPr lang="en-AU" dirty="0" smtClean="0"/>
              <a:t>Concern about ‘fit’ with other entities</a:t>
            </a:r>
          </a:p>
          <a:p>
            <a:r>
              <a:rPr lang="en-AU" dirty="0" smtClean="0"/>
              <a:t>‘Bottom up’ perspective</a:t>
            </a:r>
          </a:p>
          <a:p>
            <a:pPr lvl="1"/>
            <a:r>
              <a:rPr lang="en-AU" dirty="0" smtClean="0"/>
              <a:t>Consistent view it would be hard to resource</a:t>
            </a:r>
          </a:p>
          <a:p>
            <a:pPr lvl="1"/>
            <a:r>
              <a:rPr lang="en-AU" dirty="0" smtClean="0"/>
              <a:t>Average score for “Agencies possess necessary resources” is ‘Disagree’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35CD-43DB-4FE4-A50D-735CB01C7B4E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5188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‘Top down’ perspective:</a:t>
            </a:r>
          </a:p>
          <a:p>
            <a:pPr lvl="1"/>
            <a:r>
              <a:rPr lang="en-AU" dirty="0" smtClean="0"/>
              <a:t>Solid support</a:t>
            </a:r>
          </a:p>
          <a:p>
            <a:pPr lvl="1"/>
            <a:r>
              <a:rPr lang="en-AU" dirty="0" smtClean="0"/>
              <a:t>Seen as aligned to the VC / Working Group model</a:t>
            </a:r>
          </a:p>
          <a:p>
            <a:pPr lvl="1"/>
            <a:r>
              <a:rPr lang="en-AU" dirty="0" smtClean="0"/>
              <a:t>Concern it may not deliver benefits for internal stakeholders</a:t>
            </a:r>
          </a:p>
          <a:p>
            <a:r>
              <a:rPr lang="en-AU" dirty="0" smtClean="0"/>
              <a:t>‘Bottom up’ perspective</a:t>
            </a:r>
          </a:p>
          <a:p>
            <a:pPr lvl="1"/>
            <a:r>
              <a:rPr lang="en-AU" dirty="0" smtClean="0"/>
              <a:t>Good support generally …</a:t>
            </a:r>
          </a:p>
          <a:p>
            <a:pPr lvl="1"/>
            <a:r>
              <a:rPr lang="en-AU" dirty="0" smtClean="0"/>
              <a:t>But not seen that a ‘critical mass’ of agencies will engage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35CD-43DB-4FE4-A50D-735CB01C7B4E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5188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‘Top down’ perspective:</a:t>
            </a:r>
          </a:p>
          <a:p>
            <a:pPr lvl="1"/>
            <a:r>
              <a:rPr lang="en-AU" dirty="0" smtClean="0"/>
              <a:t>Consistent strong support</a:t>
            </a:r>
          </a:p>
          <a:p>
            <a:pPr lvl="1"/>
            <a:r>
              <a:rPr lang="en-AU" dirty="0" smtClean="0"/>
              <a:t>Noted that may not be </a:t>
            </a:r>
            <a:r>
              <a:rPr lang="en-AU" b="1" dirty="0" smtClean="0"/>
              <a:t>quite </a:t>
            </a:r>
            <a:r>
              <a:rPr lang="en-AU" dirty="0" smtClean="0"/>
              <a:t>as much potential benefit for external stakeholders (as option 2)</a:t>
            </a:r>
          </a:p>
          <a:p>
            <a:r>
              <a:rPr lang="en-AU" dirty="0" smtClean="0"/>
              <a:t>‘Bottom up’ perspective</a:t>
            </a:r>
          </a:p>
          <a:p>
            <a:pPr lvl="1"/>
            <a:r>
              <a:rPr lang="en-AU" dirty="0" smtClean="0"/>
              <a:t>Stronger indications of agency support than Option 2</a:t>
            </a:r>
          </a:p>
          <a:p>
            <a:pPr lvl="1"/>
            <a:r>
              <a:rPr lang="en-AU" dirty="0" smtClean="0"/>
              <a:t>Variable perspectives on ‘urgency’ of the issue being addressed</a:t>
            </a:r>
          </a:p>
          <a:p>
            <a:r>
              <a:rPr lang="en-AU" dirty="0" smtClean="0"/>
              <a:t>Lower standard deviation indicating greater consensus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535CD-43DB-4FE4-A50D-735CB01C7B4E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5188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31D474-A30B-46C7-A7CB-BF5BB52F9BB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0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7676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8CC23D-11F0-4EEC-958B-C50DA1149231}" type="datetimeFigureOut">
              <a:rPr lang="en-AU" smtClean="0"/>
              <a:t>29/10/2014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5F68-7BD1-434B-B9D7-183AA9F992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484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3468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Plenary session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Tromsø, Norway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28-30 October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1" y="22055"/>
            <a:ext cx="6604000" cy="1672389"/>
          </a:xfrm>
        </p:spPr>
        <p:txBody>
          <a:bodyPr/>
          <a:lstStyle/>
          <a:p>
            <a:pPr algn="l"/>
            <a:r>
              <a:rPr lang="en-US" sz="2800" dirty="0" smtClean="0"/>
              <a:t>28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CEOS Plenary Session</a:t>
            </a:r>
            <a:r>
              <a:rPr lang="en-US" sz="2800" b="0" dirty="0"/>
              <a:t/>
            </a:r>
            <a:br>
              <a:rPr lang="en-US" sz="2800" b="0" dirty="0"/>
            </a:br>
            <a:r>
              <a:rPr lang="en-AU" sz="2400" dirty="0">
                <a:solidFill>
                  <a:srgbClr val="FDFF86"/>
                </a:solidFill>
              </a:rPr>
              <a:t>Position Paper and Recommended Way Forward for the LSI-VC</a:t>
            </a:r>
            <a:endParaRPr lang="en-US" sz="2400" dirty="0" smtClean="0">
              <a:solidFill>
                <a:srgbClr val="FDFF86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Thomas Cecere, USGS</a:t>
            </a:r>
          </a:p>
          <a:p>
            <a:r>
              <a:rPr lang="en-US" b="0" dirty="0" smtClean="0"/>
              <a:t>Jonathon Ross, GA</a:t>
            </a:r>
          </a:p>
          <a:p>
            <a:r>
              <a:rPr lang="en-US" b="0" dirty="0" smtClean="0"/>
              <a:t>CEOS Plenary, Agenda Item 19</a:t>
            </a:r>
          </a:p>
          <a:p>
            <a:r>
              <a:rPr lang="en-US" b="0" dirty="0" smtClean="0"/>
              <a:t>Tromsø, Norway</a:t>
            </a:r>
            <a:br>
              <a:rPr lang="en-US" b="0" dirty="0" smtClean="0"/>
            </a:br>
            <a:r>
              <a:rPr lang="en-US" b="0" dirty="0" smtClean="0"/>
              <a:t>28-30 October 2014</a:t>
            </a:r>
            <a:endParaRPr lang="en-US" b="0" dirty="0"/>
          </a:p>
        </p:txBody>
      </p:sp>
      <p:pic>
        <p:nvPicPr>
          <p:cNvPr id="4" name="Picture 2" descr="C:\Users\Taube\Desktop\AT job files\CEOS\CEOS Plen 2014\website\website images\Rica-ishavshotel-web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5" y="5103562"/>
            <a:ext cx="4070067" cy="2093336"/>
          </a:xfrm>
          <a:prstGeom prst="rect">
            <a:avLst/>
          </a:prstGeom>
          <a:noFill/>
        </p:spPr>
      </p:pic>
      <p:pic>
        <p:nvPicPr>
          <p:cNvPr id="5" name="Picture 2" descr="C:\Users\Taube\Desktop\AT job files\CEOS\CEOS Plen 2014\website\website images\hotelroom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3832" y="5103561"/>
            <a:ext cx="1608990" cy="827543"/>
          </a:xfrm>
          <a:prstGeom prst="rect">
            <a:avLst/>
          </a:prstGeom>
          <a:noFill/>
        </p:spPr>
      </p:pic>
      <p:pic>
        <p:nvPicPr>
          <p:cNvPr id="6" name="Picture 4" descr="C:\Users\Taube\Desktop\AT job files\CEOS\CEOS Plen 2014\website\website images\birdview tromso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2821" y="5103561"/>
            <a:ext cx="3617833" cy="2093337"/>
          </a:xfrm>
          <a:prstGeom prst="rect">
            <a:avLst/>
          </a:prstGeom>
          <a:noFill/>
        </p:spPr>
      </p:pic>
      <p:pic>
        <p:nvPicPr>
          <p:cNvPr id="7" name="Picture 3" descr="C:\Users\Taube\Desktop\AT job files\CEOS\CEOS Plen 2014\website\website images\Winter_Troms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3832" y="5931105"/>
            <a:ext cx="2187622" cy="126579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905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Option 1 Detailed Scoring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016722"/>
              </p:ext>
            </p:extLst>
          </p:nvPr>
        </p:nvGraphicFramePr>
        <p:xfrm>
          <a:off x="1367630" y="1156905"/>
          <a:ext cx="6693315" cy="5612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Worksheet" r:id="rId3" imgW="8439223" imgH="7077143" progId="Excel.Sheet.12">
                  <p:embed/>
                </p:oleObj>
              </mc:Choice>
              <mc:Fallback>
                <p:oleObj name="Worksheet" r:id="rId3" imgW="8439223" imgH="70771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7630" y="1156905"/>
                        <a:ext cx="6693315" cy="5612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9884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 2 – ‘End to end’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827584" y="1412776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Average ‘Top Down’ Score</a:t>
            </a:r>
            <a:endParaRPr lang="en-AU" b="1" dirty="0"/>
          </a:p>
        </p:txBody>
      </p:sp>
      <p:sp>
        <p:nvSpPr>
          <p:cNvPr id="5" name="Rectangle 4"/>
          <p:cNvSpPr/>
          <p:nvPr/>
        </p:nvSpPr>
        <p:spPr>
          <a:xfrm>
            <a:off x="827584" y="1952836"/>
            <a:ext cx="3312368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32 / 50</a:t>
            </a:r>
          </a:p>
        </p:txBody>
      </p:sp>
      <p:sp>
        <p:nvSpPr>
          <p:cNvPr id="6" name="Rectangle 5"/>
          <p:cNvSpPr/>
          <p:nvPr/>
        </p:nvSpPr>
        <p:spPr>
          <a:xfrm>
            <a:off x="4860032" y="1412776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Average ‘Bottom-Up’ Score</a:t>
            </a:r>
            <a:endParaRPr lang="en-AU" b="1" dirty="0"/>
          </a:p>
        </p:txBody>
      </p:sp>
      <p:sp>
        <p:nvSpPr>
          <p:cNvPr id="7" name="Rectangle 6"/>
          <p:cNvSpPr/>
          <p:nvPr/>
        </p:nvSpPr>
        <p:spPr>
          <a:xfrm>
            <a:off x="4860032" y="1952836"/>
            <a:ext cx="3312368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20 / 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35637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Top-down</a:t>
            </a:r>
            <a:endParaRPr lang="en-A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515719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Bottom-up</a:t>
            </a:r>
            <a:endParaRPr lang="en-AU" b="1" dirty="0"/>
          </a:p>
        </p:txBody>
      </p:sp>
      <p:sp>
        <p:nvSpPr>
          <p:cNvPr id="79" name="Oval 78"/>
          <p:cNvSpPr/>
          <p:nvPr/>
        </p:nvSpPr>
        <p:spPr>
          <a:xfrm>
            <a:off x="3671900" y="4166765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3671900" y="4089994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671900" y="4015697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3671900" y="394368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3" name="Oval 82"/>
          <p:cNvSpPr/>
          <p:nvPr/>
        </p:nvSpPr>
        <p:spPr>
          <a:xfrm>
            <a:off x="3671317" y="3866170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4" name="Oval 83"/>
          <p:cNvSpPr/>
          <p:nvPr/>
        </p:nvSpPr>
        <p:spPr>
          <a:xfrm>
            <a:off x="3671317" y="378939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5" name="Oval 84"/>
          <p:cNvSpPr/>
          <p:nvPr/>
        </p:nvSpPr>
        <p:spPr>
          <a:xfrm>
            <a:off x="3671317" y="3715102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6" name="Oval 85"/>
          <p:cNvSpPr/>
          <p:nvPr/>
        </p:nvSpPr>
        <p:spPr>
          <a:xfrm>
            <a:off x="3671317" y="3643094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7" name="Oval 86"/>
          <p:cNvSpPr/>
          <p:nvPr/>
        </p:nvSpPr>
        <p:spPr>
          <a:xfrm>
            <a:off x="3672483" y="3550592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8" name="Oval 87"/>
          <p:cNvSpPr/>
          <p:nvPr/>
        </p:nvSpPr>
        <p:spPr>
          <a:xfrm>
            <a:off x="3672483" y="3473821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9" name="Oval 88"/>
          <p:cNvSpPr/>
          <p:nvPr/>
        </p:nvSpPr>
        <p:spPr>
          <a:xfrm>
            <a:off x="3672483" y="3399524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6" name="Oval 95"/>
          <p:cNvSpPr/>
          <p:nvPr/>
        </p:nvSpPr>
        <p:spPr>
          <a:xfrm>
            <a:off x="5076639" y="4107009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7" name="Oval 96"/>
          <p:cNvSpPr/>
          <p:nvPr/>
        </p:nvSpPr>
        <p:spPr>
          <a:xfrm>
            <a:off x="5076639" y="403271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8" name="Oval 97"/>
          <p:cNvSpPr/>
          <p:nvPr/>
        </p:nvSpPr>
        <p:spPr>
          <a:xfrm>
            <a:off x="5076639" y="396070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9" name="Oval 98"/>
          <p:cNvSpPr/>
          <p:nvPr/>
        </p:nvSpPr>
        <p:spPr>
          <a:xfrm>
            <a:off x="5076056" y="3883185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0" name="Oval 99"/>
          <p:cNvSpPr/>
          <p:nvPr/>
        </p:nvSpPr>
        <p:spPr>
          <a:xfrm>
            <a:off x="5076056" y="380641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1" name="Oval 100"/>
          <p:cNvSpPr/>
          <p:nvPr/>
        </p:nvSpPr>
        <p:spPr>
          <a:xfrm>
            <a:off x="5076056" y="373211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2" name="Oval 101"/>
          <p:cNvSpPr/>
          <p:nvPr/>
        </p:nvSpPr>
        <p:spPr>
          <a:xfrm>
            <a:off x="5076056" y="3660109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3" name="Oval 102"/>
          <p:cNvSpPr/>
          <p:nvPr/>
        </p:nvSpPr>
        <p:spPr>
          <a:xfrm>
            <a:off x="5076056" y="356441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4" name="Oval 103"/>
          <p:cNvSpPr/>
          <p:nvPr/>
        </p:nvSpPr>
        <p:spPr>
          <a:xfrm>
            <a:off x="5076056" y="349240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7" name="Oval 106"/>
          <p:cNvSpPr/>
          <p:nvPr/>
        </p:nvSpPr>
        <p:spPr>
          <a:xfrm>
            <a:off x="7801727" y="5121042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8" name="Oval 107"/>
          <p:cNvSpPr/>
          <p:nvPr/>
        </p:nvSpPr>
        <p:spPr>
          <a:xfrm>
            <a:off x="7801727" y="5044271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9" name="Oval 108"/>
          <p:cNvSpPr/>
          <p:nvPr/>
        </p:nvSpPr>
        <p:spPr>
          <a:xfrm>
            <a:off x="7801727" y="4969974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0" name="Oval 109"/>
          <p:cNvSpPr/>
          <p:nvPr/>
        </p:nvSpPr>
        <p:spPr>
          <a:xfrm>
            <a:off x="7801727" y="4897966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1" name="Oval 110"/>
          <p:cNvSpPr/>
          <p:nvPr/>
        </p:nvSpPr>
        <p:spPr>
          <a:xfrm>
            <a:off x="7801144" y="4820447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3" name="Oval 112"/>
          <p:cNvSpPr/>
          <p:nvPr/>
        </p:nvSpPr>
        <p:spPr>
          <a:xfrm>
            <a:off x="6332674" y="523544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4" name="Oval 113"/>
          <p:cNvSpPr/>
          <p:nvPr/>
        </p:nvSpPr>
        <p:spPr>
          <a:xfrm>
            <a:off x="6332674" y="5161151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5" name="Oval 114"/>
          <p:cNvSpPr/>
          <p:nvPr/>
        </p:nvSpPr>
        <p:spPr>
          <a:xfrm>
            <a:off x="6332674" y="508914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6" name="Oval 115"/>
          <p:cNvSpPr/>
          <p:nvPr/>
        </p:nvSpPr>
        <p:spPr>
          <a:xfrm>
            <a:off x="6332091" y="501162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7" name="Oval 116"/>
          <p:cNvSpPr/>
          <p:nvPr/>
        </p:nvSpPr>
        <p:spPr>
          <a:xfrm>
            <a:off x="6332091" y="493485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8" name="Oval 117"/>
          <p:cNvSpPr/>
          <p:nvPr/>
        </p:nvSpPr>
        <p:spPr>
          <a:xfrm>
            <a:off x="6332091" y="4860556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9" name="Oval 118"/>
          <p:cNvSpPr/>
          <p:nvPr/>
        </p:nvSpPr>
        <p:spPr>
          <a:xfrm>
            <a:off x="6332091" y="478854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0" name="Oval 119"/>
          <p:cNvSpPr/>
          <p:nvPr/>
        </p:nvSpPr>
        <p:spPr>
          <a:xfrm>
            <a:off x="5076639" y="5318893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1" name="Oval 120"/>
          <p:cNvSpPr/>
          <p:nvPr/>
        </p:nvSpPr>
        <p:spPr>
          <a:xfrm>
            <a:off x="5076639" y="524212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2" name="Oval 121"/>
          <p:cNvSpPr/>
          <p:nvPr/>
        </p:nvSpPr>
        <p:spPr>
          <a:xfrm>
            <a:off x="5076639" y="5167825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3" name="Oval 122"/>
          <p:cNvSpPr/>
          <p:nvPr/>
        </p:nvSpPr>
        <p:spPr>
          <a:xfrm>
            <a:off x="5076639" y="509581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4" name="Oval 123"/>
          <p:cNvSpPr/>
          <p:nvPr/>
        </p:nvSpPr>
        <p:spPr>
          <a:xfrm>
            <a:off x="5076056" y="5018298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5" name="Oval 124"/>
          <p:cNvSpPr/>
          <p:nvPr/>
        </p:nvSpPr>
        <p:spPr>
          <a:xfrm>
            <a:off x="5076056" y="494152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6" name="Oval 125"/>
          <p:cNvSpPr/>
          <p:nvPr/>
        </p:nvSpPr>
        <p:spPr>
          <a:xfrm>
            <a:off x="5076056" y="4867230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7" name="Oval 126"/>
          <p:cNvSpPr/>
          <p:nvPr/>
        </p:nvSpPr>
        <p:spPr>
          <a:xfrm>
            <a:off x="5076056" y="479522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1" name="Oval 130"/>
          <p:cNvSpPr/>
          <p:nvPr/>
        </p:nvSpPr>
        <p:spPr>
          <a:xfrm>
            <a:off x="5076056" y="539448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0" name="Oval 139"/>
          <p:cNvSpPr/>
          <p:nvPr/>
        </p:nvSpPr>
        <p:spPr>
          <a:xfrm>
            <a:off x="1980295" y="5365384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1" name="Oval 140"/>
          <p:cNvSpPr/>
          <p:nvPr/>
        </p:nvSpPr>
        <p:spPr>
          <a:xfrm>
            <a:off x="1980295" y="5288613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2" name="Oval 141"/>
          <p:cNvSpPr/>
          <p:nvPr/>
        </p:nvSpPr>
        <p:spPr>
          <a:xfrm>
            <a:off x="1980295" y="5214316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3" name="Oval 142"/>
          <p:cNvSpPr/>
          <p:nvPr/>
        </p:nvSpPr>
        <p:spPr>
          <a:xfrm>
            <a:off x="1980295" y="5142308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4" name="Oval 143"/>
          <p:cNvSpPr/>
          <p:nvPr/>
        </p:nvSpPr>
        <p:spPr>
          <a:xfrm>
            <a:off x="1979712" y="5064789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5" name="Oval 144"/>
          <p:cNvSpPr/>
          <p:nvPr/>
        </p:nvSpPr>
        <p:spPr>
          <a:xfrm>
            <a:off x="1979712" y="4988018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6" name="Oval 145"/>
          <p:cNvSpPr/>
          <p:nvPr/>
        </p:nvSpPr>
        <p:spPr>
          <a:xfrm>
            <a:off x="1979712" y="4913721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7" name="Oval 146"/>
          <p:cNvSpPr/>
          <p:nvPr/>
        </p:nvSpPr>
        <p:spPr>
          <a:xfrm>
            <a:off x="1979712" y="4841713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8" name="Oval 147"/>
          <p:cNvSpPr/>
          <p:nvPr/>
        </p:nvSpPr>
        <p:spPr>
          <a:xfrm>
            <a:off x="1979712" y="5542867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9" name="Oval 148"/>
          <p:cNvSpPr/>
          <p:nvPr/>
        </p:nvSpPr>
        <p:spPr>
          <a:xfrm>
            <a:off x="1979712" y="5466096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0" name="Oval 149"/>
          <p:cNvSpPr/>
          <p:nvPr/>
        </p:nvSpPr>
        <p:spPr>
          <a:xfrm>
            <a:off x="3672483" y="5572603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1" name="Oval 150"/>
          <p:cNvSpPr/>
          <p:nvPr/>
        </p:nvSpPr>
        <p:spPr>
          <a:xfrm>
            <a:off x="3672483" y="5495832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2" name="Oval 151"/>
          <p:cNvSpPr/>
          <p:nvPr/>
        </p:nvSpPr>
        <p:spPr>
          <a:xfrm>
            <a:off x="3672483" y="5421535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3" name="Oval 152"/>
          <p:cNvSpPr/>
          <p:nvPr/>
        </p:nvSpPr>
        <p:spPr>
          <a:xfrm>
            <a:off x="3672483" y="5349527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4" name="Oval 153"/>
          <p:cNvSpPr/>
          <p:nvPr/>
        </p:nvSpPr>
        <p:spPr>
          <a:xfrm>
            <a:off x="3671900" y="5272008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5" name="Oval 154"/>
          <p:cNvSpPr/>
          <p:nvPr/>
        </p:nvSpPr>
        <p:spPr>
          <a:xfrm>
            <a:off x="3671900" y="5195237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6" name="Oval 155"/>
          <p:cNvSpPr/>
          <p:nvPr/>
        </p:nvSpPr>
        <p:spPr>
          <a:xfrm>
            <a:off x="3671900" y="5120940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7" name="Oval 156"/>
          <p:cNvSpPr/>
          <p:nvPr/>
        </p:nvSpPr>
        <p:spPr>
          <a:xfrm>
            <a:off x="3671900" y="5048932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8" name="Oval 157"/>
          <p:cNvSpPr/>
          <p:nvPr/>
        </p:nvSpPr>
        <p:spPr>
          <a:xfrm>
            <a:off x="3673066" y="4956430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9" name="Oval 158"/>
          <p:cNvSpPr/>
          <p:nvPr/>
        </p:nvSpPr>
        <p:spPr>
          <a:xfrm>
            <a:off x="3673066" y="487965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0" name="Oval 159"/>
          <p:cNvSpPr/>
          <p:nvPr/>
        </p:nvSpPr>
        <p:spPr>
          <a:xfrm>
            <a:off x="3673066" y="4805362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1" name="Oval 160"/>
          <p:cNvSpPr/>
          <p:nvPr/>
        </p:nvSpPr>
        <p:spPr>
          <a:xfrm>
            <a:off x="3671900" y="5884718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2" name="Oval 161"/>
          <p:cNvSpPr/>
          <p:nvPr/>
        </p:nvSpPr>
        <p:spPr>
          <a:xfrm>
            <a:off x="3671900" y="5807947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3" name="Oval 162"/>
          <p:cNvSpPr/>
          <p:nvPr/>
        </p:nvSpPr>
        <p:spPr>
          <a:xfrm>
            <a:off x="3671900" y="5733650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4" name="Oval 163"/>
          <p:cNvSpPr/>
          <p:nvPr/>
        </p:nvSpPr>
        <p:spPr>
          <a:xfrm>
            <a:off x="3671900" y="5661642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5" name="Oval 164"/>
          <p:cNvSpPr/>
          <p:nvPr/>
        </p:nvSpPr>
        <p:spPr>
          <a:xfrm>
            <a:off x="6300775" y="4116825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6" name="Oval 165"/>
          <p:cNvSpPr/>
          <p:nvPr/>
        </p:nvSpPr>
        <p:spPr>
          <a:xfrm>
            <a:off x="6300775" y="404252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7" name="Oval 166"/>
          <p:cNvSpPr/>
          <p:nvPr/>
        </p:nvSpPr>
        <p:spPr>
          <a:xfrm>
            <a:off x="6300775" y="3970520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8" name="Oval 167"/>
          <p:cNvSpPr/>
          <p:nvPr/>
        </p:nvSpPr>
        <p:spPr>
          <a:xfrm>
            <a:off x="6300192" y="3893001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9" name="Oval 168"/>
          <p:cNvSpPr/>
          <p:nvPr/>
        </p:nvSpPr>
        <p:spPr>
          <a:xfrm>
            <a:off x="6300192" y="3816230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0" name="Oval 169"/>
          <p:cNvSpPr/>
          <p:nvPr/>
        </p:nvSpPr>
        <p:spPr>
          <a:xfrm>
            <a:off x="6300192" y="374193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1" name="Oval 170"/>
          <p:cNvSpPr/>
          <p:nvPr/>
        </p:nvSpPr>
        <p:spPr>
          <a:xfrm>
            <a:off x="6300192" y="3669925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2" name="Oval 171"/>
          <p:cNvSpPr/>
          <p:nvPr/>
        </p:nvSpPr>
        <p:spPr>
          <a:xfrm>
            <a:off x="6301358" y="358557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3" name="Oval 172"/>
          <p:cNvSpPr/>
          <p:nvPr/>
        </p:nvSpPr>
        <p:spPr>
          <a:xfrm>
            <a:off x="6300775" y="3508060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4" name="Oval 173"/>
          <p:cNvSpPr/>
          <p:nvPr/>
        </p:nvSpPr>
        <p:spPr>
          <a:xfrm>
            <a:off x="6300775" y="343128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5" name="Oval 174"/>
          <p:cNvSpPr/>
          <p:nvPr/>
        </p:nvSpPr>
        <p:spPr>
          <a:xfrm>
            <a:off x="6300775" y="3356992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6" name="Oval 175"/>
          <p:cNvSpPr/>
          <p:nvPr/>
        </p:nvSpPr>
        <p:spPr>
          <a:xfrm>
            <a:off x="6300775" y="328498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7" name="Oval 176"/>
          <p:cNvSpPr/>
          <p:nvPr/>
        </p:nvSpPr>
        <p:spPr>
          <a:xfrm>
            <a:off x="7782884" y="4156526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8" name="Oval 177"/>
          <p:cNvSpPr/>
          <p:nvPr/>
        </p:nvSpPr>
        <p:spPr>
          <a:xfrm>
            <a:off x="7782884" y="4079755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9" name="Oval 178"/>
          <p:cNvSpPr/>
          <p:nvPr/>
        </p:nvSpPr>
        <p:spPr>
          <a:xfrm>
            <a:off x="7782884" y="4005458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0" name="Oval 179"/>
          <p:cNvSpPr/>
          <p:nvPr/>
        </p:nvSpPr>
        <p:spPr>
          <a:xfrm>
            <a:off x="7782884" y="3933450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1" name="Oval 180"/>
          <p:cNvSpPr/>
          <p:nvPr/>
        </p:nvSpPr>
        <p:spPr>
          <a:xfrm>
            <a:off x="7782301" y="3855931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2" name="Oval 181"/>
          <p:cNvSpPr/>
          <p:nvPr/>
        </p:nvSpPr>
        <p:spPr>
          <a:xfrm>
            <a:off x="7783467" y="3759071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3" name="Oval 182"/>
          <p:cNvSpPr/>
          <p:nvPr/>
        </p:nvSpPr>
        <p:spPr>
          <a:xfrm>
            <a:off x="7783467" y="3682300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4" name="Oval 183"/>
          <p:cNvSpPr/>
          <p:nvPr/>
        </p:nvSpPr>
        <p:spPr>
          <a:xfrm>
            <a:off x="7783467" y="3608003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5" name="Oval 184"/>
          <p:cNvSpPr/>
          <p:nvPr/>
        </p:nvSpPr>
        <p:spPr>
          <a:xfrm>
            <a:off x="7783467" y="3535995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6" name="Oval 185"/>
          <p:cNvSpPr/>
          <p:nvPr/>
        </p:nvSpPr>
        <p:spPr>
          <a:xfrm>
            <a:off x="7782884" y="3458476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7" name="Oval 186"/>
          <p:cNvSpPr/>
          <p:nvPr/>
        </p:nvSpPr>
        <p:spPr>
          <a:xfrm>
            <a:off x="7781044" y="3362503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8" name="Oval 187"/>
          <p:cNvSpPr/>
          <p:nvPr/>
        </p:nvSpPr>
        <p:spPr>
          <a:xfrm>
            <a:off x="7780461" y="3284984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9" name="Rectangle 188"/>
          <p:cNvSpPr/>
          <p:nvPr/>
        </p:nvSpPr>
        <p:spPr>
          <a:xfrm>
            <a:off x="5831632" y="6313425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Standard Deviation: 20</a:t>
            </a:r>
            <a:endParaRPr lang="en-AU" b="1" dirty="0"/>
          </a:p>
        </p:txBody>
      </p:sp>
      <p:cxnSp>
        <p:nvCxnSpPr>
          <p:cNvPr id="190" name="Straight Connector 189"/>
          <p:cNvCxnSpPr/>
          <p:nvPr/>
        </p:nvCxnSpPr>
        <p:spPr>
          <a:xfrm>
            <a:off x="754993" y="4517767"/>
            <a:ext cx="7956884" cy="13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1207629" y="4348490"/>
            <a:ext cx="1636179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>
                    <a:lumMod val="95000"/>
                  </a:schemeClr>
                </a:solidFill>
              </a:rPr>
              <a:t>Strongly disagree</a:t>
            </a:r>
            <a:endParaRPr lang="en-AU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3299062" y="4353603"/>
            <a:ext cx="912898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Disagree</a:t>
            </a:r>
            <a:endParaRPr lang="en-AU" sz="1400" dirty="0"/>
          </a:p>
        </p:txBody>
      </p:sp>
      <p:sp>
        <p:nvSpPr>
          <p:cNvPr id="193" name="TextBox 192"/>
          <p:cNvSpPr txBox="1"/>
          <p:nvPr/>
        </p:nvSpPr>
        <p:spPr>
          <a:xfrm>
            <a:off x="4676739" y="4344078"/>
            <a:ext cx="831365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Neutral</a:t>
            </a:r>
            <a:endParaRPr lang="en-AU" sz="1400" dirty="0"/>
          </a:p>
        </p:txBody>
      </p:sp>
      <p:sp>
        <p:nvSpPr>
          <p:cNvPr id="194" name="TextBox 193"/>
          <p:cNvSpPr txBox="1"/>
          <p:nvPr/>
        </p:nvSpPr>
        <p:spPr>
          <a:xfrm>
            <a:off x="6012160" y="4349888"/>
            <a:ext cx="687349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Agree</a:t>
            </a:r>
            <a:endParaRPr lang="en-AU" sz="1400" dirty="0"/>
          </a:p>
        </p:txBody>
      </p:sp>
      <p:sp>
        <p:nvSpPr>
          <p:cNvPr id="195" name="TextBox 194"/>
          <p:cNvSpPr txBox="1"/>
          <p:nvPr/>
        </p:nvSpPr>
        <p:spPr>
          <a:xfrm>
            <a:off x="7200292" y="4350246"/>
            <a:ext cx="1440160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Strongly agree</a:t>
            </a:r>
            <a:endParaRPr lang="en-AU" sz="1400" dirty="0"/>
          </a:p>
        </p:txBody>
      </p:sp>
      <p:sp>
        <p:nvSpPr>
          <p:cNvPr id="196" name="Oval 195"/>
          <p:cNvSpPr/>
          <p:nvPr/>
        </p:nvSpPr>
        <p:spPr>
          <a:xfrm>
            <a:off x="6300192" y="4195981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0634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 4 – ‘Multiple VCs’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827584" y="1412776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Average ‘Top Down’ Score</a:t>
            </a:r>
            <a:endParaRPr lang="en-AU" b="1" dirty="0"/>
          </a:p>
        </p:txBody>
      </p:sp>
      <p:sp>
        <p:nvSpPr>
          <p:cNvPr id="5" name="Rectangle 4"/>
          <p:cNvSpPr/>
          <p:nvPr/>
        </p:nvSpPr>
        <p:spPr>
          <a:xfrm>
            <a:off x="827584" y="1952836"/>
            <a:ext cx="3312368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35 / 50</a:t>
            </a:r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0032" y="1412776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Average ‘Bottom-Up’ Score</a:t>
            </a:r>
            <a:endParaRPr lang="en-AU" b="1" dirty="0"/>
          </a:p>
        </p:txBody>
      </p:sp>
      <p:sp>
        <p:nvSpPr>
          <p:cNvPr id="7" name="Rectangle 6"/>
          <p:cNvSpPr/>
          <p:nvPr/>
        </p:nvSpPr>
        <p:spPr>
          <a:xfrm>
            <a:off x="4860032" y="1952836"/>
            <a:ext cx="3312368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26 / 50</a:t>
            </a:r>
            <a:endParaRPr lang="en-AU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35596" y="4733791"/>
            <a:ext cx="7956884" cy="13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309" y="34924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Top-down</a:t>
            </a:r>
            <a:endParaRPr lang="en-A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207629" y="4564514"/>
            <a:ext cx="1636179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>
                    <a:lumMod val="95000"/>
                  </a:schemeClr>
                </a:solidFill>
              </a:rPr>
              <a:t>Strongly disagree</a:t>
            </a:r>
            <a:endParaRPr lang="en-AU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56526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Bottom-up</a:t>
            </a:r>
            <a:endParaRPr lang="en-A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299062" y="4569627"/>
            <a:ext cx="912898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Disagree</a:t>
            </a:r>
            <a:endParaRPr lang="en-A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710647" y="4560102"/>
            <a:ext cx="831365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Neutral</a:t>
            </a:r>
            <a:endParaRPr lang="en-A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044891" y="4565912"/>
            <a:ext cx="687349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Agree</a:t>
            </a:r>
            <a:endParaRPr lang="en-AU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7380312" y="4566270"/>
            <a:ext cx="1440160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Strongly agree</a:t>
            </a:r>
            <a:endParaRPr lang="en-AU" sz="1400" dirty="0"/>
          </a:p>
        </p:txBody>
      </p:sp>
      <p:sp>
        <p:nvSpPr>
          <p:cNvPr id="79" name="Oval 78"/>
          <p:cNvSpPr/>
          <p:nvPr/>
        </p:nvSpPr>
        <p:spPr>
          <a:xfrm>
            <a:off x="3707904" y="438278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3707904" y="4306018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707904" y="4231721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3707904" y="4159713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3" name="Oval 82"/>
          <p:cNvSpPr/>
          <p:nvPr/>
        </p:nvSpPr>
        <p:spPr>
          <a:xfrm>
            <a:off x="3707321" y="4082194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5" name="Oval 94"/>
          <p:cNvSpPr/>
          <p:nvPr/>
        </p:nvSpPr>
        <p:spPr>
          <a:xfrm>
            <a:off x="5076639" y="439980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6" name="Oval 95"/>
          <p:cNvSpPr/>
          <p:nvPr/>
        </p:nvSpPr>
        <p:spPr>
          <a:xfrm>
            <a:off x="5076639" y="4323033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7" name="Oval 96"/>
          <p:cNvSpPr/>
          <p:nvPr/>
        </p:nvSpPr>
        <p:spPr>
          <a:xfrm>
            <a:off x="5076639" y="424873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8" name="Oval 97"/>
          <p:cNvSpPr/>
          <p:nvPr/>
        </p:nvSpPr>
        <p:spPr>
          <a:xfrm>
            <a:off x="5076639" y="4176728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9" name="Oval 98"/>
          <p:cNvSpPr/>
          <p:nvPr/>
        </p:nvSpPr>
        <p:spPr>
          <a:xfrm>
            <a:off x="5076056" y="4099209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0" name="Oval 99"/>
          <p:cNvSpPr/>
          <p:nvPr/>
        </p:nvSpPr>
        <p:spPr>
          <a:xfrm>
            <a:off x="5076056" y="4022438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1" name="Oval 100"/>
          <p:cNvSpPr/>
          <p:nvPr/>
        </p:nvSpPr>
        <p:spPr>
          <a:xfrm>
            <a:off x="5076056" y="394814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2" name="Oval 101"/>
          <p:cNvSpPr/>
          <p:nvPr/>
        </p:nvSpPr>
        <p:spPr>
          <a:xfrm>
            <a:off x="5076056" y="3876133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3" name="Oval 102"/>
          <p:cNvSpPr/>
          <p:nvPr/>
        </p:nvSpPr>
        <p:spPr>
          <a:xfrm>
            <a:off x="5076056" y="378043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4" name="Oval 103"/>
          <p:cNvSpPr/>
          <p:nvPr/>
        </p:nvSpPr>
        <p:spPr>
          <a:xfrm>
            <a:off x="5076056" y="3708428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5" name="Oval 104"/>
          <p:cNvSpPr/>
          <p:nvPr/>
        </p:nvSpPr>
        <p:spPr>
          <a:xfrm>
            <a:off x="6332091" y="4412005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6" name="Oval 105"/>
          <p:cNvSpPr/>
          <p:nvPr/>
        </p:nvSpPr>
        <p:spPr>
          <a:xfrm>
            <a:off x="6332091" y="433523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7" name="Oval 106"/>
          <p:cNvSpPr/>
          <p:nvPr/>
        </p:nvSpPr>
        <p:spPr>
          <a:xfrm>
            <a:off x="7801727" y="5337066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8" name="Oval 107"/>
          <p:cNvSpPr/>
          <p:nvPr/>
        </p:nvSpPr>
        <p:spPr>
          <a:xfrm>
            <a:off x="7801727" y="5260295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9" name="Oval 108"/>
          <p:cNvSpPr/>
          <p:nvPr/>
        </p:nvSpPr>
        <p:spPr>
          <a:xfrm>
            <a:off x="7801727" y="5185998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0" name="Oval 109"/>
          <p:cNvSpPr/>
          <p:nvPr/>
        </p:nvSpPr>
        <p:spPr>
          <a:xfrm>
            <a:off x="7801727" y="5113990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1" name="Oval 110"/>
          <p:cNvSpPr/>
          <p:nvPr/>
        </p:nvSpPr>
        <p:spPr>
          <a:xfrm>
            <a:off x="7801144" y="5036471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" name="Oval 111"/>
          <p:cNvSpPr/>
          <p:nvPr/>
        </p:nvSpPr>
        <p:spPr>
          <a:xfrm>
            <a:off x="6332674" y="552824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3" name="Oval 112"/>
          <p:cNvSpPr/>
          <p:nvPr/>
        </p:nvSpPr>
        <p:spPr>
          <a:xfrm>
            <a:off x="6332674" y="5451472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4" name="Oval 113"/>
          <p:cNvSpPr/>
          <p:nvPr/>
        </p:nvSpPr>
        <p:spPr>
          <a:xfrm>
            <a:off x="6332674" y="5377175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5" name="Oval 114"/>
          <p:cNvSpPr/>
          <p:nvPr/>
        </p:nvSpPr>
        <p:spPr>
          <a:xfrm>
            <a:off x="6332674" y="5305167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6" name="Oval 115"/>
          <p:cNvSpPr/>
          <p:nvPr/>
        </p:nvSpPr>
        <p:spPr>
          <a:xfrm>
            <a:off x="6332091" y="522764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7" name="Oval 116"/>
          <p:cNvSpPr/>
          <p:nvPr/>
        </p:nvSpPr>
        <p:spPr>
          <a:xfrm>
            <a:off x="6332091" y="5150877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8" name="Oval 117"/>
          <p:cNvSpPr/>
          <p:nvPr/>
        </p:nvSpPr>
        <p:spPr>
          <a:xfrm>
            <a:off x="6332091" y="5076580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9" name="Oval 118"/>
          <p:cNvSpPr/>
          <p:nvPr/>
        </p:nvSpPr>
        <p:spPr>
          <a:xfrm>
            <a:off x="6332091" y="5004572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0" name="Oval 119"/>
          <p:cNvSpPr/>
          <p:nvPr/>
        </p:nvSpPr>
        <p:spPr>
          <a:xfrm>
            <a:off x="5076639" y="553491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1" name="Oval 120"/>
          <p:cNvSpPr/>
          <p:nvPr/>
        </p:nvSpPr>
        <p:spPr>
          <a:xfrm>
            <a:off x="5076639" y="545814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2" name="Oval 121"/>
          <p:cNvSpPr/>
          <p:nvPr/>
        </p:nvSpPr>
        <p:spPr>
          <a:xfrm>
            <a:off x="5076639" y="5383849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3" name="Oval 122"/>
          <p:cNvSpPr/>
          <p:nvPr/>
        </p:nvSpPr>
        <p:spPr>
          <a:xfrm>
            <a:off x="5076639" y="531184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4" name="Oval 123"/>
          <p:cNvSpPr/>
          <p:nvPr/>
        </p:nvSpPr>
        <p:spPr>
          <a:xfrm>
            <a:off x="5076056" y="523432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5" name="Oval 124"/>
          <p:cNvSpPr/>
          <p:nvPr/>
        </p:nvSpPr>
        <p:spPr>
          <a:xfrm>
            <a:off x="5076056" y="515755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6" name="Oval 125"/>
          <p:cNvSpPr/>
          <p:nvPr/>
        </p:nvSpPr>
        <p:spPr>
          <a:xfrm>
            <a:off x="5076056" y="508325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7" name="Oval 126"/>
          <p:cNvSpPr/>
          <p:nvPr/>
        </p:nvSpPr>
        <p:spPr>
          <a:xfrm>
            <a:off x="5076056" y="501124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8" name="Oval 127"/>
          <p:cNvSpPr/>
          <p:nvPr/>
        </p:nvSpPr>
        <p:spPr>
          <a:xfrm>
            <a:off x="5076056" y="583358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9" name="Oval 128"/>
          <p:cNvSpPr/>
          <p:nvPr/>
        </p:nvSpPr>
        <p:spPr>
          <a:xfrm>
            <a:off x="5076056" y="575681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0" name="Oval 129"/>
          <p:cNvSpPr/>
          <p:nvPr/>
        </p:nvSpPr>
        <p:spPr>
          <a:xfrm>
            <a:off x="5076056" y="568251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1" name="Oval 130"/>
          <p:cNvSpPr/>
          <p:nvPr/>
        </p:nvSpPr>
        <p:spPr>
          <a:xfrm>
            <a:off x="5076056" y="561050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2" name="Oval 131"/>
          <p:cNvSpPr/>
          <p:nvPr/>
        </p:nvSpPr>
        <p:spPr>
          <a:xfrm>
            <a:off x="3707904" y="5545550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3" name="Oval 132"/>
          <p:cNvSpPr/>
          <p:nvPr/>
        </p:nvSpPr>
        <p:spPr>
          <a:xfrm>
            <a:off x="3707904" y="546877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4" name="Oval 133"/>
          <p:cNvSpPr/>
          <p:nvPr/>
        </p:nvSpPr>
        <p:spPr>
          <a:xfrm>
            <a:off x="3707904" y="5394482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5" name="Oval 134"/>
          <p:cNvSpPr/>
          <p:nvPr/>
        </p:nvSpPr>
        <p:spPr>
          <a:xfrm>
            <a:off x="3707904" y="5322474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6" name="Oval 135"/>
          <p:cNvSpPr/>
          <p:nvPr/>
        </p:nvSpPr>
        <p:spPr>
          <a:xfrm>
            <a:off x="3707321" y="5244955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7" name="Oval 136"/>
          <p:cNvSpPr/>
          <p:nvPr/>
        </p:nvSpPr>
        <p:spPr>
          <a:xfrm>
            <a:off x="3707321" y="5168184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8" name="Oval 137"/>
          <p:cNvSpPr/>
          <p:nvPr/>
        </p:nvSpPr>
        <p:spPr>
          <a:xfrm>
            <a:off x="3707321" y="5093887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9" name="Oval 138"/>
          <p:cNvSpPr/>
          <p:nvPr/>
        </p:nvSpPr>
        <p:spPr>
          <a:xfrm>
            <a:off x="3707321" y="502187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6" name="Oval 145"/>
          <p:cNvSpPr/>
          <p:nvPr/>
        </p:nvSpPr>
        <p:spPr>
          <a:xfrm>
            <a:off x="1979712" y="5129745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7" name="Oval 146"/>
          <p:cNvSpPr/>
          <p:nvPr/>
        </p:nvSpPr>
        <p:spPr>
          <a:xfrm>
            <a:off x="1979712" y="5057737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0" name="Oval 149"/>
          <p:cNvSpPr/>
          <p:nvPr/>
        </p:nvSpPr>
        <p:spPr>
          <a:xfrm>
            <a:off x="3707904" y="5697950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1" name="Oval 150"/>
          <p:cNvSpPr/>
          <p:nvPr/>
        </p:nvSpPr>
        <p:spPr>
          <a:xfrm>
            <a:off x="3707904" y="562117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2" name="Oval 151"/>
          <p:cNvSpPr/>
          <p:nvPr/>
        </p:nvSpPr>
        <p:spPr>
          <a:xfrm>
            <a:off x="5085581" y="3608830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3" name="Oval 152"/>
          <p:cNvSpPr/>
          <p:nvPr/>
        </p:nvSpPr>
        <p:spPr>
          <a:xfrm>
            <a:off x="5085581" y="3513133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4" name="Oval 153"/>
          <p:cNvSpPr/>
          <p:nvPr/>
        </p:nvSpPr>
        <p:spPr>
          <a:xfrm>
            <a:off x="5085581" y="3441125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5" name="Oval 154"/>
          <p:cNvSpPr/>
          <p:nvPr/>
        </p:nvSpPr>
        <p:spPr>
          <a:xfrm>
            <a:off x="5086164" y="607085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6" name="Oval 155"/>
          <p:cNvSpPr/>
          <p:nvPr/>
        </p:nvSpPr>
        <p:spPr>
          <a:xfrm>
            <a:off x="5086164" y="599408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7" name="Oval 156"/>
          <p:cNvSpPr/>
          <p:nvPr/>
        </p:nvSpPr>
        <p:spPr>
          <a:xfrm>
            <a:off x="5086164" y="591978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8" name="Oval 157"/>
          <p:cNvSpPr/>
          <p:nvPr/>
        </p:nvSpPr>
        <p:spPr>
          <a:xfrm>
            <a:off x="5085581" y="636951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9" name="Oval 158"/>
          <p:cNvSpPr/>
          <p:nvPr/>
        </p:nvSpPr>
        <p:spPr>
          <a:xfrm>
            <a:off x="5085581" y="629274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0" name="Oval 159"/>
          <p:cNvSpPr/>
          <p:nvPr/>
        </p:nvSpPr>
        <p:spPr>
          <a:xfrm>
            <a:off x="5085581" y="6218449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1" name="Oval 160"/>
          <p:cNvSpPr/>
          <p:nvPr/>
        </p:nvSpPr>
        <p:spPr>
          <a:xfrm>
            <a:off x="5085581" y="614644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2" name="Oval 161"/>
          <p:cNvSpPr/>
          <p:nvPr/>
        </p:nvSpPr>
        <p:spPr>
          <a:xfrm>
            <a:off x="6332674" y="569016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3" name="Oval 162"/>
          <p:cNvSpPr/>
          <p:nvPr/>
        </p:nvSpPr>
        <p:spPr>
          <a:xfrm>
            <a:off x="6332674" y="5613397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4" name="Oval 163"/>
          <p:cNvSpPr/>
          <p:nvPr/>
        </p:nvSpPr>
        <p:spPr>
          <a:xfrm>
            <a:off x="6334100" y="409135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5" name="Oval 164"/>
          <p:cNvSpPr/>
          <p:nvPr/>
        </p:nvSpPr>
        <p:spPr>
          <a:xfrm>
            <a:off x="6334100" y="401458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6" name="Oval 165"/>
          <p:cNvSpPr/>
          <p:nvPr/>
        </p:nvSpPr>
        <p:spPr>
          <a:xfrm>
            <a:off x="6334100" y="3940286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7" name="Oval 166"/>
          <p:cNvSpPr/>
          <p:nvPr/>
        </p:nvSpPr>
        <p:spPr>
          <a:xfrm>
            <a:off x="6334100" y="386827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8" name="Oval 167"/>
          <p:cNvSpPr/>
          <p:nvPr/>
        </p:nvSpPr>
        <p:spPr>
          <a:xfrm>
            <a:off x="6333517" y="379075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9" name="Oval 168"/>
          <p:cNvSpPr/>
          <p:nvPr/>
        </p:nvSpPr>
        <p:spPr>
          <a:xfrm>
            <a:off x="6333517" y="371398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0" name="Oval 169"/>
          <p:cNvSpPr/>
          <p:nvPr/>
        </p:nvSpPr>
        <p:spPr>
          <a:xfrm>
            <a:off x="6333517" y="3639691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1" name="Oval 170"/>
          <p:cNvSpPr/>
          <p:nvPr/>
        </p:nvSpPr>
        <p:spPr>
          <a:xfrm>
            <a:off x="6333517" y="356768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2" name="Oval 171"/>
          <p:cNvSpPr/>
          <p:nvPr/>
        </p:nvSpPr>
        <p:spPr>
          <a:xfrm>
            <a:off x="6334100" y="425327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3" name="Oval 172"/>
          <p:cNvSpPr/>
          <p:nvPr/>
        </p:nvSpPr>
        <p:spPr>
          <a:xfrm>
            <a:off x="6334100" y="417650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4" name="Oval 173"/>
          <p:cNvSpPr/>
          <p:nvPr/>
        </p:nvSpPr>
        <p:spPr>
          <a:xfrm>
            <a:off x="6338292" y="348843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5" name="Oval 174"/>
          <p:cNvSpPr/>
          <p:nvPr/>
        </p:nvSpPr>
        <p:spPr>
          <a:xfrm>
            <a:off x="6338292" y="3414142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6" name="Oval 175"/>
          <p:cNvSpPr/>
          <p:nvPr/>
        </p:nvSpPr>
        <p:spPr>
          <a:xfrm>
            <a:off x="6338292" y="334213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7" name="Oval 176"/>
          <p:cNvSpPr/>
          <p:nvPr/>
        </p:nvSpPr>
        <p:spPr>
          <a:xfrm>
            <a:off x="7812360" y="4377667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8" name="Oval 177"/>
          <p:cNvSpPr/>
          <p:nvPr/>
        </p:nvSpPr>
        <p:spPr>
          <a:xfrm>
            <a:off x="7812360" y="4300896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9" name="Oval 178"/>
          <p:cNvSpPr/>
          <p:nvPr/>
        </p:nvSpPr>
        <p:spPr>
          <a:xfrm>
            <a:off x="7812360" y="4226599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0" name="Oval 179"/>
          <p:cNvSpPr/>
          <p:nvPr/>
        </p:nvSpPr>
        <p:spPr>
          <a:xfrm>
            <a:off x="7812360" y="4154591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1" name="Oval 180"/>
          <p:cNvSpPr/>
          <p:nvPr/>
        </p:nvSpPr>
        <p:spPr>
          <a:xfrm>
            <a:off x="7811777" y="4077072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2" name="Oval 181"/>
          <p:cNvSpPr/>
          <p:nvPr/>
        </p:nvSpPr>
        <p:spPr>
          <a:xfrm>
            <a:off x="7812943" y="3987920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3" name="Oval 182"/>
          <p:cNvSpPr/>
          <p:nvPr/>
        </p:nvSpPr>
        <p:spPr>
          <a:xfrm>
            <a:off x="7812943" y="3911149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4" name="Oval 183"/>
          <p:cNvSpPr/>
          <p:nvPr/>
        </p:nvSpPr>
        <p:spPr>
          <a:xfrm>
            <a:off x="7812943" y="3836852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5" name="Oval 184"/>
          <p:cNvSpPr/>
          <p:nvPr/>
        </p:nvSpPr>
        <p:spPr>
          <a:xfrm>
            <a:off x="7812943" y="3764844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6" name="Oval 185"/>
          <p:cNvSpPr/>
          <p:nvPr/>
        </p:nvSpPr>
        <p:spPr>
          <a:xfrm>
            <a:off x="7812360" y="3687325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7" name="Oval 186"/>
          <p:cNvSpPr/>
          <p:nvPr/>
        </p:nvSpPr>
        <p:spPr>
          <a:xfrm>
            <a:off x="7818276" y="3607102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8" name="Oval 187"/>
          <p:cNvSpPr/>
          <p:nvPr/>
        </p:nvSpPr>
        <p:spPr>
          <a:xfrm>
            <a:off x="7817693" y="3529583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9" name="Rectangle 188"/>
          <p:cNvSpPr/>
          <p:nvPr/>
        </p:nvSpPr>
        <p:spPr>
          <a:xfrm>
            <a:off x="5831632" y="6313425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Standard Deviation: 18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718660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 3 – ‘Space segment’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827584" y="1412776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Average ‘Top Down’ Score</a:t>
            </a:r>
            <a:endParaRPr lang="en-AU" b="1" dirty="0"/>
          </a:p>
        </p:txBody>
      </p:sp>
      <p:sp>
        <p:nvSpPr>
          <p:cNvPr id="5" name="Rectangle 4"/>
          <p:cNvSpPr/>
          <p:nvPr/>
        </p:nvSpPr>
        <p:spPr>
          <a:xfrm>
            <a:off x="827584" y="1952836"/>
            <a:ext cx="3312368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38 / 50</a:t>
            </a:r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0032" y="1412776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Average ‘Bottom-Up’ Score</a:t>
            </a:r>
            <a:endParaRPr lang="en-AU" b="1" dirty="0"/>
          </a:p>
        </p:txBody>
      </p:sp>
      <p:sp>
        <p:nvSpPr>
          <p:cNvPr id="7" name="Rectangle 6"/>
          <p:cNvSpPr/>
          <p:nvPr/>
        </p:nvSpPr>
        <p:spPr>
          <a:xfrm>
            <a:off x="4860032" y="1952836"/>
            <a:ext cx="3312368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32 / 50</a:t>
            </a:r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309" y="314122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Top-down</a:t>
            </a:r>
            <a:endParaRPr lang="en-A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53014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Bottom-up</a:t>
            </a:r>
            <a:endParaRPr lang="en-AU" b="1" dirty="0"/>
          </a:p>
        </p:txBody>
      </p:sp>
      <p:sp>
        <p:nvSpPr>
          <p:cNvPr id="79" name="Oval 78"/>
          <p:cNvSpPr/>
          <p:nvPr/>
        </p:nvSpPr>
        <p:spPr>
          <a:xfrm>
            <a:off x="3491880" y="4031613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3491880" y="3954842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5" name="Oval 94"/>
          <p:cNvSpPr/>
          <p:nvPr/>
        </p:nvSpPr>
        <p:spPr>
          <a:xfrm>
            <a:off x="5076639" y="4048628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6" name="Oval 95"/>
          <p:cNvSpPr/>
          <p:nvPr/>
        </p:nvSpPr>
        <p:spPr>
          <a:xfrm>
            <a:off x="5076639" y="397185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7" name="Oval 96"/>
          <p:cNvSpPr/>
          <p:nvPr/>
        </p:nvSpPr>
        <p:spPr>
          <a:xfrm>
            <a:off x="5076639" y="3897560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8" name="Oval 97"/>
          <p:cNvSpPr/>
          <p:nvPr/>
        </p:nvSpPr>
        <p:spPr>
          <a:xfrm>
            <a:off x="5076639" y="382555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9" name="Oval 98"/>
          <p:cNvSpPr/>
          <p:nvPr/>
        </p:nvSpPr>
        <p:spPr>
          <a:xfrm>
            <a:off x="5076056" y="3748033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0" name="Oval 99"/>
          <p:cNvSpPr/>
          <p:nvPr/>
        </p:nvSpPr>
        <p:spPr>
          <a:xfrm>
            <a:off x="5076056" y="367126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1" name="Oval 100"/>
          <p:cNvSpPr/>
          <p:nvPr/>
        </p:nvSpPr>
        <p:spPr>
          <a:xfrm>
            <a:off x="5076056" y="3596965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2" name="Oval 101"/>
          <p:cNvSpPr/>
          <p:nvPr/>
        </p:nvSpPr>
        <p:spPr>
          <a:xfrm>
            <a:off x="5076056" y="352495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3" name="Oval 102"/>
          <p:cNvSpPr/>
          <p:nvPr/>
        </p:nvSpPr>
        <p:spPr>
          <a:xfrm>
            <a:off x="5076056" y="3429260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5" name="Oval 104"/>
          <p:cNvSpPr/>
          <p:nvPr/>
        </p:nvSpPr>
        <p:spPr>
          <a:xfrm>
            <a:off x="6332091" y="406082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6" name="Oval 105"/>
          <p:cNvSpPr/>
          <p:nvPr/>
        </p:nvSpPr>
        <p:spPr>
          <a:xfrm>
            <a:off x="6332091" y="398405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7" name="Oval 106"/>
          <p:cNvSpPr/>
          <p:nvPr/>
        </p:nvSpPr>
        <p:spPr>
          <a:xfrm>
            <a:off x="7801727" y="4985890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8" name="Oval 107"/>
          <p:cNvSpPr/>
          <p:nvPr/>
        </p:nvSpPr>
        <p:spPr>
          <a:xfrm>
            <a:off x="7801727" y="4909119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9" name="Oval 108"/>
          <p:cNvSpPr/>
          <p:nvPr/>
        </p:nvSpPr>
        <p:spPr>
          <a:xfrm>
            <a:off x="7801727" y="4834822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0" name="Oval 109"/>
          <p:cNvSpPr/>
          <p:nvPr/>
        </p:nvSpPr>
        <p:spPr>
          <a:xfrm>
            <a:off x="7801727" y="4762814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1" name="Oval 110"/>
          <p:cNvSpPr/>
          <p:nvPr/>
        </p:nvSpPr>
        <p:spPr>
          <a:xfrm>
            <a:off x="7801144" y="4685295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0" name="Oval 119"/>
          <p:cNvSpPr/>
          <p:nvPr/>
        </p:nvSpPr>
        <p:spPr>
          <a:xfrm>
            <a:off x="5076639" y="5119943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1" name="Oval 120"/>
          <p:cNvSpPr/>
          <p:nvPr/>
        </p:nvSpPr>
        <p:spPr>
          <a:xfrm>
            <a:off x="5076639" y="504317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2" name="Oval 121"/>
          <p:cNvSpPr/>
          <p:nvPr/>
        </p:nvSpPr>
        <p:spPr>
          <a:xfrm>
            <a:off x="5076639" y="4968875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3" name="Oval 122"/>
          <p:cNvSpPr/>
          <p:nvPr/>
        </p:nvSpPr>
        <p:spPr>
          <a:xfrm>
            <a:off x="5076639" y="489686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4" name="Oval 123"/>
          <p:cNvSpPr/>
          <p:nvPr/>
        </p:nvSpPr>
        <p:spPr>
          <a:xfrm>
            <a:off x="5076056" y="4819348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5" name="Oval 124"/>
          <p:cNvSpPr/>
          <p:nvPr/>
        </p:nvSpPr>
        <p:spPr>
          <a:xfrm>
            <a:off x="5076056" y="474257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6" name="Oval 125"/>
          <p:cNvSpPr/>
          <p:nvPr/>
        </p:nvSpPr>
        <p:spPr>
          <a:xfrm>
            <a:off x="5076056" y="4668280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7" name="Oval 126"/>
          <p:cNvSpPr/>
          <p:nvPr/>
        </p:nvSpPr>
        <p:spPr>
          <a:xfrm>
            <a:off x="5076056" y="5272563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9" name="Oval 128"/>
          <p:cNvSpPr/>
          <p:nvPr/>
        </p:nvSpPr>
        <p:spPr>
          <a:xfrm>
            <a:off x="5076056" y="534183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0" name="Oval 129"/>
          <p:cNvSpPr/>
          <p:nvPr/>
        </p:nvSpPr>
        <p:spPr>
          <a:xfrm>
            <a:off x="5076056" y="5267540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1" name="Oval 130"/>
          <p:cNvSpPr/>
          <p:nvPr/>
        </p:nvSpPr>
        <p:spPr>
          <a:xfrm>
            <a:off x="5076056" y="519553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3" name="Oval 132"/>
          <p:cNvSpPr/>
          <p:nvPr/>
        </p:nvSpPr>
        <p:spPr>
          <a:xfrm>
            <a:off x="3491880" y="5117603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4" name="Oval 133"/>
          <p:cNvSpPr/>
          <p:nvPr/>
        </p:nvSpPr>
        <p:spPr>
          <a:xfrm>
            <a:off x="3491880" y="5043306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5" name="Oval 134"/>
          <p:cNvSpPr/>
          <p:nvPr/>
        </p:nvSpPr>
        <p:spPr>
          <a:xfrm>
            <a:off x="3491880" y="4971298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6" name="Oval 135"/>
          <p:cNvSpPr/>
          <p:nvPr/>
        </p:nvSpPr>
        <p:spPr>
          <a:xfrm>
            <a:off x="3491297" y="489377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7" name="Oval 136"/>
          <p:cNvSpPr/>
          <p:nvPr/>
        </p:nvSpPr>
        <p:spPr>
          <a:xfrm>
            <a:off x="3491297" y="4817008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8" name="Oval 137"/>
          <p:cNvSpPr/>
          <p:nvPr/>
        </p:nvSpPr>
        <p:spPr>
          <a:xfrm>
            <a:off x="3491297" y="4742711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9" name="Oval 138"/>
          <p:cNvSpPr/>
          <p:nvPr/>
        </p:nvSpPr>
        <p:spPr>
          <a:xfrm>
            <a:off x="3491297" y="4670703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0" name="Rectangle 149"/>
          <p:cNvSpPr/>
          <p:nvPr/>
        </p:nvSpPr>
        <p:spPr>
          <a:xfrm>
            <a:off x="5831632" y="6313425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Standard Deviation: 15</a:t>
            </a:r>
            <a:endParaRPr lang="en-AU" b="1" dirty="0"/>
          </a:p>
        </p:txBody>
      </p:sp>
      <p:sp>
        <p:nvSpPr>
          <p:cNvPr id="151" name="Oval 150"/>
          <p:cNvSpPr/>
          <p:nvPr/>
        </p:nvSpPr>
        <p:spPr>
          <a:xfrm>
            <a:off x="6332091" y="390172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2" name="Oval 151"/>
          <p:cNvSpPr/>
          <p:nvPr/>
        </p:nvSpPr>
        <p:spPr>
          <a:xfrm>
            <a:off x="6332091" y="3824957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3" name="Oval 152"/>
          <p:cNvSpPr/>
          <p:nvPr/>
        </p:nvSpPr>
        <p:spPr>
          <a:xfrm>
            <a:off x="6340301" y="3743975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4" name="Oval 153"/>
          <p:cNvSpPr/>
          <p:nvPr/>
        </p:nvSpPr>
        <p:spPr>
          <a:xfrm>
            <a:off x="6340301" y="366720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5" name="Oval 154"/>
          <p:cNvSpPr/>
          <p:nvPr/>
        </p:nvSpPr>
        <p:spPr>
          <a:xfrm>
            <a:off x="6340301" y="358487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6" name="Oval 155"/>
          <p:cNvSpPr/>
          <p:nvPr/>
        </p:nvSpPr>
        <p:spPr>
          <a:xfrm>
            <a:off x="6340301" y="350810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7" name="Oval 156"/>
          <p:cNvSpPr/>
          <p:nvPr/>
        </p:nvSpPr>
        <p:spPr>
          <a:xfrm>
            <a:off x="6340301" y="341583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8" name="Oval 157"/>
          <p:cNvSpPr/>
          <p:nvPr/>
        </p:nvSpPr>
        <p:spPr>
          <a:xfrm>
            <a:off x="6340301" y="333906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9" name="Oval 158"/>
          <p:cNvSpPr/>
          <p:nvPr/>
        </p:nvSpPr>
        <p:spPr>
          <a:xfrm>
            <a:off x="6340301" y="325673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0" name="Oval 159"/>
          <p:cNvSpPr/>
          <p:nvPr/>
        </p:nvSpPr>
        <p:spPr>
          <a:xfrm>
            <a:off x="6340301" y="3179962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1" name="Oval 160"/>
          <p:cNvSpPr/>
          <p:nvPr/>
        </p:nvSpPr>
        <p:spPr>
          <a:xfrm>
            <a:off x="6348511" y="3098980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2" name="Oval 161"/>
          <p:cNvSpPr/>
          <p:nvPr/>
        </p:nvSpPr>
        <p:spPr>
          <a:xfrm>
            <a:off x="6348511" y="302220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3" name="Oval 162"/>
          <p:cNvSpPr/>
          <p:nvPr/>
        </p:nvSpPr>
        <p:spPr>
          <a:xfrm>
            <a:off x="6348511" y="293987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4" name="Oval 163"/>
          <p:cNvSpPr/>
          <p:nvPr/>
        </p:nvSpPr>
        <p:spPr>
          <a:xfrm>
            <a:off x="6348511" y="286310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5" name="Oval 164"/>
          <p:cNvSpPr/>
          <p:nvPr/>
        </p:nvSpPr>
        <p:spPr>
          <a:xfrm>
            <a:off x="6350934" y="277297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6" name="Oval 165"/>
          <p:cNvSpPr/>
          <p:nvPr/>
        </p:nvSpPr>
        <p:spPr>
          <a:xfrm>
            <a:off x="6350934" y="269064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7" name="Oval 166"/>
          <p:cNvSpPr/>
          <p:nvPr/>
        </p:nvSpPr>
        <p:spPr>
          <a:xfrm>
            <a:off x="6350934" y="2613877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8" name="Oval 167"/>
          <p:cNvSpPr/>
          <p:nvPr/>
        </p:nvSpPr>
        <p:spPr>
          <a:xfrm>
            <a:off x="6332091" y="597556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9" name="Oval 168"/>
          <p:cNvSpPr/>
          <p:nvPr/>
        </p:nvSpPr>
        <p:spPr>
          <a:xfrm>
            <a:off x="6332091" y="589879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0" name="Oval 169"/>
          <p:cNvSpPr/>
          <p:nvPr/>
        </p:nvSpPr>
        <p:spPr>
          <a:xfrm>
            <a:off x="6332091" y="581646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1" name="Oval 170"/>
          <p:cNvSpPr/>
          <p:nvPr/>
        </p:nvSpPr>
        <p:spPr>
          <a:xfrm>
            <a:off x="6332091" y="5739697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2" name="Oval 171"/>
          <p:cNvSpPr/>
          <p:nvPr/>
        </p:nvSpPr>
        <p:spPr>
          <a:xfrm>
            <a:off x="6340301" y="5658715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3" name="Oval 172"/>
          <p:cNvSpPr/>
          <p:nvPr/>
        </p:nvSpPr>
        <p:spPr>
          <a:xfrm>
            <a:off x="6340301" y="558194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4" name="Oval 173"/>
          <p:cNvSpPr/>
          <p:nvPr/>
        </p:nvSpPr>
        <p:spPr>
          <a:xfrm>
            <a:off x="6340301" y="549961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5" name="Oval 174"/>
          <p:cNvSpPr/>
          <p:nvPr/>
        </p:nvSpPr>
        <p:spPr>
          <a:xfrm>
            <a:off x="6340301" y="542284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6" name="Oval 175"/>
          <p:cNvSpPr/>
          <p:nvPr/>
        </p:nvSpPr>
        <p:spPr>
          <a:xfrm>
            <a:off x="6340301" y="533057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7" name="Oval 176"/>
          <p:cNvSpPr/>
          <p:nvPr/>
        </p:nvSpPr>
        <p:spPr>
          <a:xfrm>
            <a:off x="6340301" y="525380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8" name="Oval 177"/>
          <p:cNvSpPr/>
          <p:nvPr/>
        </p:nvSpPr>
        <p:spPr>
          <a:xfrm>
            <a:off x="6340301" y="517147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9" name="Oval 178"/>
          <p:cNvSpPr/>
          <p:nvPr/>
        </p:nvSpPr>
        <p:spPr>
          <a:xfrm>
            <a:off x="6340301" y="5094702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0" name="Oval 179"/>
          <p:cNvSpPr/>
          <p:nvPr/>
        </p:nvSpPr>
        <p:spPr>
          <a:xfrm>
            <a:off x="6348511" y="5013720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1" name="Oval 180"/>
          <p:cNvSpPr/>
          <p:nvPr/>
        </p:nvSpPr>
        <p:spPr>
          <a:xfrm>
            <a:off x="6348511" y="493694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2" name="Oval 181"/>
          <p:cNvSpPr/>
          <p:nvPr/>
        </p:nvSpPr>
        <p:spPr>
          <a:xfrm>
            <a:off x="6348511" y="4854619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3" name="Oval 182"/>
          <p:cNvSpPr/>
          <p:nvPr/>
        </p:nvSpPr>
        <p:spPr>
          <a:xfrm>
            <a:off x="6348511" y="477784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4" name="Oval 183"/>
          <p:cNvSpPr/>
          <p:nvPr/>
        </p:nvSpPr>
        <p:spPr>
          <a:xfrm>
            <a:off x="6350934" y="468771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5" name="Oval 184"/>
          <p:cNvSpPr/>
          <p:nvPr/>
        </p:nvSpPr>
        <p:spPr>
          <a:xfrm>
            <a:off x="6350934" y="460538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7" name="Oval 186"/>
          <p:cNvSpPr/>
          <p:nvPr/>
        </p:nvSpPr>
        <p:spPr>
          <a:xfrm>
            <a:off x="6340301" y="613816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8" name="Oval 187"/>
          <p:cNvSpPr/>
          <p:nvPr/>
        </p:nvSpPr>
        <p:spPr>
          <a:xfrm>
            <a:off x="6340301" y="6061397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9" name="Oval 188"/>
          <p:cNvSpPr/>
          <p:nvPr/>
        </p:nvSpPr>
        <p:spPr>
          <a:xfrm>
            <a:off x="7801727" y="5148923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0" name="Oval 189"/>
          <p:cNvSpPr/>
          <p:nvPr/>
        </p:nvSpPr>
        <p:spPr>
          <a:xfrm>
            <a:off x="7801727" y="5072152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1" name="Oval 190"/>
          <p:cNvSpPr/>
          <p:nvPr/>
        </p:nvSpPr>
        <p:spPr>
          <a:xfrm>
            <a:off x="7791094" y="3862978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2" name="Oval 191"/>
          <p:cNvSpPr/>
          <p:nvPr/>
        </p:nvSpPr>
        <p:spPr>
          <a:xfrm>
            <a:off x="7791094" y="3786207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3" name="Oval 192"/>
          <p:cNvSpPr/>
          <p:nvPr/>
        </p:nvSpPr>
        <p:spPr>
          <a:xfrm>
            <a:off x="7791094" y="3711910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4" name="Oval 193"/>
          <p:cNvSpPr/>
          <p:nvPr/>
        </p:nvSpPr>
        <p:spPr>
          <a:xfrm>
            <a:off x="7791094" y="3639902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5" name="Oval 194"/>
          <p:cNvSpPr/>
          <p:nvPr/>
        </p:nvSpPr>
        <p:spPr>
          <a:xfrm>
            <a:off x="7790511" y="3562383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6" name="Oval 195"/>
          <p:cNvSpPr/>
          <p:nvPr/>
        </p:nvSpPr>
        <p:spPr>
          <a:xfrm>
            <a:off x="7791094" y="4026011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7" name="Oval 196"/>
          <p:cNvSpPr/>
          <p:nvPr/>
        </p:nvSpPr>
        <p:spPr>
          <a:xfrm>
            <a:off x="7791094" y="3949240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8" name="Oval 197"/>
          <p:cNvSpPr/>
          <p:nvPr/>
        </p:nvSpPr>
        <p:spPr>
          <a:xfrm>
            <a:off x="7794100" y="3299970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9" name="Oval 198"/>
          <p:cNvSpPr/>
          <p:nvPr/>
        </p:nvSpPr>
        <p:spPr>
          <a:xfrm>
            <a:off x="7794100" y="3223199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0" name="Oval 199"/>
          <p:cNvSpPr/>
          <p:nvPr/>
        </p:nvSpPr>
        <p:spPr>
          <a:xfrm>
            <a:off x="7794100" y="3148902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1" name="Oval 200"/>
          <p:cNvSpPr/>
          <p:nvPr/>
        </p:nvSpPr>
        <p:spPr>
          <a:xfrm>
            <a:off x="7794100" y="3076894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2" name="Oval 201"/>
          <p:cNvSpPr/>
          <p:nvPr/>
        </p:nvSpPr>
        <p:spPr>
          <a:xfrm>
            <a:off x="7793517" y="2999375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3" name="Oval 202"/>
          <p:cNvSpPr/>
          <p:nvPr/>
        </p:nvSpPr>
        <p:spPr>
          <a:xfrm>
            <a:off x="7794100" y="3463003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4" name="Oval 203"/>
          <p:cNvSpPr/>
          <p:nvPr/>
        </p:nvSpPr>
        <p:spPr>
          <a:xfrm>
            <a:off x="7794100" y="3386232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5" name="Oval 204"/>
          <p:cNvSpPr/>
          <p:nvPr/>
        </p:nvSpPr>
        <p:spPr>
          <a:xfrm>
            <a:off x="7793517" y="2911124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06" name="Straight Connector 205"/>
          <p:cNvCxnSpPr/>
          <p:nvPr/>
        </p:nvCxnSpPr>
        <p:spPr>
          <a:xfrm>
            <a:off x="935596" y="4345900"/>
            <a:ext cx="7956884" cy="13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1207629" y="4176623"/>
            <a:ext cx="1636179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>
                    <a:lumMod val="95000"/>
                  </a:schemeClr>
                </a:solidFill>
              </a:rPr>
              <a:t>Strongly disagree</a:t>
            </a:r>
            <a:endParaRPr lang="en-AU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3299062" y="4181736"/>
            <a:ext cx="912898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Disagree</a:t>
            </a:r>
            <a:endParaRPr lang="en-AU" sz="1400" dirty="0"/>
          </a:p>
        </p:txBody>
      </p:sp>
      <p:sp>
        <p:nvSpPr>
          <p:cNvPr id="209" name="TextBox 208"/>
          <p:cNvSpPr txBox="1"/>
          <p:nvPr/>
        </p:nvSpPr>
        <p:spPr>
          <a:xfrm>
            <a:off x="4710647" y="4172211"/>
            <a:ext cx="831365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Neutral</a:t>
            </a:r>
            <a:endParaRPr lang="en-AU" sz="1400" dirty="0"/>
          </a:p>
        </p:txBody>
      </p:sp>
      <p:sp>
        <p:nvSpPr>
          <p:cNvPr id="210" name="TextBox 209"/>
          <p:cNvSpPr txBox="1"/>
          <p:nvPr/>
        </p:nvSpPr>
        <p:spPr>
          <a:xfrm>
            <a:off x="6044891" y="4178021"/>
            <a:ext cx="687349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Agree</a:t>
            </a:r>
            <a:endParaRPr lang="en-AU" sz="1400" dirty="0"/>
          </a:p>
        </p:txBody>
      </p:sp>
      <p:sp>
        <p:nvSpPr>
          <p:cNvPr id="211" name="TextBox 210"/>
          <p:cNvSpPr txBox="1"/>
          <p:nvPr/>
        </p:nvSpPr>
        <p:spPr>
          <a:xfrm>
            <a:off x="7380312" y="4178379"/>
            <a:ext cx="1440160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Strongly agree</a:t>
            </a:r>
            <a:endParaRPr lang="en-AU" sz="1400" dirty="0"/>
          </a:p>
        </p:txBody>
      </p:sp>
      <p:sp>
        <p:nvSpPr>
          <p:cNvPr id="212" name="Oval 211"/>
          <p:cNvSpPr/>
          <p:nvPr/>
        </p:nvSpPr>
        <p:spPr>
          <a:xfrm>
            <a:off x="6332091" y="402411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2300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905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Option 3 Detailed Scoring</a:t>
            </a:r>
            <a:endParaRPr lang="en-US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992799"/>
              </p:ext>
            </p:extLst>
          </p:nvPr>
        </p:nvGraphicFramePr>
        <p:xfrm>
          <a:off x="1331640" y="1386839"/>
          <a:ext cx="6590284" cy="5296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3" imgW="8439223" imgH="7077143" progId="Excel.Sheet.12">
                  <p:embed/>
                </p:oleObj>
              </mc:Choice>
              <mc:Fallback>
                <p:oleObj name="Worksheet" r:id="rId3" imgW="8439223" imgH="70771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640" y="1386839"/>
                        <a:ext cx="6590284" cy="5296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1418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Study Team Conclusions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‘Maintaining Status Quo’ was seen as an undesirable strategic move.</a:t>
            </a:r>
          </a:p>
          <a:p>
            <a:r>
              <a:rPr lang="en-AU" dirty="0" smtClean="0"/>
              <a:t>An ‘end to end’ VC was not feasible to resource.</a:t>
            </a:r>
          </a:p>
          <a:p>
            <a:r>
              <a:rPr lang="en-AU" dirty="0" smtClean="0"/>
              <a:t>Multiple VCs were strategically logical, but practically too difficult, introducing additional stovepipes to overcome.</a:t>
            </a:r>
          </a:p>
          <a:p>
            <a:r>
              <a:rPr lang="en-AU" dirty="0" smtClean="0"/>
              <a:t>An emphasis on space segment coordination was well supported:</a:t>
            </a:r>
          </a:p>
          <a:p>
            <a:pPr lvl="1"/>
            <a:r>
              <a:rPr lang="en-AU" dirty="0" smtClean="0"/>
              <a:t>Aligned to other initiatives.</a:t>
            </a:r>
          </a:p>
          <a:p>
            <a:pPr lvl="1"/>
            <a:r>
              <a:rPr lang="en-AU" dirty="0" smtClean="0"/>
              <a:t>Feasible to resource.</a:t>
            </a:r>
          </a:p>
          <a:p>
            <a:pPr lvl="1"/>
            <a:r>
              <a:rPr lang="en-AU" dirty="0" smtClean="0"/>
              <a:t>Benefits internally and externally.</a:t>
            </a:r>
          </a:p>
          <a:p>
            <a:pPr lvl="1"/>
            <a:r>
              <a:rPr lang="en-AU" dirty="0" smtClean="0"/>
              <a:t>Transition pathway for some tasks currently in ‘ad hoc teams’.</a:t>
            </a:r>
          </a:p>
          <a:p>
            <a:r>
              <a:rPr lang="en-AU" dirty="0" smtClean="0"/>
              <a:t>Need to build momentum.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4312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Immediate areas of focus:</a:t>
            </a:r>
          </a:p>
          <a:p>
            <a:pPr lvl="1"/>
            <a:r>
              <a:rPr lang="en-US" dirty="0" smtClean="0"/>
              <a:t>SDCG for GFOI, the GEOGLAM ad hoc WG and Disasters Data Coordination Team have data collection requirements.  LSI-VC can add value by offering to:</a:t>
            </a:r>
          </a:p>
          <a:p>
            <a:pPr lvl="2"/>
            <a:r>
              <a:rPr lang="en-US" dirty="0" smtClean="0"/>
              <a:t>Identify opportunities for optimization.</a:t>
            </a:r>
          </a:p>
          <a:p>
            <a:pPr lvl="2"/>
            <a:r>
              <a:rPr lang="en-US" dirty="0" smtClean="0"/>
              <a:t>Analyze and report conflicts.</a:t>
            </a:r>
          </a:p>
          <a:p>
            <a:pPr lvl="2"/>
            <a:r>
              <a:rPr lang="en-US" dirty="0" smtClean="0"/>
              <a:t>Point to come to for advice and guidance.</a:t>
            </a:r>
          </a:p>
          <a:p>
            <a:pPr lvl="1"/>
            <a:r>
              <a:rPr lang="en-US" dirty="0" smtClean="0"/>
              <a:t>There are 4 actions for the LSI-VC that came out of the CEOS Study for Carbon Observations from Space Implementation Study Team.</a:t>
            </a:r>
          </a:p>
          <a:p>
            <a:pPr lvl="1"/>
            <a:r>
              <a:rPr lang="en-US" dirty="0" smtClean="0"/>
              <a:t>With WGISS/</a:t>
            </a:r>
            <a:r>
              <a:rPr lang="en-US" dirty="0" err="1" smtClean="0"/>
              <a:t>WGCapD</a:t>
            </a:r>
            <a:r>
              <a:rPr lang="en-US" dirty="0" smtClean="0"/>
              <a:t>/SEO, looking into long term architectures for distribution/processing of data.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Building Momentum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81702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‘Light touch’ approach justified in the ‘ramp up’.</a:t>
            </a:r>
          </a:p>
          <a:p>
            <a:r>
              <a:rPr lang="en-US" dirty="0" smtClean="0"/>
              <a:t>However …</a:t>
            </a:r>
          </a:p>
          <a:p>
            <a:r>
              <a:rPr lang="en-US" dirty="0" smtClean="0"/>
              <a:t>Need to start putting structure in place for emerging challenges:</a:t>
            </a:r>
          </a:p>
          <a:p>
            <a:pPr lvl="1"/>
            <a:r>
              <a:rPr lang="en-US" dirty="0" smtClean="0"/>
              <a:t>Coordination for satellite </a:t>
            </a:r>
            <a:r>
              <a:rPr lang="en-US" dirty="0" err="1" smtClean="0"/>
              <a:t>taskings</a:t>
            </a:r>
            <a:r>
              <a:rPr lang="en-US" dirty="0" smtClean="0"/>
              <a:t> and product distributions needs to be made ‘business as usual’ even after specific initiatives conclude.</a:t>
            </a:r>
          </a:p>
          <a:p>
            <a:pPr lvl="1"/>
            <a:r>
              <a:rPr lang="en-US" dirty="0" smtClean="0"/>
              <a:t>Models need to be scalable for space agencies as new initiatives continue to appear.</a:t>
            </a:r>
          </a:p>
          <a:p>
            <a:pPr lvl="1"/>
            <a:r>
              <a:rPr lang="en-US" dirty="0" smtClean="0"/>
              <a:t>Opportunities to leverage new sources of data should be exploited.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Longer-term </a:t>
            </a:r>
            <a:r>
              <a:rPr lang="en-AU" dirty="0"/>
              <a:t>f</a:t>
            </a:r>
            <a:r>
              <a:rPr lang="en-AU" dirty="0" smtClean="0"/>
              <a:t>ocus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0199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FOR DECISION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Recommendation 1:</a:t>
            </a:r>
          </a:p>
          <a:p>
            <a:r>
              <a:rPr lang="en-AU" dirty="0"/>
              <a:t>A</a:t>
            </a:r>
            <a:r>
              <a:rPr lang="en-AU" dirty="0" smtClean="0"/>
              <a:t>gree that the LSI-VC terms of reference be refocussed towards:</a:t>
            </a:r>
          </a:p>
          <a:p>
            <a:pPr lvl="1"/>
            <a:r>
              <a:rPr lang="en-AU" dirty="0"/>
              <a:t>Space segment asset </a:t>
            </a:r>
            <a:r>
              <a:rPr lang="en-AU" dirty="0" smtClean="0"/>
              <a:t>coordination and optimization.</a:t>
            </a:r>
            <a:endParaRPr lang="en-AU" dirty="0"/>
          </a:p>
          <a:p>
            <a:pPr marL="0" lvl="1" indent="0">
              <a:buNone/>
            </a:pPr>
            <a:endParaRPr lang="en-AU" sz="2400" dirty="0" smtClean="0"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785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FOR DECISION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Recommendation 2:</a:t>
            </a:r>
          </a:p>
          <a:p>
            <a:r>
              <a:rPr lang="en-AU" dirty="0"/>
              <a:t>A</a:t>
            </a:r>
            <a:r>
              <a:rPr lang="en-AU" dirty="0" smtClean="0"/>
              <a:t>gree the LSI-VC ‘ramp up’ phase focus on:</a:t>
            </a:r>
          </a:p>
          <a:p>
            <a:pPr lvl="1"/>
            <a:r>
              <a:rPr lang="en-AU" dirty="0" smtClean="0"/>
              <a:t>Offering support to data coordination teams:</a:t>
            </a:r>
            <a:endParaRPr lang="en-AU" dirty="0"/>
          </a:p>
          <a:p>
            <a:pPr lvl="2"/>
            <a:r>
              <a:rPr lang="en-AU" dirty="0"/>
              <a:t>Identifying opportunities for optimisation.</a:t>
            </a:r>
          </a:p>
          <a:p>
            <a:pPr lvl="2"/>
            <a:r>
              <a:rPr lang="en-AU" dirty="0"/>
              <a:t>Analysing and reporting conflicts.</a:t>
            </a:r>
          </a:p>
          <a:p>
            <a:pPr lvl="2"/>
            <a:r>
              <a:rPr lang="en-AU" dirty="0"/>
              <a:t>Point to come to for advice and guidance.</a:t>
            </a:r>
          </a:p>
          <a:p>
            <a:pPr lvl="1"/>
            <a:r>
              <a:rPr lang="en-AU" dirty="0" smtClean="0"/>
              <a:t>The 4 </a:t>
            </a:r>
            <a:r>
              <a:rPr lang="en-AU" dirty="0"/>
              <a:t>actions </a:t>
            </a:r>
            <a:r>
              <a:rPr lang="en-AU" dirty="0" smtClean="0"/>
              <a:t>notionally flagged for LSI-VC by the CEOS </a:t>
            </a:r>
            <a:r>
              <a:rPr lang="en-AU" dirty="0"/>
              <a:t>Study for Carbon Observations from Space Implementation Study Team.</a:t>
            </a:r>
          </a:p>
          <a:p>
            <a:pPr lvl="1"/>
            <a:r>
              <a:rPr lang="en-AU" dirty="0"/>
              <a:t>With WGISS, looking into long term architectures for distribution/processing of data.</a:t>
            </a:r>
          </a:p>
          <a:p>
            <a:endParaRPr lang="en-AU" dirty="0" smtClean="0"/>
          </a:p>
          <a:p>
            <a:pPr lvl="1"/>
            <a:endParaRPr lang="en-AU" dirty="0"/>
          </a:p>
          <a:p>
            <a:pPr marL="0" lvl="1" indent="0">
              <a:buNone/>
            </a:pPr>
            <a:endParaRPr lang="en-AU" sz="2400" dirty="0" smtClean="0"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4188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Review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Follow-on action from SIT-29, May 2014</a:t>
            </a:r>
          </a:p>
          <a:p>
            <a:r>
              <a:rPr lang="en-AU" dirty="0" smtClean="0"/>
              <a:t>Explores “</a:t>
            </a:r>
            <a:r>
              <a:rPr lang="en-AU" dirty="0"/>
              <a:t>Options on the future of land imaging coordination within </a:t>
            </a:r>
            <a:r>
              <a:rPr lang="en-AU" dirty="0" smtClean="0"/>
              <a:t>CEOS”</a:t>
            </a:r>
          </a:p>
          <a:p>
            <a:r>
              <a:rPr lang="en-AU" dirty="0" smtClean="0"/>
              <a:t>Prepared by J Ross (GA), T </a:t>
            </a:r>
            <a:r>
              <a:rPr lang="en-AU" dirty="0" err="1" smtClean="0"/>
              <a:t>Cecere</a:t>
            </a:r>
            <a:r>
              <a:rPr lang="en-AU" dirty="0" smtClean="0"/>
              <a:t> (USGS) and S </a:t>
            </a:r>
            <a:r>
              <a:rPr lang="en-AU" dirty="0" err="1" smtClean="0"/>
              <a:t>Labahn</a:t>
            </a:r>
            <a:r>
              <a:rPr lang="en-AU" dirty="0" smtClean="0"/>
              <a:t> (USGS) </a:t>
            </a:r>
          </a:p>
          <a:p>
            <a:r>
              <a:rPr lang="en-AU" dirty="0" smtClean="0"/>
              <a:t>Presented at SIT Technical Workshop, Sept 2014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5068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IMPLEMENTATION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Next steps:</a:t>
            </a:r>
          </a:p>
          <a:p>
            <a:pPr lvl="1"/>
            <a:r>
              <a:rPr lang="en-AU" dirty="0" smtClean="0"/>
              <a:t>Today:</a:t>
            </a:r>
          </a:p>
          <a:p>
            <a:pPr lvl="2"/>
            <a:r>
              <a:rPr lang="en-AU" dirty="0" smtClean="0"/>
              <a:t>Clarify initial participants.</a:t>
            </a:r>
          </a:p>
          <a:p>
            <a:pPr lvl="2"/>
            <a:r>
              <a:rPr lang="en-AU" dirty="0" smtClean="0"/>
              <a:t>Identify leadership for LSI-VC. </a:t>
            </a:r>
            <a:endParaRPr lang="en-AU" dirty="0"/>
          </a:p>
          <a:p>
            <a:pPr lvl="1"/>
            <a:r>
              <a:rPr lang="en-AU" dirty="0" smtClean="0"/>
              <a:t>Next few weeks:</a:t>
            </a:r>
          </a:p>
          <a:p>
            <a:pPr lvl="2"/>
            <a:r>
              <a:rPr lang="en-AU" dirty="0" smtClean="0"/>
              <a:t>Open discussions with existing data coordination teams to identify desired support.</a:t>
            </a:r>
          </a:p>
          <a:p>
            <a:pPr lvl="2"/>
            <a:r>
              <a:rPr lang="en-AU" dirty="0" smtClean="0"/>
              <a:t>Open discussions with WGISS/</a:t>
            </a:r>
            <a:r>
              <a:rPr lang="en-AU" dirty="0" err="1" smtClean="0"/>
              <a:t>WGCapD</a:t>
            </a:r>
            <a:r>
              <a:rPr lang="en-AU" dirty="0" smtClean="0"/>
              <a:t>/SEO on data distribution/processing architectures.</a:t>
            </a:r>
            <a:endParaRPr lang="en-AU" dirty="0"/>
          </a:p>
          <a:p>
            <a:pPr lvl="1"/>
            <a:r>
              <a:rPr lang="en-AU" dirty="0" smtClean="0"/>
              <a:t>For SIT-30:</a:t>
            </a:r>
          </a:p>
          <a:p>
            <a:pPr lvl="2"/>
            <a:r>
              <a:rPr lang="en-AU" dirty="0" smtClean="0"/>
              <a:t>Prepare a revised </a:t>
            </a:r>
            <a:r>
              <a:rPr lang="en-AU" dirty="0"/>
              <a:t>LSI-VC draft terms of </a:t>
            </a:r>
            <a:r>
              <a:rPr lang="en-AU" dirty="0" smtClean="0"/>
              <a:t>reference, in line with recommended focus, </a:t>
            </a:r>
            <a:r>
              <a:rPr lang="en-AU" dirty="0"/>
              <a:t>for </a:t>
            </a:r>
            <a:r>
              <a:rPr lang="en-AU" dirty="0" smtClean="0"/>
              <a:t>discussion.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7763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Context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Increasing demand for ‘CEOS support’ of </a:t>
            </a:r>
            <a:r>
              <a:rPr lang="en-AU" dirty="0" smtClean="0">
                <a:solidFill>
                  <a:srgbClr val="000090"/>
                </a:solidFill>
              </a:rPr>
              <a:t>land surface imaging</a:t>
            </a:r>
            <a:r>
              <a:rPr lang="en-AU" dirty="0" smtClean="0"/>
              <a:t> activities</a:t>
            </a:r>
          </a:p>
          <a:p>
            <a:r>
              <a:rPr lang="en-AU" dirty="0" smtClean="0"/>
              <a:t>Need to justify future option in terms of:</a:t>
            </a:r>
          </a:p>
          <a:p>
            <a:pPr lvl="1"/>
            <a:r>
              <a:rPr lang="en-AU" dirty="0" smtClean="0"/>
              <a:t>‘Top down’ – Alignment to CEOS objectives</a:t>
            </a:r>
          </a:p>
          <a:p>
            <a:pPr lvl="1"/>
            <a:r>
              <a:rPr lang="en-AU" dirty="0" smtClean="0"/>
              <a:t>‘Bottom up’ – Practical support from agencies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4327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Review findings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Scope and activity of Working Groups has evolved</a:t>
            </a:r>
          </a:p>
          <a:p>
            <a:pPr lvl="1"/>
            <a:r>
              <a:rPr lang="en-AU" dirty="0" smtClean="0"/>
              <a:t>Decreasing need for a VC to ‘do everything’</a:t>
            </a:r>
          </a:p>
          <a:p>
            <a:r>
              <a:rPr lang="en-AU" dirty="0" smtClean="0"/>
              <a:t>Land surface imaging covers many diverse user communities</a:t>
            </a:r>
          </a:p>
          <a:p>
            <a:pPr lvl="1"/>
            <a:r>
              <a:rPr lang="en-AU" dirty="0" smtClean="0"/>
              <a:t>User requirements difficult to clarify</a:t>
            </a:r>
          </a:p>
          <a:p>
            <a:pPr lvl="1"/>
            <a:r>
              <a:rPr lang="en-AU" dirty="0" smtClean="0"/>
              <a:t>Engaging with users across all domains impractical</a:t>
            </a:r>
          </a:p>
          <a:p>
            <a:r>
              <a:rPr lang="en-AU" dirty="0" smtClean="0"/>
              <a:t>Ad-hoc teams and existing Working Groups are working well to define ‘user requirements’ collaboratively with communities</a:t>
            </a:r>
          </a:p>
          <a:p>
            <a:r>
              <a:rPr lang="en-AU" dirty="0" smtClean="0"/>
              <a:t>Ramp up in ‘data coordination teams’ but not clear:</a:t>
            </a:r>
          </a:p>
          <a:p>
            <a:pPr lvl="1"/>
            <a:r>
              <a:rPr lang="en-AU" dirty="0" smtClean="0"/>
              <a:t>How activity will be sustained long-term</a:t>
            </a:r>
          </a:p>
          <a:p>
            <a:pPr lvl="1"/>
            <a:r>
              <a:rPr lang="en-AU" dirty="0" smtClean="0"/>
              <a:t>How to manage competing requests</a:t>
            </a:r>
          </a:p>
          <a:p>
            <a:pPr lvl="1"/>
            <a:r>
              <a:rPr lang="en-AU" dirty="0" smtClean="0"/>
              <a:t>Long-term impacts on space agencies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5705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Options Assessed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 smtClean="0"/>
              <a:t>Maintain Status Quo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End-to-end VC</a:t>
            </a:r>
          </a:p>
          <a:p>
            <a:pPr marL="914400" lvl="1" indent="-514350"/>
            <a:r>
              <a:rPr lang="en-AU" sz="2400" dirty="0" smtClean="0"/>
              <a:t>From mission design to the delivery of end-user tailored products and capacity building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Space-segment VC</a:t>
            </a:r>
          </a:p>
          <a:p>
            <a:pPr marL="914400" lvl="1" indent="-514350"/>
            <a:r>
              <a:rPr lang="en-AU" sz="2400" dirty="0"/>
              <a:t>Mission and data acquisition coordination</a:t>
            </a:r>
          </a:p>
          <a:p>
            <a:pPr marL="914400" lvl="1" indent="-514350"/>
            <a:r>
              <a:rPr lang="en-AU" sz="2400" dirty="0"/>
              <a:t>Coordination of ‘fundamental’ data products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 smtClean="0"/>
              <a:t>Multiple VCs</a:t>
            </a:r>
          </a:p>
          <a:p>
            <a:pPr marL="914400" lvl="1" indent="-514350"/>
            <a:r>
              <a:rPr lang="en-AU" sz="2400" dirty="0" err="1" smtClean="0"/>
              <a:t>Centered</a:t>
            </a:r>
            <a:r>
              <a:rPr lang="en-AU" sz="2400" dirty="0" smtClean="0"/>
              <a:t> </a:t>
            </a:r>
            <a:r>
              <a:rPr lang="en-AU" sz="2400" dirty="0"/>
              <a:t>around instrument types</a:t>
            </a:r>
          </a:p>
        </p:txBody>
      </p:sp>
    </p:spTree>
    <p:extLst>
      <p:ext uri="{BB962C8B-B14F-4D97-AF65-F5344CB8AC3E}">
        <p14:creationId xmlns:p14="http://schemas.microsoft.com/office/powerpoint/2010/main" val="2649366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Criteria Used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133054"/>
            <a:ext cx="4040188" cy="639762"/>
          </a:xfrm>
        </p:spPr>
        <p:txBody>
          <a:bodyPr/>
          <a:lstStyle/>
          <a:p>
            <a:r>
              <a:rPr lang="en-AU" dirty="0" smtClean="0"/>
              <a:t>‘Top down’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392488"/>
          </a:xfrm>
        </p:spPr>
        <p:txBody>
          <a:bodyPr>
            <a:normAutofit fontScale="85000" lnSpcReduction="20000"/>
          </a:bodyPr>
          <a:lstStyle/>
          <a:p>
            <a:r>
              <a:rPr lang="en-AU" dirty="0" smtClean="0"/>
              <a:t>How well are the CEOS objectives supported?</a:t>
            </a:r>
          </a:p>
          <a:p>
            <a:r>
              <a:rPr lang="en-AU" dirty="0" smtClean="0"/>
              <a:t>How much benefit is there likely to be to internal stakeholders?</a:t>
            </a:r>
          </a:p>
          <a:p>
            <a:r>
              <a:rPr lang="en-AU" dirty="0" smtClean="0"/>
              <a:t>How much benefit is there likely to be to external stakeholders?</a:t>
            </a:r>
          </a:p>
          <a:p>
            <a:r>
              <a:rPr lang="en-AU" dirty="0" smtClean="0"/>
              <a:t>Does the approach align with the defined roles of Working Groups and Virtual Constellations?</a:t>
            </a:r>
          </a:p>
          <a:p>
            <a:r>
              <a:rPr lang="en-AU" dirty="0" smtClean="0"/>
              <a:t>Does it address an unmet need in the existing organisational mechanisms?</a:t>
            </a:r>
          </a:p>
          <a:p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120976"/>
            <a:ext cx="4041775" cy="639762"/>
          </a:xfrm>
        </p:spPr>
        <p:txBody>
          <a:bodyPr/>
          <a:lstStyle/>
          <a:p>
            <a:r>
              <a:rPr lang="en-AU" dirty="0" smtClean="0"/>
              <a:t>‘Bottom up’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536504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Does it address a real and pressing issue that needs action right now?</a:t>
            </a:r>
          </a:p>
          <a:p>
            <a:r>
              <a:rPr lang="en-AU" dirty="0" smtClean="0"/>
              <a:t>Do agencies possess the necessary personnel and fiscal resources to support the initiative?</a:t>
            </a:r>
          </a:p>
          <a:p>
            <a:r>
              <a:rPr lang="en-AU" dirty="0" smtClean="0"/>
              <a:t>Will a critical mass of key agencies support it, and does it provide feasible avenues for other agencies to participate?</a:t>
            </a:r>
          </a:p>
          <a:p>
            <a:r>
              <a:rPr lang="en-AU" dirty="0" smtClean="0"/>
              <a:t>How well does it leverage, and support, existing activities and mechanisms?  </a:t>
            </a:r>
          </a:p>
          <a:p>
            <a:r>
              <a:rPr lang="en-AU" dirty="0" smtClean="0"/>
              <a:t>Is there a logical pathway to ‘kick off’ and ‘ramp up’ the new initiative?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225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76" y="4447803"/>
            <a:ext cx="864096" cy="86409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Representatives from:</a:t>
            </a:r>
          </a:p>
          <a:p>
            <a:pPr lvl="1"/>
            <a:r>
              <a:rPr lang="en-AU" dirty="0" smtClean="0"/>
              <a:t>ESA</a:t>
            </a:r>
          </a:p>
          <a:p>
            <a:pPr lvl="1"/>
            <a:r>
              <a:rPr lang="en-AU" dirty="0" smtClean="0"/>
              <a:t>CSA</a:t>
            </a:r>
          </a:p>
          <a:p>
            <a:pPr lvl="1"/>
            <a:r>
              <a:rPr lang="en-AU" dirty="0" smtClean="0"/>
              <a:t>USGS</a:t>
            </a:r>
          </a:p>
          <a:p>
            <a:pPr lvl="1"/>
            <a:r>
              <a:rPr lang="en-AU" dirty="0" smtClean="0"/>
              <a:t>JAXA</a:t>
            </a:r>
          </a:p>
          <a:p>
            <a:pPr lvl="1"/>
            <a:r>
              <a:rPr lang="en-AU" dirty="0" smtClean="0"/>
              <a:t>INPE</a:t>
            </a:r>
          </a:p>
          <a:p>
            <a:pPr lvl="1"/>
            <a:r>
              <a:rPr lang="en-AU" dirty="0" smtClean="0"/>
              <a:t>CNES</a:t>
            </a:r>
          </a:p>
          <a:p>
            <a:pPr lvl="1"/>
            <a:r>
              <a:rPr lang="en-AU" dirty="0" smtClean="0"/>
              <a:t>GA</a:t>
            </a:r>
          </a:p>
          <a:p>
            <a:pPr lvl="1"/>
            <a:r>
              <a:rPr lang="en-AU" dirty="0" smtClean="0"/>
              <a:t> </a:t>
            </a:r>
          </a:p>
          <a:p>
            <a:pPr lvl="1"/>
            <a:r>
              <a:rPr lang="en-AU" dirty="0" smtClean="0"/>
              <a:t>SEO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Survey responses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4018268" y="2977947"/>
            <a:ext cx="2232248" cy="1944216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Diverse Sample of CEOS Players</a:t>
            </a:r>
            <a:endParaRPr lang="en-AU" sz="32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756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770318"/>
              </p:ext>
            </p:extLst>
          </p:nvPr>
        </p:nvGraphicFramePr>
        <p:xfrm>
          <a:off x="-430" y="28848"/>
          <a:ext cx="9144429" cy="6829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5044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Option 1 – ‘Maintain Status Quo’</a:t>
            </a: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827584" y="1412776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Average ‘Top Down’ Score</a:t>
            </a:r>
            <a:endParaRPr lang="en-AU" b="1" dirty="0"/>
          </a:p>
        </p:txBody>
      </p:sp>
      <p:sp>
        <p:nvSpPr>
          <p:cNvPr id="5" name="Rectangle 4"/>
          <p:cNvSpPr/>
          <p:nvPr/>
        </p:nvSpPr>
        <p:spPr>
          <a:xfrm>
            <a:off x="827584" y="1952836"/>
            <a:ext cx="3312368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11 / 50</a:t>
            </a:r>
          </a:p>
        </p:txBody>
      </p:sp>
      <p:sp>
        <p:nvSpPr>
          <p:cNvPr id="6" name="Rectangle 5"/>
          <p:cNvSpPr/>
          <p:nvPr/>
        </p:nvSpPr>
        <p:spPr>
          <a:xfrm>
            <a:off x="4860032" y="1412776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Average ‘Bottom-Up’ Score</a:t>
            </a:r>
            <a:endParaRPr lang="en-AU" b="1" dirty="0"/>
          </a:p>
        </p:txBody>
      </p:sp>
      <p:sp>
        <p:nvSpPr>
          <p:cNvPr id="7" name="Rectangle 6"/>
          <p:cNvSpPr/>
          <p:nvPr/>
        </p:nvSpPr>
        <p:spPr>
          <a:xfrm>
            <a:off x="4860032" y="1952836"/>
            <a:ext cx="3312368" cy="540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>
                <a:solidFill>
                  <a:schemeClr val="tx1"/>
                </a:solidFill>
              </a:rPr>
              <a:t>22 / 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5309" y="34924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Top-down</a:t>
            </a:r>
            <a:endParaRPr lang="en-A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56526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/>
              <a:t>Bottom-up</a:t>
            </a:r>
            <a:endParaRPr lang="en-AU" b="1" dirty="0"/>
          </a:p>
        </p:txBody>
      </p:sp>
      <p:sp>
        <p:nvSpPr>
          <p:cNvPr id="59" name="Oval 58"/>
          <p:cNvSpPr/>
          <p:nvPr/>
        </p:nvSpPr>
        <p:spPr>
          <a:xfrm>
            <a:off x="1980295" y="4376115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0" name="Oval 59"/>
          <p:cNvSpPr/>
          <p:nvPr/>
        </p:nvSpPr>
        <p:spPr>
          <a:xfrm>
            <a:off x="1980295" y="4299344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1" name="Oval 60"/>
          <p:cNvSpPr/>
          <p:nvPr/>
        </p:nvSpPr>
        <p:spPr>
          <a:xfrm>
            <a:off x="1980295" y="4225047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2" name="Oval 61"/>
          <p:cNvSpPr/>
          <p:nvPr/>
        </p:nvSpPr>
        <p:spPr>
          <a:xfrm>
            <a:off x="1980295" y="4153039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3" name="Oval 62"/>
          <p:cNvSpPr/>
          <p:nvPr/>
        </p:nvSpPr>
        <p:spPr>
          <a:xfrm>
            <a:off x="1979712" y="4075520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4" name="Oval 63"/>
          <p:cNvSpPr/>
          <p:nvPr/>
        </p:nvSpPr>
        <p:spPr>
          <a:xfrm>
            <a:off x="1979712" y="3998749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5" name="Oval 64"/>
          <p:cNvSpPr/>
          <p:nvPr/>
        </p:nvSpPr>
        <p:spPr>
          <a:xfrm>
            <a:off x="1979712" y="3924452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6" name="Oval 65"/>
          <p:cNvSpPr/>
          <p:nvPr/>
        </p:nvSpPr>
        <p:spPr>
          <a:xfrm>
            <a:off x="1979712" y="3852444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7" name="Oval 66"/>
          <p:cNvSpPr/>
          <p:nvPr/>
        </p:nvSpPr>
        <p:spPr>
          <a:xfrm>
            <a:off x="1980295" y="3777249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8" name="Oval 67"/>
          <p:cNvSpPr/>
          <p:nvPr/>
        </p:nvSpPr>
        <p:spPr>
          <a:xfrm>
            <a:off x="1980295" y="3700478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9" name="Oval 68"/>
          <p:cNvSpPr/>
          <p:nvPr/>
        </p:nvSpPr>
        <p:spPr>
          <a:xfrm>
            <a:off x="1980295" y="3626181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0" name="Oval 69"/>
          <p:cNvSpPr/>
          <p:nvPr/>
        </p:nvSpPr>
        <p:spPr>
          <a:xfrm>
            <a:off x="1980295" y="3554173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1" name="Oval 70"/>
          <p:cNvSpPr/>
          <p:nvPr/>
        </p:nvSpPr>
        <p:spPr>
          <a:xfrm>
            <a:off x="1979712" y="3476654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2" name="Oval 71"/>
          <p:cNvSpPr/>
          <p:nvPr/>
        </p:nvSpPr>
        <p:spPr>
          <a:xfrm>
            <a:off x="1979712" y="3399883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3" name="Oval 72"/>
          <p:cNvSpPr/>
          <p:nvPr/>
        </p:nvSpPr>
        <p:spPr>
          <a:xfrm>
            <a:off x="1979712" y="3325586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4" name="Oval 73"/>
          <p:cNvSpPr/>
          <p:nvPr/>
        </p:nvSpPr>
        <p:spPr>
          <a:xfrm>
            <a:off x="1979712" y="3253578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5" name="Oval 74"/>
          <p:cNvSpPr/>
          <p:nvPr/>
        </p:nvSpPr>
        <p:spPr>
          <a:xfrm>
            <a:off x="1979712" y="3158653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6" name="Oval 75"/>
          <p:cNvSpPr/>
          <p:nvPr/>
        </p:nvSpPr>
        <p:spPr>
          <a:xfrm>
            <a:off x="1979712" y="3081882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Oval 76"/>
          <p:cNvSpPr/>
          <p:nvPr/>
        </p:nvSpPr>
        <p:spPr>
          <a:xfrm>
            <a:off x="1979712" y="3007585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8" name="Oval 77"/>
          <p:cNvSpPr/>
          <p:nvPr/>
        </p:nvSpPr>
        <p:spPr>
          <a:xfrm>
            <a:off x="1979712" y="2935577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Oval 78"/>
          <p:cNvSpPr/>
          <p:nvPr/>
        </p:nvSpPr>
        <p:spPr>
          <a:xfrm>
            <a:off x="3491880" y="438278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0" name="Oval 79"/>
          <p:cNvSpPr/>
          <p:nvPr/>
        </p:nvSpPr>
        <p:spPr>
          <a:xfrm>
            <a:off x="3491880" y="4306018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1" name="Oval 80"/>
          <p:cNvSpPr/>
          <p:nvPr/>
        </p:nvSpPr>
        <p:spPr>
          <a:xfrm>
            <a:off x="3491880" y="4231721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/>
          <p:cNvSpPr/>
          <p:nvPr/>
        </p:nvSpPr>
        <p:spPr>
          <a:xfrm>
            <a:off x="3491880" y="4159713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3" name="Oval 82"/>
          <p:cNvSpPr/>
          <p:nvPr/>
        </p:nvSpPr>
        <p:spPr>
          <a:xfrm>
            <a:off x="3491297" y="4082194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4" name="Oval 83"/>
          <p:cNvSpPr/>
          <p:nvPr/>
        </p:nvSpPr>
        <p:spPr>
          <a:xfrm>
            <a:off x="3491297" y="4005423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5" name="Oval 84"/>
          <p:cNvSpPr/>
          <p:nvPr/>
        </p:nvSpPr>
        <p:spPr>
          <a:xfrm>
            <a:off x="3491297" y="3931126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6" name="Oval 85"/>
          <p:cNvSpPr/>
          <p:nvPr/>
        </p:nvSpPr>
        <p:spPr>
          <a:xfrm>
            <a:off x="3491297" y="3859118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7" name="Oval 86"/>
          <p:cNvSpPr/>
          <p:nvPr/>
        </p:nvSpPr>
        <p:spPr>
          <a:xfrm>
            <a:off x="3492463" y="3766616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8" name="Oval 87"/>
          <p:cNvSpPr/>
          <p:nvPr/>
        </p:nvSpPr>
        <p:spPr>
          <a:xfrm>
            <a:off x="3492463" y="3689845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9" name="Oval 88"/>
          <p:cNvSpPr/>
          <p:nvPr/>
        </p:nvSpPr>
        <p:spPr>
          <a:xfrm>
            <a:off x="3492463" y="3615548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0" name="Oval 89"/>
          <p:cNvSpPr/>
          <p:nvPr/>
        </p:nvSpPr>
        <p:spPr>
          <a:xfrm>
            <a:off x="3492463" y="3543540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1" name="Oval 90"/>
          <p:cNvSpPr/>
          <p:nvPr/>
        </p:nvSpPr>
        <p:spPr>
          <a:xfrm>
            <a:off x="3491880" y="3466021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5" name="Oval 94"/>
          <p:cNvSpPr/>
          <p:nvPr/>
        </p:nvSpPr>
        <p:spPr>
          <a:xfrm>
            <a:off x="5076639" y="439980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6" name="Oval 95"/>
          <p:cNvSpPr/>
          <p:nvPr/>
        </p:nvSpPr>
        <p:spPr>
          <a:xfrm>
            <a:off x="5076639" y="4323033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7" name="Oval 96"/>
          <p:cNvSpPr/>
          <p:nvPr/>
        </p:nvSpPr>
        <p:spPr>
          <a:xfrm>
            <a:off x="5076639" y="424873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8" name="Oval 97"/>
          <p:cNvSpPr/>
          <p:nvPr/>
        </p:nvSpPr>
        <p:spPr>
          <a:xfrm>
            <a:off x="5076639" y="4176728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9" name="Oval 98"/>
          <p:cNvSpPr/>
          <p:nvPr/>
        </p:nvSpPr>
        <p:spPr>
          <a:xfrm>
            <a:off x="5076056" y="4099209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0" name="Oval 99"/>
          <p:cNvSpPr/>
          <p:nvPr/>
        </p:nvSpPr>
        <p:spPr>
          <a:xfrm>
            <a:off x="5076056" y="4022438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1" name="Oval 100"/>
          <p:cNvSpPr/>
          <p:nvPr/>
        </p:nvSpPr>
        <p:spPr>
          <a:xfrm>
            <a:off x="5076056" y="394814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2" name="Oval 101"/>
          <p:cNvSpPr/>
          <p:nvPr/>
        </p:nvSpPr>
        <p:spPr>
          <a:xfrm>
            <a:off x="5076056" y="3876133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3" name="Oval 102"/>
          <p:cNvSpPr/>
          <p:nvPr/>
        </p:nvSpPr>
        <p:spPr>
          <a:xfrm>
            <a:off x="5076056" y="378043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4" name="Oval 103"/>
          <p:cNvSpPr/>
          <p:nvPr/>
        </p:nvSpPr>
        <p:spPr>
          <a:xfrm>
            <a:off x="5076056" y="3708428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5" name="Oval 104"/>
          <p:cNvSpPr/>
          <p:nvPr/>
        </p:nvSpPr>
        <p:spPr>
          <a:xfrm>
            <a:off x="6332091" y="4412005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6" name="Oval 105"/>
          <p:cNvSpPr/>
          <p:nvPr/>
        </p:nvSpPr>
        <p:spPr>
          <a:xfrm>
            <a:off x="6332091" y="433523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7" name="Oval 106"/>
          <p:cNvSpPr/>
          <p:nvPr/>
        </p:nvSpPr>
        <p:spPr>
          <a:xfrm>
            <a:off x="7801727" y="5337066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8" name="Oval 107"/>
          <p:cNvSpPr/>
          <p:nvPr/>
        </p:nvSpPr>
        <p:spPr>
          <a:xfrm>
            <a:off x="7801727" y="5260295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9" name="Oval 108"/>
          <p:cNvSpPr/>
          <p:nvPr/>
        </p:nvSpPr>
        <p:spPr>
          <a:xfrm>
            <a:off x="7801727" y="5185998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0" name="Oval 109"/>
          <p:cNvSpPr/>
          <p:nvPr/>
        </p:nvSpPr>
        <p:spPr>
          <a:xfrm>
            <a:off x="7801727" y="5113990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1" name="Oval 110"/>
          <p:cNvSpPr/>
          <p:nvPr/>
        </p:nvSpPr>
        <p:spPr>
          <a:xfrm>
            <a:off x="7801144" y="5036471"/>
            <a:ext cx="72008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2" name="Oval 111"/>
          <p:cNvSpPr/>
          <p:nvPr/>
        </p:nvSpPr>
        <p:spPr>
          <a:xfrm>
            <a:off x="6332674" y="5528243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3" name="Oval 112"/>
          <p:cNvSpPr/>
          <p:nvPr/>
        </p:nvSpPr>
        <p:spPr>
          <a:xfrm>
            <a:off x="6332674" y="5451472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4" name="Oval 113"/>
          <p:cNvSpPr/>
          <p:nvPr/>
        </p:nvSpPr>
        <p:spPr>
          <a:xfrm>
            <a:off x="6332674" y="5377175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5" name="Oval 114"/>
          <p:cNvSpPr/>
          <p:nvPr/>
        </p:nvSpPr>
        <p:spPr>
          <a:xfrm>
            <a:off x="6332674" y="5305167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6" name="Oval 115"/>
          <p:cNvSpPr/>
          <p:nvPr/>
        </p:nvSpPr>
        <p:spPr>
          <a:xfrm>
            <a:off x="6332091" y="5227648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7" name="Oval 116"/>
          <p:cNvSpPr/>
          <p:nvPr/>
        </p:nvSpPr>
        <p:spPr>
          <a:xfrm>
            <a:off x="6332091" y="5150877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8" name="Oval 117"/>
          <p:cNvSpPr/>
          <p:nvPr/>
        </p:nvSpPr>
        <p:spPr>
          <a:xfrm>
            <a:off x="6332091" y="5076580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9" name="Oval 118"/>
          <p:cNvSpPr/>
          <p:nvPr/>
        </p:nvSpPr>
        <p:spPr>
          <a:xfrm>
            <a:off x="6332091" y="5004572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0" name="Oval 119"/>
          <p:cNvSpPr/>
          <p:nvPr/>
        </p:nvSpPr>
        <p:spPr>
          <a:xfrm>
            <a:off x="5076639" y="5534917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1" name="Oval 120"/>
          <p:cNvSpPr/>
          <p:nvPr/>
        </p:nvSpPr>
        <p:spPr>
          <a:xfrm>
            <a:off x="5076639" y="545814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2" name="Oval 121"/>
          <p:cNvSpPr/>
          <p:nvPr/>
        </p:nvSpPr>
        <p:spPr>
          <a:xfrm>
            <a:off x="5076639" y="5383849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3" name="Oval 122"/>
          <p:cNvSpPr/>
          <p:nvPr/>
        </p:nvSpPr>
        <p:spPr>
          <a:xfrm>
            <a:off x="5076639" y="531184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4" name="Oval 123"/>
          <p:cNvSpPr/>
          <p:nvPr/>
        </p:nvSpPr>
        <p:spPr>
          <a:xfrm>
            <a:off x="5076056" y="523432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5" name="Oval 124"/>
          <p:cNvSpPr/>
          <p:nvPr/>
        </p:nvSpPr>
        <p:spPr>
          <a:xfrm>
            <a:off x="5076056" y="515755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6" name="Oval 125"/>
          <p:cNvSpPr/>
          <p:nvPr/>
        </p:nvSpPr>
        <p:spPr>
          <a:xfrm>
            <a:off x="5076056" y="508325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7" name="Oval 126"/>
          <p:cNvSpPr/>
          <p:nvPr/>
        </p:nvSpPr>
        <p:spPr>
          <a:xfrm>
            <a:off x="5076056" y="501124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8" name="Oval 127"/>
          <p:cNvSpPr/>
          <p:nvPr/>
        </p:nvSpPr>
        <p:spPr>
          <a:xfrm>
            <a:off x="5076056" y="5833582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9" name="Oval 128"/>
          <p:cNvSpPr/>
          <p:nvPr/>
        </p:nvSpPr>
        <p:spPr>
          <a:xfrm>
            <a:off x="5076056" y="5756811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0" name="Oval 129"/>
          <p:cNvSpPr/>
          <p:nvPr/>
        </p:nvSpPr>
        <p:spPr>
          <a:xfrm>
            <a:off x="5076056" y="5682514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1" name="Oval 130"/>
          <p:cNvSpPr/>
          <p:nvPr/>
        </p:nvSpPr>
        <p:spPr>
          <a:xfrm>
            <a:off x="5076056" y="5610506"/>
            <a:ext cx="72008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2" name="Oval 131"/>
          <p:cNvSpPr/>
          <p:nvPr/>
        </p:nvSpPr>
        <p:spPr>
          <a:xfrm>
            <a:off x="3491880" y="5545550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3" name="Oval 132"/>
          <p:cNvSpPr/>
          <p:nvPr/>
        </p:nvSpPr>
        <p:spPr>
          <a:xfrm>
            <a:off x="3491880" y="546877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4" name="Oval 133"/>
          <p:cNvSpPr/>
          <p:nvPr/>
        </p:nvSpPr>
        <p:spPr>
          <a:xfrm>
            <a:off x="3491880" y="5394482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5" name="Oval 134"/>
          <p:cNvSpPr/>
          <p:nvPr/>
        </p:nvSpPr>
        <p:spPr>
          <a:xfrm>
            <a:off x="3491880" y="5322474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6" name="Oval 135"/>
          <p:cNvSpPr/>
          <p:nvPr/>
        </p:nvSpPr>
        <p:spPr>
          <a:xfrm>
            <a:off x="3491297" y="5244955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7" name="Oval 136"/>
          <p:cNvSpPr/>
          <p:nvPr/>
        </p:nvSpPr>
        <p:spPr>
          <a:xfrm>
            <a:off x="3491297" y="5168184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8" name="Oval 137"/>
          <p:cNvSpPr/>
          <p:nvPr/>
        </p:nvSpPr>
        <p:spPr>
          <a:xfrm>
            <a:off x="3491297" y="5093887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9" name="Oval 138"/>
          <p:cNvSpPr/>
          <p:nvPr/>
        </p:nvSpPr>
        <p:spPr>
          <a:xfrm>
            <a:off x="3491297" y="5021879"/>
            <a:ext cx="72008" cy="45719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0" name="Oval 139"/>
          <p:cNvSpPr/>
          <p:nvPr/>
        </p:nvSpPr>
        <p:spPr>
          <a:xfrm>
            <a:off x="1980295" y="5581408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1" name="Oval 140"/>
          <p:cNvSpPr/>
          <p:nvPr/>
        </p:nvSpPr>
        <p:spPr>
          <a:xfrm>
            <a:off x="1980295" y="5504637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2" name="Oval 141"/>
          <p:cNvSpPr/>
          <p:nvPr/>
        </p:nvSpPr>
        <p:spPr>
          <a:xfrm>
            <a:off x="1980295" y="5430340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3" name="Oval 142"/>
          <p:cNvSpPr/>
          <p:nvPr/>
        </p:nvSpPr>
        <p:spPr>
          <a:xfrm>
            <a:off x="1980295" y="5358332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4" name="Oval 143"/>
          <p:cNvSpPr/>
          <p:nvPr/>
        </p:nvSpPr>
        <p:spPr>
          <a:xfrm>
            <a:off x="1979712" y="5280813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5" name="Oval 144"/>
          <p:cNvSpPr/>
          <p:nvPr/>
        </p:nvSpPr>
        <p:spPr>
          <a:xfrm>
            <a:off x="1979712" y="5204042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6" name="Oval 145"/>
          <p:cNvSpPr/>
          <p:nvPr/>
        </p:nvSpPr>
        <p:spPr>
          <a:xfrm>
            <a:off x="1979712" y="5129745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7" name="Oval 146"/>
          <p:cNvSpPr/>
          <p:nvPr/>
        </p:nvSpPr>
        <p:spPr>
          <a:xfrm>
            <a:off x="1979712" y="5057737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8" name="Oval 147"/>
          <p:cNvSpPr/>
          <p:nvPr/>
        </p:nvSpPr>
        <p:spPr>
          <a:xfrm>
            <a:off x="1979712" y="5758891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9" name="Oval 148"/>
          <p:cNvSpPr/>
          <p:nvPr/>
        </p:nvSpPr>
        <p:spPr>
          <a:xfrm>
            <a:off x="1979712" y="5682120"/>
            <a:ext cx="72008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0" name="Rectangle 149"/>
          <p:cNvSpPr/>
          <p:nvPr/>
        </p:nvSpPr>
        <p:spPr>
          <a:xfrm>
            <a:off x="5831632" y="6313425"/>
            <a:ext cx="3312368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Standard Deviation: 18</a:t>
            </a:r>
            <a:endParaRPr lang="en-AU" b="1" dirty="0"/>
          </a:p>
        </p:txBody>
      </p:sp>
      <p:cxnSp>
        <p:nvCxnSpPr>
          <p:cNvPr id="151" name="Straight Connector 150"/>
          <p:cNvCxnSpPr/>
          <p:nvPr/>
        </p:nvCxnSpPr>
        <p:spPr>
          <a:xfrm>
            <a:off x="935596" y="4724990"/>
            <a:ext cx="7956884" cy="13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1207629" y="4555713"/>
            <a:ext cx="1636179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>
                    <a:lumMod val="95000"/>
                  </a:schemeClr>
                </a:solidFill>
              </a:rPr>
              <a:t>Strongly disagree</a:t>
            </a:r>
            <a:endParaRPr lang="en-AU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3299062" y="4560826"/>
            <a:ext cx="912898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Disagree</a:t>
            </a:r>
            <a:endParaRPr lang="en-AU" sz="1400" dirty="0"/>
          </a:p>
        </p:txBody>
      </p:sp>
      <p:sp>
        <p:nvSpPr>
          <p:cNvPr id="154" name="TextBox 153"/>
          <p:cNvSpPr txBox="1"/>
          <p:nvPr/>
        </p:nvSpPr>
        <p:spPr>
          <a:xfrm>
            <a:off x="4710647" y="4551301"/>
            <a:ext cx="831365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Neutral</a:t>
            </a:r>
            <a:endParaRPr lang="en-AU" sz="1400" dirty="0"/>
          </a:p>
        </p:txBody>
      </p:sp>
      <p:sp>
        <p:nvSpPr>
          <p:cNvPr id="155" name="TextBox 154"/>
          <p:cNvSpPr txBox="1"/>
          <p:nvPr/>
        </p:nvSpPr>
        <p:spPr>
          <a:xfrm>
            <a:off x="6044891" y="4557111"/>
            <a:ext cx="687349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Agree</a:t>
            </a:r>
            <a:endParaRPr lang="en-AU" sz="1400" dirty="0"/>
          </a:p>
        </p:txBody>
      </p:sp>
      <p:sp>
        <p:nvSpPr>
          <p:cNvPr id="156" name="TextBox 155"/>
          <p:cNvSpPr txBox="1"/>
          <p:nvPr/>
        </p:nvSpPr>
        <p:spPr>
          <a:xfrm>
            <a:off x="7164288" y="4557469"/>
            <a:ext cx="1440160" cy="30777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Strongly agree</a:t>
            </a:r>
            <a:endParaRPr lang="en-AU" sz="1400" dirty="0"/>
          </a:p>
        </p:txBody>
      </p:sp>
      <p:sp>
        <p:nvSpPr>
          <p:cNvPr id="157" name="Oval 156"/>
          <p:cNvSpPr/>
          <p:nvPr/>
        </p:nvSpPr>
        <p:spPr>
          <a:xfrm>
            <a:off x="6332091" y="4403204"/>
            <a:ext cx="72008" cy="45719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2110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10738</TotalTime>
  <Words>1196</Words>
  <Application>Microsoft Office PowerPoint</Application>
  <PresentationFormat>On-screen Show (4:3)</PresentationFormat>
  <Paragraphs>200</Paragraphs>
  <Slides>20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4_EUM_template_v03</vt:lpstr>
      <vt:lpstr>Worksheet</vt:lpstr>
      <vt:lpstr>28th CEOS Plenary Session Position Paper and Recommended Way Forward for the LSI-VC</vt:lpstr>
      <vt:lpstr>Review</vt:lpstr>
      <vt:lpstr>Context</vt:lpstr>
      <vt:lpstr>Review findings</vt:lpstr>
      <vt:lpstr>Options Assessed</vt:lpstr>
      <vt:lpstr>Criteria Used</vt:lpstr>
      <vt:lpstr>Survey responses</vt:lpstr>
      <vt:lpstr>PowerPoint Presentation</vt:lpstr>
      <vt:lpstr>Option 1 – ‘Maintain Status Quo’</vt:lpstr>
      <vt:lpstr>Option 1 Detailed Scoring</vt:lpstr>
      <vt:lpstr>Option 2 – ‘End to end’</vt:lpstr>
      <vt:lpstr>Option 4 – ‘Multiple VCs’</vt:lpstr>
      <vt:lpstr>Option 3 – ‘Space segment’</vt:lpstr>
      <vt:lpstr>Option 3 Detailed Scoring</vt:lpstr>
      <vt:lpstr>Study Team Conclusions</vt:lpstr>
      <vt:lpstr>Building Momentum</vt:lpstr>
      <vt:lpstr>Longer-term focus</vt:lpstr>
      <vt:lpstr>FOR DECISION</vt:lpstr>
      <vt:lpstr>FOR DECISION</vt:lpstr>
      <vt:lpstr>IMPLEMENTATION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Ross Jonathon</cp:lastModifiedBy>
  <cp:revision>378</cp:revision>
  <dcterms:created xsi:type="dcterms:W3CDTF">2012-08-31T01:11:17Z</dcterms:created>
  <dcterms:modified xsi:type="dcterms:W3CDTF">2014-10-28T20:51:55Z</dcterms:modified>
</cp:coreProperties>
</file>