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60" r:id="rId2"/>
    <p:sldId id="281" r:id="rId3"/>
    <p:sldId id="282" r:id="rId4"/>
    <p:sldId id="303" r:id="rId5"/>
    <p:sldId id="301" r:id="rId6"/>
    <p:sldId id="283" r:id="rId7"/>
    <p:sldId id="323" r:id="rId8"/>
    <p:sldId id="307" r:id="rId9"/>
    <p:sldId id="308" r:id="rId10"/>
    <p:sldId id="309" r:id="rId11"/>
    <p:sldId id="310" r:id="rId12"/>
    <p:sldId id="312" r:id="rId13"/>
    <p:sldId id="328" r:id="rId14"/>
    <p:sldId id="314" r:id="rId15"/>
    <p:sldId id="315" r:id="rId16"/>
    <p:sldId id="316" r:id="rId17"/>
    <p:sldId id="318" r:id="rId18"/>
    <p:sldId id="330" r:id="rId19"/>
    <p:sldId id="324" r:id="rId20"/>
    <p:sldId id="331" r:id="rId21"/>
    <p:sldId id="326" r:id="rId22"/>
    <p:sldId id="284" r:id="rId23"/>
    <p:sldId id="285" r:id="rId24"/>
    <p:sldId id="288" r:id="rId25"/>
    <p:sldId id="290" r:id="rId26"/>
    <p:sldId id="291" r:id="rId27"/>
    <p:sldId id="292" r:id="rId28"/>
    <p:sldId id="293" r:id="rId29"/>
    <p:sldId id="294" r:id="rId30"/>
    <p:sldId id="295" r:id="rId31"/>
    <p:sldId id="296" r:id="rId32"/>
    <p:sldId id="297" r:id="rId33"/>
    <p:sldId id="298" r:id="rId34"/>
    <p:sldId id="299" r:id="rId35"/>
    <p:sldId id="304" r:id="rId36"/>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Taube" initials="SIR/A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85008" autoAdjust="0"/>
  </p:normalViewPr>
  <p:slideViewPr>
    <p:cSldViewPr snapToGrid="0" snapToObjects="1">
      <p:cViewPr varScale="1">
        <p:scale>
          <a:sx n="67" d="100"/>
          <a:sy n="67" d="100"/>
        </p:scale>
        <p:origin x="-1488" y="-108"/>
      </p:cViewPr>
      <p:guideLst>
        <p:guide orient="horz" pos="4277"/>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10/29/2014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10</a:t>
            </a:fld>
            <a:endParaRPr lang="en-US"/>
          </a:p>
        </p:txBody>
      </p:sp>
    </p:spTree>
    <p:extLst>
      <p:ext uri="{BB962C8B-B14F-4D97-AF65-F5344CB8AC3E}">
        <p14:creationId xmlns:p14="http://schemas.microsoft.com/office/powerpoint/2010/main" val="179313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11</a:t>
            </a:fld>
            <a:endParaRPr lang="en-US"/>
          </a:p>
        </p:txBody>
      </p:sp>
    </p:spTree>
    <p:extLst>
      <p:ext uri="{BB962C8B-B14F-4D97-AF65-F5344CB8AC3E}">
        <p14:creationId xmlns:p14="http://schemas.microsoft.com/office/powerpoint/2010/main" val="312080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12</a:t>
            </a:fld>
            <a:endParaRPr lang="en-US"/>
          </a:p>
        </p:txBody>
      </p:sp>
    </p:spTree>
    <p:extLst>
      <p:ext uri="{BB962C8B-B14F-4D97-AF65-F5344CB8AC3E}">
        <p14:creationId xmlns:p14="http://schemas.microsoft.com/office/powerpoint/2010/main" val="290610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13</a:t>
            </a:fld>
            <a:endParaRPr lang="en-US"/>
          </a:p>
        </p:txBody>
      </p:sp>
    </p:spTree>
    <p:extLst>
      <p:ext uri="{BB962C8B-B14F-4D97-AF65-F5344CB8AC3E}">
        <p14:creationId xmlns:p14="http://schemas.microsoft.com/office/powerpoint/2010/main" val="3913046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14</a:t>
            </a:fld>
            <a:endParaRPr lang="en-US"/>
          </a:p>
        </p:txBody>
      </p:sp>
    </p:spTree>
    <p:extLst>
      <p:ext uri="{BB962C8B-B14F-4D97-AF65-F5344CB8AC3E}">
        <p14:creationId xmlns:p14="http://schemas.microsoft.com/office/powerpoint/2010/main" val="28609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15</a:t>
            </a:fld>
            <a:endParaRPr lang="en-US"/>
          </a:p>
        </p:txBody>
      </p:sp>
    </p:spTree>
    <p:extLst>
      <p:ext uri="{BB962C8B-B14F-4D97-AF65-F5344CB8AC3E}">
        <p14:creationId xmlns:p14="http://schemas.microsoft.com/office/powerpoint/2010/main" val="610495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16</a:t>
            </a:fld>
            <a:endParaRPr lang="en-US"/>
          </a:p>
        </p:txBody>
      </p:sp>
    </p:spTree>
    <p:extLst>
      <p:ext uri="{BB962C8B-B14F-4D97-AF65-F5344CB8AC3E}">
        <p14:creationId xmlns:p14="http://schemas.microsoft.com/office/powerpoint/2010/main" val="3256382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17</a:t>
            </a:fld>
            <a:endParaRPr lang="en-US"/>
          </a:p>
        </p:txBody>
      </p:sp>
    </p:spTree>
    <p:extLst>
      <p:ext uri="{BB962C8B-B14F-4D97-AF65-F5344CB8AC3E}">
        <p14:creationId xmlns:p14="http://schemas.microsoft.com/office/powerpoint/2010/main" val="362922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18</a:t>
            </a:fld>
            <a:endParaRPr lang="en-US"/>
          </a:p>
        </p:txBody>
      </p:sp>
    </p:spTree>
    <p:extLst>
      <p:ext uri="{BB962C8B-B14F-4D97-AF65-F5344CB8AC3E}">
        <p14:creationId xmlns:p14="http://schemas.microsoft.com/office/powerpoint/2010/main" val="4226813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19</a:t>
            </a:fld>
            <a:endParaRPr lang="en-US"/>
          </a:p>
        </p:txBody>
      </p:sp>
    </p:spTree>
    <p:extLst>
      <p:ext uri="{BB962C8B-B14F-4D97-AF65-F5344CB8AC3E}">
        <p14:creationId xmlns:p14="http://schemas.microsoft.com/office/powerpoint/2010/main" val="38007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a:t>
            </a:fld>
            <a:endParaRPr lang="en-US"/>
          </a:p>
        </p:txBody>
      </p:sp>
    </p:spTree>
    <p:extLst>
      <p:ext uri="{BB962C8B-B14F-4D97-AF65-F5344CB8AC3E}">
        <p14:creationId xmlns:p14="http://schemas.microsoft.com/office/powerpoint/2010/main" val="149927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20</a:t>
            </a:fld>
            <a:endParaRPr lang="en-US"/>
          </a:p>
        </p:txBody>
      </p:sp>
    </p:spTree>
    <p:extLst>
      <p:ext uri="{BB962C8B-B14F-4D97-AF65-F5344CB8AC3E}">
        <p14:creationId xmlns:p14="http://schemas.microsoft.com/office/powerpoint/2010/main" val="380073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21</a:t>
            </a:fld>
            <a:endParaRPr lang="en-US"/>
          </a:p>
        </p:txBody>
      </p:sp>
    </p:spTree>
    <p:extLst>
      <p:ext uri="{BB962C8B-B14F-4D97-AF65-F5344CB8AC3E}">
        <p14:creationId xmlns:p14="http://schemas.microsoft.com/office/powerpoint/2010/main" val="1890026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22</a:t>
            </a:fld>
            <a:endParaRPr lang="en-US"/>
          </a:p>
        </p:txBody>
      </p:sp>
    </p:spTree>
    <p:extLst>
      <p:ext uri="{BB962C8B-B14F-4D97-AF65-F5344CB8AC3E}">
        <p14:creationId xmlns:p14="http://schemas.microsoft.com/office/powerpoint/2010/main" val="1091322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UNISDR merged several sessions together. The one prepared by UNOOSA together with CEOS and</a:t>
            </a:r>
            <a:r>
              <a:rPr lang="en-GB" baseline="0" dirty="0" smtClean="0"/>
              <a:t> 15 other co-organisers (see list after) have been merged into a larger </a:t>
            </a:r>
            <a:r>
              <a:rPr lang="en-GB" dirty="0" smtClean="0"/>
              <a:t>Working session </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on "Innovation and High Technology to Reduce Risk"  which contains Earth observation, geospatial information, ICT and robotics.</a:t>
            </a:r>
          </a:p>
          <a:p>
            <a:endParaRPr lang="en-US" dirty="0" smtClean="0"/>
          </a:p>
          <a:p>
            <a:r>
              <a:rPr lang="en-US" sz="1200" b="1" i="0" kern="1200" dirty="0" smtClean="0">
                <a:solidFill>
                  <a:schemeClr val="tx1"/>
                </a:solidFill>
                <a:effectLst/>
                <a:latin typeface="+mn-lt"/>
                <a:ea typeface="ＭＳ Ｐゴシック" pitchFamily="-106" charset="-128"/>
                <a:cs typeface="ＭＳ Ｐゴシック" pitchFamily="-106" charset="-128"/>
              </a:rPr>
              <a:t>UN agencies:  </a:t>
            </a:r>
            <a:r>
              <a:rPr lang="en-US" sz="1200" b="0" i="0" kern="1200" dirty="0" smtClean="0">
                <a:solidFill>
                  <a:schemeClr val="tx1"/>
                </a:solidFill>
                <a:effectLst/>
                <a:latin typeface="+mn-lt"/>
                <a:ea typeface="ＭＳ Ｐゴシック" pitchFamily="-106" charset="-128"/>
                <a:cs typeface="ＭＳ Ｐゴシック" pitchFamily="-106" charset="-128"/>
              </a:rPr>
              <a:t> UNOOSA/UN-SPIDER, FAO, UNITAR/UNOSAT and ESCAP</a:t>
            </a:r>
          </a:p>
          <a:p>
            <a:r>
              <a:rPr lang="en-US" sz="1200" b="1" i="0" kern="1200" dirty="0" smtClean="0">
                <a:solidFill>
                  <a:schemeClr val="tx1"/>
                </a:solidFill>
                <a:effectLst/>
                <a:latin typeface="+mn-lt"/>
                <a:ea typeface="ＭＳ Ｐゴシック" pitchFamily="-106" charset="-128"/>
                <a:cs typeface="ＭＳ Ｐゴシック" pitchFamily="-106" charset="-128"/>
              </a:rPr>
              <a:t>International </a:t>
            </a:r>
            <a:r>
              <a:rPr lang="en-US" sz="1200" b="1" i="0" kern="1200" dirty="0" err="1" smtClean="0">
                <a:solidFill>
                  <a:schemeClr val="tx1"/>
                </a:solidFill>
                <a:effectLst/>
                <a:latin typeface="+mn-lt"/>
                <a:ea typeface="ＭＳ Ｐゴシック" pitchFamily="-106" charset="-128"/>
                <a:cs typeface="ＭＳ Ｐゴシック" pitchFamily="-106" charset="-128"/>
              </a:rPr>
              <a:t>Organisations</a:t>
            </a:r>
            <a:r>
              <a:rPr lang="en-US" sz="1200" b="1" i="0" kern="1200" dirty="0" smtClean="0">
                <a:solidFill>
                  <a:schemeClr val="tx1"/>
                </a:solidFill>
                <a:effectLst/>
                <a:latin typeface="+mn-lt"/>
                <a:ea typeface="ＭＳ Ｐゴシック" pitchFamily="-106" charset="-128"/>
                <a:cs typeface="ＭＳ Ｐゴシック" pitchFamily="-106" charset="-128"/>
              </a:rPr>
              <a:t>: </a:t>
            </a:r>
            <a:r>
              <a:rPr lang="en-US" sz="1200" b="0" i="0" kern="1200" dirty="0" smtClean="0">
                <a:solidFill>
                  <a:schemeClr val="tx1"/>
                </a:solidFill>
                <a:effectLst/>
                <a:latin typeface="+mn-lt"/>
                <a:ea typeface="ＭＳ Ｐゴシック" pitchFamily="-106" charset="-128"/>
                <a:cs typeface="ＭＳ Ｐゴシック" pitchFamily="-106" charset="-128"/>
              </a:rPr>
              <a:t> GEO, CEOS, GFDRR, CAS-TWAS-SDIM,</a:t>
            </a:r>
            <a:r>
              <a:rPr lang="en-US" sz="1200" b="0" i="0" kern="1200" baseline="0" dirty="0" smtClean="0">
                <a:solidFill>
                  <a:schemeClr val="tx1"/>
                </a:solidFill>
                <a:effectLst/>
                <a:latin typeface="+mn-lt"/>
                <a:ea typeface="ＭＳ Ｐゴシック" pitchFamily="-106" charset="-128"/>
                <a:cs typeface="ＭＳ Ｐゴシック" pitchFamily="-106" charset="-128"/>
              </a:rPr>
              <a:t> </a:t>
            </a:r>
            <a:r>
              <a:rPr lang="en-US" sz="1200" kern="1200" dirty="0" smtClean="0">
                <a:solidFill>
                  <a:schemeClr val="tx1"/>
                </a:solidFill>
                <a:latin typeface="+mn-lt"/>
                <a:ea typeface="ＭＳ Ｐゴシック" pitchFamily="-106" charset="-128"/>
                <a:cs typeface="ＭＳ Ｐゴシック" pitchFamily="-106" charset="-128"/>
              </a:rPr>
              <a:t>European Space Agency (ESA), Global Facility for Disaster Risk Reduction of the World Bank (GFDRR) and the United Nations Economic and Social Commission for Asia and the Pacific (ESCAP) </a:t>
            </a:r>
            <a:endParaRPr lang="en-US" sz="1200" b="0" i="0" kern="1200" dirty="0" smtClean="0">
              <a:solidFill>
                <a:schemeClr val="tx1"/>
              </a:solidFill>
              <a:effectLst/>
              <a:latin typeface="+mn-lt"/>
              <a:ea typeface="ＭＳ Ｐゴシック" pitchFamily="-106" charset="-128"/>
              <a:cs typeface="ＭＳ Ｐゴシック" pitchFamily="-106" charset="-128"/>
            </a:endParaRPr>
          </a:p>
          <a:p>
            <a:r>
              <a:rPr lang="en-US" sz="1200" b="1" i="0" kern="1200" dirty="0" smtClean="0">
                <a:solidFill>
                  <a:schemeClr val="tx1"/>
                </a:solidFill>
                <a:effectLst/>
                <a:latin typeface="+mn-lt"/>
                <a:ea typeface="ＭＳ Ｐゴシック" pitchFamily="-106" charset="-128"/>
                <a:cs typeface="ＭＳ Ｐゴシック" pitchFamily="-106" charset="-128"/>
              </a:rPr>
              <a:t>Regional Organizations: </a:t>
            </a:r>
            <a:r>
              <a:rPr lang="en-US" sz="1200" b="0" i="0" kern="1200" dirty="0" smtClean="0">
                <a:solidFill>
                  <a:schemeClr val="tx1"/>
                </a:solidFill>
                <a:effectLst/>
                <a:latin typeface="+mn-lt"/>
                <a:ea typeface="ＭＳ Ｐゴシック" pitchFamily="-106" charset="-128"/>
                <a:cs typeface="ＭＳ Ｐゴシック" pitchFamily="-106" charset="-128"/>
              </a:rPr>
              <a:t> ADRC</a:t>
            </a:r>
          </a:p>
          <a:p>
            <a:r>
              <a:rPr lang="en-US" sz="1200" b="1" i="0" kern="1200" dirty="0" smtClean="0">
                <a:solidFill>
                  <a:schemeClr val="tx1"/>
                </a:solidFill>
                <a:effectLst/>
                <a:latin typeface="+mn-lt"/>
                <a:ea typeface="ＭＳ Ｐゴシック" pitchFamily="-106" charset="-128"/>
                <a:cs typeface="ＭＳ Ｐゴシック" pitchFamily="-106" charset="-128"/>
              </a:rPr>
              <a:t>Space Agencies: </a:t>
            </a:r>
            <a:r>
              <a:rPr lang="en-US" sz="1200" b="0" i="0" kern="1200" dirty="0" smtClean="0">
                <a:solidFill>
                  <a:schemeClr val="tx1"/>
                </a:solidFill>
                <a:effectLst/>
                <a:latin typeface="+mn-lt"/>
                <a:ea typeface="ＭＳ Ｐゴシック" pitchFamily="-106" charset="-128"/>
                <a:cs typeface="ＭＳ Ｐゴシック" pitchFamily="-106" charset="-128"/>
              </a:rPr>
              <a:t> ESA (Europe), DLR (Germany), JAXA (Japan)</a:t>
            </a:r>
          </a:p>
          <a:p>
            <a:r>
              <a:rPr lang="en-US" sz="1200" b="1" i="0" kern="1200" dirty="0" smtClean="0">
                <a:solidFill>
                  <a:schemeClr val="tx1"/>
                </a:solidFill>
                <a:effectLst/>
                <a:latin typeface="+mn-lt"/>
                <a:ea typeface="ＭＳ Ｐゴシック" pitchFamily="-106" charset="-128"/>
                <a:cs typeface="ＭＳ Ｐゴシック" pitchFamily="-106" charset="-128"/>
              </a:rPr>
              <a:t>Ministries: </a:t>
            </a:r>
            <a:r>
              <a:rPr lang="en-US" sz="1200" b="0" i="0" kern="1200" dirty="0" smtClean="0">
                <a:solidFill>
                  <a:schemeClr val="tx1"/>
                </a:solidFill>
                <a:effectLst/>
                <a:latin typeface="+mn-lt"/>
                <a:ea typeface="ＭＳ Ｐゴシック" pitchFamily="-106" charset="-128"/>
                <a:cs typeface="ＭＳ Ｐゴシック" pitchFamily="-106" charset="-128"/>
              </a:rPr>
              <a:t> MEXT (Japan) and </a:t>
            </a:r>
            <a:r>
              <a:rPr lang="en-US" sz="1200" b="0" i="0" kern="1200" dirty="0" err="1" smtClean="0">
                <a:solidFill>
                  <a:schemeClr val="tx1"/>
                </a:solidFill>
                <a:effectLst/>
                <a:latin typeface="+mn-lt"/>
                <a:ea typeface="ＭＳ Ｐゴシック" pitchFamily="-106" charset="-128"/>
                <a:cs typeface="ＭＳ Ｐゴシック" pitchFamily="-106" charset="-128"/>
              </a:rPr>
              <a:t>MoDMR</a:t>
            </a:r>
            <a:r>
              <a:rPr lang="en-US" sz="1200" b="0" i="0" kern="1200" dirty="0" smtClean="0">
                <a:solidFill>
                  <a:schemeClr val="tx1"/>
                </a:solidFill>
                <a:effectLst/>
                <a:latin typeface="+mn-lt"/>
                <a:ea typeface="ＭＳ Ｐゴシック" pitchFamily="-106" charset="-128"/>
                <a:cs typeface="ＭＳ Ｐゴシック" pitchFamily="-106" charset="-128"/>
              </a:rPr>
              <a:t> (Bangladesh)</a:t>
            </a:r>
          </a:p>
          <a:p>
            <a:r>
              <a:rPr lang="en-US" sz="1200" b="1" i="0" kern="1200" dirty="0" smtClean="0">
                <a:solidFill>
                  <a:schemeClr val="tx1"/>
                </a:solidFill>
                <a:effectLst/>
                <a:latin typeface="+mn-lt"/>
                <a:ea typeface="ＭＳ Ｐゴシック" pitchFamily="-106" charset="-128"/>
                <a:cs typeface="ＭＳ Ｐゴシック" pitchFamily="-106" charset="-128"/>
              </a:rPr>
              <a:t>Civil Protection Agencies:</a:t>
            </a:r>
            <a:r>
              <a:rPr lang="en-US" sz="1200" b="0" i="0" kern="1200" dirty="0" smtClean="0">
                <a:solidFill>
                  <a:schemeClr val="tx1"/>
                </a:solidFill>
                <a:effectLst/>
                <a:latin typeface="+mn-lt"/>
                <a:ea typeface="ＭＳ Ｐゴシック" pitchFamily="-106" charset="-128"/>
                <a:cs typeface="ＭＳ Ｐゴシック" pitchFamily="-106" charset="-128"/>
              </a:rPr>
              <a:t>  NDRCC (China), NEC (Dominican Republic)</a:t>
            </a:r>
          </a:p>
          <a:p>
            <a:r>
              <a:rPr lang="en-US" sz="1200" b="1" i="0" kern="1200" dirty="0" smtClean="0">
                <a:solidFill>
                  <a:schemeClr val="tx1"/>
                </a:solidFill>
                <a:effectLst/>
                <a:latin typeface="+mn-lt"/>
                <a:ea typeface="ＭＳ Ｐゴシック" pitchFamily="-106" charset="-128"/>
                <a:cs typeface="ＭＳ Ｐゴシック" pitchFamily="-106" charset="-128"/>
              </a:rPr>
              <a:t>Academia</a:t>
            </a:r>
            <a:r>
              <a:rPr lang="en-US" sz="1200" b="0" i="0" kern="1200" dirty="0" smtClean="0">
                <a:solidFill>
                  <a:schemeClr val="tx1"/>
                </a:solidFill>
                <a:effectLst/>
                <a:latin typeface="+mn-lt"/>
                <a:ea typeface="ＭＳ Ｐゴシック" pitchFamily="-106" charset="-128"/>
                <a:cs typeface="ＭＳ Ｐゴシック" pitchFamily="-106" charset="-128"/>
              </a:rPr>
              <a:t>: Tohoku University / </a:t>
            </a:r>
            <a:r>
              <a:rPr lang="en-US" sz="1200" b="0" i="0" kern="1200" dirty="0" err="1" smtClean="0">
                <a:solidFill>
                  <a:schemeClr val="tx1"/>
                </a:solidFill>
                <a:effectLst/>
                <a:latin typeface="+mn-lt"/>
                <a:ea typeface="ＭＳ Ｐゴシック" pitchFamily="-106" charset="-128"/>
                <a:cs typeface="ＭＳ Ｐゴシック" pitchFamily="-106" charset="-128"/>
              </a:rPr>
              <a:t>IRIDeS</a:t>
            </a:r>
            <a:r>
              <a:rPr lang="en-US" sz="1200" b="0" i="0" kern="1200" dirty="0" smtClean="0">
                <a:solidFill>
                  <a:schemeClr val="tx1"/>
                </a:solidFill>
                <a:effectLst/>
                <a:latin typeface="+mn-lt"/>
                <a:ea typeface="ＭＳ Ｐゴシック" pitchFamily="-106" charset="-128"/>
                <a:cs typeface="ＭＳ Ｐゴシック" pitchFamily="-106" charset="-128"/>
              </a:rPr>
              <a:t> (Japan)</a:t>
            </a:r>
          </a:p>
          <a:p>
            <a:r>
              <a:rPr lang="en-US" dirty="0" smtClean="0">
                <a:effectLst/>
              </a:rPr>
              <a:t/>
            </a:r>
            <a:br>
              <a:rPr lang="en-US" dirty="0" smtClean="0">
                <a:effectLst/>
              </a:rPr>
            </a:br>
            <a:endParaRPr lang="en-GB"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23</a:t>
            </a:fld>
            <a:endParaRPr lang="en-US"/>
          </a:p>
        </p:txBody>
      </p:sp>
    </p:spTree>
    <p:extLst>
      <p:ext uri="{BB962C8B-B14F-4D97-AF65-F5344CB8AC3E}">
        <p14:creationId xmlns:p14="http://schemas.microsoft.com/office/powerpoint/2010/main" val="15953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24</a:t>
            </a:fld>
            <a:endParaRPr lang="en-US"/>
          </a:p>
        </p:txBody>
      </p:sp>
    </p:spTree>
    <p:extLst>
      <p:ext uri="{BB962C8B-B14F-4D97-AF65-F5344CB8AC3E}">
        <p14:creationId xmlns:p14="http://schemas.microsoft.com/office/powerpoint/2010/main" val="846886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25</a:t>
            </a:fld>
            <a:endParaRPr lang="en-US"/>
          </a:p>
        </p:txBody>
      </p:sp>
    </p:spTree>
    <p:extLst>
      <p:ext uri="{BB962C8B-B14F-4D97-AF65-F5344CB8AC3E}">
        <p14:creationId xmlns:p14="http://schemas.microsoft.com/office/powerpoint/2010/main" val="2007819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26</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ＭＳ Ｐゴシック" pitchFamily="-106" charset="-128"/>
                <a:cs typeface="ＭＳ Ｐゴシック" pitchFamily="-106" charset="-128"/>
              </a:rPr>
              <a:t>Cordon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Caulle</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is an active volcano in Chile. The volcano erupted last time in 2011.2012 timeframe</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On this volcano data have been already provided by ASI and CSA.</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Nine RADARSAT-2 scenes from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Cordón</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Caulle</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have been processed (spanning dates in 2012-2014, that mean after the eruption) and several show ground uplift after the 2011-2012 eruption, indicating that the magma chamber is re-filling.</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This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interferogram</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shows post-eruptive inflation which would not otherwise have been known without the CEOS pilot program.</a:t>
            </a:r>
            <a:endParaRPr lang="it-IT" sz="1200" kern="1200" dirty="0">
              <a:solidFill>
                <a:schemeClr val="tx1"/>
              </a:solidFill>
              <a:effectLst/>
              <a:latin typeface="+mn-lt"/>
              <a:ea typeface="+mn-ea"/>
              <a:cs typeface="+mn-cs"/>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Calibri" charset="0"/>
                <a:ea typeface="MS PGothic" charset="0"/>
                <a:cs typeface="MS PGothic" charset="0"/>
              </a:defRPr>
            </a:lvl1pPr>
            <a:lvl2pPr marL="703054" indent="-270405" eaLnBrk="0" hangingPunct="0">
              <a:defRPr sz="2300">
                <a:solidFill>
                  <a:schemeClr val="tx1"/>
                </a:solidFill>
                <a:latin typeface="Calibri" charset="0"/>
                <a:ea typeface="MS PGothic" charset="0"/>
                <a:cs typeface="MS PGothic" charset="0"/>
              </a:defRPr>
            </a:lvl2pPr>
            <a:lvl3pPr marL="1081621" indent="-216324" eaLnBrk="0" hangingPunct="0">
              <a:defRPr sz="2300">
                <a:solidFill>
                  <a:schemeClr val="tx1"/>
                </a:solidFill>
                <a:latin typeface="Calibri" charset="0"/>
                <a:ea typeface="MS PGothic" charset="0"/>
                <a:cs typeface="MS PGothic" charset="0"/>
              </a:defRPr>
            </a:lvl3pPr>
            <a:lvl4pPr marL="1514269" indent="-216324" eaLnBrk="0" hangingPunct="0">
              <a:defRPr sz="2300">
                <a:solidFill>
                  <a:schemeClr val="tx1"/>
                </a:solidFill>
                <a:latin typeface="Calibri" charset="0"/>
                <a:ea typeface="MS PGothic" charset="0"/>
                <a:cs typeface="MS PGothic" charset="0"/>
              </a:defRPr>
            </a:lvl4pPr>
            <a:lvl5pPr marL="1946918" indent="-216324" eaLnBrk="0" hangingPunct="0">
              <a:defRPr sz="2300">
                <a:solidFill>
                  <a:schemeClr val="tx1"/>
                </a:solidFill>
                <a:latin typeface="Calibri" charset="0"/>
                <a:ea typeface="MS PGothic" charset="0"/>
                <a:cs typeface="MS PGothic" charset="0"/>
              </a:defRPr>
            </a:lvl5pPr>
            <a:lvl6pPr marL="2379566" indent="-216324" eaLnBrk="0" fontAlgn="base" hangingPunct="0">
              <a:spcBef>
                <a:spcPct val="0"/>
              </a:spcBef>
              <a:spcAft>
                <a:spcPct val="0"/>
              </a:spcAft>
              <a:defRPr sz="2300">
                <a:solidFill>
                  <a:schemeClr val="tx1"/>
                </a:solidFill>
                <a:latin typeface="Calibri" charset="0"/>
                <a:ea typeface="MS PGothic" charset="0"/>
                <a:cs typeface="MS PGothic" charset="0"/>
              </a:defRPr>
            </a:lvl6pPr>
            <a:lvl7pPr marL="2812214" indent="-216324" eaLnBrk="0" fontAlgn="base" hangingPunct="0">
              <a:spcBef>
                <a:spcPct val="0"/>
              </a:spcBef>
              <a:spcAft>
                <a:spcPct val="0"/>
              </a:spcAft>
              <a:defRPr sz="2300">
                <a:solidFill>
                  <a:schemeClr val="tx1"/>
                </a:solidFill>
                <a:latin typeface="Calibri" charset="0"/>
                <a:ea typeface="MS PGothic" charset="0"/>
                <a:cs typeface="MS PGothic" charset="0"/>
              </a:defRPr>
            </a:lvl7pPr>
            <a:lvl8pPr marL="3244863" indent="-216324" eaLnBrk="0" fontAlgn="base" hangingPunct="0">
              <a:spcBef>
                <a:spcPct val="0"/>
              </a:spcBef>
              <a:spcAft>
                <a:spcPct val="0"/>
              </a:spcAft>
              <a:defRPr sz="2300">
                <a:solidFill>
                  <a:schemeClr val="tx1"/>
                </a:solidFill>
                <a:latin typeface="Calibri" charset="0"/>
                <a:ea typeface="MS PGothic" charset="0"/>
                <a:cs typeface="MS PGothic" charset="0"/>
              </a:defRPr>
            </a:lvl8pPr>
            <a:lvl9pPr marL="3677511" indent="-216324" eaLnBrk="0" fontAlgn="base" hangingPunct="0">
              <a:spcBef>
                <a:spcPct val="0"/>
              </a:spcBef>
              <a:spcAft>
                <a:spcPct val="0"/>
              </a:spcAft>
              <a:defRPr sz="2300">
                <a:solidFill>
                  <a:schemeClr val="tx1"/>
                </a:solidFill>
                <a:latin typeface="Calibri" charset="0"/>
                <a:ea typeface="MS PGothic" charset="0"/>
                <a:cs typeface="MS PGothic" charset="0"/>
              </a:defRPr>
            </a:lvl9pPr>
          </a:lstStyle>
          <a:p>
            <a:pPr eaLnBrk="1" hangingPunct="1"/>
            <a:fld id="{FE03B9C9-6E9A-CB46-B94E-8626CF77D3EF}" type="slidenum">
              <a:rPr lang="en-US" sz="1100"/>
              <a:pPr eaLnBrk="1" hangingPunct="1"/>
              <a:t>27</a:t>
            </a:fld>
            <a:endParaRPr lang="en-US" sz="11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Bárðarbunga</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is one of Iceland's most active volcanoes - analysis of tephra from soil profiles suggests a historic eruption frequency of ~5 eruptions/100 years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Óladóttir</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et al., 2011)</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ASI re-tasked CSK satellites in July 2014 at the request of the University of Iceland to commence acquiring both ascending and descending images every 16 days over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Bárðarbunga</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volcano.</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Volcanic unrest commenced on the 16th August 2014 and first  eruption commenced at 00:02 on the 29th August, during which a small fissure opened in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Holuhraun</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extruding a small basaltic lava flow.</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A second fissure eruption commenced on the morning of the 31st August, at 5:15 am. This eruption was accompanied by lava fountains and the extrusion of both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A'a</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and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pahoehoe</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lava flows. The eruption is currently ongoing.</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COSMO-</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SkyMED</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descending </a:t>
            </a:r>
            <a:r>
              <a:rPr lang="en-US" sz="1200" b="0" i="0" u="none" strike="noStrike" kern="1200" baseline="0" dirty="0" err="1" smtClean="0">
                <a:solidFill>
                  <a:schemeClr val="tx1"/>
                </a:solidFill>
                <a:latin typeface="+mn-lt"/>
                <a:ea typeface="ＭＳ Ｐゴシック" pitchFamily="-106" charset="-128"/>
                <a:cs typeface="ＭＳ Ｐゴシック" pitchFamily="-106" charset="-128"/>
              </a:rPr>
              <a:t>interferogram</a:t>
            </a:r>
            <a:r>
              <a:rPr lang="en-US" sz="1200" b="0" i="0" u="none" strike="noStrike" kern="1200" baseline="0" dirty="0" smtClean="0">
                <a:solidFill>
                  <a:schemeClr val="tx1"/>
                </a:solidFill>
                <a:latin typeface="+mn-lt"/>
                <a:ea typeface="ＭＳ Ｐゴシック" pitchFamily="-106" charset="-128"/>
                <a:cs typeface="ＭＳ Ｐゴシック" pitchFamily="-106" charset="-128"/>
              </a:rPr>
              <a:t> spanning the period 13th August 2014 - 29th August 2014 show surface displacement in the line of sight of the satellite.</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 Each fringe represents ~1.5 cm of displacement in the satellite's line-of-sight.</a:t>
            </a:r>
            <a:br>
              <a:rPr lang="en-US" sz="1200" b="0" i="0" u="none" strike="noStrike" kern="1200" baseline="0" dirty="0" smtClean="0">
                <a:solidFill>
                  <a:schemeClr val="tx1"/>
                </a:solidFill>
                <a:latin typeface="+mn-lt"/>
                <a:ea typeface="ＭＳ Ｐゴシック" pitchFamily="-106" charset="-128"/>
                <a:cs typeface="ＭＳ Ｐゴシック" pitchFamily="-106" charset="-128"/>
              </a:rPr>
            </a:br>
            <a:r>
              <a:rPr lang="en-US" sz="1200" b="0" i="0" u="none" strike="noStrike" kern="1200" baseline="0" dirty="0" smtClean="0">
                <a:solidFill>
                  <a:schemeClr val="tx1"/>
                </a:solidFill>
                <a:latin typeface="+mn-lt"/>
                <a:ea typeface="ＭＳ Ｐゴシック" pitchFamily="-106" charset="-128"/>
                <a:cs typeface="ＭＳ Ｐゴシック" pitchFamily="-106" charset="-128"/>
              </a:rPr>
              <a:t>This information provide valuable insights into ongoing activity.</a:t>
            </a:r>
            <a:endParaRPr lang="en-GB"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28</a:t>
            </a:fld>
            <a:endParaRPr lang="en-US"/>
          </a:p>
        </p:txBody>
      </p:sp>
    </p:spTree>
    <p:extLst>
      <p:ext uri="{BB962C8B-B14F-4D97-AF65-F5344CB8AC3E}">
        <p14:creationId xmlns:p14="http://schemas.microsoft.com/office/powerpoint/2010/main" val="4075153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ＭＳ Ｐゴシック" pitchFamily="-106" charset="-128"/>
                <a:cs typeface="ＭＳ Ｐゴシック" pitchFamily="-106" charset="-128"/>
              </a:rPr>
              <a:t>Many of the regional flood areas contain multiple disaster risks.  The same observations from space can be used to show the different types of risk.  Coordination between the various pilot teams ensures optimal look angles and modes are employed on the satellites when possible.  This enables data re-use across the various types of risks.  Coordination is accomplished within the Flood Pilot thematic team and within the Disasters Working Group.  CEOS team members work with non-CEOS entities to accomplish the best observations and generate the most valid products applicable to the range of risks.</a:t>
            </a:r>
          </a:p>
          <a:p>
            <a:r>
              <a:rPr lang="en-US" sz="1200" kern="1200" dirty="0" smtClean="0">
                <a:solidFill>
                  <a:schemeClr val="tx1"/>
                </a:solidFill>
                <a:effectLst/>
                <a:latin typeface="+mn-lt"/>
                <a:ea typeface="ＭＳ Ｐゴシック" pitchFamily="-106" charset="-128"/>
                <a:cs typeface="ＭＳ Ｐゴシック" pitchFamily="-106" charset="-128"/>
              </a:rPr>
              <a:t>Caribbean Institute for Meteorology and Hydrology (CIMH)</a:t>
            </a:r>
            <a:endParaRPr lang="en-GB"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29</a:t>
            </a:fld>
            <a:endParaRPr lang="en-US"/>
          </a:p>
        </p:txBody>
      </p:sp>
    </p:spTree>
    <p:extLst>
      <p:ext uri="{BB962C8B-B14F-4D97-AF65-F5344CB8AC3E}">
        <p14:creationId xmlns:p14="http://schemas.microsoft.com/office/powerpoint/2010/main" val="2808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a:t>
            </a:fld>
            <a:endParaRPr lang="en-US"/>
          </a:p>
        </p:txBody>
      </p:sp>
    </p:spTree>
    <p:extLst>
      <p:ext uri="{BB962C8B-B14F-4D97-AF65-F5344CB8AC3E}">
        <p14:creationId xmlns:p14="http://schemas.microsoft.com/office/powerpoint/2010/main" val="1178817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ＭＳ Ｐゴシック" pitchFamily="-106" charset="-128"/>
                <a:cs typeface="ＭＳ Ｐゴシック" pitchFamily="-106" charset="-128"/>
              </a:rPr>
              <a:t>The Flood Pilot team members in each region and in the global component work on specific modeling and monitoring product development to link together all the satellite observations and ground information and provide it to local, national, regional, and international agencies in each area.  They utilize capabilities within the other CEOS Working Groups to implement appropriate data services, build end user capacity, and ensure products are properly calibrated and validated.</a:t>
            </a:r>
            <a:endParaRPr lang="en-GB"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30</a:t>
            </a:fld>
            <a:endParaRPr lang="en-US"/>
          </a:p>
        </p:txBody>
      </p:sp>
    </p:spTree>
    <p:extLst>
      <p:ext uri="{BB962C8B-B14F-4D97-AF65-F5344CB8AC3E}">
        <p14:creationId xmlns:p14="http://schemas.microsoft.com/office/powerpoint/2010/main" val="259457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ＭＳ Ｐゴシック" pitchFamily="-106" charset="-128"/>
                <a:cs typeface="ＭＳ Ｐゴシック" pitchFamily="-106" charset="-128"/>
              </a:rPr>
              <a:t>The Flood Pilot team members work together to incorporate new satellite capabilities and improved data sets to increase the effectiveness and efficiency of the delivered products and services.  The release of the 30m SRTM DEM in addition to the new observation data from Sentinel-1 and ALOS-2, targeted data sets from COSMO-</a:t>
            </a:r>
            <a:r>
              <a:rPr lang="en-US" sz="1200" b="0" i="0" kern="1200" dirty="0" err="1" smtClean="0">
                <a:solidFill>
                  <a:schemeClr val="tx1"/>
                </a:solidFill>
                <a:effectLst/>
                <a:latin typeface="+mn-lt"/>
                <a:ea typeface="ＭＳ Ｐゴシック" pitchFamily="-106" charset="-128"/>
                <a:cs typeface="ＭＳ Ｐゴシック" pitchFamily="-106" charset="-128"/>
              </a:rPr>
              <a:t>SkyMed</a:t>
            </a:r>
            <a:r>
              <a:rPr lang="en-US" sz="1200" b="0" i="0" kern="1200" dirty="0" smtClean="0">
                <a:solidFill>
                  <a:schemeClr val="tx1"/>
                </a:solidFill>
                <a:effectLst/>
                <a:latin typeface="+mn-lt"/>
                <a:ea typeface="ＭＳ Ｐゴシック" pitchFamily="-106" charset="-128"/>
                <a:cs typeface="ＭＳ Ｐゴシック" pitchFamily="-106" charset="-128"/>
              </a:rPr>
              <a:t>, Pleiades, Radarsat-2, and other high resolution satellites including data from the International Disaster Charter aids in this goal and are all being fully utilized in this effort.</a:t>
            </a:r>
            <a:endParaRPr lang="en-GB"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31</a:t>
            </a:fld>
            <a:endParaRPr lang="en-US"/>
          </a:p>
        </p:txBody>
      </p:sp>
    </p:spTree>
    <p:extLst>
      <p:ext uri="{BB962C8B-B14F-4D97-AF65-F5344CB8AC3E}">
        <p14:creationId xmlns:p14="http://schemas.microsoft.com/office/powerpoint/2010/main" val="3185289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32</a:t>
            </a:fld>
            <a:endParaRPr lang="en-US"/>
          </a:p>
        </p:txBody>
      </p:sp>
    </p:spTree>
    <p:extLst>
      <p:ext uri="{BB962C8B-B14F-4D97-AF65-F5344CB8AC3E}">
        <p14:creationId xmlns:p14="http://schemas.microsoft.com/office/powerpoint/2010/main" val="248712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33</a:t>
            </a:fld>
            <a:endParaRPr lang="en-US"/>
          </a:p>
        </p:txBody>
      </p:sp>
    </p:spTree>
    <p:extLst>
      <p:ext uri="{BB962C8B-B14F-4D97-AF65-F5344CB8AC3E}">
        <p14:creationId xmlns:p14="http://schemas.microsoft.com/office/powerpoint/2010/main" val="3091487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34</a:t>
            </a:fld>
            <a:endParaRPr lang="en-US"/>
          </a:p>
        </p:txBody>
      </p:sp>
    </p:spTree>
    <p:extLst>
      <p:ext uri="{BB962C8B-B14F-4D97-AF65-F5344CB8AC3E}">
        <p14:creationId xmlns:p14="http://schemas.microsoft.com/office/powerpoint/2010/main" val="2477043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35</a:t>
            </a:fld>
            <a:endParaRPr lang="en-US"/>
          </a:p>
        </p:txBody>
      </p:sp>
    </p:spTree>
    <p:extLst>
      <p:ext uri="{BB962C8B-B14F-4D97-AF65-F5344CB8AC3E}">
        <p14:creationId xmlns:p14="http://schemas.microsoft.com/office/powerpoint/2010/main" val="156406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VAAC</a:t>
            </a:r>
            <a:r>
              <a:rPr lang="en-GB" baseline="0" dirty="0" smtClean="0"/>
              <a:t> = </a:t>
            </a:r>
            <a:r>
              <a:rPr lang="en-GB" sz="1200" b="1" i="0" kern="1200" dirty="0" smtClean="0">
                <a:solidFill>
                  <a:schemeClr val="tx1"/>
                </a:solidFill>
                <a:effectLst/>
                <a:latin typeface="+mn-lt"/>
                <a:ea typeface="ＭＳ Ｐゴシック" pitchFamily="-106" charset="-128"/>
                <a:cs typeface="ＭＳ Ｐゴシック" pitchFamily="-106" charset="-128"/>
              </a:rPr>
              <a:t>Volcanic Ash Advisory </a:t>
            </a:r>
            <a:r>
              <a:rPr lang="en-GB" sz="1200" b="1" i="0" kern="1200" dirty="0" err="1" smtClean="0">
                <a:solidFill>
                  <a:schemeClr val="tx1"/>
                </a:solidFill>
                <a:effectLst/>
                <a:latin typeface="+mn-lt"/>
                <a:ea typeface="ＭＳ Ｐゴシック" pitchFamily="-106" charset="-128"/>
                <a:cs typeface="ＭＳ Ｐゴシック" pitchFamily="-106" charset="-128"/>
              </a:rPr>
              <a:t>Center</a:t>
            </a:r>
            <a:endParaRPr lang="en-GB"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4</a:t>
            </a:fld>
            <a:endParaRPr lang="en-US"/>
          </a:p>
        </p:txBody>
      </p:sp>
    </p:spTree>
    <p:extLst>
      <p:ext uri="{BB962C8B-B14F-4D97-AF65-F5344CB8AC3E}">
        <p14:creationId xmlns:p14="http://schemas.microsoft.com/office/powerpoint/2010/main" val="950095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smtClean="0"/>
              <a:t>Seismic Risks</a:t>
            </a:r>
            <a:r>
              <a:rPr lang="en-GB" baseline="0" dirty="0" smtClean="0"/>
              <a:t> </a:t>
            </a:r>
            <a:r>
              <a:rPr lang="en-GB" baseline="0" dirty="0" err="1" smtClean="0"/>
              <a:t>pIlot</a:t>
            </a:r>
            <a:r>
              <a:rPr lang="en-GB" baseline="0" dirty="0" smtClean="0"/>
              <a:t>: </a:t>
            </a:r>
            <a:r>
              <a:rPr lang="en-GB" sz="1200" b="1" kern="1200" dirty="0" smtClean="0">
                <a:solidFill>
                  <a:schemeClr val="tx1"/>
                </a:solidFill>
                <a:effectLst/>
                <a:latin typeface="+mn-lt"/>
                <a:ea typeface="ＭＳ Ｐゴシック" pitchFamily="-106" charset="-128"/>
                <a:cs typeface="ＭＳ Ｐゴシック" pitchFamily="-106" charset="-128"/>
              </a:rPr>
              <a:t>Support the generation of globally self-consistent strain rate estimates and the mapping of active faults at the global scale by providing EO InSAR and optical data and processing capacities to existing initiatives, such as the </a:t>
            </a:r>
            <a:r>
              <a:rPr lang="en-GB" sz="1200" b="1" kern="1200" dirty="0" err="1" smtClean="0">
                <a:solidFill>
                  <a:schemeClr val="tx1"/>
                </a:solidFill>
                <a:effectLst/>
                <a:latin typeface="+mn-lt"/>
                <a:ea typeface="ＭＳ Ｐゴシック" pitchFamily="-106" charset="-128"/>
                <a:cs typeface="ＭＳ Ｐゴシック" pitchFamily="-106" charset="-128"/>
              </a:rPr>
              <a:t>iGSRM</a:t>
            </a:r>
            <a:endParaRPr lang="en-GB" sz="1200" kern="1200" dirty="0" smtClean="0">
              <a:solidFill>
                <a:schemeClr val="tx1"/>
              </a:solidFill>
              <a:effectLst/>
              <a:latin typeface="+mn-lt"/>
              <a:ea typeface="ＭＳ Ｐゴシック" pitchFamily="-106" charset="-128"/>
              <a:cs typeface="ＭＳ Ｐゴシック" pitchFamily="-106" charset="-128"/>
            </a:endParaRPr>
          </a:p>
          <a:p>
            <a:endParaRPr lang="en-GB"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5</a:t>
            </a:fld>
            <a:endParaRPr lang="en-US"/>
          </a:p>
        </p:txBody>
      </p:sp>
    </p:spTree>
    <p:extLst>
      <p:ext uri="{BB962C8B-B14F-4D97-AF65-F5344CB8AC3E}">
        <p14:creationId xmlns:p14="http://schemas.microsoft.com/office/powerpoint/2010/main" val="987719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6</a:t>
            </a:fld>
            <a:endParaRPr lang="en-US"/>
          </a:p>
        </p:txBody>
      </p:sp>
    </p:spTree>
    <p:extLst>
      <p:ext uri="{BB962C8B-B14F-4D97-AF65-F5344CB8AC3E}">
        <p14:creationId xmlns:p14="http://schemas.microsoft.com/office/powerpoint/2010/main" val="95009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7</a:t>
            </a:fld>
            <a:endParaRPr lang="en-US"/>
          </a:p>
        </p:txBody>
      </p:sp>
    </p:spTree>
    <p:extLst>
      <p:ext uri="{BB962C8B-B14F-4D97-AF65-F5344CB8AC3E}">
        <p14:creationId xmlns:p14="http://schemas.microsoft.com/office/powerpoint/2010/main" val="95009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8</a:t>
            </a:fld>
            <a:endParaRPr lang="en-US"/>
          </a:p>
        </p:txBody>
      </p:sp>
    </p:spTree>
    <p:extLst>
      <p:ext uri="{BB962C8B-B14F-4D97-AF65-F5344CB8AC3E}">
        <p14:creationId xmlns:p14="http://schemas.microsoft.com/office/powerpoint/2010/main" val="2282554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9</a:t>
            </a:fld>
            <a:endParaRPr lang="en-US"/>
          </a:p>
        </p:txBody>
      </p:sp>
    </p:spTree>
    <p:extLst>
      <p:ext uri="{BB962C8B-B14F-4D97-AF65-F5344CB8AC3E}">
        <p14:creationId xmlns:p14="http://schemas.microsoft.com/office/powerpoint/2010/main" val="201034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4F463AB0-2CC6-403A-90EC-93E795044F56}" type="datetimeFigureOut">
              <a:rPr kumimoji="1" lang="ja-JP" altLang="en-US" smtClean="0"/>
              <a:t>2014/10/29</a:t>
            </a:fld>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lvl1pPr>
              <a:defRPr sz="1200"/>
            </a:lvl1pPr>
          </a:lstStyle>
          <a:p>
            <a:fld id="{7D3C35FD-47B6-4CD7-8146-95C1CE150425}" type="slidenum">
              <a:rPr kumimoji="1" lang="ja-JP" altLang="en-US" smtClean="0"/>
              <a:pPr/>
              <a:t>‹#›</a:t>
            </a:fld>
            <a:endParaRPr kumimoji="1" lang="ja-JP" altLang="en-US" dirty="0"/>
          </a:p>
        </p:txBody>
      </p:sp>
      <p:sp>
        <p:nvSpPr>
          <p:cNvPr id="7" name="Rectangle 4"/>
          <p:cNvSpPr txBox="1">
            <a:spLocks noChangeArrowheads="1"/>
          </p:cNvSpPr>
          <p:nvPr userDrawn="1"/>
        </p:nvSpPr>
        <p:spPr>
          <a:xfrm>
            <a:off x="7278737" y="6567055"/>
            <a:ext cx="1639186" cy="205885"/>
          </a:xfrm>
          <a:prstGeom prst="rect">
            <a:avLst/>
          </a:prstGeom>
        </p:spPr>
        <p:txBody>
          <a:bodyPr vert="horz" wrap="square" lIns="91440" tIns="45720" rIns="91440" bIns="45720" numCol="1" anchor="t" anchorCtr="0" compatLnSpc="1">
            <a:prstTxWarp prst="textNoShape">
              <a:avLst/>
            </a:prstTxWarp>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6BF8D2B0-EFB6-4DAA-9B0B-6F6B3A580823}" type="slidenum">
              <a:rPr lang="en-US" smtClean="0"/>
              <a:pPr>
                <a:defRPr/>
              </a:pPr>
              <a:t>‹#›</a:t>
            </a:fld>
            <a:endParaRPr lang="en-US" dirty="0"/>
          </a:p>
        </p:txBody>
      </p:sp>
    </p:spTree>
    <p:extLst>
      <p:ext uri="{BB962C8B-B14F-4D97-AF65-F5344CB8AC3E}">
        <p14:creationId xmlns:p14="http://schemas.microsoft.com/office/powerpoint/2010/main" val="20016001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10/29/2014</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55163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Tree>
    <p:extLst>
      <p:ext uri="{BB962C8B-B14F-4D97-AF65-F5344CB8AC3E}">
        <p14:creationId xmlns:p14="http://schemas.microsoft.com/office/powerpoint/2010/main" val="735251045"/>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userDrawn="1"/>
        </p:nvSpPr>
        <p:spPr>
          <a:xfrm>
            <a:off x="19050" y="482815"/>
            <a:ext cx="1346844"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28</a:t>
            </a:r>
            <a:r>
              <a:rPr lang="en-US" sz="1000" b="1" baseline="30000" dirty="0" smtClean="0">
                <a:solidFill>
                  <a:srgbClr val="FFFFFF"/>
                </a:solidFill>
                <a:latin typeface="Arial Unicode MS" pitchFamily="-111" charset="0"/>
                <a:ea typeface="ＭＳ Ｐゴシック" pitchFamily="-105" charset="-128"/>
                <a:cs typeface="ＭＳ Ｐゴシック" pitchFamily="-105" charset="-128"/>
              </a:rPr>
              <a:t>th</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Plenary session</a:t>
            </a:r>
            <a:endParaRPr lang="en-US" sz="1000" b="1" dirty="0">
              <a:solidFill>
                <a:srgbClr val="FFFFFF"/>
              </a:solidFill>
              <a:latin typeface="Arial Unicode MS" pitchFamily="-111" charset="0"/>
              <a:ea typeface="ＭＳ Ｐゴシック" pitchFamily="-105" charset="-128"/>
              <a:cs typeface="ＭＳ Ｐゴシック" pitchFamily="-105" charset="-128"/>
            </a:endParaRPr>
          </a:p>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Tromsø, Norway</a:t>
            </a:r>
            <a:r>
              <a:rPr lang="en-US" sz="1000" b="1" dirty="0">
                <a:solidFill>
                  <a:srgbClr val="FFFFFF"/>
                </a:solidFill>
                <a:latin typeface="Arial Unicode MS" pitchFamily="-111" charset="0"/>
                <a:ea typeface="ＭＳ Ｐゴシック" pitchFamily="-105" charset="-128"/>
                <a:cs typeface="ＭＳ Ｐゴシック" pitchFamily="-105" charset="-128"/>
              </a:rPr>
              <a:t/>
            </a:r>
            <a:br>
              <a:rPr lang="en-US" sz="1000" b="1" dirty="0">
                <a:solidFill>
                  <a:srgbClr val="FFFFFF"/>
                </a:solidFill>
                <a:latin typeface="Arial Unicode MS" pitchFamily="-111" charset="0"/>
                <a:ea typeface="ＭＳ Ｐゴシック" pitchFamily="-105" charset="-128"/>
                <a:cs typeface="ＭＳ Ｐゴシック" pitchFamily="-105" charset="-128"/>
              </a:rPr>
            </a:br>
            <a:r>
              <a:rPr lang="en-US" sz="1000" b="1" dirty="0" smtClean="0">
                <a:solidFill>
                  <a:srgbClr val="FFFFFF"/>
                </a:solidFill>
                <a:latin typeface="Arial Unicode MS" pitchFamily="-111" charset="0"/>
                <a:ea typeface="ＭＳ Ｐゴシック" pitchFamily="-105" charset="-128"/>
                <a:cs typeface="ＭＳ Ｐゴシック" pitchFamily="-105" charset="-128"/>
              </a:rPr>
              <a:t>28-30 October</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a:t>
            </a:r>
            <a:r>
              <a:rPr lang="en-US" sz="1000" b="1" dirty="0" smtClean="0">
                <a:solidFill>
                  <a:srgbClr val="FFFFFF"/>
                </a:solidFill>
                <a:latin typeface="Arial Unicode MS" pitchFamily="-111" charset="0"/>
                <a:ea typeface="ＭＳ Ｐゴシック" pitchFamily="-105" charset="-128"/>
                <a:cs typeface="ＭＳ Ｐゴシック" pitchFamily="-105" charset="-128"/>
              </a:rPr>
              <a:t>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ransitio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dotcloud.akka.eu/RO/" TargetMode="External"/><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3.jpeg"/><Relationship Id="rId5" Type="http://schemas.openxmlformats.org/officeDocument/2006/relationships/image" Target="../media/image40.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11" Type="http://schemas.microsoft.com/office/2007/relationships/hdphoto" Target="../media/hdphoto5.wdp"/><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2540000" y="217364"/>
            <a:ext cx="6604000" cy="1672389"/>
          </a:xfrm>
        </p:spPr>
        <p:txBody>
          <a:bodyPr/>
          <a:lstStyle/>
          <a:p>
            <a:pPr algn="l"/>
            <a:r>
              <a:rPr lang="en-US" sz="2800" dirty="0" smtClean="0"/>
              <a:t>28</a:t>
            </a:r>
            <a:r>
              <a:rPr lang="en-US" sz="2800" baseline="30000" dirty="0" smtClean="0"/>
              <a:t>th</a:t>
            </a:r>
            <a:r>
              <a:rPr lang="en-US" sz="2800" dirty="0" smtClean="0"/>
              <a:t> CEOS Plenary Session</a:t>
            </a:r>
            <a:br>
              <a:rPr lang="en-US" sz="2800" dirty="0" smtClean="0"/>
            </a:br>
            <a:r>
              <a:rPr lang="en-US" sz="2800" dirty="0" smtClean="0"/>
              <a:t/>
            </a:r>
            <a:br>
              <a:rPr lang="en-US" sz="2800" dirty="0" smtClean="0"/>
            </a:br>
            <a:r>
              <a:rPr lang="en-US" sz="2800" dirty="0" smtClean="0"/>
              <a:t>Report from WG Disasters</a:t>
            </a:r>
            <a:r>
              <a:rPr lang="en-US" sz="2800" b="0" dirty="0"/>
              <a:t/>
            </a:r>
            <a:br>
              <a:rPr lang="en-US" sz="2800" b="0" dirty="0"/>
            </a:br>
            <a:endParaRPr lang="en-US" sz="2800" dirty="0" smtClean="0">
              <a:solidFill>
                <a:srgbClr val="FFFF00"/>
              </a:solidFill>
            </a:endParaRPr>
          </a:p>
        </p:txBody>
      </p:sp>
      <p:sp>
        <p:nvSpPr>
          <p:cNvPr id="2" name="Subtitle 1"/>
          <p:cNvSpPr>
            <a:spLocks noGrp="1"/>
          </p:cNvSpPr>
          <p:nvPr>
            <p:ph type="subTitle" sz="quarter" idx="1"/>
          </p:nvPr>
        </p:nvSpPr>
        <p:spPr>
          <a:xfrm>
            <a:off x="3814057" y="1694444"/>
            <a:ext cx="4826977" cy="1564105"/>
          </a:xfrm>
        </p:spPr>
        <p:txBody>
          <a:bodyPr/>
          <a:lstStyle/>
          <a:p>
            <a:r>
              <a:rPr lang="en-US" b="0" dirty="0" smtClean="0"/>
              <a:t>Ivan Petiteville</a:t>
            </a:r>
          </a:p>
          <a:p>
            <a:r>
              <a:rPr lang="en-US" b="0" dirty="0" smtClean="0"/>
              <a:t>ESA</a:t>
            </a:r>
          </a:p>
          <a:p>
            <a:r>
              <a:rPr lang="en-US" b="0" dirty="0" smtClean="0"/>
              <a:t>CEOS Plenary, Agenda Item 16</a:t>
            </a:r>
          </a:p>
          <a:p>
            <a:r>
              <a:rPr lang="en-US" b="0" dirty="0" smtClean="0"/>
              <a:t>Tromsø, Norway</a:t>
            </a:r>
            <a:br>
              <a:rPr lang="en-US" b="0" dirty="0" smtClean="0"/>
            </a:br>
            <a:r>
              <a:rPr lang="en-US" b="0" dirty="0" smtClean="0"/>
              <a:t>28-30 October 2014</a:t>
            </a:r>
            <a:endParaRPr lang="en-US" b="0" dirty="0"/>
          </a:p>
        </p:txBody>
      </p:sp>
      <p:pic>
        <p:nvPicPr>
          <p:cNvPr id="4" name="Picture 2" descr="C:\Users\Taube\Desktop\AT job files\CEOS\CEOS Plen 2014\website\website images\Rica-ishavshotel-web.jpg"/>
          <p:cNvPicPr>
            <a:picLocks noChangeAspect="1" noChangeArrowheads="1"/>
          </p:cNvPicPr>
          <p:nvPr/>
        </p:nvPicPr>
        <p:blipFill>
          <a:blip r:embed="rId3"/>
          <a:srcRect/>
          <a:stretch>
            <a:fillRect/>
          </a:stretch>
        </p:blipFill>
        <p:spPr bwMode="auto">
          <a:xfrm>
            <a:off x="3765" y="5103562"/>
            <a:ext cx="4070067" cy="2093336"/>
          </a:xfrm>
          <a:prstGeom prst="rect">
            <a:avLst/>
          </a:prstGeom>
          <a:noFill/>
        </p:spPr>
      </p:pic>
      <p:pic>
        <p:nvPicPr>
          <p:cNvPr id="5" name="Picture 2" descr="C:\Users\Taube\Desktop\AT job files\CEOS\CEOS Plen 2014\website\website images\hotelroom.jpg"/>
          <p:cNvPicPr>
            <a:picLocks noChangeAspect="1" noChangeArrowheads="1"/>
          </p:cNvPicPr>
          <p:nvPr/>
        </p:nvPicPr>
        <p:blipFill>
          <a:blip r:embed="rId4"/>
          <a:srcRect/>
          <a:stretch>
            <a:fillRect/>
          </a:stretch>
        </p:blipFill>
        <p:spPr bwMode="auto">
          <a:xfrm>
            <a:off x="4073832" y="5103561"/>
            <a:ext cx="1608990" cy="827543"/>
          </a:xfrm>
          <a:prstGeom prst="rect">
            <a:avLst/>
          </a:prstGeom>
          <a:noFill/>
        </p:spPr>
      </p:pic>
      <p:pic>
        <p:nvPicPr>
          <p:cNvPr id="6" name="Picture 4" descr="C:\Users\Taube\Desktop\AT job files\CEOS\CEOS Plen 2014\website\website images\birdview tromso2.bmp"/>
          <p:cNvPicPr>
            <a:picLocks noChangeAspect="1" noChangeArrowheads="1"/>
          </p:cNvPicPr>
          <p:nvPr/>
        </p:nvPicPr>
        <p:blipFill>
          <a:blip r:embed="rId5"/>
          <a:srcRect/>
          <a:stretch>
            <a:fillRect/>
          </a:stretch>
        </p:blipFill>
        <p:spPr bwMode="auto">
          <a:xfrm>
            <a:off x="5682821" y="5103561"/>
            <a:ext cx="3617833" cy="2093337"/>
          </a:xfrm>
          <a:prstGeom prst="rect">
            <a:avLst/>
          </a:prstGeom>
          <a:noFill/>
        </p:spPr>
      </p:pic>
      <p:pic>
        <p:nvPicPr>
          <p:cNvPr id="7" name="Picture 3" descr="C:\Users\Taube\Desktop\AT job files\CEOS\CEOS Plen 2014\website\website images\Winter_Tromso.jpg"/>
          <p:cNvPicPr>
            <a:picLocks noChangeAspect="1" noChangeArrowheads="1"/>
          </p:cNvPicPr>
          <p:nvPr/>
        </p:nvPicPr>
        <p:blipFill>
          <a:blip r:embed="rId6"/>
          <a:srcRect/>
          <a:stretch>
            <a:fillRect/>
          </a:stretch>
        </p:blipFill>
        <p:spPr bwMode="auto">
          <a:xfrm>
            <a:off x="4073832" y="5931105"/>
            <a:ext cx="2187622" cy="1265793"/>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New Zealand Volcanoes Supersite: Team</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
        <p:nvSpPr>
          <p:cNvPr id="5" name="Inhaltsplatzhalter 2"/>
          <p:cNvSpPr txBox="1">
            <a:spLocks/>
          </p:cNvSpPr>
          <p:nvPr/>
        </p:nvSpPr>
        <p:spPr>
          <a:xfrm>
            <a:off x="101598" y="1854558"/>
            <a:ext cx="4198394" cy="3887719"/>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defTabSz="914400">
              <a:buFont typeface="Arial" charset="0"/>
              <a:buNone/>
            </a:pPr>
            <a:r>
              <a:rPr lang="de-DE" u="sng" kern="0" dirty="0" smtClean="0">
                <a:solidFill>
                  <a:srgbClr val="C00000"/>
                </a:solidFill>
              </a:rPr>
              <a:t>Supersite </a:t>
            </a:r>
            <a:r>
              <a:rPr lang="de-DE" u="sng" kern="0" dirty="0" err="1" smtClean="0">
                <a:solidFill>
                  <a:srgbClr val="C00000"/>
                </a:solidFill>
              </a:rPr>
              <a:t>team</a:t>
            </a:r>
            <a:r>
              <a:rPr lang="de-DE" u="sng" kern="0" dirty="0" smtClean="0">
                <a:solidFill>
                  <a:srgbClr val="C00000"/>
                </a:solidFill>
              </a:rPr>
              <a:t>:</a:t>
            </a:r>
          </a:p>
          <a:p>
            <a:pPr marL="0" indent="0" defTabSz="914400">
              <a:buFont typeface="Arial" charset="0"/>
              <a:buNone/>
            </a:pPr>
            <a:endParaRPr lang="de-DE" u="sng" kern="0" dirty="0" smtClean="0">
              <a:solidFill>
                <a:srgbClr val="C00000"/>
              </a:solidFill>
            </a:endParaRPr>
          </a:p>
          <a:p>
            <a:pPr defTabSz="914400"/>
            <a:r>
              <a:rPr lang="en-US" i="1" dirty="0" smtClean="0"/>
              <a:t>Supersite Point-of-Contact (</a:t>
            </a:r>
            <a:r>
              <a:rPr lang="en-US" i="1" dirty="0" err="1" smtClean="0"/>
              <a:t>PoC</a:t>
            </a:r>
            <a:r>
              <a:rPr lang="en-US" i="1" dirty="0" smtClean="0"/>
              <a:t>): </a:t>
            </a:r>
            <a:r>
              <a:rPr lang="en-US" b="0" dirty="0" smtClean="0"/>
              <a:t>I. </a:t>
            </a:r>
            <a:r>
              <a:rPr lang="en-US" b="0" dirty="0" err="1" smtClean="0"/>
              <a:t>Hamling</a:t>
            </a:r>
            <a:r>
              <a:rPr lang="en-US" b="0" dirty="0" smtClean="0"/>
              <a:t>,  GNS Science, NZ </a:t>
            </a:r>
          </a:p>
          <a:p>
            <a:pPr defTabSz="914400"/>
            <a:endParaRPr lang="de-DE" b="0" kern="0" dirty="0" smtClean="0"/>
          </a:p>
          <a:p>
            <a:pPr defTabSz="914400"/>
            <a:r>
              <a:rPr lang="de-DE" i="1" kern="0" dirty="0" smtClean="0"/>
              <a:t>Other </a:t>
            </a:r>
            <a:r>
              <a:rPr lang="de-DE" i="1" kern="0" dirty="0" err="1" smtClean="0"/>
              <a:t>teams</a:t>
            </a:r>
            <a:r>
              <a:rPr lang="de-DE" i="1" kern="0" dirty="0" smtClean="0"/>
              <a:t>: </a:t>
            </a:r>
            <a:r>
              <a:rPr lang="de-DE" b="0" kern="0" dirty="0" smtClean="0"/>
              <a:t>Univ. </a:t>
            </a:r>
            <a:r>
              <a:rPr lang="de-DE" b="0" kern="0" dirty="0" err="1" smtClean="0"/>
              <a:t>of</a:t>
            </a:r>
            <a:r>
              <a:rPr lang="de-DE" b="0" kern="0" dirty="0" smtClean="0"/>
              <a:t> Texas, USA; Univ. </a:t>
            </a:r>
            <a:r>
              <a:rPr lang="de-DE" b="0" kern="0" dirty="0" err="1" smtClean="0"/>
              <a:t>of</a:t>
            </a:r>
            <a:r>
              <a:rPr lang="de-DE" b="0" kern="0" dirty="0" smtClean="0"/>
              <a:t> Tokyo, JP; Victoria Univ., NZ</a:t>
            </a:r>
          </a:p>
          <a:p>
            <a:pPr defTabSz="914400"/>
            <a:endParaRPr lang="de-DE" kern="0" dirty="0" smtClean="0"/>
          </a:p>
          <a:p>
            <a:pPr defTabSz="914400"/>
            <a:endParaRPr lang="de-DE" kern="0" dirty="0"/>
          </a:p>
        </p:txBody>
      </p:sp>
      <p:pic>
        <p:nvPicPr>
          <p:cNvPr id="7" name="Picture 2"/>
          <p:cNvPicPr>
            <a:picLocks noChangeAspect="1" noChangeArrowheads="1"/>
          </p:cNvPicPr>
          <p:nvPr/>
        </p:nvPicPr>
        <p:blipFill>
          <a:blip r:embed="rId3"/>
          <a:srcRect l="29447" t="12488" r="31719" b="12500"/>
          <a:stretch>
            <a:fillRect/>
          </a:stretch>
        </p:blipFill>
        <p:spPr bwMode="auto">
          <a:xfrm>
            <a:off x="4351523" y="1463039"/>
            <a:ext cx="4443227" cy="5363989"/>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63451926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txBox="1">
            <a:spLocks/>
          </p:cNvSpPr>
          <p:nvPr/>
        </p:nvSpPr>
        <p:spPr>
          <a:xfrm>
            <a:off x="260447" y="2655223"/>
            <a:ext cx="4198394" cy="1543527"/>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defTabSz="914400">
              <a:buFont typeface="Arial" charset="0"/>
              <a:buNone/>
            </a:pPr>
            <a:r>
              <a:rPr lang="de-DE" u="sng" kern="0" dirty="0" err="1" smtClean="0">
                <a:solidFill>
                  <a:srgbClr val="C00000"/>
                </a:solidFill>
              </a:rPr>
              <a:t>Available</a:t>
            </a:r>
            <a:r>
              <a:rPr lang="de-DE" u="sng" kern="0" dirty="0" smtClean="0">
                <a:solidFill>
                  <a:srgbClr val="C00000"/>
                </a:solidFill>
              </a:rPr>
              <a:t> in situ </a:t>
            </a:r>
            <a:r>
              <a:rPr lang="de-DE" u="sng" kern="0" dirty="0" err="1" smtClean="0">
                <a:solidFill>
                  <a:srgbClr val="C00000"/>
                </a:solidFill>
              </a:rPr>
              <a:t>data</a:t>
            </a:r>
            <a:r>
              <a:rPr lang="de-DE" u="sng" kern="0" dirty="0" smtClean="0">
                <a:solidFill>
                  <a:srgbClr val="C00000"/>
                </a:solidFill>
              </a:rPr>
              <a:t>:</a:t>
            </a:r>
          </a:p>
          <a:p>
            <a:pPr defTabSz="914400"/>
            <a:r>
              <a:rPr lang="de-DE" kern="0" dirty="0" smtClean="0"/>
              <a:t>Seismic waveforms</a:t>
            </a:r>
          </a:p>
          <a:p>
            <a:pPr defTabSz="914400"/>
            <a:r>
              <a:rPr lang="de-DE" kern="0" dirty="0" smtClean="0"/>
              <a:t>Strong motion data</a:t>
            </a:r>
          </a:p>
          <a:p>
            <a:pPr defTabSz="914400"/>
            <a:r>
              <a:rPr lang="de-DE" kern="0" dirty="0" smtClean="0"/>
              <a:t>GPS </a:t>
            </a:r>
            <a:r>
              <a:rPr lang="de-DE" kern="0" dirty="0" err="1" smtClean="0"/>
              <a:t>data</a:t>
            </a:r>
            <a:endParaRPr lang="de-DE" kern="0" dirty="0" smtClean="0"/>
          </a:p>
          <a:p>
            <a:pPr defTabSz="914400"/>
            <a:r>
              <a:rPr lang="de-DE" kern="0" dirty="0" smtClean="0"/>
              <a:t>RT thermal </a:t>
            </a:r>
            <a:r>
              <a:rPr lang="de-DE" kern="0" dirty="0" err="1" smtClean="0"/>
              <a:t>and</a:t>
            </a:r>
            <a:r>
              <a:rPr lang="de-DE" kern="0" dirty="0" smtClean="0"/>
              <a:t> </a:t>
            </a:r>
            <a:r>
              <a:rPr lang="de-DE" kern="0" dirty="0" err="1" smtClean="0"/>
              <a:t>visible</a:t>
            </a:r>
            <a:r>
              <a:rPr lang="de-DE" kern="0" dirty="0" smtClean="0"/>
              <a:t> </a:t>
            </a:r>
            <a:r>
              <a:rPr lang="de-DE" kern="0" dirty="0" err="1" smtClean="0"/>
              <a:t>monitoring</a:t>
            </a:r>
            <a:r>
              <a:rPr lang="de-DE" kern="0" dirty="0" smtClean="0"/>
              <a:t> </a:t>
            </a:r>
            <a:r>
              <a:rPr lang="de-DE" kern="0" dirty="0" err="1" smtClean="0"/>
              <a:t>cameras</a:t>
            </a:r>
            <a:endParaRPr lang="de-DE" kern="0" dirty="0" smtClean="0"/>
          </a:p>
          <a:p>
            <a:pPr defTabSz="914400">
              <a:buNone/>
            </a:pPr>
            <a:endParaRPr lang="de-DE" kern="0" dirty="0" smtClean="0"/>
          </a:p>
          <a:p>
            <a:pPr defTabSz="914400"/>
            <a:endParaRPr lang="de-DE" kern="0" dirty="0"/>
          </a:p>
        </p:txBody>
      </p:sp>
      <p:sp>
        <p:nvSpPr>
          <p:cNvPr id="4"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New Zealand Volcanoes Supersite: Resources</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pic>
        <p:nvPicPr>
          <p:cNvPr id="16385" name="Picture 1"/>
          <p:cNvPicPr>
            <a:picLocks noChangeAspect="1" noChangeArrowheads="1"/>
          </p:cNvPicPr>
          <p:nvPr/>
        </p:nvPicPr>
        <p:blipFill>
          <a:blip r:embed="rId3"/>
          <a:srcRect/>
          <a:stretch>
            <a:fillRect/>
          </a:stretch>
        </p:blipFill>
        <p:spPr bwMode="auto">
          <a:xfrm>
            <a:off x="4889500" y="1903225"/>
            <a:ext cx="3905250" cy="4591050"/>
          </a:xfrm>
          <a:prstGeom prst="rect">
            <a:avLst/>
          </a:prstGeom>
          <a:noFill/>
          <a:ln w="9525">
            <a:noFill/>
            <a:miter lim="800000"/>
            <a:headEnd/>
            <a:tailEnd/>
          </a:ln>
        </p:spPr>
      </p:pic>
    </p:spTree>
    <p:extLst>
      <p:ext uri="{BB962C8B-B14F-4D97-AF65-F5344CB8AC3E}">
        <p14:creationId xmlns:p14="http://schemas.microsoft.com/office/powerpoint/2010/main" val="147406771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New Zealand Volcanoes Supersite: Needs</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pic>
        <p:nvPicPr>
          <p:cNvPr id="23554" name="Picture 2"/>
          <p:cNvPicPr>
            <a:picLocks noChangeAspect="1" noChangeArrowheads="1"/>
          </p:cNvPicPr>
          <p:nvPr/>
        </p:nvPicPr>
        <p:blipFill>
          <a:blip r:embed="rId3"/>
          <a:srcRect/>
          <a:stretch>
            <a:fillRect/>
          </a:stretch>
        </p:blipFill>
        <p:spPr bwMode="auto">
          <a:xfrm>
            <a:off x="4877753" y="1944182"/>
            <a:ext cx="3728121" cy="4509135"/>
          </a:xfrm>
          <a:prstGeom prst="rect">
            <a:avLst/>
          </a:prstGeom>
          <a:noFill/>
          <a:ln w="9525">
            <a:noFill/>
            <a:miter lim="800000"/>
            <a:headEnd/>
            <a:tailEnd/>
          </a:ln>
        </p:spPr>
      </p:pic>
      <p:sp>
        <p:nvSpPr>
          <p:cNvPr id="8" name="Inhaltsplatzhalter 2"/>
          <p:cNvSpPr txBox="1">
            <a:spLocks/>
          </p:cNvSpPr>
          <p:nvPr/>
        </p:nvSpPr>
        <p:spPr>
          <a:xfrm>
            <a:off x="284368" y="2429357"/>
            <a:ext cx="4812417" cy="3887719"/>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defTabSz="914400">
              <a:buFont typeface="Arial" charset="0"/>
              <a:buNone/>
            </a:pPr>
            <a:r>
              <a:rPr lang="de-DE" sz="2000" u="sng" kern="0" dirty="0" err="1" smtClean="0">
                <a:solidFill>
                  <a:srgbClr val="C00000"/>
                </a:solidFill>
              </a:rPr>
              <a:t>Coverage</a:t>
            </a:r>
            <a:r>
              <a:rPr lang="de-DE" sz="2000" u="sng" kern="0" dirty="0" smtClean="0">
                <a:solidFill>
                  <a:srgbClr val="C00000"/>
                </a:solidFill>
              </a:rPr>
              <a:t> </a:t>
            </a:r>
            <a:r>
              <a:rPr lang="de-DE" sz="2000" u="sng" kern="0" dirty="0" err="1" smtClean="0">
                <a:solidFill>
                  <a:srgbClr val="C00000"/>
                </a:solidFill>
              </a:rPr>
              <a:t>needs</a:t>
            </a:r>
            <a:r>
              <a:rPr lang="de-DE" sz="2000" u="sng" kern="0" dirty="0" smtClean="0">
                <a:solidFill>
                  <a:srgbClr val="C00000"/>
                </a:solidFill>
              </a:rPr>
              <a:t>:</a:t>
            </a:r>
          </a:p>
          <a:p>
            <a:pPr marL="0" indent="0" defTabSz="914400">
              <a:buFont typeface="Arial" charset="0"/>
              <a:buNone/>
            </a:pPr>
            <a:endParaRPr lang="de-DE" sz="2000" u="sng" kern="0" dirty="0" smtClean="0">
              <a:solidFill>
                <a:srgbClr val="C00000"/>
              </a:solidFill>
            </a:endParaRPr>
          </a:p>
          <a:p>
            <a:pPr defTabSz="914400"/>
            <a:r>
              <a:rPr lang="de-DE" sz="2000" kern="0" dirty="0" smtClean="0"/>
              <a:t>X, C, L band</a:t>
            </a:r>
          </a:p>
          <a:p>
            <a:pPr defTabSz="914400"/>
            <a:r>
              <a:rPr lang="de-DE" sz="2000" kern="0" dirty="0" err="1" smtClean="0"/>
              <a:t>Ascending</a:t>
            </a:r>
            <a:r>
              <a:rPr lang="de-DE" sz="2000" kern="0" dirty="0" smtClean="0"/>
              <a:t> </a:t>
            </a:r>
            <a:r>
              <a:rPr lang="de-DE" sz="2000" kern="0" dirty="0" err="1" smtClean="0"/>
              <a:t>and</a:t>
            </a:r>
            <a:r>
              <a:rPr lang="de-DE" sz="2000" kern="0" dirty="0" smtClean="0"/>
              <a:t> </a:t>
            </a:r>
            <a:r>
              <a:rPr lang="de-DE" sz="2000" kern="0" dirty="0" err="1" smtClean="0"/>
              <a:t>descending</a:t>
            </a:r>
            <a:r>
              <a:rPr lang="de-DE" sz="2000" kern="0" dirty="0" smtClean="0"/>
              <a:t> </a:t>
            </a:r>
            <a:r>
              <a:rPr lang="de-DE" sz="2000" kern="0" dirty="0" err="1" smtClean="0"/>
              <a:t>passes</a:t>
            </a:r>
            <a:endParaRPr lang="de-DE" sz="2000" kern="0" dirty="0" smtClean="0"/>
          </a:p>
          <a:p>
            <a:pPr defTabSz="914400"/>
            <a:r>
              <a:rPr lang="de-DE" sz="2000" kern="0" dirty="0" smtClean="0"/>
              <a:t>Repeat pass </a:t>
            </a:r>
            <a:r>
              <a:rPr lang="de-DE" sz="2000" kern="0" dirty="0" smtClean="0">
                <a:sym typeface="Symbol"/>
              </a:rPr>
              <a:t></a:t>
            </a:r>
            <a:r>
              <a:rPr lang="de-DE" sz="2000" kern="0" dirty="0" smtClean="0"/>
              <a:t>11-16 </a:t>
            </a:r>
            <a:r>
              <a:rPr lang="de-DE" sz="2000" kern="0" dirty="0" err="1" smtClean="0"/>
              <a:t>days</a:t>
            </a:r>
            <a:r>
              <a:rPr lang="de-DE" sz="2000" kern="0" dirty="0" smtClean="0"/>
              <a:t> </a:t>
            </a:r>
            <a:r>
              <a:rPr lang="de-DE" sz="2000" kern="0" dirty="0" err="1" smtClean="0"/>
              <a:t>normally</a:t>
            </a:r>
            <a:r>
              <a:rPr lang="de-DE" sz="2000" kern="0" dirty="0" smtClean="0"/>
              <a:t> </a:t>
            </a:r>
          </a:p>
          <a:p>
            <a:pPr defTabSz="914400"/>
            <a:r>
              <a:rPr lang="de-DE" sz="2000" kern="0" dirty="0" err="1" smtClean="0"/>
              <a:t>Possibility</a:t>
            </a:r>
            <a:r>
              <a:rPr lang="de-DE" sz="2000" kern="0" dirty="0" smtClean="0"/>
              <a:t> </a:t>
            </a:r>
            <a:r>
              <a:rPr lang="de-DE" sz="2000" kern="0" dirty="0" err="1" smtClean="0"/>
              <a:t>to</a:t>
            </a:r>
            <a:r>
              <a:rPr lang="de-DE" sz="2000" kern="0" dirty="0" smtClean="0"/>
              <a:t> </a:t>
            </a:r>
            <a:r>
              <a:rPr lang="de-DE" sz="2000" kern="0" dirty="0" err="1" smtClean="0"/>
              <a:t>increase</a:t>
            </a:r>
            <a:r>
              <a:rPr lang="de-DE" sz="2000" kern="0" dirty="0" smtClean="0"/>
              <a:t> </a:t>
            </a:r>
            <a:r>
              <a:rPr lang="de-DE" sz="2000" kern="0" dirty="0" err="1" smtClean="0"/>
              <a:t>repeat</a:t>
            </a:r>
            <a:r>
              <a:rPr lang="de-DE" sz="2000" kern="0" dirty="0" smtClean="0"/>
              <a:t> pass  1-4 </a:t>
            </a:r>
            <a:r>
              <a:rPr lang="de-DE" sz="2000" kern="0" dirty="0" err="1" smtClean="0"/>
              <a:t>days</a:t>
            </a:r>
            <a:r>
              <a:rPr lang="de-DE" sz="2000" kern="0" dirty="0" smtClean="0"/>
              <a:t> </a:t>
            </a:r>
            <a:r>
              <a:rPr lang="de-DE" sz="2000" kern="0" dirty="0" err="1" smtClean="0"/>
              <a:t>during</a:t>
            </a:r>
            <a:r>
              <a:rPr lang="de-DE" sz="2000" kern="0" dirty="0" smtClean="0"/>
              <a:t> </a:t>
            </a:r>
            <a:r>
              <a:rPr lang="de-DE" sz="2000" kern="0" dirty="0" err="1" smtClean="0"/>
              <a:t>eruptions</a:t>
            </a:r>
            <a:r>
              <a:rPr lang="de-DE" sz="2000" kern="0" dirty="0" smtClean="0"/>
              <a:t> </a:t>
            </a:r>
            <a:r>
              <a:rPr lang="de-DE" sz="1800" kern="0" dirty="0" smtClean="0"/>
              <a:t>(</a:t>
            </a:r>
            <a:r>
              <a:rPr lang="de-DE" sz="1800" kern="0" dirty="0" err="1" smtClean="0"/>
              <a:t>using</a:t>
            </a:r>
            <a:r>
              <a:rPr lang="de-DE" sz="1800" kern="0" dirty="0" smtClean="0"/>
              <a:t> COSMO-SkyMed) </a:t>
            </a:r>
          </a:p>
          <a:p>
            <a:pPr defTabSz="914400"/>
            <a:r>
              <a:rPr lang="de-DE" sz="2000" kern="0" dirty="0" err="1" smtClean="0"/>
              <a:t>Figure</a:t>
            </a:r>
            <a:r>
              <a:rPr lang="de-DE" sz="2000" kern="0" dirty="0" smtClean="0"/>
              <a:t> </a:t>
            </a:r>
            <a:r>
              <a:rPr lang="de-DE" sz="2000" kern="0" dirty="0" err="1" smtClean="0"/>
              <a:t>shows</a:t>
            </a:r>
            <a:r>
              <a:rPr lang="de-DE" sz="2000" kern="0" dirty="0" smtClean="0"/>
              <a:t> </a:t>
            </a:r>
            <a:r>
              <a:rPr lang="de-DE" sz="2000" kern="0" dirty="0" err="1" smtClean="0"/>
              <a:t>possible</a:t>
            </a:r>
            <a:r>
              <a:rPr lang="de-DE" sz="2000" kern="0" dirty="0" smtClean="0"/>
              <a:t> </a:t>
            </a:r>
            <a:r>
              <a:rPr lang="de-DE" sz="2000" kern="0" dirty="0" err="1" smtClean="0"/>
              <a:t>TerraSAR</a:t>
            </a:r>
            <a:r>
              <a:rPr lang="de-DE" sz="2000" kern="0" dirty="0" smtClean="0"/>
              <a:t> X </a:t>
            </a:r>
            <a:r>
              <a:rPr lang="de-DE" sz="2000" kern="0" dirty="0" err="1" smtClean="0"/>
              <a:t>tracks</a:t>
            </a:r>
            <a:endParaRPr lang="de-DE" sz="2000" kern="0" dirty="0" smtClean="0"/>
          </a:p>
          <a:p>
            <a:pPr defTabSz="914400"/>
            <a:endParaRPr lang="de-DE" sz="2000" kern="0" dirty="0" smtClean="0"/>
          </a:p>
          <a:p>
            <a:pPr defTabSz="914400"/>
            <a:endParaRPr lang="de-DE" sz="2000" kern="0" dirty="0"/>
          </a:p>
        </p:txBody>
      </p:sp>
      <p:sp>
        <p:nvSpPr>
          <p:cNvPr id="9" name="CasellaDiTesto 8"/>
          <p:cNvSpPr txBox="1"/>
          <p:nvPr/>
        </p:nvSpPr>
        <p:spPr>
          <a:xfrm>
            <a:off x="284369" y="1415332"/>
            <a:ext cx="4812416" cy="1015663"/>
          </a:xfrm>
          <a:prstGeom prst="rect">
            <a:avLst/>
          </a:prstGeom>
          <a:noFill/>
        </p:spPr>
        <p:txBody>
          <a:bodyPr wrap="square" rtlCol="0">
            <a:spAutoFit/>
          </a:bodyPr>
          <a:lstStyle/>
          <a:p>
            <a:r>
              <a:rPr lang="it-IT" sz="2000" dirty="0" smtClean="0"/>
              <a:t>EO data are </a:t>
            </a:r>
            <a:r>
              <a:rPr lang="it-IT" sz="2000" dirty="0" err="1" smtClean="0"/>
              <a:t>requested</a:t>
            </a:r>
            <a:r>
              <a:rPr lang="it-IT" sz="2000" dirty="0" smtClean="0"/>
              <a:t> for the </a:t>
            </a:r>
            <a:r>
              <a:rPr lang="it-IT" sz="2000" dirty="0" err="1" smtClean="0"/>
              <a:t>Ruapehu</a:t>
            </a:r>
            <a:r>
              <a:rPr lang="it-IT" sz="2000" dirty="0" smtClean="0"/>
              <a:t>, Tongariro, Lake </a:t>
            </a:r>
            <a:r>
              <a:rPr lang="it-IT" sz="2000" dirty="0" err="1" smtClean="0"/>
              <a:t>Taupo</a:t>
            </a:r>
            <a:r>
              <a:rPr lang="it-IT" sz="2000" dirty="0" smtClean="0"/>
              <a:t> and White Island </a:t>
            </a:r>
            <a:r>
              <a:rPr lang="it-IT" sz="2000" dirty="0" err="1" smtClean="0"/>
              <a:t>volcanoes</a:t>
            </a:r>
            <a:endParaRPr lang="it-IT" sz="2000" dirty="0"/>
          </a:p>
        </p:txBody>
      </p:sp>
    </p:spTree>
    <p:extLst>
      <p:ext uri="{BB962C8B-B14F-4D97-AF65-F5344CB8AC3E}">
        <p14:creationId xmlns:p14="http://schemas.microsoft.com/office/powerpoint/2010/main" val="423452543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47037" y="1259247"/>
            <a:ext cx="8832205" cy="5330733"/>
          </a:xfrm>
          <a:prstGeom prst="rect">
            <a:avLst/>
          </a:prstGeom>
        </p:spPr>
        <p:txBody>
          <a:bodyPr/>
          <a:lstStyle/>
          <a:p>
            <a:pPr marL="342900" indent="-342900" defTabSz="914400">
              <a:lnSpc>
                <a:spcPct val="90000"/>
              </a:lnSpc>
              <a:spcBef>
                <a:spcPct val="20000"/>
              </a:spcBef>
              <a:buFont typeface="Arial" charset="0"/>
              <a:buChar char="•"/>
            </a:pPr>
            <a:r>
              <a:rPr lang="en-GB" altLang="ja-JP" b="1" dirty="0" smtClean="0">
                <a:solidFill>
                  <a:srgbClr val="C00000"/>
                </a:solidFill>
                <a:latin typeface="Arial" pitchFamily="34" charset="0"/>
                <a:ea typeface="ＭＳ Ｐゴシック" pitchFamily="50" charset="-128"/>
                <a:cs typeface="Arial" pitchFamily="34" charset="0"/>
              </a:rPr>
              <a:t>CEOS accepts </a:t>
            </a:r>
            <a:r>
              <a:rPr lang="en-GB" altLang="ja-JP" b="1" dirty="0" smtClean="0">
                <a:solidFill>
                  <a:schemeClr val="tx1">
                    <a:lumMod val="75000"/>
                  </a:schemeClr>
                </a:solidFill>
                <a:latin typeface="Arial" pitchFamily="34" charset="0"/>
                <a:ea typeface="ＭＳ Ｐゴシック" pitchFamily="50" charset="-128"/>
                <a:cs typeface="Arial" pitchFamily="34" charset="0"/>
              </a:rPr>
              <a:t>the Supersite Proposal and agrees to support it by making available data according to the request in the proposal and up to the limits listed below.</a:t>
            </a:r>
          </a:p>
          <a:p>
            <a:pPr marL="342900" indent="-342900" defTabSz="914400">
              <a:lnSpc>
                <a:spcPct val="90000"/>
              </a:lnSpc>
              <a:spcBef>
                <a:spcPct val="20000"/>
              </a:spcBef>
              <a:buFont typeface="Arial" charset="0"/>
              <a:buChar char="•"/>
            </a:pPr>
            <a:r>
              <a:rPr lang="en-GB" altLang="ja-JP" b="1" dirty="0" smtClean="0">
                <a:solidFill>
                  <a:srgbClr val="C00000"/>
                </a:solidFill>
                <a:latin typeface="Arial" pitchFamily="34" charset="0"/>
                <a:ea typeface="ＭＳ Ｐゴシック" pitchFamily="50" charset="-128"/>
                <a:cs typeface="Arial" pitchFamily="34" charset="0"/>
              </a:rPr>
              <a:t>CEOS requests </a:t>
            </a:r>
            <a:r>
              <a:rPr lang="en-GB" altLang="ja-JP" b="1" dirty="0" smtClean="0">
                <a:solidFill>
                  <a:schemeClr val="tx1">
                    <a:lumMod val="75000"/>
                  </a:schemeClr>
                </a:solidFill>
                <a:latin typeface="Arial" pitchFamily="34" charset="0"/>
                <a:ea typeface="ＭＳ Ｐゴシック" pitchFamily="50" charset="-128"/>
                <a:cs typeface="Arial" pitchFamily="34" charset="0"/>
              </a:rPr>
              <a:t>that the Data Coordination Team inform the </a:t>
            </a:r>
            <a:r>
              <a:rPr lang="en-GB" altLang="ja-JP" b="1" dirty="0" err="1" smtClean="0">
                <a:solidFill>
                  <a:schemeClr val="tx1">
                    <a:lumMod val="75000"/>
                  </a:schemeClr>
                </a:solidFill>
                <a:latin typeface="Arial" pitchFamily="34" charset="0"/>
                <a:ea typeface="ＭＳ Ｐゴシック" pitchFamily="50" charset="-128"/>
                <a:cs typeface="Arial" pitchFamily="34" charset="0"/>
              </a:rPr>
              <a:t>PoC</a:t>
            </a:r>
            <a:r>
              <a:rPr lang="en-GB" altLang="ja-JP" b="1" dirty="0" smtClean="0">
                <a:solidFill>
                  <a:schemeClr val="tx1">
                    <a:lumMod val="75000"/>
                  </a:schemeClr>
                </a:solidFill>
                <a:latin typeface="Arial" pitchFamily="34" charset="0"/>
                <a:ea typeface="ＭＳ Ｐゴシック" pitchFamily="50" charset="-128"/>
                <a:cs typeface="Arial" pitchFamily="34" charset="0"/>
              </a:rPr>
              <a:t> for the Supersite of this decision and the procedures of ordering and accessing the data</a:t>
            </a:r>
            <a:endParaRPr lang="en-GB" altLang="ja-JP" sz="2400" b="1" dirty="0" smtClean="0">
              <a:solidFill>
                <a:schemeClr val="tx1">
                  <a:lumMod val="75000"/>
                </a:schemeClr>
              </a:solidFill>
              <a:latin typeface="Arial" pitchFamily="34" charset="0"/>
              <a:ea typeface="ＭＳ Ｐゴシック" pitchFamily="50" charset="-128"/>
              <a:cs typeface="Arial" pitchFamily="34" charset="0"/>
            </a:endParaRPr>
          </a:p>
          <a:p>
            <a:pPr defTabSz="914400">
              <a:lnSpc>
                <a:spcPct val="90000"/>
              </a:lnSpc>
              <a:spcBef>
                <a:spcPts val="1200"/>
              </a:spcBef>
            </a:pPr>
            <a:r>
              <a:rPr lang="en-GB" altLang="ja-JP" sz="2000" b="1" dirty="0" smtClean="0">
                <a:solidFill>
                  <a:schemeClr val="tx1">
                    <a:lumMod val="75000"/>
                  </a:schemeClr>
                </a:solidFill>
                <a:latin typeface="Arial" pitchFamily="34" charset="0"/>
                <a:ea typeface="ＭＳ Ｐゴシック" pitchFamily="50" charset="-128"/>
                <a:cs typeface="Arial" pitchFamily="34" charset="0"/>
              </a:rPr>
              <a:t>Indicative data resources committed</a:t>
            </a:r>
          </a:p>
          <a:p>
            <a:pPr marL="342900" indent="-342900" defTabSz="914400">
              <a:lnSpc>
                <a:spcPct val="90000"/>
              </a:lnSpc>
              <a:spcBef>
                <a:spcPct val="20000"/>
              </a:spcBef>
              <a:buFont typeface="Arial" charset="0"/>
              <a:buChar char="•"/>
            </a:pPr>
            <a:r>
              <a:rPr lang="en-GB" altLang="ja-JP" b="1" dirty="0" smtClean="0">
                <a:solidFill>
                  <a:schemeClr val="tx1">
                    <a:lumMod val="75000"/>
                  </a:schemeClr>
                </a:solidFill>
                <a:latin typeface="Arial" pitchFamily="34" charset="0"/>
                <a:ea typeface="ＭＳ Ｐゴシック" pitchFamily="50" charset="-128"/>
                <a:cs typeface="Arial" pitchFamily="34" charset="0"/>
              </a:rPr>
              <a:t>CEOS intends to support this Supersite with these resources:</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(ASI)	Up to 200 products per year until 2016 	COSMO/</a:t>
            </a:r>
            <a:r>
              <a:rPr lang="en-GB" altLang="ja-JP" sz="1400" b="1" dirty="0" err="1" smtClean="0">
                <a:solidFill>
                  <a:schemeClr val="tx2">
                    <a:lumMod val="60000"/>
                    <a:lumOff val="40000"/>
                  </a:schemeClr>
                </a:solidFill>
                <a:latin typeface="Arial" pitchFamily="34" charset="0"/>
                <a:ea typeface="ＭＳ Ｐゴシック" pitchFamily="50" charset="-128"/>
                <a:cs typeface="Arial" pitchFamily="34" charset="0"/>
              </a:rPr>
              <a:t>Skymed</a:t>
            </a:r>
            <a:endPar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endParaRP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(CNES)	</a:t>
            </a:r>
            <a:r>
              <a:rPr lang="en-GB" altLang="ja-JP" sz="1400" b="1" dirty="0" err="1" smtClean="0">
                <a:solidFill>
                  <a:srgbClr val="FF0000"/>
                </a:solidFill>
                <a:latin typeface="Arial" pitchFamily="34" charset="0"/>
                <a:ea typeface="ＭＳ Ｐゴシック" pitchFamily="50" charset="-128"/>
                <a:cs typeface="Arial" pitchFamily="34" charset="0"/>
              </a:rPr>
              <a:t>tbd</a:t>
            </a:r>
            <a:r>
              <a:rPr lang="en-GB" altLang="ja-JP" sz="1400" b="1" dirty="0">
                <a:solidFill>
                  <a:schemeClr val="tx2">
                    <a:lumMod val="60000"/>
                    <a:lumOff val="40000"/>
                  </a:schemeClr>
                </a:solidFill>
                <a:latin typeface="Arial" pitchFamily="34" charset="0"/>
                <a:ea typeface="ＭＳ Ｐゴシック" pitchFamily="50" charset="-128"/>
                <a:cs typeface="Arial" pitchFamily="34" charset="0"/>
              </a:rPr>
              <a:t>	</a:t>
            </a: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SPOT-5</a:t>
            </a:r>
            <a:endParaRPr lang="en-GB" altLang="ja-JP" sz="1400" b="1" dirty="0">
              <a:solidFill>
                <a:schemeClr val="tx2">
                  <a:lumMod val="60000"/>
                  <a:lumOff val="40000"/>
                </a:schemeClr>
              </a:solidFill>
              <a:latin typeface="Arial" pitchFamily="34" charset="0"/>
              <a:ea typeface="ＭＳ Ｐゴシック" pitchFamily="50" charset="-128"/>
              <a:cs typeface="Arial" pitchFamily="34" charset="0"/>
            </a:endParaRPr>
          </a:p>
          <a:p>
            <a:pPr lvl="1" defTabSz="914400">
              <a:lnSpc>
                <a:spcPct val="90000"/>
              </a:lnSpc>
              <a:spcBef>
                <a:spcPct val="20000"/>
              </a:spcBef>
              <a:tabLst>
                <a:tab pos="1798638" algn="l"/>
                <a:tab pos="4752975" algn="l"/>
              </a:tabLst>
            </a:pPr>
            <a:r>
              <a:rPr lang="en-GB" altLang="ja-JP" sz="1400" b="1" dirty="0">
                <a:solidFill>
                  <a:schemeClr val="tx2">
                    <a:lumMod val="60000"/>
                    <a:lumOff val="40000"/>
                  </a:schemeClr>
                </a:solidFill>
                <a:latin typeface="Arial" pitchFamily="34" charset="0"/>
                <a:ea typeface="ＭＳ Ｐゴシック" pitchFamily="50" charset="-128"/>
                <a:cs typeface="Arial" pitchFamily="34" charset="0"/>
              </a:rPr>
              <a:t>	</a:t>
            </a:r>
            <a:r>
              <a:rPr lang="en-GB" altLang="ja-JP" sz="1400" b="1" dirty="0" err="1" smtClean="0">
                <a:solidFill>
                  <a:srgbClr val="FF0000"/>
                </a:solidFill>
                <a:latin typeface="Arial" pitchFamily="34" charset="0"/>
                <a:ea typeface="ＭＳ Ｐゴシック" pitchFamily="50" charset="-128"/>
                <a:cs typeface="Arial" pitchFamily="34" charset="0"/>
              </a:rPr>
              <a:t>tbd</a:t>
            </a: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Pleiades</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(CSA)	60 images from archives (2012-Oct2014)	Radarsat-2</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40 images (Oct 2014-2015)</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(DLR) 	Up to 130 products per year until 2016</a:t>
            </a:r>
            <a:r>
              <a:rPr lang="en-GB" altLang="ja-JP" sz="1400" b="1" dirty="0" smtClean="0">
                <a:solidFill>
                  <a:srgbClr val="FF0000"/>
                </a:solidFill>
                <a:latin typeface="Arial" pitchFamily="34" charset="0"/>
                <a:ea typeface="ＭＳ Ｐゴシック" pitchFamily="50" charset="-128"/>
                <a:cs typeface="Arial" pitchFamily="34" charset="0"/>
              </a:rPr>
              <a:t> </a:t>
            </a: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a:t>
            </a:r>
            <a:r>
              <a:rPr lang="en-GB" altLang="ja-JP" sz="1400" b="1" dirty="0" err="1" smtClean="0">
                <a:solidFill>
                  <a:schemeClr val="tx2">
                    <a:lumMod val="60000"/>
                    <a:lumOff val="40000"/>
                  </a:schemeClr>
                </a:solidFill>
                <a:latin typeface="Arial" pitchFamily="34" charset="0"/>
                <a:ea typeface="ＭＳ Ｐゴシック" pitchFamily="50" charset="-128"/>
                <a:cs typeface="Arial" pitchFamily="34" charset="0"/>
              </a:rPr>
              <a:t>TerraSAR</a:t>
            </a: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-X</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(ESA)	complete archive		ERS-1, -2, </a:t>
            </a:r>
            <a:r>
              <a:rPr lang="en-GB" altLang="ja-JP" sz="1400" b="1" dirty="0" err="1" smtClean="0">
                <a:solidFill>
                  <a:schemeClr val="tx2">
                    <a:lumMod val="60000"/>
                    <a:lumOff val="40000"/>
                  </a:schemeClr>
                </a:solidFill>
                <a:latin typeface="Arial" pitchFamily="34" charset="0"/>
                <a:ea typeface="ＭＳ Ｐゴシック" pitchFamily="50" charset="-128"/>
                <a:cs typeface="Arial" pitchFamily="34" charset="0"/>
              </a:rPr>
              <a:t>Envisat</a:t>
            </a:r>
            <a:r>
              <a:rPr lang="en-GB" altLang="ja-JP" sz="1400" b="1" dirty="0">
                <a:solidFill>
                  <a:schemeClr val="tx2">
                    <a:lumMod val="60000"/>
                    <a:lumOff val="40000"/>
                  </a:schemeClr>
                </a:solidFill>
                <a:latin typeface="Arial" pitchFamily="34" charset="0"/>
                <a:ea typeface="ＭＳ Ｐゴシック" pitchFamily="50" charset="-128"/>
                <a:cs typeface="Arial" pitchFamily="34" charset="0"/>
              </a:rPr>
              <a:t/>
            </a:r>
            <a:br>
              <a:rPr lang="en-GB" altLang="ja-JP" sz="1400" b="1" dirty="0">
                <a:solidFill>
                  <a:schemeClr val="tx2">
                    <a:lumMod val="60000"/>
                    <a:lumOff val="40000"/>
                  </a:schemeClr>
                </a:solidFill>
                <a:latin typeface="Arial" pitchFamily="34" charset="0"/>
                <a:ea typeface="ＭＳ Ｐゴシック" pitchFamily="50" charset="-128"/>
                <a:cs typeface="Arial" pitchFamily="34" charset="0"/>
              </a:rPr>
            </a:b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any available acquisition		Sentinel-1, -2</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(JAXA)	</a:t>
            </a:r>
            <a:r>
              <a:rPr lang="en-GB" altLang="ja-JP" sz="1400" b="1" dirty="0" err="1" smtClean="0">
                <a:solidFill>
                  <a:srgbClr val="FF0000"/>
                </a:solidFill>
                <a:latin typeface="Arial" pitchFamily="34" charset="0"/>
                <a:ea typeface="ＭＳ Ｐゴシック" pitchFamily="50" charset="-128"/>
                <a:cs typeface="Arial" pitchFamily="34" charset="0"/>
              </a:rPr>
              <a:t>tbd</a:t>
            </a: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ALOS-2, ALOS-1, J-ERS</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(NASA)	</a:t>
            </a:r>
            <a:r>
              <a:rPr lang="en-GB" altLang="ja-JP" sz="1400" b="1" dirty="0">
                <a:solidFill>
                  <a:schemeClr val="tx2">
                    <a:lumMod val="60000"/>
                    <a:lumOff val="40000"/>
                  </a:schemeClr>
                </a:solidFill>
                <a:latin typeface="Arial" pitchFamily="34" charset="0"/>
                <a:ea typeface="ＭＳ Ｐゴシック" pitchFamily="50" charset="-128"/>
                <a:cs typeface="Arial" pitchFamily="34" charset="0"/>
              </a:rPr>
              <a:t>any available acquisition</a:t>
            </a: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EO-1 </a:t>
            </a:r>
          </a:p>
          <a:p>
            <a:pPr lvl="1" defTabSz="914400">
              <a:lnSpc>
                <a:spcPct val="90000"/>
              </a:lnSpc>
              <a:spcBef>
                <a:spcPct val="20000"/>
              </a:spcBef>
              <a:tabLst>
                <a:tab pos="1798638" algn="l"/>
                <a:tab pos="4752975" algn="l"/>
              </a:tabLst>
            </a:pPr>
            <a:r>
              <a:rPr lang="en-GB" altLang="ja-JP" sz="1400" b="1" dirty="0">
                <a:solidFill>
                  <a:schemeClr val="tx2">
                    <a:lumMod val="60000"/>
                    <a:lumOff val="40000"/>
                  </a:schemeClr>
                </a:solidFill>
                <a:latin typeface="Arial" pitchFamily="34" charset="0"/>
                <a:ea typeface="ＭＳ Ｐゴシック" pitchFamily="50" charset="-128"/>
                <a:cs typeface="Arial" pitchFamily="34" charset="0"/>
              </a:rPr>
              <a:t>	</a:t>
            </a:r>
            <a:r>
              <a:rPr lang="en-GB" altLang="ja-JP" sz="1400" b="1" dirty="0" err="1" smtClean="0">
                <a:solidFill>
                  <a:srgbClr val="FF0000"/>
                </a:solidFill>
                <a:latin typeface="Arial" pitchFamily="34" charset="0"/>
                <a:ea typeface="ＭＳ Ｐゴシック" pitchFamily="50" charset="-128"/>
                <a:cs typeface="Arial" pitchFamily="34" charset="0"/>
              </a:rPr>
              <a:t>tbd</a:t>
            </a: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		ASTER</a:t>
            </a:r>
          </a:p>
          <a:p>
            <a:pPr lvl="1" defTabSz="914400">
              <a:lnSpc>
                <a:spcPct val="90000"/>
              </a:lnSpc>
              <a:spcBef>
                <a:spcPct val="20000"/>
              </a:spcBef>
              <a:tabLst>
                <a:tab pos="1798638" algn="l"/>
                <a:tab pos="4752975" algn="l"/>
              </a:tabLst>
            </a:pPr>
            <a:r>
              <a:rPr lang="en-GB" altLang="ja-JP" sz="1400" b="1" dirty="0" smtClean="0">
                <a:solidFill>
                  <a:schemeClr val="tx2">
                    <a:lumMod val="60000"/>
                    <a:lumOff val="40000"/>
                  </a:schemeClr>
                </a:solidFill>
                <a:latin typeface="Arial" pitchFamily="34" charset="0"/>
                <a:ea typeface="ＭＳ Ｐゴシック" pitchFamily="50" charset="-128"/>
                <a:cs typeface="Arial" pitchFamily="34" charset="0"/>
              </a:rPr>
              <a:t>(USGS)	any available acquisition		Landsat 7 and 8</a:t>
            </a:r>
          </a:p>
          <a:p>
            <a:pPr marL="1257300" lvl="2" indent="-342900" defTabSz="914400">
              <a:lnSpc>
                <a:spcPct val="90000"/>
              </a:lnSpc>
              <a:spcBef>
                <a:spcPct val="20000"/>
              </a:spcBef>
              <a:buFont typeface="Arial" charset="0"/>
              <a:buChar char="•"/>
              <a:tabLst>
                <a:tab pos="2151063" algn="l"/>
                <a:tab pos="4843463" algn="l"/>
              </a:tabLst>
            </a:pPr>
            <a:endParaRPr lang="en-GB" altLang="ja-JP" b="1" dirty="0">
              <a:solidFill>
                <a:schemeClr val="tx2">
                  <a:lumMod val="60000"/>
                  <a:lumOff val="40000"/>
                </a:schemeClr>
              </a:solidFill>
              <a:latin typeface="Arial" pitchFamily="34" charset="0"/>
              <a:ea typeface="ＭＳ Ｐゴシック" pitchFamily="50" charset="-128"/>
              <a:cs typeface="Arial" pitchFamily="34" charset="0"/>
            </a:endParaRPr>
          </a:p>
          <a:p>
            <a:pPr marL="800100" lvl="1" indent="-342900" defTabSz="914400">
              <a:lnSpc>
                <a:spcPct val="90000"/>
              </a:lnSpc>
              <a:spcBef>
                <a:spcPct val="20000"/>
              </a:spcBef>
              <a:buFont typeface="Arial" charset="0"/>
              <a:buChar char="•"/>
            </a:pPr>
            <a:endParaRPr lang="en-GB" altLang="ja-JP" sz="2400" b="1" dirty="0" smtClean="0">
              <a:solidFill>
                <a:schemeClr val="tx2">
                  <a:lumMod val="60000"/>
                  <a:lumOff val="40000"/>
                </a:schemeClr>
              </a:solidFill>
              <a:latin typeface="Arial" pitchFamily="34" charset="0"/>
              <a:ea typeface="ＭＳ Ｐゴシック" pitchFamily="50" charset="-128"/>
              <a:cs typeface="Arial" pitchFamily="34" charset="0"/>
            </a:endParaRPr>
          </a:p>
          <a:p>
            <a:pPr marL="173038" indent="-174625" defTabSz="914400" eaLnBrk="0" hangingPunct="0">
              <a:spcBef>
                <a:spcPts val="600"/>
              </a:spcBef>
              <a:buFont typeface="Wingdings" pitchFamily="-106" charset="2"/>
              <a:buChar char="§"/>
            </a:pPr>
            <a:endParaRPr lang="en-GB" sz="2000" b="1" dirty="0" smtClean="0">
              <a:solidFill>
                <a:schemeClr val="tx1">
                  <a:lumMod val="75000"/>
                </a:schemeClr>
              </a:solidFill>
              <a:latin typeface="Arial" pitchFamily="34" charset="0"/>
              <a:cs typeface="Arial" pitchFamily="34" charset="0"/>
            </a:endParaRPr>
          </a:p>
          <a:p>
            <a:pPr marL="742950" marR="0" lvl="1" indent="-285750" algn="l" defTabSz="914400" rtl="0" eaLnBrk="1" fontAlgn="base" latinLnBrk="0" hangingPunct="1">
              <a:lnSpc>
                <a:spcPct val="90000"/>
              </a:lnSpc>
              <a:spcBef>
                <a:spcPct val="20000"/>
              </a:spcBef>
              <a:spcAft>
                <a:spcPct val="0"/>
              </a:spcAft>
              <a:buClrTx/>
              <a:buSzTx/>
              <a:buFont typeface="Arial" charset="0"/>
              <a:buChar char="•"/>
              <a:tabLst/>
              <a:defRPr/>
            </a:pPr>
            <a:endParaRPr kumimoji="0" lang="en-US" altLang="ja-JP" sz="2200" b="1" i="0" u="none" strike="noStrike" kern="0" cap="none" spc="0" normalizeH="0" baseline="0" noProof="0" dirty="0" smtClean="0">
              <a:ln>
                <a:noFill/>
              </a:ln>
              <a:solidFill>
                <a:schemeClr val="tx1">
                  <a:lumMod val="75000"/>
                </a:schemeClr>
              </a:solidFill>
              <a:effectLst/>
              <a:uLnTx/>
              <a:uFillTx/>
              <a:latin typeface="Arial" pitchFamily="34" charset="0"/>
              <a:ea typeface="ＭＳ Ｐゴシック" pitchFamily="50" charset="-128"/>
              <a:cs typeface="Arial" pitchFamily="34" charset="0"/>
            </a:endParaRPr>
          </a:p>
        </p:txBody>
      </p:sp>
      <p:sp>
        <p:nvSpPr>
          <p:cNvPr id="3"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New Zealand Volcanoes Supersite: for decision</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97728212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Ecuadorian volcanoes</a:t>
            </a:r>
            <a:endParaRPr lang="en-US" sz="2400" b="1" kern="0" dirty="0">
              <a:solidFill>
                <a:schemeClr val="bg1"/>
              </a:solidFill>
              <a:latin typeface="Tahoma" pitchFamily="-106" charset="0"/>
              <a:cs typeface="Tahoma" pitchFamily="-106" charset="0"/>
            </a:endParaRPr>
          </a:p>
        </p:txBody>
      </p:sp>
      <p:sp>
        <p:nvSpPr>
          <p:cNvPr id="4" name="Inhaltsplatzhalter 2"/>
          <p:cNvSpPr txBox="1">
            <a:spLocks/>
          </p:cNvSpPr>
          <p:nvPr/>
        </p:nvSpPr>
        <p:spPr>
          <a:xfrm>
            <a:off x="497724" y="4824710"/>
            <a:ext cx="8299450" cy="1079773"/>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defTabSz="914400"/>
            <a:r>
              <a:rPr lang="en-US" kern="0" dirty="0">
                <a:solidFill>
                  <a:schemeClr val="tx1"/>
                </a:solidFill>
              </a:rPr>
              <a:t>High hazards for over 130,000 people around Cotopaxi and Tungurahua volcanoes</a:t>
            </a:r>
          </a:p>
          <a:p>
            <a:pPr defTabSz="914400"/>
            <a:endParaRPr lang="de-DE" kern="0" dirty="0" smtClean="0">
              <a:solidFill>
                <a:schemeClr val="tx1"/>
              </a:solidFill>
            </a:endParaRPr>
          </a:p>
          <a:p>
            <a:pPr defTabSz="914400"/>
            <a:endParaRPr lang="de-DE" kern="0" dirty="0" smtClean="0"/>
          </a:p>
        </p:txBody>
      </p:sp>
      <p:sp>
        <p:nvSpPr>
          <p:cNvPr id="3" name="Rechteck 2"/>
          <p:cNvSpPr/>
          <p:nvPr/>
        </p:nvSpPr>
        <p:spPr bwMode="auto">
          <a:xfrm>
            <a:off x="8512935" y="3953814"/>
            <a:ext cx="281815" cy="96591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500" b="0" i="0" u="none" strike="noStrike" cap="none" normalizeH="0" baseline="0" smtClean="0">
              <a:ln>
                <a:noFill/>
              </a:ln>
              <a:solidFill>
                <a:srgbClr val="000000"/>
              </a:solidFill>
              <a:effectLst/>
              <a:latin typeface="Tahoma" pitchFamily="34" charset="0"/>
            </a:endParaRPr>
          </a:p>
        </p:txBody>
      </p:sp>
      <p:pic>
        <p:nvPicPr>
          <p:cNvPr id="14337" name="Picture 1"/>
          <p:cNvPicPr>
            <a:picLocks noChangeAspect="1" noChangeArrowheads="1"/>
          </p:cNvPicPr>
          <p:nvPr/>
        </p:nvPicPr>
        <p:blipFill>
          <a:blip r:embed="rId3"/>
          <a:srcRect/>
          <a:stretch>
            <a:fillRect/>
          </a:stretch>
        </p:blipFill>
        <p:spPr bwMode="auto">
          <a:xfrm>
            <a:off x="1143000" y="1417320"/>
            <a:ext cx="2113404" cy="2878138"/>
          </a:xfrm>
          <a:prstGeom prst="rect">
            <a:avLst/>
          </a:prstGeom>
          <a:noFill/>
          <a:ln w="9525">
            <a:noFill/>
            <a:miter lim="800000"/>
            <a:headEnd/>
            <a:tailEnd/>
          </a:ln>
        </p:spPr>
      </p:pic>
      <p:pic>
        <p:nvPicPr>
          <p:cNvPr id="14338" name="Picture 2"/>
          <p:cNvPicPr>
            <a:picLocks noChangeAspect="1" noChangeArrowheads="1"/>
          </p:cNvPicPr>
          <p:nvPr/>
        </p:nvPicPr>
        <p:blipFill>
          <a:blip r:embed="rId4"/>
          <a:srcRect/>
          <a:stretch>
            <a:fillRect/>
          </a:stretch>
        </p:blipFill>
        <p:spPr bwMode="auto">
          <a:xfrm>
            <a:off x="4419485" y="1579563"/>
            <a:ext cx="4375265" cy="2498076"/>
          </a:xfrm>
          <a:prstGeom prst="rect">
            <a:avLst/>
          </a:prstGeom>
          <a:noFill/>
          <a:ln w="9525">
            <a:noFill/>
            <a:miter lim="800000"/>
            <a:headEnd/>
            <a:tailEnd/>
          </a:ln>
        </p:spPr>
      </p:pic>
    </p:spTree>
    <p:extLst>
      <p:ext uri="{BB962C8B-B14F-4D97-AF65-F5344CB8AC3E}">
        <p14:creationId xmlns:p14="http://schemas.microsoft.com/office/powerpoint/2010/main" val="326450565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txBox="1">
            <a:spLocks/>
          </p:cNvSpPr>
          <p:nvPr/>
        </p:nvSpPr>
        <p:spPr>
          <a:xfrm>
            <a:off x="101598" y="1854558"/>
            <a:ext cx="4198394" cy="3887719"/>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defTabSz="914400">
              <a:buFont typeface="Arial" charset="0"/>
              <a:buNone/>
            </a:pPr>
            <a:r>
              <a:rPr lang="de-DE" u="sng" kern="0" dirty="0" smtClean="0">
                <a:solidFill>
                  <a:srgbClr val="C00000"/>
                </a:solidFill>
              </a:rPr>
              <a:t>Supersite </a:t>
            </a:r>
            <a:r>
              <a:rPr lang="de-DE" u="sng" kern="0" dirty="0" err="1" smtClean="0">
                <a:solidFill>
                  <a:srgbClr val="C00000"/>
                </a:solidFill>
              </a:rPr>
              <a:t>team</a:t>
            </a:r>
            <a:r>
              <a:rPr lang="de-DE" u="sng" kern="0" dirty="0" smtClean="0">
                <a:solidFill>
                  <a:srgbClr val="C00000"/>
                </a:solidFill>
              </a:rPr>
              <a:t>:</a:t>
            </a:r>
          </a:p>
          <a:p>
            <a:pPr marL="0" indent="0" defTabSz="914400">
              <a:buFont typeface="Arial" charset="0"/>
              <a:buNone/>
            </a:pPr>
            <a:endParaRPr lang="de-DE" u="sng" kern="0" dirty="0" smtClean="0">
              <a:solidFill>
                <a:srgbClr val="C00000"/>
              </a:solidFill>
            </a:endParaRPr>
          </a:p>
          <a:p>
            <a:pPr defTabSz="914400"/>
            <a:r>
              <a:rPr lang="en-US" i="1" dirty="0" smtClean="0"/>
              <a:t>Supersite Point-of-Contact (</a:t>
            </a:r>
            <a:r>
              <a:rPr lang="en-US" i="1" dirty="0" err="1" smtClean="0"/>
              <a:t>PoC</a:t>
            </a:r>
            <a:r>
              <a:rPr lang="en-US" i="1" dirty="0" smtClean="0"/>
              <a:t>): </a:t>
            </a:r>
            <a:r>
              <a:rPr lang="en-US" b="0" dirty="0" smtClean="0"/>
              <a:t>P.A. </a:t>
            </a:r>
            <a:r>
              <a:rPr lang="en-US" b="0" dirty="0" err="1" smtClean="0"/>
              <a:t>Mothes</a:t>
            </a:r>
            <a:r>
              <a:rPr lang="en-US" b="0" dirty="0" smtClean="0"/>
              <a:t>,  IGEPN - </a:t>
            </a:r>
            <a:r>
              <a:rPr lang="en-US" b="0" dirty="0" err="1" smtClean="0"/>
              <a:t>Instituto</a:t>
            </a:r>
            <a:r>
              <a:rPr lang="en-US" b="0" dirty="0" smtClean="0"/>
              <a:t> </a:t>
            </a:r>
            <a:r>
              <a:rPr lang="en-US" b="0" dirty="0" err="1" smtClean="0"/>
              <a:t>Geofisico</a:t>
            </a:r>
            <a:r>
              <a:rPr lang="en-US" b="0" dirty="0" smtClean="0"/>
              <a:t> </a:t>
            </a:r>
            <a:r>
              <a:rPr lang="en-US" b="0" dirty="0" err="1" smtClean="0"/>
              <a:t>Escuela</a:t>
            </a:r>
            <a:r>
              <a:rPr lang="en-US" b="0" dirty="0" smtClean="0"/>
              <a:t> </a:t>
            </a:r>
            <a:r>
              <a:rPr lang="en-US" b="0" dirty="0" err="1" smtClean="0"/>
              <a:t>Politecnica</a:t>
            </a:r>
            <a:r>
              <a:rPr lang="en-US" b="0" dirty="0" smtClean="0"/>
              <a:t> </a:t>
            </a:r>
            <a:r>
              <a:rPr lang="en-US" b="0" dirty="0" err="1" smtClean="0"/>
              <a:t>Nacional</a:t>
            </a:r>
            <a:r>
              <a:rPr lang="en-US" b="0" dirty="0" smtClean="0"/>
              <a:t>, Quito</a:t>
            </a:r>
          </a:p>
          <a:p>
            <a:pPr defTabSz="914400"/>
            <a:endParaRPr lang="de-DE" b="0" kern="0" dirty="0" smtClean="0"/>
          </a:p>
          <a:p>
            <a:pPr defTabSz="914400"/>
            <a:r>
              <a:rPr lang="de-DE" i="1" kern="0" dirty="0" smtClean="0"/>
              <a:t>Other </a:t>
            </a:r>
            <a:r>
              <a:rPr lang="de-DE" i="1" kern="0" dirty="0" err="1" smtClean="0"/>
              <a:t>teams</a:t>
            </a:r>
            <a:r>
              <a:rPr lang="de-DE" i="1" kern="0" dirty="0" smtClean="0"/>
              <a:t>: </a:t>
            </a:r>
            <a:r>
              <a:rPr lang="de-DE" b="0" kern="0" dirty="0" smtClean="0"/>
              <a:t>Univ. </a:t>
            </a:r>
            <a:r>
              <a:rPr lang="de-DE" b="0" kern="0" dirty="0" err="1" smtClean="0"/>
              <a:t>of</a:t>
            </a:r>
            <a:r>
              <a:rPr lang="de-DE" b="0" kern="0" dirty="0" smtClean="0"/>
              <a:t> Reading, UK; USGS; Univ. </a:t>
            </a:r>
            <a:r>
              <a:rPr lang="de-DE" b="0" kern="0" dirty="0" err="1" smtClean="0"/>
              <a:t>of</a:t>
            </a:r>
            <a:r>
              <a:rPr lang="de-DE" b="0" kern="0" dirty="0" smtClean="0"/>
              <a:t> Bristol, UK; Univ. </a:t>
            </a:r>
            <a:r>
              <a:rPr lang="de-DE" b="0" kern="0" dirty="0" err="1" smtClean="0"/>
              <a:t>of</a:t>
            </a:r>
            <a:r>
              <a:rPr lang="de-DE" b="0" kern="0" dirty="0" smtClean="0"/>
              <a:t> Miami, USA </a:t>
            </a:r>
          </a:p>
          <a:p>
            <a:pPr defTabSz="914400"/>
            <a:endParaRPr lang="de-DE" kern="0" dirty="0" smtClean="0"/>
          </a:p>
          <a:p>
            <a:pPr defTabSz="914400"/>
            <a:endParaRPr lang="de-DE" kern="0" dirty="0"/>
          </a:p>
        </p:txBody>
      </p:sp>
      <p:sp>
        <p:nvSpPr>
          <p:cNvPr id="4"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Ecuadorian Volcanoes: Team</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pic>
        <p:nvPicPr>
          <p:cNvPr id="4097" name="Picture 1"/>
          <p:cNvPicPr>
            <a:picLocks noChangeAspect="1" noChangeArrowheads="1"/>
          </p:cNvPicPr>
          <p:nvPr/>
        </p:nvPicPr>
        <p:blipFill>
          <a:blip r:embed="rId3"/>
          <a:srcRect l="22813" t="13875" r="38125" b="12000"/>
          <a:stretch>
            <a:fillRect/>
          </a:stretch>
        </p:blipFill>
        <p:spPr bwMode="auto">
          <a:xfrm>
            <a:off x="4315365" y="1477187"/>
            <a:ext cx="4479385" cy="5312551"/>
          </a:xfrm>
          <a:prstGeom prst="rect">
            <a:avLst/>
          </a:prstGeom>
          <a:noFill/>
          <a:ln w="9525">
            <a:noFill/>
            <a:miter lim="800000"/>
            <a:headEnd/>
            <a:tailEnd/>
          </a:ln>
        </p:spPr>
      </p:pic>
    </p:spTree>
    <p:extLst>
      <p:ext uri="{BB962C8B-B14F-4D97-AF65-F5344CB8AC3E}">
        <p14:creationId xmlns:p14="http://schemas.microsoft.com/office/powerpoint/2010/main" val="255861751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txBox="1">
            <a:spLocks/>
          </p:cNvSpPr>
          <p:nvPr/>
        </p:nvSpPr>
        <p:spPr>
          <a:xfrm>
            <a:off x="517622" y="1854558"/>
            <a:ext cx="4198394" cy="3887719"/>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defTabSz="914400">
              <a:buFont typeface="Arial" charset="0"/>
              <a:buNone/>
            </a:pPr>
            <a:r>
              <a:rPr lang="de-DE" u="sng" kern="0" dirty="0" err="1" smtClean="0">
                <a:solidFill>
                  <a:srgbClr val="C00000"/>
                </a:solidFill>
              </a:rPr>
              <a:t>Available</a:t>
            </a:r>
            <a:r>
              <a:rPr lang="de-DE" u="sng" kern="0" dirty="0" smtClean="0">
                <a:solidFill>
                  <a:srgbClr val="C00000"/>
                </a:solidFill>
              </a:rPr>
              <a:t> in situ </a:t>
            </a:r>
            <a:r>
              <a:rPr lang="de-DE" u="sng" kern="0" dirty="0" err="1" smtClean="0">
                <a:solidFill>
                  <a:srgbClr val="C00000"/>
                </a:solidFill>
              </a:rPr>
              <a:t>data</a:t>
            </a:r>
            <a:r>
              <a:rPr lang="de-DE" u="sng" kern="0" dirty="0" smtClean="0">
                <a:solidFill>
                  <a:srgbClr val="C00000"/>
                </a:solidFill>
              </a:rPr>
              <a:t>:</a:t>
            </a:r>
          </a:p>
          <a:p>
            <a:pPr defTabSz="914400"/>
            <a:r>
              <a:rPr lang="de-DE" kern="0" dirty="0" err="1" smtClean="0"/>
              <a:t>Seismic</a:t>
            </a:r>
            <a:endParaRPr lang="de-DE" kern="0" dirty="0" smtClean="0"/>
          </a:p>
          <a:p>
            <a:pPr defTabSz="914400"/>
            <a:r>
              <a:rPr lang="de-DE" kern="0" dirty="0" smtClean="0"/>
              <a:t>GPS (permanent/</a:t>
            </a:r>
            <a:r>
              <a:rPr lang="de-DE" kern="0" dirty="0" err="1" smtClean="0"/>
              <a:t>temporary</a:t>
            </a:r>
            <a:r>
              <a:rPr lang="de-DE" kern="0" dirty="0" smtClean="0"/>
              <a:t>)</a:t>
            </a:r>
          </a:p>
          <a:p>
            <a:pPr defTabSz="914400"/>
            <a:r>
              <a:rPr lang="de-DE" kern="0" dirty="0" smtClean="0"/>
              <a:t>Electronic </a:t>
            </a:r>
            <a:r>
              <a:rPr lang="de-DE" kern="0" dirty="0" err="1" smtClean="0"/>
              <a:t>Distance</a:t>
            </a:r>
            <a:r>
              <a:rPr lang="de-DE" kern="0" dirty="0" smtClean="0"/>
              <a:t> Meters</a:t>
            </a:r>
          </a:p>
          <a:p>
            <a:pPr defTabSz="914400"/>
            <a:r>
              <a:rPr lang="de-DE" kern="0" dirty="0" err="1" smtClean="0"/>
              <a:t>Tiltmeters</a:t>
            </a:r>
            <a:endParaRPr lang="de-DE" kern="0" dirty="0" smtClean="0"/>
          </a:p>
          <a:p>
            <a:pPr defTabSz="914400"/>
            <a:r>
              <a:rPr lang="de-DE" kern="0" dirty="0" err="1" smtClean="0"/>
              <a:t>Geochemical</a:t>
            </a:r>
            <a:r>
              <a:rPr lang="de-DE" kern="0" dirty="0" smtClean="0"/>
              <a:t> </a:t>
            </a:r>
          </a:p>
          <a:p>
            <a:pPr defTabSz="914400"/>
            <a:endParaRPr lang="de-DE" kern="0" dirty="0" smtClean="0"/>
          </a:p>
          <a:p>
            <a:pPr defTabSz="914400"/>
            <a:endParaRPr lang="de-DE" kern="0" dirty="0"/>
          </a:p>
        </p:txBody>
      </p:sp>
      <p:sp>
        <p:nvSpPr>
          <p:cNvPr id="4"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Ecuadorian Volcanoes: Resources</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pic>
        <p:nvPicPr>
          <p:cNvPr id="1026" name="Picture 2"/>
          <p:cNvPicPr>
            <a:picLocks noChangeAspect="1" noChangeArrowheads="1"/>
          </p:cNvPicPr>
          <p:nvPr/>
        </p:nvPicPr>
        <p:blipFill>
          <a:blip r:embed="rId3"/>
          <a:srcRect l="4323" t="10707" r="9259" b="17910"/>
          <a:stretch>
            <a:fillRect/>
          </a:stretch>
        </p:blipFill>
        <p:spPr bwMode="auto">
          <a:xfrm>
            <a:off x="5701085" y="1709530"/>
            <a:ext cx="2941983" cy="1801214"/>
          </a:xfrm>
          <a:prstGeom prst="rect">
            <a:avLst/>
          </a:prstGeom>
          <a:noFill/>
          <a:ln w="9525">
            <a:noFill/>
            <a:miter lim="800000"/>
            <a:headEnd/>
            <a:tailEnd/>
          </a:ln>
        </p:spPr>
      </p:pic>
      <p:sp>
        <p:nvSpPr>
          <p:cNvPr id="6" name="CasellaDiTesto 5"/>
          <p:cNvSpPr txBox="1"/>
          <p:nvPr/>
        </p:nvSpPr>
        <p:spPr>
          <a:xfrm>
            <a:off x="5701085" y="1340198"/>
            <a:ext cx="2978957" cy="338554"/>
          </a:xfrm>
          <a:prstGeom prst="rect">
            <a:avLst/>
          </a:prstGeom>
          <a:noFill/>
        </p:spPr>
        <p:txBody>
          <a:bodyPr wrap="none" rtlCol="0">
            <a:spAutoFit/>
          </a:bodyPr>
          <a:lstStyle/>
          <a:p>
            <a:r>
              <a:rPr lang="it-IT" sz="1600" dirty="0" err="1" smtClean="0"/>
              <a:t>Tungurahua</a:t>
            </a:r>
            <a:r>
              <a:rPr lang="it-IT" sz="1600" dirty="0" smtClean="0"/>
              <a:t> Volcano </a:t>
            </a:r>
            <a:r>
              <a:rPr lang="it-IT" sz="1600" dirty="0" err="1" smtClean="0"/>
              <a:t>networks</a:t>
            </a:r>
            <a:endParaRPr lang="it-IT" sz="1600" dirty="0"/>
          </a:p>
        </p:txBody>
      </p:sp>
      <p:pic>
        <p:nvPicPr>
          <p:cNvPr id="1027" name="Picture 3"/>
          <p:cNvPicPr>
            <a:picLocks noChangeAspect="1" noChangeArrowheads="1"/>
          </p:cNvPicPr>
          <p:nvPr/>
        </p:nvPicPr>
        <p:blipFill>
          <a:blip r:embed="rId4"/>
          <a:srcRect l="4856" t="9643" r="4383" b="4124"/>
          <a:stretch>
            <a:fillRect/>
          </a:stretch>
        </p:blipFill>
        <p:spPr bwMode="auto">
          <a:xfrm>
            <a:off x="6058894" y="3879560"/>
            <a:ext cx="2259339" cy="2910178"/>
          </a:xfrm>
          <a:prstGeom prst="rect">
            <a:avLst/>
          </a:prstGeom>
          <a:noFill/>
          <a:ln w="9525">
            <a:noFill/>
            <a:miter lim="800000"/>
            <a:headEnd/>
            <a:tailEnd/>
          </a:ln>
        </p:spPr>
      </p:pic>
      <p:sp>
        <p:nvSpPr>
          <p:cNvPr id="8" name="CasellaDiTesto 7"/>
          <p:cNvSpPr txBox="1"/>
          <p:nvPr/>
        </p:nvSpPr>
        <p:spPr>
          <a:xfrm>
            <a:off x="5837579" y="3580761"/>
            <a:ext cx="2656368" cy="338554"/>
          </a:xfrm>
          <a:prstGeom prst="rect">
            <a:avLst/>
          </a:prstGeom>
          <a:noFill/>
        </p:spPr>
        <p:txBody>
          <a:bodyPr wrap="none" rtlCol="0">
            <a:spAutoFit/>
          </a:bodyPr>
          <a:lstStyle/>
          <a:p>
            <a:r>
              <a:rPr lang="it-IT" sz="1600" dirty="0" smtClean="0"/>
              <a:t>Cotopaxi Volcano </a:t>
            </a:r>
            <a:r>
              <a:rPr lang="it-IT" sz="1600" dirty="0" err="1" smtClean="0"/>
              <a:t>networks</a:t>
            </a:r>
            <a:endParaRPr lang="it-IT" sz="1600" dirty="0"/>
          </a:p>
        </p:txBody>
      </p:sp>
    </p:spTree>
    <p:extLst>
      <p:ext uri="{BB962C8B-B14F-4D97-AF65-F5344CB8AC3E}">
        <p14:creationId xmlns:p14="http://schemas.microsoft.com/office/powerpoint/2010/main" val="69231381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txBox="1">
            <a:spLocks/>
          </p:cNvSpPr>
          <p:nvPr/>
        </p:nvSpPr>
        <p:spPr>
          <a:xfrm>
            <a:off x="284368" y="2429357"/>
            <a:ext cx="4812417" cy="3887719"/>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defTabSz="914400">
              <a:buFont typeface="Arial" charset="0"/>
              <a:buNone/>
            </a:pPr>
            <a:r>
              <a:rPr lang="de-DE" sz="2000" u="sng" kern="0" dirty="0" err="1" smtClean="0">
                <a:solidFill>
                  <a:srgbClr val="C00000"/>
                </a:solidFill>
              </a:rPr>
              <a:t>Coverage</a:t>
            </a:r>
            <a:r>
              <a:rPr lang="de-DE" sz="2000" u="sng" kern="0" dirty="0" smtClean="0">
                <a:solidFill>
                  <a:srgbClr val="C00000"/>
                </a:solidFill>
              </a:rPr>
              <a:t> </a:t>
            </a:r>
            <a:r>
              <a:rPr lang="de-DE" sz="2000" u="sng" kern="0" dirty="0" err="1" smtClean="0">
                <a:solidFill>
                  <a:srgbClr val="C00000"/>
                </a:solidFill>
              </a:rPr>
              <a:t>needs</a:t>
            </a:r>
            <a:r>
              <a:rPr lang="de-DE" sz="2000" u="sng" kern="0" dirty="0" smtClean="0">
                <a:solidFill>
                  <a:srgbClr val="C00000"/>
                </a:solidFill>
              </a:rPr>
              <a:t>:</a:t>
            </a:r>
          </a:p>
          <a:p>
            <a:pPr marL="0" indent="0" defTabSz="914400">
              <a:buFont typeface="Arial" charset="0"/>
              <a:buNone/>
            </a:pPr>
            <a:endParaRPr lang="de-DE" sz="2000" u="sng" kern="0" dirty="0" smtClean="0">
              <a:solidFill>
                <a:srgbClr val="C00000"/>
              </a:solidFill>
            </a:endParaRPr>
          </a:p>
          <a:p>
            <a:pPr defTabSz="914400"/>
            <a:r>
              <a:rPr lang="de-DE" sz="2000" kern="0" dirty="0" smtClean="0"/>
              <a:t>X, C, L band</a:t>
            </a:r>
          </a:p>
          <a:p>
            <a:pPr defTabSz="914400"/>
            <a:r>
              <a:rPr lang="de-DE" sz="2000" kern="0" dirty="0" err="1" smtClean="0"/>
              <a:t>Ascending</a:t>
            </a:r>
            <a:r>
              <a:rPr lang="de-DE" sz="2000" kern="0" dirty="0" smtClean="0"/>
              <a:t> </a:t>
            </a:r>
            <a:r>
              <a:rPr lang="de-DE" sz="2000" kern="0" dirty="0" err="1" smtClean="0"/>
              <a:t>and</a:t>
            </a:r>
            <a:r>
              <a:rPr lang="de-DE" sz="2000" kern="0" dirty="0" smtClean="0"/>
              <a:t> </a:t>
            </a:r>
            <a:r>
              <a:rPr lang="de-DE" sz="2000" kern="0" dirty="0" err="1" smtClean="0"/>
              <a:t>descending</a:t>
            </a:r>
            <a:r>
              <a:rPr lang="de-DE" sz="2000" kern="0" dirty="0" smtClean="0"/>
              <a:t> </a:t>
            </a:r>
            <a:r>
              <a:rPr lang="de-DE" sz="2000" kern="0" dirty="0" err="1" smtClean="0"/>
              <a:t>passes</a:t>
            </a:r>
            <a:endParaRPr lang="de-DE" sz="2000" kern="0" dirty="0" smtClean="0"/>
          </a:p>
          <a:p>
            <a:pPr defTabSz="914400"/>
            <a:r>
              <a:rPr lang="de-DE" sz="2000" kern="0" dirty="0" smtClean="0"/>
              <a:t>Repeat pass </a:t>
            </a:r>
            <a:r>
              <a:rPr lang="de-DE" sz="2000" kern="0" dirty="0" smtClean="0">
                <a:sym typeface="Symbol"/>
              </a:rPr>
              <a:t></a:t>
            </a:r>
            <a:r>
              <a:rPr lang="de-DE" sz="2000" kern="0" dirty="0" smtClean="0"/>
              <a:t>11-16 </a:t>
            </a:r>
            <a:r>
              <a:rPr lang="de-DE" sz="2000" kern="0" dirty="0" err="1" smtClean="0"/>
              <a:t>days</a:t>
            </a:r>
            <a:r>
              <a:rPr lang="de-DE" sz="2000" kern="0" dirty="0" smtClean="0"/>
              <a:t> </a:t>
            </a:r>
            <a:r>
              <a:rPr lang="de-DE" sz="2000" kern="0" dirty="0" err="1" smtClean="0"/>
              <a:t>normally</a:t>
            </a:r>
            <a:r>
              <a:rPr lang="de-DE" sz="2000" kern="0" dirty="0" smtClean="0"/>
              <a:t> </a:t>
            </a:r>
          </a:p>
          <a:p>
            <a:pPr defTabSz="914400"/>
            <a:r>
              <a:rPr lang="de-DE" sz="2000" kern="0" dirty="0" err="1" smtClean="0"/>
              <a:t>Possibility</a:t>
            </a:r>
            <a:r>
              <a:rPr lang="de-DE" sz="2000" kern="0" dirty="0" smtClean="0"/>
              <a:t> </a:t>
            </a:r>
            <a:r>
              <a:rPr lang="de-DE" sz="2000" kern="0" dirty="0" err="1" smtClean="0"/>
              <a:t>to</a:t>
            </a:r>
            <a:r>
              <a:rPr lang="de-DE" sz="2000" kern="0" dirty="0" smtClean="0"/>
              <a:t> </a:t>
            </a:r>
            <a:r>
              <a:rPr lang="de-DE" sz="2000" kern="0" dirty="0" err="1" smtClean="0"/>
              <a:t>increase</a:t>
            </a:r>
            <a:r>
              <a:rPr lang="de-DE" sz="2000" kern="0" dirty="0" smtClean="0"/>
              <a:t> </a:t>
            </a:r>
            <a:r>
              <a:rPr lang="de-DE" sz="2000" kern="0" dirty="0" err="1" smtClean="0"/>
              <a:t>repeat</a:t>
            </a:r>
            <a:r>
              <a:rPr lang="de-DE" sz="2000" kern="0" dirty="0" smtClean="0"/>
              <a:t> pass  1-4 </a:t>
            </a:r>
            <a:r>
              <a:rPr lang="de-DE" sz="2000" kern="0" dirty="0" err="1" smtClean="0"/>
              <a:t>days</a:t>
            </a:r>
            <a:r>
              <a:rPr lang="de-DE" sz="2000" kern="0" dirty="0" smtClean="0"/>
              <a:t> </a:t>
            </a:r>
            <a:r>
              <a:rPr lang="de-DE" sz="2000" kern="0" dirty="0" err="1" smtClean="0"/>
              <a:t>during</a:t>
            </a:r>
            <a:r>
              <a:rPr lang="de-DE" sz="2000" kern="0" dirty="0" smtClean="0"/>
              <a:t> </a:t>
            </a:r>
            <a:r>
              <a:rPr lang="de-DE" sz="2000" kern="0" dirty="0" err="1" smtClean="0"/>
              <a:t>eruptions</a:t>
            </a:r>
            <a:r>
              <a:rPr lang="de-DE" sz="2000" kern="0" dirty="0" smtClean="0"/>
              <a:t> </a:t>
            </a:r>
            <a:r>
              <a:rPr lang="de-DE" sz="1800" kern="0" dirty="0" smtClean="0"/>
              <a:t>(</a:t>
            </a:r>
            <a:r>
              <a:rPr lang="de-DE" sz="1800" kern="0" dirty="0" err="1" smtClean="0"/>
              <a:t>using</a:t>
            </a:r>
            <a:r>
              <a:rPr lang="de-DE" sz="1800" kern="0" dirty="0" smtClean="0"/>
              <a:t> COSMO-SkyMed) </a:t>
            </a:r>
          </a:p>
          <a:p>
            <a:pPr defTabSz="914400"/>
            <a:r>
              <a:rPr lang="de-DE" sz="2000" kern="0" dirty="0" smtClean="0"/>
              <a:t>Areas </a:t>
            </a:r>
            <a:r>
              <a:rPr lang="de-DE" sz="2000" kern="0" dirty="0" err="1" smtClean="0"/>
              <a:t>to</a:t>
            </a:r>
            <a:r>
              <a:rPr lang="de-DE" sz="2000" kern="0" dirty="0" smtClean="0"/>
              <a:t> cover </a:t>
            </a:r>
            <a:r>
              <a:rPr lang="de-DE" sz="2000" kern="0" dirty="0" err="1" smtClean="0"/>
              <a:t>are</a:t>
            </a:r>
            <a:r>
              <a:rPr lang="de-DE" sz="2000" kern="0" dirty="0" smtClean="0"/>
              <a:t> </a:t>
            </a:r>
            <a:r>
              <a:rPr lang="de-DE" sz="2000" kern="0" dirty="0" smtClean="0">
                <a:sym typeface="Symbol"/>
              </a:rPr>
              <a:t></a:t>
            </a:r>
            <a:r>
              <a:rPr lang="de-DE" sz="2000" kern="0" dirty="0" smtClean="0"/>
              <a:t>50 x 50 km</a:t>
            </a:r>
          </a:p>
          <a:p>
            <a:pPr defTabSz="914400"/>
            <a:endParaRPr lang="de-DE" sz="2000" kern="0" dirty="0" smtClean="0"/>
          </a:p>
          <a:p>
            <a:pPr defTabSz="914400"/>
            <a:endParaRPr lang="de-DE" sz="2000" kern="0" dirty="0"/>
          </a:p>
        </p:txBody>
      </p:sp>
      <p:sp>
        <p:nvSpPr>
          <p:cNvPr id="4"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Ecuadorian Volcanoes: Needs</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
        <p:nvSpPr>
          <p:cNvPr id="6" name="CasellaDiTesto 5"/>
          <p:cNvSpPr txBox="1"/>
          <p:nvPr/>
        </p:nvSpPr>
        <p:spPr>
          <a:xfrm>
            <a:off x="284369" y="1415332"/>
            <a:ext cx="4812416" cy="707886"/>
          </a:xfrm>
          <a:prstGeom prst="rect">
            <a:avLst/>
          </a:prstGeom>
          <a:noFill/>
        </p:spPr>
        <p:txBody>
          <a:bodyPr wrap="square" rtlCol="0">
            <a:spAutoFit/>
          </a:bodyPr>
          <a:lstStyle/>
          <a:p>
            <a:r>
              <a:rPr lang="it-IT" sz="2000" dirty="0" smtClean="0"/>
              <a:t>EO data are </a:t>
            </a:r>
            <a:r>
              <a:rPr lang="it-IT" sz="2000" dirty="0" err="1" smtClean="0"/>
              <a:t>requested</a:t>
            </a:r>
            <a:r>
              <a:rPr lang="it-IT" sz="2000" dirty="0" smtClean="0"/>
              <a:t> </a:t>
            </a:r>
            <a:r>
              <a:rPr lang="it-IT" sz="2000" dirty="0" err="1" smtClean="0"/>
              <a:t>for</a:t>
            </a:r>
            <a:r>
              <a:rPr lang="it-IT" sz="2000" dirty="0" smtClean="0"/>
              <a:t> the </a:t>
            </a:r>
            <a:r>
              <a:rPr lang="it-IT" sz="2000" dirty="0" err="1" smtClean="0"/>
              <a:t>Tungurahua</a:t>
            </a:r>
            <a:r>
              <a:rPr lang="it-IT" sz="2000" dirty="0" smtClean="0"/>
              <a:t> and the Cotopaxi </a:t>
            </a:r>
            <a:r>
              <a:rPr lang="it-IT" sz="2000" dirty="0" err="1" smtClean="0"/>
              <a:t>volcanoes</a:t>
            </a:r>
            <a:endParaRPr lang="it-IT" sz="2000" dirty="0"/>
          </a:p>
        </p:txBody>
      </p:sp>
      <p:pic>
        <p:nvPicPr>
          <p:cNvPr id="2" name="Picture 2"/>
          <p:cNvPicPr>
            <a:picLocks noChangeAspect="1" noChangeArrowheads="1"/>
          </p:cNvPicPr>
          <p:nvPr/>
        </p:nvPicPr>
        <p:blipFill>
          <a:blip r:embed="rId3"/>
          <a:srcRect/>
          <a:stretch>
            <a:fillRect/>
          </a:stretch>
        </p:blipFill>
        <p:spPr bwMode="auto">
          <a:xfrm>
            <a:off x="5276961" y="1415332"/>
            <a:ext cx="3763034" cy="5252748"/>
          </a:xfrm>
          <a:prstGeom prst="rect">
            <a:avLst/>
          </a:prstGeom>
          <a:noFill/>
          <a:ln w="9525">
            <a:noFill/>
            <a:miter lim="800000"/>
            <a:headEnd/>
            <a:tailEnd/>
          </a:ln>
        </p:spPr>
      </p:pic>
      <p:sp>
        <p:nvSpPr>
          <p:cNvPr id="9" name="Rettangolo 8"/>
          <p:cNvSpPr/>
          <p:nvPr/>
        </p:nvSpPr>
        <p:spPr bwMode="auto">
          <a:xfrm>
            <a:off x="6520071" y="3737112"/>
            <a:ext cx="636105" cy="636105"/>
          </a:xfrm>
          <a:prstGeom prst="rect">
            <a:avLst/>
          </a:prstGeom>
          <a:noFill/>
          <a:ln w="2857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500" b="0" i="0" u="none" strike="noStrike" cap="none" normalizeH="0" baseline="0" smtClean="0">
              <a:ln>
                <a:solidFill>
                  <a:schemeClr val="tx1"/>
                </a:solidFill>
              </a:ln>
              <a:solidFill>
                <a:srgbClr val="000000"/>
              </a:solidFill>
              <a:effectLst/>
              <a:latin typeface="Tahoma" pitchFamily="34" charset="0"/>
            </a:endParaRPr>
          </a:p>
        </p:txBody>
      </p:sp>
      <p:sp>
        <p:nvSpPr>
          <p:cNvPr id="10" name="Rettangolo 9"/>
          <p:cNvSpPr/>
          <p:nvPr/>
        </p:nvSpPr>
        <p:spPr bwMode="auto">
          <a:xfrm>
            <a:off x="6718852" y="5445319"/>
            <a:ext cx="629478" cy="629478"/>
          </a:xfrm>
          <a:prstGeom prst="rect">
            <a:avLst/>
          </a:prstGeom>
          <a:noFill/>
          <a:ln w="2857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500" b="0" i="0" u="none" strike="noStrike" cap="none" normalizeH="0" baseline="0" smtClean="0">
              <a:ln>
                <a:solidFill>
                  <a:schemeClr val="tx1"/>
                </a:solidFill>
              </a:ln>
              <a:solidFill>
                <a:srgbClr val="000000"/>
              </a:solidFill>
              <a:effectLst/>
              <a:latin typeface="Tahoma" pitchFamily="34" charset="0"/>
            </a:endParaRPr>
          </a:p>
        </p:txBody>
      </p:sp>
      <p:sp>
        <p:nvSpPr>
          <p:cNvPr id="11" name="Freccia in giù 10"/>
          <p:cNvSpPr/>
          <p:nvPr/>
        </p:nvSpPr>
        <p:spPr bwMode="auto">
          <a:xfrm rot="19193046">
            <a:off x="6036479" y="3095439"/>
            <a:ext cx="436802" cy="567730"/>
          </a:xfrm>
          <a:prstGeom prst="downArrow">
            <a:avLst/>
          </a:prstGeom>
          <a:solidFill>
            <a:schemeClr val="accent3"/>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500" b="0" i="0" u="none" strike="noStrike" cap="none" normalizeH="0" baseline="0" smtClean="0">
              <a:ln>
                <a:noFill/>
              </a:ln>
              <a:solidFill>
                <a:srgbClr val="000000"/>
              </a:solidFill>
              <a:effectLst/>
              <a:latin typeface="Tahoma" pitchFamily="34" charset="0"/>
            </a:endParaRPr>
          </a:p>
        </p:txBody>
      </p:sp>
      <p:sp>
        <p:nvSpPr>
          <p:cNvPr id="13" name="Freccia in giù 12"/>
          <p:cNvSpPr/>
          <p:nvPr/>
        </p:nvSpPr>
        <p:spPr bwMode="auto">
          <a:xfrm rot="19193046">
            <a:off x="6150526" y="4803647"/>
            <a:ext cx="436802" cy="567730"/>
          </a:xfrm>
          <a:prstGeom prst="downArrow">
            <a:avLst/>
          </a:prstGeom>
          <a:solidFill>
            <a:schemeClr val="accent3"/>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1500" b="0" i="0" u="none" strike="noStrike" cap="none" normalizeH="0" baseline="0" smtClean="0">
              <a:ln>
                <a:noFill/>
              </a:ln>
              <a:solidFill>
                <a:srgbClr val="000000"/>
              </a:solidFill>
              <a:effectLst/>
              <a:latin typeface="Tahoma" pitchFamily="34" charset="0"/>
            </a:endParaRPr>
          </a:p>
        </p:txBody>
      </p:sp>
    </p:spTree>
    <p:extLst>
      <p:ext uri="{BB962C8B-B14F-4D97-AF65-F5344CB8AC3E}">
        <p14:creationId xmlns:p14="http://schemas.microsoft.com/office/powerpoint/2010/main" val="425176465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47037" y="1364177"/>
            <a:ext cx="8832205" cy="5330733"/>
          </a:xfrm>
          <a:prstGeom prst="rect">
            <a:avLst/>
          </a:prstGeom>
        </p:spPr>
        <p:txBody>
          <a:bodyPr/>
          <a:lstStyle/>
          <a:p>
            <a:pPr marL="342900" indent="-342900" defTabSz="914400">
              <a:lnSpc>
                <a:spcPct val="90000"/>
              </a:lnSpc>
              <a:spcBef>
                <a:spcPct val="20000"/>
              </a:spcBef>
              <a:buFont typeface="Arial" charset="0"/>
              <a:buChar char="•"/>
            </a:pPr>
            <a:r>
              <a:rPr lang="en-GB" altLang="ja-JP" b="1" dirty="0" smtClean="0">
                <a:solidFill>
                  <a:srgbClr val="C00000"/>
                </a:solidFill>
                <a:latin typeface="Arial" pitchFamily="34" charset="0"/>
                <a:ea typeface="ＭＳ Ｐゴシック" pitchFamily="50" charset="-128"/>
                <a:cs typeface="Arial" pitchFamily="34" charset="0"/>
              </a:rPr>
              <a:t>CEOS accepts </a:t>
            </a:r>
            <a:r>
              <a:rPr lang="en-GB" altLang="ja-JP" b="1" dirty="0" smtClean="0">
                <a:solidFill>
                  <a:schemeClr val="tx1">
                    <a:lumMod val="75000"/>
                  </a:schemeClr>
                </a:solidFill>
                <a:latin typeface="Arial" pitchFamily="34" charset="0"/>
                <a:ea typeface="ＭＳ Ｐゴシック" pitchFamily="50" charset="-128"/>
                <a:cs typeface="Arial" pitchFamily="34" charset="0"/>
              </a:rPr>
              <a:t>the Supersite Proposal and agrees to support it by making available data according to the request in the proposal and up to the limits listed below.</a:t>
            </a:r>
          </a:p>
          <a:p>
            <a:pPr marL="342900" indent="-342900" defTabSz="914400">
              <a:lnSpc>
                <a:spcPct val="90000"/>
              </a:lnSpc>
              <a:spcBef>
                <a:spcPct val="20000"/>
              </a:spcBef>
              <a:buFont typeface="Arial" charset="0"/>
              <a:buChar char="•"/>
            </a:pPr>
            <a:r>
              <a:rPr lang="en-GB" altLang="ja-JP" b="1" dirty="0" smtClean="0">
                <a:solidFill>
                  <a:srgbClr val="C00000"/>
                </a:solidFill>
                <a:latin typeface="Arial" pitchFamily="34" charset="0"/>
                <a:ea typeface="ＭＳ Ｐゴシック" pitchFamily="50" charset="-128"/>
                <a:cs typeface="Arial" pitchFamily="34" charset="0"/>
              </a:rPr>
              <a:t>CEOS requests </a:t>
            </a:r>
            <a:r>
              <a:rPr lang="en-GB" altLang="ja-JP" b="1" dirty="0" smtClean="0">
                <a:solidFill>
                  <a:schemeClr val="tx1">
                    <a:lumMod val="75000"/>
                  </a:schemeClr>
                </a:solidFill>
                <a:latin typeface="Arial" pitchFamily="34" charset="0"/>
                <a:ea typeface="ＭＳ Ｐゴシック" pitchFamily="50" charset="-128"/>
                <a:cs typeface="Arial" pitchFamily="34" charset="0"/>
              </a:rPr>
              <a:t>that the Data Coordination Team inform the </a:t>
            </a:r>
            <a:r>
              <a:rPr lang="en-GB" altLang="ja-JP" b="1" dirty="0" err="1" smtClean="0">
                <a:solidFill>
                  <a:schemeClr val="tx1">
                    <a:lumMod val="75000"/>
                  </a:schemeClr>
                </a:solidFill>
                <a:latin typeface="Arial" pitchFamily="34" charset="0"/>
                <a:ea typeface="ＭＳ Ｐゴシック" pitchFamily="50" charset="-128"/>
                <a:cs typeface="Arial" pitchFamily="34" charset="0"/>
              </a:rPr>
              <a:t>PoC</a:t>
            </a:r>
            <a:r>
              <a:rPr lang="en-GB" altLang="ja-JP" b="1" dirty="0" smtClean="0">
                <a:solidFill>
                  <a:schemeClr val="tx1">
                    <a:lumMod val="75000"/>
                  </a:schemeClr>
                </a:solidFill>
                <a:latin typeface="Arial" pitchFamily="34" charset="0"/>
                <a:ea typeface="ＭＳ Ｐゴシック" pitchFamily="50" charset="-128"/>
                <a:cs typeface="Arial" pitchFamily="34" charset="0"/>
              </a:rPr>
              <a:t> for the Supersite of this decision and the procedures of ordering and accessing the data</a:t>
            </a:r>
            <a:endParaRPr lang="en-GB" altLang="ja-JP" sz="2400" b="1" dirty="0" smtClean="0">
              <a:solidFill>
                <a:schemeClr val="tx1">
                  <a:lumMod val="75000"/>
                </a:schemeClr>
              </a:solidFill>
              <a:latin typeface="Arial" pitchFamily="34" charset="0"/>
              <a:ea typeface="ＭＳ Ｐゴシック" pitchFamily="50" charset="-128"/>
              <a:cs typeface="Arial" pitchFamily="34" charset="0"/>
            </a:endParaRPr>
          </a:p>
          <a:p>
            <a:pPr defTabSz="914400">
              <a:lnSpc>
                <a:spcPct val="90000"/>
              </a:lnSpc>
              <a:spcBef>
                <a:spcPts val="1200"/>
              </a:spcBef>
            </a:pPr>
            <a:r>
              <a:rPr lang="en-GB" altLang="ja-JP" sz="2400" b="1" dirty="0" smtClean="0">
                <a:solidFill>
                  <a:schemeClr val="tx1">
                    <a:lumMod val="75000"/>
                  </a:schemeClr>
                </a:solidFill>
                <a:latin typeface="Arial" pitchFamily="34" charset="0"/>
                <a:ea typeface="ＭＳ Ｐゴシック" pitchFamily="50" charset="-128"/>
                <a:cs typeface="Arial" pitchFamily="34" charset="0"/>
              </a:rPr>
              <a:t>Indicative data resources committed</a:t>
            </a:r>
          </a:p>
          <a:p>
            <a:pPr marL="342900" indent="-342900" defTabSz="914400">
              <a:lnSpc>
                <a:spcPct val="90000"/>
              </a:lnSpc>
              <a:spcBef>
                <a:spcPct val="20000"/>
              </a:spcBef>
              <a:buFont typeface="Arial" charset="0"/>
              <a:buChar char="•"/>
            </a:pPr>
            <a:r>
              <a:rPr lang="en-GB" altLang="ja-JP" b="1" dirty="0" smtClean="0">
                <a:solidFill>
                  <a:schemeClr val="tx1">
                    <a:lumMod val="75000"/>
                  </a:schemeClr>
                </a:solidFill>
                <a:latin typeface="Arial" pitchFamily="34" charset="0"/>
                <a:ea typeface="ＭＳ Ｐゴシック" pitchFamily="50" charset="-128"/>
                <a:cs typeface="Arial" pitchFamily="34" charset="0"/>
              </a:rPr>
              <a:t>CEOS intends to  to support this Supersite with these resources:</a:t>
            </a:r>
          </a:p>
          <a:p>
            <a:pPr lvl="1" defTabSz="914400">
              <a:lnSpc>
                <a:spcPct val="90000"/>
              </a:lnSpc>
              <a:spcBef>
                <a:spcPct val="20000"/>
              </a:spcBef>
              <a:tabLst>
                <a:tab pos="1798638" algn="l"/>
                <a:tab pos="4752975" algn="l"/>
              </a:tabLst>
            </a:pP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(ASI)</a:t>
            </a:r>
            <a: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t>	200 scenes/yr  until 2016	COSMO/</a:t>
            </a:r>
            <a:r>
              <a:rPr lang="en-GB" altLang="ja-JP" sz="1600" b="1" dirty="0" err="1">
                <a:solidFill>
                  <a:schemeClr val="tx2">
                    <a:lumMod val="60000"/>
                    <a:lumOff val="40000"/>
                  </a:schemeClr>
                </a:solidFill>
                <a:latin typeface="Arial" pitchFamily="34" charset="0"/>
                <a:ea typeface="ＭＳ Ｐゴシック" pitchFamily="50" charset="-128"/>
                <a:cs typeface="Arial" pitchFamily="34" charset="0"/>
              </a:rPr>
              <a:t>Skymed</a:t>
            </a:r>
            <a:endParaRPr lang="en-GB" altLang="ja-JP" sz="1600" b="1" dirty="0">
              <a:solidFill>
                <a:schemeClr val="tx2">
                  <a:lumMod val="60000"/>
                  <a:lumOff val="40000"/>
                </a:schemeClr>
              </a:solidFill>
              <a:latin typeface="Arial" pitchFamily="34" charset="0"/>
              <a:ea typeface="ＭＳ Ｐゴシック" pitchFamily="50" charset="-128"/>
              <a:cs typeface="Arial" pitchFamily="34" charset="0"/>
            </a:endParaRPr>
          </a:p>
          <a:p>
            <a:pPr lvl="1" defTabSz="914400">
              <a:lnSpc>
                <a:spcPct val="90000"/>
              </a:lnSpc>
              <a:spcBef>
                <a:spcPct val="20000"/>
              </a:spcBef>
              <a:tabLst>
                <a:tab pos="1798638" algn="l"/>
                <a:tab pos="4752975" algn="l"/>
              </a:tabLst>
            </a:pPr>
            <a: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t>(CNES)	1 coverage per year	Pleiades</a:t>
            </a:r>
          </a:p>
          <a:p>
            <a:pPr lvl="1" defTabSz="914400">
              <a:lnSpc>
                <a:spcPct val="90000"/>
              </a:lnSpc>
              <a:spcBef>
                <a:spcPct val="20000"/>
              </a:spcBef>
              <a:tabLst>
                <a:tab pos="1798638" algn="l"/>
                <a:tab pos="4752975" algn="l"/>
              </a:tabLst>
            </a:pPr>
            <a: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t>(CSA)	not requested	Radarsat-2</a:t>
            </a:r>
          </a:p>
          <a:p>
            <a:pPr lvl="1" defTabSz="914400">
              <a:lnSpc>
                <a:spcPct val="90000"/>
              </a:lnSpc>
              <a:spcBef>
                <a:spcPct val="20000"/>
              </a:spcBef>
              <a:tabLst>
                <a:tab pos="1798638" algn="l"/>
                <a:tab pos="4752975" algn="l"/>
              </a:tabLst>
            </a:pPr>
            <a: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t>(DLR) 	130 scenes until 2016	</a:t>
            </a:r>
            <a:r>
              <a:rPr lang="en-GB" altLang="ja-JP" sz="1600" b="1" dirty="0" err="1">
                <a:solidFill>
                  <a:schemeClr val="tx2">
                    <a:lumMod val="60000"/>
                    <a:lumOff val="40000"/>
                  </a:schemeClr>
                </a:solidFill>
                <a:latin typeface="Arial" pitchFamily="34" charset="0"/>
                <a:ea typeface="ＭＳ Ｐゴシック" pitchFamily="50" charset="-128"/>
                <a:cs typeface="Arial" pitchFamily="34" charset="0"/>
              </a:rPr>
              <a:t>TerraSAR</a:t>
            </a:r>
            <a: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t>-X</a:t>
            </a:r>
          </a:p>
          <a:p>
            <a:pPr lvl="1" defTabSz="914400">
              <a:lnSpc>
                <a:spcPct val="90000"/>
              </a:lnSpc>
              <a:spcBef>
                <a:spcPct val="20000"/>
              </a:spcBef>
              <a:tabLst>
                <a:tab pos="1798638" algn="l"/>
                <a:tab pos="4752975" algn="l"/>
              </a:tabLst>
            </a:pPr>
            <a: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t>(ESA)	complete archive</a:t>
            </a: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	ERS-1, -2, </a:t>
            </a:r>
            <a:r>
              <a:rPr lang="en-GB" altLang="ja-JP" sz="1600" b="1" dirty="0" err="1" smtClean="0">
                <a:solidFill>
                  <a:schemeClr val="tx2">
                    <a:lumMod val="60000"/>
                    <a:lumOff val="40000"/>
                  </a:schemeClr>
                </a:solidFill>
                <a:latin typeface="Arial" pitchFamily="34" charset="0"/>
                <a:ea typeface="ＭＳ Ｐゴシック" pitchFamily="50" charset="-128"/>
                <a:cs typeface="Arial" pitchFamily="34" charset="0"/>
              </a:rPr>
              <a:t>Envisat</a:t>
            </a:r>
            <a: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t/>
            </a:r>
            <a:br>
              <a:rPr lang="en-GB" altLang="ja-JP" sz="1600" b="1" dirty="0">
                <a:solidFill>
                  <a:schemeClr val="tx2">
                    <a:lumMod val="60000"/>
                    <a:lumOff val="40000"/>
                  </a:schemeClr>
                </a:solidFill>
                <a:latin typeface="Arial" pitchFamily="34" charset="0"/>
                <a:ea typeface="ＭＳ Ｐゴシック" pitchFamily="50" charset="-128"/>
                <a:cs typeface="Arial" pitchFamily="34" charset="0"/>
              </a:rPr>
            </a:b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	any available acquisition	Sentinel-1, -2</a:t>
            </a:r>
          </a:p>
          <a:p>
            <a:pPr lvl="1" defTabSz="914400">
              <a:lnSpc>
                <a:spcPct val="90000"/>
              </a:lnSpc>
              <a:spcBef>
                <a:spcPct val="20000"/>
              </a:spcBef>
              <a:tabLst>
                <a:tab pos="1798638" algn="l"/>
                <a:tab pos="4752975" algn="l"/>
              </a:tabLst>
            </a:pP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(JAXA)	</a:t>
            </a:r>
            <a:r>
              <a:rPr lang="en-GB" altLang="ja-JP" sz="1600" b="1" dirty="0" err="1" smtClean="0">
                <a:solidFill>
                  <a:srgbClr val="FF0000"/>
                </a:solidFill>
                <a:latin typeface="Arial" pitchFamily="34" charset="0"/>
                <a:ea typeface="ＭＳ Ｐゴシック" pitchFamily="50" charset="-128"/>
                <a:cs typeface="Arial" pitchFamily="34" charset="0"/>
              </a:rPr>
              <a:t>tbd</a:t>
            </a: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	ALOS-2, ALOS-1, J-ERS</a:t>
            </a:r>
          </a:p>
          <a:p>
            <a:pPr lvl="1" defTabSz="914400">
              <a:lnSpc>
                <a:spcPct val="90000"/>
              </a:lnSpc>
              <a:spcBef>
                <a:spcPct val="20000"/>
              </a:spcBef>
              <a:tabLst>
                <a:tab pos="1798638" algn="l"/>
                <a:tab pos="4752975" algn="l"/>
              </a:tabLst>
            </a:pP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(NASA)	any available acquisition	EO-1 </a:t>
            </a:r>
          </a:p>
          <a:p>
            <a:pPr lvl="1" defTabSz="914400">
              <a:lnSpc>
                <a:spcPct val="90000"/>
              </a:lnSpc>
              <a:spcBef>
                <a:spcPct val="20000"/>
              </a:spcBef>
              <a:tabLst>
                <a:tab pos="1798638" algn="l"/>
                <a:tab pos="4752975" algn="l"/>
              </a:tabLst>
            </a:pP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	</a:t>
            </a:r>
            <a:r>
              <a:rPr lang="en-GB" altLang="ja-JP" sz="1600" b="1" dirty="0" err="1" smtClean="0">
                <a:solidFill>
                  <a:srgbClr val="FF0000"/>
                </a:solidFill>
                <a:latin typeface="Arial" pitchFamily="34" charset="0"/>
                <a:ea typeface="ＭＳ Ｐゴシック" pitchFamily="50" charset="-128"/>
                <a:cs typeface="Arial" pitchFamily="34" charset="0"/>
              </a:rPr>
              <a:t>tbd</a:t>
            </a: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	ASTER</a:t>
            </a:r>
          </a:p>
          <a:p>
            <a:pPr lvl="1" defTabSz="914400">
              <a:lnSpc>
                <a:spcPct val="90000"/>
              </a:lnSpc>
              <a:spcBef>
                <a:spcPct val="20000"/>
              </a:spcBef>
              <a:tabLst>
                <a:tab pos="1798638" algn="l"/>
                <a:tab pos="4752975" algn="l"/>
              </a:tabLst>
            </a:pP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(USGS)	any available acquisition	</a:t>
            </a:r>
            <a:r>
              <a:rPr lang="en-GB" altLang="ja-JP" sz="1600" b="1" dirty="0" err="1" smtClean="0">
                <a:solidFill>
                  <a:schemeClr val="tx2">
                    <a:lumMod val="60000"/>
                    <a:lumOff val="40000"/>
                  </a:schemeClr>
                </a:solidFill>
                <a:latin typeface="Arial" pitchFamily="34" charset="0"/>
                <a:ea typeface="ＭＳ Ｐゴシック" pitchFamily="50" charset="-128"/>
                <a:cs typeface="Arial" pitchFamily="34" charset="0"/>
              </a:rPr>
              <a:t>Landsat</a:t>
            </a:r>
            <a:r>
              <a:rPr lang="en-GB" altLang="ja-JP" sz="1600" b="1" dirty="0" smtClean="0">
                <a:solidFill>
                  <a:schemeClr val="tx2">
                    <a:lumMod val="60000"/>
                    <a:lumOff val="40000"/>
                  </a:schemeClr>
                </a:solidFill>
                <a:latin typeface="Arial" pitchFamily="34" charset="0"/>
                <a:ea typeface="ＭＳ Ｐゴシック" pitchFamily="50" charset="-128"/>
                <a:cs typeface="Arial" pitchFamily="34" charset="0"/>
              </a:rPr>
              <a:t> 7 and 8</a:t>
            </a:r>
            <a:endParaRPr lang="en-GB" altLang="ja-JP" sz="2000" b="1" dirty="0">
              <a:solidFill>
                <a:schemeClr val="tx2">
                  <a:lumMod val="60000"/>
                  <a:lumOff val="40000"/>
                </a:schemeClr>
              </a:solidFill>
              <a:latin typeface="Arial" pitchFamily="34" charset="0"/>
              <a:ea typeface="ＭＳ Ｐゴシック" pitchFamily="50" charset="-128"/>
              <a:cs typeface="Arial" pitchFamily="34" charset="0"/>
            </a:endParaRPr>
          </a:p>
          <a:p>
            <a:pPr marL="800100" lvl="1" indent="-342900" defTabSz="914400">
              <a:lnSpc>
                <a:spcPct val="90000"/>
              </a:lnSpc>
              <a:spcBef>
                <a:spcPct val="20000"/>
              </a:spcBef>
              <a:buFont typeface="Arial" charset="0"/>
              <a:buChar char="•"/>
            </a:pPr>
            <a:endParaRPr lang="en-GB" altLang="ja-JP" sz="2400" b="1" dirty="0" smtClean="0">
              <a:solidFill>
                <a:schemeClr val="tx2">
                  <a:lumMod val="60000"/>
                  <a:lumOff val="40000"/>
                </a:schemeClr>
              </a:solidFill>
              <a:latin typeface="Arial" pitchFamily="34" charset="0"/>
              <a:ea typeface="ＭＳ Ｐゴシック" pitchFamily="50" charset="-128"/>
              <a:cs typeface="Arial" pitchFamily="34" charset="0"/>
            </a:endParaRPr>
          </a:p>
          <a:p>
            <a:pPr marL="173038" indent="-174625" defTabSz="914400" eaLnBrk="0" hangingPunct="0">
              <a:spcBef>
                <a:spcPts val="600"/>
              </a:spcBef>
              <a:buFont typeface="Wingdings" pitchFamily="-106" charset="2"/>
              <a:buChar char="§"/>
            </a:pPr>
            <a:endParaRPr lang="en-GB" sz="2000" b="1" dirty="0" smtClean="0">
              <a:solidFill>
                <a:schemeClr val="tx1">
                  <a:lumMod val="75000"/>
                </a:schemeClr>
              </a:solidFill>
              <a:latin typeface="Arial" pitchFamily="34" charset="0"/>
              <a:cs typeface="Arial" pitchFamily="34" charset="0"/>
            </a:endParaRPr>
          </a:p>
          <a:p>
            <a:pPr marL="742950" marR="0" lvl="1" indent="-285750" algn="l" defTabSz="914400" rtl="0" eaLnBrk="1" fontAlgn="base" latinLnBrk="0" hangingPunct="1">
              <a:lnSpc>
                <a:spcPct val="90000"/>
              </a:lnSpc>
              <a:spcBef>
                <a:spcPct val="20000"/>
              </a:spcBef>
              <a:spcAft>
                <a:spcPct val="0"/>
              </a:spcAft>
              <a:buClrTx/>
              <a:buSzTx/>
              <a:buFont typeface="Arial" charset="0"/>
              <a:buChar char="•"/>
              <a:tabLst/>
              <a:defRPr/>
            </a:pPr>
            <a:endParaRPr kumimoji="0" lang="en-US" altLang="ja-JP" sz="2200" b="1" i="0" u="none" strike="noStrike" kern="0" cap="none" spc="0" normalizeH="0" baseline="0" noProof="0" dirty="0" smtClean="0">
              <a:ln>
                <a:noFill/>
              </a:ln>
              <a:solidFill>
                <a:schemeClr val="tx1">
                  <a:lumMod val="75000"/>
                </a:schemeClr>
              </a:solidFill>
              <a:effectLst/>
              <a:uLnTx/>
              <a:uFillTx/>
              <a:latin typeface="Arial" pitchFamily="34" charset="0"/>
              <a:ea typeface="ＭＳ Ｐゴシック" pitchFamily="50" charset="-128"/>
              <a:cs typeface="Arial" pitchFamily="34" charset="0"/>
            </a:endParaRPr>
          </a:p>
        </p:txBody>
      </p:sp>
      <p:sp>
        <p:nvSpPr>
          <p:cNvPr id="3"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Ecuadorian Volcanoes: for decision</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1587564228"/>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Southeast Asia Natural </a:t>
            </a:r>
            <a:r>
              <a:rPr lang="en-US" dirty="0" smtClean="0"/>
              <a:t>Laboratory </a:t>
            </a:r>
            <a:r>
              <a:rPr lang="en-US" dirty="0"/>
              <a:t>for </a:t>
            </a:r>
            <a:r>
              <a:rPr lang="en-US" dirty="0" err="1"/>
              <a:t>Geohazards</a:t>
            </a:r>
            <a:r>
              <a:rPr lang="en-US" dirty="0"/>
              <a:t> </a:t>
            </a:r>
            <a:endParaRPr lang="en-GB" dirty="0"/>
          </a:p>
        </p:txBody>
      </p:sp>
      <p:sp>
        <p:nvSpPr>
          <p:cNvPr id="3" name="Content Placeholder 2"/>
          <p:cNvSpPr>
            <a:spLocks noGrp="1"/>
          </p:cNvSpPr>
          <p:nvPr>
            <p:ph idx="1"/>
          </p:nvPr>
        </p:nvSpPr>
        <p:spPr>
          <a:xfrm>
            <a:off x="296862" y="1304925"/>
            <a:ext cx="8770937" cy="2028825"/>
          </a:xfrm>
        </p:spPr>
        <p:txBody>
          <a:bodyPr/>
          <a:lstStyle/>
          <a:p>
            <a:pPr marL="0" indent="0">
              <a:buNone/>
            </a:pPr>
            <a:r>
              <a:rPr lang="en-GB" dirty="0" smtClean="0"/>
              <a:t>New draft  proposal in S-E </a:t>
            </a:r>
            <a:r>
              <a:rPr lang="en-GB" dirty="0"/>
              <a:t>Asia including Papua New </a:t>
            </a:r>
            <a:r>
              <a:rPr lang="en-GB" dirty="0" smtClean="0"/>
              <a:t>Guinea, </a:t>
            </a:r>
          </a:p>
          <a:p>
            <a:r>
              <a:rPr lang="en-US" sz="2000" dirty="0" smtClean="0"/>
              <a:t>Recent </a:t>
            </a:r>
            <a:r>
              <a:rPr lang="en-US" sz="2000" dirty="0"/>
              <a:t>large </a:t>
            </a:r>
            <a:r>
              <a:rPr lang="en-US" sz="2000" dirty="0" smtClean="0"/>
              <a:t>eruptions e.g</a:t>
            </a:r>
            <a:r>
              <a:rPr lang="en-US" sz="2000" dirty="0"/>
              <a:t>.</a:t>
            </a:r>
            <a:r>
              <a:rPr lang="en-US" sz="2000" dirty="0" smtClean="0"/>
              <a:t> </a:t>
            </a:r>
          </a:p>
          <a:p>
            <a:pPr lvl="1"/>
            <a:r>
              <a:rPr lang="en-US" sz="2000" b="0" dirty="0" smtClean="0"/>
              <a:t>Pinatubo volcano eruption (Philippines</a:t>
            </a:r>
            <a:r>
              <a:rPr lang="en-US" sz="2000" b="0" dirty="0"/>
              <a:t>, </a:t>
            </a:r>
            <a:r>
              <a:rPr lang="en-US" sz="2000" b="0" dirty="0" smtClean="0"/>
              <a:t>1991) 3</a:t>
            </a:r>
            <a:r>
              <a:rPr lang="en-US" sz="2000" b="0" baseline="30000" dirty="0" smtClean="0"/>
              <a:t>rd</a:t>
            </a:r>
            <a:r>
              <a:rPr lang="en-US" sz="2000" b="0" dirty="0" smtClean="0"/>
              <a:t> largest </a:t>
            </a:r>
            <a:r>
              <a:rPr lang="en-US" sz="2000" b="0" dirty="0"/>
              <a:t>eruption </a:t>
            </a:r>
            <a:r>
              <a:rPr lang="en-US" sz="2000" b="0" dirty="0" smtClean="0"/>
              <a:t>past </a:t>
            </a:r>
            <a:r>
              <a:rPr lang="en-US" sz="2000" b="0" dirty="0"/>
              <a:t>century, and </a:t>
            </a:r>
            <a:endParaRPr lang="en-US" sz="2000" b="0" dirty="0" smtClean="0"/>
          </a:p>
          <a:p>
            <a:pPr lvl="1"/>
            <a:r>
              <a:rPr lang="en-US" sz="2000" b="0" dirty="0" err="1" smtClean="0"/>
              <a:t>Merapi</a:t>
            </a:r>
            <a:r>
              <a:rPr lang="en-US" sz="2000" b="0" dirty="0" smtClean="0"/>
              <a:t> volcano </a:t>
            </a:r>
            <a:r>
              <a:rPr lang="en-US" sz="2000" b="0" dirty="0"/>
              <a:t>eruption </a:t>
            </a:r>
            <a:r>
              <a:rPr lang="en-US" sz="2000" b="0" dirty="0" smtClean="0"/>
              <a:t>(Indonesia</a:t>
            </a:r>
            <a:r>
              <a:rPr lang="en-US" sz="2000" b="0" dirty="0"/>
              <a:t>, </a:t>
            </a:r>
            <a:r>
              <a:rPr lang="en-US" sz="2000" b="0" dirty="0" smtClean="0"/>
              <a:t>2010) with </a:t>
            </a:r>
            <a:r>
              <a:rPr lang="en-US" sz="2000" b="0" dirty="0"/>
              <a:t>367 fatalities.  </a:t>
            </a:r>
            <a:endParaRPr lang="en-US" sz="2000" b="0" dirty="0" smtClean="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757738" y="3606164"/>
            <a:ext cx="3761423" cy="3350578"/>
          </a:xfrm>
          <a:prstGeom prst="rect">
            <a:avLst/>
          </a:prstGeom>
          <a:noFill/>
          <a:ln>
            <a:noFill/>
          </a:ln>
        </p:spPr>
      </p:pic>
      <p:sp>
        <p:nvSpPr>
          <p:cNvPr id="6" name="Content Placeholder 2"/>
          <p:cNvSpPr txBox="1">
            <a:spLocks/>
          </p:cNvSpPr>
          <p:nvPr/>
        </p:nvSpPr>
        <p:spPr bwMode="auto">
          <a:xfrm>
            <a:off x="296862" y="3600450"/>
            <a:ext cx="8685213" cy="33562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r>
              <a:rPr lang="en-US" sz="2000" dirty="0" smtClean="0"/>
              <a:t>Recent destructive crustal earthquakes e.g. </a:t>
            </a:r>
          </a:p>
          <a:p>
            <a:pPr lvl="1"/>
            <a:r>
              <a:rPr lang="en-US" sz="2000" b="0" dirty="0" smtClean="0"/>
              <a:t>Philippine fault earthquake (M 7.8 with 1800 fatalities, in 1990)</a:t>
            </a:r>
          </a:p>
          <a:p>
            <a:pPr lvl="1"/>
            <a:r>
              <a:rPr lang="en-US" sz="2000" b="0" dirty="0" err="1" smtClean="0"/>
              <a:t>Yogjakarta</a:t>
            </a:r>
            <a:r>
              <a:rPr lang="en-US" sz="2000" b="0" dirty="0" smtClean="0"/>
              <a:t> earthquake (M 6.3 with 6000 fatalities, in 2006)</a:t>
            </a:r>
          </a:p>
          <a:p>
            <a:pPr lvl="1"/>
            <a:r>
              <a:rPr lang="en-US" sz="2000" b="0" dirty="0" smtClean="0"/>
              <a:t>Sumatra-Andaman </a:t>
            </a:r>
            <a:r>
              <a:rPr lang="en-US" sz="2000" b="0" dirty="0" err="1" smtClean="0"/>
              <a:t>subduction</a:t>
            </a:r>
            <a:r>
              <a:rPr lang="en-US" sz="2000" b="0" dirty="0" smtClean="0"/>
              <a:t> earthquake (M 9.3, in 2004), 2</a:t>
            </a:r>
            <a:r>
              <a:rPr lang="en-US" sz="2000" b="0" baseline="30000" dirty="0" smtClean="0"/>
              <a:t>nd</a:t>
            </a:r>
            <a:r>
              <a:rPr lang="en-US" sz="2000" b="0" dirty="0" smtClean="0"/>
              <a:t> largest instrumental earthquake ever.</a:t>
            </a:r>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5586412" y="179387"/>
            <a:ext cx="3481387" cy="3055302"/>
          </a:xfrm>
          <a:prstGeom prst="rect">
            <a:avLst/>
          </a:prstGeom>
          <a:noFill/>
          <a:ln>
            <a:noFill/>
          </a:ln>
        </p:spPr>
      </p:pic>
      <p:sp>
        <p:nvSpPr>
          <p:cNvPr id="8" name="Content Placeholder 2"/>
          <p:cNvSpPr txBox="1">
            <a:spLocks/>
          </p:cNvSpPr>
          <p:nvPr/>
        </p:nvSpPr>
        <p:spPr bwMode="auto">
          <a:xfrm>
            <a:off x="449262" y="5524500"/>
            <a:ext cx="8770937" cy="1323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buFont typeface="Arial" charset="0"/>
              <a:buNone/>
            </a:pPr>
            <a:r>
              <a:rPr lang="en-US" u="sng" dirty="0" smtClean="0"/>
              <a:t>Four scientific objectives: </a:t>
            </a:r>
            <a:r>
              <a:rPr lang="en-US" dirty="0" smtClean="0"/>
              <a:t>Volcano early warning, Eruption monitoring, Rapid earthquake information and Geodetic monitoring of strain accumulation</a:t>
            </a:r>
            <a:endParaRPr lang="en-GB" dirty="0"/>
          </a:p>
        </p:txBody>
      </p:sp>
    </p:spTree>
    <p:extLst>
      <p:ext uri="{BB962C8B-B14F-4D97-AF65-F5344CB8AC3E}">
        <p14:creationId xmlns:p14="http://schemas.microsoft.com/office/powerpoint/2010/main" val="329588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 Activities in 2014 </a:t>
            </a:r>
            <a:endParaRPr lang="en-GB" dirty="0"/>
          </a:p>
        </p:txBody>
      </p:sp>
      <p:pic>
        <p:nvPicPr>
          <p:cNvPr id="2050" name="Picture 2" descr="http://www.dailytimes.com.pk/print_images/456/2014-08-04/hundreds-killed-as-6-5-magnitude-earthquake-rattles-southwest-china-1407103338-2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7" y="1331650"/>
            <a:ext cx="9167997" cy="55263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96863" y="2265760"/>
            <a:ext cx="8445500" cy="3952160"/>
          </a:xfrm>
          <a:solidFill>
            <a:srgbClr val="FFFFFF">
              <a:alpha val="66000"/>
            </a:srgbClr>
          </a:solidFill>
        </p:spPr>
        <p:txBody>
          <a:bodyPr/>
          <a:lstStyle/>
          <a:p>
            <a:r>
              <a:rPr lang="en-GB" sz="2800" dirty="0" smtClean="0">
                <a:solidFill>
                  <a:schemeClr val="tx1">
                    <a:lumMod val="75000"/>
                  </a:schemeClr>
                </a:solidFill>
              </a:rPr>
              <a:t>Floods, Seismic Risks &amp; Volcanoes Pilots</a:t>
            </a:r>
          </a:p>
          <a:p>
            <a:endParaRPr lang="en-GB" sz="2800" dirty="0">
              <a:solidFill>
                <a:schemeClr val="tx1">
                  <a:lumMod val="75000"/>
                </a:schemeClr>
              </a:solidFill>
            </a:endParaRPr>
          </a:p>
          <a:p>
            <a:r>
              <a:rPr lang="en-GB" sz="2800" dirty="0" err="1" smtClean="0">
                <a:solidFill>
                  <a:schemeClr val="tx1">
                    <a:lumMod val="75000"/>
                  </a:schemeClr>
                </a:solidFill>
              </a:rPr>
              <a:t>Geohazards</a:t>
            </a:r>
            <a:r>
              <a:rPr lang="en-GB" sz="2800" dirty="0" smtClean="0">
                <a:solidFill>
                  <a:schemeClr val="tx1">
                    <a:lumMod val="75000"/>
                  </a:schemeClr>
                </a:solidFill>
              </a:rPr>
              <a:t> Supersites</a:t>
            </a:r>
          </a:p>
          <a:p>
            <a:endParaRPr lang="en-GB" sz="2800" dirty="0" smtClean="0">
              <a:solidFill>
                <a:schemeClr val="tx1">
                  <a:lumMod val="75000"/>
                </a:schemeClr>
              </a:solidFill>
            </a:endParaRPr>
          </a:p>
          <a:p>
            <a:r>
              <a:rPr lang="en-GB" sz="2800" dirty="0" smtClean="0">
                <a:solidFill>
                  <a:schemeClr val="tx1">
                    <a:lumMod val="75000"/>
                  </a:schemeClr>
                </a:solidFill>
              </a:rPr>
              <a:t>Recovery Observatory Pilot</a:t>
            </a:r>
          </a:p>
          <a:p>
            <a:endParaRPr lang="en-GB" sz="2800" dirty="0">
              <a:solidFill>
                <a:schemeClr val="tx1">
                  <a:lumMod val="75000"/>
                </a:schemeClr>
              </a:solidFill>
            </a:endParaRPr>
          </a:p>
          <a:p>
            <a:r>
              <a:rPr lang="en-GB" sz="2800" dirty="0" smtClean="0">
                <a:solidFill>
                  <a:schemeClr val="tx1">
                    <a:lumMod val="75000"/>
                  </a:schemeClr>
                </a:solidFill>
              </a:rPr>
              <a:t>Preparations for 3</a:t>
            </a:r>
            <a:r>
              <a:rPr lang="en-GB" sz="2800" baseline="30000" dirty="0" smtClean="0">
                <a:solidFill>
                  <a:schemeClr val="tx1">
                    <a:lumMod val="75000"/>
                  </a:schemeClr>
                </a:solidFill>
              </a:rPr>
              <a:t>rd</a:t>
            </a:r>
            <a:r>
              <a:rPr lang="en-GB" sz="2800" dirty="0" smtClean="0">
                <a:solidFill>
                  <a:schemeClr val="tx1">
                    <a:lumMod val="75000"/>
                  </a:schemeClr>
                </a:solidFill>
              </a:rPr>
              <a:t> UN World Conference on Disaster Risk Reduction </a:t>
            </a:r>
            <a:r>
              <a:rPr lang="en-GB" sz="2800" b="0" dirty="0" smtClean="0">
                <a:solidFill>
                  <a:schemeClr val="tx1">
                    <a:lumMod val="75000"/>
                  </a:schemeClr>
                </a:solidFill>
              </a:rPr>
              <a:t>(March 2015, Japan)</a:t>
            </a:r>
            <a:endParaRPr lang="en-GB" sz="2800" b="0" dirty="0">
              <a:solidFill>
                <a:schemeClr val="tx1">
                  <a:lumMod val="75000"/>
                </a:schemeClr>
              </a:solidFill>
            </a:endParaRPr>
          </a:p>
        </p:txBody>
      </p:sp>
    </p:spTree>
    <p:extLst>
      <p:ext uri="{BB962C8B-B14F-4D97-AF65-F5344CB8AC3E}">
        <p14:creationId xmlns:p14="http://schemas.microsoft.com/office/powerpoint/2010/main" val="1989445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Southeast Asia Natural </a:t>
            </a:r>
            <a:r>
              <a:rPr lang="en-US" dirty="0" smtClean="0"/>
              <a:t>Laboratory </a:t>
            </a:r>
            <a:r>
              <a:rPr lang="en-US" dirty="0"/>
              <a:t>for </a:t>
            </a:r>
            <a:r>
              <a:rPr lang="en-US" dirty="0" err="1"/>
              <a:t>Geohazards</a:t>
            </a:r>
            <a:r>
              <a:rPr lang="en-US" dirty="0"/>
              <a:t> </a:t>
            </a:r>
            <a:endParaRPr lang="en-GB" dirty="0"/>
          </a:p>
        </p:txBody>
      </p:sp>
      <p:pic>
        <p:nvPicPr>
          <p:cNvPr id="9" name="table"/>
          <p:cNvPicPr>
            <a:picLocks noChangeAspect="1"/>
          </p:cNvPicPr>
          <p:nvPr/>
        </p:nvPicPr>
        <p:blipFill>
          <a:blip r:embed="rId3"/>
          <a:stretch>
            <a:fillRect/>
          </a:stretch>
        </p:blipFill>
        <p:spPr>
          <a:xfrm>
            <a:off x="0" y="2610413"/>
            <a:ext cx="4464496" cy="3688080"/>
          </a:xfrm>
          <a:prstGeom prst="rect">
            <a:avLst/>
          </a:prstGeom>
        </p:spPr>
      </p:pic>
      <p:pic>
        <p:nvPicPr>
          <p:cNvPr id="10" name="Picture 9" descr="Population.bmp"/>
          <p:cNvPicPr>
            <a:picLocks noChangeAspect="1"/>
          </p:cNvPicPr>
          <p:nvPr/>
        </p:nvPicPr>
        <p:blipFill>
          <a:blip r:embed="rId4" cstate="print"/>
          <a:stretch>
            <a:fillRect/>
          </a:stretch>
        </p:blipFill>
        <p:spPr>
          <a:xfrm>
            <a:off x="4752001" y="2610413"/>
            <a:ext cx="9974092" cy="3583888"/>
          </a:xfrm>
          <a:prstGeom prst="rect">
            <a:avLst/>
          </a:prstGeom>
        </p:spPr>
      </p:pic>
      <p:sp>
        <p:nvSpPr>
          <p:cNvPr id="11" name="TextBox 2"/>
          <p:cNvSpPr txBox="1"/>
          <p:nvPr/>
        </p:nvSpPr>
        <p:spPr>
          <a:xfrm>
            <a:off x="0" y="6368988"/>
            <a:ext cx="914400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t>© Sarah Brown (University of Bristol) - Use </a:t>
            </a:r>
            <a:r>
              <a:rPr lang="en-US" sz="1200" dirty="0"/>
              <a:t>of indicators and indices to assess global volcanic hazard and risk for the Global Assessment Report </a:t>
            </a:r>
            <a:r>
              <a:rPr lang="en-US" sz="1200" dirty="0" smtClean="0"/>
              <a:t>2015, presented at CoV8</a:t>
            </a:r>
            <a:endParaRPr lang="en-US" sz="1200" dirty="0"/>
          </a:p>
        </p:txBody>
      </p:sp>
      <p:sp>
        <p:nvSpPr>
          <p:cNvPr id="4" name="TextBox 3"/>
          <p:cNvSpPr txBox="1"/>
          <p:nvPr/>
        </p:nvSpPr>
        <p:spPr>
          <a:xfrm>
            <a:off x="221226" y="1592829"/>
            <a:ext cx="8377084" cy="830997"/>
          </a:xfrm>
          <a:prstGeom prst="rect">
            <a:avLst/>
          </a:prstGeom>
          <a:noFill/>
        </p:spPr>
        <p:txBody>
          <a:bodyPr wrap="square" rtlCol="0">
            <a:spAutoFit/>
          </a:bodyPr>
          <a:lstStyle/>
          <a:p>
            <a:r>
              <a:rPr lang="en-US" sz="2400" b="1" dirty="0"/>
              <a:t>Indonesia and the Philippines together account for 78% of the global volcanic </a:t>
            </a:r>
            <a:r>
              <a:rPr lang="en-US" sz="2400" b="1" dirty="0" smtClean="0"/>
              <a:t>risk </a:t>
            </a:r>
            <a:r>
              <a:rPr lang="en-US" sz="2000" i="1" dirty="0" smtClean="0"/>
              <a:t>(2013 GAR Report)</a:t>
            </a:r>
            <a:endParaRPr lang="en-GB" sz="2000" i="1" dirty="0"/>
          </a:p>
        </p:txBody>
      </p:sp>
    </p:spTree>
    <p:extLst>
      <p:ext uri="{BB962C8B-B14F-4D97-AF65-F5344CB8AC3E}">
        <p14:creationId xmlns:p14="http://schemas.microsoft.com/office/powerpoint/2010/main" val="2650132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Southeast Asia Natural </a:t>
            </a:r>
            <a:r>
              <a:rPr lang="en-US" dirty="0" smtClean="0"/>
              <a:t>Laboratory </a:t>
            </a:r>
            <a:r>
              <a:rPr lang="en-US" dirty="0"/>
              <a:t>for </a:t>
            </a:r>
            <a:r>
              <a:rPr lang="en-US" dirty="0" err="1"/>
              <a:t>Geohazards</a:t>
            </a:r>
            <a:r>
              <a:rPr lang="en-US" dirty="0"/>
              <a:t> </a:t>
            </a:r>
            <a:r>
              <a:rPr lang="en-US" dirty="0" smtClean="0"/>
              <a:t>(</a:t>
            </a:r>
            <a:r>
              <a:rPr lang="en-US" dirty="0" err="1" smtClean="0"/>
              <a:t>cont</a:t>
            </a:r>
            <a:r>
              <a:rPr lang="en-US" dirty="0" smtClean="0"/>
              <a:t>’)</a:t>
            </a:r>
            <a:endParaRPr lang="en-GB" dirty="0"/>
          </a:p>
        </p:txBody>
      </p:sp>
      <p:sp>
        <p:nvSpPr>
          <p:cNvPr id="3" name="Content Placeholder 2"/>
          <p:cNvSpPr>
            <a:spLocks noGrp="1"/>
          </p:cNvSpPr>
          <p:nvPr>
            <p:ph idx="1"/>
          </p:nvPr>
        </p:nvSpPr>
        <p:spPr>
          <a:xfrm>
            <a:off x="173037" y="1362075"/>
            <a:ext cx="8770937" cy="4914899"/>
          </a:xfrm>
        </p:spPr>
        <p:txBody>
          <a:bodyPr/>
          <a:lstStyle/>
          <a:p>
            <a:pPr marL="0" indent="0">
              <a:buNone/>
            </a:pPr>
            <a:r>
              <a:rPr lang="en-US" sz="2000" dirty="0" smtClean="0"/>
              <a:t>Proposal made by Research Institutes, Observatories, </a:t>
            </a:r>
            <a:r>
              <a:rPr lang="en-US" sz="2000" dirty="0" err="1" smtClean="0"/>
              <a:t>Geohazards</a:t>
            </a:r>
            <a:r>
              <a:rPr lang="en-US" sz="2000" dirty="0" smtClean="0"/>
              <a:t> Management Agencies from</a:t>
            </a:r>
            <a:r>
              <a:rPr lang="en-US" sz="2000" b="0" dirty="0" smtClean="0"/>
              <a:t>:</a:t>
            </a:r>
          </a:p>
          <a:p>
            <a:pPr lvl="1"/>
            <a:r>
              <a:rPr lang="en-US" sz="1600" b="0" dirty="0" smtClean="0"/>
              <a:t> </a:t>
            </a:r>
            <a:r>
              <a:rPr lang="en-GB" sz="1600" b="0" i="1" u="sng" dirty="0" smtClean="0"/>
              <a:t>Indonesia, Philippines, Australia, Germany, France, </a:t>
            </a:r>
            <a:r>
              <a:rPr lang="fr-FR" sz="1600" b="0" i="1" u="sng" dirty="0" err="1" smtClean="0"/>
              <a:t>India</a:t>
            </a:r>
            <a:r>
              <a:rPr lang="fr-FR" sz="1600" b="0" i="1" u="sng" dirty="0" smtClean="0"/>
              <a:t>, </a:t>
            </a:r>
            <a:r>
              <a:rPr lang="it-IT" sz="1600" b="0" i="1" u="sng" dirty="0" err="1" smtClean="0"/>
              <a:t>Italy</a:t>
            </a:r>
            <a:r>
              <a:rPr lang="it-IT" sz="1600" b="0" i="1" u="sng" dirty="0" smtClean="0"/>
              <a:t>,</a:t>
            </a:r>
            <a:r>
              <a:rPr lang="en-GB" sz="1600" b="0" i="1" u="sng" dirty="0" smtClean="0"/>
              <a:t>Japan, </a:t>
            </a:r>
            <a:r>
              <a:rPr lang="fr-FR" sz="1600" b="0" i="1" u="sng" dirty="0" smtClean="0"/>
              <a:t>Luxemburg, </a:t>
            </a:r>
            <a:r>
              <a:rPr lang="en-US" sz="1600" b="0" i="1" u="sng" dirty="0"/>
              <a:t>Papua New </a:t>
            </a:r>
            <a:r>
              <a:rPr lang="en-US" sz="1600" b="0" i="1" u="sng" dirty="0" smtClean="0"/>
              <a:t>Guinea, Portugal, Saudi Arabia, Singapore, </a:t>
            </a:r>
            <a:r>
              <a:rPr lang="es-ES" sz="1600" b="0" i="1" u="sng" dirty="0" err="1" smtClean="0"/>
              <a:t>Spain</a:t>
            </a:r>
            <a:r>
              <a:rPr lang="es-ES" sz="1600" b="0" i="1" u="sng" dirty="0" smtClean="0"/>
              <a:t>, </a:t>
            </a:r>
            <a:r>
              <a:rPr lang="en-GB" sz="1600" b="0" i="1" u="sng" dirty="0"/>
              <a:t>U.K</a:t>
            </a:r>
            <a:r>
              <a:rPr lang="en-GB" sz="1600" b="0" i="1" u="sng" dirty="0" smtClean="0"/>
              <a:t>.</a:t>
            </a:r>
            <a:r>
              <a:rPr lang="en-GB" sz="1600" b="0" i="1" u="sng" dirty="0"/>
              <a:t> </a:t>
            </a:r>
            <a:r>
              <a:rPr lang="en-GB" sz="1600" b="0" i="1" u="sng" dirty="0" smtClean="0"/>
              <a:t>and USA</a:t>
            </a:r>
            <a:endParaRPr lang="en-US" sz="1800" b="0" dirty="0" smtClean="0"/>
          </a:p>
          <a:p>
            <a:pPr marL="0" indent="0">
              <a:buNone/>
            </a:pPr>
            <a:r>
              <a:rPr lang="en-US" sz="2000" dirty="0" smtClean="0"/>
              <a:t>Intention of proposers is to present it </a:t>
            </a:r>
            <a:r>
              <a:rPr lang="en-US" sz="2000" dirty="0"/>
              <a:t>a </a:t>
            </a:r>
            <a:endParaRPr lang="en-US" sz="2000" dirty="0" smtClean="0"/>
          </a:p>
          <a:p>
            <a:pPr marL="0" indent="0">
              <a:buNone/>
            </a:pPr>
            <a:r>
              <a:rPr lang="en-US" sz="2000" dirty="0" smtClean="0"/>
              <a:t>voluntary </a:t>
            </a:r>
            <a:r>
              <a:rPr lang="en-US" sz="2000" dirty="0"/>
              <a:t>commitment </a:t>
            </a:r>
            <a:r>
              <a:rPr lang="en-US" sz="2000" dirty="0" smtClean="0"/>
              <a:t>at 2015 WCDRR</a:t>
            </a:r>
          </a:p>
          <a:p>
            <a:endParaRPr lang="en-US" sz="2000" b="0" dirty="0" smtClean="0"/>
          </a:p>
          <a:p>
            <a:pPr marL="0" indent="0">
              <a:buNone/>
            </a:pPr>
            <a:r>
              <a:rPr lang="en-US" sz="2000" dirty="0" smtClean="0"/>
              <a:t> </a:t>
            </a:r>
          </a:p>
          <a:p>
            <a:pPr marL="0" indent="0">
              <a:buNone/>
            </a:pPr>
            <a:endParaRPr lang="en-US" sz="2000" dirty="0" smtClean="0"/>
          </a:p>
          <a:p>
            <a:pPr marL="0" indent="0">
              <a:buNone/>
            </a:pPr>
            <a:endParaRPr lang="en-US" sz="2000" dirty="0" smtClean="0"/>
          </a:p>
          <a:p>
            <a:pPr marL="0" indent="0">
              <a:buNone/>
            </a:pPr>
            <a:r>
              <a:rPr lang="en-US" sz="2000" dirty="0" smtClean="0"/>
              <a:t>Being assessed by WG Disasters:</a:t>
            </a:r>
          </a:p>
          <a:p>
            <a:pPr lvl="1"/>
            <a:r>
              <a:rPr lang="en-US" sz="1800" b="0" dirty="0" smtClean="0"/>
              <a:t>Current objectives of both Volcanoes and Seismic Risks pilots differ. </a:t>
            </a:r>
            <a:r>
              <a:rPr lang="en-US" sz="1800" b="0" dirty="0"/>
              <a:t>New proposal should not impact </a:t>
            </a:r>
            <a:r>
              <a:rPr lang="en-US" sz="1800" b="0" dirty="0" smtClean="0"/>
              <a:t>on-going efforts deployed to fulfill initial objectives; still Pilots concept to be demonstrated.</a:t>
            </a:r>
          </a:p>
          <a:p>
            <a:pPr lvl="1"/>
            <a:r>
              <a:rPr lang="en-US" sz="1800" b="0" dirty="0" smtClean="0"/>
              <a:t>Provision of feedback / reports from Scientists on data use must be guarantied in regards to the amount of data provided by Space Agencies.</a:t>
            </a:r>
            <a:endParaRPr lang="en-US" sz="2000" b="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2675170"/>
            <a:ext cx="2847974" cy="24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73037" y="3619500"/>
            <a:ext cx="5380038" cy="809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buFont typeface="Arial" charset="0"/>
              <a:buNone/>
            </a:pPr>
            <a:r>
              <a:rPr lang="en-US" sz="2000" smtClean="0"/>
              <a:t>Large amount of satellite optical and radar data requested, comparable to GFOI.</a:t>
            </a:r>
          </a:p>
          <a:p>
            <a:pPr marL="0" indent="0">
              <a:buFont typeface="Arial" charset="0"/>
              <a:buNone/>
            </a:pPr>
            <a:endParaRPr lang="en-US" sz="2000" dirty="0" smtClean="0"/>
          </a:p>
        </p:txBody>
      </p:sp>
    </p:spTree>
    <p:extLst>
      <p:ext uri="{BB962C8B-B14F-4D97-AF65-F5344CB8AC3E}">
        <p14:creationId xmlns:p14="http://schemas.microsoft.com/office/powerpoint/2010/main" val="1862819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Recovery </a:t>
            </a:r>
            <a:r>
              <a:rPr lang="en-GB" dirty="0" smtClean="0"/>
              <a:t>Observatory (RO)</a:t>
            </a:r>
            <a:endParaRPr lang="en-GB" dirty="0"/>
          </a:p>
        </p:txBody>
      </p:sp>
      <p:sp>
        <p:nvSpPr>
          <p:cNvPr id="3" name="Content Placeholder 2"/>
          <p:cNvSpPr>
            <a:spLocks noGrp="1"/>
          </p:cNvSpPr>
          <p:nvPr>
            <p:ph idx="1"/>
          </p:nvPr>
        </p:nvSpPr>
        <p:spPr>
          <a:xfrm>
            <a:off x="275770" y="1388745"/>
            <a:ext cx="8792029" cy="5128169"/>
          </a:xfrm>
          <a:solidFill>
            <a:schemeClr val="bg1"/>
          </a:solidFill>
        </p:spPr>
        <p:txBody>
          <a:bodyPr/>
          <a:lstStyle/>
          <a:p>
            <a:pPr marL="0" indent="0">
              <a:buNone/>
            </a:pPr>
            <a:r>
              <a:rPr lang="en-GB" dirty="0" smtClean="0"/>
              <a:t>Implementation of IT infrastructure is progressing</a:t>
            </a:r>
          </a:p>
          <a:p>
            <a:pPr lvl="1"/>
            <a:r>
              <a:rPr lang="en-GB" sz="1800" b="0" dirty="0" smtClean="0"/>
              <a:t>1</a:t>
            </a:r>
            <a:r>
              <a:rPr lang="en-GB" sz="1800" b="0" baseline="30000" dirty="0" smtClean="0"/>
              <a:t>st</a:t>
            </a:r>
            <a:r>
              <a:rPr lang="en-GB" sz="1800" b="0" dirty="0" smtClean="0"/>
              <a:t>  basic version end 2014 </a:t>
            </a:r>
            <a:r>
              <a:rPr lang="en-GB" sz="1800" b="0" dirty="0"/>
              <a:t>(</a:t>
            </a:r>
            <a:r>
              <a:rPr lang="en-GB" sz="1800" b="0" dirty="0">
                <a:hlinkClick r:id="rId3"/>
              </a:rPr>
              <a:t>http://dotcloud.akka.eu/RO</a:t>
            </a:r>
            <a:r>
              <a:rPr lang="en-GB" sz="1800" b="0" dirty="0" smtClean="0">
                <a:hlinkClick r:id="rId3"/>
              </a:rPr>
              <a:t>/</a:t>
            </a:r>
            <a:r>
              <a:rPr lang="en-GB" sz="1800" b="0" dirty="0" smtClean="0"/>
              <a:t> ), </a:t>
            </a:r>
          </a:p>
          <a:p>
            <a:pPr marL="457200" lvl="1" indent="0">
              <a:buNone/>
            </a:pPr>
            <a:r>
              <a:rPr lang="en-GB" sz="1800" b="0" dirty="0"/>
              <a:t> </a:t>
            </a:r>
            <a:r>
              <a:rPr lang="en-GB" sz="1800" b="0" dirty="0" smtClean="0"/>
              <a:t>    2</a:t>
            </a:r>
            <a:r>
              <a:rPr lang="en-GB" sz="1800" b="0" baseline="30000" dirty="0" smtClean="0"/>
              <a:t>nd</a:t>
            </a:r>
            <a:r>
              <a:rPr lang="en-GB" sz="1800" b="0" dirty="0" smtClean="0"/>
              <a:t> version </a:t>
            </a:r>
            <a:r>
              <a:rPr lang="en-GB" sz="1800" b="0" dirty="0"/>
              <a:t>in </a:t>
            </a:r>
            <a:r>
              <a:rPr lang="en-GB" sz="1800" b="0" dirty="0" smtClean="0"/>
              <a:t>July 2015</a:t>
            </a:r>
            <a:endParaRPr lang="en-GB" sz="1800" b="0" dirty="0"/>
          </a:p>
          <a:p>
            <a:endParaRPr lang="en-GB" sz="1800" dirty="0" smtClean="0"/>
          </a:p>
          <a:p>
            <a:pPr marL="0" indent="0">
              <a:buNone/>
            </a:pPr>
            <a:r>
              <a:rPr lang="en-GB" dirty="0"/>
              <a:t>Meeting with Stakeholders </a:t>
            </a:r>
            <a:r>
              <a:rPr lang="en-GB" altLang="ja-JP" sz="2000" b="0" dirty="0" smtClean="0"/>
              <a:t>(UNDP, World </a:t>
            </a:r>
            <a:r>
              <a:rPr lang="en-GB" altLang="ja-JP" sz="2000" b="0" dirty="0"/>
              <a:t>Bank</a:t>
            </a:r>
            <a:r>
              <a:rPr lang="en-GB" altLang="ja-JP" sz="2000" b="0" dirty="0" smtClean="0"/>
              <a:t>, Red Cross, UNOSAT, </a:t>
            </a:r>
            <a:r>
              <a:rPr lang="en-GB" altLang="ja-JP" sz="2000" b="0" dirty="0"/>
              <a:t>UNISDR </a:t>
            </a:r>
            <a:r>
              <a:rPr lang="en-GB" sz="2000" b="0" dirty="0"/>
              <a:t>)</a:t>
            </a:r>
            <a:r>
              <a:rPr lang="en-GB" sz="2000" dirty="0"/>
              <a:t> </a:t>
            </a:r>
            <a:r>
              <a:rPr lang="en-GB" dirty="0"/>
              <a:t>to </a:t>
            </a:r>
            <a:r>
              <a:rPr lang="en-US" dirty="0"/>
              <a:t>develop institutional relationship and to engage </a:t>
            </a:r>
            <a:r>
              <a:rPr lang="en-US" dirty="0" smtClean="0"/>
              <a:t>them in </a:t>
            </a:r>
            <a:r>
              <a:rPr lang="en-US" dirty="0"/>
              <a:t>the </a:t>
            </a:r>
            <a:r>
              <a:rPr lang="en-US" dirty="0" smtClean="0"/>
              <a:t>RO triggering </a:t>
            </a:r>
            <a:r>
              <a:rPr lang="en-US" dirty="0"/>
              <a:t>process </a:t>
            </a:r>
            <a:r>
              <a:rPr lang="en-US" sz="1800" b="0" dirty="0"/>
              <a:t>(</a:t>
            </a:r>
            <a:r>
              <a:rPr lang="en-GB" sz="1800" b="0" dirty="0"/>
              <a:t>Geneva, 7 Oct. 2014)</a:t>
            </a:r>
            <a:endParaRPr lang="en-GB" sz="2000" b="0" dirty="0"/>
          </a:p>
          <a:p>
            <a:pPr lvl="1"/>
            <a:r>
              <a:rPr lang="en-US" sz="1800" b="0" dirty="0" smtClean="0"/>
              <a:t>Strong </a:t>
            </a:r>
            <a:r>
              <a:rPr lang="en-US" sz="1800" b="0" dirty="0"/>
              <a:t>interest </a:t>
            </a:r>
            <a:r>
              <a:rPr lang="en-US" sz="1800" b="0" dirty="0" smtClean="0"/>
              <a:t> from all in joining </a:t>
            </a:r>
            <a:r>
              <a:rPr lang="en-US" sz="1800" b="0" dirty="0"/>
              <a:t>the </a:t>
            </a:r>
            <a:r>
              <a:rPr lang="en-US" sz="1800" b="0" dirty="0" smtClean="0"/>
              <a:t>RO and willingness </a:t>
            </a:r>
            <a:r>
              <a:rPr lang="en-US" sz="1800" b="0" dirty="0"/>
              <a:t>to work with </a:t>
            </a:r>
            <a:r>
              <a:rPr lang="en-US" sz="1800" b="0" dirty="0" smtClean="0"/>
              <a:t>CEOS towards a </a:t>
            </a:r>
            <a:r>
              <a:rPr lang="en-US" sz="1800" b="0" dirty="0"/>
              <a:t>'formal' commitment by end </a:t>
            </a:r>
            <a:r>
              <a:rPr lang="en-US" sz="1800" b="0" dirty="0" smtClean="0"/>
              <a:t>2014 to </a:t>
            </a:r>
            <a:r>
              <a:rPr lang="en-US" sz="1800" b="0" dirty="0"/>
              <a:t>allow triggering of the </a:t>
            </a:r>
            <a:r>
              <a:rPr lang="en-US" sz="1800" b="0" dirty="0" smtClean="0"/>
              <a:t>RO by </a:t>
            </a:r>
            <a:r>
              <a:rPr lang="en-US" sz="1800" b="0" dirty="0"/>
              <a:t>1 January 2015.</a:t>
            </a:r>
            <a:endParaRPr lang="en-GB" sz="1800" dirty="0"/>
          </a:p>
        </p:txBody>
      </p:sp>
      <p:pic>
        <p:nvPicPr>
          <p:cNvPr id="4" name="Picture 3" descr="4-helicopter-tsunami-destruction_51404_600x4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63" y="5542199"/>
            <a:ext cx="2193276" cy="1198832"/>
          </a:xfrm>
          <a:prstGeom prst="rect">
            <a:avLst/>
          </a:prstGeom>
        </p:spPr>
      </p:pic>
      <p:pic>
        <p:nvPicPr>
          <p:cNvPr id="5" name="Picture 4" descr="manonhait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188" y="5542199"/>
            <a:ext cx="2163670" cy="1211656"/>
          </a:xfrm>
          <a:prstGeom prst="rect">
            <a:avLst/>
          </a:prstGeom>
        </p:spPr>
      </p:pic>
      <p:pic>
        <p:nvPicPr>
          <p:cNvPr id="6" name="Picture 5" descr="tohok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3776" y="5542199"/>
            <a:ext cx="2086756" cy="1211656"/>
          </a:xfrm>
          <a:prstGeom prst="rect">
            <a:avLst/>
          </a:prstGeom>
        </p:spPr>
      </p:pic>
      <p:sp>
        <p:nvSpPr>
          <p:cNvPr id="7" name="TextBox 6"/>
          <p:cNvSpPr txBox="1"/>
          <p:nvPr/>
        </p:nvSpPr>
        <p:spPr>
          <a:xfrm>
            <a:off x="581163" y="5080534"/>
            <a:ext cx="2193276" cy="461665"/>
          </a:xfrm>
          <a:prstGeom prst="rect">
            <a:avLst/>
          </a:prstGeom>
          <a:noFill/>
        </p:spPr>
        <p:txBody>
          <a:bodyPr wrap="square" rtlCol="0">
            <a:spAutoFit/>
          </a:bodyPr>
          <a:lstStyle/>
          <a:p>
            <a:pPr algn="ctr"/>
            <a:r>
              <a:rPr lang="en-US" sz="1200" b="1" dirty="0" smtClean="0">
                <a:solidFill>
                  <a:schemeClr val="bg1">
                    <a:lumMod val="50000"/>
                  </a:schemeClr>
                </a:solidFill>
              </a:rPr>
              <a:t>Indonesian Tsunami</a:t>
            </a:r>
          </a:p>
          <a:p>
            <a:pPr algn="ctr"/>
            <a:r>
              <a:rPr lang="en-US" sz="1200" b="1" dirty="0" smtClean="0">
                <a:solidFill>
                  <a:schemeClr val="bg1">
                    <a:lumMod val="50000"/>
                  </a:schemeClr>
                </a:solidFill>
              </a:rPr>
              <a:t>2004</a:t>
            </a:r>
            <a:endParaRPr lang="en-US" sz="1200" b="1" dirty="0">
              <a:solidFill>
                <a:schemeClr val="bg1">
                  <a:lumMod val="50000"/>
                </a:schemeClr>
              </a:solidFill>
            </a:endParaRPr>
          </a:p>
        </p:txBody>
      </p:sp>
      <p:sp>
        <p:nvSpPr>
          <p:cNvPr id="8" name="TextBox 7"/>
          <p:cNvSpPr txBox="1"/>
          <p:nvPr/>
        </p:nvSpPr>
        <p:spPr>
          <a:xfrm>
            <a:off x="6737881" y="5080534"/>
            <a:ext cx="1539319" cy="461665"/>
          </a:xfrm>
          <a:prstGeom prst="rect">
            <a:avLst/>
          </a:prstGeom>
          <a:noFill/>
        </p:spPr>
        <p:txBody>
          <a:bodyPr wrap="square" rtlCol="0">
            <a:spAutoFit/>
          </a:bodyPr>
          <a:lstStyle/>
          <a:p>
            <a:pPr algn="ctr"/>
            <a:r>
              <a:rPr lang="en-US" sz="1200" b="1" dirty="0" smtClean="0">
                <a:solidFill>
                  <a:schemeClr val="bg1">
                    <a:lumMod val="50000"/>
                  </a:schemeClr>
                </a:solidFill>
              </a:rPr>
              <a:t>Tohoku Tsunami</a:t>
            </a:r>
          </a:p>
          <a:p>
            <a:pPr algn="ctr"/>
            <a:r>
              <a:rPr lang="en-US" sz="1200" b="1" dirty="0" smtClean="0">
                <a:solidFill>
                  <a:schemeClr val="bg1">
                    <a:lumMod val="50000"/>
                  </a:schemeClr>
                </a:solidFill>
              </a:rPr>
              <a:t>2011</a:t>
            </a:r>
            <a:endParaRPr lang="en-US" sz="1200" b="1" dirty="0">
              <a:solidFill>
                <a:schemeClr val="bg1">
                  <a:lumMod val="50000"/>
                </a:schemeClr>
              </a:solidFill>
            </a:endParaRPr>
          </a:p>
        </p:txBody>
      </p:sp>
      <p:sp>
        <p:nvSpPr>
          <p:cNvPr id="9" name="TextBox 8"/>
          <p:cNvSpPr txBox="1"/>
          <p:nvPr/>
        </p:nvSpPr>
        <p:spPr>
          <a:xfrm>
            <a:off x="3720188" y="5080534"/>
            <a:ext cx="2163670" cy="461665"/>
          </a:xfrm>
          <a:prstGeom prst="rect">
            <a:avLst/>
          </a:prstGeom>
          <a:noFill/>
        </p:spPr>
        <p:txBody>
          <a:bodyPr wrap="square" rtlCol="0">
            <a:spAutoFit/>
          </a:bodyPr>
          <a:lstStyle/>
          <a:p>
            <a:pPr algn="ctr"/>
            <a:r>
              <a:rPr lang="en-US" sz="1200" b="1" dirty="0" smtClean="0">
                <a:solidFill>
                  <a:schemeClr val="bg1">
                    <a:lumMod val="50000"/>
                  </a:schemeClr>
                </a:solidFill>
              </a:rPr>
              <a:t>Haiti Earthquake</a:t>
            </a:r>
          </a:p>
          <a:p>
            <a:pPr algn="ctr"/>
            <a:r>
              <a:rPr lang="en-US" sz="1200" b="1" dirty="0" smtClean="0">
                <a:solidFill>
                  <a:schemeClr val="bg1">
                    <a:lumMod val="50000"/>
                  </a:schemeClr>
                </a:solidFill>
              </a:rPr>
              <a:t>2010</a:t>
            </a:r>
            <a:endParaRPr lang="en-US" sz="1200" b="1" dirty="0">
              <a:solidFill>
                <a:schemeClr val="bg1">
                  <a:lumMod val="50000"/>
                </a:schemeClr>
              </a:solidFill>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2360" y="1821866"/>
            <a:ext cx="1674382" cy="102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194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452284" y="5417574"/>
            <a:ext cx="6194322" cy="1337187"/>
          </a:xfrm>
          <a:prstGeom prst="roundRect">
            <a:avLst/>
          </a:prstGeom>
          <a:solidFill>
            <a:srgbClr val="FFFF99"/>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2" name="Title 1"/>
          <p:cNvSpPr>
            <a:spLocks noGrp="1"/>
          </p:cNvSpPr>
          <p:nvPr>
            <p:ph type="title"/>
          </p:nvPr>
        </p:nvSpPr>
        <p:spPr/>
        <p:txBody>
          <a:bodyPr/>
          <a:lstStyle/>
          <a:p>
            <a:pPr algn="l"/>
            <a:r>
              <a:rPr lang="en-GB" dirty="0"/>
              <a:t>WCDRR &amp; </a:t>
            </a:r>
            <a:r>
              <a:rPr lang="en-GB" dirty="0" smtClean="0"/>
              <a:t>HFA2</a:t>
            </a:r>
            <a:endParaRPr lang="en-GB" dirty="0"/>
          </a:p>
        </p:txBody>
      </p:sp>
      <p:sp>
        <p:nvSpPr>
          <p:cNvPr id="3" name="Content Placeholder 2"/>
          <p:cNvSpPr>
            <a:spLocks noGrp="1"/>
          </p:cNvSpPr>
          <p:nvPr>
            <p:ph idx="1"/>
          </p:nvPr>
        </p:nvSpPr>
        <p:spPr>
          <a:xfrm>
            <a:off x="-29028" y="1052727"/>
            <a:ext cx="9144000" cy="3347823"/>
          </a:xfrm>
          <a:solidFill>
            <a:schemeClr val="bg1"/>
          </a:solidFill>
        </p:spPr>
        <p:txBody>
          <a:bodyPr/>
          <a:lstStyle/>
          <a:p>
            <a:pPr marL="457200" lvl="1" indent="0">
              <a:buNone/>
            </a:pPr>
            <a:r>
              <a:rPr lang="en-GB" sz="2000" dirty="0">
                <a:solidFill>
                  <a:schemeClr val="accent2">
                    <a:lumMod val="60000"/>
                    <a:lumOff val="40000"/>
                  </a:schemeClr>
                </a:solidFill>
              </a:rPr>
              <a:t>(More details in Chu’s </a:t>
            </a:r>
            <a:endParaRPr lang="en-GB" sz="2000" dirty="0" smtClean="0">
              <a:solidFill>
                <a:schemeClr val="accent2">
                  <a:lumMod val="60000"/>
                  <a:lumOff val="40000"/>
                </a:schemeClr>
              </a:solidFill>
            </a:endParaRPr>
          </a:p>
          <a:p>
            <a:pPr marL="457200" lvl="1" indent="0">
              <a:buNone/>
            </a:pPr>
            <a:r>
              <a:rPr lang="en-GB" sz="2000" dirty="0" smtClean="0">
                <a:solidFill>
                  <a:schemeClr val="accent2">
                    <a:lumMod val="60000"/>
                    <a:lumOff val="40000"/>
                  </a:schemeClr>
                </a:solidFill>
              </a:rPr>
              <a:t>presentation </a:t>
            </a:r>
            <a:r>
              <a:rPr lang="en-GB" sz="2000" smtClean="0">
                <a:solidFill>
                  <a:schemeClr val="accent2">
                    <a:lumMod val="60000"/>
                    <a:lumOff val="40000"/>
                  </a:schemeClr>
                </a:solidFill>
              </a:rPr>
              <a:t>– session </a:t>
            </a:r>
            <a:r>
              <a:rPr lang="en-GB" sz="2000" dirty="0" smtClean="0">
                <a:solidFill>
                  <a:schemeClr val="accent2">
                    <a:lumMod val="60000"/>
                    <a:lumOff val="40000"/>
                  </a:schemeClr>
                </a:solidFill>
              </a:rPr>
              <a:t># 30)</a:t>
            </a:r>
          </a:p>
          <a:p>
            <a:pPr marL="457200" lvl="1" indent="0">
              <a:buNone/>
            </a:pPr>
            <a:endParaRPr lang="en-GB" sz="1050" dirty="0">
              <a:solidFill>
                <a:schemeClr val="accent2">
                  <a:lumMod val="60000"/>
                  <a:lumOff val="40000"/>
                </a:schemeClr>
              </a:solidFill>
            </a:endParaRPr>
          </a:p>
          <a:p>
            <a:pPr marL="457200" lvl="1" indent="0">
              <a:buNone/>
            </a:pPr>
            <a:r>
              <a:rPr lang="en-GB" sz="2400" dirty="0" smtClean="0"/>
              <a:t>Participation in several WCDRR preparatory meetings </a:t>
            </a:r>
            <a:r>
              <a:rPr lang="en-GB" sz="2000" b="0" dirty="0" smtClean="0"/>
              <a:t>(e.g. Ministerial Regional meetings, two Preparatory Committee meetings)</a:t>
            </a:r>
          </a:p>
          <a:p>
            <a:pPr marL="457200" lvl="1" indent="0">
              <a:buNone/>
            </a:pPr>
            <a:endParaRPr lang="en-GB" sz="1400" dirty="0" smtClean="0"/>
          </a:p>
          <a:p>
            <a:pPr marL="457200" lvl="1" indent="0">
              <a:buNone/>
            </a:pPr>
            <a:r>
              <a:rPr lang="en-GB" sz="2400" dirty="0"/>
              <a:t>Preparation of CEOS active participation in  WCDRR </a:t>
            </a:r>
            <a:r>
              <a:rPr lang="en-GB" sz="2000" b="0" dirty="0" smtClean="0"/>
              <a:t>(Request for Accreditation, Working session in Sendai, JAXA-CEOS booth, CEOS EO Handbook Special 2015 WCDRR edition,..)</a:t>
            </a:r>
          </a:p>
          <a:p>
            <a:pPr marL="457200" lvl="1" indent="0">
              <a:buNone/>
            </a:pPr>
            <a:endParaRPr lang="en-GB" sz="1400" b="0" dirty="0" smtClean="0"/>
          </a:p>
          <a:p>
            <a:pPr marL="457200" lvl="1" indent="0">
              <a:buNone/>
            </a:pPr>
            <a:endParaRPr lang="en-GB" sz="1400" b="0" dirty="0" smtClean="0"/>
          </a:p>
          <a:p>
            <a:endParaRPr lang="en-GB" sz="1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584" y="93060"/>
            <a:ext cx="3577208" cy="119500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961888" y="1288066"/>
            <a:ext cx="2185214" cy="646331"/>
          </a:xfrm>
          <a:prstGeom prst="rect">
            <a:avLst/>
          </a:prstGeom>
          <a:noFill/>
        </p:spPr>
        <p:txBody>
          <a:bodyPr wrap="none" rtlCol="0">
            <a:spAutoFit/>
          </a:bodyPr>
          <a:lstStyle/>
          <a:p>
            <a:r>
              <a:rPr lang="en-GB" dirty="0" smtClean="0"/>
              <a:t>14-15 March 2015, </a:t>
            </a:r>
          </a:p>
          <a:p>
            <a:r>
              <a:rPr lang="en-GB" dirty="0" smtClean="0"/>
              <a:t>Sendai, Japan</a:t>
            </a:r>
            <a:endParaRPr lang="en-GB" dirty="0"/>
          </a:p>
        </p:txBody>
      </p:sp>
      <p:sp>
        <p:nvSpPr>
          <p:cNvPr id="9" name="Content Placeholder 2"/>
          <p:cNvSpPr txBox="1">
            <a:spLocks/>
          </p:cNvSpPr>
          <p:nvPr/>
        </p:nvSpPr>
        <p:spPr bwMode="auto">
          <a:xfrm>
            <a:off x="-77155" y="4261754"/>
            <a:ext cx="6824465" cy="25962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457200" lvl="1" indent="0">
              <a:buNone/>
            </a:pPr>
            <a:r>
              <a:rPr lang="en-US" sz="2800" dirty="0" smtClean="0"/>
              <a:t>HFA2</a:t>
            </a:r>
            <a:r>
              <a:rPr lang="en-US" sz="2400" dirty="0" smtClean="0"/>
              <a:t>: </a:t>
            </a:r>
            <a:r>
              <a:rPr lang="en-US" sz="2000" b="0" dirty="0" smtClean="0"/>
              <a:t>Coordinated actions with GEO, UNOOSA, UNITAR for improving draft text</a:t>
            </a:r>
            <a:r>
              <a:rPr lang="en-US" sz="2000" b="0" dirty="0"/>
              <a:t>. Close relationship with Japanese government</a:t>
            </a:r>
            <a:r>
              <a:rPr lang="en-US" sz="2000" b="0" dirty="0" smtClean="0"/>
              <a:t>. </a:t>
            </a:r>
          </a:p>
          <a:p>
            <a:pPr marL="457200" lvl="1" indent="0">
              <a:buNone/>
            </a:pPr>
            <a:r>
              <a:rPr lang="en-US" sz="2000" dirty="0" smtClean="0">
                <a:solidFill>
                  <a:srgbClr val="FF0000"/>
                </a:solidFill>
              </a:rPr>
              <a:t>1. Support from governments being sought. </a:t>
            </a:r>
          </a:p>
          <a:p>
            <a:pPr marL="457200" lvl="1" indent="0">
              <a:buFont typeface="Arial" charset="0"/>
              <a:buNone/>
            </a:pPr>
            <a:r>
              <a:rPr lang="en-US" sz="2000" dirty="0" smtClean="0">
                <a:solidFill>
                  <a:srgbClr val="FF0000"/>
                </a:solidFill>
              </a:rPr>
              <a:t>2. Current draft </a:t>
            </a:r>
            <a:r>
              <a:rPr lang="en-US" sz="1600" b="0" dirty="0" smtClean="0">
                <a:solidFill>
                  <a:srgbClr val="FF0000"/>
                </a:solidFill>
              </a:rPr>
              <a:t>(14 pages) </a:t>
            </a:r>
            <a:r>
              <a:rPr lang="en-US" sz="2000" dirty="0" smtClean="0">
                <a:solidFill>
                  <a:srgbClr val="FF0000"/>
                </a:solidFill>
              </a:rPr>
              <a:t>includes one single </a:t>
            </a:r>
            <a:r>
              <a:rPr lang="en-US" sz="2000" dirty="0">
                <a:solidFill>
                  <a:srgbClr val="FF0000"/>
                </a:solidFill>
              </a:rPr>
              <a:t>explicit </a:t>
            </a:r>
            <a:r>
              <a:rPr lang="en-US" sz="2000" dirty="0" smtClean="0">
                <a:solidFill>
                  <a:srgbClr val="FF0000"/>
                </a:solidFill>
              </a:rPr>
              <a:t>reference </a:t>
            </a:r>
            <a:r>
              <a:rPr lang="en-US" sz="2000" dirty="0">
                <a:solidFill>
                  <a:srgbClr val="FF0000"/>
                </a:solidFill>
              </a:rPr>
              <a:t>to space EO and several implicit  </a:t>
            </a:r>
            <a:r>
              <a:rPr lang="en-US" sz="2000" dirty="0" smtClean="0">
                <a:solidFill>
                  <a:srgbClr val="FF0000"/>
                </a:solidFill>
              </a:rPr>
              <a:t>ones applicable </a:t>
            </a:r>
            <a:r>
              <a:rPr lang="en-US" sz="2000" dirty="0">
                <a:solidFill>
                  <a:srgbClr val="FF0000"/>
                </a:solidFill>
              </a:rPr>
              <a:t>to </a:t>
            </a:r>
            <a:r>
              <a:rPr lang="en-US" sz="2000" dirty="0" smtClean="0">
                <a:solidFill>
                  <a:srgbClr val="FF0000"/>
                </a:solidFill>
              </a:rPr>
              <a:t>CEOS space agencies</a:t>
            </a:r>
            <a:endParaRPr lang="en-US" sz="2000" dirty="0">
              <a:solidFill>
                <a:srgbClr val="FF0000"/>
              </a:solidFill>
            </a:endParaRPr>
          </a:p>
        </p:txBody>
      </p:sp>
      <p:grpSp>
        <p:nvGrpSpPr>
          <p:cNvPr id="5" name="Group 4"/>
          <p:cNvGrpSpPr/>
          <p:nvPr/>
        </p:nvGrpSpPr>
        <p:grpSpPr>
          <a:xfrm>
            <a:off x="6910939" y="4138862"/>
            <a:ext cx="2233061" cy="2483352"/>
            <a:chOff x="6381751" y="4229100"/>
            <a:chExt cx="2686050" cy="2343596"/>
          </a:xfrm>
        </p:grpSpPr>
        <p:pic>
          <p:nvPicPr>
            <p:cNvPr id="1026" name="Picture 2" descr="C:\Users\ipetitev\Desktop\130516_GAR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1" y="4229100"/>
              <a:ext cx="2686049" cy="1562100"/>
            </a:xfrm>
            <a:prstGeom prst="rect">
              <a:avLst/>
            </a:prstGeom>
            <a:noFill/>
            <a:ln>
              <a:solidFill>
                <a:schemeClr val="tx2"/>
              </a:solid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81751" y="5773942"/>
              <a:ext cx="2686050" cy="798754"/>
            </a:xfrm>
            <a:prstGeom prst="rect">
              <a:avLst/>
            </a:prstGeom>
            <a:solidFill>
              <a:schemeClr val="bg1">
                <a:lumMod val="85000"/>
              </a:schemeClr>
            </a:solidFill>
            <a:ln>
              <a:solidFill>
                <a:schemeClr val="tx1"/>
              </a:solidFill>
            </a:ln>
            <a:effectLst>
              <a:outerShdw blurRad="50800" dist="38100" dir="10800000" algn="r" rotWithShape="0">
                <a:prstClr val="black">
                  <a:alpha val="40000"/>
                </a:prstClr>
              </a:outerShdw>
            </a:effectLst>
          </p:spPr>
          <p:txBody>
            <a:bodyPr wrap="square" rtlCol="0">
              <a:spAutoFit/>
            </a:bodyPr>
            <a:lstStyle/>
            <a:p>
              <a:r>
                <a:rPr lang="en-US" sz="1000" dirty="0" smtClean="0">
                  <a:solidFill>
                    <a:srgbClr val="000000"/>
                  </a:solidFill>
                </a:rPr>
                <a:t>UN Secretary-General </a:t>
              </a:r>
              <a:r>
                <a:rPr lang="en-US" sz="1000" dirty="0">
                  <a:solidFill>
                    <a:srgbClr val="000000"/>
                  </a:solidFill>
                </a:rPr>
                <a:t>Ban Ki-moon </a:t>
              </a:r>
              <a:r>
                <a:rPr lang="en-US" sz="1000" dirty="0" smtClean="0">
                  <a:solidFill>
                    <a:srgbClr val="000000"/>
                  </a:solidFill>
                </a:rPr>
                <a:t>with </a:t>
              </a:r>
              <a:r>
                <a:rPr lang="en-US" sz="1000" dirty="0">
                  <a:solidFill>
                    <a:srgbClr val="000000"/>
                  </a:solidFill>
                </a:rPr>
                <a:t>Margareta </a:t>
              </a:r>
              <a:r>
                <a:rPr lang="en-US" sz="1000" dirty="0" smtClean="0">
                  <a:solidFill>
                    <a:srgbClr val="000000"/>
                  </a:solidFill>
                </a:rPr>
                <a:t>Wahlström</a:t>
              </a:r>
              <a:r>
                <a:rPr lang="en-US" sz="1000" dirty="0">
                  <a:solidFill>
                    <a:srgbClr val="000000"/>
                  </a:solidFill>
                </a:rPr>
                <a:t>, his Special Representative for Disaster Risk Reduction.</a:t>
              </a:r>
            </a:p>
            <a:p>
              <a:r>
                <a:rPr lang="en-US" sz="900" dirty="0">
                  <a:solidFill>
                    <a:schemeClr val="bg2">
                      <a:lumMod val="75000"/>
                    </a:schemeClr>
                  </a:solidFill>
                </a:rPr>
                <a:t>Credits: UN Photo/Evan </a:t>
              </a:r>
              <a:r>
                <a:rPr lang="en-US" sz="900" dirty="0" smtClean="0">
                  <a:solidFill>
                    <a:schemeClr val="bg2">
                      <a:lumMod val="75000"/>
                    </a:schemeClr>
                  </a:solidFill>
                </a:rPr>
                <a:t>Schneider</a:t>
              </a:r>
              <a:endParaRPr lang="en-US" sz="900" dirty="0">
                <a:solidFill>
                  <a:schemeClr val="bg2">
                    <a:lumMod val="75000"/>
                  </a:schemeClr>
                </a:solidFill>
              </a:endParaRPr>
            </a:p>
          </p:txBody>
        </p:sp>
      </p:grpSp>
    </p:spTree>
    <p:extLst>
      <p:ext uri="{BB962C8B-B14F-4D97-AF65-F5344CB8AC3E}">
        <p14:creationId xmlns:p14="http://schemas.microsoft.com/office/powerpoint/2010/main" val="27238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Other Relevant Matters</a:t>
            </a:r>
            <a:endParaRPr lang="en-GB" dirty="0"/>
          </a:p>
        </p:txBody>
      </p:sp>
      <p:sp>
        <p:nvSpPr>
          <p:cNvPr id="3" name="Content Placeholder 2"/>
          <p:cNvSpPr>
            <a:spLocks noGrp="1"/>
          </p:cNvSpPr>
          <p:nvPr>
            <p:ph idx="1"/>
          </p:nvPr>
        </p:nvSpPr>
        <p:spPr>
          <a:xfrm>
            <a:off x="0" y="1013572"/>
            <a:ext cx="9144000" cy="4864100"/>
          </a:xfrm>
          <a:solidFill>
            <a:schemeClr val="bg1"/>
          </a:solidFill>
        </p:spPr>
        <p:txBody>
          <a:bodyPr/>
          <a:lstStyle/>
          <a:p>
            <a:pPr marL="0" indent="0">
              <a:buNone/>
            </a:pPr>
            <a:r>
              <a:rPr lang="en-GB" sz="3200" u="sng" dirty="0">
                <a:solidFill>
                  <a:schemeClr val="tx1">
                    <a:lumMod val="40000"/>
                    <a:lumOff val="60000"/>
                  </a:schemeClr>
                </a:solidFill>
              </a:rPr>
              <a:t>Outreach:</a:t>
            </a:r>
          </a:p>
          <a:p>
            <a:pPr lvl="1"/>
            <a:r>
              <a:rPr lang="en-GB" dirty="0"/>
              <a:t>Organiser of Side event at </a:t>
            </a:r>
            <a:r>
              <a:rPr lang="en-GB" dirty="0" smtClean="0"/>
              <a:t>“Asian </a:t>
            </a:r>
            <a:r>
              <a:rPr lang="en-GB" dirty="0"/>
              <a:t>Ministerial Conference on Disaster Risk </a:t>
            </a:r>
            <a:r>
              <a:rPr lang="en-GB" dirty="0" smtClean="0"/>
              <a:t>Reduction” </a:t>
            </a:r>
            <a:r>
              <a:rPr lang="en-GB" sz="2000" b="0" dirty="0" smtClean="0"/>
              <a:t>(Bangkok, June 2014)</a:t>
            </a:r>
            <a:endParaRPr lang="en-GB" sz="2000" b="0" dirty="0"/>
          </a:p>
          <a:p>
            <a:pPr lvl="1"/>
            <a:r>
              <a:rPr lang="en-GB" dirty="0"/>
              <a:t>Presentations of CEOS activities (and paper) at Davos IDRC, </a:t>
            </a:r>
            <a:r>
              <a:rPr lang="en-GB" dirty="0" smtClean="0"/>
              <a:t>Understanding </a:t>
            </a:r>
            <a:r>
              <a:rPr lang="en-GB" dirty="0"/>
              <a:t>Risk Haiti </a:t>
            </a:r>
            <a:r>
              <a:rPr lang="en-GB" sz="2000" b="0" dirty="0"/>
              <a:t>(</a:t>
            </a:r>
            <a:r>
              <a:rPr lang="en-GB" sz="2000" b="0" dirty="0" smtClean="0"/>
              <a:t>World Bank, </a:t>
            </a:r>
            <a:r>
              <a:rPr lang="en-GB" sz="2000" b="0" dirty="0"/>
              <a:t>July 2014)</a:t>
            </a:r>
          </a:p>
          <a:p>
            <a:pPr marL="0" indent="0">
              <a:buNone/>
            </a:pPr>
            <a:endParaRPr lang="en-GB" dirty="0"/>
          </a:p>
          <a:p>
            <a:pPr marL="0" indent="0">
              <a:buNone/>
            </a:pPr>
            <a:r>
              <a:rPr lang="en-GB" sz="3200" u="sng" dirty="0">
                <a:solidFill>
                  <a:schemeClr val="tx1">
                    <a:lumMod val="40000"/>
                    <a:lumOff val="60000"/>
                  </a:schemeClr>
                </a:solidFill>
              </a:rPr>
              <a:t>WG organisation: </a:t>
            </a:r>
          </a:p>
          <a:p>
            <a:pPr lvl="1"/>
            <a:r>
              <a:rPr lang="en-GB" dirty="0" smtClean="0"/>
              <a:t>Former “</a:t>
            </a:r>
            <a:r>
              <a:rPr lang="en-GB" i="1" dirty="0" smtClean="0">
                <a:solidFill>
                  <a:schemeClr val="tx1">
                    <a:lumMod val="40000"/>
                    <a:lumOff val="60000"/>
                  </a:schemeClr>
                </a:solidFill>
              </a:rPr>
              <a:t>Supersites Coordination Team</a:t>
            </a:r>
            <a:r>
              <a:rPr lang="en-GB" dirty="0" smtClean="0"/>
              <a:t>” </a:t>
            </a:r>
            <a:r>
              <a:rPr lang="en-GB" b="0" dirty="0" smtClean="0"/>
              <a:t>(lead was DLR) </a:t>
            </a:r>
            <a:r>
              <a:rPr lang="en-GB" dirty="0" smtClean="0"/>
              <a:t>responsibilities successfully subsumed in new “</a:t>
            </a:r>
            <a:r>
              <a:rPr lang="en-GB" i="1" dirty="0" smtClean="0">
                <a:solidFill>
                  <a:schemeClr val="tx1">
                    <a:lumMod val="40000"/>
                    <a:lumOff val="60000"/>
                  </a:schemeClr>
                </a:solidFill>
              </a:rPr>
              <a:t>Data Coordination Team</a:t>
            </a:r>
            <a:r>
              <a:rPr lang="en-GB" dirty="0" smtClean="0"/>
              <a:t>” </a:t>
            </a:r>
            <a:r>
              <a:rPr lang="en-GB" b="0" dirty="0" smtClean="0"/>
              <a:t>(Brenda Jones, USGS is Lead)</a:t>
            </a:r>
          </a:p>
          <a:p>
            <a:pPr lvl="1"/>
            <a:endParaRPr lang="en-GB" dirty="0"/>
          </a:p>
          <a:p>
            <a:pPr lvl="1"/>
            <a:r>
              <a:rPr lang="en-GB" u="sng" dirty="0" smtClean="0">
                <a:solidFill>
                  <a:srgbClr val="C00000"/>
                </a:solidFill>
              </a:rPr>
              <a:t>Still vacant </a:t>
            </a:r>
            <a:r>
              <a:rPr lang="en-GB" u="sng" dirty="0">
                <a:solidFill>
                  <a:srgbClr val="C00000"/>
                </a:solidFill>
              </a:rPr>
              <a:t>positions. On-going actions to find </a:t>
            </a:r>
            <a:r>
              <a:rPr lang="en-GB" u="sng" dirty="0" smtClean="0">
                <a:solidFill>
                  <a:srgbClr val="C00000"/>
                </a:solidFill>
              </a:rPr>
              <a:t>candidates</a:t>
            </a:r>
            <a:endParaRPr lang="en-GB" u="sng" dirty="0">
              <a:solidFill>
                <a:srgbClr val="C00000"/>
              </a:solidFill>
            </a:endParaRPr>
          </a:p>
          <a:p>
            <a:pPr lvl="2"/>
            <a:r>
              <a:rPr lang="en-GB" dirty="0">
                <a:solidFill>
                  <a:schemeClr val="tx1">
                    <a:lumMod val="40000"/>
                    <a:lumOff val="60000"/>
                  </a:schemeClr>
                </a:solidFill>
              </a:rPr>
              <a:t>Liaison(s) to </a:t>
            </a:r>
            <a:r>
              <a:rPr lang="en-GB" dirty="0" smtClean="0">
                <a:solidFill>
                  <a:schemeClr val="tx1">
                    <a:lumMod val="40000"/>
                    <a:lumOff val="60000"/>
                  </a:schemeClr>
                </a:solidFill>
              </a:rPr>
              <a:t>User Communities</a:t>
            </a:r>
            <a:endParaRPr lang="en-GB" dirty="0">
              <a:solidFill>
                <a:schemeClr val="tx1">
                  <a:lumMod val="40000"/>
                  <a:lumOff val="60000"/>
                </a:schemeClr>
              </a:solidFill>
            </a:endParaRPr>
          </a:p>
          <a:p>
            <a:pPr lvl="2"/>
            <a:r>
              <a:rPr lang="en-GB" dirty="0">
                <a:solidFill>
                  <a:schemeClr val="tx1">
                    <a:lumMod val="40000"/>
                    <a:lumOff val="60000"/>
                  </a:schemeClr>
                </a:solidFill>
              </a:rPr>
              <a:t>GEO Disaster Task </a:t>
            </a:r>
            <a:r>
              <a:rPr lang="en-GB" dirty="0" smtClean="0">
                <a:solidFill>
                  <a:schemeClr val="tx1">
                    <a:lumMod val="40000"/>
                    <a:lumOff val="60000"/>
                  </a:schemeClr>
                </a:solidFill>
              </a:rPr>
              <a:t>Coordinator </a:t>
            </a:r>
            <a:r>
              <a:rPr lang="en-GB" b="0" dirty="0" smtClean="0"/>
              <a:t>(</a:t>
            </a:r>
            <a:r>
              <a:rPr lang="en-GB" b="0" dirty="0"/>
              <a:t>Letter from CEOS Chair)</a:t>
            </a:r>
          </a:p>
          <a:p>
            <a:pPr lvl="1"/>
            <a:endParaRPr lang="en-GB" dirty="0"/>
          </a:p>
          <a:p>
            <a:endParaRPr lang="en-GB" dirty="0"/>
          </a:p>
          <a:p>
            <a:endParaRPr lang="en-GB" dirty="0"/>
          </a:p>
        </p:txBody>
      </p:sp>
    </p:spTree>
    <p:extLst>
      <p:ext uri="{BB962C8B-B14F-4D97-AF65-F5344CB8AC3E}">
        <p14:creationId xmlns:p14="http://schemas.microsoft.com/office/powerpoint/2010/main" val="655932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179462" y="1388962"/>
            <a:ext cx="8888339" cy="5396399"/>
          </a:xfrm>
          <a:prstGeom prst="round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rgbClr val="000000"/>
              </a:solidFill>
              <a:effectLst/>
              <a:latin typeface="Tahoma" pitchFamily="34" charset="0"/>
            </a:endParaRPr>
          </a:p>
        </p:txBody>
      </p:sp>
      <p:sp>
        <p:nvSpPr>
          <p:cNvPr id="5" name="Rounded Rectangle 4"/>
          <p:cNvSpPr/>
          <p:nvPr/>
        </p:nvSpPr>
        <p:spPr bwMode="auto">
          <a:xfrm>
            <a:off x="3417069" y="3901370"/>
            <a:ext cx="2136923"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a:solidFill>
                  <a:srgbClr val="000000"/>
                </a:solidFill>
                <a:latin typeface="Tahoma" pitchFamily="34" charset="0"/>
              </a:rPr>
              <a:t>SEISMIC </a:t>
            </a:r>
          </a:p>
          <a:p>
            <a:pPr algn="ctr" defTabSz="914400" eaLnBrk="0" hangingPunct="0"/>
            <a:r>
              <a:rPr lang="en-GB" sz="1400" b="1" dirty="0" smtClean="0">
                <a:solidFill>
                  <a:srgbClr val="000000"/>
                </a:solidFill>
                <a:latin typeface="Tahoma" pitchFamily="34" charset="0"/>
              </a:rPr>
              <a:t>RISKS</a:t>
            </a:r>
            <a:endParaRPr lang="en-GB" sz="1050" b="1" dirty="0">
              <a:solidFill>
                <a:srgbClr val="000000"/>
              </a:solidFill>
              <a:latin typeface="Tahoma" pitchFamily="34" charset="0"/>
            </a:endParaRP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(2 </a:t>
            </a:r>
            <a:r>
              <a:rPr lang="en-GB" sz="1050" dirty="0">
                <a:solidFill>
                  <a:srgbClr val="000000"/>
                </a:solidFill>
                <a:latin typeface="Tahoma" pitchFamily="34" charset="0"/>
              </a:rPr>
              <a:t>co-leads + </a:t>
            </a:r>
            <a:r>
              <a:rPr lang="en-GB" sz="1050" dirty="0" smtClean="0">
                <a:solidFill>
                  <a:srgbClr val="000000"/>
                </a:solidFill>
                <a:latin typeface="Tahoma" pitchFamily="34" charset="0"/>
              </a:rPr>
              <a:t>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sp>
        <p:nvSpPr>
          <p:cNvPr id="6" name="Rounded Rectangle 5"/>
          <p:cNvSpPr/>
          <p:nvPr/>
        </p:nvSpPr>
        <p:spPr bwMode="auto">
          <a:xfrm>
            <a:off x="6175882" y="3901370"/>
            <a:ext cx="2045665"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VOLCANOES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co-leads + 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sp>
        <p:nvSpPr>
          <p:cNvPr id="4" name="Rounded Rectangle 3"/>
          <p:cNvSpPr/>
          <p:nvPr/>
        </p:nvSpPr>
        <p:spPr bwMode="auto">
          <a:xfrm>
            <a:off x="704931" y="3901370"/>
            <a:ext cx="2130724"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Tahoma" pitchFamily="34" charset="0"/>
              </a:rPr>
              <a:t>FLOODS</a:t>
            </a:r>
          </a:p>
          <a:p>
            <a:pPr algn="ctr" defTabSz="914400" eaLnBrk="0" hangingPunct="0"/>
            <a:r>
              <a:rPr lang="en-GB" sz="1050" b="1" dirty="0" smtClean="0">
                <a:solidFill>
                  <a:srgbClr val="000000"/>
                </a:solidFill>
                <a:latin typeface="Tahoma" pitchFamily="34" charset="0"/>
              </a:rPr>
              <a:t>Thematic 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co-leads + experts) </a:t>
            </a:r>
            <a:endParaRPr kumimoji="0" lang="en-GB" sz="1050" b="1" i="0" u="none" strike="noStrike" cap="none" normalizeH="0" baseline="0" dirty="0" smtClean="0">
              <a:ln>
                <a:noFill/>
              </a:ln>
              <a:solidFill>
                <a:srgbClr val="000000"/>
              </a:solidFill>
              <a:effectLst/>
              <a:latin typeface="Tahoma" pitchFamily="34" charset="0"/>
            </a:endParaRPr>
          </a:p>
        </p:txBody>
      </p:sp>
      <p:grpSp>
        <p:nvGrpSpPr>
          <p:cNvPr id="33" name="Group 32"/>
          <p:cNvGrpSpPr/>
          <p:nvPr/>
        </p:nvGrpSpPr>
        <p:grpSpPr>
          <a:xfrm>
            <a:off x="427707" y="4349416"/>
            <a:ext cx="999987" cy="661389"/>
            <a:chOff x="3589233" y="3037161"/>
            <a:chExt cx="1467339" cy="890119"/>
          </a:xfrm>
        </p:grpSpPr>
        <p:pic>
          <p:nvPicPr>
            <p:cNvPr id="34"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39" name="Group 38"/>
          <p:cNvGrpSpPr/>
          <p:nvPr/>
        </p:nvGrpSpPr>
        <p:grpSpPr>
          <a:xfrm>
            <a:off x="2995737" y="4347988"/>
            <a:ext cx="999987" cy="661389"/>
            <a:chOff x="3589233" y="3037161"/>
            <a:chExt cx="1467339" cy="890119"/>
          </a:xfrm>
        </p:grpSpPr>
        <p:pic>
          <p:nvPicPr>
            <p:cNvPr id="40"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45" name="Group 44"/>
          <p:cNvGrpSpPr/>
          <p:nvPr/>
        </p:nvGrpSpPr>
        <p:grpSpPr>
          <a:xfrm>
            <a:off x="5828150" y="4355106"/>
            <a:ext cx="999987" cy="661389"/>
            <a:chOff x="3589233" y="3037161"/>
            <a:chExt cx="1467339" cy="890119"/>
          </a:xfrm>
        </p:grpSpPr>
        <p:pic>
          <p:nvPicPr>
            <p:cNvPr id="46"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2" name="Title 1"/>
          <p:cNvSpPr>
            <a:spLocks noGrp="1"/>
          </p:cNvSpPr>
          <p:nvPr>
            <p:ph type="title"/>
          </p:nvPr>
        </p:nvSpPr>
        <p:spPr>
          <a:xfrm>
            <a:off x="901701" y="188913"/>
            <a:ext cx="8166100" cy="501650"/>
          </a:xfrm>
        </p:spPr>
        <p:txBody>
          <a:bodyPr/>
          <a:lstStyle/>
          <a:p>
            <a:pPr algn="ctr"/>
            <a:r>
              <a:rPr lang="en-GB" dirty="0" smtClean="0"/>
              <a:t>Proposed WG Internal Organisation: </a:t>
            </a:r>
            <a:br>
              <a:rPr lang="en-GB" dirty="0" smtClean="0"/>
            </a:br>
            <a:r>
              <a:rPr lang="en-GB" dirty="0" smtClean="0"/>
              <a:t>Teams &amp; Functions </a:t>
            </a:r>
            <a:endParaRPr lang="en-GB" dirty="0"/>
          </a:p>
        </p:txBody>
      </p:sp>
      <p:sp>
        <p:nvSpPr>
          <p:cNvPr id="29" name="Rounded Rectangle 28"/>
          <p:cNvSpPr/>
          <p:nvPr/>
        </p:nvSpPr>
        <p:spPr bwMode="auto">
          <a:xfrm>
            <a:off x="5700281" y="1789883"/>
            <a:ext cx="2961118" cy="3793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Liaison  to GEO Disaster SBA</a:t>
            </a:r>
          </a:p>
          <a:p>
            <a:pPr algn="ctr" defTabSz="914400" eaLnBrk="0" hangingPunct="0"/>
            <a:r>
              <a:rPr lang="en-GB" sz="1400" b="1" dirty="0" smtClean="0">
                <a:solidFill>
                  <a:srgbClr val="000000"/>
                </a:solidFill>
                <a:latin typeface="Tahoma" pitchFamily="34" charset="0"/>
              </a:rPr>
              <a:t> </a:t>
            </a:r>
            <a:r>
              <a:rPr lang="en-GB" sz="1100" dirty="0">
                <a:solidFill>
                  <a:srgbClr val="000000"/>
                </a:solidFill>
                <a:latin typeface="Tahoma" pitchFamily="34" charset="0"/>
              </a:rPr>
              <a:t>(single person) </a:t>
            </a:r>
          </a:p>
        </p:txBody>
      </p:sp>
      <p:sp>
        <p:nvSpPr>
          <p:cNvPr id="17" name="Rounded Rectangle 16"/>
          <p:cNvSpPr/>
          <p:nvPr/>
        </p:nvSpPr>
        <p:spPr bwMode="auto">
          <a:xfrm>
            <a:off x="5700281" y="2944442"/>
            <a:ext cx="2961118" cy="463147"/>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a:solidFill>
                  <a:srgbClr val="000000"/>
                </a:solidFill>
                <a:latin typeface="Tahoma" pitchFamily="34" charset="0"/>
              </a:rPr>
              <a:t>Liaison to </a:t>
            </a:r>
            <a:r>
              <a:rPr lang="en-GB" sz="1400" b="1" dirty="0" smtClean="0">
                <a:solidFill>
                  <a:srgbClr val="000000"/>
                </a:solidFill>
                <a:latin typeface="Tahoma" pitchFamily="34" charset="0"/>
              </a:rPr>
              <a:t>User Communities </a:t>
            </a:r>
          </a:p>
          <a:p>
            <a:pPr algn="ctr" defTabSz="914400" eaLnBrk="0" hangingPunct="0"/>
            <a:r>
              <a:rPr lang="en-GB" sz="1100" dirty="0" smtClean="0">
                <a:solidFill>
                  <a:srgbClr val="000000"/>
                </a:solidFill>
                <a:latin typeface="Tahoma" pitchFamily="34" charset="0"/>
              </a:rPr>
              <a:t>(</a:t>
            </a:r>
            <a:r>
              <a:rPr lang="en-GB" sz="1100" dirty="0">
                <a:solidFill>
                  <a:srgbClr val="000000"/>
                </a:solidFill>
                <a:latin typeface="Tahoma" pitchFamily="34" charset="0"/>
              </a:rPr>
              <a:t>one or two persons) </a:t>
            </a:r>
          </a:p>
        </p:txBody>
      </p:sp>
      <p:sp>
        <p:nvSpPr>
          <p:cNvPr id="18" name="Rounded Rectangle 17"/>
          <p:cNvSpPr/>
          <p:nvPr/>
        </p:nvSpPr>
        <p:spPr bwMode="auto">
          <a:xfrm>
            <a:off x="529839" y="1920531"/>
            <a:ext cx="2521010" cy="6312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Chair </a:t>
            </a:r>
          </a:p>
          <a:p>
            <a:pPr algn="ctr" defTabSz="914400" eaLnBrk="0" hangingPunct="0"/>
            <a:r>
              <a:rPr lang="en-GB" sz="1100" dirty="0" smtClean="0">
                <a:solidFill>
                  <a:srgbClr val="000000"/>
                </a:solidFill>
                <a:latin typeface="Tahoma" pitchFamily="34" charset="0"/>
              </a:rPr>
              <a:t>(single person with secretarial support) </a:t>
            </a:r>
            <a:endParaRPr lang="en-GB" sz="1100" dirty="0">
              <a:solidFill>
                <a:srgbClr val="000000"/>
              </a:solidFill>
              <a:latin typeface="Tahoma" pitchFamily="34" charset="0"/>
            </a:endParaRPr>
          </a:p>
        </p:txBody>
      </p:sp>
      <p:sp>
        <p:nvSpPr>
          <p:cNvPr id="19" name="Rounded Rectangle 18"/>
          <p:cNvSpPr/>
          <p:nvPr/>
        </p:nvSpPr>
        <p:spPr bwMode="auto">
          <a:xfrm>
            <a:off x="542658" y="2620343"/>
            <a:ext cx="2495371" cy="370788"/>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Vice-Chair </a:t>
            </a:r>
            <a:r>
              <a:rPr lang="en-GB" sz="1100" dirty="0">
                <a:solidFill>
                  <a:srgbClr val="000000"/>
                </a:solidFill>
                <a:latin typeface="Tahoma" pitchFamily="34" charset="0"/>
              </a:rPr>
              <a:t>(single person) </a:t>
            </a:r>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IgAiAMBIgACEQEDEQH/xAAbAAEAAwEBAQEAAAAAAAAAAAAABgcIBAUBAv/EADwQAAEDAgIECggEBwAAAAAAAAABAgMEBQYRBxIhdAgxNTZBUWF1sbMTMjQ3cXOywSKBkaEUFiNScqLh/8QAFAEBAAAAAAAAAAAAAAAAAAAAAP/EABQRAQAAAAAAAAAAAAAAAAAAAAD/2gAMAwEAAhEDEQA/ALxAAAAAAAAPmZ9UpzTXpErbLUssNim9BUrGklVUNT8TEX1Wt6lVNqr1KgFxZ9gRczFUd2uMdYtYyvqm1S8c6TO11/PPMv7QppCrMRpPZr3IktdTs9JDUbEdKzPajkTZmmzb05/qFsAAAAAAAAAAAAAAAAAAD4pmHTvbaik0hVdVK3+jWxRSRO60axrFT45t/dDQ98xNZcPsa683KnpNf1WyO/Evwam0gWLcY6MsWW9KO8XTXRi5xSsp5kfE7raur/wDOSJmWhwe7dUVGNJa1iL6CkpnJI7PZm/Y1P2X9DgZhrR2lZrOx3OtL0RpbZEfl/nxf6lo4XxtozwxbW2+z3NIoldrPc6CVXSO63KrQLQB5tkv1qvsKzWivp6tiessT81b8U40PSAAAAAAAAAAAAAABF9I2Jv5TwtVXONrX1OyKna7iWR3Eq9ibV/IlBUvCQ5qW3f08t4Gf7jXVNyrJq2vnfPUzO1pJZFzVynMeth+wV2IKmop7c1jnwU76h+u/VRGN4/E8pewD4AAPQsl3rrHc4bja6h1PUwrm17ensVOlF6jXODr/DifDdFd4GejSoYuvH/Y9FVHJ+qKZKxDY63DtxWguTWNqEjZJkx2smTkzTaaF0AKq4AbmvFVy5dnEBZQAAAAAAAAAAAAAVLwkOals39PLeW0VLwkOals39PLeBW+hjlu8dz1HghXxYOhnlu8dz1HghXwAAATvTRz5l3Sn8tpbvB+5gJvcv2Ki00c+Zd0p/LQt3g/cwE3uX7AWWAAAAAAAAAAAAAFS8JDmpbN/Ty3ltEK0r4QqcZYdZR0EzI6qnmSeJJNjXrkqK1V6NigUnoY5bvHc9R4IV6X1o/0bXPCtPe7reZYUldb5oYoYX6+xW5qqrl2cRQoAHqzWKriw5BfnLH/AAc1S6maiO/Froma7Oo8oCd6aOfMu6U/ltLd4P3MBN7l+xHtJOi+8Yku1NeLK+nkSamjZLFK/UVqtaiIqL0oqeBYWjTC82EsKwWyqmZLUa7pZVZ6qOd0J15bNoEqAAAAAAAAAAAAAAABwYg5BuW6S/Qpiw2niDkG5bpL9CmLAJ1X+5m2d9yeWpBCd1/uZtnfcnlqQQDbdB7DT/Kb4IdBz0HsNP8AKb4IdAAAAAAAAAAAAAAAAAHBiDkG5bpL9CmLDaeIOQblukv0KYsAnVf7mbZ33J5akEJ3X+5m2d9yeWpBANt0HsNP8pvgh0HPQew0/wApvgh0AAAAAAAAAAAAAAAAAcGIOQblukv0KYsNtV9OlZQ1FKrtVJonRq5OjNMszJ9fo5xbQ3B1E+yVUr0dk2SBuux6daOTZl8cgO+v9zNs76k8tSCl712jG7O0S0lqY1rrvBUrWup0em1VzRWIvFmjVTszTIrmyaNsUXW5x0brVU0jFeiSzzs1WRN6V28fwQDVVB7DT/Kb4IdB+ImJFGyNvqtajU/I/YAAAAAAAAAAAAAAAAAAAAAAAAAAAAAAA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data:image/jpeg;base64,/9j/4AAQSkZJRgABAQAAAQABAAD/2wCEAAkGBwgHBgkIBwgWFQkUGSIbGBgWGRwdHRwiIykeIB8dISodHzMmJCYoHh8fLTIiMTU3Li8uISczQDYsNywtLzIBCgoKBQUFDgUFDisZExkrKysrKysrKysrKysrKysrKysrKysrKysrKysrKysrKysrKysrKysrKysrKysrKysrK//AABEIAMwAzAMBIgACEQEDEQH/xAAcAAEBAQEAAwEBAAAAAAAAAAAABwgGAwQFAQL/xAA9EAABAwEDCAYIBQQDAAAAAAAAAQIDBAUGEQcIEiExNnSyEzVBUXGxFDRhcnORwcIyM0KBoURi0eEVIiP/xAAUAQEAAAAAAAAAAAAAAAAAAAAA/8QAFBEBAAAAAAAAAAAAAAAAAAAAAP/aAAwDAQACEQMRAD8AuIAAAAAAAAAAAAAAfJvJeSybs0Ppls1iRx7ETa5y9zUTWoH1gRysy/WVHPo0diSvix/E57Wr4oiIvmdTdHKtdu81QykZK6GsdqRkuCaS9yKi4L4bQO6AAAAAAAAAAAAAAAAAAAAAAAAAAAAAeKqnjpaaWomdhExquVe5E1qY/vteervZb9RaVW9dBVwjb2Mb2In19pqq/EUk9zLeihbjI6mlRETtVWOwQxuAGzYABp7Ile2e8t2nU1oSaVdTKjVcu1zV/Cq+3amPbgUUg2bTHL6dbkuvotBiexVxd5J5l5AAAAAAAAAAAAAAAAAAAAAAAAAAHzrbt2yrApfSbYr2RRdmmuCr7ETaq+xAPoOajmq1yalMtZU8n9XdO1pqqlhV1jyOxY9E1Mx/Q7DZh2d6Fbq8t10oH6MKzSJ3ozBP5U9WbLfdOeJ0U1HM6NdSorGqi+OKgZxPasyzqy1a2Kis2mdJUvXBrWpiq/6712IVatvLkkrZ+mlu3Ij/AOxFanya9EPvWLlUuBYUax2RYz4kXboRtRV8VxxUDuMmV0EuddmOilci1r105VTZpL+lPY1NWPbrU60lzMud1lciOgnRO/RT/J093Mod17xzNgs+1GpUrsZJ/wBHL4I7b4IB1QAAAAAAAAAAAAAAAAAAAAAAAOfvzeimujd6otSoRHSJqjZjhpuXYnh2qvchk+8NvWleO05LRtapV87vk1OxrU7ETuKjnJWnK+2rKslF/wDFkXS+Kuc5qfJGL8yNgAAAAAA/WucxyOYuDk2Kh+ADQORHKJPazku5bs+lVtTGGR216JtYveqJrRe1EXuLEYssC0pLHtuhtGFyo6KRrtXci60/dMTaMbtONr+9MQP6AAAAAAAAAAAAAAAAAAAAAZxzjt96HhW88xLqaJZ6iKFFwVyomPjqKjnHb70PCt55iZ2Z1lSe+3zQD7t/roy3MtiCzpqxJXPiSTSa1W4Yq5uGtf7f5OZKjnD750HCM55SXAAAAOovxc6W6L7ObLWJJ08fSJg1U0dmrWuvacuVbLz+ddrhk+gEpNv03q8XghiA2/TerxeCAeQAAAAAAAAAAAAAAAAAAAABnHOO33oeFbzzEzszrKk99vmhTM47feh4VvPMTOzOsqT32+aAUjOH3zoOEZzykuKjnD750HCM55SXAAAAKtl5/Ou1wyfQlJVsvP512uGT6ASk2/TerxeCGIDb9N6vF4IB5AAAAAAAAAAAAAAAAAAAAAGcc47feh4VvPMTOzOsqT32+aFMzjt96HhW88xNLM6ypPfb5oBR84ffOg4RnPKS4qWcRvpQcIznlJaAAAAq2Xn867XDJ9CUlWy9IvTXaXDV6Mn0AlJt+m9Xi8EMQG36b1eLwQDyAAAAAAAAAAAAAAAAAAAAAOMyjZPaG/FNC6WZYq6JFRkiJjqX9Lk7Ux196fupyl0MiFLZFrw2hbFpdOkbkc1jWaLcU1orsVXFNi4eZXgBnDON34o+FbzykrKpnG78UfCt55SVgdTdC6bbx2TeCudV6C0cPSImGOlqcuG3V+E5Yp2SPdW/vCfbKTEAapvVcShvvdizIqiVY6uONvRyImOGKJiip2our5GVja9jdT0Pw2+SASe62QuCzrWhrLatNJoo10kjYxWo5U2aSqq6vYWREwTBNgAAAAAAAAAAAAAAAAAAAAAAAAAGcM43fij4VvPKSsqmcbvxR8K3nlJWBTske6t/eE+2UmJTske6t/eE+2UmIA2vY3U9D8Nvkhig2vY3U9D8NvkgHuAAAAAAAAAAAAAAAAAAAAAAAAAADOGcbvxR8K3nlJWVTON34o+FbzykrAp2SPdW/vCfbKTEp2SPdW/vCfbKTEAbXsbqeh+G3yQxQbXsbqeh+G3yQD3AAAAAAAAAAAAAAAAAAAAAAAAAABnDON34o+FbzykrKpnG78UfCt55SVgU7JHurf3hPtlJiU7JHurf3hPtlJiANr2N1PQ/Db5IYoNr2N1PQ/Db5IB7gAAAAAAAAAAAAAAAAAAAAAAAAAAzhnG78UfCt55SVmm8sOT2e+FNT11lOalpQoqaLtSPauvDHsVF2dmtSKQ5ML5y1KQf8E9F73K1Gp++IH38kbXLdW/mCf0v2ykwNW5NLiR3Su1NQ1rmvq59cyp+HWmGgmO1ETt7VI3e7I9eKyrRmWx6X0igVcWKxU0kTsRyKu1NmKY47fYBNja9jorbJokcmvo2+SGebjZHrctC1YJ7wUvQWcxyK5HKiueia9FETv2Kq7ENItajWo1qakA/QAAAAAAAAAAAAAAAAAAAAAAAAAAAAAAAAAAAAAAAAAAAAAA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030" y="1592682"/>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000" y="1745082"/>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840" y="2701602"/>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107" y="1576975"/>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bwMode="auto">
          <a:xfrm>
            <a:off x="354767" y="5120711"/>
            <a:ext cx="8605615"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a:solidFill>
                  <a:srgbClr val="000000"/>
                </a:solidFill>
                <a:latin typeface="Tahoma" pitchFamily="34" charset="0"/>
              </a:rPr>
              <a:t>Recovery </a:t>
            </a:r>
            <a:r>
              <a:rPr lang="en-GB" sz="1400" b="1" dirty="0" smtClean="0">
                <a:solidFill>
                  <a:srgbClr val="000000"/>
                </a:solidFill>
                <a:latin typeface="Tahoma" pitchFamily="34" charset="0"/>
              </a:rPr>
              <a:t>Observatory Team </a:t>
            </a:r>
            <a:r>
              <a:rPr lang="en-GB" sz="1100" dirty="0" smtClean="0">
                <a:solidFill>
                  <a:srgbClr val="000000"/>
                </a:solidFill>
                <a:latin typeface="Tahoma" pitchFamily="34" charset="0"/>
              </a:rPr>
              <a:t>(1 Lead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sp>
        <p:nvSpPr>
          <p:cNvPr id="32" name="Rounded Rectangle 31"/>
          <p:cNvSpPr/>
          <p:nvPr/>
        </p:nvSpPr>
        <p:spPr bwMode="auto">
          <a:xfrm>
            <a:off x="354767" y="5560679"/>
            <a:ext cx="8605615" cy="279601"/>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a:solidFill>
                  <a:srgbClr val="000000"/>
                </a:solidFill>
                <a:latin typeface="Tahoma" pitchFamily="34" charset="0"/>
              </a:rPr>
              <a:t>2015 WCDRR – </a:t>
            </a:r>
            <a:r>
              <a:rPr lang="en-GB" sz="1400" b="1" dirty="0" smtClean="0">
                <a:solidFill>
                  <a:srgbClr val="000000"/>
                </a:solidFill>
                <a:latin typeface="Tahoma" pitchFamily="34" charset="0"/>
              </a:rPr>
              <a:t>HFA2 Team </a:t>
            </a:r>
            <a:r>
              <a:rPr lang="en-GB" sz="1100" dirty="0" smtClean="0">
                <a:solidFill>
                  <a:srgbClr val="000000"/>
                </a:solidFill>
                <a:latin typeface="Tahoma" pitchFamily="34" charset="0"/>
              </a:rPr>
              <a:t>(1 Chair + </a:t>
            </a:r>
            <a:r>
              <a:rPr lang="en-GB" sz="1100" dirty="0">
                <a:solidFill>
                  <a:srgbClr val="000000"/>
                </a:solidFill>
                <a:latin typeface="Tahoma" pitchFamily="34" charset="0"/>
              </a:rPr>
              <a:t>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sp>
        <p:nvSpPr>
          <p:cNvPr id="81" name="Rounded Rectangle 80"/>
          <p:cNvSpPr/>
          <p:nvPr/>
        </p:nvSpPr>
        <p:spPr bwMode="auto">
          <a:xfrm>
            <a:off x="3620401" y="1686819"/>
            <a:ext cx="1726868" cy="179058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WGDisasters</a:t>
            </a:r>
          </a:p>
          <a:p>
            <a:pPr algn="ctr" defTabSz="914400" eaLnBrk="0" hangingPunct="0"/>
            <a:r>
              <a:rPr lang="en-GB" sz="1400" b="1" dirty="0" smtClean="0">
                <a:solidFill>
                  <a:srgbClr val="000000"/>
                </a:solidFill>
                <a:latin typeface="Tahoma" pitchFamily="34" charset="0"/>
              </a:rPr>
              <a:t>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pic>
        <p:nvPicPr>
          <p:cNvPr id="82"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401" y="246740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801" y="261980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201" y="277220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5627" y="288691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932" y="2547362"/>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le 74"/>
          <p:cNvSpPr/>
          <p:nvPr/>
        </p:nvSpPr>
        <p:spPr bwMode="auto">
          <a:xfrm>
            <a:off x="367467" y="5928979"/>
            <a:ext cx="8605615" cy="45452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Data Coordination Team </a:t>
            </a:r>
            <a:r>
              <a:rPr lang="en-GB" sz="1100" dirty="0">
                <a:solidFill>
                  <a:srgbClr val="000000"/>
                </a:solidFill>
                <a:latin typeface="Tahoma" pitchFamily="34" charset="0"/>
              </a:rPr>
              <a:t>(1 Chair + </a:t>
            </a:r>
            <a:r>
              <a:rPr lang="en-GB" sz="1400" dirty="0" smtClean="0">
                <a:solidFill>
                  <a:srgbClr val="000000"/>
                </a:solidFill>
                <a:latin typeface="Tahoma" pitchFamily="34" charset="0"/>
              </a:rPr>
              <a:t>1 </a:t>
            </a:r>
            <a:r>
              <a:rPr lang="en-GB" sz="1100" dirty="0">
                <a:solidFill>
                  <a:srgbClr val="000000"/>
                </a:solidFill>
                <a:latin typeface="Tahoma" pitchFamily="34" charset="0"/>
              </a:rPr>
              <a:t>R</a:t>
            </a:r>
            <a:r>
              <a:rPr lang="en-GB" sz="1100" dirty="0" smtClean="0">
                <a:solidFill>
                  <a:srgbClr val="000000"/>
                </a:solidFill>
                <a:latin typeface="Tahoma" pitchFamily="34" charset="0"/>
              </a:rPr>
              <a:t>epresentative per Space Agency . </a:t>
            </a:r>
          </a:p>
          <a:p>
            <a:pPr defTabSz="914400" eaLnBrk="0" hangingPunct="0"/>
            <a:r>
              <a:rPr lang="en-GB" sz="1100" dirty="0" smtClean="0">
                <a:solidFill>
                  <a:srgbClr val="000000"/>
                </a:solidFill>
                <a:latin typeface="Tahoma" pitchFamily="34" charset="0"/>
              </a:rPr>
              <a:t>                                                   Includes the former Supersite Coordination Team )</a:t>
            </a:r>
            <a:endParaRPr lang="en-GB" sz="1100" b="1" dirty="0">
              <a:solidFill>
                <a:srgbClr val="000000"/>
              </a:solidFill>
              <a:latin typeface="Tahoma" pitchFamily="34" charset="0"/>
            </a:endParaRPr>
          </a:p>
        </p:txBody>
      </p:sp>
      <p:grpSp>
        <p:nvGrpSpPr>
          <p:cNvPr id="57" name="Group 56"/>
          <p:cNvGrpSpPr/>
          <p:nvPr/>
        </p:nvGrpSpPr>
        <p:grpSpPr>
          <a:xfrm>
            <a:off x="8230745" y="5029634"/>
            <a:ext cx="808099" cy="661389"/>
            <a:chOff x="3589233" y="3037161"/>
            <a:chExt cx="1467339" cy="890119"/>
          </a:xfrm>
        </p:grpSpPr>
        <p:pic>
          <p:nvPicPr>
            <p:cNvPr id="58"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63" name="Group 62"/>
          <p:cNvGrpSpPr/>
          <p:nvPr/>
        </p:nvGrpSpPr>
        <p:grpSpPr>
          <a:xfrm>
            <a:off x="8254955" y="5532420"/>
            <a:ext cx="808099" cy="661389"/>
            <a:chOff x="3589233" y="3037161"/>
            <a:chExt cx="1467339" cy="890119"/>
          </a:xfrm>
        </p:grpSpPr>
        <p:pic>
          <p:nvPicPr>
            <p:cNvPr id="64"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69" name="Group 68"/>
          <p:cNvGrpSpPr/>
          <p:nvPr/>
        </p:nvGrpSpPr>
        <p:grpSpPr>
          <a:xfrm>
            <a:off x="8253527" y="6026660"/>
            <a:ext cx="808099" cy="661389"/>
            <a:chOff x="3589233" y="3037161"/>
            <a:chExt cx="1467339" cy="890119"/>
          </a:xfrm>
        </p:grpSpPr>
        <p:pic>
          <p:nvPicPr>
            <p:cNvPr id="70"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and, man, mens room, person, us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7" name="TextBox 6"/>
          <p:cNvSpPr txBox="1"/>
          <p:nvPr/>
        </p:nvSpPr>
        <p:spPr>
          <a:xfrm>
            <a:off x="2614840" y="1557323"/>
            <a:ext cx="65915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a:t>
            </a:r>
            <a:endParaRPr lang="en-GB" b="1" dirty="0">
              <a:solidFill>
                <a:srgbClr val="FF0000"/>
              </a:solidFill>
            </a:endParaRPr>
          </a:p>
        </p:txBody>
      </p:sp>
      <p:sp>
        <p:nvSpPr>
          <p:cNvPr id="76" name="TextBox 75"/>
          <p:cNvSpPr txBox="1"/>
          <p:nvPr/>
        </p:nvSpPr>
        <p:spPr>
          <a:xfrm>
            <a:off x="2591296" y="2966426"/>
            <a:ext cx="67197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CSA</a:t>
            </a:r>
            <a:endParaRPr lang="en-GB" b="1" dirty="0">
              <a:solidFill>
                <a:srgbClr val="FF0000"/>
              </a:solidFill>
            </a:endParaRPr>
          </a:p>
        </p:txBody>
      </p:sp>
      <p:sp>
        <p:nvSpPr>
          <p:cNvPr id="77" name="TextBox 76"/>
          <p:cNvSpPr txBox="1"/>
          <p:nvPr/>
        </p:nvSpPr>
        <p:spPr>
          <a:xfrm>
            <a:off x="6442354" y="1374171"/>
            <a:ext cx="1954381"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GEO Secretariat</a:t>
            </a:r>
            <a:endParaRPr lang="en-GB" b="1" dirty="0">
              <a:solidFill>
                <a:schemeClr val="tx1">
                  <a:lumMod val="60000"/>
                  <a:lumOff val="40000"/>
                </a:schemeClr>
              </a:solidFill>
            </a:endParaRPr>
          </a:p>
        </p:txBody>
      </p:sp>
      <p:sp>
        <p:nvSpPr>
          <p:cNvPr id="78" name="TextBox 77"/>
          <p:cNvSpPr txBox="1"/>
          <p:nvPr/>
        </p:nvSpPr>
        <p:spPr>
          <a:xfrm>
            <a:off x="978424" y="3716704"/>
            <a:ext cx="180472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NASA &amp; NOAA</a:t>
            </a:r>
            <a:endParaRPr lang="en-GB" b="1" dirty="0">
              <a:solidFill>
                <a:srgbClr val="FF0000"/>
              </a:solidFill>
            </a:endParaRPr>
          </a:p>
        </p:txBody>
      </p:sp>
      <p:sp>
        <p:nvSpPr>
          <p:cNvPr id="79" name="TextBox 78"/>
          <p:cNvSpPr txBox="1"/>
          <p:nvPr/>
        </p:nvSpPr>
        <p:spPr>
          <a:xfrm>
            <a:off x="3542544" y="3719174"/>
            <a:ext cx="1420004"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 &amp; DLR</a:t>
            </a:r>
            <a:endParaRPr lang="en-GB" b="1" dirty="0">
              <a:solidFill>
                <a:srgbClr val="FF0000"/>
              </a:solidFill>
            </a:endParaRPr>
          </a:p>
        </p:txBody>
      </p:sp>
      <p:sp>
        <p:nvSpPr>
          <p:cNvPr id="80" name="TextBox 79"/>
          <p:cNvSpPr txBox="1"/>
          <p:nvPr/>
        </p:nvSpPr>
        <p:spPr>
          <a:xfrm>
            <a:off x="6229564" y="3719174"/>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USGS &amp; ASI</a:t>
            </a:r>
            <a:endParaRPr lang="en-GB" b="1" dirty="0">
              <a:solidFill>
                <a:srgbClr val="FF0000"/>
              </a:solidFill>
            </a:endParaRPr>
          </a:p>
        </p:txBody>
      </p:sp>
      <p:sp>
        <p:nvSpPr>
          <p:cNvPr id="87" name="TextBox 86"/>
          <p:cNvSpPr txBox="1"/>
          <p:nvPr/>
        </p:nvSpPr>
        <p:spPr>
          <a:xfrm>
            <a:off x="5914334" y="5088571"/>
            <a:ext cx="825867"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CNES</a:t>
            </a:r>
            <a:endParaRPr lang="en-GB" b="1" dirty="0">
              <a:solidFill>
                <a:srgbClr val="FF0000"/>
              </a:solidFill>
            </a:endParaRPr>
          </a:p>
        </p:txBody>
      </p:sp>
      <p:sp>
        <p:nvSpPr>
          <p:cNvPr id="88" name="TextBox 87"/>
          <p:cNvSpPr txBox="1"/>
          <p:nvPr/>
        </p:nvSpPr>
        <p:spPr>
          <a:xfrm>
            <a:off x="5901466" y="5560679"/>
            <a:ext cx="80021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JAXA</a:t>
            </a:r>
            <a:endParaRPr lang="en-GB" b="1" dirty="0">
              <a:solidFill>
                <a:srgbClr val="FF0000"/>
              </a:solidFill>
            </a:endParaRPr>
          </a:p>
        </p:txBody>
      </p:sp>
      <p:sp>
        <p:nvSpPr>
          <p:cNvPr id="90" name="TextBox 89"/>
          <p:cNvSpPr txBox="1"/>
          <p:nvPr/>
        </p:nvSpPr>
        <p:spPr>
          <a:xfrm>
            <a:off x="7879988" y="3267840"/>
            <a:ext cx="1146468" cy="369332"/>
          </a:xfrm>
          <a:prstGeom prst="rect">
            <a:avLst/>
          </a:prstGeom>
          <a:solidFill>
            <a:srgbClr val="FF0000"/>
          </a:solidFill>
          <a:ln>
            <a:solidFill>
              <a:srgbClr val="FFFF00"/>
            </a:solidFill>
          </a:ln>
        </p:spPr>
        <p:txBody>
          <a:bodyPr wrap="none" rtlCol="0">
            <a:spAutoFit/>
          </a:bodyPr>
          <a:lstStyle/>
          <a:p>
            <a:r>
              <a:rPr lang="en-GB" b="1" i="1" dirty="0" smtClean="0">
                <a:solidFill>
                  <a:srgbClr val="FFFF00"/>
                </a:solidFill>
              </a:rPr>
              <a:t>Still TBD</a:t>
            </a:r>
            <a:endParaRPr lang="en-GB" b="1" i="1" dirty="0">
              <a:solidFill>
                <a:srgbClr val="FFFF00"/>
              </a:solidFill>
            </a:endParaRPr>
          </a:p>
        </p:txBody>
      </p:sp>
      <p:sp>
        <p:nvSpPr>
          <p:cNvPr id="91" name="TextBox 90"/>
          <p:cNvSpPr txBox="1"/>
          <p:nvPr/>
        </p:nvSpPr>
        <p:spPr>
          <a:xfrm>
            <a:off x="5905949" y="6089595"/>
            <a:ext cx="838691"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USGS</a:t>
            </a:r>
            <a:endParaRPr lang="en-GB" b="1" dirty="0">
              <a:solidFill>
                <a:srgbClr val="FF0000"/>
              </a:solidFill>
            </a:endParaRPr>
          </a:p>
        </p:txBody>
      </p:sp>
      <p:sp>
        <p:nvSpPr>
          <p:cNvPr id="92" name="Rounded Rectangle 91"/>
          <p:cNvSpPr/>
          <p:nvPr/>
        </p:nvSpPr>
        <p:spPr bwMode="auto">
          <a:xfrm>
            <a:off x="5725356" y="2254808"/>
            <a:ext cx="2961118" cy="3793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GEO Disaster Task Coordinator</a:t>
            </a:r>
          </a:p>
          <a:p>
            <a:pPr algn="ctr" defTabSz="914400" eaLnBrk="0" hangingPunct="0"/>
            <a:r>
              <a:rPr lang="en-GB" sz="1400" b="1" dirty="0" smtClean="0">
                <a:solidFill>
                  <a:srgbClr val="000000"/>
                </a:solidFill>
                <a:latin typeface="Tahoma" pitchFamily="34" charset="0"/>
              </a:rPr>
              <a:t> </a:t>
            </a:r>
            <a:r>
              <a:rPr lang="en-GB" sz="1100" dirty="0">
                <a:solidFill>
                  <a:srgbClr val="000000"/>
                </a:solidFill>
                <a:latin typeface="Tahoma" pitchFamily="34" charset="0"/>
              </a:rPr>
              <a:t>(single person) </a:t>
            </a:r>
          </a:p>
        </p:txBody>
      </p:sp>
      <p:sp>
        <p:nvSpPr>
          <p:cNvPr id="89" name="TextBox 88"/>
          <p:cNvSpPr txBox="1"/>
          <p:nvPr/>
        </p:nvSpPr>
        <p:spPr>
          <a:xfrm>
            <a:off x="7824038" y="2482665"/>
            <a:ext cx="1146468" cy="369332"/>
          </a:xfrm>
          <a:prstGeom prst="rect">
            <a:avLst/>
          </a:prstGeom>
          <a:solidFill>
            <a:srgbClr val="FF0000"/>
          </a:solidFill>
          <a:ln>
            <a:solidFill>
              <a:srgbClr val="FFFF00"/>
            </a:solidFill>
          </a:ln>
        </p:spPr>
        <p:txBody>
          <a:bodyPr wrap="none" rtlCol="0">
            <a:spAutoFit/>
          </a:bodyPr>
          <a:lstStyle/>
          <a:p>
            <a:r>
              <a:rPr lang="en-GB" b="1" i="1" dirty="0" smtClean="0">
                <a:solidFill>
                  <a:srgbClr val="FFFF00"/>
                </a:solidFill>
              </a:rPr>
              <a:t>Still TBD</a:t>
            </a:r>
            <a:endParaRPr lang="en-GB" b="1" i="1" dirty="0">
              <a:solidFill>
                <a:srgbClr val="FFFF00"/>
              </a:solidFill>
            </a:endParaRPr>
          </a:p>
        </p:txBody>
      </p:sp>
    </p:spTree>
    <p:extLst>
      <p:ext uri="{BB962C8B-B14F-4D97-AF65-F5344CB8AC3E}">
        <p14:creationId xmlns:p14="http://schemas.microsoft.com/office/powerpoint/2010/main" val="2373834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
          <p:cNvSpPr txBox="1">
            <a:spLocks noChangeArrowheads="1"/>
          </p:cNvSpPr>
          <p:nvPr/>
        </p:nvSpPr>
        <p:spPr bwMode="auto">
          <a:xfrm>
            <a:off x="1562100" y="1158300"/>
            <a:ext cx="7458531" cy="167238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sz="2800" dirty="0" smtClean="0"/>
              <a:t>First results from </a:t>
            </a:r>
          </a:p>
          <a:p>
            <a:pPr algn="ctr"/>
            <a:endParaRPr lang="en-US" sz="2800" dirty="0"/>
          </a:p>
          <a:p>
            <a:pPr algn="ctr"/>
            <a:r>
              <a:rPr lang="en-US" sz="2800" dirty="0" smtClean="0">
                <a:solidFill>
                  <a:schemeClr val="tx1">
                    <a:lumMod val="40000"/>
                    <a:lumOff val="60000"/>
                  </a:schemeClr>
                </a:solidFill>
              </a:rPr>
              <a:t>Volcanoes, Floods and Seismic Risks </a:t>
            </a:r>
          </a:p>
          <a:p>
            <a:pPr algn="ctr"/>
            <a:endParaRPr lang="en-US" sz="2800" dirty="0"/>
          </a:p>
          <a:p>
            <a:pPr algn="ctr"/>
            <a:r>
              <a:rPr lang="en-US" sz="2800" dirty="0" smtClean="0"/>
              <a:t> </a:t>
            </a:r>
            <a:r>
              <a:rPr lang="en-US" sz="2800" dirty="0"/>
              <a:t>P</a:t>
            </a:r>
            <a:r>
              <a:rPr lang="en-US" sz="2800" dirty="0" smtClean="0"/>
              <a:t>ilots ….</a:t>
            </a:r>
            <a:endParaRPr lang="en-US" sz="2800" dirty="0" smtClean="0">
              <a:solidFill>
                <a:schemeClr val="tx1">
                  <a:lumMod val="40000"/>
                  <a:lumOff val="60000"/>
                </a:schemeClr>
              </a:solidFill>
            </a:endParaRPr>
          </a:p>
        </p:txBody>
      </p:sp>
    </p:spTree>
    <p:extLst>
      <p:ext uri="{BB962C8B-B14F-4D97-AF65-F5344CB8AC3E}">
        <p14:creationId xmlns:p14="http://schemas.microsoft.com/office/powerpoint/2010/main" val="119172815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7170" y="1153714"/>
            <a:ext cx="8698230" cy="5704286"/>
          </a:xfrm>
        </p:spPr>
        <p:txBody>
          <a:bodyPr>
            <a:noAutofit/>
          </a:bodyPr>
          <a:lstStyle/>
          <a:p>
            <a:pPr>
              <a:defRPr/>
            </a:pPr>
            <a:endParaRPr lang="en-US" dirty="0" smtClean="0">
              <a:ea typeface="ＭＳ Ｐゴシック" charset="0"/>
            </a:endParaRPr>
          </a:p>
          <a:p>
            <a:pPr marL="285750" indent="-285750">
              <a:buFontTx/>
              <a:buChar char="-"/>
              <a:defRPr/>
            </a:pPr>
            <a:endParaRPr lang="en-US" dirty="0">
              <a:ea typeface="ＭＳ Ｐゴシック" charset="0"/>
            </a:endParaRPr>
          </a:p>
          <a:p>
            <a:pPr marL="285750" indent="-285750">
              <a:buFontTx/>
              <a:buChar char="-"/>
              <a:defRPr/>
            </a:pPr>
            <a:endParaRPr lang="en-US" dirty="0" smtClean="0">
              <a:ea typeface="ＭＳ Ｐゴシック" charset="0"/>
            </a:endParaRPr>
          </a:p>
          <a:p>
            <a:pPr marL="285750" indent="-285750">
              <a:buFontTx/>
              <a:buChar char="-"/>
              <a:defRPr/>
            </a:pPr>
            <a:endParaRPr lang="en-US" dirty="0">
              <a:ea typeface="ＭＳ Ｐゴシック" charset="0"/>
            </a:endParaRPr>
          </a:p>
          <a:p>
            <a:pPr marL="285750" indent="-285750">
              <a:buFontTx/>
              <a:buChar char="-"/>
              <a:defRPr/>
            </a:pPr>
            <a:endParaRPr lang="en-US" dirty="0" smtClean="0">
              <a:ea typeface="ＭＳ Ｐゴシック" charset="0"/>
            </a:endParaRPr>
          </a:p>
          <a:p>
            <a:pPr marL="285750" indent="-285750">
              <a:buFontTx/>
              <a:buChar char="-"/>
              <a:defRPr/>
            </a:pPr>
            <a:endParaRPr lang="en-US" dirty="0">
              <a:ea typeface="ＭＳ Ｐゴシック" charset="0"/>
            </a:endParaRPr>
          </a:p>
          <a:p>
            <a:pPr marL="285750" indent="-285750">
              <a:buFontTx/>
              <a:buChar char="-"/>
              <a:defRPr/>
            </a:pPr>
            <a:endParaRPr lang="en-US" dirty="0" smtClean="0">
              <a:ea typeface="ＭＳ Ｐゴシック" charset="0"/>
            </a:endParaRPr>
          </a:p>
          <a:p>
            <a:pPr marL="285750" indent="-285750">
              <a:buFontTx/>
              <a:buChar char="-"/>
              <a:defRPr/>
            </a:pPr>
            <a:endParaRPr lang="en-US" dirty="0">
              <a:ea typeface="ＭＳ Ｐゴシック" charset="0"/>
            </a:endParaRPr>
          </a:p>
          <a:p>
            <a:pPr marL="285750" indent="-285750">
              <a:buFontTx/>
              <a:buChar char="-"/>
              <a:defRPr/>
            </a:pPr>
            <a:endParaRPr lang="en-US" dirty="0" smtClean="0">
              <a:ea typeface="ＭＳ Ｐゴシック" charset="0"/>
            </a:endParaRPr>
          </a:p>
          <a:p>
            <a:pPr marL="285750" indent="-285750">
              <a:buFontTx/>
              <a:buChar char="-"/>
              <a:defRPr/>
            </a:pPr>
            <a:endParaRPr lang="en-US" dirty="0">
              <a:ea typeface="ＭＳ Ｐゴシック" charset="0"/>
            </a:endParaRPr>
          </a:p>
          <a:p>
            <a:pPr marL="285750" indent="-285750">
              <a:buFontTx/>
              <a:buChar char="-"/>
              <a:defRPr/>
            </a:pPr>
            <a:endParaRPr lang="en-US" dirty="0" smtClean="0">
              <a:ea typeface="ＭＳ Ｐゴシック" charset="0"/>
            </a:endParaRPr>
          </a:p>
        </p:txBody>
      </p:sp>
      <p:sp>
        <p:nvSpPr>
          <p:cNvPr id="1229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defRPr/>
            </a:pPr>
            <a:endParaRPr lang="en-GB"/>
          </a:p>
        </p:txBody>
      </p:sp>
      <p:sp>
        <p:nvSpPr>
          <p:cNvPr id="29701" name="Title 4"/>
          <p:cNvSpPr txBox="1">
            <a:spLocks/>
          </p:cNvSpPr>
          <p:nvPr/>
        </p:nvSpPr>
        <p:spPr bwMode="auto">
          <a:xfrm>
            <a:off x="719931" y="111352"/>
            <a:ext cx="77041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en-US" sz="3600" b="1" dirty="0" smtClean="0">
                <a:solidFill>
                  <a:schemeClr val="bg1"/>
                </a:solidFill>
              </a:rPr>
              <a:t>Volcanoes: Objective “A” results</a:t>
            </a:r>
            <a:endParaRPr lang="en-GB" sz="3600" b="1" dirty="0"/>
          </a:p>
        </p:txBody>
      </p:sp>
      <p:pic>
        <p:nvPicPr>
          <p:cNvPr id="1026" name="Picture 2" descr="C:\Users\mpoland\Downloads\Screen Shot 2014-08-29 at 10.42.57 AM.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499" t="17003"/>
          <a:stretch/>
        </p:blipFill>
        <p:spPr bwMode="auto">
          <a:xfrm>
            <a:off x="323850" y="1173700"/>
            <a:ext cx="8294053" cy="3496818"/>
          </a:xfrm>
          <a:prstGeom prst="rect">
            <a:avLst/>
          </a:prstGeom>
          <a:solidFill>
            <a:schemeClr val="bg1"/>
          </a:solidFill>
        </p:spPr>
      </p:pic>
      <p:sp>
        <p:nvSpPr>
          <p:cNvPr id="2" name="TextBox 1"/>
          <p:cNvSpPr txBox="1"/>
          <p:nvPr/>
        </p:nvSpPr>
        <p:spPr>
          <a:xfrm>
            <a:off x="323850" y="4928530"/>
            <a:ext cx="8294053" cy="1815882"/>
          </a:xfrm>
          <a:prstGeom prst="rect">
            <a:avLst/>
          </a:prstGeom>
          <a:noFill/>
        </p:spPr>
        <p:txBody>
          <a:bodyPr wrap="square" rtlCol="0">
            <a:spAutoFit/>
          </a:bodyPr>
          <a:lstStyle/>
          <a:p>
            <a:r>
              <a:rPr lang="en-US" sz="1600" b="1" dirty="0" smtClean="0"/>
              <a:t>RADARSAT-2 </a:t>
            </a:r>
            <a:r>
              <a:rPr lang="en-US" sz="1600" b="1" dirty="0" err="1" smtClean="0"/>
              <a:t>interferogram</a:t>
            </a:r>
            <a:r>
              <a:rPr lang="en-US" sz="1600" b="1" dirty="0" smtClean="0"/>
              <a:t> from Cordon </a:t>
            </a:r>
            <a:r>
              <a:rPr lang="en-US" sz="1600" b="1" dirty="0" err="1" smtClean="0"/>
              <a:t>Caulle</a:t>
            </a:r>
            <a:r>
              <a:rPr lang="en-US" sz="1600" b="1" dirty="0" smtClean="0"/>
              <a:t> volcano, Chile, spanning December 12, 2012 – March 27, 2013 (left: phase difference; right: phase difference overlain on amplitude image).  The volcano erupted in 2011-2012.  </a:t>
            </a:r>
            <a:r>
              <a:rPr lang="en-US" sz="1600" b="1" dirty="0" smtClean="0">
                <a:solidFill>
                  <a:srgbClr val="FF0000"/>
                </a:solidFill>
              </a:rPr>
              <a:t>This </a:t>
            </a:r>
            <a:r>
              <a:rPr lang="en-US" sz="1600" b="1" dirty="0" err="1" smtClean="0">
                <a:solidFill>
                  <a:srgbClr val="FF0000"/>
                </a:solidFill>
              </a:rPr>
              <a:t>interferogram</a:t>
            </a:r>
            <a:r>
              <a:rPr lang="en-US" sz="1600" b="1" dirty="0" smtClean="0">
                <a:solidFill>
                  <a:srgbClr val="FF0000"/>
                </a:solidFill>
              </a:rPr>
              <a:t> shows post-eruptive inflation which would not otherwise have been known without the CEOS pilot program. </a:t>
            </a:r>
          </a:p>
          <a:p>
            <a:endParaRPr lang="en-US" sz="1600" dirty="0" smtClean="0"/>
          </a:p>
          <a:p>
            <a:r>
              <a:rPr lang="en-US" sz="1600" dirty="0" smtClean="0"/>
              <a:t>Figure and … </a:t>
            </a:r>
            <a:r>
              <a:rPr lang="en-US" sz="1600" b="1" dirty="0" smtClean="0">
                <a:solidFill>
                  <a:srgbClr val="FF0000"/>
                </a:solidFill>
              </a:rPr>
              <a:t>comment</a:t>
            </a:r>
            <a:r>
              <a:rPr lang="en-US" sz="1600" dirty="0" smtClean="0">
                <a:solidFill>
                  <a:srgbClr val="FF0000"/>
                </a:solidFill>
              </a:rPr>
              <a:t> </a:t>
            </a:r>
            <a:r>
              <a:rPr lang="en-US" sz="1600" dirty="0" smtClean="0"/>
              <a:t>!!:  courtesy of Matt Pritchard (Cornell University)</a:t>
            </a:r>
            <a:endParaRPr lang="en-US" sz="1600" dirty="0"/>
          </a:p>
        </p:txBody>
      </p:sp>
      <p:cxnSp>
        <p:nvCxnSpPr>
          <p:cNvPr id="5" name="Straight Arrow Connector 4"/>
          <p:cNvCxnSpPr/>
          <p:nvPr/>
        </p:nvCxnSpPr>
        <p:spPr bwMode="auto">
          <a:xfrm flipV="1">
            <a:off x="2432304" y="6217920"/>
            <a:ext cx="109728" cy="21945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1595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5778"/>
            <a:ext cx="8310543" cy="561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4691" y="5106213"/>
            <a:ext cx="2814603" cy="1600438"/>
          </a:xfrm>
          <a:prstGeom prst="rect">
            <a:avLst/>
          </a:prstGeom>
        </p:spPr>
        <p:txBody>
          <a:bodyPr wrap="square">
            <a:spAutoFit/>
          </a:bodyPr>
          <a:lstStyle/>
          <a:p>
            <a:pPr algn="just"/>
            <a:r>
              <a:rPr lang="en-US" sz="1400" b="1" dirty="0" smtClean="0">
                <a:solidFill>
                  <a:srgbClr val="000000"/>
                </a:solidFill>
                <a:latin typeface="Arial"/>
                <a:cs typeface="Arial"/>
              </a:rPr>
              <a:t>COSMO-</a:t>
            </a:r>
            <a:r>
              <a:rPr lang="en-US" sz="1400" b="1" dirty="0" err="1" smtClean="0">
                <a:solidFill>
                  <a:srgbClr val="000000"/>
                </a:solidFill>
                <a:latin typeface="Arial"/>
                <a:cs typeface="Arial"/>
              </a:rPr>
              <a:t>SkyMED</a:t>
            </a:r>
            <a:r>
              <a:rPr lang="en-US" sz="1400" b="1" dirty="0" smtClean="0">
                <a:solidFill>
                  <a:srgbClr val="000000"/>
                </a:solidFill>
                <a:latin typeface="Arial"/>
                <a:cs typeface="Arial"/>
              </a:rPr>
              <a:t> descending </a:t>
            </a:r>
            <a:r>
              <a:rPr lang="en-US" sz="1400" b="1" dirty="0" err="1" smtClean="0">
                <a:solidFill>
                  <a:srgbClr val="000000"/>
                </a:solidFill>
                <a:latin typeface="Arial"/>
                <a:cs typeface="Arial"/>
              </a:rPr>
              <a:t>interferogram</a:t>
            </a:r>
            <a:r>
              <a:rPr lang="en-US" sz="1400" b="1" dirty="0" smtClean="0">
                <a:solidFill>
                  <a:srgbClr val="000000"/>
                </a:solidFill>
                <a:latin typeface="Arial"/>
                <a:cs typeface="Arial"/>
              </a:rPr>
              <a:t> spanning the period 13</a:t>
            </a:r>
            <a:r>
              <a:rPr lang="en-US" sz="1400" b="1" baseline="30000" dirty="0" smtClean="0">
                <a:solidFill>
                  <a:srgbClr val="000000"/>
                </a:solidFill>
                <a:latin typeface="Arial"/>
                <a:cs typeface="Arial"/>
              </a:rPr>
              <a:t>th</a:t>
            </a:r>
            <a:r>
              <a:rPr lang="en-US" sz="1400" b="1" dirty="0" smtClean="0">
                <a:solidFill>
                  <a:srgbClr val="000000"/>
                </a:solidFill>
                <a:latin typeface="Arial"/>
                <a:cs typeface="Arial"/>
              </a:rPr>
              <a:t> August 2014 - 29</a:t>
            </a:r>
            <a:r>
              <a:rPr lang="en-US" sz="1400" b="1" baseline="30000" dirty="0" smtClean="0">
                <a:solidFill>
                  <a:srgbClr val="000000"/>
                </a:solidFill>
                <a:latin typeface="Arial"/>
                <a:cs typeface="Arial"/>
              </a:rPr>
              <a:t>th</a:t>
            </a:r>
            <a:r>
              <a:rPr lang="en-US" sz="1400" b="1" dirty="0" smtClean="0">
                <a:solidFill>
                  <a:srgbClr val="000000"/>
                </a:solidFill>
                <a:latin typeface="Arial"/>
                <a:cs typeface="Arial"/>
              </a:rPr>
              <a:t> August 2014. Each fringe represents ~1.5 cm of displacement in the satellite's line-of-sight.</a:t>
            </a:r>
            <a:endParaRPr lang="en-US" sz="1400" b="1" dirty="0">
              <a:solidFill>
                <a:srgbClr val="000000"/>
              </a:solidFill>
              <a:latin typeface="Arial"/>
              <a:cs typeface="Arial"/>
            </a:endParaRPr>
          </a:p>
        </p:txBody>
      </p:sp>
      <p:pic>
        <p:nvPicPr>
          <p:cNvPr id="2" name="Picture 1" descr="2631_des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4906" y="15504"/>
            <a:ext cx="7629079" cy="6232908"/>
          </a:xfrm>
          <a:prstGeom prst="rect">
            <a:avLst/>
          </a:prstGeom>
        </p:spPr>
      </p:pic>
    </p:spTree>
    <p:extLst>
      <p:ext uri="{BB962C8B-B14F-4D97-AF65-F5344CB8AC3E}">
        <p14:creationId xmlns:p14="http://schemas.microsoft.com/office/powerpoint/2010/main" val="3131280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arrotondato 8"/>
          <p:cNvSpPr/>
          <p:nvPr/>
        </p:nvSpPr>
        <p:spPr>
          <a:xfrm>
            <a:off x="6083002" y="3653887"/>
            <a:ext cx="2161360" cy="2005181"/>
          </a:xfrm>
          <a:prstGeom prst="roundRect">
            <a:avLst/>
          </a:prstGeom>
          <a:solidFill>
            <a:schemeClr val="accent3">
              <a:lumMod val="40000"/>
              <a:lumOff val="60000"/>
            </a:schemeClr>
          </a:solidFill>
          <a:ln>
            <a:solidFill>
              <a:srgbClr val="7793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asellaDiTesto 1"/>
          <p:cNvSpPr txBox="1"/>
          <p:nvPr/>
        </p:nvSpPr>
        <p:spPr>
          <a:xfrm>
            <a:off x="2374836" y="257931"/>
            <a:ext cx="2847254" cy="584775"/>
          </a:xfrm>
          <a:prstGeom prst="rect">
            <a:avLst/>
          </a:prstGeom>
          <a:noFill/>
        </p:spPr>
        <p:txBody>
          <a:bodyPr wrap="none" rtlCol="0">
            <a:spAutoFit/>
          </a:bodyPr>
          <a:lstStyle/>
          <a:p>
            <a:r>
              <a:rPr lang="en-GB" sz="3200" b="1" dirty="0" smtClean="0">
                <a:solidFill>
                  <a:schemeClr val="bg1"/>
                </a:solidFill>
                <a:latin typeface="Subatomic Tsoonami"/>
                <a:cs typeface="Subatomic Tsoonami"/>
              </a:rPr>
              <a:t>Floods: HAITI</a:t>
            </a:r>
            <a:endParaRPr lang="en-GB" sz="3200" b="1" dirty="0">
              <a:solidFill>
                <a:schemeClr val="bg1"/>
              </a:solidFill>
              <a:latin typeface="Subatomic Tsoonami"/>
              <a:cs typeface="Subatomic Tsoonami"/>
            </a:endParaRPr>
          </a:p>
        </p:txBody>
      </p:sp>
      <p:sp>
        <p:nvSpPr>
          <p:cNvPr id="3" name="Content Placeholder 2"/>
          <p:cNvSpPr>
            <a:spLocks noGrp="1"/>
          </p:cNvSpPr>
          <p:nvPr>
            <p:ph idx="1"/>
          </p:nvPr>
        </p:nvSpPr>
        <p:spPr>
          <a:xfrm>
            <a:off x="62198" y="1049861"/>
            <a:ext cx="4915312" cy="4171579"/>
          </a:xfrm>
        </p:spPr>
        <p:txBody>
          <a:bodyPr>
            <a:normAutofit fontScale="85000" lnSpcReduction="10000"/>
          </a:bodyPr>
          <a:lstStyle/>
          <a:p>
            <a:pPr>
              <a:spcAft>
                <a:spcPts val="600"/>
              </a:spcAft>
            </a:pPr>
            <a:r>
              <a:rPr lang="en-US" sz="2000" b="1" dirty="0">
                <a:solidFill>
                  <a:srgbClr val="FFFF00"/>
                </a:solidFill>
                <a:latin typeface="Calibri" panose="020F0502020204030204" pitchFamily="34" charset="0"/>
              </a:rPr>
              <a:t>Lead: </a:t>
            </a:r>
            <a:r>
              <a:rPr lang="en-US" sz="2000" b="1" dirty="0" err="1" smtClean="0">
                <a:solidFill>
                  <a:schemeClr val="bg1"/>
                </a:solidFill>
                <a:latin typeface="Calibri" panose="020F0502020204030204" pitchFamily="34" charset="0"/>
              </a:rPr>
              <a:t>RASOR</a:t>
            </a:r>
            <a:r>
              <a:rPr lang="en-US" sz="2000" b="1" dirty="0" smtClean="0">
                <a:solidFill>
                  <a:schemeClr val="bg1"/>
                </a:solidFill>
                <a:latin typeface="Calibri" panose="020F0502020204030204" pitchFamily="34" charset="0"/>
              </a:rPr>
              <a:t>/Athena Global/CIMA</a:t>
            </a:r>
          </a:p>
          <a:p>
            <a:pPr>
              <a:spcAft>
                <a:spcPts val="600"/>
              </a:spcAft>
            </a:pPr>
            <a:r>
              <a:rPr lang="en-US" sz="2000" dirty="0">
                <a:solidFill>
                  <a:srgbClr val="81C137"/>
                </a:solidFill>
                <a:latin typeface="Calibri" pitchFamily="34" charset="0"/>
              </a:rPr>
              <a:t>Risks</a:t>
            </a:r>
            <a:r>
              <a:rPr lang="en-US" sz="2000" dirty="0">
                <a:latin typeface="Calibri" panose="020F0502020204030204" pitchFamily="34" charset="0"/>
              </a:rPr>
              <a:t>: Seismic, landslide and hydro-met event</a:t>
            </a:r>
          </a:p>
          <a:p>
            <a:pPr>
              <a:spcAft>
                <a:spcPts val="600"/>
              </a:spcAft>
            </a:pPr>
            <a:r>
              <a:rPr lang="en-US" sz="2000" b="1" dirty="0">
                <a:solidFill>
                  <a:srgbClr val="81C137"/>
                </a:solidFill>
                <a:latin typeface="Calibri" pitchFamily="34" charset="0"/>
              </a:rPr>
              <a:t>Importance</a:t>
            </a:r>
            <a:r>
              <a:rPr lang="en-US" sz="2000" dirty="0" smtClean="0">
                <a:latin typeface="Calibri" panose="020F0502020204030204" pitchFamily="34" charset="0"/>
              </a:rPr>
              <a:t>: model for poor in-situ data and high development interest</a:t>
            </a:r>
            <a:endParaRPr lang="en-US" sz="2000" dirty="0">
              <a:latin typeface="Calibri" panose="020F0502020204030204" pitchFamily="34" charset="0"/>
            </a:endParaRPr>
          </a:p>
          <a:p>
            <a:pPr>
              <a:spcAft>
                <a:spcPts val="600"/>
              </a:spcAft>
            </a:pPr>
            <a:r>
              <a:rPr lang="en-US" sz="2000" b="1" dirty="0">
                <a:solidFill>
                  <a:srgbClr val="81C137"/>
                </a:solidFill>
                <a:latin typeface="Calibri" pitchFamily="34" charset="0"/>
              </a:rPr>
              <a:t>Deliverables</a:t>
            </a:r>
            <a:r>
              <a:rPr lang="en-US" sz="2000" dirty="0" smtClean="0">
                <a:latin typeface="Calibri" panose="020F0502020204030204" pitchFamily="34" charset="0"/>
              </a:rPr>
              <a:t>: multi-hazard risk assessment, integration with operational warning, national risk assessment and </a:t>
            </a:r>
            <a:r>
              <a:rPr lang="en-US" sz="2000" dirty="0">
                <a:latin typeface="Calibri" panose="020F0502020204030204" pitchFamily="34" charset="0"/>
              </a:rPr>
              <a:t>prevention products; Work with regional partner CIMH </a:t>
            </a:r>
            <a:r>
              <a:rPr lang="en-US" sz="2000" dirty="0" smtClean="0">
                <a:latin typeface="Calibri" panose="020F0502020204030204" pitchFamily="34" charset="0"/>
              </a:rPr>
              <a:t>allows </a:t>
            </a:r>
            <a:r>
              <a:rPr lang="en-US" sz="2000" dirty="0">
                <a:latin typeface="Calibri" panose="020F0502020204030204" pitchFamily="34" charset="0"/>
              </a:rPr>
              <a:t>roll-out of RASOR to other national civil protection agencies and geospatial </a:t>
            </a:r>
            <a:r>
              <a:rPr lang="en-US" sz="2000" dirty="0" err="1" smtClean="0">
                <a:latin typeface="Calibri" panose="020F0502020204030204" pitchFamily="34" charset="0"/>
              </a:rPr>
              <a:t>organisations</a:t>
            </a:r>
            <a:endParaRPr lang="en-US" sz="2000" dirty="0">
              <a:latin typeface="Calibri" panose="020F0502020204030204" pitchFamily="34" charset="0"/>
            </a:endParaRPr>
          </a:p>
          <a:p>
            <a:pPr>
              <a:spcAft>
                <a:spcPts val="600"/>
              </a:spcAft>
            </a:pPr>
            <a:r>
              <a:rPr lang="en-US" sz="2000" b="1" dirty="0">
                <a:solidFill>
                  <a:srgbClr val="81C137"/>
                </a:solidFill>
                <a:latin typeface="Calibri" pitchFamily="34" charset="0"/>
              </a:rPr>
              <a:t>EO Data</a:t>
            </a:r>
            <a:r>
              <a:rPr lang="en-US" sz="2000" dirty="0" smtClean="0">
                <a:latin typeface="Calibri" panose="020F0502020204030204" pitchFamily="34" charset="0"/>
              </a:rPr>
              <a:t>: optical and SAR</a:t>
            </a:r>
            <a:endParaRPr lang="en-US" sz="2000" dirty="0">
              <a:latin typeface="Calibri" panose="020F0502020204030204" pitchFamily="34" charset="0"/>
            </a:endParaRPr>
          </a:p>
          <a:p>
            <a:pPr>
              <a:spcAft>
                <a:spcPts val="600"/>
              </a:spcAft>
            </a:pPr>
            <a:r>
              <a:rPr lang="en-US" sz="2000" b="1" dirty="0">
                <a:solidFill>
                  <a:srgbClr val="81C137"/>
                </a:solidFill>
                <a:latin typeface="Calibri" pitchFamily="34" charset="0"/>
              </a:rPr>
              <a:t>End Users: </a:t>
            </a:r>
            <a:r>
              <a:rPr lang="en-US" sz="2000" dirty="0" smtClean="0">
                <a:latin typeface="Calibri" panose="020F0502020204030204" pitchFamily="34" charset="0"/>
              </a:rPr>
              <a:t>CNIGS, CIMH, Haiti Civil Protection</a:t>
            </a:r>
          </a:p>
          <a:p>
            <a:endParaRPr lang="en-US" dirty="0" smtClean="0"/>
          </a:p>
          <a:p>
            <a:endParaRPr lang="en-US" dirty="0"/>
          </a:p>
        </p:txBody>
      </p:sp>
      <p:pic>
        <p:nvPicPr>
          <p:cNvPr id="4" name="Immagin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54606" y="4620544"/>
            <a:ext cx="837555" cy="829179"/>
          </a:xfrm>
          <a:prstGeom prst="rect">
            <a:avLst/>
          </a:prstGeom>
        </p:spPr>
      </p:pic>
      <p:pic>
        <p:nvPicPr>
          <p:cNvPr id="5" name="Immagine 4"/>
          <p:cNvPicPr>
            <a:picLocks noChangeAspect="1"/>
          </p:cNvPicPr>
          <p:nvPr/>
        </p:nvPicPr>
        <p:blipFill>
          <a:blip r:embed="rId5">
            <a:clrChange>
              <a:clrFrom>
                <a:srgbClr val="F1F4F7"/>
              </a:clrFrom>
              <a:clrTo>
                <a:srgbClr val="F1F4F7">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6244908" y="4620544"/>
            <a:ext cx="1009698" cy="919470"/>
          </a:xfrm>
          <a:prstGeom prst="rect">
            <a:avLst/>
          </a:prstGeom>
        </p:spPr>
      </p:pic>
      <p:pic>
        <p:nvPicPr>
          <p:cNvPr id="6" name="Immagine 5"/>
          <p:cNvPicPr>
            <a:picLocks noChangeAspect="1"/>
          </p:cNvPicPr>
          <p:nvPr/>
        </p:nvPicPr>
        <p:blipFill>
          <a:blip r:embed="rId7">
            <a:extLst>
              <a:ext uri="{BEBA8EAE-BF5A-486C-A8C5-ECC9F3942E4B}">
                <a14:imgProps xmlns:a14="http://schemas.microsoft.com/office/drawing/2010/main">
                  <a14:imgLayer r:embed="rId8">
                    <a14:imgEffect>
                      <a14:backgroundRemoval t="1523" b="100000" l="0" r="99219">
                        <a14:foregroundMark x1="69531" y1="36041" x2="69531" y2="36041"/>
                        <a14:foregroundMark x1="85938" y1="79188" x2="85938" y2="79188"/>
                        <a14:foregroundMark x1="87109" y1="54822" x2="87109" y2="54822"/>
                        <a14:foregroundMark x1="73047" y1="69036" x2="73047" y2="69036"/>
                        <a14:foregroundMark x1="73438" y1="50254" x2="73438" y2="50254"/>
                        <a14:foregroundMark x1="67969" y1="54822" x2="67969" y2="54822"/>
                        <a14:foregroundMark x1="67969" y1="49239" x2="67969" y2="49239"/>
                        <a14:foregroundMark x1="55859" y1="22335" x2="55859" y2="22335"/>
                        <a14:foregroundMark x1="73438" y1="76650" x2="73438" y2="76650"/>
                        <a14:foregroundMark x1="76563" y1="76650" x2="76563" y2="76650"/>
                      </a14:backgroundRemoval>
                    </a14:imgEffect>
                  </a14:imgLayer>
                </a14:imgProps>
              </a:ext>
            </a:extLst>
          </a:blip>
          <a:stretch>
            <a:fillRect/>
          </a:stretch>
        </p:blipFill>
        <p:spPr>
          <a:xfrm>
            <a:off x="7254606" y="3802525"/>
            <a:ext cx="871650" cy="670762"/>
          </a:xfrm>
          <a:prstGeom prst="rect">
            <a:avLst/>
          </a:prstGeom>
          <a:noFill/>
          <a:ln>
            <a:noFill/>
          </a:ln>
        </p:spPr>
      </p:pic>
      <p:pic>
        <p:nvPicPr>
          <p:cNvPr id="7" name="Immagine 6"/>
          <p:cNvPicPr>
            <a:picLocks noChangeAspect="1"/>
          </p:cNvPicPr>
          <p:nvPr/>
        </p:nvPicPr>
        <p:blipFill>
          <a:blip r:embed="rId9">
            <a:extLst>
              <a:ext uri="{BEBA8EAE-BF5A-486C-A8C5-ECC9F3942E4B}">
                <a14:imgProps xmlns:a14="http://schemas.microsoft.com/office/drawing/2010/main">
                  <a14:imgLayer r:embed="rId10">
                    <a14:imgEffect>
                      <a14:backgroundRemoval t="1000" b="100000" l="0" r="99206">
                        <a14:foregroundMark x1="55952" y1="62500" x2="55952" y2="62500"/>
                        <a14:foregroundMark x1="57540" y1="54000" x2="57540" y2="54000"/>
                        <a14:foregroundMark x1="50397" y1="36000" x2="50397" y2="36000"/>
                        <a14:foregroundMark x1="17063" y1="43000" x2="17063" y2="43000"/>
                        <a14:foregroundMark x1="51984" y1="72000" x2="51984" y2="72000"/>
                        <a14:foregroundMark x1="53175" y1="79000" x2="53175" y2="79000"/>
                        <a14:foregroundMark x1="53571" y1="86000" x2="53571" y2="86000"/>
                        <a14:foregroundMark x1="55952" y1="93500" x2="55952" y2="93500"/>
                        <a14:backgroundMark x1="55556" y1="49500" x2="55556" y2="49500"/>
                        <a14:backgroundMark x1="47619" y1="59500" x2="47619" y2="59500"/>
                        <a14:backgroundMark x1="29365" y1="43500" x2="29365" y2="43500"/>
                        <a14:backgroundMark x1="38095" y1="44000" x2="38095" y2="44000"/>
                        <a14:backgroundMark x1="48016" y1="45500" x2="48016" y2="45500"/>
                      </a14:backgroundRemoval>
                    </a14:imgEffect>
                  </a14:imgLayer>
                </a14:imgProps>
              </a:ext>
            </a:extLst>
          </a:blip>
          <a:stretch>
            <a:fillRect/>
          </a:stretch>
        </p:blipFill>
        <p:spPr>
          <a:xfrm flipH="1">
            <a:off x="6463424" y="3795048"/>
            <a:ext cx="751674" cy="678239"/>
          </a:xfrm>
          <a:prstGeom prst="rect">
            <a:avLst/>
          </a:prstGeom>
        </p:spPr>
      </p:pic>
      <p:sp>
        <p:nvSpPr>
          <p:cNvPr id="10" name="Rettangolo arrotondato 9"/>
          <p:cNvSpPr/>
          <p:nvPr/>
        </p:nvSpPr>
        <p:spPr>
          <a:xfrm>
            <a:off x="5905500" y="1125130"/>
            <a:ext cx="2501900" cy="20879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Localization map</a:t>
            </a:r>
            <a:endParaRPr lang="en-GB" dirty="0"/>
          </a:p>
        </p:txBody>
      </p:sp>
      <p:pic>
        <p:nvPicPr>
          <p:cNvPr id="11" name="Picture 3" descr="SERTIT_P03_Haiti_Gonaives_carte_reference_urbaine_7_5k_midre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V="1">
            <a:off x="5282527" y="745067"/>
            <a:ext cx="3711263" cy="269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138438" y="5454561"/>
            <a:ext cx="3636433" cy="1219200"/>
          </a:xfrm>
          <a:prstGeom prst="rect">
            <a:avLst/>
          </a:prstGeom>
          <a:noFill/>
        </p:spPr>
        <p:txBody>
          <a:bodyPr wrap="square" rtlCol="0">
            <a:spAutoFit/>
          </a:bodyPr>
          <a:lstStyle/>
          <a:p>
            <a:r>
              <a:rPr lang="en-US" dirty="0" smtClean="0"/>
              <a:t>SPOT World Heritage Archive: 2008 Haiti images for historical flood record; 2009 Central American images</a:t>
            </a:r>
            <a:endParaRPr lang="en-US" dirty="0"/>
          </a:p>
        </p:txBody>
      </p:sp>
      <p:pic>
        <p:nvPicPr>
          <p:cNvPr id="8" name="Picture 7" descr="SWH_CEOS_Andes_Haiti_AmeriqueCentrale[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200" y="5043332"/>
            <a:ext cx="1677750" cy="2376473"/>
          </a:xfrm>
          <a:prstGeom prst="rect">
            <a:avLst/>
          </a:prstGeom>
        </p:spPr>
      </p:pic>
      <p:sp>
        <p:nvSpPr>
          <p:cNvPr id="13" name="Rectangle 12"/>
          <p:cNvSpPr/>
          <p:nvPr/>
        </p:nvSpPr>
        <p:spPr bwMode="auto">
          <a:xfrm>
            <a:off x="203200" y="6195770"/>
            <a:ext cx="1791855" cy="139028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cxnSp>
        <p:nvCxnSpPr>
          <p:cNvPr id="16" name="Straight Connector 15"/>
          <p:cNvCxnSpPr/>
          <p:nvPr/>
        </p:nvCxnSpPr>
        <p:spPr bwMode="auto">
          <a:xfrm>
            <a:off x="295564" y="6195770"/>
            <a:ext cx="1496291" cy="1"/>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93628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667430"/>
          </a:xfrm>
        </p:spPr>
        <p:txBody>
          <a:bodyPr/>
          <a:lstStyle/>
          <a:p>
            <a:pPr algn="ctr"/>
            <a:r>
              <a:rPr lang="en-GB" sz="2800" dirty="0" smtClean="0">
                <a:solidFill>
                  <a:schemeClr val="tx1">
                    <a:lumMod val="40000"/>
                    <a:lumOff val="60000"/>
                  </a:schemeClr>
                </a:solidFill>
              </a:rPr>
              <a:t>  </a:t>
            </a:r>
            <a:r>
              <a:rPr lang="en-GB" dirty="0" smtClean="0"/>
              <a:t>PILOTS (1/2)</a:t>
            </a:r>
            <a:endParaRPr lang="en-GB" dirty="0"/>
          </a:p>
        </p:txBody>
      </p:sp>
      <p:sp>
        <p:nvSpPr>
          <p:cNvPr id="3" name="Content Placeholder 2"/>
          <p:cNvSpPr>
            <a:spLocks noGrp="1"/>
          </p:cNvSpPr>
          <p:nvPr>
            <p:ph idx="1"/>
          </p:nvPr>
        </p:nvSpPr>
        <p:spPr>
          <a:xfrm>
            <a:off x="116120" y="1383262"/>
            <a:ext cx="8447314" cy="4930815"/>
          </a:xfrm>
          <a:solidFill>
            <a:schemeClr val="bg1"/>
          </a:solidFill>
        </p:spPr>
        <p:txBody>
          <a:bodyPr/>
          <a:lstStyle/>
          <a:p>
            <a:pPr marL="0" indent="0">
              <a:buNone/>
            </a:pPr>
            <a:r>
              <a:rPr lang="en-GB" dirty="0" smtClean="0"/>
              <a:t>Mono-thematic Pilots </a:t>
            </a:r>
            <a:r>
              <a:rPr lang="en-GB" dirty="0"/>
              <a:t>projects:  </a:t>
            </a:r>
            <a:endParaRPr lang="en-GB" dirty="0" smtClean="0"/>
          </a:p>
          <a:p>
            <a:pPr lvl="1"/>
            <a:r>
              <a:rPr lang="en-GB" sz="1800" b="0" dirty="0" smtClean="0"/>
              <a:t>Currently  </a:t>
            </a:r>
            <a:r>
              <a:rPr lang="en-GB" sz="1800" b="0" dirty="0" smtClean="0">
                <a:solidFill>
                  <a:schemeClr val="tx1">
                    <a:lumMod val="40000"/>
                    <a:lumOff val="60000"/>
                  </a:schemeClr>
                </a:solidFill>
              </a:rPr>
              <a:t>Floods</a:t>
            </a:r>
            <a:r>
              <a:rPr lang="en-GB" sz="1800" b="0" dirty="0">
                <a:solidFill>
                  <a:schemeClr val="tx1">
                    <a:lumMod val="40000"/>
                    <a:lumOff val="60000"/>
                  </a:schemeClr>
                </a:solidFill>
              </a:rPr>
              <a:t>, Seismic Risks </a:t>
            </a:r>
            <a:r>
              <a:rPr lang="en-GB" sz="1800" b="0" dirty="0"/>
              <a:t>and </a:t>
            </a:r>
            <a:r>
              <a:rPr lang="en-GB" sz="1800" b="0" dirty="0" smtClean="0">
                <a:solidFill>
                  <a:schemeClr val="tx1">
                    <a:lumMod val="40000"/>
                    <a:lumOff val="60000"/>
                  </a:schemeClr>
                </a:solidFill>
              </a:rPr>
              <a:t>Volcanoes</a:t>
            </a:r>
          </a:p>
          <a:p>
            <a:pPr lvl="1"/>
            <a:r>
              <a:rPr lang="en-GB" sz="1800" b="0" dirty="0" smtClean="0"/>
              <a:t>Proposal  for a future </a:t>
            </a:r>
            <a:r>
              <a:rPr lang="en-GB" sz="1800" b="0" dirty="0" smtClean="0">
                <a:solidFill>
                  <a:schemeClr val="tx1">
                    <a:lumMod val="40000"/>
                    <a:lumOff val="60000"/>
                  </a:schemeClr>
                </a:solidFill>
              </a:rPr>
              <a:t>Landslides</a:t>
            </a:r>
            <a:r>
              <a:rPr lang="en-GB" sz="1800" b="0" dirty="0" smtClean="0"/>
              <a:t> Pilot project</a:t>
            </a:r>
            <a:endParaRPr lang="en-GB" sz="1800" b="0" dirty="0"/>
          </a:p>
          <a:p>
            <a:endParaRPr lang="en-GB" sz="1800" dirty="0"/>
          </a:p>
          <a:p>
            <a:pPr marL="0" indent="0">
              <a:buNone/>
            </a:pPr>
            <a:r>
              <a:rPr lang="en-GB" dirty="0"/>
              <a:t>Significant progress since approval of pilots </a:t>
            </a:r>
            <a:r>
              <a:rPr lang="en-GB" sz="1800" b="0" dirty="0"/>
              <a:t>(</a:t>
            </a:r>
            <a:r>
              <a:rPr lang="en-GB" sz="1800" b="0" dirty="0" smtClean="0"/>
              <a:t>2013 CEOS Plenary</a:t>
            </a:r>
            <a:r>
              <a:rPr lang="en-GB" sz="1800" b="0" dirty="0"/>
              <a:t>) </a:t>
            </a:r>
          </a:p>
          <a:p>
            <a:endParaRPr lang="en-GB" dirty="0" smtClean="0"/>
          </a:p>
          <a:p>
            <a:pPr marL="0" indent="0">
              <a:buNone/>
            </a:pPr>
            <a:r>
              <a:rPr lang="en-GB" dirty="0"/>
              <a:t>End of Pilots extended </a:t>
            </a:r>
            <a:r>
              <a:rPr lang="en-GB" dirty="0" smtClean="0"/>
              <a:t>by one extra year, to 2017</a:t>
            </a:r>
          </a:p>
          <a:p>
            <a:pPr marL="0" indent="0">
              <a:buNone/>
            </a:pPr>
            <a:endParaRPr lang="en-GB" dirty="0"/>
          </a:p>
          <a:p>
            <a:pPr marL="0" indent="0">
              <a:buNone/>
            </a:pPr>
            <a:r>
              <a:rPr lang="en-GB" dirty="0"/>
              <a:t>Data flow started (ramping up) to all 3 Pilots &amp; </a:t>
            </a:r>
            <a:r>
              <a:rPr lang="en-GB" dirty="0" smtClean="0"/>
              <a:t>Supersites</a:t>
            </a:r>
            <a:r>
              <a:rPr lang="en-GB" dirty="0"/>
              <a:t>:</a:t>
            </a:r>
            <a:endParaRPr lang="en-GB" dirty="0" smtClean="0"/>
          </a:p>
          <a:p>
            <a:pPr lvl="1"/>
            <a:r>
              <a:rPr lang="en-GB" sz="1800" b="0" dirty="0"/>
              <a:t>Waiting for </a:t>
            </a:r>
            <a:r>
              <a:rPr lang="en-GB" sz="1800" b="0" dirty="0" smtClean="0"/>
              <a:t>Sentinel-1, </a:t>
            </a:r>
            <a:r>
              <a:rPr lang="en-GB" sz="1800" b="0" dirty="0"/>
              <a:t>ALOS-2 data</a:t>
            </a:r>
          </a:p>
          <a:p>
            <a:pPr lvl="1"/>
            <a:r>
              <a:rPr lang="en-GB" sz="1800" b="0" dirty="0"/>
              <a:t>F</a:t>
            </a:r>
            <a:r>
              <a:rPr lang="en-GB" sz="1800" b="0" dirty="0" smtClean="0"/>
              <a:t>irst outcomes produced</a:t>
            </a:r>
            <a:r>
              <a:rPr lang="en-GB" sz="1800" b="0" dirty="0"/>
              <a:t>. Examples for </a:t>
            </a:r>
            <a:r>
              <a:rPr lang="en-GB" sz="1800" b="0" dirty="0" smtClean="0"/>
              <a:t>3 </a:t>
            </a:r>
            <a:r>
              <a:rPr lang="en-GB" sz="1800" b="0" dirty="0"/>
              <a:t>Pilots in slides # </a:t>
            </a:r>
            <a:r>
              <a:rPr lang="en-GB" sz="1800" b="0" dirty="0" smtClean="0"/>
              <a:t>27 </a:t>
            </a:r>
            <a:r>
              <a:rPr lang="en-GB" sz="1800" b="0"/>
              <a:t>to </a:t>
            </a:r>
            <a:r>
              <a:rPr lang="en-GB" sz="1800" b="0" smtClean="0"/>
              <a:t>33</a:t>
            </a:r>
            <a:endParaRPr lang="en-GB" sz="1800" b="0" dirty="0"/>
          </a:p>
          <a:p>
            <a:pPr marL="0" indent="0">
              <a:buNone/>
            </a:pPr>
            <a:endParaRPr lang="en-GB" sz="1800" dirty="0" smtClean="0"/>
          </a:p>
        </p:txBody>
      </p:sp>
    </p:spTree>
    <p:extLst>
      <p:ext uri="{BB962C8B-B14F-4D97-AF65-F5344CB8AC3E}">
        <p14:creationId xmlns:p14="http://schemas.microsoft.com/office/powerpoint/2010/main" val="3481026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5946" y="3559459"/>
            <a:ext cx="4398054" cy="329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magine 30"/>
          <p:cNvPicPr>
            <a:picLocks noChangeAspect="1"/>
          </p:cNvPicPr>
          <p:nvPr/>
        </p:nvPicPr>
        <p:blipFill>
          <a:blip r:embed="rId4"/>
          <a:stretch>
            <a:fillRect/>
          </a:stretch>
        </p:blipFill>
        <p:spPr>
          <a:xfrm>
            <a:off x="4745946" y="681565"/>
            <a:ext cx="4400820" cy="2339769"/>
          </a:xfrm>
          <a:prstGeom prst="rect">
            <a:avLst/>
          </a:prstGeom>
        </p:spPr>
      </p:pic>
      <p:sp>
        <p:nvSpPr>
          <p:cNvPr id="5" name="Content Placeholder 2"/>
          <p:cNvSpPr>
            <a:spLocks/>
          </p:cNvSpPr>
          <p:nvPr/>
        </p:nvSpPr>
        <p:spPr bwMode="auto">
          <a:xfrm>
            <a:off x="246064" y="1251810"/>
            <a:ext cx="5680604" cy="3463925"/>
          </a:xfrm>
          <a:prstGeom prst="rect">
            <a:avLst/>
          </a:prstGeom>
          <a:noFill/>
          <a:ln w="9525">
            <a:noFill/>
            <a:miter lim="800000"/>
            <a:headEnd/>
            <a:tailEnd/>
          </a:ln>
        </p:spPr>
        <p:txBody>
          <a:bodyPr/>
          <a:lstStyle/>
          <a:p>
            <a:pPr marL="342900" indent="-342900">
              <a:spcBef>
                <a:spcPct val="20000"/>
              </a:spcBef>
              <a:buFont typeface="Arial" charset="0"/>
              <a:buChar char="•"/>
            </a:pPr>
            <a:r>
              <a:rPr lang="en-US" sz="1700" b="1" dirty="0">
                <a:solidFill>
                  <a:srgbClr val="81C137"/>
                </a:solidFill>
                <a:latin typeface="Calibri" pitchFamily="34" charset="0"/>
              </a:rPr>
              <a:t>Internal Lead: </a:t>
            </a:r>
            <a:r>
              <a:rPr lang="en-US" sz="1700" dirty="0" err="1">
                <a:latin typeface="Calibri" pitchFamily="34" charset="0"/>
              </a:rPr>
              <a:t>RASOR</a:t>
            </a:r>
            <a:r>
              <a:rPr lang="en-US" sz="1700" dirty="0">
                <a:latin typeface="Calibri" pitchFamily="34" charset="0"/>
              </a:rPr>
              <a:t>/</a:t>
            </a:r>
            <a:r>
              <a:rPr lang="en-US" sz="1700" dirty="0" err="1">
                <a:latin typeface="Calibri" pitchFamily="34" charset="0"/>
              </a:rPr>
              <a:t>Deltares</a:t>
            </a:r>
            <a:endParaRPr lang="en-US" sz="1700" dirty="0">
              <a:latin typeface="Calibri" pitchFamily="34" charset="0"/>
            </a:endParaRPr>
          </a:p>
          <a:p>
            <a:pPr marL="342900" indent="-342900">
              <a:spcBef>
                <a:spcPct val="20000"/>
              </a:spcBef>
              <a:buFont typeface="Arial" charset="0"/>
              <a:buChar char="•"/>
            </a:pPr>
            <a:r>
              <a:rPr lang="en-US" sz="1700" b="1" dirty="0">
                <a:solidFill>
                  <a:srgbClr val="81C137"/>
                </a:solidFill>
                <a:latin typeface="Calibri" pitchFamily="34" charset="0"/>
              </a:rPr>
              <a:t>Risks</a:t>
            </a:r>
            <a:r>
              <a:rPr lang="en-US" sz="1700" dirty="0">
                <a:latin typeface="Calibri" pitchFamily="34" charset="0"/>
              </a:rPr>
              <a:t>: Three hotspots: Jakarta, Bandung and </a:t>
            </a:r>
            <a:r>
              <a:rPr lang="en-US" sz="1700" dirty="0" err="1">
                <a:latin typeface="Calibri" pitchFamily="34" charset="0"/>
              </a:rPr>
              <a:t>Cilacap</a:t>
            </a:r>
            <a:r>
              <a:rPr lang="en-US" sz="1700" dirty="0">
                <a:latin typeface="Calibri" pitchFamily="34" charset="0"/>
              </a:rPr>
              <a:t/>
            </a:r>
            <a:br>
              <a:rPr lang="en-US" sz="1700" dirty="0">
                <a:latin typeface="Calibri" pitchFamily="34" charset="0"/>
              </a:rPr>
            </a:br>
            <a:r>
              <a:rPr lang="en-US" sz="1700" dirty="0">
                <a:latin typeface="Calibri" pitchFamily="34" charset="0"/>
              </a:rPr>
              <a:t>Storm surge and rainfall-induced flooding, tsunami</a:t>
            </a:r>
            <a:br>
              <a:rPr lang="en-US" sz="1700" dirty="0">
                <a:latin typeface="Calibri" pitchFamily="34" charset="0"/>
              </a:rPr>
            </a:br>
            <a:r>
              <a:rPr lang="en-US" sz="1700" dirty="0">
                <a:latin typeface="Calibri" pitchFamily="34" charset="0"/>
              </a:rPr>
              <a:t>Risk is exacerbated by land subsidence </a:t>
            </a:r>
          </a:p>
          <a:p>
            <a:pPr marL="342900" indent="-342900">
              <a:spcBef>
                <a:spcPct val="20000"/>
              </a:spcBef>
              <a:buFont typeface="Arial" charset="0"/>
              <a:buChar char="•"/>
            </a:pPr>
            <a:r>
              <a:rPr lang="en-US" sz="1700" b="1" dirty="0">
                <a:solidFill>
                  <a:srgbClr val="81C137"/>
                </a:solidFill>
                <a:latin typeface="Calibri" pitchFamily="34" charset="0"/>
              </a:rPr>
              <a:t>Importance</a:t>
            </a:r>
            <a:r>
              <a:rPr lang="en-US" sz="1700" dirty="0">
                <a:latin typeface="Calibri" pitchFamily="34" charset="0"/>
              </a:rPr>
              <a:t>: Densely populated, industrial production</a:t>
            </a:r>
          </a:p>
          <a:p>
            <a:pPr marL="342900" indent="-342900">
              <a:spcBef>
                <a:spcPct val="20000"/>
              </a:spcBef>
              <a:buFont typeface="Arial" charset="0"/>
              <a:buChar char="•"/>
            </a:pPr>
            <a:r>
              <a:rPr lang="en-US" sz="1700" b="1" dirty="0">
                <a:solidFill>
                  <a:srgbClr val="81C137"/>
                </a:solidFill>
                <a:latin typeface="Calibri" pitchFamily="34" charset="0"/>
              </a:rPr>
              <a:t>Deliverables</a:t>
            </a:r>
            <a:r>
              <a:rPr lang="en-US" sz="1700" dirty="0">
                <a:latin typeface="Calibri" pitchFamily="34" charset="0"/>
              </a:rPr>
              <a:t>: Flooding scenarios, flood extent, </a:t>
            </a:r>
            <a:br>
              <a:rPr lang="en-US" sz="1700" dirty="0">
                <a:latin typeface="Calibri" pitchFamily="34" charset="0"/>
              </a:rPr>
            </a:br>
            <a:r>
              <a:rPr lang="en-US" sz="1700" dirty="0">
                <a:latin typeface="Calibri" pitchFamily="34" charset="0"/>
              </a:rPr>
              <a:t>flood frequency, economic quantification of risk</a:t>
            </a:r>
          </a:p>
          <a:p>
            <a:pPr marL="342900" indent="-342900">
              <a:spcBef>
                <a:spcPct val="20000"/>
              </a:spcBef>
              <a:buFont typeface="Arial" charset="0"/>
              <a:buChar char="•"/>
            </a:pPr>
            <a:r>
              <a:rPr lang="en-US" sz="1700" b="1" dirty="0">
                <a:solidFill>
                  <a:srgbClr val="81C137"/>
                </a:solidFill>
                <a:latin typeface="Calibri" pitchFamily="34" charset="0"/>
              </a:rPr>
              <a:t>EO Data</a:t>
            </a:r>
            <a:r>
              <a:rPr lang="en-US" sz="1700" dirty="0">
                <a:latin typeface="Calibri" pitchFamily="34" charset="0"/>
              </a:rPr>
              <a:t>: DEM, SAR and Optical</a:t>
            </a:r>
          </a:p>
          <a:p>
            <a:pPr marL="342900" indent="-342900">
              <a:spcBef>
                <a:spcPct val="20000"/>
              </a:spcBef>
              <a:buFont typeface="Arial" charset="0"/>
              <a:buChar char="•"/>
            </a:pPr>
            <a:r>
              <a:rPr lang="en-US" sz="1700" b="1" dirty="0">
                <a:solidFill>
                  <a:srgbClr val="81C137"/>
                </a:solidFill>
                <a:latin typeface="Calibri" pitchFamily="34" charset="0"/>
              </a:rPr>
              <a:t>End Users:</a:t>
            </a:r>
            <a:r>
              <a:rPr lang="en-US" sz="1700" dirty="0">
                <a:latin typeface="Calibri" pitchFamily="34" charset="0"/>
              </a:rPr>
              <a:t> </a:t>
            </a:r>
            <a:r>
              <a:rPr lang="en-US" sz="1700" dirty="0" smtClean="0">
                <a:latin typeface="Calibri" pitchFamily="34" charset="0"/>
              </a:rPr>
              <a:t>BNPB (National Disaster Management Agency), PUSAIR </a:t>
            </a:r>
            <a:r>
              <a:rPr lang="en-US" sz="1700" dirty="0">
                <a:latin typeface="Calibri" pitchFamily="34" charset="0"/>
              </a:rPr>
              <a:t>(Ministry of Public Works)</a:t>
            </a:r>
          </a:p>
          <a:p>
            <a:pPr marL="342900" indent="-342900">
              <a:spcBef>
                <a:spcPct val="20000"/>
              </a:spcBef>
              <a:buFont typeface="Arial" charset="0"/>
              <a:buNone/>
            </a:pPr>
            <a:endParaRPr lang="en-US" sz="1700" dirty="0">
              <a:latin typeface="Calibri" pitchFamily="34" charset="0"/>
            </a:endParaRPr>
          </a:p>
        </p:txBody>
      </p:sp>
      <p:sp>
        <p:nvSpPr>
          <p:cNvPr id="18" name="CasellaDiTesto 17"/>
          <p:cNvSpPr txBox="1"/>
          <p:nvPr/>
        </p:nvSpPr>
        <p:spPr>
          <a:xfrm>
            <a:off x="2416526" y="144032"/>
            <a:ext cx="4250664" cy="584775"/>
          </a:xfrm>
          <a:prstGeom prst="rect">
            <a:avLst/>
          </a:prstGeom>
          <a:noFill/>
        </p:spPr>
        <p:txBody>
          <a:bodyPr wrap="square" rtlCol="0">
            <a:spAutoFit/>
          </a:bodyPr>
          <a:lstStyle/>
          <a:p>
            <a:r>
              <a:rPr lang="en-GB" sz="3200" b="1" dirty="0" smtClean="0">
                <a:solidFill>
                  <a:schemeClr val="bg1"/>
                </a:solidFill>
                <a:latin typeface="Subatomic Tsoonami"/>
                <a:cs typeface="Subatomic Tsoonami"/>
              </a:rPr>
              <a:t>Floods: INDONESIA</a:t>
            </a:r>
            <a:endParaRPr lang="en-GB" sz="2000" b="1" dirty="0">
              <a:solidFill>
                <a:schemeClr val="bg1"/>
              </a:solidFill>
              <a:latin typeface="Subatomic Tsoonami"/>
              <a:cs typeface="Subatomic Tsoonami"/>
            </a:endParaRPr>
          </a:p>
        </p:txBody>
      </p:sp>
      <p:sp>
        <p:nvSpPr>
          <p:cNvPr id="15" name="Rettangolo arrotondato 14"/>
          <p:cNvSpPr/>
          <p:nvPr/>
        </p:nvSpPr>
        <p:spPr>
          <a:xfrm>
            <a:off x="6667190" y="329167"/>
            <a:ext cx="2451398" cy="2112638"/>
          </a:xfrm>
          <a:prstGeom prst="roundRect">
            <a:avLst/>
          </a:prstGeom>
          <a:solidFill>
            <a:schemeClr val="accent3">
              <a:lumMod val="40000"/>
              <a:lumOff val="60000"/>
            </a:schemeClr>
          </a:solidFill>
          <a:ln>
            <a:solidFill>
              <a:srgbClr val="7793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Immagine 19" descr="disaster_flood_60p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2331" y="535174"/>
            <a:ext cx="663246" cy="663246"/>
          </a:xfrm>
          <a:prstGeom prst="rect">
            <a:avLst/>
          </a:prstGeom>
        </p:spPr>
      </p:pic>
      <p:pic>
        <p:nvPicPr>
          <p:cNvPr id="22" name="Immagine 21" descr="disaster_earthquake_60p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754" y="436420"/>
            <a:ext cx="762000" cy="762000"/>
          </a:xfrm>
          <a:prstGeom prst="rect">
            <a:avLst/>
          </a:prstGeom>
        </p:spPr>
      </p:pic>
      <p:pic>
        <p:nvPicPr>
          <p:cNvPr id="24" name="Immagine 23" descr="disaster_landslide_60px.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577" y="1430936"/>
            <a:ext cx="762000" cy="762000"/>
          </a:xfrm>
          <a:prstGeom prst="rect">
            <a:avLst/>
          </a:prstGeom>
        </p:spPr>
      </p:pic>
      <p:pic>
        <p:nvPicPr>
          <p:cNvPr id="26" name="Immagine 25" descr="disaster_storm_surge_60p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4746" y="1344560"/>
            <a:ext cx="761823" cy="761823"/>
          </a:xfrm>
          <a:prstGeom prst="rect">
            <a:avLst/>
          </a:prstGeom>
        </p:spPr>
      </p:pic>
      <p:pic>
        <p:nvPicPr>
          <p:cNvPr id="28" name="Immagine 27" descr="disaster_tsunami_60p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2838" y="436420"/>
            <a:ext cx="762000" cy="762000"/>
          </a:xfrm>
          <a:prstGeom prst="rect">
            <a:avLst/>
          </a:prstGeom>
        </p:spPr>
      </p:pic>
      <p:sp>
        <p:nvSpPr>
          <p:cNvPr id="32" name="Rettangolo arrotondato 31"/>
          <p:cNvSpPr/>
          <p:nvPr/>
        </p:nvSpPr>
        <p:spPr>
          <a:xfrm>
            <a:off x="7993777" y="2123284"/>
            <a:ext cx="228898" cy="165100"/>
          </a:xfrm>
          <a:prstGeom prst="roundRect">
            <a:avLst/>
          </a:prstGeom>
          <a:solidFill>
            <a:schemeClr val="accent3">
              <a:alpha val="50000"/>
            </a:schemeClr>
          </a:solidFill>
          <a:ln>
            <a:solidFill>
              <a:srgbClr val="77933C">
                <a:alpha val="5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3" name="Immagine 32"/>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8222365" y="1380490"/>
            <a:ext cx="787046" cy="787046"/>
          </a:xfrm>
          <a:prstGeom prst="rect">
            <a:avLst/>
          </a:prstGeom>
          <a:noFill/>
          <a:ln>
            <a:noFill/>
          </a:ln>
        </p:spPr>
      </p:pic>
      <p:sp>
        <p:nvSpPr>
          <p:cNvPr id="2" name="TextBox 1"/>
          <p:cNvSpPr txBox="1"/>
          <p:nvPr/>
        </p:nvSpPr>
        <p:spPr>
          <a:xfrm>
            <a:off x="1253066" y="4608281"/>
            <a:ext cx="3288791" cy="1200329"/>
          </a:xfrm>
          <a:prstGeom prst="rect">
            <a:avLst/>
          </a:prstGeom>
          <a:noFill/>
        </p:spPr>
        <p:txBody>
          <a:bodyPr wrap="square" rtlCol="0">
            <a:spAutoFit/>
          </a:bodyPr>
          <a:lstStyle/>
          <a:p>
            <a:r>
              <a:rPr lang="en-US" dirty="0" err="1" smtClean="0">
                <a:solidFill>
                  <a:srgbClr val="000000"/>
                </a:solidFill>
              </a:rPr>
              <a:t>TanDEM</a:t>
            </a:r>
            <a:r>
              <a:rPr lang="en-US" dirty="0" smtClean="0">
                <a:solidFill>
                  <a:srgbClr val="000000"/>
                </a:solidFill>
              </a:rPr>
              <a:t>-X 12 M DEM being processed for Jakarta, Bandung and </a:t>
            </a:r>
            <a:r>
              <a:rPr lang="en-US" dirty="0" err="1" smtClean="0">
                <a:solidFill>
                  <a:srgbClr val="000000"/>
                </a:solidFill>
              </a:rPr>
              <a:t>Cilicap</a:t>
            </a:r>
            <a:r>
              <a:rPr lang="en-US" dirty="0" smtClean="0">
                <a:solidFill>
                  <a:srgbClr val="000000"/>
                </a:solidFill>
              </a:rPr>
              <a:t> coast for accurate flow model</a:t>
            </a:r>
            <a:endParaRPr lang="en-US" dirty="0">
              <a:solidFill>
                <a:srgbClr val="000000"/>
              </a:solidFill>
            </a:endParaRPr>
          </a:p>
        </p:txBody>
      </p:sp>
    </p:spTree>
    <p:extLst>
      <p:ext uri="{BB962C8B-B14F-4D97-AF65-F5344CB8AC3E}">
        <p14:creationId xmlns:p14="http://schemas.microsoft.com/office/powerpoint/2010/main" val="484402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smtClean="0"/>
              <a:t>Recent </a:t>
            </a:r>
            <a:r>
              <a:rPr lang="en-GB" sz="2800" dirty="0"/>
              <a:t>release of 30m-SRTM </a:t>
            </a:r>
            <a:r>
              <a:rPr lang="en-GB" sz="2800" dirty="0" smtClean="0"/>
              <a:t>DEM:</a:t>
            </a:r>
            <a:r>
              <a:rPr lang="en-GB" sz="2800" dirty="0"/>
              <a:t/>
            </a:r>
            <a:br>
              <a:rPr lang="en-GB" sz="2800" dirty="0"/>
            </a:br>
            <a:r>
              <a:rPr lang="en-GB" sz="2800" dirty="0"/>
              <a:t>Improved </a:t>
            </a:r>
            <a:r>
              <a:rPr lang="en-GB" sz="2800" dirty="0" smtClean="0"/>
              <a:t>Flood </a:t>
            </a:r>
            <a:r>
              <a:rPr lang="en-GB" sz="2800" smtClean="0"/>
              <a:t>forecasting  ?</a:t>
            </a:r>
            <a:endParaRPr lang="en-GB" sz="2800" dirty="0"/>
          </a:p>
        </p:txBody>
      </p:sp>
      <p:pic>
        <p:nvPicPr>
          <p:cNvPr id="1026" name="Picture 2" descr="SRTM-90m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9" y="1081324"/>
            <a:ext cx="4503508"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RTM-30m 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057" y="1081324"/>
            <a:ext cx="4513943"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8914" y="6026220"/>
            <a:ext cx="7547429" cy="738664"/>
          </a:xfrm>
          <a:prstGeom prst="rect">
            <a:avLst/>
          </a:prstGeom>
          <a:noFill/>
        </p:spPr>
        <p:txBody>
          <a:bodyPr wrap="square" rtlCol="0">
            <a:spAutoFit/>
          </a:bodyPr>
          <a:lstStyle/>
          <a:p>
            <a:r>
              <a:rPr lang="en-US" sz="1400" dirty="0">
                <a:solidFill>
                  <a:schemeClr val="bg1">
                    <a:lumMod val="50000"/>
                  </a:schemeClr>
                </a:solidFill>
              </a:rPr>
              <a:t>A screenshot of SRTM elevation data in Niger River Delta, Nigeria. Left, 90-meter resolution; right, enhanced 30-meter resolution. Click the image to access the interactive tool</a:t>
            </a:r>
            <a:r>
              <a:rPr lang="en-US" sz="1400" dirty="0" smtClean="0">
                <a:solidFill>
                  <a:schemeClr val="bg1">
                    <a:lumMod val="50000"/>
                  </a:schemeClr>
                </a:solidFill>
              </a:rPr>
              <a:t>. </a:t>
            </a:r>
          </a:p>
          <a:p>
            <a:r>
              <a:rPr lang="en-US" sz="1400" dirty="0" smtClean="0">
                <a:solidFill>
                  <a:schemeClr val="bg1">
                    <a:lumMod val="50000"/>
                  </a:schemeClr>
                </a:solidFill>
              </a:rPr>
              <a:t>Courtesy USGS</a:t>
            </a:r>
            <a:endParaRPr lang="en-GB" sz="1400" dirty="0">
              <a:solidFill>
                <a:schemeClr val="bg1">
                  <a:lumMod val="50000"/>
                </a:schemeClr>
              </a:solidFill>
            </a:endParaRPr>
          </a:p>
        </p:txBody>
      </p:sp>
    </p:spTree>
    <p:extLst>
      <p:ext uri="{BB962C8B-B14F-4D97-AF65-F5344CB8AC3E}">
        <p14:creationId xmlns:p14="http://schemas.microsoft.com/office/powerpoint/2010/main" val="3182936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14" y="-225533"/>
            <a:ext cx="8229600" cy="1143000"/>
          </a:xfrm>
        </p:spPr>
        <p:txBody>
          <a:bodyPr>
            <a:noAutofit/>
          </a:bodyPr>
          <a:lstStyle/>
          <a:p>
            <a:r>
              <a:rPr lang="en-US" sz="3200" dirty="0" smtClean="0"/>
              <a:t>Seismic Risks: 2014 Cephalonia</a:t>
            </a:r>
            <a:endParaRPr lang="en-US" sz="3200" dirty="0"/>
          </a:p>
        </p:txBody>
      </p:sp>
      <p:sp>
        <p:nvSpPr>
          <p:cNvPr id="4" name="Date Placeholder 3"/>
          <p:cNvSpPr>
            <a:spLocks noGrp="1"/>
          </p:cNvSpPr>
          <p:nvPr>
            <p:ph type="dt" sz="half" idx="10"/>
          </p:nvPr>
        </p:nvSpPr>
        <p:spPr/>
        <p:txBody>
          <a:bodyPr/>
          <a:lstStyle/>
          <a:p>
            <a:r>
              <a:rPr lang="it-IT"/>
              <a:t>08-Sep-2014</a:t>
            </a:r>
            <a:endParaRPr lang="en-US"/>
          </a:p>
        </p:txBody>
      </p:sp>
      <p:sp>
        <p:nvSpPr>
          <p:cNvPr id="5" name="Footer Placeholder 4"/>
          <p:cNvSpPr>
            <a:spLocks noGrp="1"/>
          </p:cNvSpPr>
          <p:nvPr>
            <p:ph type="ftr" sz="quarter" idx="11"/>
          </p:nvPr>
        </p:nvSpPr>
        <p:spPr>
          <a:xfrm>
            <a:off x="3124200" y="6283780"/>
            <a:ext cx="2895600" cy="365125"/>
          </a:xfrm>
        </p:spPr>
        <p:txBody>
          <a:bodyPr/>
          <a:lstStyle/>
          <a:p>
            <a:r>
              <a:rPr lang="en-US" b="1" dirty="0">
                <a:solidFill>
                  <a:srgbClr val="000000"/>
                </a:solidFill>
              </a:rPr>
              <a:t>Objective C of the CEOS DRM seismic pilot</a:t>
            </a:r>
          </a:p>
        </p:txBody>
      </p:sp>
      <p:pic>
        <p:nvPicPr>
          <p:cNvPr id="3" name="Picture 2" descr="Figure1_review_ver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601" y="1219201"/>
            <a:ext cx="8178800" cy="5021038"/>
          </a:xfrm>
          <a:prstGeom prst="rect">
            <a:avLst/>
          </a:prstGeom>
        </p:spPr>
      </p:pic>
      <p:sp>
        <p:nvSpPr>
          <p:cNvPr id="44" name="TextBox 43"/>
          <p:cNvSpPr txBox="1"/>
          <p:nvPr/>
        </p:nvSpPr>
        <p:spPr>
          <a:xfrm>
            <a:off x="777175" y="4529776"/>
            <a:ext cx="1617682" cy="646331"/>
          </a:xfrm>
          <a:prstGeom prst="rect">
            <a:avLst/>
          </a:prstGeom>
          <a:solidFill>
            <a:srgbClr val="FFFFFF"/>
          </a:solidFill>
          <a:ln>
            <a:noFill/>
          </a:ln>
        </p:spPr>
        <p:txBody>
          <a:bodyPr wrap="square" rtlCol="0">
            <a:spAutoFit/>
          </a:bodyPr>
          <a:lstStyle/>
          <a:p>
            <a:r>
              <a:rPr lang="en-US">
                <a:solidFill>
                  <a:srgbClr val="000000"/>
                </a:solidFill>
              </a:rPr>
              <a:t>M</a:t>
            </a:r>
            <a:r>
              <a:rPr lang="en-US" baseline="-25000">
                <a:solidFill>
                  <a:srgbClr val="000000"/>
                </a:solidFill>
              </a:rPr>
              <a:t>w</a:t>
            </a:r>
            <a:r>
              <a:rPr lang="en-US"/>
              <a:t> 6.0</a:t>
            </a:r>
          </a:p>
          <a:p>
            <a:r>
              <a:rPr lang="en-US"/>
              <a:t>26 Jan., 2014</a:t>
            </a:r>
          </a:p>
        </p:txBody>
      </p:sp>
      <p:sp>
        <p:nvSpPr>
          <p:cNvPr id="45" name="TextBox 44"/>
          <p:cNvSpPr txBox="1"/>
          <p:nvPr/>
        </p:nvSpPr>
        <p:spPr>
          <a:xfrm>
            <a:off x="777175" y="1503065"/>
            <a:ext cx="1483425" cy="646331"/>
          </a:xfrm>
          <a:prstGeom prst="rect">
            <a:avLst/>
          </a:prstGeom>
          <a:solidFill>
            <a:schemeClr val="bg1"/>
          </a:solidFill>
          <a:ln>
            <a:noFill/>
          </a:ln>
        </p:spPr>
        <p:txBody>
          <a:bodyPr wrap="square" rtlCol="0">
            <a:spAutoFit/>
          </a:bodyPr>
          <a:lstStyle/>
          <a:p>
            <a:r>
              <a:rPr lang="en-US">
                <a:solidFill>
                  <a:srgbClr val="000000"/>
                </a:solidFill>
              </a:rPr>
              <a:t>M</a:t>
            </a:r>
            <a:r>
              <a:rPr lang="en-US" baseline="-25000">
                <a:solidFill>
                  <a:srgbClr val="000000"/>
                </a:solidFill>
              </a:rPr>
              <a:t>w</a:t>
            </a:r>
            <a:r>
              <a:rPr lang="en-US">
                <a:solidFill>
                  <a:srgbClr val="000000"/>
                </a:solidFill>
              </a:rPr>
              <a:t> 5.9</a:t>
            </a:r>
          </a:p>
          <a:p>
            <a:r>
              <a:rPr lang="en-US">
                <a:solidFill>
                  <a:srgbClr val="000000"/>
                </a:solidFill>
              </a:rPr>
              <a:t>3 Feb., 2014</a:t>
            </a:r>
          </a:p>
        </p:txBody>
      </p:sp>
      <p:cxnSp>
        <p:nvCxnSpPr>
          <p:cNvPr id="41" name="Straight Arrow Connector 40"/>
          <p:cNvCxnSpPr/>
          <p:nvPr/>
        </p:nvCxnSpPr>
        <p:spPr>
          <a:xfrm flipV="1">
            <a:off x="1968500" y="3962400"/>
            <a:ext cx="203200" cy="56737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1778000" y="2149396"/>
            <a:ext cx="190500" cy="107640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253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714" y="-139700"/>
            <a:ext cx="4648201" cy="1143000"/>
          </a:xfrm>
        </p:spPr>
        <p:txBody>
          <a:bodyPr>
            <a:normAutofit/>
          </a:bodyPr>
          <a:lstStyle/>
          <a:p>
            <a:pPr algn="l"/>
            <a:r>
              <a:rPr lang="en-US" sz="3200" dirty="0"/>
              <a:t>Descending orbit</a:t>
            </a:r>
          </a:p>
        </p:txBody>
      </p:sp>
      <p:pic>
        <p:nvPicPr>
          <p:cNvPr id="13329" name="Picture 17"/>
          <p:cNvPicPr>
            <a:picLocks noChangeAspect="1" noChangeArrowheads="1"/>
          </p:cNvPicPr>
          <p:nvPr/>
        </p:nvPicPr>
        <p:blipFill>
          <a:blip r:embed="rId3"/>
          <a:srcRect/>
          <a:stretch>
            <a:fillRect/>
          </a:stretch>
        </p:blipFill>
        <p:spPr bwMode="auto">
          <a:xfrm>
            <a:off x="609600" y="1177468"/>
            <a:ext cx="8318500" cy="5461000"/>
          </a:xfrm>
          <a:prstGeom prst="rect">
            <a:avLst/>
          </a:prstGeom>
          <a:noFill/>
        </p:spPr>
      </p:pic>
      <p:sp>
        <p:nvSpPr>
          <p:cNvPr id="7" name="Rectangle 6"/>
          <p:cNvSpPr/>
          <p:nvPr/>
        </p:nvSpPr>
        <p:spPr>
          <a:xfrm>
            <a:off x="1090092" y="1040720"/>
            <a:ext cx="3491084" cy="400110"/>
          </a:xfrm>
          <a:prstGeom prst="rect">
            <a:avLst/>
          </a:prstGeom>
        </p:spPr>
        <p:txBody>
          <a:bodyPr wrap="none">
            <a:spAutoFit/>
          </a:bodyPr>
          <a:lstStyle/>
          <a:p>
            <a:r>
              <a:rPr lang="en-US" sz="2000" dirty="0">
                <a:solidFill>
                  <a:schemeClr val="accent1">
                    <a:lumMod val="75000"/>
                  </a:schemeClr>
                </a:solidFill>
              </a:rPr>
              <a:t>COSMO-SkyMed </a:t>
            </a:r>
            <a:r>
              <a:rPr lang="en-US" sz="2000" b="1" dirty="0" err="1" smtClean="0">
                <a:solidFill>
                  <a:schemeClr val="accent1">
                    <a:lumMod val="75000"/>
                  </a:schemeClr>
                </a:solidFill>
              </a:rPr>
              <a:t>DInSAR</a:t>
            </a:r>
            <a:r>
              <a:rPr lang="en-US" sz="2000" dirty="0" smtClean="0">
                <a:solidFill>
                  <a:schemeClr val="accent1">
                    <a:lumMod val="75000"/>
                  </a:schemeClr>
                </a:solidFill>
              </a:rPr>
              <a:t> (15 m)</a:t>
            </a:r>
            <a:endParaRPr lang="en-US" sz="2000" dirty="0"/>
          </a:p>
        </p:txBody>
      </p:sp>
      <p:sp>
        <p:nvSpPr>
          <p:cNvPr id="8" name="Rectangle 7"/>
          <p:cNvSpPr/>
          <p:nvPr/>
        </p:nvSpPr>
        <p:spPr>
          <a:xfrm>
            <a:off x="4951094" y="1061541"/>
            <a:ext cx="3423694" cy="400110"/>
          </a:xfrm>
          <a:prstGeom prst="rect">
            <a:avLst/>
          </a:prstGeom>
        </p:spPr>
        <p:txBody>
          <a:bodyPr wrap="none">
            <a:spAutoFit/>
          </a:bodyPr>
          <a:lstStyle/>
          <a:p>
            <a:r>
              <a:rPr lang="en-US" sz="2000" dirty="0">
                <a:solidFill>
                  <a:schemeClr val="accent1">
                    <a:lumMod val="75000"/>
                  </a:schemeClr>
                </a:solidFill>
              </a:rPr>
              <a:t>COSMO-SkyMed </a:t>
            </a:r>
            <a:r>
              <a:rPr lang="en-US" sz="2000" b="1" dirty="0" smtClean="0">
                <a:solidFill>
                  <a:schemeClr val="accent1">
                    <a:lumMod val="75000"/>
                  </a:schemeClr>
                </a:solidFill>
              </a:rPr>
              <a:t>MAI</a:t>
            </a:r>
            <a:r>
              <a:rPr lang="en-US" sz="2000" dirty="0" smtClean="0">
                <a:solidFill>
                  <a:schemeClr val="accent1">
                    <a:lumMod val="75000"/>
                  </a:schemeClr>
                </a:solidFill>
              </a:rPr>
              <a:t> (</a:t>
            </a:r>
            <a:r>
              <a:rPr lang="en-US" sz="2000" dirty="0" smtClean="0">
                <a:solidFill>
                  <a:schemeClr val="accent1">
                    <a:lumMod val="75000"/>
                  </a:schemeClr>
                </a:solidFill>
                <a:sym typeface="Symbol"/>
              </a:rPr>
              <a:t></a:t>
            </a:r>
            <a:r>
              <a:rPr lang="en-US" sz="2000" dirty="0" smtClean="0">
                <a:solidFill>
                  <a:schemeClr val="accent1">
                    <a:lumMod val="75000"/>
                  </a:schemeClr>
                </a:solidFill>
              </a:rPr>
              <a:t>100 m)</a:t>
            </a:r>
            <a:endParaRPr lang="en-US" sz="2000" dirty="0"/>
          </a:p>
        </p:txBody>
      </p:sp>
      <p:sp>
        <p:nvSpPr>
          <p:cNvPr id="9" name="TextBox 8"/>
          <p:cNvSpPr txBox="1"/>
          <p:nvPr/>
        </p:nvSpPr>
        <p:spPr>
          <a:xfrm>
            <a:off x="611290" y="6433433"/>
            <a:ext cx="2349244" cy="307777"/>
          </a:xfrm>
          <a:prstGeom prst="rect">
            <a:avLst/>
          </a:prstGeom>
          <a:solidFill>
            <a:srgbClr val="FFFFFF"/>
          </a:solidFill>
        </p:spPr>
        <p:txBody>
          <a:bodyPr wrap="square" rtlCol="0">
            <a:spAutoFit/>
          </a:bodyPr>
          <a:lstStyle/>
          <a:p>
            <a:r>
              <a:rPr lang="en-US" sz="1400"/>
              <a:t>Merryman et al., in prep.</a:t>
            </a:r>
          </a:p>
        </p:txBody>
      </p:sp>
      <p:sp>
        <p:nvSpPr>
          <p:cNvPr id="5" name="Footer Placeholder 4"/>
          <p:cNvSpPr>
            <a:spLocks noGrp="1"/>
          </p:cNvSpPr>
          <p:nvPr>
            <p:ph type="ftr" sz="quarter" idx="11"/>
          </p:nvPr>
        </p:nvSpPr>
        <p:spPr>
          <a:xfrm>
            <a:off x="3124200" y="6433433"/>
            <a:ext cx="5003800" cy="598735"/>
          </a:xfrm>
        </p:spPr>
        <p:txBody>
          <a:bodyPr/>
          <a:lstStyle/>
          <a:p>
            <a:r>
              <a:rPr lang="en-US" b="1" dirty="0">
                <a:solidFill>
                  <a:srgbClr val="000000"/>
                </a:solidFill>
              </a:rPr>
              <a:t>Objective C of the CEOS DRM seismic pilot</a:t>
            </a:r>
          </a:p>
        </p:txBody>
      </p:sp>
    </p:spTree>
    <p:extLst>
      <p:ext uri="{BB962C8B-B14F-4D97-AF65-F5344CB8AC3E}">
        <p14:creationId xmlns:p14="http://schemas.microsoft.com/office/powerpoint/2010/main" val="3439595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Conclusions</a:t>
            </a:r>
            <a:endParaRPr lang="en-GB" dirty="0"/>
          </a:p>
        </p:txBody>
      </p:sp>
      <p:sp>
        <p:nvSpPr>
          <p:cNvPr id="3" name="Content Placeholder 2"/>
          <p:cNvSpPr>
            <a:spLocks noGrp="1"/>
          </p:cNvSpPr>
          <p:nvPr>
            <p:ph idx="1"/>
          </p:nvPr>
        </p:nvSpPr>
        <p:spPr>
          <a:xfrm>
            <a:off x="296862" y="1457325"/>
            <a:ext cx="8770937" cy="4864100"/>
          </a:xfrm>
        </p:spPr>
        <p:txBody>
          <a:bodyPr/>
          <a:lstStyle/>
          <a:p>
            <a:r>
              <a:rPr lang="en-GB" dirty="0" smtClean="0">
                <a:solidFill>
                  <a:schemeClr val="tx2">
                    <a:lumMod val="40000"/>
                    <a:lumOff val="60000"/>
                  </a:schemeClr>
                </a:solidFill>
              </a:rPr>
              <a:t>Projects (Pilots and Recovery Observatory): </a:t>
            </a:r>
            <a:r>
              <a:rPr lang="en-GB" dirty="0" smtClean="0"/>
              <a:t>rapid progress  thanks to very good support from space agencies and from high motivation of non-CEOS  persons involved </a:t>
            </a:r>
            <a:r>
              <a:rPr lang="en-GB" sz="2000" b="0" dirty="0" smtClean="0"/>
              <a:t>(practitioners, end users, major stakeholders)</a:t>
            </a:r>
            <a:endParaRPr lang="en-GB" b="0" dirty="0" smtClean="0"/>
          </a:p>
          <a:p>
            <a:endParaRPr lang="en-GB" dirty="0"/>
          </a:p>
          <a:p>
            <a:r>
              <a:rPr lang="en-GB" dirty="0" smtClean="0">
                <a:solidFill>
                  <a:schemeClr val="tx2">
                    <a:lumMod val="40000"/>
                    <a:lumOff val="60000"/>
                  </a:schemeClr>
                </a:solidFill>
              </a:rPr>
              <a:t>2015 WCDRR &amp; HFA2: </a:t>
            </a:r>
            <a:r>
              <a:rPr lang="en-GB" dirty="0" smtClean="0"/>
              <a:t>excellent cooperation with other stakeholders involved in particular GEO SEC and several UN Agencies. Good connections with some governments e.g. Japan, South Africa. Difficult </a:t>
            </a:r>
            <a:r>
              <a:rPr lang="en-GB" dirty="0"/>
              <a:t>lobbying </a:t>
            </a:r>
            <a:r>
              <a:rPr lang="en-GB" dirty="0" smtClean="0"/>
              <a:t>process …. </a:t>
            </a:r>
            <a:r>
              <a:rPr lang="en-GB" dirty="0"/>
              <a:t> </a:t>
            </a:r>
            <a:r>
              <a:rPr lang="en-GB" dirty="0" smtClean="0"/>
              <a:t>CEOS strategy follows several parallel paths.</a:t>
            </a:r>
            <a:endParaRPr lang="en-GB" dirty="0" smtClean="0">
              <a:solidFill>
                <a:srgbClr val="FF0000"/>
              </a:solidFill>
            </a:endParaRPr>
          </a:p>
          <a:p>
            <a:endParaRPr lang="en-GB" dirty="0">
              <a:solidFill>
                <a:srgbClr val="FF0000"/>
              </a:solidFill>
            </a:endParaRPr>
          </a:p>
          <a:p>
            <a:pPr marL="0" indent="0">
              <a:buNone/>
            </a:pPr>
            <a:r>
              <a:rPr lang="en-GB" sz="2800" dirty="0" smtClean="0">
                <a:solidFill>
                  <a:srgbClr val="FF0000"/>
                </a:solidFill>
              </a:rPr>
              <a:t>2015 start of new era for space agencies in DRR. </a:t>
            </a:r>
          </a:p>
          <a:p>
            <a:endParaRPr lang="en-GB" dirty="0"/>
          </a:p>
          <a:p>
            <a:endParaRPr lang="en-GB" dirty="0"/>
          </a:p>
        </p:txBody>
      </p:sp>
      <p:sp>
        <p:nvSpPr>
          <p:cNvPr id="4" name="Rounded Rectangle 3"/>
          <p:cNvSpPr/>
          <p:nvPr/>
        </p:nvSpPr>
        <p:spPr bwMode="auto">
          <a:xfrm>
            <a:off x="116114" y="6096000"/>
            <a:ext cx="8795657" cy="609600"/>
          </a:xfrm>
          <a:prstGeom prst="roundRect">
            <a:avLst/>
          </a:prstGeom>
          <a:solidFill>
            <a:schemeClr val="accent1">
              <a:alpha val="36000"/>
            </a:schemeClr>
          </a:solidFill>
          <a:ln w="9525" cap="flat" cmpd="sng" algn="ctr">
            <a:noFill/>
            <a:prstDash val="solid"/>
            <a:round/>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Tree>
    <p:extLst>
      <p:ext uri="{BB962C8B-B14F-4D97-AF65-F5344CB8AC3E}">
        <p14:creationId xmlns:p14="http://schemas.microsoft.com/office/powerpoint/2010/main" val="2299470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19063" y="1483741"/>
            <a:ext cx="6019270" cy="1487043"/>
          </a:xfrm>
          <a:solidFill>
            <a:srgbClr val="FFFFFF">
              <a:alpha val="67000"/>
            </a:srgbClr>
          </a:solidFill>
        </p:spPr>
        <p:txBody>
          <a:bodyPr/>
          <a:lstStyle/>
          <a:p>
            <a:pPr marL="0" indent="0">
              <a:buNone/>
            </a:pPr>
            <a:r>
              <a:rPr lang="en-GB" sz="3600" dirty="0" smtClean="0"/>
              <a:t>THANK YOU</a:t>
            </a:r>
          </a:p>
          <a:p>
            <a:pPr marL="0" indent="0">
              <a:buNone/>
            </a:pPr>
            <a:endParaRPr lang="en-GB" sz="3600" dirty="0" smtClean="0"/>
          </a:p>
          <a:p>
            <a:pPr marL="0" indent="0">
              <a:buNone/>
            </a:pPr>
            <a:r>
              <a:rPr lang="en-GB" sz="3600" dirty="0" smtClean="0"/>
              <a:t>….</a:t>
            </a:r>
          </a:p>
          <a:p>
            <a:pPr marL="0" indent="0">
              <a:buNone/>
            </a:pPr>
            <a:endParaRPr lang="en-GB" sz="3600" dirty="0"/>
          </a:p>
          <a:p>
            <a:pPr marL="0" indent="0">
              <a:buNone/>
            </a:pPr>
            <a:r>
              <a:rPr lang="en-GB" sz="3600" dirty="0" smtClean="0">
                <a:solidFill>
                  <a:schemeClr val="bg2">
                    <a:lumMod val="75000"/>
                  </a:schemeClr>
                </a:solidFill>
              </a:rPr>
              <a:t>QUESTIONS ?</a:t>
            </a:r>
            <a:endParaRPr lang="en-GB" sz="3600" dirty="0">
              <a:solidFill>
                <a:schemeClr val="bg2">
                  <a:lumMod val="75000"/>
                </a:schemeClr>
              </a:solidFill>
            </a:endParaRPr>
          </a:p>
        </p:txBody>
      </p:sp>
      <p:sp>
        <p:nvSpPr>
          <p:cNvPr id="4" name="TextBox 3"/>
          <p:cNvSpPr txBox="1"/>
          <p:nvPr/>
        </p:nvSpPr>
        <p:spPr>
          <a:xfrm>
            <a:off x="3811138" y="6490016"/>
            <a:ext cx="5174815" cy="261610"/>
          </a:xfrm>
          <a:prstGeom prst="rect">
            <a:avLst/>
          </a:prstGeom>
          <a:solidFill>
            <a:schemeClr val="bg1">
              <a:lumMod val="85000"/>
            </a:schemeClr>
          </a:solidFill>
        </p:spPr>
        <p:txBody>
          <a:bodyPr wrap="none" rtlCol="0">
            <a:spAutoFit/>
          </a:bodyPr>
          <a:lstStyle/>
          <a:p>
            <a:r>
              <a:rPr lang="en-GB" sz="1100" b="1" i="1" dirty="0" smtClean="0"/>
              <a:t>Floods in Namibia (2009</a:t>
            </a:r>
            <a:r>
              <a:rPr lang="en-GB" sz="1100" b="1" i="1" dirty="0"/>
              <a:t>). </a:t>
            </a:r>
            <a:r>
              <a:rPr lang="en-GB" sz="1100" i="1" dirty="0"/>
              <a:t>50,000 people </a:t>
            </a:r>
            <a:r>
              <a:rPr lang="en-GB" sz="1100" i="1" dirty="0" smtClean="0"/>
              <a:t>displaced, 102 died.  Courtesy NASA</a:t>
            </a:r>
            <a:endParaRPr lang="en-GB" sz="1100" i="1" dirty="0"/>
          </a:p>
        </p:txBody>
      </p:sp>
      <p:pic>
        <p:nvPicPr>
          <p:cNvPr id="1026" name="Picture 2" descr="http://sensorweb.nasa.gov/Fir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138" y="1483741"/>
            <a:ext cx="5006871" cy="30545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138" y="4790328"/>
            <a:ext cx="1891162" cy="157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224" y="4792851"/>
            <a:ext cx="2818786" cy="158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846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667430"/>
          </a:xfrm>
        </p:spPr>
        <p:txBody>
          <a:bodyPr/>
          <a:lstStyle/>
          <a:p>
            <a:pPr algn="ctr"/>
            <a:r>
              <a:rPr lang="en-GB" sz="2800" dirty="0" smtClean="0">
                <a:solidFill>
                  <a:schemeClr val="tx1">
                    <a:lumMod val="40000"/>
                    <a:lumOff val="60000"/>
                  </a:schemeClr>
                </a:solidFill>
              </a:rPr>
              <a:t>  </a:t>
            </a:r>
            <a:r>
              <a:rPr lang="en-GB" dirty="0" smtClean="0"/>
              <a:t>PILOTS (2/2)</a:t>
            </a:r>
            <a:endParaRPr lang="en-GB" dirty="0"/>
          </a:p>
        </p:txBody>
      </p:sp>
      <p:sp>
        <p:nvSpPr>
          <p:cNvPr id="3" name="Content Placeholder 2"/>
          <p:cNvSpPr>
            <a:spLocks noGrp="1"/>
          </p:cNvSpPr>
          <p:nvPr>
            <p:ph idx="1"/>
          </p:nvPr>
        </p:nvSpPr>
        <p:spPr>
          <a:xfrm>
            <a:off x="217714" y="1372954"/>
            <a:ext cx="8850086" cy="4930815"/>
          </a:xfrm>
          <a:solidFill>
            <a:schemeClr val="bg1"/>
          </a:solidFill>
        </p:spPr>
        <p:txBody>
          <a:bodyPr/>
          <a:lstStyle/>
          <a:p>
            <a:pPr marL="0" indent="0">
              <a:buNone/>
            </a:pPr>
            <a:r>
              <a:rPr lang="en-GB" u="sng" dirty="0"/>
              <a:t>Participation of End Users</a:t>
            </a:r>
            <a:r>
              <a:rPr lang="en-GB" dirty="0"/>
              <a:t>: </a:t>
            </a:r>
          </a:p>
          <a:p>
            <a:r>
              <a:rPr lang="en-GB" b="0" dirty="0"/>
              <a:t>Good participation of end users in Floods Pilot </a:t>
            </a:r>
            <a:r>
              <a:rPr lang="en-GB" sz="1800" dirty="0"/>
              <a:t>(e.g. </a:t>
            </a:r>
            <a:r>
              <a:rPr lang="en-US" sz="1800" dirty="0"/>
              <a:t>Namibian Department of Water Affairs and Forestry</a:t>
            </a:r>
            <a:r>
              <a:rPr lang="en-GB" sz="1800" dirty="0" smtClean="0"/>
              <a:t>);  </a:t>
            </a:r>
          </a:p>
          <a:p>
            <a:endParaRPr lang="en-GB" sz="1800" dirty="0"/>
          </a:p>
          <a:p>
            <a:r>
              <a:rPr lang="en-GB" b="0" dirty="0"/>
              <a:t>Involvement of </a:t>
            </a:r>
            <a:r>
              <a:rPr lang="en-US" dirty="0"/>
              <a:t>VAACs </a:t>
            </a:r>
            <a:r>
              <a:rPr lang="en-US" sz="1800" dirty="0"/>
              <a:t>(Buenos Aires and Washington)</a:t>
            </a:r>
            <a:r>
              <a:rPr lang="en-US" sz="1800" b="0" dirty="0"/>
              <a:t>, </a:t>
            </a:r>
            <a:r>
              <a:rPr lang="en-US" dirty="0"/>
              <a:t>volcano observatories </a:t>
            </a:r>
            <a:r>
              <a:rPr lang="en-US" sz="1800" dirty="0"/>
              <a:t>(several in Latin America)</a:t>
            </a:r>
            <a:r>
              <a:rPr lang="en-GB" sz="1800" dirty="0"/>
              <a:t> </a:t>
            </a:r>
            <a:r>
              <a:rPr lang="en-GB" b="0" dirty="0"/>
              <a:t>in Volcanoes Pilot will start in 2015.</a:t>
            </a:r>
          </a:p>
        </p:txBody>
      </p:sp>
      <p:grpSp>
        <p:nvGrpSpPr>
          <p:cNvPr id="6" name="Group 5"/>
          <p:cNvGrpSpPr/>
          <p:nvPr/>
        </p:nvGrpSpPr>
        <p:grpSpPr>
          <a:xfrm>
            <a:off x="3566159" y="3895344"/>
            <a:ext cx="5501641" cy="2839821"/>
            <a:chOff x="3233813" y="3523434"/>
            <a:chExt cx="5833988" cy="3211731"/>
          </a:xfrm>
        </p:grpSpPr>
        <p:pic>
          <p:nvPicPr>
            <p:cNvPr id="8" name="Picture 7" descr="C:\Users\mhandy\Documents\Photos\Namibia 2013\DSCN46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813" y="3523434"/>
              <a:ext cx="5833988" cy="32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3261244" y="3541722"/>
              <a:ext cx="2950696" cy="2212226"/>
            </a:xfrm>
            <a:prstGeom prst="rect">
              <a:avLst/>
            </a:prstGeom>
            <a:ln w="38100">
              <a:solidFill>
                <a:schemeClr val="accent2">
                  <a:lumMod val="50000"/>
                </a:schemeClr>
              </a:solidFill>
            </a:ln>
          </p:spPr>
        </p:pic>
      </p:grpSp>
      <p:sp>
        <p:nvSpPr>
          <p:cNvPr id="5" name="TextBox 4"/>
          <p:cNvSpPr txBox="1"/>
          <p:nvPr/>
        </p:nvSpPr>
        <p:spPr>
          <a:xfrm>
            <a:off x="400595" y="5675546"/>
            <a:ext cx="3046694" cy="938719"/>
          </a:xfrm>
          <a:prstGeom prst="rect">
            <a:avLst/>
          </a:prstGeom>
          <a:solidFill>
            <a:schemeClr val="bg1">
              <a:lumMod val="85000"/>
            </a:schemeClr>
          </a:solidFill>
        </p:spPr>
        <p:txBody>
          <a:bodyPr wrap="square" rtlCol="0">
            <a:spAutoFit/>
          </a:bodyPr>
          <a:lstStyle/>
          <a:p>
            <a:r>
              <a:rPr lang="en-GB" sz="1200" b="1" dirty="0" smtClean="0">
                <a:solidFill>
                  <a:schemeClr val="bg2">
                    <a:lumMod val="75000"/>
                  </a:schemeClr>
                </a:solidFill>
              </a:rPr>
              <a:t>NASA staff with two Namibian agents </a:t>
            </a:r>
            <a:r>
              <a:rPr lang="en-GB" sz="1100" i="1" dirty="0" smtClean="0">
                <a:solidFill>
                  <a:schemeClr val="bg2">
                    <a:lumMod val="75000"/>
                  </a:schemeClr>
                </a:solidFill>
              </a:rPr>
              <a:t>(</a:t>
            </a:r>
            <a:r>
              <a:rPr lang="en-US" sz="1100" i="1" dirty="0">
                <a:solidFill>
                  <a:schemeClr val="bg2">
                    <a:lumMod val="75000"/>
                  </a:schemeClr>
                </a:solidFill>
              </a:rPr>
              <a:t>Namibian Department of Water Affairs and Forestry) </a:t>
            </a:r>
            <a:r>
              <a:rPr lang="en-US" sz="1200" b="1" dirty="0" smtClean="0">
                <a:solidFill>
                  <a:schemeClr val="bg2">
                    <a:lumMod val="75000"/>
                  </a:schemeClr>
                </a:solidFill>
              </a:rPr>
              <a:t>and one villager</a:t>
            </a:r>
          </a:p>
          <a:p>
            <a:endParaRPr lang="en-US" sz="1200" b="1" dirty="0" smtClean="0">
              <a:solidFill>
                <a:schemeClr val="bg2">
                  <a:lumMod val="75000"/>
                </a:schemeClr>
              </a:solidFill>
            </a:endParaRPr>
          </a:p>
          <a:p>
            <a:r>
              <a:rPr lang="en-GB" sz="800" b="1" dirty="0" smtClean="0">
                <a:solidFill>
                  <a:schemeClr val="bg2">
                    <a:lumMod val="75000"/>
                  </a:schemeClr>
                </a:solidFill>
              </a:rPr>
              <a:t>Courtesy  NASA.</a:t>
            </a:r>
            <a:endParaRPr lang="en-GB" sz="800" b="1" dirty="0">
              <a:solidFill>
                <a:schemeClr val="bg2">
                  <a:lumMod val="75000"/>
                </a:schemeClr>
              </a:solidFill>
            </a:endParaRPr>
          </a:p>
        </p:txBody>
      </p:sp>
    </p:spTree>
    <p:extLst>
      <p:ext uri="{BB962C8B-B14F-4D97-AF65-F5344CB8AC3E}">
        <p14:creationId xmlns:p14="http://schemas.microsoft.com/office/powerpoint/2010/main" val="2985956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Pilots’ Regional Coverage</a:t>
            </a:r>
            <a:endParaRPr lang="en-GB" dirty="0"/>
          </a:p>
        </p:txBody>
      </p:sp>
      <p:sp>
        <p:nvSpPr>
          <p:cNvPr id="3" name="Content Placeholder 2"/>
          <p:cNvSpPr>
            <a:spLocks noGrp="1"/>
          </p:cNvSpPr>
          <p:nvPr>
            <p:ph idx="1"/>
          </p:nvPr>
        </p:nvSpPr>
        <p:spPr/>
        <p:txBody>
          <a:bodyPr/>
          <a:lstStyle/>
          <a:p>
            <a:endParaRPr lang="en-GB" dirty="0"/>
          </a:p>
        </p:txBody>
      </p:sp>
      <p:grpSp>
        <p:nvGrpSpPr>
          <p:cNvPr id="13" name="Group 12"/>
          <p:cNvGrpSpPr/>
          <p:nvPr/>
        </p:nvGrpSpPr>
        <p:grpSpPr>
          <a:xfrm>
            <a:off x="331049" y="4001661"/>
            <a:ext cx="5238543" cy="2856339"/>
            <a:chOff x="0" y="1457325"/>
            <a:chExt cx="5238543" cy="2856339"/>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57325"/>
              <a:ext cx="5238543" cy="2856339"/>
            </a:xfrm>
            <a:prstGeom prst="rect">
              <a:avLst/>
            </a:prstGeom>
            <a:noFill/>
            <a:ln>
              <a:noFill/>
            </a:ln>
            <a:effectLst/>
            <a:extLst/>
          </p:spPr>
        </p:pic>
        <p:sp>
          <p:nvSpPr>
            <p:cNvPr id="8" name="TextBox 7"/>
            <p:cNvSpPr txBox="1"/>
            <p:nvPr/>
          </p:nvSpPr>
          <p:spPr>
            <a:xfrm>
              <a:off x="90480" y="2885494"/>
              <a:ext cx="1146468" cy="369332"/>
            </a:xfrm>
            <a:prstGeom prst="rect">
              <a:avLst/>
            </a:prstGeom>
            <a:noFill/>
          </p:spPr>
          <p:txBody>
            <a:bodyPr wrap="none" rtlCol="0">
              <a:spAutoFit/>
            </a:bodyPr>
            <a:lstStyle/>
            <a:p>
              <a:r>
                <a:rPr lang="en-GB" b="1" dirty="0" smtClean="0">
                  <a:solidFill>
                    <a:schemeClr val="bg1"/>
                  </a:solidFill>
                </a:rPr>
                <a:t>FLOODS</a:t>
              </a:r>
              <a:endParaRPr lang="en-GB" b="1" dirty="0">
                <a:solidFill>
                  <a:schemeClr val="bg1"/>
                </a:solidFill>
              </a:endParaRPr>
            </a:p>
          </p:txBody>
        </p:sp>
      </p:grpSp>
      <p:grpSp>
        <p:nvGrpSpPr>
          <p:cNvPr id="14" name="Group 13"/>
          <p:cNvGrpSpPr/>
          <p:nvPr/>
        </p:nvGrpSpPr>
        <p:grpSpPr>
          <a:xfrm>
            <a:off x="6033162" y="2858311"/>
            <a:ext cx="2627890" cy="2352729"/>
            <a:chOff x="5347708" y="1457325"/>
            <a:chExt cx="3394655" cy="2856339"/>
          </a:xfrm>
        </p:grpSpPr>
        <p:pic>
          <p:nvPicPr>
            <p:cNvPr id="5" name="Immagin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47708" y="1457325"/>
              <a:ext cx="3394655" cy="2856339"/>
            </a:xfrm>
            <a:prstGeom prst="rect">
              <a:avLst/>
            </a:prstGeom>
          </p:spPr>
        </p:pic>
        <p:sp>
          <p:nvSpPr>
            <p:cNvPr id="9" name="TextBox 8"/>
            <p:cNvSpPr txBox="1"/>
            <p:nvPr/>
          </p:nvSpPr>
          <p:spPr>
            <a:xfrm>
              <a:off x="5542668" y="3021562"/>
              <a:ext cx="1646605" cy="369332"/>
            </a:xfrm>
            <a:prstGeom prst="rect">
              <a:avLst/>
            </a:prstGeom>
            <a:noFill/>
          </p:spPr>
          <p:txBody>
            <a:bodyPr wrap="none" rtlCol="0">
              <a:spAutoFit/>
            </a:bodyPr>
            <a:lstStyle/>
            <a:p>
              <a:r>
                <a:rPr lang="en-GB" b="1" dirty="0" smtClean="0">
                  <a:solidFill>
                    <a:schemeClr val="bg1"/>
                  </a:solidFill>
                </a:rPr>
                <a:t>VOLCANOES</a:t>
              </a:r>
              <a:endParaRPr lang="en-GB" b="1" dirty="0">
                <a:solidFill>
                  <a:schemeClr val="bg1"/>
                </a:solidFill>
              </a:endParaRPr>
            </a:p>
          </p:txBody>
        </p:sp>
      </p:grpSp>
      <p:grpSp>
        <p:nvGrpSpPr>
          <p:cNvPr id="12" name="Group 11"/>
          <p:cNvGrpSpPr/>
          <p:nvPr/>
        </p:nvGrpSpPr>
        <p:grpSpPr>
          <a:xfrm>
            <a:off x="358757" y="1432096"/>
            <a:ext cx="5148063" cy="2377958"/>
            <a:chOff x="90480" y="4416552"/>
            <a:chExt cx="5148063" cy="2377958"/>
          </a:xfrm>
        </p:grpSpPr>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480" y="4480560"/>
              <a:ext cx="5148063" cy="2313950"/>
            </a:xfrm>
            <a:prstGeom prst="rect">
              <a:avLst/>
            </a:prstGeom>
            <a:ln>
              <a:solidFill>
                <a:schemeClr val="tx1"/>
              </a:solidFill>
            </a:ln>
            <a:effectLst>
              <a:outerShdw blurRad="50800" dist="38100" dir="13500000" algn="br" rotWithShape="0">
                <a:prstClr val="black">
                  <a:alpha val="40000"/>
                </a:prstClr>
              </a:outerShdw>
            </a:effectLst>
          </p:spPr>
        </p:pic>
        <p:sp>
          <p:nvSpPr>
            <p:cNvPr id="7" name="Rectangle 6"/>
            <p:cNvSpPr/>
            <p:nvPr/>
          </p:nvSpPr>
          <p:spPr bwMode="auto">
            <a:xfrm>
              <a:off x="90480" y="4416552"/>
              <a:ext cx="5148063" cy="2377958"/>
            </a:xfrm>
            <a:prstGeom prst="rect">
              <a:avLst/>
            </a:prstGeom>
            <a:solidFill>
              <a:schemeClr val="accent1">
                <a:alpha val="1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10" name="TextBox 9"/>
            <p:cNvSpPr txBox="1"/>
            <p:nvPr/>
          </p:nvSpPr>
          <p:spPr>
            <a:xfrm>
              <a:off x="2755425" y="6321425"/>
              <a:ext cx="1903085" cy="369332"/>
            </a:xfrm>
            <a:prstGeom prst="rect">
              <a:avLst/>
            </a:prstGeom>
            <a:noFill/>
          </p:spPr>
          <p:txBody>
            <a:bodyPr wrap="none" rtlCol="0">
              <a:spAutoFit/>
            </a:bodyPr>
            <a:lstStyle/>
            <a:p>
              <a:r>
                <a:rPr lang="en-GB" b="1" dirty="0" smtClean="0">
                  <a:solidFill>
                    <a:schemeClr val="tx2"/>
                  </a:solidFill>
                </a:rPr>
                <a:t>SEISMIC RISKS</a:t>
              </a:r>
              <a:endParaRPr lang="en-GB" b="1" dirty="0">
                <a:solidFill>
                  <a:schemeClr val="tx2"/>
                </a:solidFill>
              </a:endParaRPr>
            </a:p>
          </p:txBody>
        </p:sp>
      </p:grpSp>
      <p:sp>
        <p:nvSpPr>
          <p:cNvPr id="11" name="TextBox 10"/>
          <p:cNvSpPr txBox="1"/>
          <p:nvPr/>
        </p:nvSpPr>
        <p:spPr>
          <a:xfrm>
            <a:off x="5794755" y="1448886"/>
            <a:ext cx="3110094" cy="5078313"/>
          </a:xfrm>
          <a:prstGeom prst="rect">
            <a:avLst/>
          </a:prstGeom>
          <a:noFill/>
        </p:spPr>
        <p:txBody>
          <a:bodyPr wrap="square" rtlCol="0">
            <a:spAutoFit/>
          </a:bodyPr>
          <a:lstStyle/>
          <a:p>
            <a:r>
              <a:rPr lang="en-GB" dirty="0" smtClean="0"/>
              <a:t>Seismic Risks Pilot’s 1</a:t>
            </a:r>
            <a:r>
              <a:rPr lang="en-GB" baseline="30000" dirty="0" smtClean="0"/>
              <a:t>st</a:t>
            </a:r>
            <a:r>
              <a:rPr lang="en-GB" dirty="0" smtClean="0"/>
              <a:t> objective is global but demonstrated through a subset of regional sites.</a:t>
            </a:r>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a:p>
            <a:r>
              <a:rPr lang="en-GB" dirty="0" smtClean="0"/>
              <a:t>The Floods </a:t>
            </a:r>
            <a:r>
              <a:rPr lang="en-US" dirty="0" smtClean="0"/>
              <a:t>pilot </a:t>
            </a:r>
            <a:r>
              <a:rPr lang="en-US" dirty="0"/>
              <a:t>has a global component in addition to the three regional components</a:t>
            </a:r>
            <a:endParaRPr lang="en-GB" dirty="0"/>
          </a:p>
        </p:txBody>
      </p:sp>
    </p:spTree>
    <p:extLst>
      <p:ext uri="{BB962C8B-B14F-4D97-AF65-F5344CB8AC3E}">
        <p14:creationId xmlns:p14="http://schemas.microsoft.com/office/powerpoint/2010/main" val="3081952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667430"/>
          </a:xfrm>
        </p:spPr>
        <p:txBody>
          <a:bodyPr/>
          <a:lstStyle/>
          <a:p>
            <a:pPr algn="ctr"/>
            <a:r>
              <a:rPr lang="en-GB" dirty="0"/>
              <a:t>  Pilots and Supersites</a:t>
            </a:r>
          </a:p>
        </p:txBody>
      </p:sp>
      <p:sp>
        <p:nvSpPr>
          <p:cNvPr id="3" name="Content Placeholder 2"/>
          <p:cNvSpPr>
            <a:spLocks noGrp="1"/>
          </p:cNvSpPr>
          <p:nvPr>
            <p:ph idx="1"/>
          </p:nvPr>
        </p:nvSpPr>
        <p:spPr>
          <a:xfrm>
            <a:off x="217714" y="1372954"/>
            <a:ext cx="8850086" cy="5283878"/>
          </a:xfrm>
          <a:solidFill>
            <a:schemeClr val="bg1"/>
          </a:solidFill>
        </p:spPr>
        <p:txBody>
          <a:bodyPr/>
          <a:lstStyle/>
          <a:p>
            <a:pPr marL="0" indent="0">
              <a:buNone/>
            </a:pPr>
            <a:r>
              <a:rPr lang="en-GB" dirty="0" smtClean="0"/>
              <a:t>Both Volcanoes and Seismic Risks Pilots include “GEO Supersites” activities:</a:t>
            </a:r>
          </a:p>
          <a:p>
            <a:pPr lvl="1"/>
            <a:endParaRPr lang="en-GB" sz="2000" b="0" dirty="0" smtClean="0"/>
          </a:p>
          <a:p>
            <a:pPr marL="457200" lvl="1" indent="0">
              <a:buNone/>
            </a:pPr>
            <a:endParaRPr lang="en-GB" sz="2000" b="0" dirty="0" smtClean="0"/>
          </a:p>
          <a:p>
            <a:pPr marL="457200" lvl="1" indent="0">
              <a:buNone/>
            </a:pPr>
            <a:endParaRPr lang="en-GB" sz="2000" b="0" dirty="0"/>
          </a:p>
          <a:p>
            <a:pPr marL="457200" lvl="1" indent="0">
              <a:buNone/>
            </a:pPr>
            <a:endParaRPr lang="en-GB" sz="2000" b="0" dirty="0" smtClean="0"/>
          </a:p>
          <a:p>
            <a:pPr marL="457200" lvl="1" indent="0">
              <a:buNone/>
            </a:pPr>
            <a:endParaRPr lang="en-GB" sz="2000" b="0" dirty="0"/>
          </a:p>
          <a:p>
            <a:pPr marL="457200" lvl="1" indent="0">
              <a:buNone/>
            </a:pPr>
            <a:endParaRPr lang="en-GB" sz="2000" b="0" dirty="0" smtClean="0"/>
          </a:p>
          <a:p>
            <a:pPr marL="457200" lvl="1" indent="0">
              <a:buNone/>
            </a:pPr>
            <a:endParaRPr lang="en-GB" sz="2000" b="0" dirty="0"/>
          </a:p>
          <a:p>
            <a:pPr lvl="1"/>
            <a:endParaRPr lang="en-GB" sz="2000" dirty="0" smtClean="0">
              <a:solidFill>
                <a:srgbClr val="FF0000"/>
              </a:solidFill>
            </a:endParaRPr>
          </a:p>
          <a:p>
            <a:endParaRPr lang="en-GB" sz="1800" dirty="0" smtClean="0"/>
          </a:p>
        </p:txBody>
      </p:sp>
      <p:graphicFrame>
        <p:nvGraphicFramePr>
          <p:cNvPr id="8" name="Table 7"/>
          <p:cNvGraphicFramePr>
            <a:graphicFrameLocks noGrp="1"/>
          </p:cNvGraphicFramePr>
          <p:nvPr>
            <p:extLst>
              <p:ext uri="{D42A27DB-BD31-4B8C-83A1-F6EECF244321}">
                <p14:modId xmlns:p14="http://schemas.microsoft.com/office/powerpoint/2010/main" val="538773023"/>
              </p:ext>
            </p:extLst>
          </p:nvPr>
        </p:nvGraphicFramePr>
        <p:xfrm>
          <a:off x="338461" y="2667156"/>
          <a:ext cx="8602730" cy="3637280"/>
        </p:xfrm>
        <a:graphic>
          <a:graphicData uri="http://schemas.openxmlformats.org/drawingml/2006/table">
            <a:tbl>
              <a:tblPr firstRow="1" bandRow="1">
                <a:tableStyleId>{073A0DAA-6AF3-43AB-8588-CEC1D06C72B9}</a:tableStyleId>
              </a:tblPr>
              <a:tblGrid>
                <a:gridCol w="3628628"/>
                <a:gridCol w="928468"/>
                <a:gridCol w="4045634"/>
              </a:tblGrid>
              <a:tr h="370840">
                <a:tc>
                  <a:txBody>
                    <a:bodyPr/>
                    <a:lstStyle/>
                    <a:p>
                      <a:r>
                        <a:rPr lang="en-GB" sz="2000" dirty="0" smtClean="0"/>
                        <a:t>Current </a:t>
                      </a:r>
                      <a:r>
                        <a:rPr lang="en-GB" sz="2000" dirty="0" smtClean="0">
                          <a:solidFill>
                            <a:srgbClr val="FFFF00"/>
                          </a:solidFill>
                        </a:rPr>
                        <a:t>Permanent</a:t>
                      </a:r>
                      <a:r>
                        <a:rPr lang="en-GB" sz="2000" baseline="0" dirty="0" smtClean="0">
                          <a:solidFill>
                            <a:srgbClr val="FFFF00"/>
                          </a:solidFill>
                        </a:rPr>
                        <a:t> </a:t>
                      </a:r>
                      <a:r>
                        <a:rPr lang="en-GB" sz="2000" baseline="0" dirty="0" smtClean="0"/>
                        <a:t>Supers</a:t>
                      </a:r>
                      <a:r>
                        <a:rPr lang="en-GB" sz="2000" dirty="0" smtClean="0"/>
                        <a:t>ites</a:t>
                      </a:r>
                      <a:endParaRPr lang="en-GB" sz="2000" dirty="0"/>
                    </a:p>
                  </a:txBody>
                  <a:tcPr/>
                </a:tc>
                <a:tc>
                  <a:txBody>
                    <a:bodyPr/>
                    <a:lstStyle/>
                    <a:p>
                      <a:r>
                        <a:rPr lang="en-GB" sz="2000" dirty="0" smtClean="0"/>
                        <a:t>Year</a:t>
                      </a:r>
                      <a:endParaRPr lang="en-GB" sz="2000" dirty="0"/>
                    </a:p>
                  </a:txBody>
                  <a:tcPr/>
                </a:tc>
                <a:tc>
                  <a:txBody>
                    <a:bodyPr/>
                    <a:lstStyle/>
                    <a:p>
                      <a:r>
                        <a:rPr lang="en-GB" sz="2000" dirty="0" smtClean="0"/>
                        <a:t>Comment</a:t>
                      </a:r>
                      <a:endParaRPr lang="en-GB" sz="2000" dirty="0"/>
                    </a:p>
                  </a:txBody>
                  <a:tcPr/>
                </a:tc>
              </a:tr>
              <a:tr h="370840">
                <a:tc>
                  <a:txBody>
                    <a:bodyPr/>
                    <a:lstStyle/>
                    <a:p>
                      <a:r>
                        <a:rPr lang="en-GB" altLang="ja-JP" sz="1800" b="1" dirty="0" err="1" smtClean="0">
                          <a:solidFill>
                            <a:schemeClr val="accent2">
                              <a:lumMod val="75000"/>
                            </a:schemeClr>
                          </a:solidFill>
                          <a:latin typeface="Arial" pitchFamily="34" charset="0"/>
                          <a:ea typeface="ＭＳ Ｐゴシック" pitchFamily="50" charset="-128"/>
                          <a:cs typeface="Arial" pitchFamily="34" charset="0"/>
                        </a:rPr>
                        <a:t>Hawai’I</a:t>
                      </a:r>
                      <a:r>
                        <a:rPr lang="en-GB" altLang="ja-JP" sz="1800" b="1" dirty="0" smtClean="0">
                          <a:solidFill>
                            <a:schemeClr val="accent2">
                              <a:lumMod val="75000"/>
                            </a:schemeClr>
                          </a:solidFill>
                          <a:latin typeface="Arial" pitchFamily="34" charset="0"/>
                          <a:ea typeface="ＭＳ Ｐゴシック" pitchFamily="50" charset="-128"/>
                          <a:cs typeface="Arial" pitchFamily="34" charset="0"/>
                        </a:rPr>
                        <a:t>  (USA)</a:t>
                      </a:r>
                      <a:endParaRPr lang="en-GB" dirty="0"/>
                    </a:p>
                  </a:txBody>
                  <a:tcPr/>
                </a:tc>
                <a:tc>
                  <a:txBody>
                    <a:bodyPr/>
                    <a:lstStyle/>
                    <a:p>
                      <a:r>
                        <a:rPr lang="en-GB" b="1" dirty="0" smtClean="0"/>
                        <a:t>2012 </a:t>
                      </a:r>
                      <a:endParaRPr lang="en-GB" b="1" dirty="0"/>
                    </a:p>
                  </a:txBody>
                  <a:tcPr/>
                </a:tc>
                <a:tc>
                  <a:txBody>
                    <a:bodyPr/>
                    <a:lstStyle/>
                    <a:p>
                      <a:r>
                        <a:rPr lang="en-GB" b="1" dirty="0" smtClean="0">
                          <a:solidFill>
                            <a:schemeClr val="accent2">
                              <a:lumMod val="75000"/>
                            </a:schemeClr>
                          </a:solidFill>
                        </a:rPr>
                        <a:t>Outcomes</a:t>
                      </a:r>
                      <a:r>
                        <a:rPr lang="en-GB" b="1" baseline="0" dirty="0" smtClean="0">
                          <a:solidFill>
                            <a:schemeClr val="accent2">
                              <a:lumMod val="75000"/>
                            </a:schemeClr>
                          </a:solidFill>
                        </a:rPr>
                        <a:t> to be assessed in 2015.</a:t>
                      </a:r>
                    </a:p>
                    <a:p>
                      <a:endParaRPr lang="en-GB" b="1" baseline="0" dirty="0" smtClean="0">
                        <a:solidFill>
                          <a:schemeClr val="tx1">
                            <a:lumMod val="60000"/>
                            <a:lumOff val="40000"/>
                          </a:schemeClr>
                        </a:solidFill>
                      </a:endParaRPr>
                    </a:p>
                    <a:p>
                      <a:r>
                        <a:rPr lang="en-GB" b="1" baseline="0" dirty="0" smtClean="0">
                          <a:solidFill>
                            <a:schemeClr val="tx1">
                              <a:lumMod val="60000"/>
                              <a:lumOff val="40000"/>
                            </a:schemeClr>
                          </a:solidFill>
                        </a:rPr>
                        <a:t>Satellite data delivered</a:t>
                      </a:r>
                      <a:endParaRPr lang="en-GB" b="1" dirty="0">
                        <a:solidFill>
                          <a:schemeClr val="tx1">
                            <a:lumMod val="60000"/>
                            <a:lumOff val="40000"/>
                          </a:schemeClr>
                        </a:solidFill>
                      </a:endParaRPr>
                    </a:p>
                  </a:txBody>
                  <a:tcPr/>
                </a:tc>
              </a:tr>
              <a:tr h="370840">
                <a:tc>
                  <a:txBody>
                    <a:bodyPr/>
                    <a:lstStyle/>
                    <a:p>
                      <a:pPr marL="0" algn="l" defTabSz="457200" rtl="0" eaLnBrk="1" latinLnBrk="0" hangingPunct="1"/>
                      <a:r>
                        <a:rPr lang="en-GB" sz="1800" b="1" kern="1200" dirty="0" smtClean="0">
                          <a:solidFill>
                            <a:schemeClr val="accent2">
                              <a:lumMod val="75000"/>
                            </a:schemeClr>
                          </a:solidFill>
                          <a:latin typeface="Arial" pitchFamily="34" charset="0"/>
                          <a:ea typeface="ＭＳ Ｐゴシック" pitchFamily="50" charset="-128"/>
                          <a:cs typeface="Arial" pitchFamily="34" charset="0"/>
                        </a:rPr>
                        <a:t>Iceland</a:t>
                      </a:r>
                      <a:endParaRPr lang="en-GB" sz="1800" b="1" kern="1200" dirty="0">
                        <a:solidFill>
                          <a:schemeClr val="accent2">
                            <a:lumMod val="75000"/>
                          </a:schemeClr>
                        </a:solidFill>
                        <a:latin typeface="Arial" pitchFamily="34" charset="0"/>
                        <a:ea typeface="ＭＳ Ｐゴシック" pitchFamily="50" charset="-128"/>
                        <a:cs typeface="Arial" pitchFamily="34" charset="0"/>
                      </a:endParaRPr>
                    </a:p>
                  </a:txBody>
                  <a:tcPr/>
                </a:tc>
                <a:tc>
                  <a:txBody>
                    <a:bodyPr/>
                    <a:lstStyle/>
                    <a:p>
                      <a:r>
                        <a:rPr lang="en-GB" b="1" dirty="0" smtClean="0"/>
                        <a:t>2013</a:t>
                      </a:r>
                      <a:endParaRPr lang="en-GB"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baseline="0" dirty="0" smtClean="0">
                          <a:solidFill>
                            <a:schemeClr val="tx1">
                              <a:lumMod val="60000"/>
                              <a:lumOff val="40000"/>
                            </a:schemeClr>
                          </a:solidFill>
                        </a:rPr>
                        <a:t>Satellite data delivered</a:t>
                      </a:r>
                      <a:endParaRPr lang="en-GB" b="1" dirty="0" smtClean="0">
                        <a:solidFill>
                          <a:schemeClr val="tx1">
                            <a:lumMod val="60000"/>
                            <a:lumOff val="40000"/>
                          </a:schemeClr>
                        </a:solidFill>
                      </a:endParaRPr>
                    </a:p>
                  </a:txBody>
                  <a:tcPr/>
                </a:tc>
              </a:tr>
              <a:tr h="370840">
                <a:tc>
                  <a:txBody>
                    <a:bodyPr/>
                    <a:lstStyle/>
                    <a:p>
                      <a:r>
                        <a:rPr lang="en-GB" altLang="ja-JP" sz="1800" b="1" dirty="0" smtClean="0">
                          <a:solidFill>
                            <a:schemeClr val="accent2">
                              <a:lumMod val="75000"/>
                            </a:schemeClr>
                          </a:solidFill>
                          <a:latin typeface="Arial" pitchFamily="34" charset="0"/>
                          <a:ea typeface="ＭＳ Ｐゴシック" pitchFamily="50" charset="-128"/>
                          <a:cs typeface="Arial" pitchFamily="34" charset="0"/>
                        </a:rPr>
                        <a:t>Marmara Sea/North Anatolian Fault Zone (Turkey)</a:t>
                      </a:r>
                      <a:endParaRPr lang="en-GB" dirty="0"/>
                    </a:p>
                  </a:txBody>
                  <a:tcPr/>
                </a:tc>
                <a:tc>
                  <a:txBody>
                    <a:bodyPr/>
                    <a:lstStyle/>
                    <a:p>
                      <a:r>
                        <a:rPr lang="en-GB" sz="1800" b="1" kern="1200" dirty="0" smtClean="0">
                          <a:solidFill>
                            <a:schemeClr val="dk1"/>
                          </a:solidFill>
                          <a:latin typeface="+mn-lt"/>
                          <a:ea typeface="+mn-ea"/>
                          <a:cs typeface="+mn-cs"/>
                        </a:rPr>
                        <a:t>2014</a:t>
                      </a:r>
                      <a:endParaRPr lang="en-GB" sz="1800" b="1" kern="1200" dirty="0">
                        <a:solidFill>
                          <a:schemeClr val="dk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baseline="0" dirty="0" smtClean="0">
                          <a:solidFill>
                            <a:schemeClr val="tx1">
                              <a:lumMod val="60000"/>
                              <a:lumOff val="40000"/>
                            </a:schemeClr>
                          </a:solidFill>
                        </a:rPr>
                        <a:t>Satellite data delivered</a:t>
                      </a:r>
                      <a:endParaRPr lang="en-GB" b="1" dirty="0" smtClean="0">
                        <a:solidFill>
                          <a:schemeClr val="tx1">
                            <a:lumMod val="60000"/>
                            <a:lumOff val="40000"/>
                          </a:schemeClr>
                        </a:solidFill>
                      </a:endParaRPr>
                    </a:p>
                  </a:txBody>
                  <a:tcPr/>
                </a:tc>
              </a:tr>
              <a:tr h="370840">
                <a:tc>
                  <a:txBody>
                    <a:bodyPr/>
                    <a:lstStyle/>
                    <a:p>
                      <a:r>
                        <a:rPr lang="en-GB" altLang="ja-JP" sz="1800" b="1" dirty="0" smtClean="0">
                          <a:solidFill>
                            <a:schemeClr val="accent2">
                              <a:lumMod val="75000"/>
                            </a:schemeClr>
                          </a:solidFill>
                          <a:latin typeface="Arial" pitchFamily="34" charset="0"/>
                          <a:ea typeface="ＭＳ Ｐゴシック" pitchFamily="50" charset="-128"/>
                          <a:cs typeface="Arial" pitchFamily="34" charset="0"/>
                        </a:rPr>
                        <a:t>Mt. Etna Volcano (Italy)</a:t>
                      </a:r>
                      <a:endParaRPr lang="en-GB"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dk1"/>
                          </a:solidFill>
                          <a:latin typeface="+mn-lt"/>
                          <a:ea typeface="+mn-ea"/>
                          <a:cs typeface="+mn-cs"/>
                        </a:rPr>
                        <a:t>2014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baseline="0" dirty="0" smtClean="0">
                          <a:solidFill>
                            <a:schemeClr val="tx1">
                              <a:lumMod val="60000"/>
                              <a:lumOff val="40000"/>
                            </a:schemeClr>
                          </a:solidFill>
                        </a:rPr>
                        <a:t>Satellite data delivered</a:t>
                      </a:r>
                      <a:endParaRPr lang="en-GB" b="1" dirty="0" smtClean="0">
                        <a:solidFill>
                          <a:schemeClr val="tx1">
                            <a:lumMod val="60000"/>
                            <a:lumOff val="40000"/>
                          </a:schemeClr>
                        </a:solidFill>
                      </a:endParaRPr>
                    </a:p>
                  </a:txBody>
                  <a:tcPr/>
                </a:tc>
              </a:tr>
              <a:tr h="370840">
                <a:tc>
                  <a: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GB" altLang="ja-JP" sz="1800" b="1" kern="1200" dirty="0" smtClean="0">
                          <a:solidFill>
                            <a:schemeClr val="accent2">
                              <a:lumMod val="75000"/>
                            </a:schemeClr>
                          </a:solidFill>
                          <a:latin typeface="Arial" pitchFamily="34" charset="0"/>
                          <a:ea typeface="ＭＳ Ｐゴシック" pitchFamily="50" charset="-128"/>
                          <a:cs typeface="Arial" pitchFamily="34" charset="0"/>
                        </a:rPr>
                        <a:t>Mt. Vesuvius/</a:t>
                      </a:r>
                      <a:r>
                        <a:rPr lang="en-GB" altLang="ja-JP" sz="1800" b="1" kern="1200" dirty="0" err="1" smtClean="0">
                          <a:solidFill>
                            <a:schemeClr val="accent2">
                              <a:lumMod val="75000"/>
                            </a:schemeClr>
                          </a:solidFill>
                          <a:latin typeface="Arial" pitchFamily="34" charset="0"/>
                          <a:ea typeface="ＭＳ Ｐゴシック" pitchFamily="50" charset="-128"/>
                          <a:cs typeface="Arial" pitchFamily="34" charset="0"/>
                        </a:rPr>
                        <a:t>Campi</a:t>
                      </a:r>
                      <a:r>
                        <a:rPr lang="en-GB" altLang="ja-JP" sz="1800" b="1" kern="1200" dirty="0" smtClean="0">
                          <a:solidFill>
                            <a:schemeClr val="accent2">
                              <a:lumMod val="75000"/>
                            </a:schemeClr>
                          </a:solidFill>
                          <a:latin typeface="Arial" pitchFamily="34" charset="0"/>
                          <a:ea typeface="ＭＳ Ｐゴシック" pitchFamily="50" charset="-128"/>
                          <a:cs typeface="Arial" pitchFamily="34" charset="0"/>
                        </a:rPr>
                        <a:t> </a:t>
                      </a:r>
                      <a:r>
                        <a:rPr lang="en-GB" altLang="ja-JP" sz="1800" b="1" kern="1200" dirty="0" err="1" smtClean="0">
                          <a:solidFill>
                            <a:schemeClr val="accent2">
                              <a:lumMod val="75000"/>
                            </a:schemeClr>
                          </a:solidFill>
                          <a:latin typeface="Arial" pitchFamily="34" charset="0"/>
                          <a:ea typeface="ＭＳ Ｐゴシック" pitchFamily="50" charset="-128"/>
                          <a:cs typeface="Arial" pitchFamily="34" charset="0"/>
                        </a:rPr>
                        <a:t>Flegreii</a:t>
                      </a:r>
                      <a:r>
                        <a:rPr lang="en-GB" altLang="ja-JP" sz="1800" b="1" kern="1200" dirty="0" smtClean="0">
                          <a:solidFill>
                            <a:schemeClr val="accent2">
                              <a:lumMod val="75000"/>
                            </a:schemeClr>
                          </a:solidFill>
                          <a:latin typeface="Arial" pitchFamily="34" charset="0"/>
                          <a:ea typeface="ＭＳ Ｐゴシック" pitchFamily="50" charset="-128"/>
                          <a:cs typeface="Arial" pitchFamily="34" charset="0"/>
                        </a:rPr>
                        <a:t> </a:t>
                      </a:r>
                      <a:r>
                        <a:rPr lang="en-GB" altLang="ja-JP" sz="1800" b="1" dirty="0" smtClean="0">
                          <a:solidFill>
                            <a:schemeClr val="accent2">
                              <a:lumMod val="75000"/>
                            </a:schemeClr>
                          </a:solidFill>
                          <a:latin typeface="Arial" pitchFamily="34" charset="0"/>
                          <a:ea typeface="ＭＳ Ｐゴシック" pitchFamily="50" charset="-128"/>
                          <a:cs typeface="Arial" pitchFamily="34" charset="0"/>
                        </a:rPr>
                        <a:t>(Italy)</a:t>
                      </a:r>
                      <a:endParaRPr lang="en-GB" altLang="ja-JP" sz="1800" b="1" kern="1200" dirty="0" smtClean="0">
                        <a:solidFill>
                          <a:schemeClr val="accent2">
                            <a:lumMod val="75000"/>
                          </a:schemeClr>
                        </a:solidFill>
                        <a:latin typeface="Arial" pitchFamily="34" charset="0"/>
                        <a:ea typeface="ＭＳ Ｐゴシック" pitchFamily="50" charset="-128"/>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dk1"/>
                          </a:solidFill>
                          <a:latin typeface="+mn-lt"/>
                          <a:ea typeface="+mn-ea"/>
                          <a:cs typeface="+mn-cs"/>
                        </a:rPr>
                        <a:t>2014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baseline="0" dirty="0" smtClean="0">
                          <a:solidFill>
                            <a:schemeClr val="tx1">
                              <a:lumMod val="60000"/>
                              <a:lumOff val="40000"/>
                            </a:schemeClr>
                          </a:solidFill>
                        </a:rPr>
                        <a:t>Satellite data delivered</a:t>
                      </a:r>
                      <a:endParaRPr lang="en-GB" b="1" dirty="0" smtClean="0">
                        <a:solidFill>
                          <a:schemeClr val="tx1">
                            <a:lumMod val="60000"/>
                            <a:lumOff val="40000"/>
                          </a:schemeClr>
                        </a:solidFill>
                      </a:endParaRPr>
                    </a:p>
                  </a:txBody>
                  <a:tcPr/>
                </a:tc>
              </a:tr>
            </a:tbl>
          </a:graphicData>
        </a:graphic>
      </p:graphicFrame>
      <p:sp>
        <p:nvSpPr>
          <p:cNvPr id="12" name="Oval 11"/>
          <p:cNvSpPr/>
          <p:nvPr/>
        </p:nvSpPr>
        <p:spPr bwMode="auto">
          <a:xfrm>
            <a:off x="7829551" y="4686300"/>
            <a:ext cx="438150" cy="44767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b="100000"/>
            </a:path>
            <a:tileRect t="-100000" r="-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new in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2014</a:t>
            </a:r>
          </a:p>
        </p:txBody>
      </p:sp>
      <p:sp>
        <p:nvSpPr>
          <p:cNvPr id="13" name="Oval 12"/>
          <p:cNvSpPr/>
          <p:nvPr/>
        </p:nvSpPr>
        <p:spPr bwMode="auto">
          <a:xfrm>
            <a:off x="7829551" y="5286375"/>
            <a:ext cx="438150" cy="44767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b="100000"/>
            </a:path>
            <a:tileRect t="-100000" r="-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new in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2014</a:t>
            </a:r>
          </a:p>
        </p:txBody>
      </p:sp>
      <p:sp>
        <p:nvSpPr>
          <p:cNvPr id="14" name="Oval 13"/>
          <p:cNvSpPr/>
          <p:nvPr/>
        </p:nvSpPr>
        <p:spPr bwMode="auto">
          <a:xfrm>
            <a:off x="7839076" y="5772150"/>
            <a:ext cx="438150" cy="44767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b="100000"/>
            </a:path>
            <a:tileRect t="-100000" r="-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new in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2014</a:t>
            </a:r>
          </a:p>
        </p:txBody>
      </p:sp>
    </p:spTree>
    <p:extLst>
      <p:ext uri="{BB962C8B-B14F-4D97-AF65-F5344CB8AC3E}">
        <p14:creationId xmlns:p14="http://schemas.microsoft.com/office/powerpoint/2010/main" val="249233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667430"/>
          </a:xfrm>
        </p:spPr>
        <p:txBody>
          <a:bodyPr/>
          <a:lstStyle/>
          <a:p>
            <a:pPr algn="ctr"/>
            <a:r>
              <a:rPr lang="en-GB" dirty="0"/>
              <a:t>  Pilots and Supersites</a:t>
            </a:r>
          </a:p>
        </p:txBody>
      </p:sp>
      <p:sp>
        <p:nvSpPr>
          <p:cNvPr id="3" name="Content Placeholder 2"/>
          <p:cNvSpPr>
            <a:spLocks noGrp="1"/>
          </p:cNvSpPr>
          <p:nvPr>
            <p:ph idx="1"/>
          </p:nvPr>
        </p:nvSpPr>
        <p:spPr>
          <a:xfrm>
            <a:off x="217714" y="1372954"/>
            <a:ext cx="8850086" cy="5283878"/>
          </a:xfrm>
          <a:solidFill>
            <a:schemeClr val="bg1"/>
          </a:solidFill>
        </p:spPr>
        <p:txBody>
          <a:bodyPr/>
          <a:lstStyle/>
          <a:p>
            <a:pPr marL="0" indent="0">
              <a:buNone/>
            </a:pPr>
            <a:endParaRPr lang="en-GB" sz="1100" dirty="0" smtClean="0"/>
          </a:p>
          <a:p>
            <a:pPr lvl="1"/>
            <a:endParaRPr lang="en-GB" sz="2000" b="0" dirty="0" smtClean="0"/>
          </a:p>
          <a:p>
            <a:pPr marL="457200" lvl="1" indent="0">
              <a:buNone/>
            </a:pPr>
            <a:endParaRPr lang="en-GB" sz="2000" b="0" dirty="0" smtClean="0"/>
          </a:p>
          <a:p>
            <a:pPr marL="457200" lvl="1" indent="0">
              <a:buNone/>
            </a:pPr>
            <a:endParaRPr lang="en-GB" sz="2000" b="0" dirty="0"/>
          </a:p>
          <a:p>
            <a:pPr marL="457200" lvl="1" indent="0">
              <a:buNone/>
            </a:pPr>
            <a:endParaRPr lang="en-GB" sz="2000" b="0" dirty="0" smtClean="0"/>
          </a:p>
          <a:p>
            <a:pPr marL="457200" lvl="1" indent="0">
              <a:buNone/>
            </a:pPr>
            <a:endParaRPr lang="en-GB" sz="2000" b="0" dirty="0"/>
          </a:p>
          <a:p>
            <a:pPr marL="457200" lvl="1" indent="0">
              <a:buNone/>
            </a:pPr>
            <a:endParaRPr lang="en-GB" sz="2000" b="0" dirty="0" smtClean="0"/>
          </a:p>
          <a:p>
            <a:pPr marL="457200" lvl="1" indent="0">
              <a:buNone/>
            </a:pPr>
            <a:endParaRPr lang="en-GB" sz="2000" b="0" dirty="0"/>
          </a:p>
          <a:p>
            <a:pPr lvl="1"/>
            <a:endParaRPr lang="en-GB" sz="2000" dirty="0" smtClean="0">
              <a:solidFill>
                <a:srgbClr val="FF0000"/>
              </a:solidFill>
            </a:endParaRPr>
          </a:p>
          <a:p>
            <a:endParaRPr lang="en-GB" sz="1800" dirty="0" smtClean="0"/>
          </a:p>
        </p:txBody>
      </p:sp>
      <p:graphicFrame>
        <p:nvGraphicFramePr>
          <p:cNvPr id="10" name="Table 9"/>
          <p:cNvGraphicFramePr>
            <a:graphicFrameLocks noGrp="1"/>
          </p:cNvGraphicFramePr>
          <p:nvPr>
            <p:extLst>
              <p:ext uri="{D42A27DB-BD31-4B8C-83A1-F6EECF244321}">
                <p14:modId xmlns:p14="http://schemas.microsoft.com/office/powerpoint/2010/main" val="1509708239"/>
              </p:ext>
            </p:extLst>
          </p:nvPr>
        </p:nvGraphicFramePr>
        <p:xfrm>
          <a:off x="217714" y="1525314"/>
          <a:ext cx="8602730" cy="2047240"/>
        </p:xfrm>
        <a:graphic>
          <a:graphicData uri="http://schemas.openxmlformats.org/drawingml/2006/table">
            <a:tbl>
              <a:tblPr firstRow="1" bandRow="1">
                <a:tableStyleId>{073A0DAA-6AF3-43AB-8588-CEC1D06C72B9}</a:tableStyleId>
              </a:tblPr>
              <a:tblGrid>
                <a:gridCol w="3749375"/>
                <a:gridCol w="858129"/>
                <a:gridCol w="3995226"/>
              </a:tblGrid>
              <a:tr h="370840">
                <a:tc>
                  <a:txBody>
                    <a:bodyPr/>
                    <a:lstStyle/>
                    <a:p>
                      <a:r>
                        <a:rPr lang="en-GB" sz="2000" dirty="0" smtClean="0"/>
                        <a:t>Current </a:t>
                      </a:r>
                      <a:r>
                        <a:rPr lang="en-GB" sz="2000" dirty="0" smtClean="0">
                          <a:solidFill>
                            <a:srgbClr val="FFFF00"/>
                          </a:solidFill>
                        </a:rPr>
                        <a:t>Event</a:t>
                      </a:r>
                      <a:r>
                        <a:rPr lang="en-GB" sz="2000" dirty="0" smtClean="0"/>
                        <a:t> </a:t>
                      </a:r>
                      <a:r>
                        <a:rPr lang="en-GB" sz="2000" baseline="0" dirty="0" smtClean="0"/>
                        <a:t>Supers</a:t>
                      </a:r>
                      <a:r>
                        <a:rPr lang="en-GB" sz="2000" dirty="0" smtClean="0"/>
                        <a:t>ites</a:t>
                      </a:r>
                      <a:endParaRPr lang="en-GB" sz="2000" dirty="0"/>
                    </a:p>
                  </a:txBody>
                  <a:tcPr/>
                </a:tc>
                <a:tc>
                  <a:txBody>
                    <a:bodyPr/>
                    <a:lstStyle/>
                    <a:p>
                      <a:r>
                        <a:rPr lang="en-GB" sz="2000" dirty="0" smtClean="0"/>
                        <a:t>Year</a:t>
                      </a:r>
                      <a:endParaRPr lang="en-GB" sz="2000" dirty="0"/>
                    </a:p>
                  </a:txBody>
                  <a:tcPr/>
                </a:tc>
                <a:tc>
                  <a:txBody>
                    <a:bodyPr/>
                    <a:lstStyle/>
                    <a:p>
                      <a:r>
                        <a:rPr lang="en-GB" sz="2000" dirty="0" smtClean="0"/>
                        <a:t>Comment</a:t>
                      </a:r>
                      <a:endParaRPr lang="en-GB" sz="2000" dirty="0"/>
                    </a:p>
                  </a:txBody>
                  <a:tcPr/>
                </a:tc>
              </a:tr>
              <a:tr h="370840">
                <a:tc>
                  <a:txBody>
                    <a:bodyPr/>
                    <a:lstStyle/>
                    <a:p>
                      <a:r>
                        <a:rPr lang="en-GB" sz="1800" b="1" kern="1200" dirty="0" err="1" smtClean="0">
                          <a:solidFill>
                            <a:schemeClr val="accent2">
                              <a:lumMod val="75000"/>
                            </a:schemeClr>
                          </a:solidFill>
                          <a:latin typeface="+mn-lt"/>
                          <a:ea typeface="+mn-ea"/>
                          <a:cs typeface="+mn-cs"/>
                        </a:rPr>
                        <a:t>Sinabung</a:t>
                      </a:r>
                      <a:r>
                        <a:rPr lang="en-GB" sz="1800" b="1" kern="1200" dirty="0" smtClean="0">
                          <a:solidFill>
                            <a:schemeClr val="accent2">
                              <a:lumMod val="75000"/>
                            </a:schemeClr>
                          </a:solidFill>
                          <a:latin typeface="+mn-lt"/>
                          <a:ea typeface="+mn-ea"/>
                          <a:cs typeface="+mn-cs"/>
                        </a:rPr>
                        <a:t> Eruption (Indonesia)</a:t>
                      </a:r>
                      <a:endParaRPr lang="en-GB" sz="1800" b="1" kern="1200" dirty="0">
                        <a:solidFill>
                          <a:schemeClr val="accent2">
                            <a:lumMod val="75000"/>
                          </a:schemeClr>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rPr>
                        <a:t>2014</a:t>
                      </a:r>
                    </a:p>
                    <a:p>
                      <a:endParaRPr lang="en-GB" b="1"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tx1">
                              <a:lumMod val="60000"/>
                              <a:lumOff val="40000"/>
                            </a:schemeClr>
                          </a:solidFill>
                          <a:latin typeface="+mn-lt"/>
                          <a:ea typeface="+mn-ea"/>
                          <a:cs typeface="+mn-cs"/>
                        </a:rPr>
                        <a:t>Satellite data provided by both ASI and CSA</a:t>
                      </a:r>
                    </a:p>
                  </a:txBody>
                  <a:tcPr/>
                </a:tc>
              </a:tr>
              <a:tr h="370840">
                <a:tc>
                  <a: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GB" sz="1800" b="1" kern="1200" dirty="0" err="1" smtClean="0">
                          <a:solidFill>
                            <a:schemeClr val="accent2">
                              <a:lumMod val="75000"/>
                            </a:schemeClr>
                          </a:solidFill>
                          <a:latin typeface="+mn-lt"/>
                          <a:ea typeface="+mn-ea"/>
                          <a:cs typeface="+mn-cs"/>
                        </a:rPr>
                        <a:t>Ludian</a:t>
                      </a:r>
                      <a:r>
                        <a:rPr lang="en-GB" sz="1800" b="1" kern="1200" dirty="0" smtClean="0">
                          <a:solidFill>
                            <a:schemeClr val="accent2">
                              <a:lumMod val="75000"/>
                            </a:schemeClr>
                          </a:solidFill>
                          <a:latin typeface="+mn-lt"/>
                          <a:ea typeface="+mn-ea"/>
                          <a:cs typeface="+mn-cs"/>
                        </a:rPr>
                        <a:t> Earthquake (China)</a:t>
                      </a:r>
                      <a:endParaRPr lang="en-GB" sz="1800" b="1" kern="1200" dirty="0">
                        <a:solidFill>
                          <a:schemeClr val="accent2">
                            <a:lumMod val="75000"/>
                          </a:schemeClr>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rPr>
                        <a:t>2014</a:t>
                      </a:r>
                    </a:p>
                    <a:p>
                      <a:endParaRPr lang="en-GB" b="1" dirty="0">
                        <a:solidFill>
                          <a:schemeClr val="tx1"/>
                        </a:solidFill>
                      </a:endParaRPr>
                    </a:p>
                  </a:txBody>
                  <a:tcPr/>
                </a:tc>
                <a:tc>
                  <a:txBody>
                    <a:bodyPr/>
                    <a:lstStyle/>
                    <a:p>
                      <a:r>
                        <a:rPr lang="en-GB" sz="1800" b="1" kern="1200" dirty="0" smtClean="0">
                          <a:solidFill>
                            <a:schemeClr val="tx1">
                              <a:lumMod val="60000"/>
                              <a:lumOff val="40000"/>
                            </a:schemeClr>
                          </a:solidFill>
                          <a:latin typeface="+mn-lt"/>
                          <a:ea typeface="+mn-ea"/>
                          <a:cs typeface="+mn-cs"/>
                        </a:rPr>
                        <a:t>Recently accepted by  DCT</a:t>
                      </a:r>
                      <a:endParaRPr lang="en-GB" sz="1800" b="1" kern="1200" dirty="0">
                        <a:solidFill>
                          <a:schemeClr val="tx1">
                            <a:lumMod val="60000"/>
                            <a:lumOff val="40000"/>
                          </a:schemeClr>
                        </a:solidFill>
                        <a:latin typeface="+mn-lt"/>
                        <a:ea typeface="+mn-ea"/>
                        <a:cs typeface="+mn-cs"/>
                      </a:endParaRPr>
                    </a:p>
                  </a:txBody>
                  <a:tcPr/>
                </a:tc>
              </a:tr>
              <a:tr h="370840">
                <a:tc>
                  <a:txBody>
                    <a:bodyPr/>
                    <a:lstStyle/>
                    <a:p>
                      <a:r>
                        <a:rPr lang="en-GB" sz="1800" b="1" kern="1200" dirty="0" smtClean="0">
                          <a:solidFill>
                            <a:schemeClr val="accent2">
                              <a:lumMod val="75000"/>
                            </a:schemeClr>
                          </a:solidFill>
                          <a:latin typeface="+mn-lt"/>
                          <a:ea typeface="+mn-ea"/>
                          <a:cs typeface="+mn-cs"/>
                        </a:rPr>
                        <a:t>Napa Valley Earthquake (USA) </a:t>
                      </a:r>
                      <a:endParaRPr lang="en-GB" sz="1800" b="1" kern="1200" dirty="0">
                        <a:solidFill>
                          <a:schemeClr val="accent2">
                            <a:lumMod val="75000"/>
                          </a:schemeClr>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solidFill>
                            <a:schemeClr val="tx1"/>
                          </a:solidFill>
                        </a:rPr>
                        <a:t>2014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tx1">
                              <a:lumMod val="60000"/>
                              <a:lumOff val="40000"/>
                            </a:schemeClr>
                          </a:solidFill>
                          <a:latin typeface="+mn-lt"/>
                          <a:ea typeface="+mn-ea"/>
                          <a:cs typeface="+mn-cs"/>
                        </a:rPr>
                        <a:t>Recently accepted by  DCT</a:t>
                      </a:r>
                    </a:p>
                  </a:txBody>
                  <a:tcPr/>
                </a:tc>
              </a:tr>
            </a:tbl>
          </a:graphicData>
        </a:graphic>
      </p:graphicFrame>
      <p:grpSp>
        <p:nvGrpSpPr>
          <p:cNvPr id="4" name="Group 3"/>
          <p:cNvGrpSpPr/>
          <p:nvPr/>
        </p:nvGrpSpPr>
        <p:grpSpPr>
          <a:xfrm>
            <a:off x="74839" y="3831379"/>
            <a:ext cx="3463862" cy="1940970"/>
            <a:chOff x="422031" y="4900528"/>
            <a:chExt cx="3463862" cy="194097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31" y="4900528"/>
              <a:ext cx="3463862" cy="16885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2031" y="6472166"/>
              <a:ext cx="3463862" cy="369332"/>
            </a:xfrm>
            <a:prstGeom prst="rect">
              <a:avLst/>
            </a:prstGeom>
            <a:solidFill>
              <a:schemeClr val="bg2">
                <a:lumMod val="20000"/>
                <a:lumOff val="80000"/>
              </a:schemeClr>
            </a:solidFill>
            <a:ln>
              <a:solidFill>
                <a:schemeClr val="tx1"/>
              </a:solidFill>
            </a:ln>
          </p:spPr>
          <p:txBody>
            <a:bodyPr wrap="square" rtlCol="0">
              <a:spAutoFit/>
            </a:bodyPr>
            <a:lstStyle/>
            <a:p>
              <a:r>
                <a:rPr lang="en-GB" sz="1100" b="1" dirty="0" smtClean="0">
                  <a:solidFill>
                    <a:schemeClr val="bg2">
                      <a:lumMod val="75000"/>
                    </a:schemeClr>
                  </a:solidFill>
                </a:rPr>
                <a:t>Indonesian Mount </a:t>
              </a:r>
              <a:r>
                <a:rPr lang="en-GB" sz="1100" b="1" dirty="0" err="1">
                  <a:solidFill>
                    <a:schemeClr val="bg2">
                      <a:lumMod val="75000"/>
                    </a:schemeClr>
                  </a:solidFill>
                </a:rPr>
                <a:t>Sinabung</a:t>
              </a:r>
              <a:r>
                <a:rPr lang="en-GB" sz="1100" b="1" dirty="0">
                  <a:solidFill>
                    <a:schemeClr val="bg2">
                      <a:lumMod val="75000"/>
                    </a:schemeClr>
                  </a:solidFill>
                </a:rPr>
                <a:t> </a:t>
              </a:r>
              <a:r>
                <a:rPr lang="en-GB" sz="1100" b="1" dirty="0" smtClean="0">
                  <a:solidFill>
                    <a:schemeClr val="bg2">
                      <a:lumMod val="75000"/>
                    </a:schemeClr>
                  </a:solidFill>
                </a:rPr>
                <a:t>eruption (Sep. 2013)</a:t>
              </a:r>
            </a:p>
            <a:p>
              <a:r>
                <a:rPr lang="en-GB" sz="700" b="1" dirty="0" smtClean="0">
                  <a:solidFill>
                    <a:schemeClr val="bg2">
                      <a:lumMod val="75000"/>
                    </a:schemeClr>
                  </a:solidFill>
                </a:rPr>
                <a:t>© BBC News</a:t>
              </a:r>
              <a:endParaRPr lang="en-GB" sz="700" b="1" dirty="0">
                <a:solidFill>
                  <a:schemeClr val="bg2">
                    <a:lumMod val="75000"/>
                  </a:schemeClr>
                </a:solidFill>
              </a:endParaRPr>
            </a:p>
          </p:txBody>
        </p:sp>
      </p:grpSp>
      <p:sp>
        <p:nvSpPr>
          <p:cNvPr id="11" name="TextBox 10"/>
          <p:cNvSpPr txBox="1"/>
          <p:nvPr/>
        </p:nvSpPr>
        <p:spPr>
          <a:xfrm>
            <a:off x="3819525" y="3936983"/>
            <a:ext cx="5248276" cy="2492990"/>
          </a:xfrm>
          <a:prstGeom prst="rect">
            <a:avLst/>
          </a:prstGeom>
          <a:noFill/>
        </p:spPr>
        <p:txBody>
          <a:bodyPr wrap="square" rtlCol="0">
            <a:spAutoFit/>
          </a:bodyPr>
          <a:lstStyle/>
          <a:p>
            <a:pPr marL="0" lvl="2"/>
            <a:r>
              <a:rPr lang="en-GB" altLang="ja-JP" sz="2000" b="1" dirty="0" smtClean="0">
                <a:solidFill>
                  <a:schemeClr val="tx2"/>
                </a:solidFill>
                <a:ea typeface="ＭＳ Ｐゴシック" charset="-128"/>
                <a:cs typeface="ＭＳ Ｐゴシック" charset="-128"/>
              </a:rPr>
              <a:t>Improved Selection process </a:t>
            </a:r>
            <a:r>
              <a:rPr lang="en-GB" altLang="ja-JP" sz="2000" b="1" dirty="0">
                <a:solidFill>
                  <a:schemeClr val="tx2"/>
                </a:solidFill>
                <a:ea typeface="ＭＳ Ｐゴシック" charset="-128"/>
                <a:cs typeface="ＭＳ Ｐゴシック" charset="-128"/>
              </a:rPr>
              <a:t>for Permanent </a:t>
            </a:r>
            <a:r>
              <a:rPr lang="en-GB" altLang="ja-JP" sz="2000" b="1" dirty="0" smtClean="0">
                <a:solidFill>
                  <a:schemeClr val="tx2"/>
                </a:solidFill>
                <a:ea typeface="ＭＳ Ｐゴシック" charset="-128"/>
                <a:cs typeface="ＭＳ Ｐゴシック" charset="-128"/>
              </a:rPr>
              <a:t>Supersites accepted at SIT-29</a:t>
            </a:r>
          </a:p>
          <a:p>
            <a:pPr marL="0" lvl="2"/>
            <a:endParaRPr lang="en-GB" altLang="ja-JP" sz="2000" b="1" dirty="0">
              <a:solidFill>
                <a:schemeClr val="tx2"/>
              </a:solidFill>
              <a:ea typeface="ＭＳ Ｐゴシック" charset="-128"/>
              <a:cs typeface="ＭＳ Ｐゴシック" charset="-128"/>
            </a:endParaRPr>
          </a:p>
          <a:p>
            <a:pPr marL="0" lvl="2"/>
            <a:r>
              <a:rPr lang="en-GB" sz="2000" b="1" dirty="0" smtClean="0">
                <a:solidFill>
                  <a:schemeClr val="tx2"/>
                </a:solidFill>
                <a:ea typeface="ＭＳ Ｐゴシック" charset="-128"/>
                <a:cs typeface="ＭＳ Ｐゴシック" charset="-128"/>
              </a:rPr>
              <a:t>Improvement of </a:t>
            </a:r>
            <a:r>
              <a:rPr lang="en-GB" sz="2000" b="1" dirty="0" smtClean="0">
                <a:solidFill>
                  <a:schemeClr val="tx1">
                    <a:lumMod val="60000"/>
                    <a:lumOff val="40000"/>
                  </a:schemeClr>
                </a:solidFill>
              </a:rPr>
              <a:t>Selection process for Event Supersites </a:t>
            </a:r>
            <a:r>
              <a:rPr lang="en-GB" sz="2000" b="1" dirty="0" smtClean="0"/>
              <a:t>and </a:t>
            </a:r>
            <a:r>
              <a:rPr lang="en-GB" sz="2000" b="1" dirty="0" smtClean="0">
                <a:solidFill>
                  <a:schemeClr val="tx1">
                    <a:lumMod val="60000"/>
                    <a:lumOff val="40000"/>
                  </a:schemeClr>
                </a:solidFill>
              </a:rPr>
              <a:t>Engagement of End-Users </a:t>
            </a:r>
            <a:r>
              <a:rPr lang="en-GB" sz="2000" b="1" dirty="0" smtClean="0"/>
              <a:t>among 2015 priorities of  “Supersites Advisory Committee” </a:t>
            </a:r>
            <a:endParaRPr lang="en-GB" altLang="ja-JP" sz="2000" b="1" dirty="0" smtClean="0">
              <a:solidFill>
                <a:schemeClr val="tx2"/>
              </a:solidFill>
              <a:ea typeface="ＭＳ Ｐゴシック" charset="-128"/>
              <a:cs typeface="ＭＳ Ｐゴシック" charset="-128"/>
            </a:endParaRPr>
          </a:p>
          <a:p>
            <a:endParaRPr lang="en-GB" sz="1600" dirty="0"/>
          </a:p>
        </p:txBody>
      </p:sp>
      <p:sp>
        <p:nvSpPr>
          <p:cNvPr id="12" name="Rounded Rectangle 11"/>
          <p:cNvSpPr/>
          <p:nvPr/>
        </p:nvSpPr>
        <p:spPr bwMode="auto">
          <a:xfrm>
            <a:off x="3819525" y="4791075"/>
            <a:ext cx="5181600" cy="1562100"/>
          </a:xfrm>
          <a:prstGeom prst="roundRect">
            <a:avLst/>
          </a:prstGeom>
          <a:gradFill flip="none" rotWithShape="1">
            <a:gsLst>
              <a:gs pos="8000">
                <a:srgbClr val="FFFF99">
                  <a:shade val="30000"/>
                  <a:satMod val="115000"/>
                  <a:alpha val="36000"/>
                </a:srgbClr>
              </a:gs>
              <a:gs pos="87000">
                <a:srgbClr val="FFFF99">
                  <a:shade val="67500"/>
                  <a:satMod val="115000"/>
                  <a:alpha val="22000"/>
                </a:srgbClr>
              </a:gs>
              <a:gs pos="100000">
                <a:srgbClr val="FFFF99">
                  <a:shade val="100000"/>
                  <a:satMod val="115000"/>
                </a:srgb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14" name="Oval 13"/>
          <p:cNvSpPr/>
          <p:nvPr/>
        </p:nvSpPr>
        <p:spPr bwMode="auto">
          <a:xfrm>
            <a:off x="8115301" y="2190750"/>
            <a:ext cx="438150" cy="44767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b="100000"/>
            </a:path>
            <a:tileRect t="-100000" r="-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new in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2014</a:t>
            </a:r>
          </a:p>
        </p:txBody>
      </p:sp>
      <p:sp>
        <p:nvSpPr>
          <p:cNvPr id="15" name="Oval 14"/>
          <p:cNvSpPr/>
          <p:nvPr/>
        </p:nvSpPr>
        <p:spPr bwMode="auto">
          <a:xfrm>
            <a:off x="8134351" y="2657476"/>
            <a:ext cx="438150" cy="44767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b="100000"/>
            </a:path>
            <a:tileRect t="-100000" r="-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new in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2014</a:t>
            </a:r>
          </a:p>
        </p:txBody>
      </p:sp>
      <p:sp>
        <p:nvSpPr>
          <p:cNvPr id="16" name="Oval 15"/>
          <p:cNvSpPr/>
          <p:nvPr/>
        </p:nvSpPr>
        <p:spPr bwMode="auto">
          <a:xfrm>
            <a:off x="8124827" y="3162301"/>
            <a:ext cx="438150" cy="44767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b="100000"/>
            </a:path>
            <a:tileRect t="-100000" r="-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new in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2014</a:t>
            </a:r>
          </a:p>
        </p:txBody>
      </p:sp>
      <p:sp>
        <p:nvSpPr>
          <p:cNvPr id="17" name="Oval 16"/>
          <p:cNvSpPr/>
          <p:nvPr/>
        </p:nvSpPr>
        <p:spPr bwMode="auto">
          <a:xfrm>
            <a:off x="8124827" y="3876676"/>
            <a:ext cx="438150" cy="44767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b="100000"/>
            </a:path>
            <a:tileRect t="-100000" r="-10000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new in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800" b="1" i="0" u="none" strike="noStrike" cap="none" normalizeH="0" baseline="0" dirty="0" smtClean="0">
                <a:ln>
                  <a:noFill/>
                </a:ln>
                <a:solidFill>
                  <a:srgbClr val="FFFF00"/>
                </a:solidFill>
                <a:effectLst/>
                <a:latin typeface="Tahoma" pitchFamily="34" charset="0"/>
              </a:rPr>
              <a:t>2014</a:t>
            </a:r>
          </a:p>
        </p:txBody>
      </p:sp>
    </p:spTree>
    <p:extLst>
      <p:ext uri="{BB962C8B-B14F-4D97-AF65-F5344CB8AC3E}">
        <p14:creationId xmlns:p14="http://schemas.microsoft.com/office/powerpoint/2010/main" val="1997611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47037" y="1429787"/>
            <a:ext cx="8832205" cy="5129942"/>
          </a:xfrm>
          <a:prstGeom prst="rect">
            <a:avLst/>
          </a:prstGeom>
        </p:spPr>
        <p:txBody>
          <a:bodyPr/>
          <a:lstStyle/>
          <a:p>
            <a:pPr marL="901700" indent="-901700" defTabSz="914400">
              <a:lnSpc>
                <a:spcPct val="90000"/>
              </a:lnSpc>
              <a:spcBef>
                <a:spcPct val="20000"/>
              </a:spcBef>
            </a:pPr>
            <a:endParaRPr lang="en-GB" altLang="ja-JP" sz="2400" b="1" dirty="0" smtClean="0">
              <a:solidFill>
                <a:schemeClr val="tx1">
                  <a:lumMod val="75000"/>
                </a:schemeClr>
              </a:solidFill>
              <a:latin typeface="Arial" pitchFamily="34" charset="0"/>
              <a:ea typeface="ＭＳ Ｐゴシック" pitchFamily="50" charset="-128"/>
              <a:cs typeface="Arial" pitchFamily="34" charset="0"/>
            </a:endParaRPr>
          </a:p>
          <a:p>
            <a:pPr marL="342900" indent="-342900" defTabSz="180975">
              <a:lnSpc>
                <a:spcPct val="90000"/>
              </a:lnSpc>
              <a:spcBef>
                <a:spcPts val="2400"/>
              </a:spcBef>
              <a:buFont typeface="+mj-lt"/>
              <a:buAutoNum type="arabicPeriod"/>
            </a:pPr>
            <a:r>
              <a:rPr lang="en-GB" altLang="ja-JP" sz="2400" b="1" dirty="0" smtClean="0">
                <a:solidFill>
                  <a:schemeClr val="accent2">
                    <a:lumMod val="75000"/>
                  </a:schemeClr>
                </a:solidFill>
                <a:latin typeface="Arial" pitchFamily="34" charset="0"/>
                <a:ea typeface="ＭＳ Ｐゴシック" pitchFamily="50" charset="-128"/>
                <a:cs typeface="Arial" pitchFamily="34" charset="0"/>
              </a:rPr>
              <a:t>Accept </a:t>
            </a:r>
            <a:r>
              <a:rPr lang="en-GB" altLang="ja-JP" sz="2400" b="1" dirty="0" smtClean="0">
                <a:solidFill>
                  <a:schemeClr val="tx1">
                    <a:lumMod val="75000"/>
                  </a:schemeClr>
                </a:solidFill>
                <a:latin typeface="Arial" pitchFamily="34" charset="0"/>
                <a:ea typeface="ＭＳ Ｐゴシック" pitchFamily="50" charset="-128"/>
                <a:cs typeface="Arial" pitchFamily="34" charset="0"/>
              </a:rPr>
              <a:t>New Zealand Volcanoes as Permanent Supersite and commit data resources</a:t>
            </a:r>
          </a:p>
          <a:p>
            <a:pPr marL="342900" indent="-342900" defTabSz="914400">
              <a:lnSpc>
                <a:spcPct val="90000"/>
              </a:lnSpc>
              <a:spcBef>
                <a:spcPts val="2400"/>
              </a:spcBef>
              <a:buFont typeface="+mj-lt"/>
              <a:buAutoNum type="arabicPeriod"/>
            </a:pPr>
            <a:r>
              <a:rPr lang="en-GB" altLang="ja-JP" sz="2400" b="1" dirty="0" smtClean="0">
                <a:solidFill>
                  <a:schemeClr val="accent2">
                    <a:lumMod val="75000"/>
                  </a:schemeClr>
                </a:solidFill>
                <a:latin typeface="Arial" pitchFamily="34" charset="0"/>
                <a:ea typeface="ＭＳ Ｐゴシック" pitchFamily="50" charset="-128"/>
                <a:cs typeface="Arial" pitchFamily="34" charset="0"/>
              </a:rPr>
              <a:t>Accept</a:t>
            </a:r>
            <a:r>
              <a:rPr lang="en-GB" altLang="ja-JP" sz="2400" b="1" dirty="0" smtClean="0">
                <a:solidFill>
                  <a:schemeClr val="tx1">
                    <a:lumMod val="75000"/>
                  </a:schemeClr>
                </a:solidFill>
                <a:latin typeface="Arial" pitchFamily="34" charset="0"/>
                <a:ea typeface="ＭＳ Ｐゴシック" pitchFamily="50" charset="-128"/>
                <a:cs typeface="Arial" pitchFamily="34" charset="0"/>
              </a:rPr>
              <a:t>  Ecuadorian Volcanoes as Permanent Supersite and commit data resources</a:t>
            </a:r>
          </a:p>
          <a:p>
            <a:pPr defTabSz="914400">
              <a:lnSpc>
                <a:spcPct val="90000"/>
              </a:lnSpc>
              <a:spcBef>
                <a:spcPct val="20000"/>
              </a:spcBef>
            </a:pPr>
            <a:endParaRPr lang="en-GB" altLang="ja-JP" sz="2400" b="1" dirty="0" smtClean="0">
              <a:solidFill>
                <a:schemeClr val="tx1">
                  <a:lumMod val="75000"/>
                </a:schemeClr>
              </a:solidFill>
              <a:latin typeface="Arial" pitchFamily="34" charset="0"/>
              <a:ea typeface="ＭＳ Ｐゴシック" pitchFamily="50" charset="-128"/>
              <a:cs typeface="Arial" pitchFamily="34" charset="0"/>
            </a:endParaRPr>
          </a:p>
          <a:p>
            <a:pPr defTabSz="914400">
              <a:lnSpc>
                <a:spcPct val="90000"/>
              </a:lnSpc>
              <a:spcBef>
                <a:spcPct val="20000"/>
              </a:spcBef>
            </a:pPr>
            <a:endParaRPr lang="en-GB" altLang="ja-JP" sz="3200" b="1" dirty="0" smtClean="0">
              <a:solidFill>
                <a:schemeClr val="tx1">
                  <a:lumMod val="75000"/>
                </a:schemeClr>
              </a:solidFill>
              <a:latin typeface="Arial" pitchFamily="34" charset="0"/>
              <a:ea typeface="ＭＳ Ｐゴシック" pitchFamily="50" charset="-128"/>
              <a:cs typeface="Arial" pitchFamily="34" charset="0"/>
            </a:endParaRPr>
          </a:p>
          <a:p>
            <a:pPr marL="173038" indent="-174625" defTabSz="914400" eaLnBrk="0" hangingPunct="0">
              <a:spcBef>
                <a:spcPts val="600"/>
              </a:spcBef>
              <a:buFont typeface="Wingdings" pitchFamily="-106" charset="2"/>
              <a:buChar char="§"/>
            </a:pPr>
            <a:endParaRPr lang="en-GB" sz="2800" b="1" dirty="0" smtClean="0">
              <a:solidFill>
                <a:schemeClr val="tx1">
                  <a:lumMod val="75000"/>
                </a:schemeClr>
              </a:solidFill>
              <a:latin typeface="Arial" pitchFamily="34" charset="0"/>
              <a:cs typeface="Arial" pitchFamily="34" charset="0"/>
            </a:endParaRPr>
          </a:p>
          <a:p>
            <a:pPr marL="742950" marR="0" lvl="1" indent="-285750" algn="l" defTabSz="914400" rtl="0" eaLnBrk="1" fontAlgn="base" latinLnBrk="0" hangingPunct="1">
              <a:lnSpc>
                <a:spcPct val="90000"/>
              </a:lnSpc>
              <a:spcBef>
                <a:spcPct val="20000"/>
              </a:spcBef>
              <a:spcAft>
                <a:spcPct val="0"/>
              </a:spcAft>
              <a:buClrTx/>
              <a:buSzTx/>
              <a:buFont typeface="Arial" charset="0"/>
              <a:buChar char="•"/>
              <a:tabLst/>
              <a:defRPr/>
            </a:pPr>
            <a:endParaRPr kumimoji="0" lang="en-US" altLang="ja-JP" sz="2800" b="1" i="0" u="none" strike="noStrike" kern="0" cap="none" spc="0" normalizeH="0" baseline="0" noProof="0" dirty="0" smtClean="0">
              <a:ln>
                <a:noFill/>
              </a:ln>
              <a:solidFill>
                <a:schemeClr val="tx1">
                  <a:lumMod val="75000"/>
                </a:schemeClr>
              </a:solidFill>
              <a:effectLst/>
              <a:uLnTx/>
              <a:uFillTx/>
              <a:latin typeface="Arial" pitchFamily="34" charset="0"/>
              <a:ea typeface="ＭＳ Ｐゴシック" pitchFamily="50" charset="-128"/>
              <a:cs typeface="Arial" pitchFamily="34" charset="0"/>
            </a:endParaRPr>
          </a:p>
        </p:txBody>
      </p:sp>
      <p:sp>
        <p:nvSpPr>
          <p:cNvPr id="3"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Tahoma" pitchFamily="-106" charset="0"/>
                <a:cs typeface="Tahoma" pitchFamily="-106" charset="0"/>
              </a:rPr>
              <a:t>For decision today</a:t>
            </a:r>
            <a:endParaRPr kumimoji="0" lang="en-US" sz="3200" b="1" i="0" u="none" strike="noStrike" kern="0" cap="none" spc="0" normalizeH="0" baseline="0" noProof="0" dirty="0" smtClean="0">
              <a:ln>
                <a:noFill/>
              </a:ln>
              <a:solidFill>
                <a:schemeClr val="bg1"/>
              </a:solidFill>
              <a:effectLst/>
              <a:uLnTx/>
              <a:uFillTx/>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61605361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09093" y="109710"/>
            <a:ext cx="91038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r" defTabSz="914400">
              <a:defRPr/>
            </a:pPr>
            <a:r>
              <a:rPr lang="en-US" sz="2400" b="1" kern="0" dirty="0" smtClean="0">
                <a:solidFill>
                  <a:schemeClr val="bg1"/>
                </a:solidFill>
                <a:latin typeface="Tahoma" pitchFamily="-106" charset="0"/>
                <a:cs typeface="Tahoma" pitchFamily="-106" charset="0"/>
              </a:rPr>
              <a:t>New Zealand Volcanoes</a:t>
            </a:r>
            <a:endParaRPr kumimoji="0" lang="en-US" sz="2400" b="1" i="0" u="none" strike="noStrike" kern="0" cap="none" spc="0" normalizeH="0" baseline="0" noProof="0" dirty="0" smtClean="0">
              <a:ln>
                <a:noFill/>
              </a:ln>
              <a:solidFill>
                <a:schemeClr val="bg1"/>
              </a:solidFill>
              <a:effectLst/>
              <a:uLnTx/>
              <a:uFillTx/>
              <a:latin typeface="Tahoma" pitchFamily="-106" charset="0"/>
              <a:cs typeface="Tahoma" pitchFamily="-106" charset="0"/>
            </a:endParaRPr>
          </a:p>
        </p:txBody>
      </p:sp>
      <p:pic>
        <p:nvPicPr>
          <p:cNvPr id="5" name="Picture 4" descr="https://www.aucklandmuseum.com/site_resources/library/volcanoes/Volcanic_Forces/What_Goes_Down/The_Twister/Mt-Ngauruhoe_455.jpg"/>
          <p:cNvPicPr>
            <a:picLocks noChangeAspect="1" noChangeArrowheads="1"/>
          </p:cNvPicPr>
          <p:nvPr/>
        </p:nvPicPr>
        <p:blipFill>
          <a:blip r:embed="rId3"/>
          <a:srcRect/>
          <a:stretch>
            <a:fillRect/>
          </a:stretch>
        </p:blipFill>
        <p:spPr bwMode="auto">
          <a:xfrm>
            <a:off x="2964425" y="1535536"/>
            <a:ext cx="4333875" cy="2619375"/>
          </a:xfrm>
          <a:prstGeom prst="rect">
            <a:avLst/>
          </a:prstGeom>
          <a:noFill/>
        </p:spPr>
      </p:pic>
      <p:sp>
        <p:nvSpPr>
          <p:cNvPr id="6" name="Inhaltsplatzhalter 2"/>
          <p:cNvSpPr txBox="1">
            <a:spLocks/>
          </p:cNvSpPr>
          <p:nvPr/>
        </p:nvSpPr>
        <p:spPr>
          <a:xfrm>
            <a:off x="894304" y="4576144"/>
            <a:ext cx="7760524" cy="1346919"/>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defTabSz="914400"/>
            <a:r>
              <a:rPr lang="de-DE" sz="2000" b="1" kern="0" dirty="0"/>
              <a:t>Over 150,000 </a:t>
            </a:r>
            <a:r>
              <a:rPr lang="de-DE" sz="2000" b="1" kern="0" dirty="0" err="1"/>
              <a:t>people</a:t>
            </a:r>
            <a:r>
              <a:rPr lang="de-DE" sz="2000" b="1" kern="0" dirty="0"/>
              <a:t> </a:t>
            </a:r>
            <a:r>
              <a:rPr lang="de-DE" sz="2000" b="1" kern="0" dirty="0" err="1"/>
              <a:t>at</a:t>
            </a:r>
            <a:r>
              <a:rPr lang="de-DE" sz="2000" b="1" kern="0" dirty="0"/>
              <a:t> </a:t>
            </a:r>
            <a:r>
              <a:rPr lang="de-DE" sz="2000" b="1" kern="0" dirty="0" err="1"/>
              <a:t>risk</a:t>
            </a:r>
            <a:endParaRPr lang="de-DE" sz="2000" b="1" kern="0" dirty="0"/>
          </a:p>
          <a:p>
            <a:pPr defTabSz="914400"/>
            <a:endParaRPr lang="de-DE" sz="2000" b="1" kern="0" dirty="0" smtClean="0"/>
          </a:p>
          <a:p>
            <a:pPr defTabSz="914400"/>
            <a:r>
              <a:rPr lang="de-DE" sz="2000" b="1" kern="0" dirty="0" smtClean="0"/>
              <a:t>Can affect the population by impacting tourism, agriculture, aviation</a:t>
            </a:r>
          </a:p>
          <a:p>
            <a:pPr defTabSz="914400"/>
            <a:endParaRPr lang="de-DE" sz="2000" b="1" kern="0" dirty="0" smtClean="0"/>
          </a:p>
        </p:txBody>
      </p:sp>
    </p:spTree>
    <p:extLst>
      <p:ext uri="{BB962C8B-B14F-4D97-AF65-F5344CB8AC3E}">
        <p14:creationId xmlns:p14="http://schemas.microsoft.com/office/powerpoint/2010/main" val="317119864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2440</Words>
  <Application>Microsoft Office PowerPoint</Application>
  <PresentationFormat>On-screen Show (4:3)</PresentationFormat>
  <Paragraphs>434</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4_EUM_template_v03</vt:lpstr>
      <vt:lpstr>28th CEOS Plenary Session  Report from WG Disasters </vt:lpstr>
      <vt:lpstr>Main Activities in 2014 </vt:lpstr>
      <vt:lpstr>  PILOTS (1/2)</vt:lpstr>
      <vt:lpstr>  PILOTS (2/2)</vt:lpstr>
      <vt:lpstr>Pilots’ Regional Coverage</vt:lpstr>
      <vt:lpstr>  Pilots and Supersites</vt:lpstr>
      <vt:lpstr>  Pilots and Supersites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Southeast Asia Natural Laboratory for Geohazards </vt:lpstr>
      <vt:lpstr>Southeast Asia Natural Laboratory for Geohazards </vt:lpstr>
      <vt:lpstr>Southeast Asia Natural Laboratory for Geohazards (cont’)</vt:lpstr>
      <vt:lpstr>Recovery Observatory (RO)</vt:lpstr>
      <vt:lpstr>WCDRR &amp; HFA2</vt:lpstr>
      <vt:lpstr>Other Relevant Matters</vt:lpstr>
      <vt:lpstr>Proposed WG Internal Organisation:  Teams &amp; Functions </vt:lpstr>
      <vt:lpstr>PowerPoint Presentation</vt:lpstr>
      <vt:lpstr>PowerPoint Presentation</vt:lpstr>
      <vt:lpstr>PowerPoint Presentation</vt:lpstr>
      <vt:lpstr>PowerPoint Presentation</vt:lpstr>
      <vt:lpstr>PowerPoint Presentation</vt:lpstr>
      <vt:lpstr>Recent release of 30m-SRTM DEM: Improved Flood forecasting  ?</vt:lpstr>
      <vt:lpstr>Seismic Risks: 2014 Cephalonia</vt:lpstr>
      <vt:lpstr>Descending orbit</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Ivan Petiteville</cp:lastModifiedBy>
  <cp:revision>473</cp:revision>
  <cp:lastPrinted>2014-10-24T08:11:40Z</cp:lastPrinted>
  <dcterms:created xsi:type="dcterms:W3CDTF">2012-08-31T01:11:17Z</dcterms:created>
  <dcterms:modified xsi:type="dcterms:W3CDTF">2014-10-29T08:12:27Z</dcterms:modified>
</cp:coreProperties>
</file>