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sldIdLst>
    <p:sldId id="260" r:id="rId2"/>
    <p:sldId id="397" r:id="rId3"/>
    <p:sldId id="436" r:id="rId4"/>
    <p:sldId id="390" r:id="rId5"/>
    <p:sldId id="438" r:id="rId6"/>
    <p:sldId id="437" r:id="rId7"/>
    <p:sldId id="374" r:id="rId8"/>
    <p:sldId id="427" r:id="rId9"/>
    <p:sldId id="379" r:id="rId10"/>
    <p:sldId id="395" r:id="rId11"/>
    <p:sldId id="445" r:id="rId12"/>
    <p:sldId id="439" r:id="rId13"/>
    <p:sldId id="440" r:id="rId14"/>
    <p:sldId id="441" r:id="rId15"/>
    <p:sldId id="442" r:id="rId16"/>
    <p:sldId id="443" r:id="rId17"/>
    <p:sldId id="444" r:id="rId18"/>
    <p:sldId id="403" r:id="rId19"/>
    <p:sldId id="406" r:id="rId20"/>
    <p:sldId id="407" r:id="rId21"/>
    <p:sldId id="408" r:id="rId22"/>
    <p:sldId id="409" r:id="rId23"/>
    <p:sldId id="430" r:id="rId24"/>
    <p:sldId id="431" r:id="rId25"/>
    <p:sldId id="414" r:id="rId26"/>
    <p:sldId id="416" r:id="rId27"/>
    <p:sldId id="418" r:id="rId28"/>
    <p:sldId id="420" r:id="rId29"/>
    <p:sldId id="421" r:id="rId30"/>
    <p:sldId id="422" r:id="rId31"/>
    <p:sldId id="423" r:id="rId32"/>
    <p:sldId id="429" r:id="rId33"/>
    <p:sldId id="446" r:id="rId34"/>
    <p:sldId id="433" r:id="rId35"/>
    <p:sldId id="317" r:id="rId3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7">
          <p15:clr>
            <a:srgbClr val="A4A3A4"/>
          </p15:clr>
        </p15:guide>
        <p15:guide id="2" pos="289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Taube" initials="SIR/A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5833" autoAdjust="0"/>
  </p:normalViewPr>
  <p:slideViewPr>
    <p:cSldViewPr snapToGrid="0" snapToObjects="1">
      <p:cViewPr varScale="1">
        <p:scale>
          <a:sx n="70" d="100"/>
          <a:sy n="70" d="100"/>
        </p:scale>
        <p:origin x="1380" y="72"/>
      </p:cViewPr>
      <p:guideLst>
        <p:guide orient="horz" pos="4277"/>
        <p:guide pos="28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0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</a:t>
            </a:fld>
            <a:endParaRPr lang="de-DE" dirty="0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594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5518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4201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6973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0231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7663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87191" indent="-226108" defTabSz="4522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39407" indent="-226108" defTabSz="4522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91624" indent="-226108" defTabSz="4522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43840" indent="-226108" defTabSz="4522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263381A-3556-46B9-99CC-53058AE26DD0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defRPr/>
              </a:pPr>
              <a:t>35</a:t>
            </a:fld>
            <a:endParaRPr 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701" name="Header Placeholder 4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87191" indent="-226108" defTabSz="4522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39407" indent="-226108" defTabSz="4522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91624" indent="-226108" defTabSz="4522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43840" indent="-226108" defTabSz="4522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CEOS - WGCapD Annual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2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RVIR_PPT_banner1.ps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81075"/>
          </a:xfrm>
          <a:prstGeom prst="rect">
            <a:avLst/>
          </a:prstGeom>
          <a:effectLst>
            <a:outerShdw blurRad="266700" dir="2700000">
              <a:srgbClr val="000000"/>
            </a:outerShdw>
          </a:effectLst>
        </p:spPr>
      </p:pic>
      <p:pic>
        <p:nvPicPr>
          <p:cNvPr id="7" name="Picture 6" descr="Global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675"/>
          <a:stretch/>
        </p:blipFill>
        <p:spPr>
          <a:xfrm>
            <a:off x="7175141" y="282772"/>
            <a:ext cx="1721490" cy="402806"/>
          </a:xfrm>
          <a:prstGeom prst="rect">
            <a:avLst/>
          </a:prstGeom>
          <a:effectLst>
            <a:outerShdw blurRad="165100" dir="270000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817533" cy="9810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EFC770-AE6E-D34F-A67C-971CD57B26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0" y="1582738"/>
            <a:ext cx="8213725" cy="4394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4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97C7A5-8653-A948-9405-FF8AD347EBE3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A4E1-88AB-8148-A80A-5DDE47BA1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8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F8C99-EE20-437D-9661-059AEF14C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7333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78688" y="6567488"/>
            <a:ext cx="1639887" cy="204787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18597998-8E5A-4F74-BCF0-836BDC6B9A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9843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978718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315237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5935980" y="76201"/>
            <a:ext cx="3200400" cy="184666"/>
          </a:xfrm>
          <a:prstGeom prst="rect">
            <a:avLst/>
          </a:prstGeom>
        </p:spPr>
        <p:txBody>
          <a:bodyPr wrap="square" lIns="91292" tIns="0" rIns="91292" bIns="0">
            <a:spAutoFit/>
          </a:bodyPr>
          <a:lstStyle>
            <a:lvl1pPr marL="0" indent="0" algn="r">
              <a:buNone/>
              <a:defRPr sz="1200" b="1" baseline="0"/>
            </a:lvl1pPr>
          </a:lstStyle>
          <a:p>
            <a:pPr lvl="0"/>
            <a:r>
              <a:rPr lang="en-US" dirty="0" smtClean="0"/>
              <a:t>CLICK TO EDIT CLASSIFICATION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72937"/>
            <a:ext cx="3200400" cy="184666"/>
          </a:xfrm>
          <a:prstGeom prst="rect">
            <a:avLst/>
          </a:prstGeom>
        </p:spPr>
        <p:txBody>
          <a:bodyPr wrap="square" lIns="91292" tIns="0" rIns="91292" bIns="0">
            <a:spAutoFit/>
          </a:bodyPr>
          <a:lstStyle>
            <a:lvl1pPr marL="0" indent="0" algn="l">
              <a:buNone/>
              <a:defRPr sz="1200" b="1" baseline="0"/>
            </a:lvl1pPr>
          </a:lstStyle>
          <a:p>
            <a:pPr lvl="0"/>
            <a:r>
              <a:rPr lang="en-US" dirty="0" smtClean="0"/>
              <a:t>CLICK TO EDIT CLASSIFICATION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93737" y="1874838"/>
            <a:ext cx="7754112" cy="193899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1675" y="1082358"/>
            <a:ext cx="776446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44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F252-5591-4741-8BFC-0A7FEF657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3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1638" y="188913"/>
            <a:ext cx="73961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50" y="482815"/>
            <a:ext cx="1346844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28</a:t>
            </a:r>
            <a:r>
              <a:rPr lang="en-US" sz="1000" b="1" baseline="3000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th</a:t>
            </a:r>
            <a:r>
              <a:rPr lang="en-US" sz="1000" b="1" baseline="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Plenary session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Tromsø, Norway</a:t>
            </a:r>
            <a: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28-30 October</a:t>
            </a:r>
            <a:r>
              <a:rPr lang="en-US" sz="1000" b="1" baseline="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2014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 descr="CEOS_logo_trans_SMALL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8" y="119764"/>
            <a:ext cx="915254" cy="3630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8" r:id="rId4"/>
    <p:sldLayoutId id="2147483680" r:id="rId5"/>
    <p:sldLayoutId id="2147483681" r:id="rId6"/>
    <p:sldLayoutId id="2147483692" r:id="rId7"/>
    <p:sldLayoutId id="2147483694" r:id="rId8"/>
    <p:sldLayoutId id="2147483695" r:id="rId9"/>
    <p:sldLayoutId id="2147483696" r:id="rId10"/>
  </p:sldLayoutIdLst>
  <p:transition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woodec@usgs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40.png"/><Relationship Id="rId4" Type="http://schemas.openxmlformats.org/officeDocument/2006/relationships/hyperlink" Target="mailto:jolwoch@sansa/org.z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2540001" y="22055"/>
            <a:ext cx="6604000" cy="1672389"/>
          </a:xfrm>
        </p:spPr>
        <p:txBody>
          <a:bodyPr/>
          <a:lstStyle/>
          <a:p>
            <a:pPr algn="l"/>
            <a:r>
              <a:rPr lang="en-US" sz="2800" dirty="0" smtClean="0"/>
              <a:t>28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CEOS Plenary Session</a:t>
            </a:r>
            <a:r>
              <a:rPr lang="en-US" sz="2800" b="0" dirty="0"/>
              <a:t/>
            </a:r>
            <a:br>
              <a:rPr lang="en-US" sz="2800" b="0" dirty="0"/>
            </a:b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3814057" y="1694444"/>
            <a:ext cx="4826977" cy="1564105"/>
          </a:xfrm>
        </p:spPr>
        <p:txBody>
          <a:bodyPr/>
          <a:lstStyle/>
          <a:p>
            <a:r>
              <a:rPr lang="en-US" dirty="0" smtClean="0"/>
              <a:t>Report on WGCapD</a:t>
            </a:r>
          </a:p>
          <a:p>
            <a:r>
              <a:rPr lang="en-US" b="0" dirty="0" smtClean="0"/>
              <a:t>Eric </a:t>
            </a:r>
            <a:r>
              <a:rPr lang="en-US" b="0" dirty="0" smtClean="0"/>
              <a:t>C. Wood</a:t>
            </a:r>
          </a:p>
          <a:p>
            <a:r>
              <a:rPr lang="en-US" b="0" dirty="0" smtClean="0"/>
              <a:t>USGS, WGCapD Chair</a:t>
            </a:r>
          </a:p>
          <a:p>
            <a:r>
              <a:rPr lang="en-US" b="0" dirty="0" smtClean="0"/>
              <a:t>CEOS Plenary, Agenda Item 16</a:t>
            </a:r>
          </a:p>
          <a:p>
            <a:r>
              <a:rPr lang="en-US" b="0" dirty="0" smtClean="0"/>
              <a:t>Tromsø, Norway</a:t>
            </a:r>
            <a:br>
              <a:rPr lang="en-US" b="0" dirty="0" smtClean="0"/>
            </a:br>
            <a:r>
              <a:rPr lang="en-US" b="0" dirty="0" smtClean="0"/>
              <a:t>28-30 October 2014</a:t>
            </a:r>
            <a:endParaRPr lang="en-US" b="0" dirty="0"/>
          </a:p>
        </p:txBody>
      </p:sp>
      <p:pic>
        <p:nvPicPr>
          <p:cNvPr id="4" name="Picture 2" descr="C:\Users\Taube\Desktop\AT job files\CEOS\CEOS Plen 2014\website\website images\Rica-ishavshotel-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5" y="5103562"/>
            <a:ext cx="4070067" cy="2093336"/>
          </a:xfrm>
          <a:prstGeom prst="rect">
            <a:avLst/>
          </a:prstGeom>
          <a:noFill/>
        </p:spPr>
      </p:pic>
      <p:pic>
        <p:nvPicPr>
          <p:cNvPr id="5" name="Picture 2" descr="C:\Users\Taube\Desktop\AT job files\CEOS\CEOS Plen 2014\website\website images\hotelro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3832" y="5103561"/>
            <a:ext cx="1608990" cy="827543"/>
          </a:xfrm>
          <a:prstGeom prst="rect">
            <a:avLst/>
          </a:prstGeom>
          <a:noFill/>
        </p:spPr>
      </p:pic>
      <p:pic>
        <p:nvPicPr>
          <p:cNvPr id="6" name="Picture 4" descr="C:\Users\Taube\Desktop\AT job files\CEOS\CEOS Plen 2014\website\website images\birdview tromso2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2821" y="5103561"/>
            <a:ext cx="3617833" cy="2093337"/>
          </a:xfrm>
          <a:prstGeom prst="rect">
            <a:avLst/>
          </a:prstGeom>
          <a:noFill/>
        </p:spPr>
      </p:pic>
      <p:pic>
        <p:nvPicPr>
          <p:cNvPr id="7" name="Picture 3" descr="C:\Users\Taube\Desktop\AT job files\CEOS\CEOS Plen 2014\website\website images\Winter_Troms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3832" y="5931105"/>
            <a:ext cx="2187622" cy="12657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68" y="1441690"/>
            <a:ext cx="8379960" cy="51051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304815" y="137005"/>
            <a:ext cx="74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Capacity and Awareness Building </a:t>
            </a:r>
          </a:p>
        </p:txBody>
      </p:sp>
    </p:spTree>
    <p:extLst>
      <p:ext uri="{BB962C8B-B14F-4D97-AF65-F5344CB8AC3E}">
        <p14:creationId xmlns:p14="http://schemas.microsoft.com/office/powerpoint/2010/main" val="8913268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977"/>
          <a:stretch/>
        </p:blipFill>
        <p:spPr>
          <a:xfrm>
            <a:off x="106479" y="1364775"/>
            <a:ext cx="8952143" cy="53499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4710" y="218363"/>
            <a:ext cx="5813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Online Course Development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9612" y="2661313"/>
            <a:ext cx="2129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DRAFT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660512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73786" y="284140"/>
            <a:ext cx="6931025" cy="50165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defTabSz="914400">
              <a:defRPr/>
            </a:pPr>
            <a:r>
              <a:rPr lang="en-US" sz="2800" kern="0" dirty="0" smtClean="0"/>
              <a:t> </a:t>
            </a:r>
            <a:r>
              <a:rPr lang="en-US" sz="2800" kern="0" dirty="0" smtClean="0"/>
              <a:t>2015 </a:t>
            </a:r>
            <a:r>
              <a:rPr lang="en-US" sz="2800" kern="0" dirty="0" smtClean="0"/>
              <a:t>- Planned </a:t>
            </a:r>
            <a:r>
              <a:rPr lang="en-US" sz="2800" kern="0" dirty="0" smtClean="0"/>
              <a:t>Activities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1325" y="1524000"/>
            <a:ext cx="847883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bg2"/>
              </a:solidFill>
              <a:ea typeface="ＭＳ Ｐゴシック" pitchFamily="-106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chemeClr val="bg2"/>
                </a:solidFill>
                <a:ea typeface="ＭＳ Ｐゴシック" pitchFamily="-106" charset="-128"/>
              </a:rPr>
              <a:t>Expand outreach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bg2"/>
                </a:solidFill>
                <a:ea typeface="ＭＳ Ｐゴシック" pitchFamily="-106" charset="-128"/>
              </a:rPr>
              <a:t>WGCapD Newsletter, WGCapD </a:t>
            </a:r>
            <a:r>
              <a:rPr lang="en-US" sz="2000" dirty="0" err="1" smtClean="0">
                <a:solidFill>
                  <a:schemeClr val="bg2"/>
                </a:solidFill>
                <a:ea typeface="ＭＳ Ｐゴシック" pitchFamily="-106" charset="-128"/>
              </a:rPr>
              <a:t>Listserve</a:t>
            </a:r>
            <a:endParaRPr lang="en-US" sz="2000" dirty="0" smtClean="0">
              <a:solidFill>
                <a:schemeClr val="bg2"/>
              </a:solidFill>
              <a:ea typeface="ＭＳ Ｐゴシック" pitchFamily="-106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bg2"/>
                </a:solidFill>
                <a:ea typeface="ＭＳ Ｐゴシック" pitchFamily="-106" charset="-128"/>
              </a:rPr>
              <a:t>Better utilization of </a:t>
            </a:r>
            <a:r>
              <a:rPr lang="en-US" sz="2000" dirty="0" err="1" smtClean="0">
                <a:solidFill>
                  <a:schemeClr val="bg2"/>
                </a:solidFill>
                <a:ea typeface="ＭＳ Ｐゴシック" pitchFamily="-106" charset="-128"/>
              </a:rPr>
              <a:t>WGCapD</a:t>
            </a:r>
            <a:r>
              <a:rPr lang="en-US" sz="2000" dirty="0" smtClean="0">
                <a:solidFill>
                  <a:schemeClr val="bg2"/>
                </a:solidFill>
                <a:ea typeface="ＭＳ Ｐゴシック" pitchFamily="-106" charset="-128"/>
              </a:rPr>
              <a:t> website pages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bg2"/>
                </a:solidFill>
                <a:ea typeface="ＭＳ Ｐゴシック" pitchFamily="-106" charset="-128"/>
              </a:rPr>
              <a:t>Event participation / networking 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chemeClr val="bg2"/>
              </a:solidFill>
              <a:ea typeface="ＭＳ Ｐゴシック" pitchFamily="-106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chemeClr val="bg2"/>
                </a:solidFill>
                <a:ea typeface="ＭＳ Ｐゴシック" pitchFamily="-106" charset="-128"/>
              </a:rPr>
              <a:t>Webinars (various themes, recorded and archived)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bg2"/>
                </a:solidFill>
                <a:ea typeface="ＭＳ Ｐゴシック" pitchFamily="-106" charset="-128"/>
              </a:rPr>
              <a:t>Define themes (connect with VCs and other WGs)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bg2"/>
                </a:solidFill>
                <a:ea typeface="ＭＳ Ｐゴシック" pitchFamily="-106" charset="-128"/>
              </a:rPr>
              <a:t>Consolidate lists of potential participants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bg2"/>
                </a:solidFill>
                <a:ea typeface="ＭＳ Ｐゴシック" pitchFamily="-106" charset="-128"/>
              </a:rPr>
              <a:t>Promotion through collaborators (e.g.,  WMO VLAB, UN SPIDER)</a:t>
            </a:r>
          </a:p>
          <a:p>
            <a:pPr lvl="1">
              <a:defRPr/>
            </a:pPr>
            <a:endParaRPr lang="en-US" sz="2000" dirty="0">
              <a:solidFill>
                <a:schemeClr val="bg2"/>
              </a:solidFill>
              <a:ea typeface="ＭＳ Ｐゴシック" pitchFamily="-106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2"/>
                </a:solidFill>
                <a:ea typeface="ＭＳ Ｐゴシック" pitchFamily="-106" charset="-128"/>
              </a:rPr>
              <a:t>Promote </a:t>
            </a:r>
            <a:r>
              <a:rPr lang="en-US" sz="2000" b="1" dirty="0" smtClean="0">
                <a:solidFill>
                  <a:schemeClr val="bg2"/>
                </a:solidFill>
                <a:ea typeface="ＭＳ Ｐゴシック" pitchFamily="-106" charset="-128"/>
              </a:rPr>
              <a:t>new technologically appropriate data visualization and access tools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b="1" dirty="0" smtClean="0">
              <a:solidFill>
                <a:schemeClr val="bg2"/>
              </a:solidFill>
              <a:ea typeface="ＭＳ Ｐゴシック" pitchFamily="-106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chemeClr val="bg2"/>
                </a:solidFill>
                <a:ea typeface="ＭＳ Ｐゴシック" pitchFamily="-106" charset="-128"/>
              </a:rPr>
              <a:t>Strengthen dialog on developing new </a:t>
            </a:r>
            <a:r>
              <a:rPr lang="en-US" sz="2000" b="1" dirty="0">
                <a:solidFill>
                  <a:schemeClr val="bg2"/>
                </a:solidFill>
                <a:ea typeface="ＭＳ Ｐゴシック" pitchFamily="-106" charset="-128"/>
              </a:rPr>
              <a:t>Capacity Building activities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chemeClr val="bg2"/>
              </a:solidFill>
              <a:ea typeface="ＭＳ Ｐゴシック" pitchFamily="-106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EF8C99-EE20-437D-9661-059AEF14CDE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369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119" y="197088"/>
            <a:ext cx="7396162" cy="501650"/>
          </a:xfrm>
        </p:spPr>
        <p:txBody>
          <a:bodyPr/>
          <a:lstStyle/>
          <a:p>
            <a:r>
              <a:rPr lang="en-US" sz="2800" dirty="0" smtClean="0"/>
              <a:t>GEO </a:t>
            </a:r>
            <a:r>
              <a:rPr lang="en-US" sz="2800" dirty="0"/>
              <a:t>Capacity </a:t>
            </a:r>
            <a:r>
              <a:rPr lang="en-US" sz="2800" dirty="0" smtClean="0"/>
              <a:t>Building (ID-02)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>
                <a:solidFill>
                  <a:schemeClr val="tx1"/>
                </a:solidFill>
              </a:rPr>
              <a:t>Before 2015, GEO aims to:</a:t>
            </a:r>
          </a:p>
          <a:p>
            <a:pPr lvl="1"/>
            <a:r>
              <a:rPr lang="en-US" sz="1800" b="0" dirty="0">
                <a:solidFill>
                  <a:schemeClr val="tx1"/>
                </a:solidFill>
              </a:rPr>
              <a:t>Enhance the coordination of efforts to strengthen individual, institutional and infrastructure capacities, particularly in developing countries, to produce and use Earth observations and derived information products.</a:t>
            </a:r>
          </a:p>
          <a:p>
            <a:r>
              <a:rPr lang="en-US" sz="2000" b="0" dirty="0">
                <a:solidFill>
                  <a:schemeClr val="tx1"/>
                </a:solidFill>
              </a:rPr>
              <a:t>This will be achieved through:</a:t>
            </a:r>
          </a:p>
          <a:p>
            <a:pPr lvl="1"/>
            <a:r>
              <a:rPr lang="en-US" sz="1800" b="0" dirty="0">
                <a:solidFill>
                  <a:schemeClr val="tx1"/>
                </a:solidFill>
              </a:rPr>
              <a:t>Working with and building on the capacity building efforts of GEO Members and Participating Organizations to further increase synergies and effectiveness of national and international capacity building programs</a:t>
            </a:r>
          </a:p>
          <a:p>
            <a:pPr lvl="1"/>
            <a:r>
              <a:rPr lang="en-US" sz="1800" b="0" dirty="0" smtClean="0">
                <a:solidFill>
                  <a:schemeClr val="tx1"/>
                </a:solidFill>
              </a:rPr>
              <a:t>Enhancing </a:t>
            </a:r>
            <a:r>
              <a:rPr lang="en-US" sz="1800" b="0" dirty="0">
                <a:solidFill>
                  <a:schemeClr val="tx1"/>
                </a:solidFill>
              </a:rPr>
              <a:t>capacity building efforts to ensure the integration of Earth observation-based information systems into daily </a:t>
            </a:r>
            <a:r>
              <a:rPr lang="en-US" sz="1800" b="0" dirty="0" smtClean="0">
                <a:solidFill>
                  <a:schemeClr val="tx1"/>
                </a:solidFill>
              </a:rPr>
              <a:t>practices</a:t>
            </a:r>
          </a:p>
          <a:p>
            <a:pPr lvl="1"/>
            <a:endParaRPr lang="en-US" sz="1800" b="0" dirty="0">
              <a:solidFill>
                <a:schemeClr val="tx1"/>
              </a:solidFill>
            </a:endParaRPr>
          </a:p>
          <a:p>
            <a:r>
              <a:rPr lang="en-US" sz="2000" b="0" dirty="0" smtClean="0">
                <a:solidFill>
                  <a:schemeClr val="tx1"/>
                </a:solidFill>
              </a:rPr>
              <a:t>Members </a:t>
            </a:r>
            <a:r>
              <a:rPr lang="en-US" sz="2000" b="0" dirty="0" smtClean="0">
                <a:solidFill>
                  <a:schemeClr val="tx1"/>
                </a:solidFill>
              </a:rPr>
              <a:t>include </a:t>
            </a:r>
            <a:r>
              <a:rPr lang="en-US" sz="2000" dirty="0" smtClean="0">
                <a:solidFill>
                  <a:srgbClr val="FF0000"/>
                </a:solidFill>
              </a:rPr>
              <a:t>CEOS</a:t>
            </a:r>
            <a:r>
              <a:rPr lang="en-US" sz="2000" b="0" dirty="0">
                <a:solidFill>
                  <a:schemeClr val="tx1"/>
                </a:solidFill>
              </a:rPr>
              <a:t>.</a:t>
            </a:r>
            <a:endParaRPr lang="en-US" sz="2000" b="0" dirty="0" smtClean="0">
              <a:solidFill>
                <a:schemeClr val="tx1"/>
              </a:solidFill>
            </a:endParaRPr>
          </a:p>
          <a:p>
            <a:endParaRPr lang="en-US" sz="2000" b="0" dirty="0" smtClean="0">
              <a:solidFill>
                <a:schemeClr val="tx1"/>
              </a:solidFill>
            </a:endParaRPr>
          </a:p>
          <a:p>
            <a:r>
              <a:rPr lang="en-US" sz="2000" b="0" dirty="0" err="1" smtClean="0">
                <a:solidFill>
                  <a:schemeClr val="tx1"/>
                </a:solidFill>
              </a:rPr>
              <a:t>AfriGEOSS</a:t>
            </a:r>
            <a:r>
              <a:rPr lang="en-US" sz="2000" b="0" dirty="0" smtClean="0">
                <a:solidFill>
                  <a:schemeClr val="tx1"/>
                </a:solidFill>
              </a:rPr>
              <a:t> initiative includes capacity building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7658100" y="6541161"/>
            <a:ext cx="1421591" cy="26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47" tIns="45647" rIns="45647" bIns="4564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0ADC7C98-238D-43E3-BC36-45645305AC69}" type="slidenum">
              <a:rPr lang="en-US" sz="1100" b="1">
                <a:solidFill>
                  <a:sysClr val="windowText" lastClr="000000"/>
                </a:solidFill>
                <a:latin typeface="Arial" pitchFamily="34" charset="0"/>
              </a:rPr>
              <a:pPr algn="r"/>
              <a:t>13</a:t>
            </a:fld>
            <a:endParaRPr lang="en-US" sz="1100" b="1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6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96" y="1543050"/>
            <a:ext cx="7800975" cy="531495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81414" y="216755"/>
            <a:ext cx="7396162" cy="50165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defTabSz="914400"/>
            <a:r>
              <a:rPr lang="en-US" sz="2800" kern="0" dirty="0" smtClean="0"/>
              <a:t>GEO Capacity Building (ID-02)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9286068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17" y="1478064"/>
            <a:ext cx="7039383" cy="53158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4119" y="197088"/>
            <a:ext cx="7396162" cy="50165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defTabSz="914400"/>
            <a:r>
              <a:rPr lang="en-US" sz="2800" kern="0" smtClean="0"/>
              <a:t>GEO Capacity Building (ID-02)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41808507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8557"/>
          <a:stretch/>
        </p:blipFill>
        <p:spPr>
          <a:xfrm>
            <a:off x="261724" y="1405719"/>
            <a:ext cx="8669549" cy="52829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748100" y="64745"/>
            <a:ext cx="74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Evolution of GEOCAB</a:t>
            </a:r>
          </a:p>
        </p:txBody>
      </p:sp>
    </p:spTree>
    <p:extLst>
      <p:ext uri="{BB962C8B-B14F-4D97-AF65-F5344CB8AC3E}">
        <p14:creationId xmlns:p14="http://schemas.microsoft.com/office/powerpoint/2010/main" val="2592241755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268"/>
          <a:stretch/>
        </p:blipFill>
        <p:spPr>
          <a:xfrm>
            <a:off x="700798" y="1665026"/>
            <a:ext cx="7305675" cy="44286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65528" y="0"/>
            <a:ext cx="5936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CEOS Contributions to GEONETCAB /GEOCAB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12603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1572972" y="1308199"/>
            <a:ext cx="8686800" cy="5126182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dirty="0" smtClean="0"/>
              <a:t>Response to Mandates </a:t>
            </a:r>
          </a:p>
          <a:p>
            <a:pPr lvl="1"/>
            <a:r>
              <a:rPr lang="en-US" sz="2400" b="0" dirty="0" smtClean="0"/>
              <a:t>Initial, recent</a:t>
            </a:r>
            <a:endParaRPr lang="en-US" dirty="0" smtClean="0"/>
          </a:p>
          <a:p>
            <a:r>
              <a:rPr lang="en-US" dirty="0" smtClean="0"/>
              <a:t>SIT Technical Meeting ( Montpellier)</a:t>
            </a:r>
          </a:p>
          <a:p>
            <a:pPr lvl="1"/>
            <a:r>
              <a:rPr lang="en-US" b="0" dirty="0" smtClean="0"/>
              <a:t>VC/WG Day</a:t>
            </a:r>
          </a:p>
          <a:p>
            <a:r>
              <a:rPr lang="en-US" dirty="0" smtClean="0"/>
              <a:t>Pilots</a:t>
            </a:r>
          </a:p>
          <a:p>
            <a:pPr lvl="1"/>
            <a:r>
              <a:rPr lang="en-US" sz="2400" b="0" dirty="0" err="1" smtClean="0"/>
              <a:t>WGDisasters</a:t>
            </a:r>
            <a:endParaRPr lang="en-US" sz="2400" b="0" dirty="0" smtClean="0"/>
          </a:p>
          <a:p>
            <a:pPr lvl="2"/>
            <a:r>
              <a:rPr lang="en-US" b="0" dirty="0" smtClean="0"/>
              <a:t>Data coordination team</a:t>
            </a:r>
          </a:p>
          <a:p>
            <a:pPr lvl="2"/>
            <a:r>
              <a:rPr lang="en-US" b="0" dirty="0" smtClean="0"/>
              <a:t>Supersites</a:t>
            </a:r>
          </a:p>
          <a:p>
            <a:pPr lvl="2"/>
            <a:r>
              <a:rPr lang="en-US" b="0" dirty="0" smtClean="0"/>
              <a:t>Field Pilots (floods, volcanoes)</a:t>
            </a:r>
          </a:p>
          <a:p>
            <a:pPr lvl="1"/>
            <a:r>
              <a:rPr lang="en-US" sz="2400" b="0" dirty="0"/>
              <a:t>SST-VC  </a:t>
            </a:r>
            <a:r>
              <a:rPr lang="en-US" sz="2400" b="0" dirty="0" smtClean="0"/>
              <a:t>(capturing workshop)</a:t>
            </a:r>
          </a:p>
          <a:p>
            <a:pPr lvl="1"/>
            <a:r>
              <a:rPr lang="en-US" sz="2400" b="0" dirty="0" smtClean="0"/>
              <a:t>SDCG  (data delivery)</a:t>
            </a:r>
          </a:p>
          <a:p>
            <a:pPr lvl="1"/>
            <a:r>
              <a:rPr lang="en-US" sz="2400" b="0" dirty="0" smtClean="0"/>
              <a:t>WGISS (Big Data, cloud computing)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1867" y="237038"/>
            <a:ext cx="6930656" cy="501650"/>
          </a:xfrm>
        </p:spPr>
        <p:txBody>
          <a:bodyPr/>
          <a:lstStyle/>
          <a:p>
            <a:r>
              <a:rPr lang="en-US" sz="2800" dirty="0" smtClean="0"/>
              <a:t>Support to VCs and WGs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86365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30826" y="235035"/>
            <a:ext cx="7620000" cy="74506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en-US" sz="2800" dirty="0" smtClean="0"/>
              <a:t>NASA Shuttle Radar Topography Mission</a:t>
            </a:r>
            <a:endParaRPr lang="en-US" sz="28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15227" y="1898365"/>
            <a:ext cx="8445500" cy="48641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b="0" dirty="0" smtClean="0"/>
              <a:t>11 Day Mission to Map the Most of the World in February 2000 on Space Shuttle Endeavor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 smtClean="0"/>
              <a:t>Collaboration with the US NGA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 smtClean="0"/>
              <a:t>Produced High Quality Elevation Data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 smtClean="0"/>
              <a:t>90m Data Available Free Worldwide via USGS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0" dirty="0" smtClean="0"/>
              <a:t>30m Data Available over the United States Only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7" y="4446143"/>
            <a:ext cx="60388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03009" y="1393822"/>
            <a:ext cx="3098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SRTM Release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965189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1183441" y="0"/>
            <a:ext cx="7346410" cy="58477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US" sz="2800" dirty="0"/>
              <a:t>Working Group on Capacity Building &amp; Data Democracy (WGCapD)</a:t>
            </a:r>
            <a:endParaRPr lang="en-US" sz="2800" b="0" dirty="0"/>
          </a:p>
        </p:txBody>
      </p:sp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7658100" y="6541161"/>
            <a:ext cx="1421591" cy="26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47" tIns="45647" rIns="45647" bIns="4564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0ADC7C98-238D-43E3-BC36-45645305AC69}" type="slidenum">
              <a:rPr lang="en-US" sz="1100" b="1">
                <a:solidFill>
                  <a:sysClr val="windowText" lastClr="000000"/>
                </a:solidFill>
                <a:latin typeface="Arial" pitchFamily="34" charset="0"/>
              </a:rPr>
              <a:pPr algn="r"/>
              <a:t>2</a:t>
            </a:fld>
            <a:endParaRPr lang="en-US" sz="1100" b="1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" y="1835757"/>
            <a:ext cx="9064822" cy="47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814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06672" y="187470"/>
            <a:ext cx="7218462" cy="50165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en-US" sz="2800" dirty="0" smtClean="0"/>
              <a:t>Initial Efforts  to Release SRTM 2 Data</a:t>
            </a:r>
            <a:endParaRPr lang="en-US" sz="28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981200"/>
            <a:ext cx="79248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0" dirty="0" smtClean="0"/>
              <a:t>Many attempts to have SRTM 2 data released by NGA to the public for the entire Earth</a:t>
            </a:r>
          </a:p>
          <a:p>
            <a:pPr marL="457200" indent="-457200">
              <a:buFont typeface="Arial" pitchFamily="34" charset="0"/>
              <a:buChar char="•"/>
            </a:pPr>
            <a:endParaRPr lang="en-US" b="0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b="0" dirty="0" smtClean="0"/>
              <a:t>US consortium of agencies have worked together to secure the release of the data.</a:t>
            </a:r>
          </a:p>
          <a:p>
            <a:pPr marL="400050" lvl="1" indent="0">
              <a:buNone/>
            </a:pPr>
            <a:endParaRPr lang="en-US" b="0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b="0" dirty="0" smtClean="0"/>
              <a:t>CEOS, GEO actively lobbied for the release with NOAA recently serving as the POC for WGCapD</a:t>
            </a:r>
          </a:p>
          <a:p>
            <a:pPr marL="857250" lvl="1" indent="-457200">
              <a:buFont typeface="Arial" pitchFamily="34" charset="0"/>
              <a:buChar char="•"/>
            </a:pPr>
            <a:endParaRPr lang="en-US" b="0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b="0" dirty="0" smtClean="0"/>
              <a:t>South Sudan and Somalia released as pilot projects</a:t>
            </a:r>
          </a:p>
        </p:txBody>
      </p:sp>
    </p:spTree>
    <p:extLst>
      <p:ext uri="{BB962C8B-B14F-4D97-AF65-F5344CB8AC3E}">
        <p14:creationId xmlns:p14="http://schemas.microsoft.com/office/powerpoint/2010/main" val="506685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251"/>
            <a:ext cx="3843867" cy="49744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18" y="2238562"/>
            <a:ext cx="5482585" cy="423654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36133" y="188913"/>
            <a:ext cx="7687734" cy="50165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en-US" sz="2800" dirty="0" smtClean="0"/>
              <a:t>Pilot Data Released for May 2013 </a:t>
            </a:r>
            <a:r>
              <a:rPr lang="en-US" sz="2800" dirty="0" err="1" smtClean="0"/>
              <a:t>Worskhop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18866" y="6209729"/>
            <a:ext cx="192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Somalia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072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7948515" cy="9884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Improved access to global DEM developed on a country-by-country basis</a:t>
            </a:r>
          </a:p>
          <a:p>
            <a:endParaRPr lang="en-US" dirty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467198" y="228782"/>
            <a:ext cx="6930656" cy="501650"/>
          </a:xfrm>
        </p:spPr>
        <p:txBody>
          <a:bodyPr/>
          <a:lstStyle/>
          <a:p>
            <a:r>
              <a:rPr lang="en-US" sz="2800" dirty="0" smtClean="0"/>
              <a:t>WGCapD SRTM DEM Workshop - 2013</a:t>
            </a:r>
          </a:p>
        </p:txBody>
      </p:sp>
      <p:pic>
        <p:nvPicPr>
          <p:cNvPr id="6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2" y="2838335"/>
            <a:ext cx="3690413" cy="303020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291332" y="2420804"/>
            <a:ext cx="462659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May </a:t>
            </a:r>
            <a:r>
              <a:rPr lang="en-US" sz="1600" b="1" dirty="0" smtClean="0"/>
              <a:t>6-10</a:t>
            </a:r>
            <a:r>
              <a:rPr lang="en-US" sz="1600" dirty="0" smtClean="0"/>
              <a:t>: </a:t>
            </a:r>
            <a:r>
              <a:rPr lang="en-US" sz="1600" dirty="0"/>
              <a:t>I DEM Workshop held in Nairobi, Kenya, hosted by </a:t>
            </a:r>
            <a:r>
              <a:rPr lang="en-US" sz="1600" dirty="0" smtClean="0"/>
              <a:t>RCMRD</a:t>
            </a:r>
            <a:endParaRPr lang="en-US" sz="1600" dirty="0"/>
          </a:p>
          <a:p>
            <a:endParaRPr lang="en-US" sz="1600" b="1" dirty="0" smtClean="0"/>
          </a:p>
          <a:p>
            <a:r>
              <a:rPr lang="en-US" sz="1600" b="1" dirty="0" smtClean="0"/>
              <a:t>12 </a:t>
            </a:r>
            <a:r>
              <a:rPr lang="en-US" sz="1600" b="1" dirty="0"/>
              <a:t>participants </a:t>
            </a:r>
            <a:r>
              <a:rPr lang="en-US" sz="1600" dirty="0"/>
              <a:t>(Ethiopia, Somalia, Zambia, Kenya, South Sudan and Uganda). 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Instructors</a:t>
            </a:r>
            <a:r>
              <a:rPr lang="en-US" sz="1600" dirty="0" smtClean="0"/>
              <a:t> </a:t>
            </a:r>
            <a:r>
              <a:rPr lang="en-US" sz="1600" dirty="0"/>
              <a:t>were from SANSA, INPE, RCMRD/SERVIR, USGS (</a:t>
            </a:r>
            <a:r>
              <a:rPr lang="en-US" sz="1600" dirty="0" smtClean="0"/>
              <a:t>virtual), </a:t>
            </a:r>
            <a:r>
              <a:rPr lang="en-US" sz="1600" dirty="0"/>
              <a:t>FEWSNET and SWF. </a:t>
            </a:r>
          </a:p>
          <a:p>
            <a:endParaRPr lang="en-US" sz="1600" dirty="0" smtClean="0"/>
          </a:p>
          <a:p>
            <a:r>
              <a:rPr lang="en-US" sz="1600" dirty="0" smtClean="0"/>
              <a:t>Unique </a:t>
            </a:r>
            <a:r>
              <a:rPr lang="en-US" sz="1600" dirty="0"/>
              <a:t>CEOS workshop benefitting people at different levels with varying amounts of resources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/>
              <a:t>“Lessons-learned” Report </a:t>
            </a:r>
            <a:r>
              <a:rPr lang="en-US" sz="1600" dirty="0" smtClean="0"/>
              <a:t>available at </a:t>
            </a:r>
            <a:r>
              <a:rPr lang="en-US" sz="1600" dirty="0"/>
              <a:t>WGCapD </a:t>
            </a:r>
            <a:r>
              <a:rPr lang="en-US" sz="1600" dirty="0" smtClean="0"/>
              <a:t>website, link “Documents”:</a:t>
            </a:r>
          </a:p>
          <a:p>
            <a:r>
              <a:rPr lang="en-US" sz="1600" b="1" dirty="0" smtClean="0"/>
              <a:t>http</a:t>
            </a:r>
            <a:r>
              <a:rPr lang="en-US" sz="1600" b="1" dirty="0"/>
              <a:t>://</a:t>
            </a:r>
            <a:r>
              <a:rPr lang="en-US" sz="1600" b="1" dirty="0" smtClean="0"/>
              <a:t>www.ceos.org/wgcapd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275459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82225" y="2282588"/>
            <a:ext cx="7929349" cy="566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 smtClean="0"/>
              <a:t>SRTM-2 30 meter data released as part of President Obama’s speech at </a:t>
            </a:r>
            <a:r>
              <a:rPr lang="en-US" dirty="0" smtClean="0"/>
              <a:t>UN Climate Summit </a:t>
            </a:r>
            <a:r>
              <a:rPr lang="en-US" b="0" dirty="0" smtClean="0"/>
              <a:t>on September 23, 2014</a:t>
            </a:r>
          </a:p>
          <a:p>
            <a:endParaRPr lang="en-US" b="0" dirty="0" smtClean="0"/>
          </a:p>
          <a:p>
            <a:pPr marL="0" indent="0">
              <a:buNone/>
            </a:pPr>
            <a:r>
              <a:rPr lang="en-US" b="0" dirty="0" smtClean="0"/>
              <a:t>UN Side event on September 24, 2014 about </a:t>
            </a:r>
            <a:r>
              <a:rPr lang="en-US" i="1" dirty="0" smtClean="0"/>
              <a:t>The United States’ Efforts to Boost Climate Resilience in Developing Nations</a:t>
            </a:r>
            <a:r>
              <a:rPr lang="en-US" b="0" dirty="0" smtClean="0"/>
              <a:t> included demonstration of Newly Available Elevation Data for Africa</a:t>
            </a: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7658100" y="6541161"/>
            <a:ext cx="1421591" cy="26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47" tIns="45647" rIns="45647" bIns="4564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0ADC7C98-238D-43E3-BC36-45645305AC69}" type="slidenum">
              <a:rPr lang="en-US" sz="1100" b="1">
                <a:solidFill>
                  <a:sysClr val="windowText" lastClr="000000"/>
                </a:solidFill>
                <a:latin typeface="Arial" pitchFamily="34" charset="0"/>
              </a:rPr>
              <a:pPr algn="r"/>
              <a:t>23</a:t>
            </a:fld>
            <a:endParaRPr lang="en-US" sz="1100" b="1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8791" y="150126"/>
            <a:ext cx="7825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SRTM Finally   Released – September 2014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0507" y="1528550"/>
            <a:ext cx="739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SRTM2 Released in UN Climate Summit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18728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809" b="37854"/>
          <a:stretch/>
        </p:blipFill>
        <p:spPr>
          <a:xfrm>
            <a:off x="950557" y="1419366"/>
            <a:ext cx="7523611" cy="53832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7658100" y="6541161"/>
            <a:ext cx="1421591" cy="26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47" tIns="45647" rIns="45647" bIns="4564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0ADC7C98-238D-43E3-BC36-45645305AC69}" type="slidenum">
              <a:rPr lang="en-US" sz="1100" b="1">
                <a:solidFill>
                  <a:sysClr val="windowText" lastClr="000000"/>
                </a:solidFill>
                <a:latin typeface="Arial" pitchFamily="34" charset="0"/>
              </a:rPr>
              <a:pPr algn="r"/>
              <a:t>24</a:t>
            </a:fld>
            <a:endParaRPr lang="en-US" sz="1100" b="1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6095" y="191069"/>
            <a:ext cx="6974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SRTM Highlighted in UN Side Meeting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28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UNCLASSIFIED//FOUO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UNCLASSIFIED//FOUO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49448" y="174638"/>
            <a:ext cx="7764463" cy="523220"/>
          </a:xfrm>
        </p:spPr>
        <p:txBody>
          <a:bodyPr/>
          <a:lstStyle/>
          <a:p>
            <a:r>
              <a:rPr lang="en-US" sz="2800" dirty="0" smtClean="0"/>
              <a:t>NGA SRTM2 Release Groups 1 - 6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t="17444" r="3631" b="23752"/>
          <a:stretch/>
        </p:blipFill>
        <p:spPr>
          <a:xfrm>
            <a:off x="641769" y="1812995"/>
            <a:ext cx="7179822" cy="3502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371899" y="3234488"/>
            <a:ext cx="339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48942" y="2490934"/>
            <a:ext cx="339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6</a:t>
            </a:r>
            <a:endParaRPr lang="en-US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759432" y="2029259"/>
            <a:ext cx="339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</a:t>
            </a:r>
            <a:endParaRPr lang="en-US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074223" y="2072265"/>
            <a:ext cx="339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4</a:t>
            </a:r>
            <a:endParaRPr lang="en-US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092250" y="3253648"/>
            <a:ext cx="339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</a:t>
            </a:r>
            <a:endParaRPr lang="en-US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717170" y="3472627"/>
            <a:ext cx="339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</a:t>
            </a:r>
            <a:endParaRPr lang="en-US" sz="32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6929" y="5708895"/>
            <a:ext cx="4905510" cy="10618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/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Group 1:  Africa, far SW Europe 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altLang="en-US" sz="1050" dirty="0">
                <a:latin typeface="Arial" pitchFamily="34" charset="0"/>
                <a:cs typeface="Arial" pitchFamily="34" charset="0"/>
              </a:rPr>
              <a:t>Group 2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  Mexico, Latin 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America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the Caribbean, S Pacific Isles 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altLang="en-US" sz="1050" dirty="0">
                <a:latin typeface="Arial" pitchFamily="34" charset="0"/>
                <a:cs typeface="Arial" pitchFamily="34" charset="0"/>
              </a:rPr>
              <a:t>Group 3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  Southeast Asia, Australia, and the W Pacific Isles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altLang="en-US" sz="1050" dirty="0">
                <a:latin typeface="Arial" pitchFamily="34" charset="0"/>
                <a:cs typeface="Arial" pitchFamily="34" charset="0"/>
              </a:rPr>
              <a:t>Group 4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  North 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America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and Europe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altLang="en-US" sz="1050" dirty="0">
                <a:latin typeface="Arial" pitchFamily="34" charset="0"/>
                <a:cs typeface="Arial" pitchFamily="34" charset="0"/>
              </a:rPr>
              <a:t>Group 5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  N China, Mongolia, Russia. NW Pacific Isles 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altLang="en-US" sz="1050" dirty="0">
                <a:latin typeface="Arial" pitchFamily="34" charset="0"/>
                <a:cs typeface="Arial" pitchFamily="34" charset="0"/>
              </a:rPr>
              <a:t>Group 6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  Middle East, rest of Africa, and rest of Asia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2627" y="5708895"/>
            <a:ext cx="1651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Group1 – Sep ’14</a:t>
            </a:r>
          </a:p>
          <a:p>
            <a:r>
              <a:rPr lang="en-US" sz="1200" b="1" dirty="0" smtClean="0"/>
              <a:t>Group 2,4 – Nov ‘14</a:t>
            </a:r>
          </a:p>
          <a:p>
            <a:r>
              <a:rPr lang="en-US" sz="1200" b="1" dirty="0" smtClean="0"/>
              <a:t>Group 3,5 -  May ‘15</a:t>
            </a:r>
          </a:p>
          <a:p>
            <a:r>
              <a:rPr lang="en-US" sz="1200" b="1" dirty="0" smtClean="0"/>
              <a:t>Group 6 – Aug ‘15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317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9795"/>
            <a:ext cx="8822453" cy="414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6596" y="218364"/>
            <a:ext cx="5199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Staging – USGS EROS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8991" y="6250675"/>
            <a:ext cx="8175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http://earthexplorer.usgs.gov/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8674" y="1266575"/>
            <a:ext cx="455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Earth Explorer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71995611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4" t="11516" r="7984" b="18747"/>
          <a:stretch/>
        </p:blipFill>
        <p:spPr bwMode="auto">
          <a:xfrm>
            <a:off x="4299043" y="1495485"/>
            <a:ext cx="4597237" cy="38271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56596" y="218364"/>
            <a:ext cx="5199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Staging – USGS EROS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11" b="21241"/>
          <a:stretch/>
        </p:blipFill>
        <p:spPr bwMode="auto">
          <a:xfrm>
            <a:off x="156946" y="1495485"/>
            <a:ext cx="4005619" cy="49031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002" t="4858" r="9677"/>
          <a:stretch/>
        </p:blipFill>
        <p:spPr>
          <a:xfrm>
            <a:off x="5056494" y="5190278"/>
            <a:ext cx="2988860" cy="15039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1794038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defRPr/>
            </a:pPr>
            <a:endParaRPr lang="en-US" sz="1400" dirty="0"/>
          </a:p>
          <a:p>
            <a:pPr lvl="2">
              <a:defRPr/>
            </a:pPr>
            <a:endParaRPr lang="en-US" sz="1400" dirty="0"/>
          </a:p>
          <a:p>
            <a:pPr marL="457200" lvl="1" indent="0">
              <a:buFontTx/>
              <a:buNone/>
              <a:defRPr/>
            </a:pPr>
            <a:endParaRPr lang="en-US" sz="1800" dirty="0"/>
          </a:p>
          <a:p>
            <a:pPr lvl="2">
              <a:defRPr/>
            </a:pPr>
            <a:endParaRPr lang="en-US" sz="1400" dirty="0"/>
          </a:p>
          <a:p>
            <a:pPr lvl="2">
              <a:defRPr/>
            </a:pPr>
            <a:endParaRPr lang="en-US" sz="1400" dirty="0"/>
          </a:p>
          <a:p>
            <a:pPr lvl="2">
              <a:defRPr/>
            </a:pPr>
            <a:endParaRPr lang="en-US" sz="1400" dirty="0"/>
          </a:p>
          <a:p>
            <a:pPr lvl="2">
              <a:defRPr/>
            </a:pPr>
            <a:endParaRPr lang="en-US" sz="1400" dirty="0"/>
          </a:p>
          <a:p>
            <a:pPr lvl="2">
              <a:defRPr/>
            </a:pPr>
            <a:endParaRPr lang="en-US" sz="1400" dirty="0"/>
          </a:p>
          <a:p>
            <a:pPr lvl="2">
              <a:defRPr/>
            </a:pPr>
            <a:endParaRPr lang="en-US" sz="1400" dirty="0"/>
          </a:p>
          <a:p>
            <a:pPr lvl="2">
              <a:defRPr/>
            </a:pPr>
            <a:endParaRPr lang="en-US" sz="1400" dirty="0"/>
          </a:p>
          <a:p>
            <a:pPr lvl="2">
              <a:defRPr/>
            </a:pPr>
            <a:endParaRPr lang="en-US" sz="1400" dirty="0"/>
          </a:p>
          <a:p>
            <a:pPr marL="914400" lvl="2" indent="0">
              <a:buFontTx/>
              <a:buNone/>
              <a:defRPr/>
            </a:pPr>
            <a:endParaRPr lang="en-US" sz="1400" dirty="0"/>
          </a:p>
          <a:p>
            <a:pPr>
              <a:defRPr/>
            </a:pPr>
            <a:endParaRPr lang="en-US" dirty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7"/>
          <a:stretch>
            <a:fillRect/>
          </a:stretch>
        </p:blipFill>
        <p:spPr bwMode="auto">
          <a:xfrm>
            <a:off x="-55563" y="271463"/>
            <a:ext cx="9199563" cy="658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66925" y="838200"/>
            <a:ext cx="4953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  <a:cs typeface="Arial" charset="0"/>
              </a:rPr>
              <a:t>NGA SRTM2 Downloads Sept 23 – Oct 20, 2014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6737" y="1486764"/>
            <a:ext cx="693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(77,748 </a:t>
            </a:r>
            <a:r>
              <a:rPr lang="en-US" b="1" i="1" dirty="0">
                <a:solidFill>
                  <a:srgbClr val="C00000"/>
                </a:solidFill>
              </a:rPr>
              <a:t>downloads by 392 unique </a:t>
            </a:r>
            <a:r>
              <a:rPr lang="en-US" b="1" i="1" dirty="0" smtClean="0">
                <a:solidFill>
                  <a:srgbClr val="C00000"/>
                </a:solidFill>
              </a:rPr>
              <a:t>users)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35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"/>
          <a:stretch>
            <a:fillRect/>
          </a:stretch>
        </p:blipFill>
        <p:spPr bwMode="auto">
          <a:xfrm>
            <a:off x="0" y="250825"/>
            <a:ext cx="9144000" cy="6650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838200"/>
            <a:ext cx="4953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  <a:cs typeface="Arial" charset="0"/>
              </a:rPr>
              <a:t>NGA SRTM2 Downloads Sept 23 – Oct 20, 2014  </a:t>
            </a:r>
          </a:p>
        </p:txBody>
      </p:sp>
    </p:spTree>
    <p:extLst>
      <p:ext uri="{BB962C8B-B14F-4D97-AF65-F5344CB8AC3E}">
        <p14:creationId xmlns:p14="http://schemas.microsoft.com/office/powerpoint/2010/main" val="712526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45508" y="5597"/>
            <a:ext cx="74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SIT Actions – WGCapD 2014-15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33058"/>
          <a:stretch/>
        </p:blipFill>
        <p:spPr>
          <a:xfrm>
            <a:off x="110142" y="4951210"/>
            <a:ext cx="9001109" cy="1595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33207"/>
          <a:stretch/>
        </p:blipFill>
        <p:spPr>
          <a:xfrm>
            <a:off x="110143" y="3472263"/>
            <a:ext cx="8951312" cy="1195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32827"/>
          <a:stretch/>
        </p:blipFill>
        <p:spPr>
          <a:xfrm>
            <a:off x="110143" y="1494719"/>
            <a:ext cx="9033857" cy="161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663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" y="1391801"/>
            <a:ext cx="893445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1565" y="6085155"/>
            <a:ext cx="496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https://lpdaac.usgs.gov/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6596" y="218364"/>
            <a:ext cx="5199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Staging – USGS EROS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43214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2" t="-2791" r="2225" b="60195"/>
          <a:stretch/>
        </p:blipFill>
        <p:spPr bwMode="auto">
          <a:xfrm>
            <a:off x="145661" y="1921496"/>
            <a:ext cx="8998339" cy="4138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56596" y="218364"/>
            <a:ext cx="5199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Staging – USGS EROS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65830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651500" cy="981075"/>
          </a:xfrm>
        </p:spPr>
        <p:txBody>
          <a:bodyPr/>
          <a:lstStyle/>
          <a:p>
            <a:r>
              <a:rPr lang="en-US" dirty="0" smtClean="0"/>
              <a:t>SERVIR SRTM-2 DEM Project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79400" y="1341438"/>
            <a:ext cx="8648700" cy="5478462"/>
          </a:xfrm>
        </p:spPr>
        <p:txBody>
          <a:bodyPr/>
          <a:lstStyle/>
          <a:p>
            <a:r>
              <a:rPr lang="en-US" sz="2000" b="0" dirty="0" smtClean="0"/>
              <a:t>SERVIR contribution to CEOS WGCapD and USGEO</a:t>
            </a:r>
          </a:p>
          <a:p>
            <a:pPr marL="0" indent="0">
              <a:buNone/>
            </a:pPr>
            <a:endParaRPr lang="en-US" sz="2000" b="0" dirty="0" smtClean="0"/>
          </a:p>
          <a:p>
            <a:r>
              <a:rPr lang="en-US" sz="2000" b="0" dirty="0" smtClean="0"/>
              <a:t>Will provide newly released datasets and associated materials on physical storage device (e.g. hard drive)</a:t>
            </a:r>
          </a:p>
          <a:p>
            <a:pPr lvl="1"/>
            <a:r>
              <a:rPr lang="en-US" sz="1800" b="0" dirty="0"/>
              <a:t>Continental coverage of the SRTM 30 meter DEM for Africa</a:t>
            </a:r>
          </a:p>
          <a:p>
            <a:pPr lvl="1"/>
            <a:r>
              <a:rPr lang="en-US" sz="1800" b="0" dirty="0"/>
              <a:t>Data product information (i.e. resolution, geographic information, accuracy, processing level)</a:t>
            </a:r>
          </a:p>
          <a:p>
            <a:pPr lvl="1"/>
            <a:r>
              <a:rPr lang="en-US" sz="1800" b="0" dirty="0"/>
              <a:t>Supporting datasets, and derived products, such as land mask and </a:t>
            </a:r>
            <a:r>
              <a:rPr lang="en-US" sz="1800" b="0" dirty="0" err="1"/>
              <a:t>hillshade</a:t>
            </a:r>
            <a:r>
              <a:rPr lang="en-US" sz="1800" b="0" dirty="0"/>
              <a:t> data</a:t>
            </a:r>
          </a:p>
          <a:p>
            <a:pPr lvl="1"/>
            <a:r>
              <a:rPr lang="en-US" sz="1800" b="0" dirty="0"/>
              <a:t>Quick reference materials for data tile selection </a:t>
            </a:r>
            <a:endParaRPr lang="en-US" sz="1800" b="0" dirty="0" smtClean="0"/>
          </a:p>
          <a:p>
            <a:pPr marL="457200" lvl="1" indent="0">
              <a:buNone/>
            </a:pPr>
            <a:endParaRPr lang="en-US" sz="1800" b="0" dirty="0"/>
          </a:p>
          <a:p>
            <a:r>
              <a:rPr lang="en-US" sz="2000" b="0" dirty="0" smtClean="0"/>
              <a:t>Will provide to 20 member countries of the Regional Centre for Mapping of Resources for Development (RCMRD)/SERVIR Eastern &amp; Southern Africa during RCMRD 2014 Conference of Ministers Nov 10–19, 2014. Fulfills obligation to provide data to attendees of the original Nairobi workshop in 2013.</a:t>
            </a:r>
          </a:p>
          <a:p>
            <a:endParaRPr lang="en-US" sz="2000" b="0" dirty="0" smtClean="0"/>
          </a:p>
          <a:p>
            <a:pPr marL="0" indent="0">
              <a:buNone/>
            </a:pPr>
            <a:endParaRPr lang="en-US" sz="2000" b="0" dirty="0" smtClean="0"/>
          </a:p>
          <a:p>
            <a:endParaRPr lang="en-US" sz="2000" b="0" dirty="0"/>
          </a:p>
        </p:txBody>
      </p:sp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7658100" y="6541161"/>
            <a:ext cx="1421591" cy="26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47" tIns="45647" rIns="45647" bIns="4564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0ADC7C98-238D-43E3-BC36-45645305AC69}" type="slidenum">
              <a:rPr lang="en-US" sz="1100" b="1">
                <a:solidFill>
                  <a:sysClr val="windowText" lastClr="000000"/>
                </a:solidFill>
                <a:latin typeface="Arial" pitchFamily="34" charset="0"/>
              </a:rPr>
              <a:pPr algn="r"/>
              <a:t>32</a:t>
            </a:fld>
            <a:endParaRPr lang="en-US" sz="1100" b="1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0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087751"/>
              </p:ext>
            </p:extLst>
          </p:nvPr>
        </p:nvGraphicFramePr>
        <p:xfrm>
          <a:off x="821370" y="2338705"/>
          <a:ext cx="7545389" cy="34677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5242"/>
                <a:gridCol w="1922765"/>
                <a:gridCol w="1675134"/>
                <a:gridCol w="932248"/>
              </a:tblGrid>
              <a:tr h="317268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Host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2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sng" strike="noStrike" dirty="0">
                          <a:effectLst/>
                        </a:rPr>
                        <a:t>Date</a:t>
                      </a:r>
                      <a:endParaRPr lang="en-US" sz="1800" b="1" i="0" u="sng" strike="noStrike" dirty="0">
                        <a:solidFill>
                          <a:srgbClr val="00256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sng" strike="noStrike">
                          <a:effectLst/>
                        </a:rPr>
                        <a:t>Institution </a:t>
                      </a:r>
                      <a:r>
                        <a:rPr lang="en-US" sz="1800" b="1" u="none" strike="noStrike">
                          <a:effectLst/>
                        </a:rPr>
                        <a:t>                  </a:t>
                      </a:r>
                      <a:endParaRPr lang="en-US" sz="1800" b="1" i="0" u="sng" strike="noStrike">
                        <a:solidFill>
                          <a:srgbClr val="00256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sng" strike="noStrike">
                          <a:effectLst/>
                        </a:rPr>
                        <a:t>Location</a:t>
                      </a:r>
                      <a:endParaRPr lang="en-US" sz="1800" b="1" i="0" u="sng" strike="noStrike">
                        <a:solidFill>
                          <a:srgbClr val="00256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268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March  23-27, 2015  </a:t>
                      </a:r>
                      <a:endParaRPr lang="en-US" sz="1800" b="1" i="0" u="none" strike="noStrike" dirty="0">
                        <a:solidFill>
                          <a:srgbClr val="00256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SANSA</a:t>
                      </a:r>
                      <a:endParaRPr lang="en-US" sz="1800" b="1" i="0" u="none" strike="noStrike">
                        <a:solidFill>
                          <a:srgbClr val="00256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Pretoria, South Africa</a:t>
                      </a:r>
                      <a:endParaRPr lang="en-US" sz="1800" b="1" i="0" u="none" strike="noStrike">
                        <a:solidFill>
                          <a:srgbClr val="00256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059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May, 2015</a:t>
                      </a:r>
                      <a:endParaRPr lang="en-US" sz="1800" b="1" i="0" u="none" strike="noStrike" dirty="0">
                        <a:solidFill>
                          <a:srgbClr val="00256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CRECTEALC</a:t>
                      </a:r>
                      <a:endParaRPr lang="en-US" sz="1800" b="1" i="0" u="none" strike="noStrike">
                        <a:solidFill>
                          <a:srgbClr val="00256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Puebla, Mexico </a:t>
                      </a:r>
                      <a:endParaRPr lang="en-US" sz="1800" b="1" i="0" u="none" strike="noStrike">
                        <a:solidFill>
                          <a:srgbClr val="00256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268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Fall, 2015</a:t>
                      </a:r>
                      <a:endParaRPr lang="en-US" sz="1800" b="1" i="0" u="none" strike="noStrike" dirty="0">
                        <a:solidFill>
                          <a:srgbClr val="00256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ICIMOD/SERVIR</a:t>
                      </a:r>
                      <a:endParaRPr lang="en-US" sz="1800" b="1" i="0" u="none" strike="noStrike">
                        <a:solidFill>
                          <a:srgbClr val="00256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>
                          <a:effectLst/>
                        </a:rPr>
                        <a:t>Kathmandu, Nepal</a:t>
                      </a:r>
                      <a:endParaRPr lang="en-US" sz="1800" b="1" i="0" u="none" strike="noStrike">
                        <a:solidFill>
                          <a:srgbClr val="00256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268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TBD, 2016</a:t>
                      </a:r>
                      <a:endParaRPr lang="en-US" sz="1800" b="1" i="0" u="none" strike="noStrike">
                        <a:solidFill>
                          <a:srgbClr val="00256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TBD</a:t>
                      </a:r>
                      <a:endParaRPr lang="en-US" sz="1800" b="1" i="0" u="none" strike="noStrike" dirty="0">
                        <a:solidFill>
                          <a:srgbClr val="00256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West Africa</a:t>
                      </a:r>
                      <a:endParaRPr lang="en-US" sz="1800" b="1" i="0" u="none" strike="noStrike" dirty="0">
                        <a:solidFill>
                          <a:srgbClr val="00256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268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itle 4"/>
          <p:cNvSpPr txBox="1">
            <a:spLocks/>
          </p:cNvSpPr>
          <p:nvPr/>
        </p:nvSpPr>
        <p:spPr>
          <a:xfrm>
            <a:off x="863516" y="-855"/>
            <a:ext cx="7310395" cy="910144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US" sz="2800" dirty="0" smtClean="0"/>
              <a:t>CEOS SRTM-2 Workshop</a:t>
            </a:r>
          </a:p>
          <a:p>
            <a:pPr algn="ctr"/>
            <a:r>
              <a:rPr lang="en-US" sz="2800" dirty="0" smtClean="0"/>
              <a:t>Schedule 2015-16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07070" y="2171700"/>
            <a:ext cx="7545389" cy="38404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283141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380" y="2306473"/>
            <a:ext cx="629161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/>
              <a:t>Example from Visualization shown at the UN Side Meeting</a:t>
            </a:r>
            <a:endParaRPr lang="en-US" sz="3600" i="1" dirty="0"/>
          </a:p>
        </p:txBody>
      </p:sp>
      <p:sp>
        <p:nvSpPr>
          <p:cNvPr id="4" name="Rectangle 3"/>
          <p:cNvSpPr/>
          <p:nvPr/>
        </p:nvSpPr>
        <p:spPr>
          <a:xfrm>
            <a:off x="2088107" y="47352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dirty="0" smtClean="0"/>
              <a:t>“The </a:t>
            </a:r>
            <a:r>
              <a:rPr lang="en-US" b="1" i="1" dirty="0"/>
              <a:t>United States’ Efforts to Boost Climate Resilience in Developing </a:t>
            </a:r>
            <a:r>
              <a:rPr lang="en-US" b="1" i="1" dirty="0" smtClean="0"/>
              <a:t>Nations</a:t>
            </a:r>
            <a:r>
              <a:rPr lang="en-US" i="1" dirty="0" smtClean="0"/>
              <a:t>”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1958453" y="1351128"/>
            <a:ext cx="5677469" cy="2838735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72659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AFA0D9-91EE-4754-8276-AE8BF8A4FAE6}" type="slidenum">
              <a:rPr lang="en-US" smtClean="0">
                <a:ea typeface="ＭＳ Ｐゴシック" pitchFamily="34" charset="-128"/>
              </a:rPr>
              <a:pPr/>
              <a:t>35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342486" y="395812"/>
            <a:ext cx="4799215" cy="46609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pt-BR" dirty="0" smtClean="0"/>
          </a:p>
          <a:p>
            <a:pPr marL="0" indent="0">
              <a:buFont typeface="Arial" charset="0"/>
              <a:buNone/>
              <a:defRPr/>
            </a:pPr>
            <a:endParaRPr lang="pt-BR" dirty="0"/>
          </a:p>
          <a:p>
            <a:pPr marL="0" indent="0">
              <a:buFont typeface="Arial" charset="0"/>
              <a:buNone/>
              <a:defRPr/>
            </a:pPr>
            <a:endParaRPr lang="pt-BR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pt-BR" sz="3200" dirty="0" smtClean="0"/>
              <a:t>Thank you</a:t>
            </a:r>
          </a:p>
          <a:p>
            <a:pPr marL="0" indent="0" algn="ctr">
              <a:buFont typeface="Arial" charset="0"/>
              <a:buNone/>
              <a:defRPr/>
            </a:pPr>
            <a:endParaRPr lang="pt-BR" sz="3200" dirty="0"/>
          </a:p>
          <a:p>
            <a:pPr marL="0" indent="0" algn="ctr">
              <a:buFont typeface="Arial" charset="0"/>
              <a:buNone/>
              <a:defRPr/>
            </a:pPr>
            <a:r>
              <a:rPr lang="pt-BR" sz="2000" dirty="0" smtClean="0"/>
              <a:t>Eric C. Wood, Chair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pt-BR" sz="2000" kern="1200" dirty="0" smtClean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USGS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2000" kern="1200" dirty="0" smtClean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  <a:hlinkClick r:id="rId3"/>
              </a:rPr>
              <a:t>woodec@usgs.gov</a:t>
            </a:r>
            <a:endParaRPr lang="en-US" sz="2000" kern="1200" dirty="0" smtClean="0">
              <a:solidFill>
                <a:schemeClr val="tx1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 marL="0" indent="0" algn="ctr">
              <a:buFont typeface="Arial" charset="0"/>
              <a:buNone/>
              <a:defRPr/>
            </a:pPr>
            <a:endParaRPr lang="en-US" sz="2000" kern="1200" dirty="0">
              <a:solidFill>
                <a:schemeClr val="tx1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sz="2000" kern="1200" dirty="0" smtClean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Jane </a:t>
            </a:r>
            <a:r>
              <a:rPr lang="en-US" sz="2000" kern="1200" dirty="0" err="1" smtClean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Olwoch</a:t>
            </a:r>
            <a:r>
              <a:rPr lang="en-US" sz="2000" kern="1200" dirty="0" smtClean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, Vice Chair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2000" kern="1200" dirty="0" smtClean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SANSA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2000" kern="1200" dirty="0" smtClean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  <a:hlinkClick r:id="rId4"/>
              </a:rPr>
              <a:t>jolwoch@sansa.org.za</a:t>
            </a:r>
            <a:endParaRPr lang="en-US" sz="2000" kern="1200" dirty="0" smtClean="0">
              <a:solidFill>
                <a:schemeClr val="tx1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 marL="0" indent="0" algn="ctr">
              <a:buFont typeface="Arial" charset="0"/>
              <a:buNone/>
              <a:defRPr/>
            </a:pPr>
            <a:endParaRPr lang="en-US" kern="1200" dirty="0">
              <a:solidFill>
                <a:schemeClr val="tx1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14" y="6113937"/>
            <a:ext cx="1493576" cy="548990"/>
          </a:xfrm>
          <a:prstGeom prst="rect">
            <a:avLst/>
          </a:prstGeom>
        </p:spPr>
      </p:pic>
      <p:pic>
        <p:nvPicPr>
          <p:cNvPr id="6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91" y="5978542"/>
            <a:ext cx="1779336" cy="71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380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45508" y="5597"/>
            <a:ext cx="74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SIT Actions – WGCapD 2014-15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2902"/>
          <a:stretch/>
        </p:blipFill>
        <p:spPr>
          <a:xfrm>
            <a:off x="75828" y="1796457"/>
            <a:ext cx="9076382" cy="15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32683"/>
          <a:stretch/>
        </p:blipFill>
        <p:spPr>
          <a:xfrm>
            <a:off x="75828" y="3905081"/>
            <a:ext cx="9156501" cy="124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775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55681" y="188913"/>
            <a:ext cx="8644587" cy="501650"/>
          </a:xfrm>
        </p:spPr>
        <p:txBody>
          <a:bodyPr/>
          <a:lstStyle/>
          <a:p>
            <a:r>
              <a:rPr lang="en-US" sz="2800" dirty="0" smtClean="0"/>
              <a:t>CEOS 2014 -2016 Work Plan Deliverables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" b="67564"/>
          <a:stretch/>
        </p:blipFill>
        <p:spPr bwMode="auto">
          <a:xfrm>
            <a:off x="87484" y="2292828"/>
            <a:ext cx="9127507" cy="367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6778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55681" y="188913"/>
            <a:ext cx="8644587" cy="501650"/>
          </a:xfrm>
        </p:spPr>
        <p:txBody>
          <a:bodyPr/>
          <a:lstStyle/>
          <a:p>
            <a:r>
              <a:rPr lang="en-US" sz="2800" dirty="0" smtClean="0"/>
              <a:t>CEOS 2014 -2016 Work Plan Deliverables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2" b="34739"/>
          <a:stretch/>
        </p:blipFill>
        <p:spPr bwMode="auto">
          <a:xfrm>
            <a:off x="-1" y="1705969"/>
            <a:ext cx="9322809" cy="40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9308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690"/>
          <a:stretch/>
        </p:blipFill>
        <p:spPr>
          <a:xfrm>
            <a:off x="209124" y="1596787"/>
            <a:ext cx="8345676" cy="44355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678674" y="232012"/>
            <a:ext cx="7328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WGCapD 3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rd</a:t>
            </a:r>
            <a:r>
              <a:rPr lang="en-US" sz="2800" b="1" dirty="0" smtClean="0">
                <a:solidFill>
                  <a:schemeClr val="bg1"/>
                </a:solidFill>
              </a:rPr>
              <a:t> Annual Meeting - 2014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879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1828801" y="2011362"/>
            <a:ext cx="5076967" cy="4589463"/>
          </a:xfrm>
        </p:spPr>
        <p:txBody>
          <a:bodyPr/>
          <a:lstStyle/>
          <a:p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SANSA will host the </a:t>
            </a:r>
            <a:r>
              <a:rPr lang="en-US" dirty="0">
                <a:solidFill>
                  <a:schemeClr val="tx1"/>
                </a:solidFill>
              </a:rPr>
              <a:t>WGCapD 4</a:t>
            </a:r>
            <a:r>
              <a:rPr lang="en-US" baseline="30000" dirty="0">
                <a:solidFill>
                  <a:schemeClr val="tx1"/>
                </a:solidFill>
                <a:ea typeface="ＭＳ Ｐゴシック" pitchFamily="34" charset="-128"/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Annual </a:t>
            </a:r>
            <a:r>
              <a:rPr lang="en-US" dirty="0" smtClean="0">
                <a:solidFill>
                  <a:schemeClr val="tx1"/>
                </a:solidFill>
              </a:rPr>
              <a:t>Meeting</a:t>
            </a:r>
          </a:p>
          <a:p>
            <a:pPr marL="0" indent="0" algn="ctr">
              <a:buNone/>
            </a:pPr>
            <a:r>
              <a:rPr lang="en-US" sz="2800" b="0" dirty="0" smtClean="0">
                <a:solidFill>
                  <a:schemeClr val="tx1"/>
                </a:solidFill>
                <a:ea typeface="ＭＳ Ｐゴシック" pitchFamily="34" charset="-128"/>
              </a:rPr>
              <a:t>Pretoria, South Africa</a:t>
            </a:r>
          </a:p>
          <a:p>
            <a:pPr marL="0" indent="0" algn="ctr">
              <a:buNone/>
            </a:pPr>
            <a:r>
              <a:rPr lang="en-US" sz="2800" b="0" dirty="0" smtClean="0">
                <a:solidFill>
                  <a:schemeClr val="tx1"/>
                </a:solidFill>
                <a:ea typeface="ＭＳ Ｐゴシック" pitchFamily="34" charset="-128"/>
              </a:rPr>
              <a:t>March 18-20, 2015</a:t>
            </a:r>
            <a:endParaRPr lang="en-US" sz="2800" b="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1257300" lvl="3" indent="0">
              <a:buNone/>
            </a:pPr>
            <a:endParaRPr lang="en-US" sz="2800" b="0" dirty="0" smtClean="0"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7F252-5591-4741-8BFC-0A7FEF65758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987518" y="212722"/>
            <a:ext cx="693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WGCapD 4</a:t>
            </a:r>
            <a:r>
              <a:rPr lang="en-US" sz="2800" baseline="30000" dirty="0">
                <a:ea typeface="ＭＳ Ｐゴシック" pitchFamily="34" charset="-128"/>
              </a:rPr>
              <a:t>th</a:t>
            </a:r>
            <a:r>
              <a:rPr lang="en-US" sz="2800" b="1" dirty="0" smtClean="0">
                <a:solidFill>
                  <a:schemeClr val="bg1"/>
                </a:solidFill>
              </a:rPr>
              <a:t> Annual Meeting - 2015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6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30" y="4809521"/>
            <a:ext cx="3137708" cy="125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473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1421854"/>
            <a:ext cx="7992362" cy="543614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96035" y="188913"/>
            <a:ext cx="6931025" cy="50165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defTabSz="914400">
              <a:defRPr/>
            </a:pPr>
            <a:r>
              <a:rPr lang="en-US" sz="2800" kern="0" dirty="0" smtClean="0"/>
              <a:t>Primary 2014 - 2015 Activities</a:t>
            </a:r>
          </a:p>
        </p:txBody>
      </p:sp>
    </p:spTree>
    <p:extLst>
      <p:ext uri="{BB962C8B-B14F-4D97-AF65-F5344CB8AC3E}">
        <p14:creationId xmlns:p14="http://schemas.microsoft.com/office/powerpoint/2010/main" val="42399456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4082</TotalTime>
  <Words>954</Words>
  <Application>Microsoft Office PowerPoint</Application>
  <PresentationFormat>On-screen Show (4:3)</PresentationFormat>
  <Paragraphs>199</Paragraphs>
  <Slides>35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 Unicode MS</vt:lpstr>
      <vt:lpstr>ＭＳ Ｐゴシック</vt:lpstr>
      <vt:lpstr>Arial</vt:lpstr>
      <vt:lpstr>Calibri</vt:lpstr>
      <vt:lpstr>Century Gothic</vt:lpstr>
      <vt:lpstr>Courier New</vt:lpstr>
      <vt:lpstr>Tahoma</vt:lpstr>
      <vt:lpstr>Times New Roman</vt:lpstr>
      <vt:lpstr>Wingdings</vt:lpstr>
      <vt:lpstr>4_EUM_template_v03</vt:lpstr>
      <vt:lpstr>28th CEOS Plenary Session </vt:lpstr>
      <vt:lpstr>PowerPoint Presentation</vt:lpstr>
      <vt:lpstr>PowerPoint Presentation</vt:lpstr>
      <vt:lpstr>PowerPoint Presentation</vt:lpstr>
      <vt:lpstr>CEOS 2014 -2016 Work Plan Deliverables</vt:lpstr>
      <vt:lpstr>CEOS 2014 -2016 Work Plan Deliverables</vt:lpstr>
      <vt:lpstr>PowerPoint Presentation</vt:lpstr>
      <vt:lpstr>WGCapD 4th Annual Meeting - 2015</vt:lpstr>
      <vt:lpstr>PowerPoint Presentation</vt:lpstr>
      <vt:lpstr>PowerPoint Presentation</vt:lpstr>
      <vt:lpstr>PowerPoint Presentation</vt:lpstr>
      <vt:lpstr>PowerPoint Presentation</vt:lpstr>
      <vt:lpstr>GEO Capacity Building (ID-02)</vt:lpstr>
      <vt:lpstr>PowerPoint Presentation</vt:lpstr>
      <vt:lpstr>PowerPoint Presentation</vt:lpstr>
      <vt:lpstr>PowerPoint Presentation</vt:lpstr>
      <vt:lpstr>PowerPoint Presentation</vt:lpstr>
      <vt:lpstr>Support to VCs and WGs  </vt:lpstr>
      <vt:lpstr>PowerPoint Presentation</vt:lpstr>
      <vt:lpstr>PowerPoint Presentation</vt:lpstr>
      <vt:lpstr>PowerPoint Presentation</vt:lpstr>
      <vt:lpstr>WGCapD SRTM DEM Workshop - 2013</vt:lpstr>
      <vt:lpstr>PowerPoint Presentation</vt:lpstr>
      <vt:lpstr>PowerPoint Presentation</vt:lpstr>
      <vt:lpstr>NGA SRTM2 Release Groups 1 - 6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SERVIR SRTM-2 DEM Project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Wood, Eric C.</cp:lastModifiedBy>
  <cp:revision>345</cp:revision>
  <dcterms:created xsi:type="dcterms:W3CDTF">2012-08-31T01:11:17Z</dcterms:created>
  <dcterms:modified xsi:type="dcterms:W3CDTF">2014-10-29T12:21:30Z</dcterms:modified>
</cp:coreProperties>
</file>