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60" r:id="rId2"/>
    <p:sldId id="280" r:id="rId3"/>
    <p:sldId id="281" r:id="rId4"/>
    <p:sldId id="284" r:id="rId5"/>
    <p:sldId id="292" r:id="rId6"/>
    <p:sldId id="283" r:id="rId7"/>
    <p:sldId id="282" r:id="rId8"/>
    <p:sldId id="285" r:id="rId9"/>
    <p:sldId id="287" r:id="rId10"/>
    <p:sldId id="289" r:id="rId11"/>
    <p:sldId id="290" r:id="rId12"/>
    <p:sldId id="288" r:id="rId13"/>
    <p:sldId id="291" r:id="rId14"/>
    <p:sldId id="286" r:id="rId1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ube" initials="SIR/A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5833" autoAdjust="0"/>
  </p:normalViewPr>
  <p:slideViewPr>
    <p:cSldViewPr snapToGrid="0" snapToObjects="1">
      <p:cViewPr>
        <p:scale>
          <a:sx n="50" d="100"/>
          <a:sy n="50" d="100"/>
        </p:scale>
        <p:origin x="-1253" y="-110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C0CA6-2604-054F-B881-403D65A0527D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9DA9FB-B635-E34F-86A6-68615CD0F2BA}">
      <dgm:prSet phldrT="[Text]"/>
      <dgm:spPr>
        <a:xfrm>
          <a:off x="4830469" y="129598"/>
          <a:ext cx="2051372" cy="2051372"/>
        </a:xfr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CEOS ECV Inventory</a:t>
          </a:r>
        </a:p>
        <a:p>
          <a:r>
            <a:rPr lang="en-US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CMRS-1</a:t>
          </a:r>
          <a:endParaRPr lang="en-US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552CB162-2DAF-874A-B41B-E747633C7EB2}" type="parTrans" cxnId="{BC3C0EC5-9C85-AA42-9296-93ED3CB1E6EB}">
      <dgm:prSet/>
      <dgm:spPr/>
      <dgm:t>
        <a:bodyPr/>
        <a:lstStyle/>
        <a:p>
          <a:endParaRPr lang="en-US"/>
        </a:p>
      </dgm:t>
    </dgm:pt>
    <dgm:pt modelId="{49BC2B89-B246-EA41-9109-9664F29D7F4F}" type="sibTrans" cxnId="{BC3C0EC5-9C85-AA42-9296-93ED3CB1E6EB}">
      <dgm:prSet/>
      <dgm:spPr>
        <a:xfrm>
          <a:off x="1218799" y="639"/>
          <a:ext cx="5792001" cy="5792001"/>
        </a:xfrm>
        <a:solidFill>
          <a:srgbClr val="33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E2C7B313-FF2A-EF4A-8A88-7916812C9956}">
      <dgm:prSet phldrT="[Text]"/>
      <dgm:spPr>
        <a:xfrm>
          <a:off x="4830469" y="3612309"/>
          <a:ext cx="2051372" cy="2051372"/>
        </a:xfr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Reference Assessment </a:t>
          </a:r>
        </a:p>
        <a:p>
          <a:r>
            <a:rPr lang="en-US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Process</a:t>
          </a:r>
        </a:p>
        <a:p>
          <a:r>
            <a:rPr lang="en-US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CMRS-2</a:t>
          </a:r>
          <a:endParaRPr lang="en-US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B2A02F98-1DB8-D447-8FDF-C803C6BD3EEA}" type="parTrans" cxnId="{2687673A-096E-FA4C-B7E4-CCE2FAB9560A}">
      <dgm:prSet/>
      <dgm:spPr/>
      <dgm:t>
        <a:bodyPr/>
        <a:lstStyle/>
        <a:p>
          <a:endParaRPr lang="en-US"/>
        </a:p>
      </dgm:t>
    </dgm:pt>
    <dgm:pt modelId="{FA13B08E-10D5-364E-830F-5B60281BC7F3}" type="sibTrans" cxnId="{2687673A-096E-FA4C-B7E4-CCE2FAB9560A}">
      <dgm:prSet/>
      <dgm:spPr>
        <a:xfrm>
          <a:off x="1279455" y="-16936"/>
          <a:ext cx="5792001" cy="5792001"/>
        </a:xfrm>
        <a:solidFill>
          <a:srgbClr val="33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ED73F3B-50FD-7246-A469-1BBCE271FDEE}">
      <dgm:prSet phldrT="[Text]"/>
      <dgm:spPr>
        <a:xfrm>
          <a:off x="1292051" y="3500916"/>
          <a:ext cx="2051372" cy="2051372"/>
        </a:xfr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ECV Gap</a:t>
          </a:r>
        </a:p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Analysis</a:t>
          </a:r>
        </a:p>
        <a:p>
          <a:r>
            <a:rPr lang="en-US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CMRS-2</a:t>
          </a:r>
          <a:endParaRPr lang="en-US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9E6E9639-E943-DE4D-A2F2-ADE192F57F2E}" type="parTrans" cxnId="{1FA3D9F6-8514-3149-8536-D9BD6143B4AC}">
      <dgm:prSet/>
      <dgm:spPr/>
      <dgm:t>
        <a:bodyPr/>
        <a:lstStyle/>
        <a:p>
          <a:endParaRPr lang="en-US"/>
        </a:p>
      </dgm:t>
    </dgm:pt>
    <dgm:pt modelId="{46826CA8-97BC-B04D-AC12-128384DAFC0E}" type="sibTrans" cxnId="{1FA3D9F6-8514-3149-8536-D9BD6143B4AC}">
      <dgm:prSet/>
      <dgm:spPr>
        <a:xfrm>
          <a:off x="1238303" y="-67046"/>
          <a:ext cx="5792001" cy="5792001"/>
        </a:xfrm>
        <a:solidFill>
          <a:srgbClr val="33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10452CAF-593F-DA4F-8A5A-A2380C4C4E5C}">
      <dgm:prSet phldrT="[Text]"/>
      <dgm:spPr>
        <a:xfrm>
          <a:off x="1347758" y="129598"/>
          <a:ext cx="2051372" cy="2051372"/>
        </a:xfr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Mitigation</a:t>
          </a:r>
        </a:p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Plan and</a:t>
          </a:r>
        </a:p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Action Plan</a:t>
          </a:r>
        </a:p>
        <a:p>
          <a:r>
            <a:rPr lang="en-US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CMRS-3</a:t>
          </a:r>
          <a:endParaRPr lang="en-US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29D276FF-577E-9340-9341-E6DC4330440B}" type="parTrans" cxnId="{913EB234-48E2-C84E-944D-C36CEA8A5FDF}">
      <dgm:prSet/>
      <dgm:spPr/>
      <dgm:t>
        <a:bodyPr/>
        <a:lstStyle/>
        <a:p>
          <a:endParaRPr lang="en-US"/>
        </a:p>
      </dgm:t>
    </dgm:pt>
    <dgm:pt modelId="{94DBE24B-EAFE-5043-94E5-FA8FA200D0CC}" type="sibTrans" cxnId="{913EB234-48E2-C84E-944D-C36CEA8A5FDF}">
      <dgm:prSet/>
      <dgm:spPr>
        <a:xfrm>
          <a:off x="1218799" y="-58497"/>
          <a:ext cx="5792001" cy="5792001"/>
        </a:xfrm>
        <a:solidFill>
          <a:srgbClr val="33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1175232F-A3D6-F94F-AEBC-D89E03DEBC31}" type="pres">
      <dgm:prSet presAssocID="{0E5C0CA6-2604-054F-B881-403D65A052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5D103A-43BB-7D4C-9F39-B62B944EF305}" type="pres">
      <dgm:prSet presAssocID="{B79DA9FB-B635-E34F-86A6-68615CD0F2BA}" presName="dummy" presStyleCnt="0"/>
      <dgm:spPr/>
    </dgm:pt>
    <dgm:pt modelId="{D74F7E72-F0FD-8849-8044-C721D96E0844}" type="pres">
      <dgm:prSet presAssocID="{B79DA9FB-B635-E34F-86A6-68615CD0F2BA}" presName="node" presStyleLbl="revTx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71209F2-7290-6141-9504-B4550094A8FB}" type="pres">
      <dgm:prSet presAssocID="{49BC2B89-B246-EA41-9109-9664F29D7F4F}" presName="sibTrans" presStyleLbl="node1" presStyleIdx="0" presStyleCnt="4"/>
      <dgm:spPr>
        <a:prstGeom prst="circularArrow">
          <a:avLst>
            <a:gd name="adj1" fmla="val 6906"/>
            <a:gd name="adj2" fmla="val 465695"/>
            <a:gd name="adj3" fmla="val 547972"/>
            <a:gd name="adj4" fmla="val 20586333"/>
            <a:gd name="adj5" fmla="val 8057"/>
          </a:avLst>
        </a:prstGeom>
      </dgm:spPr>
      <dgm:t>
        <a:bodyPr/>
        <a:lstStyle/>
        <a:p>
          <a:endParaRPr lang="en-US"/>
        </a:p>
      </dgm:t>
    </dgm:pt>
    <dgm:pt modelId="{B015DCE8-2186-0C47-8464-750E16CCDE88}" type="pres">
      <dgm:prSet presAssocID="{E2C7B313-FF2A-EF4A-8A88-7916812C9956}" presName="dummy" presStyleCnt="0"/>
      <dgm:spPr/>
    </dgm:pt>
    <dgm:pt modelId="{1A662AE3-A963-5B4E-AD1E-CD11E9B6271A}" type="pres">
      <dgm:prSet presAssocID="{E2C7B313-FF2A-EF4A-8A88-7916812C9956}" presName="node" presStyleLbl="revTx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41F3594-1DB6-164C-ACAC-EEDDEF88B3BB}" type="pres">
      <dgm:prSet presAssocID="{FA13B08E-10D5-364E-830F-5B60281BC7F3}" presName="sibTrans" presStyleLbl="node1" presStyleIdx="1" presStyleCnt="4"/>
      <dgm:spPr>
        <a:prstGeom prst="circularArrow">
          <a:avLst>
            <a:gd name="adj1" fmla="val 6906"/>
            <a:gd name="adj2" fmla="val 465695"/>
            <a:gd name="adj3" fmla="val 6119101"/>
            <a:gd name="adj4" fmla="val 4474491"/>
            <a:gd name="adj5" fmla="val 8057"/>
          </a:avLst>
        </a:prstGeom>
      </dgm:spPr>
      <dgm:t>
        <a:bodyPr/>
        <a:lstStyle/>
        <a:p>
          <a:endParaRPr lang="en-US"/>
        </a:p>
      </dgm:t>
    </dgm:pt>
    <dgm:pt modelId="{B9A01B3B-D566-D843-A601-2D8745000DF9}" type="pres">
      <dgm:prSet presAssocID="{5ED73F3B-50FD-7246-A469-1BBCE271FDEE}" presName="dummy" presStyleCnt="0"/>
      <dgm:spPr/>
    </dgm:pt>
    <dgm:pt modelId="{1F15B2D8-CBB0-0145-A1B8-E6F6BE971529}" type="pres">
      <dgm:prSet presAssocID="{5ED73F3B-50FD-7246-A469-1BBCE271FDEE}" presName="node" presStyleLbl="revTx" presStyleIdx="2" presStyleCnt="4" custRadScaleRad="98518" custRadScaleInc="930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D261BBB-B6D4-5E44-948C-2A2B34997C41}" type="pres">
      <dgm:prSet presAssocID="{46826CA8-97BC-B04D-AC12-128384DAFC0E}" presName="sibTrans" presStyleLbl="node1" presStyleIdx="2" presStyleCnt="4"/>
      <dgm:spPr>
        <a:prstGeom prst="circularArrow">
          <a:avLst>
            <a:gd name="adj1" fmla="val 6906"/>
            <a:gd name="adj2" fmla="val 465695"/>
            <a:gd name="adj3" fmla="val 11249637"/>
            <a:gd name="adj4" fmla="val 9849922"/>
            <a:gd name="adj5" fmla="val 8057"/>
          </a:avLst>
        </a:prstGeom>
      </dgm:spPr>
      <dgm:t>
        <a:bodyPr/>
        <a:lstStyle/>
        <a:p>
          <a:endParaRPr lang="en-US"/>
        </a:p>
      </dgm:t>
    </dgm:pt>
    <dgm:pt modelId="{2CB39A90-BFCA-DE41-BE89-ED9167A9567E}" type="pres">
      <dgm:prSet presAssocID="{10452CAF-593F-DA4F-8A5A-A2380C4C4E5C}" presName="dummy" presStyleCnt="0"/>
      <dgm:spPr/>
    </dgm:pt>
    <dgm:pt modelId="{B9B5FCFE-5934-BE47-A670-8A8095B372C9}" type="pres">
      <dgm:prSet presAssocID="{10452CAF-593F-DA4F-8A5A-A2380C4C4E5C}" presName="node" presStyleLbl="revTx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794E433-BFEF-464D-9E12-10D8C84B41F5}" type="pres">
      <dgm:prSet presAssocID="{94DBE24B-EAFE-5043-94E5-FA8FA200D0CC}" presName="sibTrans" presStyleLbl="node1" presStyleIdx="3" presStyleCnt="4" custLinFactNeighborY="-1021"/>
      <dgm:spPr>
        <a:prstGeom prst="circularArrow">
          <a:avLst>
            <a:gd name="adj1" fmla="val 6906"/>
            <a:gd name="adj2" fmla="val 465695"/>
            <a:gd name="adj3" fmla="val 16747972"/>
            <a:gd name="adj4" fmla="val 15186333"/>
            <a:gd name="adj5" fmla="val 8057"/>
          </a:avLst>
        </a:prstGeom>
      </dgm:spPr>
      <dgm:t>
        <a:bodyPr/>
        <a:lstStyle/>
        <a:p>
          <a:endParaRPr lang="en-US"/>
        </a:p>
      </dgm:t>
    </dgm:pt>
  </dgm:ptLst>
  <dgm:cxnLst>
    <dgm:cxn modelId="{1FA3D9F6-8514-3149-8536-D9BD6143B4AC}" srcId="{0E5C0CA6-2604-054F-B881-403D65A0527D}" destId="{5ED73F3B-50FD-7246-A469-1BBCE271FDEE}" srcOrd="2" destOrd="0" parTransId="{9E6E9639-E943-DE4D-A2F2-ADE192F57F2E}" sibTransId="{46826CA8-97BC-B04D-AC12-128384DAFC0E}"/>
    <dgm:cxn modelId="{2687673A-096E-FA4C-B7E4-CCE2FAB9560A}" srcId="{0E5C0CA6-2604-054F-B881-403D65A0527D}" destId="{E2C7B313-FF2A-EF4A-8A88-7916812C9956}" srcOrd="1" destOrd="0" parTransId="{B2A02F98-1DB8-D447-8FDF-C803C6BD3EEA}" sibTransId="{FA13B08E-10D5-364E-830F-5B60281BC7F3}"/>
    <dgm:cxn modelId="{8C5367E3-114E-4DEC-80D0-794B93229FEE}" type="presOf" srcId="{49BC2B89-B246-EA41-9109-9664F29D7F4F}" destId="{071209F2-7290-6141-9504-B4550094A8FB}" srcOrd="0" destOrd="0" presId="urn:microsoft.com/office/officeart/2005/8/layout/cycle1"/>
    <dgm:cxn modelId="{8A8C6D52-C49B-4A0D-9277-0C09B7B30372}" type="presOf" srcId="{46826CA8-97BC-B04D-AC12-128384DAFC0E}" destId="{BD261BBB-B6D4-5E44-948C-2A2B34997C41}" srcOrd="0" destOrd="0" presId="urn:microsoft.com/office/officeart/2005/8/layout/cycle1"/>
    <dgm:cxn modelId="{AAA8A862-F651-409C-923D-559A924E661E}" type="presOf" srcId="{FA13B08E-10D5-364E-830F-5B60281BC7F3}" destId="{241F3594-1DB6-164C-ACAC-EEDDEF88B3BB}" srcOrd="0" destOrd="0" presId="urn:microsoft.com/office/officeart/2005/8/layout/cycle1"/>
    <dgm:cxn modelId="{BC3C0EC5-9C85-AA42-9296-93ED3CB1E6EB}" srcId="{0E5C0CA6-2604-054F-B881-403D65A0527D}" destId="{B79DA9FB-B635-E34F-86A6-68615CD0F2BA}" srcOrd="0" destOrd="0" parTransId="{552CB162-2DAF-874A-B41B-E747633C7EB2}" sibTransId="{49BC2B89-B246-EA41-9109-9664F29D7F4F}"/>
    <dgm:cxn modelId="{F1972D13-89AF-43B2-B546-378A1556EA4F}" type="presOf" srcId="{E2C7B313-FF2A-EF4A-8A88-7916812C9956}" destId="{1A662AE3-A963-5B4E-AD1E-CD11E9B6271A}" srcOrd="0" destOrd="0" presId="urn:microsoft.com/office/officeart/2005/8/layout/cycle1"/>
    <dgm:cxn modelId="{C17C4FF1-5A81-4BD9-A490-D643CA8D7F9E}" type="presOf" srcId="{B79DA9FB-B635-E34F-86A6-68615CD0F2BA}" destId="{D74F7E72-F0FD-8849-8044-C721D96E0844}" srcOrd="0" destOrd="0" presId="urn:microsoft.com/office/officeart/2005/8/layout/cycle1"/>
    <dgm:cxn modelId="{913EB234-48E2-C84E-944D-C36CEA8A5FDF}" srcId="{0E5C0CA6-2604-054F-B881-403D65A0527D}" destId="{10452CAF-593F-DA4F-8A5A-A2380C4C4E5C}" srcOrd="3" destOrd="0" parTransId="{29D276FF-577E-9340-9341-E6DC4330440B}" sibTransId="{94DBE24B-EAFE-5043-94E5-FA8FA200D0CC}"/>
    <dgm:cxn modelId="{D89DB726-B5D3-4642-8BD7-FA2D6817509B}" type="presOf" srcId="{0E5C0CA6-2604-054F-B881-403D65A0527D}" destId="{1175232F-A3D6-F94F-AEBC-D89E03DEBC31}" srcOrd="0" destOrd="0" presId="urn:microsoft.com/office/officeart/2005/8/layout/cycle1"/>
    <dgm:cxn modelId="{27D0E53C-DC27-427D-9A28-9B8FB2ED3878}" type="presOf" srcId="{5ED73F3B-50FD-7246-A469-1BBCE271FDEE}" destId="{1F15B2D8-CBB0-0145-A1B8-E6F6BE971529}" srcOrd="0" destOrd="0" presId="urn:microsoft.com/office/officeart/2005/8/layout/cycle1"/>
    <dgm:cxn modelId="{E9692E9B-A5DB-46B0-B722-C325218EE140}" type="presOf" srcId="{94DBE24B-EAFE-5043-94E5-FA8FA200D0CC}" destId="{A794E433-BFEF-464D-9E12-10D8C84B41F5}" srcOrd="0" destOrd="0" presId="urn:microsoft.com/office/officeart/2005/8/layout/cycle1"/>
    <dgm:cxn modelId="{19A8D67F-267A-4237-A688-F9A1CFE4D12D}" type="presOf" srcId="{10452CAF-593F-DA4F-8A5A-A2380C4C4E5C}" destId="{B9B5FCFE-5934-BE47-A670-8A8095B372C9}" srcOrd="0" destOrd="0" presId="urn:microsoft.com/office/officeart/2005/8/layout/cycle1"/>
    <dgm:cxn modelId="{FBC557F5-B37E-466D-A8E1-E4A015548E2B}" type="presParOf" srcId="{1175232F-A3D6-F94F-AEBC-D89E03DEBC31}" destId="{245D103A-43BB-7D4C-9F39-B62B944EF305}" srcOrd="0" destOrd="0" presId="urn:microsoft.com/office/officeart/2005/8/layout/cycle1"/>
    <dgm:cxn modelId="{C4468373-B979-4ADB-BBDB-9612C210C748}" type="presParOf" srcId="{1175232F-A3D6-F94F-AEBC-D89E03DEBC31}" destId="{D74F7E72-F0FD-8849-8044-C721D96E0844}" srcOrd="1" destOrd="0" presId="urn:microsoft.com/office/officeart/2005/8/layout/cycle1"/>
    <dgm:cxn modelId="{656F0C9C-970D-4BC7-A84A-07533CDE04AB}" type="presParOf" srcId="{1175232F-A3D6-F94F-AEBC-D89E03DEBC31}" destId="{071209F2-7290-6141-9504-B4550094A8FB}" srcOrd="2" destOrd="0" presId="urn:microsoft.com/office/officeart/2005/8/layout/cycle1"/>
    <dgm:cxn modelId="{5F221B58-52A1-4ECD-9A2E-11ED20CC488A}" type="presParOf" srcId="{1175232F-A3D6-F94F-AEBC-D89E03DEBC31}" destId="{B015DCE8-2186-0C47-8464-750E16CCDE88}" srcOrd="3" destOrd="0" presId="urn:microsoft.com/office/officeart/2005/8/layout/cycle1"/>
    <dgm:cxn modelId="{B79522A3-CD62-4DBA-AA09-6108CE2FF65C}" type="presParOf" srcId="{1175232F-A3D6-F94F-AEBC-D89E03DEBC31}" destId="{1A662AE3-A963-5B4E-AD1E-CD11E9B6271A}" srcOrd="4" destOrd="0" presId="urn:microsoft.com/office/officeart/2005/8/layout/cycle1"/>
    <dgm:cxn modelId="{0DF1467D-AA83-4A0D-8D28-943E07E8D8FE}" type="presParOf" srcId="{1175232F-A3D6-F94F-AEBC-D89E03DEBC31}" destId="{241F3594-1DB6-164C-ACAC-EEDDEF88B3BB}" srcOrd="5" destOrd="0" presId="urn:microsoft.com/office/officeart/2005/8/layout/cycle1"/>
    <dgm:cxn modelId="{7402ACFB-E6F6-494A-8665-A3911AE3793A}" type="presParOf" srcId="{1175232F-A3D6-F94F-AEBC-D89E03DEBC31}" destId="{B9A01B3B-D566-D843-A601-2D8745000DF9}" srcOrd="6" destOrd="0" presId="urn:microsoft.com/office/officeart/2005/8/layout/cycle1"/>
    <dgm:cxn modelId="{64F71E29-7843-486B-8FD8-3CFAD99CB0B9}" type="presParOf" srcId="{1175232F-A3D6-F94F-AEBC-D89E03DEBC31}" destId="{1F15B2D8-CBB0-0145-A1B8-E6F6BE971529}" srcOrd="7" destOrd="0" presId="urn:microsoft.com/office/officeart/2005/8/layout/cycle1"/>
    <dgm:cxn modelId="{97A5565D-CC84-4CD6-AD89-1912CB6F6B9E}" type="presParOf" srcId="{1175232F-A3D6-F94F-AEBC-D89E03DEBC31}" destId="{BD261BBB-B6D4-5E44-948C-2A2B34997C41}" srcOrd="8" destOrd="0" presId="urn:microsoft.com/office/officeart/2005/8/layout/cycle1"/>
    <dgm:cxn modelId="{5B141019-89DD-4F00-8C05-02F339EF3722}" type="presParOf" srcId="{1175232F-A3D6-F94F-AEBC-D89E03DEBC31}" destId="{2CB39A90-BFCA-DE41-BE89-ED9167A9567E}" srcOrd="9" destOrd="0" presId="urn:microsoft.com/office/officeart/2005/8/layout/cycle1"/>
    <dgm:cxn modelId="{9706845A-6C04-4CC3-9813-509AFEFAF678}" type="presParOf" srcId="{1175232F-A3D6-F94F-AEBC-D89E03DEBC31}" destId="{B9B5FCFE-5934-BE47-A670-8A8095B372C9}" srcOrd="10" destOrd="0" presId="urn:microsoft.com/office/officeart/2005/8/layout/cycle1"/>
    <dgm:cxn modelId="{E08D4B52-C61D-4B6D-8CEE-9BD831FCE561}" type="presParOf" srcId="{1175232F-A3D6-F94F-AEBC-D89E03DEBC31}" destId="{A794E433-BFEF-464D-9E12-10D8C84B41F5}" srcOrd="11" destOrd="0" presId="urn:microsoft.com/office/officeart/2005/8/layout/cycle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F7E72-F0FD-8849-8044-C721D96E0844}">
      <dsp:nvSpPr>
        <dsp:cNvPr id="0" name=""/>
        <dsp:cNvSpPr/>
      </dsp:nvSpPr>
      <dsp:spPr>
        <a:xfrm>
          <a:off x="4674180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CEOS ECV Inventory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CMRS-1</a:t>
          </a:r>
          <a:endParaRPr lang="en-US" sz="220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>
        <a:off x="4674180" y="102284"/>
        <a:ext cx="1601316" cy="1601316"/>
      </dsp:txXfrm>
    </dsp:sp>
    <dsp:sp modelId="{071209F2-7290-6141-9504-B4550094A8FB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6"/>
            <a:gd name="adj2" fmla="val 465695"/>
            <a:gd name="adj3" fmla="val 547972"/>
            <a:gd name="adj4" fmla="val 20586333"/>
            <a:gd name="adj5" fmla="val 8057"/>
          </a:avLst>
        </a:prstGeom>
        <a:solidFill>
          <a:srgbClr val="33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662AE3-A963-5B4E-AD1E-CD11E9B6271A}">
      <dsp:nvSpPr>
        <dsp:cNvPr id="0" name=""/>
        <dsp:cNvSpPr/>
      </dsp:nvSpPr>
      <dsp:spPr>
        <a:xfrm>
          <a:off x="4674180" y="2822362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Reference Assessment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Process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CMRS-2</a:t>
          </a:r>
          <a:endParaRPr lang="en-US" sz="220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>
        <a:off x="4674180" y="2822362"/>
        <a:ext cx="1601316" cy="1601316"/>
      </dsp:txXfrm>
    </dsp:sp>
    <dsp:sp modelId="{241F3594-1DB6-164C-ACAC-EEDDEF88B3BB}">
      <dsp:nvSpPr>
        <dsp:cNvPr id="0" name=""/>
        <dsp:cNvSpPr/>
      </dsp:nvSpPr>
      <dsp:spPr>
        <a:xfrm>
          <a:off x="1900475" y="-12411"/>
          <a:ext cx="4523326" cy="4523326"/>
        </a:xfrm>
        <a:prstGeom prst="circularArrow">
          <a:avLst>
            <a:gd name="adj1" fmla="val 6906"/>
            <a:gd name="adj2" fmla="val 465695"/>
            <a:gd name="adj3" fmla="val 6119101"/>
            <a:gd name="adj4" fmla="val 4474491"/>
            <a:gd name="adj5" fmla="val 8057"/>
          </a:avLst>
        </a:prstGeom>
        <a:solidFill>
          <a:srgbClr val="33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15B2D8-CBB0-0145-A1B8-E6F6BE971529}">
      <dsp:nvSpPr>
        <dsp:cNvPr id="0" name=""/>
        <dsp:cNvSpPr/>
      </dsp:nvSpPr>
      <dsp:spPr>
        <a:xfrm>
          <a:off x="1910594" y="2735362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ECV Gap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Analysis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CMRS-2</a:t>
          </a:r>
          <a:endParaRPr lang="en-US" sz="220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>
        <a:off x="1910594" y="2735362"/>
        <a:ext cx="1601316" cy="1601316"/>
      </dsp:txXfrm>
    </dsp:sp>
    <dsp:sp modelId="{BD261BBB-B6D4-5E44-948C-2A2B34997C41}">
      <dsp:nvSpPr>
        <dsp:cNvPr id="0" name=""/>
        <dsp:cNvSpPr/>
      </dsp:nvSpPr>
      <dsp:spPr>
        <a:xfrm>
          <a:off x="1868371" y="-51502"/>
          <a:ext cx="4523326" cy="4523326"/>
        </a:xfrm>
        <a:prstGeom prst="circularArrow">
          <a:avLst>
            <a:gd name="adj1" fmla="val 6906"/>
            <a:gd name="adj2" fmla="val 465695"/>
            <a:gd name="adj3" fmla="val 11249637"/>
            <a:gd name="adj4" fmla="val 9849922"/>
            <a:gd name="adj5" fmla="val 8057"/>
          </a:avLst>
        </a:prstGeom>
        <a:solidFill>
          <a:srgbClr val="33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B5FCFE-5934-BE47-A670-8A8095B372C9}">
      <dsp:nvSpPr>
        <dsp:cNvPr id="0" name=""/>
        <dsp:cNvSpPr/>
      </dsp:nvSpPr>
      <dsp:spPr>
        <a:xfrm>
          <a:off x="1954103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Mitigation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Plan and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Action Plan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Arial"/>
              <a:ea typeface="+mn-ea"/>
              <a:cs typeface="+mn-cs"/>
            </a:rPr>
            <a:t>CMRS-3</a:t>
          </a:r>
          <a:endParaRPr lang="en-US" sz="220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>
        <a:off x="1954103" y="102284"/>
        <a:ext cx="1601316" cy="1601316"/>
      </dsp:txXfrm>
    </dsp:sp>
    <dsp:sp modelId="{A794E433-BFEF-464D-9E12-10D8C84B41F5}">
      <dsp:nvSpPr>
        <dsp:cNvPr id="0" name=""/>
        <dsp:cNvSpPr/>
      </dsp:nvSpPr>
      <dsp:spPr>
        <a:xfrm>
          <a:off x="1853136" y="-44865"/>
          <a:ext cx="4523326" cy="4523326"/>
        </a:xfrm>
        <a:prstGeom prst="circularArrow">
          <a:avLst>
            <a:gd name="adj1" fmla="val 6906"/>
            <a:gd name="adj2" fmla="val 465695"/>
            <a:gd name="adj3" fmla="val 16747972"/>
            <a:gd name="adj4" fmla="val 15186333"/>
            <a:gd name="adj5" fmla="val 8057"/>
          </a:avLst>
        </a:prstGeom>
        <a:solidFill>
          <a:srgbClr val="33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dirty="0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34684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28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Plenary session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Tromsø, Norway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28-30 October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2014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future-paris2015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2540001" y="22055"/>
            <a:ext cx="6604000" cy="1672389"/>
          </a:xfrm>
        </p:spPr>
        <p:txBody>
          <a:bodyPr/>
          <a:lstStyle/>
          <a:p>
            <a:pPr algn="l"/>
            <a:r>
              <a:rPr lang="en-US" sz="2800" dirty="0" smtClean="0"/>
              <a:t>28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CEOS Plenary Session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3814057" y="1694444"/>
            <a:ext cx="4826977" cy="1564105"/>
          </a:xfrm>
        </p:spPr>
        <p:txBody>
          <a:bodyPr/>
          <a:lstStyle/>
          <a:p>
            <a:r>
              <a:rPr lang="en-US" b="0" dirty="0" smtClean="0"/>
              <a:t>John Bates</a:t>
            </a:r>
          </a:p>
          <a:p>
            <a:r>
              <a:rPr lang="en-US" b="0" dirty="0" smtClean="0"/>
              <a:t>NOAA</a:t>
            </a:r>
          </a:p>
          <a:p>
            <a:r>
              <a:rPr lang="en-US" b="0" dirty="0" smtClean="0"/>
              <a:t>CEOS Plenary, Agenda Item 13</a:t>
            </a:r>
          </a:p>
          <a:p>
            <a:r>
              <a:rPr lang="en-US" b="0" dirty="0" smtClean="0"/>
              <a:t>Tromsø, Norway</a:t>
            </a:r>
            <a:br>
              <a:rPr lang="en-US" b="0" dirty="0" smtClean="0"/>
            </a:br>
            <a:r>
              <a:rPr lang="en-US" b="0" dirty="0" smtClean="0"/>
              <a:t>28-30 October 2014</a:t>
            </a:r>
            <a:endParaRPr lang="en-US" b="0" dirty="0"/>
          </a:p>
        </p:txBody>
      </p:sp>
      <p:pic>
        <p:nvPicPr>
          <p:cNvPr id="4" name="Picture 2" descr="C:\Users\Taube\Desktop\AT job files\CEOS\CEOS Plen 2014\website\website images\Rica-ishavshotel-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" y="5103562"/>
            <a:ext cx="4070067" cy="2093336"/>
          </a:xfrm>
          <a:prstGeom prst="rect">
            <a:avLst/>
          </a:prstGeom>
          <a:noFill/>
        </p:spPr>
      </p:pic>
      <p:pic>
        <p:nvPicPr>
          <p:cNvPr id="5" name="Picture 2" descr="C:\Users\Taube\Desktop\AT job files\CEOS\CEOS Plen 2014\website\website images\hotelro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3832" y="5103561"/>
            <a:ext cx="1608990" cy="827543"/>
          </a:xfrm>
          <a:prstGeom prst="rect">
            <a:avLst/>
          </a:prstGeom>
          <a:noFill/>
        </p:spPr>
      </p:pic>
      <p:pic>
        <p:nvPicPr>
          <p:cNvPr id="6" name="Picture 4" descr="C:\Users\Taube\Desktop\AT job files\CEOS\CEOS Plen 2014\website\website images\birdview tromso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2821" y="5103561"/>
            <a:ext cx="3617833" cy="2093337"/>
          </a:xfrm>
          <a:prstGeom prst="rect">
            <a:avLst/>
          </a:prstGeom>
          <a:noFill/>
        </p:spPr>
      </p:pic>
      <p:pic>
        <p:nvPicPr>
          <p:cNvPr id="7" name="Picture 3" descr="C:\Users\Taube\Desktop\AT job files\CEOS\CEOS Plen 2014\website\website images\Winter_Troms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3832" y="5931105"/>
            <a:ext cx="2187622" cy="12657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88643" y="94924"/>
            <a:ext cx="8345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3200" dirty="0">
                <a:solidFill>
                  <a:schemeClr val="bg1"/>
                </a:solidFill>
              </a:rPr>
              <a:t>Climate Record Creation, Applications, and Decision Making Examples</a:t>
            </a:r>
            <a:endParaRPr lang="en-US" sz="3200" b="1" kern="0" noProof="0" dirty="0" smtClean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417638"/>
            <a:ext cx="4648200" cy="47085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EVC/CDR Mean -Precipitation 1979-2013</a:t>
            </a:r>
          </a:p>
          <a:p>
            <a:pPr defTabSz="914400"/>
            <a:endParaRPr lang="en-US" kern="0" dirty="0" smtClean="0"/>
          </a:p>
          <a:p>
            <a:pPr defTabSz="914400"/>
            <a:endParaRPr lang="en-US" kern="0" dirty="0" smtClean="0"/>
          </a:p>
          <a:p>
            <a:pPr defTabSz="914400"/>
            <a:r>
              <a:rPr lang="en-US" kern="0" dirty="0" smtClean="0"/>
              <a:t>Interim CDR - Precipitation anomaly excess/deficit for July 2014</a:t>
            </a:r>
          </a:p>
          <a:p>
            <a:pPr defTabSz="914400"/>
            <a:endParaRPr lang="en-US" kern="0" dirty="0" smtClean="0"/>
          </a:p>
          <a:p>
            <a:pPr defTabSz="914400"/>
            <a:r>
              <a:rPr lang="en-US" kern="0" dirty="0" smtClean="0"/>
              <a:t>Climate Information Record - Standardized Precipitation Index for July 2014</a:t>
            </a:r>
            <a:endParaRPr lang="en-US" kern="0" dirty="0"/>
          </a:p>
        </p:txBody>
      </p:sp>
      <p:pic>
        <p:nvPicPr>
          <p:cNvPr id="5" name="Picture 13" descr="Figplot_gpcp_rain_v21_79_07"/>
          <p:cNvPicPr>
            <a:picLocks noChangeAspect="1" noChangeArrowheads="1"/>
          </p:cNvPicPr>
          <p:nvPr/>
        </p:nvPicPr>
        <p:blipFill>
          <a:blip r:embed="rId3" cstate="print"/>
          <a:srcRect t="4405" b="48608"/>
          <a:stretch>
            <a:fillRect/>
          </a:stretch>
        </p:blipFill>
        <p:spPr bwMode="auto">
          <a:xfrm>
            <a:off x="5007837" y="1417639"/>
            <a:ext cx="3655999" cy="1554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 l="8325" r="9453" b="5740"/>
          <a:stretch>
            <a:fillRect/>
          </a:stretch>
        </p:blipFill>
        <p:spPr>
          <a:xfrm>
            <a:off x="5007838" y="3140075"/>
            <a:ext cx="3678962" cy="1446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PI_test_Jul2014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6882" r="52908" b="58597"/>
          <a:stretch/>
        </p:blipFill>
        <p:spPr>
          <a:xfrm>
            <a:off x="5007838" y="4748235"/>
            <a:ext cx="3727744" cy="13779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86912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88643" y="94924"/>
            <a:ext cx="8345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CMRS Important Interactions </a:t>
            </a:r>
            <a:r>
              <a:rPr lang="en-US" sz="3200" b="1" dirty="0">
                <a:solidFill>
                  <a:schemeClr val="bg1"/>
                </a:solidFill>
              </a:rPr>
              <a:t>with </a:t>
            </a:r>
            <a:r>
              <a:rPr lang="en-US" sz="3200" b="1" dirty="0" smtClean="0">
                <a:solidFill>
                  <a:schemeClr val="bg1"/>
                </a:solidFill>
              </a:rPr>
              <a:t>External Communities</a:t>
            </a:r>
            <a:endParaRPr lang="en-US" sz="3200" b="1" kern="0" noProof="0" dirty="0" smtClean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3460" y="1788308"/>
            <a:ext cx="8229600" cy="4610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defTabSz="457200">
              <a:spcBef>
                <a:spcPct val="0"/>
              </a:spcBef>
              <a:buFont typeface="Arial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ea typeface="ＭＳ Ｐゴシック" pitchFamily="-106" charset="-128"/>
              </a:rPr>
              <a:t>CMRS-6: Report to UNFCCC Subsidiary Body for Scientific and Technological Advice-Research and Systematic Observation (COP-20; SBSTA-RSO 41) 2014</a:t>
            </a:r>
          </a:p>
          <a:p>
            <a:pPr marL="800100" lvl="1" indent="-342900" defTabSz="457200">
              <a:spcBef>
                <a:spcPct val="0"/>
              </a:spcBef>
              <a:buFont typeface="Arial"/>
              <a:buChar char="•"/>
            </a:pPr>
            <a:r>
              <a:rPr lang="en-US" sz="1800" kern="0" dirty="0" smtClean="0">
                <a:solidFill>
                  <a:schemeClr val="tx1"/>
                </a:solidFill>
                <a:ea typeface="ＭＳ Ｐゴシック" pitchFamily="-106" charset="-128"/>
              </a:rPr>
              <a:t>Status – Complete – Report provided to SBSTA Oct 3</a:t>
            </a:r>
          </a:p>
          <a:p>
            <a:pPr marL="800100" lvl="1" indent="-342900" defTabSz="457200">
              <a:spcBef>
                <a:spcPct val="0"/>
              </a:spcBef>
              <a:buFont typeface="Arial"/>
              <a:buChar char="•"/>
            </a:pPr>
            <a:endParaRPr lang="en-US" sz="1800" kern="0" dirty="0" smtClean="0">
              <a:solidFill>
                <a:schemeClr val="tx1"/>
              </a:solidFill>
              <a:ea typeface="ＭＳ Ｐゴシック" pitchFamily="-106" charset="-128"/>
            </a:endParaRPr>
          </a:p>
          <a:p>
            <a:pPr defTabSz="457200">
              <a:spcBef>
                <a:spcPct val="0"/>
              </a:spcBef>
              <a:buFont typeface="Arial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ea typeface="ＭＳ Ｐゴシック" pitchFamily="-106" charset="-128"/>
              </a:rPr>
              <a:t>CMRS-7: Report to GCOS implementation plan activities accomplished by Space Agencies on climate observations and additional activities leading to COP-21</a:t>
            </a:r>
          </a:p>
          <a:p>
            <a:pPr marL="800100" lvl="1" indent="-342900" defTabSz="457200">
              <a:spcBef>
                <a:spcPct val="0"/>
              </a:spcBef>
              <a:buFont typeface="Arial"/>
              <a:buChar char="•"/>
            </a:pPr>
            <a:r>
              <a:rPr lang="en-US" sz="1800" kern="0" dirty="0" smtClean="0">
                <a:solidFill>
                  <a:schemeClr val="tx1"/>
                </a:solidFill>
                <a:ea typeface="ＭＳ Ｐゴシック" pitchFamily="-106" charset="-128"/>
              </a:rPr>
              <a:t>Status – Starting Nov 2014- Specific actions will be followed; COP-21 activities are starting</a:t>
            </a:r>
          </a:p>
          <a:p>
            <a:pPr marL="800100" lvl="1" indent="-342900" defTabSz="457200">
              <a:spcBef>
                <a:spcPct val="0"/>
              </a:spcBef>
              <a:buFont typeface="Arial"/>
              <a:buChar char="•"/>
            </a:pPr>
            <a:endParaRPr lang="en-US" sz="1800" kern="0" dirty="0" smtClean="0">
              <a:solidFill>
                <a:schemeClr val="tx1"/>
              </a:solidFill>
              <a:ea typeface="ＭＳ Ｐゴシック" pitchFamily="-106" charset="-128"/>
            </a:endParaRPr>
          </a:p>
          <a:p>
            <a:pPr defTabSz="457200">
              <a:spcBef>
                <a:spcPct val="0"/>
              </a:spcBef>
              <a:buFont typeface="Arial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ea typeface="ＭＳ Ｐゴシック" pitchFamily="-106" charset="-128"/>
              </a:rPr>
              <a:t>CMRS-8: Incorporation of in situ data holdings within the ECV inventory – Status – Reworking - reuse original ECV questionnaire framework.  Data base analysis and follow up will not be done by CEOS</a:t>
            </a:r>
            <a:endParaRPr lang="en-US" sz="2000" kern="0" dirty="0">
              <a:solidFill>
                <a:schemeClr val="tx1"/>
              </a:solidFill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7350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88643" y="94924"/>
            <a:ext cx="8345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WGClimate - Other Business</a:t>
            </a:r>
            <a:endParaRPr lang="en-US" sz="3200" b="1" kern="0" noProof="0" dirty="0" smtClean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3460" y="1788308"/>
            <a:ext cx="8229600" cy="4610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defTabSz="457200">
              <a:spcBef>
                <a:spcPct val="0"/>
              </a:spcBef>
              <a:buFont typeface="Arial"/>
              <a:buChar char="•"/>
            </a:pPr>
            <a:r>
              <a:rPr lang="en-US" kern="0" dirty="0" smtClean="0">
                <a:solidFill>
                  <a:schemeClr val="tx1"/>
                </a:solidFill>
                <a:ea typeface="ＭＳ Ｐゴシック" pitchFamily="-106" charset="-128"/>
              </a:rPr>
              <a:t>Governance – WGClimate is taking nominations for Vice Chair.  Please contact John Bates or Pascal Lecomte if anyone is interested.</a:t>
            </a:r>
          </a:p>
          <a:p>
            <a:pPr defTabSz="457200">
              <a:spcBef>
                <a:spcPct val="0"/>
              </a:spcBef>
              <a:buFont typeface="Arial"/>
              <a:buChar char="•"/>
            </a:pPr>
            <a:r>
              <a:rPr lang="en-US" kern="0" dirty="0" smtClean="0">
                <a:solidFill>
                  <a:schemeClr val="tx1"/>
                </a:solidFill>
                <a:ea typeface="ＭＳ Ｐゴシック" pitchFamily="-106" charset="-128"/>
              </a:rPr>
              <a:t>2014 Climate Symposium – Highly successful meeting with a wide range of discussions on CDRs and applications to climate services</a:t>
            </a:r>
          </a:p>
          <a:p>
            <a:pPr>
              <a:spcBef>
                <a:spcPct val="0"/>
              </a:spcBef>
              <a:buFont typeface="Arial"/>
              <a:buChar char="•"/>
            </a:pPr>
            <a:r>
              <a:rPr lang="en-US" kern="0" dirty="0" smtClean="0">
                <a:solidFill>
                  <a:schemeClr val="tx1"/>
                </a:solidFill>
                <a:ea typeface="ＭＳ Ｐゴシック" pitchFamily="-106" charset="-128"/>
              </a:rPr>
              <a:t>Our </a:t>
            </a:r>
            <a:r>
              <a:rPr lang="en-US" kern="0" dirty="0">
                <a:solidFill>
                  <a:schemeClr val="tx1"/>
                </a:solidFill>
                <a:ea typeface="ＭＳ Ｐゴシック" pitchFamily="-106" charset="-128"/>
              </a:rPr>
              <a:t>Common Future under Climate </a:t>
            </a:r>
            <a:r>
              <a:rPr lang="en-US" kern="0" dirty="0" smtClean="0">
                <a:solidFill>
                  <a:schemeClr val="tx1"/>
                </a:solidFill>
                <a:ea typeface="ＭＳ Ｐゴシック" pitchFamily="-106" charset="-128"/>
              </a:rPr>
              <a:t>Change Conference leading into COP-21 is </a:t>
            </a:r>
            <a:r>
              <a:rPr lang="en-US" kern="0" dirty="0">
                <a:solidFill>
                  <a:schemeClr val="tx1"/>
                </a:solidFill>
                <a:ea typeface="ＭＳ Ｐゴシック" pitchFamily="-106" charset="-128"/>
              </a:rPr>
              <a:t>in Paris 7-10 July 2015 </a:t>
            </a:r>
            <a:r>
              <a:rPr lang="en-US" kern="0" dirty="0" smtClean="0">
                <a:solidFill>
                  <a:schemeClr val="tx1"/>
                </a:solidFill>
                <a:ea typeface="ＭＳ Ｐゴシック" pitchFamily="-106" charset="-128"/>
              </a:rPr>
              <a:t>(The </a:t>
            </a:r>
            <a:r>
              <a:rPr lang="en-US" kern="0" dirty="0">
                <a:solidFill>
                  <a:schemeClr val="tx1"/>
                </a:solidFill>
                <a:ea typeface="ＭＳ Ｐゴシック" pitchFamily="-106" charset="-128"/>
              </a:rPr>
              <a:t>conference website at: </a:t>
            </a:r>
            <a:r>
              <a:rPr lang="en-US" kern="0" dirty="0" smtClean="0">
                <a:solidFill>
                  <a:schemeClr val="tx1"/>
                </a:solidFill>
                <a:ea typeface="ＭＳ Ｐゴシック" pitchFamily="-106" charset="-128"/>
                <a:hlinkClick r:id="rId3"/>
              </a:rPr>
              <a:t>http</a:t>
            </a:r>
            <a:r>
              <a:rPr lang="en-US" kern="0" dirty="0">
                <a:solidFill>
                  <a:schemeClr val="tx1"/>
                </a:solidFill>
                <a:ea typeface="ＭＳ Ｐゴシック" pitchFamily="-106" charset="-128"/>
                <a:hlinkClick r:id="rId3"/>
              </a:rPr>
              <a:t>://commonfuture-paris2015.org</a:t>
            </a:r>
            <a:r>
              <a:rPr lang="en-US" kern="0" dirty="0" smtClean="0">
                <a:solidFill>
                  <a:schemeClr val="tx1"/>
                </a:solidFill>
                <a:ea typeface="ＭＳ Ｐゴシック" pitchFamily="-106" charset="-128"/>
                <a:hlinkClick r:id="rId3"/>
              </a:rPr>
              <a:t>/</a:t>
            </a:r>
            <a:r>
              <a:rPr lang="en-US" kern="0" dirty="0" smtClean="0">
                <a:solidFill>
                  <a:schemeClr val="tx1"/>
                </a:solidFill>
                <a:ea typeface="ＭＳ Ｐゴシック" pitchFamily="-106" charset="-128"/>
              </a:rPr>
              <a:t> )</a:t>
            </a:r>
            <a:endParaRPr lang="en-US" kern="0" dirty="0">
              <a:solidFill>
                <a:schemeClr val="tx1"/>
              </a:solidFill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788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88643" y="94924"/>
            <a:ext cx="8345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Conclusions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307" y="1854558"/>
            <a:ext cx="80106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WGClimate has worked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Clarify Roles and Responsibilities in Flow of Requirements to Products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Establish Action Groups for ECV Assessments and Defining ECV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Work to Apply the </a:t>
            </a:r>
            <a:r>
              <a:rPr lang="en-US" sz="3600" smtClean="0"/>
              <a:t>Architecture Climate </a:t>
            </a:r>
            <a:r>
              <a:rPr lang="en-US" sz="3600" dirty="0" smtClean="0"/>
              <a:t>Services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7321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88643" y="94924"/>
            <a:ext cx="8345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CEOS-CGMS Working Group on Climate</a:t>
            </a:r>
            <a:endParaRPr lang="en-US" sz="3200" b="1" kern="0" noProof="0" dirty="0" smtClean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36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88643" y="94924"/>
            <a:ext cx="8345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CEOS-CGMS Working Group on Climate</a:t>
            </a:r>
            <a:endParaRPr lang="en-US" sz="3200" b="1" kern="0" noProof="0" dirty="0" smtClean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307" y="1854558"/>
            <a:ext cx="80106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Review of Work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Clarifying Roles and Responsibilities in Flow of Requirements to Products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Establishing Action Groups for ECV Assessments and Defining ECV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Architecture Applied to Climate Services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7885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88643" y="94924"/>
            <a:ext cx="8345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WGClimate Work Plan</a:t>
            </a:r>
            <a:endParaRPr lang="en-US" sz="3200" b="1" kern="0" noProof="0" dirty="0" smtClean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50863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defTabSz="914400">
              <a:buFont typeface="Arial"/>
              <a:buChar char="•"/>
            </a:pPr>
            <a:r>
              <a:rPr lang="en-US" kern="0" dirty="0" smtClean="0"/>
              <a:t>WGClimate was the trial Working Group for the new form of the CEOS-CGMS 3-year Work Plan</a:t>
            </a:r>
          </a:p>
          <a:p>
            <a:pPr defTabSz="914400">
              <a:buFont typeface="Arial"/>
              <a:buChar char="•"/>
            </a:pPr>
            <a:r>
              <a:rPr lang="en-US" kern="0" dirty="0" smtClean="0"/>
              <a:t>Activities include Climate Monitoring, Research, and Services (CMRS)</a:t>
            </a:r>
          </a:p>
          <a:p>
            <a:pPr marL="800100" lvl="1" indent="-342900" defTabSz="914400">
              <a:buFont typeface="Arial"/>
              <a:buChar char="•"/>
            </a:pPr>
            <a:r>
              <a:rPr lang="en-US" sz="2000" kern="0" dirty="0" smtClean="0"/>
              <a:t>Coordinate development of Climate Data Records (CDRs) and related datasets addressing Essential Climate Variables (ECVs) established by the Global Climate Observing System (GCOS)</a:t>
            </a:r>
          </a:p>
          <a:p>
            <a:pPr marL="800100" lvl="1" indent="-342900" defTabSz="914400">
              <a:buFont typeface="Arial"/>
              <a:buChar char="•"/>
            </a:pPr>
            <a:r>
              <a:rPr lang="en-US" sz="2000" kern="0" dirty="0" smtClean="0"/>
              <a:t>Continue cooperation with Group on Earth Observations (GEO), Global Climate Observing System (GCOS), and the World Meteorological Organization (WMO), in the development of a space-based system to support climate information and adaptation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32259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04901" y="94924"/>
            <a:ext cx="8039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Flow </a:t>
            </a:r>
            <a:r>
              <a:rPr lang="en-US" sz="2800" b="1" dirty="0">
                <a:solidFill>
                  <a:schemeClr val="bg1"/>
                </a:solidFill>
              </a:rPr>
              <a:t>of Requirements to Products &amp; </a:t>
            </a:r>
            <a:r>
              <a:rPr lang="en-US" sz="2800" b="1" dirty="0" smtClean="0">
                <a:solidFill>
                  <a:schemeClr val="bg1"/>
                </a:solidFill>
              </a:rPr>
              <a:t>Services</a:t>
            </a:r>
            <a:endParaRPr lang="en-US" sz="3200" b="1" dirty="0"/>
          </a:p>
        </p:txBody>
      </p:sp>
      <p:sp>
        <p:nvSpPr>
          <p:cNvPr id="4" name="Isosceles Triangle 3"/>
          <p:cNvSpPr/>
          <p:nvPr/>
        </p:nvSpPr>
        <p:spPr>
          <a:xfrm>
            <a:off x="3390900" y="2432225"/>
            <a:ext cx="4191000" cy="3657600"/>
          </a:xfrm>
          <a:prstGeom prst="triangl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0100" y="1678172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Calibri"/>
                <a:ea typeface="+mn-ea"/>
              </a:rPr>
              <a:t>USERS</a:t>
            </a:r>
            <a:endParaRPr lang="en-US" sz="44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8900" y="6089825"/>
            <a:ext cx="2209800" cy="76944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GCOS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5858" y="6089825"/>
            <a:ext cx="3200400" cy="76944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WGClimate</a:t>
            </a:r>
          </a:p>
        </p:txBody>
      </p:sp>
      <p:sp>
        <p:nvSpPr>
          <p:cNvPr id="9" name="Right Arrow 8"/>
          <p:cNvSpPr/>
          <p:nvPr/>
        </p:nvSpPr>
        <p:spPr>
          <a:xfrm flipH="1">
            <a:off x="4000500" y="5175426"/>
            <a:ext cx="2819400" cy="182880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Requirements</a:t>
            </a:r>
          </a:p>
        </p:txBody>
      </p:sp>
      <p:sp>
        <p:nvSpPr>
          <p:cNvPr id="10" name="Right Arrow 9"/>
          <p:cNvSpPr/>
          <p:nvPr/>
        </p:nvSpPr>
        <p:spPr>
          <a:xfrm rot="17899072">
            <a:off x="3272654" y="3451064"/>
            <a:ext cx="2629721" cy="109414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ECVs/CDRs</a:t>
            </a:r>
          </a:p>
        </p:txBody>
      </p:sp>
      <p:sp>
        <p:nvSpPr>
          <p:cNvPr id="11" name="Right Arrow 10"/>
          <p:cNvSpPr/>
          <p:nvPr/>
        </p:nvSpPr>
        <p:spPr>
          <a:xfrm rot="3476342">
            <a:off x="5333998" y="3523598"/>
            <a:ext cx="2362200" cy="1474853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UNFCCC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824940"/>
              </p:ext>
            </p:extLst>
          </p:nvPr>
        </p:nvGraphicFramePr>
        <p:xfrm>
          <a:off x="312420" y="1375319"/>
          <a:ext cx="3639248" cy="2661840"/>
        </p:xfrm>
        <a:graphic>
          <a:graphicData uri="http://schemas.openxmlformats.org/drawingml/2006/table">
            <a:tbl>
              <a:tblPr firstRow="1" bandRow="1"/>
              <a:tblGrid>
                <a:gridCol w="767654"/>
                <a:gridCol w="1051970"/>
                <a:gridCol w="909812"/>
                <a:gridCol w="909812"/>
              </a:tblGrid>
              <a:tr h="7828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Carbon Cycle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Water Cycle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GFCS</a:t>
                      </a:r>
                    </a:p>
                    <a:p>
                      <a:r>
                        <a:rPr lang="en-US" sz="1400" dirty="0" smtClean="0"/>
                        <a:t>Theme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7828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ECV Precipitation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Priority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Priority 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Priority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480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ECV CO2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Priority</a:t>
                      </a:r>
                      <a:r>
                        <a:rPr lang="en-US" sz="1400" baseline="0" dirty="0" smtClean="0"/>
                        <a:t> 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Priority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Priority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80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ECV…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Priority 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Priority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/>
                        <a:t>Priority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" y="4261025"/>
            <a:ext cx="2819249" cy="1508809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Left Arrow 13"/>
          <p:cNvSpPr/>
          <p:nvPr/>
        </p:nvSpPr>
        <p:spPr>
          <a:xfrm rot="19681381">
            <a:off x="6555138" y="1725690"/>
            <a:ext cx="2667000" cy="2354253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Physical ECVs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Climate Services</a:t>
            </a:r>
          </a:p>
        </p:txBody>
      </p:sp>
    </p:spTree>
    <p:extLst>
      <p:ext uri="{BB962C8B-B14F-4D97-AF65-F5344CB8AC3E}">
        <p14:creationId xmlns:p14="http://schemas.microsoft.com/office/powerpoint/2010/main" val="40235562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04901" y="94924"/>
            <a:ext cx="8039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Flow </a:t>
            </a:r>
            <a:r>
              <a:rPr lang="en-US" sz="2800" b="1" dirty="0">
                <a:solidFill>
                  <a:schemeClr val="bg1"/>
                </a:solidFill>
              </a:rPr>
              <a:t>of Requirements to Products &amp; </a:t>
            </a:r>
            <a:r>
              <a:rPr lang="en-US" sz="2800" b="1" dirty="0" smtClean="0">
                <a:solidFill>
                  <a:schemeClr val="bg1"/>
                </a:solidFill>
              </a:rPr>
              <a:t>Services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Example Precipitation</a:t>
            </a:r>
            <a:endParaRPr lang="en-US" sz="3200" b="1" dirty="0"/>
          </a:p>
        </p:txBody>
      </p:sp>
      <p:sp>
        <p:nvSpPr>
          <p:cNvPr id="4" name="Isosceles Triangle 3"/>
          <p:cNvSpPr/>
          <p:nvPr/>
        </p:nvSpPr>
        <p:spPr>
          <a:xfrm>
            <a:off x="2575557" y="1934386"/>
            <a:ext cx="4191000" cy="3657600"/>
          </a:xfrm>
          <a:prstGeom prst="triangl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4757" y="1180333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Calibri"/>
                <a:ea typeface="+mn-ea"/>
              </a:rPr>
              <a:t>USERS</a:t>
            </a:r>
            <a:endParaRPr lang="en-US" sz="44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3557" y="5591986"/>
            <a:ext cx="2209800" cy="76944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GCOS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515" y="5591986"/>
            <a:ext cx="3200400" cy="76944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WGClimate</a:t>
            </a:r>
          </a:p>
        </p:txBody>
      </p:sp>
      <p:sp>
        <p:nvSpPr>
          <p:cNvPr id="9" name="Right Arrow 8"/>
          <p:cNvSpPr/>
          <p:nvPr/>
        </p:nvSpPr>
        <p:spPr>
          <a:xfrm flipH="1">
            <a:off x="3185157" y="4677587"/>
            <a:ext cx="2819400" cy="182880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Requirements</a:t>
            </a:r>
          </a:p>
        </p:txBody>
      </p:sp>
      <p:sp>
        <p:nvSpPr>
          <p:cNvPr id="10" name="Right Arrow 9"/>
          <p:cNvSpPr/>
          <p:nvPr/>
        </p:nvSpPr>
        <p:spPr>
          <a:xfrm rot="17899072">
            <a:off x="2457311" y="2953225"/>
            <a:ext cx="2629721" cy="109414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ECVs/CDRs</a:t>
            </a:r>
          </a:p>
        </p:txBody>
      </p:sp>
      <p:sp>
        <p:nvSpPr>
          <p:cNvPr id="11" name="Right Arrow 10"/>
          <p:cNvSpPr/>
          <p:nvPr/>
        </p:nvSpPr>
        <p:spPr>
          <a:xfrm rot="3476342">
            <a:off x="4518655" y="3025759"/>
            <a:ext cx="2362200" cy="1474853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UNFCCC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</a:p>
        </p:txBody>
      </p:sp>
      <p:sp>
        <p:nvSpPr>
          <p:cNvPr id="14" name="Left Arrow 13"/>
          <p:cNvSpPr/>
          <p:nvPr/>
        </p:nvSpPr>
        <p:spPr>
          <a:xfrm rot="19681381">
            <a:off x="5677272" y="713830"/>
            <a:ext cx="2667000" cy="3784419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Precipitation monitoring essential for use in agriculture, forestry and water resource management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72204"/>
              </p:ext>
            </p:extLst>
          </p:nvPr>
        </p:nvGraphicFramePr>
        <p:xfrm>
          <a:off x="1918079" y="4677587"/>
          <a:ext cx="5918835" cy="1041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36930"/>
                <a:gridCol w="793115"/>
                <a:gridCol w="793750"/>
                <a:gridCol w="1586230"/>
                <a:gridCol w="918845"/>
                <a:gridCol w="989965"/>
              </a:tblGrid>
              <a:tr h="298450">
                <a:tc>
                  <a:txBody>
                    <a:bodyPr/>
                    <a:lstStyle/>
                    <a:p>
                      <a:pPr marL="64770" marR="107950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Variable/ Parameter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Horizontal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41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Resol</a:t>
                      </a:r>
                      <a:r>
                        <a:rPr lang="en-US" sz="1000" spc="-5">
                          <a:solidFill>
                            <a:srgbClr val="000000"/>
                          </a:solidFill>
                          <a:effectLst/>
                        </a:rPr>
                        <a:t>u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tion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Vertical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Resol</a:t>
                      </a:r>
                      <a:r>
                        <a:rPr lang="en-US" sz="1000" spc="-5">
                          <a:solidFill>
                            <a:srgbClr val="000000"/>
                          </a:solidFill>
                          <a:effectLst/>
                        </a:rPr>
                        <a:t>u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tion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5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Temporal Resolution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5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Accuracy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55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Stabili</a:t>
                      </a:r>
                      <a:r>
                        <a:rPr lang="en-US" sz="1000" spc="10">
                          <a:solidFill>
                            <a:srgbClr val="000000"/>
                          </a:solidFill>
                          <a:effectLst/>
                        </a:rPr>
                        <a:t>t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Prec</a:t>
                      </a:r>
                      <a:r>
                        <a:rPr lang="en-US" sz="1000" spc="-5">
                          <a:solidFill>
                            <a:srgbClr val="000000"/>
                          </a:solidFill>
                          <a:effectLst/>
                        </a:rPr>
                        <a:t>i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pitation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641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25km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641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Monthly (r</a:t>
                      </a:r>
                      <a:r>
                        <a:rPr lang="en-US" sz="1000" spc="-5">
                          <a:solidFill>
                            <a:srgbClr val="000000"/>
                          </a:solidFill>
                          <a:effectLst/>
                        </a:rPr>
                        <a:t>e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lang="en-US" sz="1000" spc="-5">
                          <a:solidFill>
                            <a:srgbClr val="000000"/>
                          </a:solidFill>
                          <a:effectLst/>
                        </a:rPr>
                        <a:t>o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lving diur</a:t>
                      </a:r>
                      <a:r>
                        <a:rPr lang="en-US" sz="1000" spc="-5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al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4770" marR="96520">
                        <a:lnSpc>
                          <a:spcPts val="11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r>
                        <a:rPr lang="en-US" sz="1000" spc="-5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cl</a:t>
                      </a:r>
                      <a:r>
                        <a:rPr lang="en-US" sz="1000" spc="-5">
                          <a:solidFill>
                            <a:srgbClr val="000000"/>
                          </a:solidFill>
                          <a:effectLst/>
                        </a:rPr>
                        <a:t>e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s a</a:t>
                      </a:r>
                      <a:r>
                        <a:rPr lang="en-US" sz="1000" spc="-5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d w</a:t>
                      </a:r>
                      <a:r>
                        <a:rPr lang="en-US" sz="1000" spc="-5">
                          <a:solidFill>
                            <a:srgbClr val="000000"/>
                          </a:solidFill>
                          <a:effectLst/>
                        </a:rPr>
                        <a:t>i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th statisti</a:t>
                      </a:r>
                      <a:r>
                        <a:rPr lang="en-US" sz="1000" spc="-5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s of 3 hourly values)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max(10%</a:t>
                      </a:r>
                      <a:r>
                        <a:rPr lang="en-US" sz="1000" spc="-5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of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daily</a:t>
                      </a:r>
                      <a:r>
                        <a:rPr lang="en-US" sz="1000" spc="-5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r>
                        <a:rPr lang="en-US" sz="1000" spc="5"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;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0.1mm)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r>
                        <a:rPr lang="en-US" sz="1000" spc="-5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of</a:t>
                      </a:r>
                      <a:r>
                        <a:rPr lang="en-US" sz="1000" spc="-5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daily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4135" marR="50800">
                        <a:lnSpc>
                          <a:spcPts val="11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totals (regional scale)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13" descr="Figplot_gpcp_rain_v21_79_07"/>
          <p:cNvPicPr>
            <a:picLocks noChangeAspect="1" noChangeArrowheads="1"/>
          </p:cNvPicPr>
          <p:nvPr/>
        </p:nvPicPr>
        <p:blipFill>
          <a:blip r:embed="rId3" cstate="print"/>
          <a:srcRect t="4405" b="48608"/>
          <a:stretch>
            <a:fillRect/>
          </a:stretch>
        </p:blipFill>
        <p:spPr bwMode="auto">
          <a:xfrm>
            <a:off x="90079" y="1550132"/>
            <a:ext cx="3369401" cy="1432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1" y="2982461"/>
            <a:ext cx="2573805" cy="157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97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88643" y="94924"/>
            <a:ext cx="8345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WGClimate Work Plan Elements</a:t>
            </a:r>
            <a:endParaRPr lang="en-US" sz="3200" b="1" kern="0" noProof="0" dirty="0" smtClean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5486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defTabSz="457200">
              <a:spcBef>
                <a:spcPct val="0"/>
              </a:spcBef>
              <a:buFont typeface="Arial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ea typeface="ＭＳ Ｐゴシック" pitchFamily="-106" charset="-128"/>
              </a:rPr>
              <a:t>CMRS-1: ECV inventory – ECV inventory status reviewed and Version 1 under configuration management</a:t>
            </a:r>
          </a:p>
          <a:p>
            <a:pPr marL="800100" lvl="1" indent="-342900" defTabSz="457200">
              <a:spcBef>
                <a:spcPct val="0"/>
              </a:spcBef>
              <a:buFont typeface="Arial"/>
              <a:buChar char="•"/>
            </a:pPr>
            <a:r>
              <a:rPr lang="en-US" sz="1800" kern="0" dirty="0" smtClean="0">
                <a:solidFill>
                  <a:schemeClr val="tx1"/>
                </a:solidFill>
                <a:ea typeface="ＭＳ Ｐゴシック" pitchFamily="-106" charset="-128"/>
              </a:rPr>
              <a:t>Status </a:t>
            </a:r>
            <a:r>
              <a:rPr lang="en-US" sz="1800" kern="0" dirty="0" smtClean="0">
                <a:solidFill>
                  <a:schemeClr val="tx1"/>
                </a:solidFill>
                <a:ea typeface="ＭＳ Ｐゴシック" pitchFamily="-106" charset="-128"/>
              </a:rPr>
              <a:t>– 80% Complete </a:t>
            </a:r>
            <a:r>
              <a:rPr lang="en-US" sz="1800" kern="0" dirty="0" smtClean="0">
                <a:solidFill>
                  <a:schemeClr val="tx1"/>
                </a:solidFill>
                <a:ea typeface="ＭＳ Ｐゴシック" pitchFamily="-106" charset="-128"/>
              </a:rPr>
              <a:t>- Issue identified need to fix ECV/CDR pairs and establish version control – Complete, however, took more time than anticipated</a:t>
            </a:r>
          </a:p>
          <a:p>
            <a:pPr defTabSz="457200">
              <a:spcBef>
                <a:spcPct val="0"/>
              </a:spcBef>
              <a:buFont typeface="Arial"/>
              <a:buChar char="•"/>
            </a:pPr>
            <a:endParaRPr lang="en-US" sz="2000" kern="0" dirty="0" smtClean="0">
              <a:solidFill>
                <a:schemeClr val="tx1"/>
              </a:solidFill>
              <a:ea typeface="ＭＳ Ｐゴシック" pitchFamily="-106" charset="-128"/>
            </a:endParaRPr>
          </a:p>
          <a:p>
            <a:pPr defTabSz="457200">
              <a:spcBef>
                <a:spcPct val="0"/>
              </a:spcBef>
              <a:buFont typeface="Arial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ea typeface="ＭＳ Ｐゴシック" pitchFamily="-106" charset="-128"/>
              </a:rPr>
              <a:t>CMRS-2: Gap analysis – Define reference process for gap analysis and necessary tools to support this</a:t>
            </a:r>
          </a:p>
          <a:p>
            <a:pPr marL="800100" lvl="1" indent="-342900" defTabSz="457200">
              <a:spcBef>
                <a:spcPct val="0"/>
              </a:spcBef>
              <a:buFont typeface="Arial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ea typeface="ＭＳ Ｐゴシック" pitchFamily="-106" charset="-128"/>
              </a:rPr>
              <a:t>Status -  Delayed one quarter – 2 WGClimate Action Groups to form</a:t>
            </a:r>
          </a:p>
          <a:p>
            <a:pPr marL="1200150" lvl="2" indent="-342900" defTabSz="457200">
              <a:spcBef>
                <a:spcPct val="0"/>
              </a:spcBef>
              <a:buFont typeface="Arial"/>
              <a:buChar char="•"/>
            </a:pPr>
            <a:r>
              <a:rPr lang="en-US" sz="1600" kern="0" dirty="0" smtClean="0">
                <a:solidFill>
                  <a:schemeClr val="tx1"/>
                </a:solidFill>
              </a:rPr>
              <a:t>ECV Assessment Action Group – Lead John Bates</a:t>
            </a:r>
          </a:p>
          <a:p>
            <a:pPr marL="1200150" lvl="2" indent="-342900" defTabSz="457200">
              <a:spcBef>
                <a:spcPct val="0"/>
              </a:spcBef>
              <a:buFont typeface="Arial"/>
              <a:buChar char="•"/>
            </a:pPr>
            <a:r>
              <a:rPr lang="en-US" sz="1600" kern="0" dirty="0" smtClean="0">
                <a:solidFill>
                  <a:schemeClr val="tx1"/>
                </a:solidFill>
              </a:rPr>
              <a:t>ECV Gap Definition Action Group – Lead Pascal Lecomte</a:t>
            </a:r>
          </a:p>
          <a:p>
            <a:pPr marL="1200150" lvl="2" indent="-342900" defTabSz="457200">
              <a:spcBef>
                <a:spcPct val="0"/>
              </a:spcBef>
              <a:buFont typeface="Arial"/>
              <a:buChar char="•"/>
            </a:pPr>
            <a:endParaRPr lang="en-US" sz="1600" kern="0" dirty="0" smtClean="0">
              <a:solidFill>
                <a:schemeClr val="tx1"/>
              </a:solidFill>
            </a:endParaRPr>
          </a:p>
          <a:p>
            <a:pPr defTabSz="457200">
              <a:spcBef>
                <a:spcPct val="0"/>
              </a:spcBef>
              <a:buFont typeface="Arial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ea typeface="ＭＳ Ｐゴシック" pitchFamily="-106" charset="-128"/>
              </a:rPr>
              <a:t>CMRS-3: Action plan – Identify actions Space Agencies can take to mitigate any gaps – </a:t>
            </a:r>
          </a:p>
          <a:p>
            <a:pPr marL="800100" lvl="1" indent="-342900" defTabSz="457200">
              <a:spcBef>
                <a:spcPct val="0"/>
              </a:spcBef>
              <a:buFont typeface="Arial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ea typeface="ＭＳ Ｐゴシック" pitchFamily="-106" charset="-128"/>
              </a:rPr>
              <a:t>Status – Delayed one quarter – Dependent on CMRS-2 being complete</a:t>
            </a:r>
          </a:p>
          <a:p>
            <a:pPr defTabSz="457200">
              <a:spcBef>
                <a:spcPct val="0"/>
              </a:spcBef>
              <a:buFont typeface="Arial"/>
              <a:buChar char="•"/>
            </a:pPr>
            <a:endParaRPr lang="en-US" sz="2000" kern="0" dirty="0" smtClean="0">
              <a:solidFill>
                <a:schemeClr val="tx1"/>
              </a:solidFill>
              <a:ea typeface="ＭＳ Ｐゴシック" pitchFamily="-106" charset="-128"/>
            </a:endParaRPr>
          </a:p>
          <a:p>
            <a:pPr defTabSz="457200">
              <a:spcBef>
                <a:spcPct val="0"/>
              </a:spcBef>
              <a:buFont typeface="Arial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ea typeface="ＭＳ Ｐゴシック" pitchFamily="-106" charset="-128"/>
              </a:rPr>
              <a:t>CMRS-9: Update of ECV inventory, gap analysis and action plan (version 2) – The above sequence forms the basis for an ongoing analysis cycle, in agreement with the new GCOS plans</a:t>
            </a:r>
          </a:p>
          <a:p>
            <a:pPr marL="800100" lvl="1" indent="-342900" defTabSz="457200">
              <a:spcBef>
                <a:spcPct val="0"/>
              </a:spcBef>
              <a:buFont typeface="Arial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ea typeface="ＭＳ Ｐゴシック" pitchFamily="-106" charset="-128"/>
              </a:rPr>
              <a:t>Status – On schedule</a:t>
            </a:r>
            <a:endParaRPr lang="en-US" sz="2000" kern="0" dirty="0">
              <a:solidFill>
                <a:schemeClr val="tx1"/>
              </a:solidFill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0045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88643" y="94924"/>
            <a:ext cx="8345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First 3 CMRS Actions Form a Cycle</a:t>
            </a:r>
            <a:endParaRPr lang="en-US" sz="3200" b="1" kern="0" noProof="0" dirty="0" smtClean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9610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058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47800" y="94924"/>
            <a:ext cx="778635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defRPr/>
            </a:pPr>
            <a:r>
              <a:rPr lang="en-US" sz="2400" b="1" dirty="0">
                <a:solidFill>
                  <a:schemeClr val="bg1"/>
                </a:solidFill>
              </a:rPr>
              <a:t>CMRS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connected to user applications and decision support</a:t>
            </a:r>
            <a:endParaRPr lang="en-US" sz="2400" b="1" kern="0" noProof="0" dirty="0" smtClean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defTabSz="457200">
              <a:spcBef>
                <a:spcPct val="0"/>
              </a:spcBef>
              <a:buFont typeface="Arial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ea typeface="ＭＳ Ｐゴシック" pitchFamily="-106" charset="-128"/>
              </a:rPr>
              <a:t>CMRS-4: Case studies linking CDRs to societal applications and informed policy decisions – Identify examples from current work and map it to the Climate Monitoring Architecture</a:t>
            </a:r>
          </a:p>
          <a:p>
            <a:pPr marL="800100" lvl="1" indent="-342900" defTabSz="457200">
              <a:spcBef>
                <a:spcPct val="0"/>
              </a:spcBef>
              <a:buFont typeface="Arial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ea typeface="ＭＳ Ｐゴシック" pitchFamily="-106" charset="-128"/>
              </a:rPr>
              <a:t>Status – On Schedule for Q1 2015 – A WMO writing team has a draft outline and several case studies.  Mark Dowell and Stephan </a:t>
            </a:r>
            <a:r>
              <a:rPr lang="en-US" sz="2000" kern="0" dirty="0" err="1" smtClean="0">
                <a:solidFill>
                  <a:schemeClr val="tx1"/>
                </a:solidFill>
                <a:ea typeface="ＭＳ Ｐゴシック" pitchFamily="-106" charset="-128"/>
              </a:rPr>
              <a:t>Bojinski</a:t>
            </a:r>
            <a:r>
              <a:rPr lang="en-US" sz="2000" kern="0" dirty="0" smtClean="0">
                <a:solidFill>
                  <a:schemeClr val="tx1"/>
                </a:solidFill>
                <a:ea typeface="ＭＳ Ｐゴシック" pitchFamily="-106" charset="-128"/>
              </a:rPr>
              <a:t> are leading effort</a:t>
            </a:r>
          </a:p>
          <a:p>
            <a:pPr marL="800100" lvl="1" indent="-342900" defTabSz="457200">
              <a:spcBef>
                <a:spcPct val="0"/>
              </a:spcBef>
              <a:buFont typeface="Arial"/>
              <a:buChar char="•"/>
            </a:pPr>
            <a:endParaRPr lang="en-US" sz="2000" kern="0" dirty="0" smtClean="0">
              <a:solidFill>
                <a:schemeClr val="tx1"/>
              </a:solidFill>
              <a:ea typeface="ＭＳ Ｐゴシック" pitchFamily="-106" charset="-128"/>
            </a:endParaRPr>
          </a:p>
          <a:p>
            <a:pPr defTabSz="457200">
              <a:spcBef>
                <a:spcPct val="0"/>
              </a:spcBef>
              <a:buFont typeface="Arial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ea typeface="ＭＳ Ｐゴシック" pitchFamily="-106" charset="-128"/>
              </a:rPr>
              <a:t>CMRS-5: Contributions to the Global Framework for Climate Services (GFCS) – Work to identify existing examples of Climate Services that can be applied or adapted to the GFCS focus areas</a:t>
            </a:r>
          </a:p>
          <a:p>
            <a:pPr marL="800100" lvl="1" indent="-342900" defTabSz="457200">
              <a:spcBef>
                <a:spcPct val="0"/>
              </a:spcBef>
              <a:buFont typeface="Arial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ea typeface="ＭＳ Ｐゴシック" pitchFamily="-106" charset="-128"/>
              </a:rPr>
              <a:t>Status – On Schedule - Bates participated in the GFCS Implementation Coordination Meeting in September 2014</a:t>
            </a:r>
          </a:p>
          <a:p>
            <a:pPr marL="800100" lvl="1" indent="-342900" defTabSz="457200">
              <a:spcBef>
                <a:spcPct val="0"/>
              </a:spcBef>
              <a:buFont typeface="Arial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ea typeface="ＭＳ Ｐゴシック" pitchFamily="-106" charset="-128"/>
              </a:rPr>
              <a:t>Consider combining with CMRS-4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89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88643" y="94924"/>
            <a:ext cx="834551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What are Climate Services</a:t>
            </a: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? GFCS Model</a:t>
            </a:r>
            <a:endParaRPr lang="en-US" sz="3200" b="1" kern="0" noProof="0" dirty="0" smtClean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pic>
        <p:nvPicPr>
          <p:cNvPr id="2" name="Picture 2" descr="http://www.wmo.int/pages/publications/meteoworld/archive/aug09/images/58_3_wcc3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493521"/>
            <a:ext cx="6797040" cy="50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57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3284</TotalTime>
  <Words>855</Words>
  <Application>Microsoft Office PowerPoint</Application>
  <PresentationFormat>On-screen Show (4:3)</PresentationFormat>
  <Paragraphs>164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4_EUM_template_v03</vt:lpstr>
      <vt:lpstr>28th CEOS Plenary Session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John</cp:lastModifiedBy>
  <cp:revision>335</cp:revision>
  <cp:lastPrinted>2014-10-22T19:53:52Z</cp:lastPrinted>
  <dcterms:created xsi:type="dcterms:W3CDTF">2012-08-31T01:11:17Z</dcterms:created>
  <dcterms:modified xsi:type="dcterms:W3CDTF">2014-10-23T14:55:13Z</dcterms:modified>
</cp:coreProperties>
</file>