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0" r:id="rId2"/>
    <p:sldId id="314" r:id="rId3"/>
    <p:sldId id="304" r:id="rId4"/>
    <p:sldId id="305" r:id="rId5"/>
    <p:sldId id="306" r:id="rId6"/>
    <p:sldId id="307" r:id="rId7"/>
    <p:sldId id="308" r:id="rId8"/>
    <p:sldId id="303" r:id="rId9"/>
    <p:sldId id="315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5833" autoAdjust="0"/>
  </p:normalViewPr>
  <p:slideViewPr>
    <p:cSldViewPr snapToGrid="0" snapToObjects="1">
      <p:cViewPr>
        <p:scale>
          <a:sx n="100" d="100"/>
          <a:sy n="100" d="100"/>
        </p:scale>
        <p:origin x="-952" y="720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BBBA7-0BE5-4079-A307-0A03DE92B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52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19088" y="6500813"/>
            <a:ext cx="223361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5463" y="6500813"/>
            <a:ext cx="3451225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9E3467-B5B5-4DB7-BC67-400C0DFEE3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3468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Plenary session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Tromsø, Norway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28-30 October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1" y="22055"/>
            <a:ext cx="6604000" cy="1672389"/>
          </a:xfrm>
        </p:spPr>
        <p:txBody>
          <a:bodyPr/>
          <a:lstStyle/>
          <a:p>
            <a:pPr algn="l"/>
            <a:r>
              <a:rPr lang="en-US" sz="2800" dirty="0" smtClean="0"/>
              <a:t>28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CEOS Plenary Session</a:t>
            </a:r>
            <a:r>
              <a:rPr lang="en-US" sz="2800" b="0" dirty="0"/>
              <a:t/>
            </a:r>
            <a:br>
              <a:rPr lang="en-US" sz="2800" b="0" dirty="0"/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Barbara J. Ryan</a:t>
            </a:r>
          </a:p>
          <a:p>
            <a:r>
              <a:rPr lang="en-US" b="0" dirty="0" smtClean="0"/>
              <a:t>GEO Secretariat</a:t>
            </a:r>
          </a:p>
          <a:p>
            <a:r>
              <a:rPr lang="en-US" b="0" dirty="0" smtClean="0"/>
              <a:t>CEOS Plenary, Agenda Item 11</a:t>
            </a:r>
          </a:p>
          <a:p>
            <a:r>
              <a:rPr lang="en-US" b="0" dirty="0" smtClean="0"/>
              <a:t>Tromsø, Norway</a:t>
            </a:r>
            <a:br>
              <a:rPr lang="en-US" b="0" dirty="0" smtClean="0"/>
            </a:br>
            <a:r>
              <a:rPr lang="en-US" b="0" dirty="0" smtClean="0"/>
              <a:t>28-30 October 2014</a:t>
            </a:r>
            <a:endParaRPr lang="en-US" b="0" dirty="0"/>
          </a:p>
        </p:txBody>
      </p:sp>
      <p:pic>
        <p:nvPicPr>
          <p:cNvPr id="4" name="Picture 2" descr="C:\Users\Taube\Desktop\AT job files\CEOS\CEOS Plen 2014\website\website images\Rica-ishavshotel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5" y="5103562"/>
            <a:ext cx="4070067" cy="2093336"/>
          </a:xfrm>
          <a:prstGeom prst="rect">
            <a:avLst/>
          </a:prstGeom>
          <a:noFill/>
        </p:spPr>
      </p:pic>
      <p:pic>
        <p:nvPicPr>
          <p:cNvPr id="5" name="Picture 2" descr="C:\Users\Taube\Desktop\AT job files\CEOS\CEOS Plen 2014\website\website images\hotelro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3832" y="5103561"/>
            <a:ext cx="1608990" cy="827543"/>
          </a:xfrm>
          <a:prstGeom prst="rect">
            <a:avLst/>
          </a:prstGeom>
          <a:noFill/>
        </p:spPr>
      </p:pic>
      <p:pic>
        <p:nvPicPr>
          <p:cNvPr id="6" name="Picture 4" descr="C:\Users\Taube\Desktop\AT job files\CEOS\CEOS Plen 2014\website\website images\birdview tromso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2821" y="5103561"/>
            <a:ext cx="3617833" cy="2093337"/>
          </a:xfrm>
          <a:prstGeom prst="rect">
            <a:avLst/>
          </a:prstGeom>
          <a:noFill/>
        </p:spPr>
      </p:pic>
      <p:pic>
        <p:nvPicPr>
          <p:cNvPr id="7" name="Picture 3" descr="C:\Users\Taube\Desktop\AT job files\CEOS\CEOS Plen 2014\website\website images\Winter_Troms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3832" y="5931105"/>
            <a:ext cx="2187622" cy="1265793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50" y="3198813"/>
            <a:ext cx="8769350" cy="915987"/>
          </a:xfrm>
        </p:spPr>
        <p:txBody>
          <a:bodyPr/>
          <a:lstStyle/>
          <a:p>
            <a:r>
              <a:rPr lang="en-CA" dirty="0" smtClean="0"/>
              <a:t>The </a:t>
            </a:r>
            <a:r>
              <a:rPr lang="en-CA" dirty="0"/>
              <a:t>GEO Strategic Plan 2016-2025: Implementing GEOSS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6048" y="3105835"/>
            <a:ext cx="6986016" cy="1478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CA" sz="3200" b="1" dirty="0"/>
              <a:t>The GEO Strategic Plan 2016-2025: </a:t>
            </a:r>
            <a:endParaRPr lang="en-CA" sz="3200" b="1" dirty="0" smtClean="0"/>
          </a:p>
          <a:p>
            <a:pPr>
              <a:lnSpc>
                <a:spcPct val="150000"/>
              </a:lnSpc>
            </a:pPr>
            <a:r>
              <a:rPr lang="en-CA" sz="3200" b="1" dirty="0" smtClean="0"/>
              <a:t>Implementing </a:t>
            </a:r>
            <a:r>
              <a:rPr lang="en-CA" sz="3200" b="1" dirty="0"/>
              <a:t>GEOSS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413960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888" y="1"/>
            <a:ext cx="5145024" cy="1011935"/>
          </a:xfrm>
        </p:spPr>
        <p:txBody>
          <a:bodyPr/>
          <a:lstStyle/>
          <a:p>
            <a:r>
              <a:rPr lang="en-CA" dirty="0" smtClean="0"/>
              <a:t>GEO to 2025 - Context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688" y="1447800"/>
            <a:ext cx="8705850" cy="4772025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response to Ministers’ request at the </a:t>
            </a:r>
            <a:r>
              <a:rPr lang="en-US" dirty="0" smtClean="0"/>
              <a:t>2014 Summit, </a:t>
            </a:r>
            <a:r>
              <a:rPr lang="en-US" dirty="0"/>
              <a:t>the GEOSS Implementation Plan Working Group (IPWG) </a:t>
            </a:r>
            <a:r>
              <a:rPr lang="en-US" dirty="0" smtClean="0"/>
              <a:t>was </a:t>
            </a:r>
            <a:r>
              <a:rPr lang="en-US" dirty="0"/>
              <a:t>mandated to </a:t>
            </a:r>
            <a:r>
              <a:rPr lang="en-US" dirty="0" smtClean="0"/>
              <a:t>draft </a:t>
            </a:r>
            <a:r>
              <a:rPr lang="en-US" dirty="0"/>
              <a:t>Implementation </a:t>
            </a:r>
            <a:r>
              <a:rPr lang="en-US" dirty="0" smtClean="0"/>
              <a:t>Plan for the next decade</a:t>
            </a:r>
          </a:p>
          <a:p>
            <a:endParaRPr lang="en-US" dirty="0"/>
          </a:p>
          <a:p>
            <a:r>
              <a:rPr lang="en-US" altLang="en-US" dirty="0"/>
              <a:t>The IPWG is </a:t>
            </a:r>
            <a:r>
              <a:rPr lang="en-US" altLang="en-US" dirty="0" smtClean="0"/>
              <a:t>comprised </a:t>
            </a:r>
            <a:r>
              <a:rPr lang="en-US" altLang="en-US" dirty="0"/>
              <a:t>of </a:t>
            </a:r>
            <a:r>
              <a:rPr lang="en-US" altLang="en-US" dirty="0" smtClean="0"/>
              <a:t>25 members, from </a:t>
            </a:r>
            <a:r>
              <a:rPr lang="en-US" altLang="en-US" dirty="0"/>
              <a:t>the five </a:t>
            </a:r>
            <a:r>
              <a:rPr lang="en-US" altLang="en-US" dirty="0" smtClean="0"/>
              <a:t>GEO caucuses</a:t>
            </a:r>
            <a:r>
              <a:rPr lang="en-US" altLang="en-US" dirty="0"/>
              <a:t>. </a:t>
            </a:r>
            <a:r>
              <a:rPr lang="en-US" altLang="en-US" dirty="0" smtClean="0"/>
              <a:t>Four </a:t>
            </a:r>
            <a:r>
              <a:rPr lang="en-US" altLang="en-US" dirty="0"/>
              <a:t>co</a:t>
            </a:r>
            <a:r>
              <a:rPr lang="en-US" altLang="en-US" dirty="0" smtClean="0"/>
              <a:t>-chairs</a:t>
            </a:r>
            <a:r>
              <a:rPr lang="en-US" altLang="en-US" dirty="0"/>
              <a:t>, one of </a:t>
            </a:r>
            <a:r>
              <a:rPr lang="en-US" altLang="en-US" dirty="0" smtClean="0"/>
              <a:t>from </a:t>
            </a:r>
            <a:r>
              <a:rPr lang="en-US" altLang="en-US" dirty="0"/>
              <a:t>a developing </a:t>
            </a:r>
            <a:r>
              <a:rPr lang="en-US" altLang="en-US" dirty="0" smtClean="0"/>
              <a:t>country</a:t>
            </a:r>
          </a:p>
          <a:p>
            <a:pPr marL="0" indent="0">
              <a:buNone/>
            </a:pPr>
            <a:r>
              <a:rPr lang="en-US" altLang="en-US" dirty="0" smtClean="0"/>
              <a:t> </a:t>
            </a:r>
            <a:endParaRPr lang="en-US" altLang="en-US" dirty="0"/>
          </a:p>
          <a:p>
            <a:r>
              <a:rPr lang="en-US" altLang="en-US" dirty="0"/>
              <a:t>T</a:t>
            </a:r>
            <a:r>
              <a:rPr lang="en-US" altLang="en-US" dirty="0" smtClean="0"/>
              <a:t>he document, </a:t>
            </a:r>
            <a:r>
              <a:rPr lang="en-US" altLang="en-US" dirty="0"/>
              <a:t>a </a:t>
            </a:r>
            <a:r>
              <a:rPr lang="en-US" altLang="en-US" i="1" dirty="0"/>
              <a:t>Strategic Plan</a:t>
            </a:r>
            <a:r>
              <a:rPr lang="en-US" altLang="en-US" dirty="0"/>
              <a:t>, </a:t>
            </a:r>
            <a:r>
              <a:rPr lang="en-US" altLang="en-US" dirty="0" smtClean="0"/>
              <a:t>goes </a:t>
            </a:r>
            <a:r>
              <a:rPr lang="en-US" altLang="en-US" dirty="0"/>
              <a:t>beyond the </a:t>
            </a:r>
            <a:r>
              <a:rPr lang="en-US" altLang="en-US" dirty="0" smtClean="0"/>
              <a:t>actual implementation </a:t>
            </a:r>
            <a:r>
              <a:rPr lang="en-US" altLang="en-US" dirty="0"/>
              <a:t>of GEOSS and </a:t>
            </a:r>
            <a:r>
              <a:rPr lang="en-US" altLang="en-US" dirty="0" smtClean="0"/>
              <a:t>speaks </a:t>
            </a:r>
            <a:r>
              <a:rPr lang="en-US" altLang="en-US" dirty="0"/>
              <a:t>to the function/actions of </a:t>
            </a:r>
            <a:r>
              <a:rPr lang="en-US" altLang="en-US" dirty="0" smtClean="0"/>
              <a:t>GEO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367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188913"/>
            <a:ext cx="6899338" cy="501650"/>
          </a:xfrm>
        </p:spPr>
        <p:txBody>
          <a:bodyPr/>
          <a:lstStyle/>
          <a:p>
            <a:pPr algn="ctr"/>
            <a:r>
              <a:rPr lang="en-CA" dirty="0" smtClean="0"/>
              <a:t>Overview of the </a:t>
            </a:r>
            <a:r>
              <a:rPr lang="en-CA" i="1" dirty="0" smtClean="0"/>
              <a:t>Strategic Plan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688" y="1638301"/>
            <a:ext cx="8705850" cy="40767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altLang="en-US" dirty="0"/>
              <a:t>D</a:t>
            </a:r>
            <a:r>
              <a:rPr lang="en-US" altLang="en-US" dirty="0" smtClean="0"/>
              <a:t>raft outline contains </a:t>
            </a:r>
            <a:r>
              <a:rPr lang="en-US" altLang="en-US" dirty="0"/>
              <a:t>early considerations </a:t>
            </a:r>
            <a:r>
              <a:rPr lang="en-US" altLang="en-US" dirty="0" smtClean="0"/>
              <a:t>on </a:t>
            </a:r>
            <a:r>
              <a:rPr lang="en-US" altLang="en-US" dirty="0"/>
              <a:t>next ten years of GEO </a:t>
            </a:r>
            <a:r>
              <a:rPr lang="en-US" altLang="en-US" dirty="0" smtClean="0"/>
              <a:t>action. Will be presented by </a:t>
            </a:r>
            <a:r>
              <a:rPr lang="en-US" altLang="en-US" dirty="0"/>
              <a:t>IPWG to </a:t>
            </a:r>
            <a:r>
              <a:rPr lang="en-US" altLang="en-US" dirty="0" smtClean="0"/>
              <a:t>GEO-XI Plenary (Geneva) for </a:t>
            </a:r>
            <a:r>
              <a:rPr lang="en-US" altLang="en-US" dirty="0"/>
              <a:t>discussion and </a:t>
            </a:r>
            <a:r>
              <a:rPr lang="en-US" altLang="en-US" dirty="0" smtClean="0"/>
              <a:t>guidance</a:t>
            </a:r>
          </a:p>
          <a:p>
            <a:pPr>
              <a:spcAft>
                <a:spcPts val="600"/>
              </a:spcAft>
              <a:defRPr/>
            </a:pPr>
            <a:endParaRPr lang="en-US" altLang="en-US" sz="1800" dirty="0"/>
          </a:p>
          <a:p>
            <a:pPr>
              <a:spcAft>
                <a:spcPts val="600"/>
              </a:spcAft>
              <a:defRPr/>
            </a:pPr>
            <a:r>
              <a:rPr lang="en-CA" altLang="en-US" dirty="0" smtClean="0"/>
              <a:t>The IPWG</a:t>
            </a:r>
            <a:r>
              <a:rPr lang="en-CA" altLang="en-US" dirty="0"/>
              <a:t> </a:t>
            </a:r>
            <a:r>
              <a:rPr lang="en-CA" altLang="en-US" dirty="0" smtClean="0"/>
              <a:t>has </a:t>
            </a:r>
            <a:r>
              <a:rPr lang="en-CA" altLang="en-US" dirty="0"/>
              <a:t>respected </a:t>
            </a:r>
            <a:r>
              <a:rPr lang="en-US" altLang="en-US" dirty="0"/>
              <a:t>foundational pieces, including </a:t>
            </a:r>
            <a:r>
              <a:rPr lang="en-US" altLang="en-US" dirty="0" smtClean="0"/>
              <a:t>“</a:t>
            </a:r>
            <a:r>
              <a:rPr lang="en-US" altLang="en-US" dirty="0"/>
              <a:t>the 2014 GEO Ministerial </a:t>
            </a:r>
            <a:r>
              <a:rPr lang="en-US" altLang="en-US" dirty="0" smtClean="0"/>
              <a:t>Declaration;” </a:t>
            </a:r>
            <a:r>
              <a:rPr lang="en-US" altLang="en-US" dirty="0"/>
              <a:t>and the “Vision for GEO 2025”, adopted by </a:t>
            </a:r>
            <a:r>
              <a:rPr lang="en-US" altLang="en-US" dirty="0" smtClean="0"/>
              <a:t>GEO</a:t>
            </a:r>
            <a:r>
              <a:rPr lang="en-US" altLang="en-US" dirty="0"/>
              <a:t>-X </a:t>
            </a:r>
            <a:r>
              <a:rPr lang="en-US" altLang="en-US" dirty="0" smtClean="0"/>
              <a:t>Plenary</a:t>
            </a:r>
            <a:endParaRPr lang="en-CA" altLang="en-US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90202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69" y="111189"/>
            <a:ext cx="7918958" cy="611187"/>
          </a:xfrm>
        </p:spPr>
        <p:txBody>
          <a:bodyPr/>
          <a:lstStyle/>
          <a:p>
            <a:r>
              <a:rPr lang="en-CA" sz="2800" dirty="0" smtClean="0"/>
              <a:t>Strategic Objectives and Areas of Action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688" y="1752601"/>
            <a:ext cx="5696656" cy="3505199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To </a:t>
            </a:r>
            <a:r>
              <a:rPr lang="en-US" sz="1800" dirty="0"/>
              <a:t>successfully fulfill its </a:t>
            </a:r>
            <a:r>
              <a:rPr lang="en-US" sz="1800" dirty="0" smtClean="0"/>
              <a:t>Purpose</a:t>
            </a:r>
            <a:r>
              <a:rPr lang="en-US" sz="1800" dirty="0"/>
              <a:t> </a:t>
            </a:r>
            <a:r>
              <a:rPr lang="en-US" sz="1800" dirty="0" smtClean="0"/>
              <a:t>during </a:t>
            </a:r>
            <a:r>
              <a:rPr lang="en-US" sz="1800" dirty="0"/>
              <a:t>2016-</a:t>
            </a:r>
            <a:r>
              <a:rPr lang="en-US" sz="1800" dirty="0" smtClean="0"/>
              <a:t>2025, </a:t>
            </a:r>
            <a:r>
              <a:rPr lang="en-US" sz="1800" dirty="0"/>
              <a:t>GEO will actively </a:t>
            </a:r>
            <a:r>
              <a:rPr lang="en-US" sz="1800" b="1" i="1" dirty="0">
                <a:solidFill>
                  <a:srgbClr val="FF0000"/>
                </a:solidFill>
              </a:rPr>
              <a:t>advocate</a:t>
            </a:r>
            <a:r>
              <a:rPr lang="en-US" sz="1800" dirty="0"/>
              <a:t> for the value of Earth observations as the foundation of environmental information, </a:t>
            </a:r>
            <a:r>
              <a:rPr lang="en-US" sz="1800" b="1" i="1" dirty="0">
                <a:solidFill>
                  <a:srgbClr val="FF0000"/>
                </a:solidFill>
              </a:rPr>
              <a:t>engage</a:t>
            </a:r>
            <a:r>
              <a:rPr lang="en-US" sz="1800" dirty="0"/>
              <a:t> with stakeholder communities to address every-day societal challenges, and </a:t>
            </a:r>
            <a:r>
              <a:rPr lang="en-US" sz="1800" b="1" i="1" dirty="0">
                <a:solidFill>
                  <a:srgbClr val="FF0000"/>
                </a:solidFill>
              </a:rPr>
              <a:t>deliver</a:t>
            </a:r>
            <a:r>
              <a:rPr lang="en-US" sz="1800" dirty="0"/>
              <a:t> critical data, information and knowledge to inform </a:t>
            </a:r>
            <a:r>
              <a:rPr lang="en-US" sz="1800" dirty="0" smtClean="0"/>
              <a:t>decision-making.</a:t>
            </a:r>
            <a:r>
              <a:rPr lang="en-US" sz="1800" dirty="0"/>
              <a:t> Collectively, these three areas of action </a:t>
            </a:r>
            <a:r>
              <a:rPr lang="en-US" sz="1800" dirty="0" smtClean="0"/>
              <a:t>will constitute </a:t>
            </a:r>
            <a:r>
              <a:rPr lang="en-US" sz="1800" dirty="0"/>
              <a:t>the scope of GEO’s </a:t>
            </a:r>
            <a:r>
              <a:rPr lang="en-US" sz="1800" dirty="0" smtClean="0"/>
              <a:t>activity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</a:p>
          <a:p>
            <a:r>
              <a:rPr lang="en-US" sz="1800" dirty="0" smtClean="0"/>
              <a:t>One </a:t>
            </a:r>
            <a:r>
              <a:rPr lang="en-US" sz="1800" dirty="0"/>
              <a:t>S</a:t>
            </a:r>
            <a:r>
              <a:rPr lang="en-US" sz="1800" dirty="0" smtClean="0"/>
              <a:t>trategic Objective for each area, with Specific Targets and Deliverables for 2016-2025 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</p:txBody>
      </p: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6054520" y="2456416"/>
            <a:ext cx="2720478" cy="2407944"/>
            <a:chOff x="0" y="19181"/>
            <a:chExt cx="2505076" cy="2259198"/>
          </a:xfrm>
        </p:grpSpPr>
        <p:sp>
          <p:nvSpPr>
            <p:cNvPr id="17" name="Oval 16"/>
            <p:cNvSpPr/>
            <p:nvPr/>
          </p:nvSpPr>
          <p:spPr>
            <a:xfrm>
              <a:off x="539750" y="19181"/>
              <a:ext cx="1371601" cy="1371600"/>
            </a:xfrm>
            <a:prstGeom prst="ellipse">
              <a:avLst/>
            </a:prstGeom>
            <a:solidFill>
              <a:srgbClr val="C0504D">
                <a:lumMod val="60000"/>
                <a:lumOff val="40000"/>
              </a:srgbClr>
            </a:solidFill>
            <a:ln w="12700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 anchorCtr="0"/>
            <a:lstStyle/>
            <a:p>
              <a:pPr marL="0" marR="0" algn="just">
                <a:spcBef>
                  <a:spcPts val="0"/>
                </a:spcBef>
                <a:spcAft>
                  <a:spcPts val="600"/>
                </a:spcAft>
              </a:pPr>
              <a:r>
                <a:rPr lang="en-GB" sz="1000" b="1" dirty="0">
                  <a:effectLst/>
                  <a:latin typeface="Arial Narrow"/>
                  <a:ea typeface="Arial Unicode MS"/>
                </a:rPr>
                <a:t>ADVOCATE</a:t>
              </a:r>
              <a:endParaRPr lang="en-US" sz="1100" dirty="0">
                <a:effectLst/>
                <a:latin typeface="Times New Roman"/>
                <a:ea typeface="Arial Unicode M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0" y="887729"/>
              <a:ext cx="1371601" cy="1371600"/>
            </a:xfrm>
            <a:prstGeom prst="ellipse">
              <a:avLst/>
            </a:prstGeom>
            <a:solidFill>
              <a:srgbClr val="1F497D">
                <a:lumMod val="60000"/>
                <a:lumOff val="40000"/>
                <a:alpha val="49000"/>
              </a:srgbClr>
            </a:solidFill>
            <a:ln w="12700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tIns="182880" anchor="ctr" anchorCtr="0"/>
            <a:lstStyle/>
            <a:p>
              <a:pPr marL="0" marR="0" algn="ctr">
                <a:spcBef>
                  <a:spcPts val="0"/>
                </a:spcBef>
                <a:spcAft>
                  <a:spcPts val="600"/>
                </a:spcAft>
              </a:pPr>
              <a:r>
                <a:rPr lang="en-GB" sz="1050" b="1" dirty="0">
                  <a:effectLst/>
                  <a:latin typeface="Arial Narrow"/>
                  <a:ea typeface="Arial Unicode MS"/>
                  <a:cs typeface="Cambria"/>
                </a:rPr>
                <a:t>ENGAGE</a:t>
              </a:r>
              <a:endParaRPr lang="en-US" sz="1050" dirty="0">
                <a:effectLst/>
                <a:latin typeface="Times New Roman"/>
                <a:ea typeface="Arial Unicode MS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133475" y="906779"/>
              <a:ext cx="1371601" cy="1371600"/>
            </a:xfrm>
            <a:prstGeom prst="ellipse">
              <a:avLst/>
            </a:prstGeom>
            <a:solidFill>
              <a:srgbClr val="F79646">
                <a:lumMod val="75000"/>
                <a:alpha val="49000"/>
              </a:srgbClr>
            </a:solidFill>
            <a:ln w="12700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tIns="137160" anchor="ctr" anchorCtr="0"/>
            <a:lstStyle/>
            <a:p>
              <a:pPr marL="0" marR="0" algn="ctr">
                <a:spcBef>
                  <a:spcPts val="0"/>
                </a:spcBef>
                <a:spcAft>
                  <a:spcPts val="600"/>
                </a:spcAft>
              </a:pPr>
              <a:r>
                <a:rPr lang="en-GB" sz="1000" b="1" dirty="0">
                  <a:effectLst/>
                  <a:latin typeface="Arial Narrow"/>
                  <a:ea typeface="Arial Unicode MS"/>
                </a:rPr>
                <a:t>DELIVER</a:t>
              </a:r>
              <a:endParaRPr lang="en-US" sz="1100" dirty="0">
                <a:effectLst/>
                <a:latin typeface="Times New Roman"/>
                <a:ea typeface="Arial Unicode MS"/>
              </a:endParaRPr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288538" y="5291079"/>
            <a:ext cx="8093462" cy="728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endParaRPr lang="en-US" sz="1800" b="1" u="none" kern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6008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042" y="118872"/>
            <a:ext cx="6175502" cy="611187"/>
          </a:xfrm>
        </p:spPr>
        <p:txBody>
          <a:bodyPr/>
          <a:lstStyle/>
          <a:p>
            <a:r>
              <a:rPr lang="en-CA" altLang="en-US" dirty="0" smtClean="0"/>
              <a:t>GEO </a:t>
            </a:r>
            <a:r>
              <a:rPr lang="en-CA" altLang="en-US" i="1" dirty="0" smtClean="0"/>
              <a:t>Strategic Plan:</a:t>
            </a:r>
            <a:r>
              <a:rPr lang="en-CA" altLang="en-US" dirty="0" smtClean="0"/>
              <a:t> 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705850" cy="477202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CA" altLang="en-US" sz="1800" b="1" dirty="0">
                <a:solidFill>
                  <a:srgbClr val="FF0000"/>
                </a:solidFill>
              </a:rPr>
              <a:t>Introduction</a:t>
            </a:r>
            <a:r>
              <a:rPr lang="en-CA" altLang="en-US" sz="1800" b="1" dirty="0"/>
              <a:t>: </a:t>
            </a:r>
            <a:r>
              <a:rPr lang="en-US" altLang="en-US" sz="1800" i="1" dirty="0" smtClean="0"/>
              <a:t>provides </a:t>
            </a:r>
            <a:r>
              <a:rPr lang="en-US" altLang="en-US" sz="1800" i="1" dirty="0"/>
              <a:t>information on </a:t>
            </a:r>
            <a:r>
              <a:rPr lang="en-US" altLang="en-US" sz="1800" i="1" dirty="0" smtClean="0"/>
              <a:t>lessons learned over </a:t>
            </a:r>
            <a:r>
              <a:rPr lang="en-US" altLang="en-US" sz="1800" i="1" dirty="0"/>
              <a:t>the past 10 years and cites </a:t>
            </a:r>
            <a:r>
              <a:rPr lang="en-US" altLang="en-US" sz="1800" i="1" dirty="0" smtClean="0"/>
              <a:t>guiding </a:t>
            </a:r>
            <a:r>
              <a:rPr lang="en-US" altLang="en-US" sz="1800" i="1" dirty="0"/>
              <a:t>principles (what remains, what should be improved, what is new). The introduction bridges the gap between </a:t>
            </a:r>
            <a:r>
              <a:rPr lang="en-US" altLang="en-US" sz="1800" i="1" dirty="0" smtClean="0"/>
              <a:t>then and </a:t>
            </a:r>
            <a:r>
              <a:rPr lang="en-US" altLang="en-US" sz="1800" i="1" dirty="0"/>
              <a:t>now. It motivates the new </a:t>
            </a:r>
            <a:r>
              <a:rPr lang="en-US" altLang="en-US" sz="1800" i="1" dirty="0" smtClean="0"/>
              <a:t>plan</a:t>
            </a:r>
            <a:endParaRPr lang="en-US" altLang="en-US" dirty="0" smtClean="0"/>
          </a:p>
          <a:p>
            <a:pPr marL="457200" indent="-457200">
              <a:buFontTx/>
              <a:buAutoNum type="arabicPeriod"/>
            </a:pPr>
            <a:endParaRPr lang="en-US" altLang="en-US" dirty="0"/>
          </a:p>
          <a:p>
            <a:pPr marL="457200" indent="-457200">
              <a:buFontTx/>
              <a:buAutoNum type="arabicPeriod"/>
            </a:pPr>
            <a:r>
              <a:rPr lang="en-US" altLang="en-US" sz="1800" b="1" dirty="0">
                <a:solidFill>
                  <a:srgbClr val="FF0000"/>
                </a:solidFill>
              </a:rPr>
              <a:t>Purpose, Scope and Strategic Objectives</a:t>
            </a:r>
            <a:r>
              <a:rPr lang="en-US" altLang="en-US" sz="1800" b="1" dirty="0"/>
              <a:t>: </a:t>
            </a:r>
            <a:r>
              <a:rPr lang="en-US" altLang="en-US" sz="1800" i="1" dirty="0"/>
              <a:t>highlights that the Scope of GEO’s activity goes beyond facilitating GEOSS, </a:t>
            </a:r>
            <a:r>
              <a:rPr lang="en-US" altLang="en-US" sz="1800" i="1" dirty="0" err="1" smtClean="0"/>
              <a:t>introducs</a:t>
            </a:r>
            <a:r>
              <a:rPr lang="en-US" altLang="en-US" sz="1800" i="1" dirty="0" smtClean="0"/>
              <a:t> the </a:t>
            </a:r>
            <a:r>
              <a:rPr lang="en-US" altLang="en-US" sz="1800" i="1" dirty="0"/>
              <a:t>three Action Areas: Advocate. Engage. Deliver. Also, high-level political messages in form of Strategic Objectives are </a:t>
            </a:r>
            <a:r>
              <a:rPr lang="en-US" altLang="en-US" sz="1800" i="1" dirty="0" smtClean="0"/>
              <a:t>presented</a:t>
            </a:r>
          </a:p>
          <a:p>
            <a:pPr marL="457200" indent="-457200">
              <a:buFontTx/>
              <a:buAutoNum type="arabicPeriod"/>
            </a:pPr>
            <a:endParaRPr lang="en-US" altLang="en-US" sz="1800" i="1" dirty="0"/>
          </a:p>
          <a:p>
            <a:pPr marL="457200" indent="-457200">
              <a:buFontTx/>
              <a:buAutoNum type="arabicPeriod"/>
            </a:pPr>
            <a:r>
              <a:rPr lang="en-US" altLang="en-US" sz="1800" b="1" dirty="0">
                <a:solidFill>
                  <a:srgbClr val="FF0000"/>
                </a:solidFill>
              </a:rPr>
              <a:t>Areas of Action / Core Functions</a:t>
            </a:r>
            <a:r>
              <a:rPr lang="en-US" altLang="en-US" sz="1800" b="1" dirty="0"/>
              <a:t>:</a:t>
            </a:r>
            <a:r>
              <a:rPr lang="en-US" altLang="en-US" sz="1800" b="1" i="1" dirty="0"/>
              <a:t> </a:t>
            </a:r>
            <a:r>
              <a:rPr lang="en-US" altLang="en-US" sz="1800" i="1" dirty="0"/>
              <a:t>defines the Core Functions of GEO in the context of the three Action </a:t>
            </a:r>
            <a:r>
              <a:rPr lang="en-US" altLang="en-US" sz="1800" i="1" dirty="0" smtClean="0"/>
              <a:t>Areas</a:t>
            </a:r>
          </a:p>
          <a:p>
            <a:pPr marL="457200" indent="-457200">
              <a:buFontTx/>
              <a:buAutoNum type="arabicPeriod"/>
            </a:pPr>
            <a:endParaRPr lang="en-US" altLang="en-US" sz="1800" i="1" dirty="0"/>
          </a:p>
          <a:p>
            <a:pPr marL="457200" indent="-457200">
              <a:buFontTx/>
              <a:buAutoNum type="arabicPeriod"/>
            </a:pPr>
            <a:r>
              <a:rPr lang="en-US" altLang="en-US" sz="1800" b="1" dirty="0">
                <a:solidFill>
                  <a:srgbClr val="FF0000"/>
                </a:solidFill>
              </a:rPr>
              <a:t>Targets and Deliverables for 2016-2025</a:t>
            </a:r>
            <a:r>
              <a:rPr lang="en-US" altLang="en-US" sz="1800" b="1" dirty="0"/>
              <a:t>: </a:t>
            </a:r>
            <a:r>
              <a:rPr lang="en-US" altLang="en-US" sz="1800" i="1" dirty="0" smtClean="0"/>
              <a:t>To </a:t>
            </a:r>
            <a:r>
              <a:rPr lang="en-US" altLang="en-US" sz="1800" i="1" dirty="0"/>
              <a:t>be completed over the coming year, outlines the specific targets </a:t>
            </a:r>
            <a:r>
              <a:rPr lang="en-US" altLang="en-US" sz="1800" i="1" dirty="0" smtClean="0"/>
              <a:t>for </a:t>
            </a:r>
            <a:r>
              <a:rPr lang="en-US" altLang="en-US" sz="1800" i="1" dirty="0"/>
              <a:t>each </a:t>
            </a:r>
            <a:r>
              <a:rPr lang="en-US" altLang="en-US" sz="1800" i="1" dirty="0" smtClean="0"/>
              <a:t>Area </a:t>
            </a:r>
            <a:r>
              <a:rPr lang="en-US" altLang="en-US" sz="1800" i="1" dirty="0"/>
              <a:t>of Action, in line with the three Strategic Objectives described in section 2 and </a:t>
            </a:r>
            <a:r>
              <a:rPr lang="en-US" altLang="en-US" sz="1800" i="1" dirty="0" smtClean="0"/>
              <a:t>refers </a:t>
            </a:r>
            <a:r>
              <a:rPr lang="en-US" altLang="en-US" sz="1800" i="1" dirty="0"/>
              <a:t>to the respective Core </a:t>
            </a:r>
            <a:r>
              <a:rPr lang="en-US" altLang="en-US" sz="1800" i="1" dirty="0" smtClean="0"/>
              <a:t>functions</a:t>
            </a:r>
            <a:endParaRPr lang="en-CA" altLang="en-US" sz="1800" i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483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50" y="227013"/>
            <a:ext cx="8394446" cy="611187"/>
          </a:xfrm>
        </p:spPr>
        <p:txBody>
          <a:bodyPr/>
          <a:lstStyle/>
          <a:p>
            <a:r>
              <a:rPr lang="en-CA" altLang="en-US" dirty="0"/>
              <a:t>GEO </a:t>
            </a:r>
            <a:r>
              <a:rPr lang="en-CA" altLang="en-US" i="1" dirty="0"/>
              <a:t>Strategic Plan:</a:t>
            </a:r>
            <a:r>
              <a:rPr lang="en-CA" altLang="en-US" dirty="0"/>
              <a:t> </a:t>
            </a:r>
            <a:r>
              <a:rPr lang="en-CA" altLang="en-US" dirty="0" smtClean="0"/>
              <a:t>Outline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13" y="1610600"/>
            <a:ext cx="8981187" cy="5015405"/>
          </a:xfrm>
        </p:spPr>
        <p:txBody>
          <a:bodyPr/>
          <a:lstStyle/>
          <a:p>
            <a:pPr marL="457200" indent="-457200">
              <a:buFontTx/>
              <a:buAutoNum type="arabicPeriod" startAt="5"/>
            </a:pPr>
            <a:r>
              <a:rPr lang="en-CA" altLang="en-US" sz="2000" b="1" dirty="0">
                <a:solidFill>
                  <a:srgbClr val="FF0000"/>
                </a:solidFill>
              </a:rPr>
              <a:t>Management</a:t>
            </a:r>
            <a:r>
              <a:rPr lang="en-CA" altLang="en-US" sz="2000" b="1" dirty="0"/>
              <a:t>: </a:t>
            </a:r>
            <a:r>
              <a:rPr lang="en-US" altLang="en-US" sz="2000" i="1" dirty="0"/>
              <a:t>D</a:t>
            </a:r>
            <a:r>
              <a:rPr lang="en-US" altLang="en-US" sz="2000" i="1" dirty="0" smtClean="0"/>
              <a:t>efines </a:t>
            </a:r>
            <a:r>
              <a:rPr lang="en-US" altLang="en-US" sz="2000" i="1" dirty="0"/>
              <a:t>how the implementation of GEO activities will be managed. D</a:t>
            </a:r>
            <a:r>
              <a:rPr lang="en-US" altLang="en-US" sz="2000" dirty="0" smtClean="0"/>
              <a:t>ifferentiates </a:t>
            </a:r>
            <a:r>
              <a:rPr lang="en-US" altLang="en-US" sz="2000" dirty="0"/>
              <a:t>the six different ways by which GEO implements its functions and distinguishes how they are </a:t>
            </a:r>
            <a:r>
              <a:rPr lang="en-US" altLang="en-US" sz="2000" dirty="0" smtClean="0"/>
              <a:t>managed</a:t>
            </a:r>
          </a:p>
          <a:p>
            <a:pPr marL="0" indent="0">
              <a:buNone/>
            </a:pPr>
            <a:r>
              <a:rPr lang="en-US" altLang="en-US" sz="2000" dirty="0" smtClean="0"/>
              <a:t> </a:t>
            </a:r>
            <a:endParaRPr lang="en-US" altLang="en-US" sz="2000" dirty="0"/>
          </a:p>
          <a:p>
            <a:pPr marL="457200" indent="-457200">
              <a:buFontTx/>
              <a:buAutoNum type="arabicPeriod" startAt="5"/>
            </a:pPr>
            <a:r>
              <a:rPr lang="en-US" altLang="en-US" sz="2000" b="1" dirty="0">
                <a:solidFill>
                  <a:srgbClr val="FF0000"/>
                </a:solidFill>
              </a:rPr>
              <a:t>Governance</a:t>
            </a:r>
            <a:r>
              <a:rPr lang="en-US" altLang="en-US" sz="2000" b="1" dirty="0"/>
              <a:t>: </a:t>
            </a:r>
            <a:r>
              <a:rPr lang="en-US" altLang="en-US" sz="2000" i="1" dirty="0"/>
              <a:t>D</a:t>
            </a:r>
            <a:r>
              <a:rPr lang="en-US" altLang="en-US" sz="2000" i="1" dirty="0" smtClean="0"/>
              <a:t>efined </a:t>
            </a:r>
            <a:r>
              <a:rPr lang="en-US" altLang="en-US" sz="2000" i="1" dirty="0"/>
              <a:t>as the decision-making process(</a:t>
            </a:r>
            <a:r>
              <a:rPr lang="en-US" altLang="en-US" sz="2000" i="1" dirty="0" err="1"/>
              <a:t>es</a:t>
            </a:r>
            <a:r>
              <a:rPr lang="en-US" altLang="en-US" sz="2000" i="1" dirty="0"/>
              <a:t>) within GEO, and refers to the organizational bodies mentioned above. The governance “structure” interfaces with the management of implementation described </a:t>
            </a:r>
            <a:r>
              <a:rPr lang="en-US" altLang="en-US" sz="2000" i="1" dirty="0" smtClean="0"/>
              <a:t>above</a:t>
            </a:r>
          </a:p>
          <a:p>
            <a:pPr marL="457200" indent="-457200">
              <a:buFontTx/>
              <a:buAutoNum type="arabicPeriod" startAt="5"/>
            </a:pPr>
            <a:endParaRPr lang="en-CA" altLang="en-US" sz="2000" dirty="0"/>
          </a:p>
          <a:p>
            <a:pPr marL="457200" indent="-457200">
              <a:buFontTx/>
              <a:buAutoNum type="arabicPeriod" startAt="5"/>
            </a:pPr>
            <a:r>
              <a:rPr lang="en-US" altLang="en-US" sz="2000" b="1" dirty="0">
                <a:solidFill>
                  <a:srgbClr val="FF0000"/>
                </a:solidFill>
              </a:rPr>
              <a:t>Resources through 2025</a:t>
            </a:r>
            <a:r>
              <a:rPr lang="en-US" altLang="en-US" sz="2000" b="1" dirty="0"/>
              <a:t>: </a:t>
            </a:r>
            <a:r>
              <a:rPr lang="en-US" altLang="en-US" sz="2000" i="1" dirty="0" smtClean="0"/>
              <a:t> </a:t>
            </a:r>
            <a:r>
              <a:rPr lang="en-US" altLang="en-US" sz="2000" i="1" dirty="0"/>
              <a:t>IPWG </a:t>
            </a:r>
            <a:r>
              <a:rPr lang="en-US" altLang="en-US" sz="2000" i="1" dirty="0" smtClean="0"/>
              <a:t>proposes </a:t>
            </a:r>
            <a:r>
              <a:rPr lang="en-US" altLang="en-US" sz="2000" i="1" dirty="0"/>
              <a:t>Programme Proposals for the GEO Flagships as one element of a strengthened resourcing framework for </a:t>
            </a:r>
            <a:r>
              <a:rPr lang="en-US" altLang="en-US" sz="2000" i="1" dirty="0" smtClean="0"/>
              <a:t>GEO. </a:t>
            </a:r>
            <a:r>
              <a:rPr lang="en-US" altLang="en-US" sz="2000" i="1" dirty="0"/>
              <a:t>For </a:t>
            </a:r>
            <a:r>
              <a:rPr lang="en-US" altLang="en-US" sz="2000" i="1" dirty="0" smtClean="0"/>
              <a:t>resourcing the </a:t>
            </a:r>
            <a:r>
              <a:rPr lang="en-US" altLang="en-US" sz="2000" i="1" dirty="0"/>
              <a:t>GEO Trust Fund, IPWG requests </a:t>
            </a:r>
            <a:r>
              <a:rPr lang="en-US" altLang="en-US" sz="2000" i="1" dirty="0" smtClean="0"/>
              <a:t>guidance</a:t>
            </a:r>
            <a:r>
              <a:rPr lang="en-US" altLang="en-US" sz="2000" i="1" dirty="0"/>
              <a:t>, </a:t>
            </a:r>
            <a:r>
              <a:rPr lang="en-US" altLang="en-US" sz="2000" i="1" dirty="0" smtClean="0"/>
              <a:t>e.g. an </a:t>
            </a:r>
            <a:r>
              <a:rPr lang="en-US" altLang="en-US" sz="2000" i="1" dirty="0"/>
              <a:t>indicative scale </a:t>
            </a:r>
            <a:r>
              <a:rPr lang="en-US" altLang="en-US" sz="2000" i="1" dirty="0" smtClean="0"/>
              <a:t>of contributions</a:t>
            </a:r>
          </a:p>
          <a:p>
            <a:pPr marL="457200" indent="-457200">
              <a:buFontTx/>
              <a:buAutoNum type="arabicPeriod" startAt="5"/>
            </a:pPr>
            <a:endParaRPr lang="en-US" altLang="en-US" sz="2000" i="1" dirty="0"/>
          </a:p>
          <a:p>
            <a:pPr marL="457200" indent="-457200">
              <a:buFontTx/>
              <a:buAutoNum type="arabicPeriod" startAt="5"/>
            </a:pPr>
            <a:r>
              <a:rPr lang="en-US" altLang="en-US" sz="2000" b="1" dirty="0">
                <a:solidFill>
                  <a:srgbClr val="FF0000"/>
                </a:solidFill>
              </a:rPr>
              <a:t>Getting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to </a:t>
            </a:r>
            <a:r>
              <a:rPr lang="en-US" altLang="en-US" sz="2000" b="1" dirty="0">
                <a:solidFill>
                  <a:srgbClr val="FF0000"/>
                </a:solidFill>
              </a:rPr>
              <a:t>Action </a:t>
            </a:r>
            <a:r>
              <a:rPr lang="en-US" altLang="en-US" sz="2000" b="1" dirty="0"/>
              <a:t>- Timetable of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59300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708" y="117285"/>
            <a:ext cx="6925056" cy="611187"/>
          </a:xfrm>
        </p:spPr>
        <p:txBody>
          <a:bodyPr/>
          <a:lstStyle/>
          <a:p>
            <a:r>
              <a:rPr lang="en-CA" altLang="en-US" dirty="0" smtClean="0"/>
              <a:t>What is New in the IPWG Proposal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688" y="1182440"/>
            <a:ext cx="8705850" cy="5040560"/>
          </a:xfrm>
        </p:spPr>
        <p:txBody>
          <a:bodyPr/>
          <a:lstStyle/>
          <a:p>
            <a:pPr marL="0" indent="0">
              <a:buNone/>
            </a:pPr>
            <a:endParaRPr lang="en-CA" altLang="en-US" sz="1800" dirty="0" smtClean="0"/>
          </a:p>
          <a:p>
            <a:r>
              <a:rPr lang="en-CA" altLang="en-US" sz="1800" dirty="0" smtClean="0"/>
              <a:t>Areas of Action</a:t>
            </a:r>
          </a:p>
          <a:p>
            <a:pPr lvl="1"/>
            <a:r>
              <a:rPr lang="en-CA" altLang="en-US" sz="1600" dirty="0"/>
              <a:t>Explicit introduction </a:t>
            </a:r>
            <a:r>
              <a:rPr lang="en-CA" altLang="en-US" sz="1600" dirty="0" smtClean="0"/>
              <a:t>of </a:t>
            </a:r>
            <a:r>
              <a:rPr lang="en-CA" altLang="en-US" sz="1600" dirty="0"/>
              <a:t>“knowledge” as </a:t>
            </a:r>
            <a:r>
              <a:rPr lang="en-CA" altLang="en-US" sz="1600" dirty="0"/>
              <a:t>a</a:t>
            </a:r>
            <a:r>
              <a:rPr lang="en-CA" altLang="en-US" sz="1600" dirty="0" smtClean="0"/>
              <a:t> </a:t>
            </a:r>
            <a:r>
              <a:rPr lang="en-CA" altLang="en-US" sz="1600" dirty="0"/>
              <a:t>key </a:t>
            </a:r>
            <a:r>
              <a:rPr lang="en-CA" altLang="en-US" sz="1600" dirty="0" smtClean="0"/>
              <a:t>deliverable</a:t>
            </a:r>
          </a:p>
          <a:p>
            <a:pPr lvl="1"/>
            <a:r>
              <a:rPr lang="en-CA" altLang="en-US" sz="1600" dirty="0" smtClean="0"/>
              <a:t>Specific recognition of GEO Global/Regional initiatives, identified as “GEO Flagships”, Explicit reference to GEOSS Data Management Principles</a:t>
            </a:r>
          </a:p>
          <a:p>
            <a:pPr lvl="1"/>
            <a:r>
              <a:rPr lang="en-CA" altLang="en-US" sz="1600" dirty="0" smtClean="0"/>
              <a:t>Revisit SBAs definition, from the user angle</a:t>
            </a:r>
            <a:endParaRPr lang="en-CA" altLang="en-US" sz="1600" dirty="0"/>
          </a:p>
          <a:p>
            <a:r>
              <a:rPr lang="en-CA" altLang="en-US" sz="1800" dirty="0" smtClean="0"/>
              <a:t>Management</a:t>
            </a:r>
            <a:r>
              <a:rPr lang="en-CA" altLang="en-US" sz="1800" dirty="0"/>
              <a:t>: </a:t>
            </a:r>
          </a:p>
          <a:p>
            <a:pPr lvl="1"/>
            <a:r>
              <a:rPr lang="en-CA" altLang="en-US" sz="1600" dirty="0" smtClean="0"/>
              <a:t>A new Management </a:t>
            </a:r>
            <a:r>
              <a:rPr lang="en-CA" altLang="en-US" sz="1600" dirty="0"/>
              <a:t>Framework, </a:t>
            </a:r>
            <a:r>
              <a:rPr lang="en-CA" altLang="en-US" sz="1600" dirty="0" smtClean="0"/>
              <a:t>to </a:t>
            </a:r>
            <a:r>
              <a:rPr lang="en-CA" altLang="en-US" sz="1600" dirty="0"/>
              <a:t>strike a balance between flexibility and </a:t>
            </a:r>
            <a:r>
              <a:rPr lang="en-CA" altLang="en-US" sz="1600" dirty="0" smtClean="0"/>
              <a:t>structure, based on </a:t>
            </a:r>
            <a:r>
              <a:rPr lang="en-US" altLang="en-US" sz="1600" dirty="0" smtClean="0"/>
              <a:t>six </a:t>
            </a:r>
            <a:r>
              <a:rPr lang="en-US" altLang="en-US" sz="1600" dirty="0"/>
              <a:t>different </a:t>
            </a:r>
            <a:r>
              <a:rPr lang="en-US" altLang="en-US" sz="1600" dirty="0" smtClean="0"/>
              <a:t>mechanisms, </a:t>
            </a:r>
            <a:r>
              <a:rPr lang="en-US" altLang="en-US" sz="1600" dirty="0"/>
              <a:t>each </a:t>
            </a:r>
            <a:r>
              <a:rPr lang="en-US" altLang="en-US" sz="1600" dirty="0" smtClean="0"/>
              <a:t>different </a:t>
            </a:r>
            <a:r>
              <a:rPr lang="en-US" altLang="en-US" sz="1600" dirty="0"/>
              <a:t>in terms of </a:t>
            </a:r>
            <a:r>
              <a:rPr lang="en-US" altLang="en-US" sz="1600" dirty="0" smtClean="0"/>
              <a:t>management </a:t>
            </a:r>
            <a:r>
              <a:rPr lang="en-US" altLang="en-US" sz="1600" dirty="0"/>
              <a:t>and </a:t>
            </a:r>
            <a:r>
              <a:rPr lang="en-US" altLang="en-US" sz="1600" dirty="0" smtClean="0"/>
              <a:t>resourcing: </a:t>
            </a:r>
            <a:r>
              <a:rPr lang="en-US" altLang="en-US" sz="1600" dirty="0" smtClean="0"/>
              <a:t>decisions of GEO, Community Activities, GEO initiatives, GEO Flagships, GEO Cross-cutting activities, and GEO Secretariat activities </a:t>
            </a:r>
            <a:endParaRPr lang="en-CA" altLang="en-US" sz="1600" dirty="0" smtClean="0"/>
          </a:p>
          <a:p>
            <a:pPr lvl="1"/>
            <a:r>
              <a:rPr lang="en-US" altLang="en-US" sz="1600" dirty="0" smtClean="0"/>
              <a:t>Delegated </a:t>
            </a:r>
            <a:r>
              <a:rPr lang="en-US" altLang="en-US" sz="1600" dirty="0"/>
              <a:t>authority from Plenary to subsidiary bodies </a:t>
            </a:r>
            <a:r>
              <a:rPr lang="en-US" altLang="en-US" sz="1600" dirty="0" smtClean="0"/>
              <a:t>to </a:t>
            </a:r>
            <a:r>
              <a:rPr lang="en-US" altLang="en-US" sz="1600" dirty="0"/>
              <a:t>facilitate decision-</a:t>
            </a:r>
            <a:r>
              <a:rPr lang="en-US" altLang="en-US" sz="1600" dirty="0" smtClean="0"/>
              <a:t>making </a:t>
            </a:r>
            <a:endParaRPr lang="en-US" altLang="en-US" sz="1600" dirty="0"/>
          </a:p>
          <a:p>
            <a:r>
              <a:rPr lang="en-US" altLang="en-US" sz="1800" dirty="0" smtClean="0"/>
              <a:t>Governance and Resourcing: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IPWG will propose options to ensure efficient and timely GEO decision </a:t>
            </a:r>
            <a:r>
              <a:rPr lang="en-US" altLang="en-US" sz="1600" dirty="0" smtClean="0"/>
              <a:t>making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IPWG will propose solution on how to put GEO on a more sustainable footing, in particular on how to secure </a:t>
            </a:r>
            <a:r>
              <a:rPr lang="en-US" altLang="en-US" sz="1600" dirty="0"/>
              <a:t>specific contributions from Members and POs at the time an activity is </a:t>
            </a:r>
            <a:r>
              <a:rPr lang="en-US" altLang="en-US" sz="1600" dirty="0" smtClean="0"/>
              <a:t>initiated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and how to establish </a:t>
            </a:r>
            <a:r>
              <a:rPr lang="en-US" altLang="en-US" sz="1600" dirty="0"/>
              <a:t>a robust budget </a:t>
            </a:r>
            <a:r>
              <a:rPr lang="en-US" altLang="en-US" sz="1600" dirty="0" smtClean="0"/>
              <a:t>connected </a:t>
            </a:r>
            <a:r>
              <a:rPr lang="en-US" altLang="en-US" sz="1600" dirty="0" smtClean="0"/>
              <a:t>GEO Trust Fund activities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69036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6592" y="1339293"/>
            <a:ext cx="8217408" cy="551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13816" y="1740303"/>
            <a:ext cx="5797375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3200" b="1" u="none" dirty="0" smtClean="0">
              <a:solidFill>
                <a:srgbClr val="005FAA"/>
              </a:solidFill>
              <a:latin typeface="Arial Narrow" pitchFamily="34" charset="0"/>
            </a:endParaRPr>
          </a:p>
          <a:p>
            <a:r>
              <a:rPr lang="en-GB" sz="3200" b="1" u="none" dirty="0" smtClean="0">
                <a:solidFill>
                  <a:srgbClr val="005FAA"/>
                </a:solidFill>
                <a:latin typeface="Arial Narrow" pitchFamily="34" charset="0"/>
              </a:rPr>
              <a:t>GEO-XI </a:t>
            </a:r>
            <a:r>
              <a:rPr lang="en-GB" sz="3200" b="1" u="none" dirty="0">
                <a:solidFill>
                  <a:srgbClr val="005FAA"/>
                </a:solidFill>
                <a:latin typeface="Arial Narrow" pitchFamily="34" charset="0"/>
              </a:rPr>
              <a:t>Plenary</a:t>
            </a:r>
          </a:p>
          <a:p>
            <a:r>
              <a:rPr lang="en-GB" sz="3200" b="1" u="none" dirty="0">
                <a:solidFill>
                  <a:srgbClr val="005FAA"/>
                </a:solidFill>
                <a:latin typeface="Arial Narrow" pitchFamily="34" charset="0"/>
              </a:rPr>
              <a:t>13-14 November 2014</a:t>
            </a:r>
          </a:p>
          <a:p>
            <a:r>
              <a:rPr lang="en-GB" sz="3200" b="1" dirty="0">
                <a:solidFill>
                  <a:srgbClr val="005FAA"/>
                </a:solidFill>
                <a:latin typeface="Arial Narrow" pitchFamily="34" charset="0"/>
              </a:rPr>
              <a:t>G</a:t>
            </a:r>
            <a:r>
              <a:rPr lang="en-GB" sz="3200" b="1" u="none" dirty="0" smtClean="0">
                <a:solidFill>
                  <a:srgbClr val="005FAA"/>
                </a:solidFill>
                <a:latin typeface="Arial Narrow" pitchFamily="34" charset="0"/>
              </a:rPr>
              <a:t>eneva</a:t>
            </a:r>
            <a:endParaRPr lang="en-GB" sz="3200" b="1" u="none" dirty="0">
              <a:solidFill>
                <a:srgbClr val="005FAA"/>
              </a:solidFill>
              <a:latin typeface="Arial Narrow" pitchFamily="34" charset="0"/>
            </a:endParaRPr>
          </a:p>
          <a:p>
            <a:endParaRPr lang="en-GB" sz="2800" u="none" dirty="0">
              <a:solidFill>
                <a:srgbClr val="005FAA"/>
              </a:solidFill>
              <a:latin typeface="Arial Narrow" pitchFamily="34" charset="0"/>
            </a:endParaRPr>
          </a:p>
          <a:p>
            <a:endParaRPr lang="en-GB" u="none" dirty="0">
              <a:solidFill>
                <a:srgbClr val="008C7D"/>
              </a:solidFill>
              <a:latin typeface="Arial Narrow" pitchFamily="34" charset="0"/>
            </a:endParaRPr>
          </a:p>
          <a:p>
            <a:endParaRPr lang="en-GB" u="none" dirty="0" smtClean="0">
              <a:solidFill>
                <a:srgbClr val="008C7D"/>
              </a:solidFill>
              <a:latin typeface="Arial Narrow" pitchFamily="34" charset="0"/>
            </a:endParaRPr>
          </a:p>
          <a:p>
            <a:endParaRPr lang="en-GB" b="1" u="none" dirty="0">
              <a:solidFill>
                <a:srgbClr val="008C7D"/>
              </a:solidFill>
              <a:latin typeface="Arial Narrow" pitchFamily="34" charset="0"/>
            </a:endParaRPr>
          </a:p>
          <a:p>
            <a:r>
              <a:rPr lang="en-GB" sz="2800" b="1" u="none" dirty="0">
                <a:solidFill>
                  <a:srgbClr val="3595B7"/>
                </a:solidFill>
                <a:latin typeface="Arial Narrow" pitchFamily="34" charset="0"/>
              </a:rPr>
              <a:t>http://www.earthobservations.org</a:t>
            </a:r>
            <a:r>
              <a:rPr lang="en-GB" sz="2800" u="none" dirty="0">
                <a:solidFill>
                  <a:srgbClr val="3595B7"/>
                </a:solidFill>
                <a:latin typeface="Arial Narrow" pitchFamily="34" charset="0"/>
              </a:rPr>
              <a:t/>
            </a:r>
            <a:br>
              <a:rPr lang="en-GB" sz="2800" u="none" dirty="0">
                <a:solidFill>
                  <a:srgbClr val="3595B7"/>
                </a:solidFill>
                <a:latin typeface="Arial Narrow" pitchFamily="34" charset="0"/>
              </a:rPr>
            </a:br>
            <a:endParaRPr lang="en-US" sz="2800" u="none" dirty="0">
              <a:solidFill>
                <a:srgbClr val="3595B7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0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761</Words>
  <Application>Microsoft Macintosh PowerPoint</Application>
  <PresentationFormat>On-screen Show (4:3)</PresentationFormat>
  <Paragraphs>65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4_EUM_template_v03</vt:lpstr>
      <vt:lpstr>28th CEOS Plenary Session </vt:lpstr>
      <vt:lpstr>The GEO Strategic Plan 2016-2025: Implementing GEOSS</vt:lpstr>
      <vt:lpstr>GEO to 2025 - Context</vt:lpstr>
      <vt:lpstr>Overview of the Strategic Plan</vt:lpstr>
      <vt:lpstr>Strategic Objectives and Areas of Action</vt:lpstr>
      <vt:lpstr>GEO Strategic Plan: Outline</vt:lpstr>
      <vt:lpstr>GEO Strategic Plan: Outline (cont’d)</vt:lpstr>
      <vt:lpstr>What is New in the IPWG Proposal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Barbara Ryan</cp:lastModifiedBy>
  <cp:revision>355</cp:revision>
  <dcterms:created xsi:type="dcterms:W3CDTF">2012-08-31T01:11:17Z</dcterms:created>
  <dcterms:modified xsi:type="dcterms:W3CDTF">2014-10-29T06:15:21Z</dcterms:modified>
</cp:coreProperties>
</file>