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60" r:id="rId2"/>
    <p:sldId id="296" r:id="rId3"/>
    <p:sldId id="291" r:id="rId4"/>
    <p:sldId id="292" r:id="rId5"/>
    <p:sldId id="301" r:id="rId6"/>
    <p:sldId id="298" r:id="rId7"/>
    <p:sldId id="303" r:id="rId8"/>
    <p:sldId id="302" r:id="rId9"/>
    <p:sldId id="299" r:id="rId10"/>
    <p:sldId id="294" r:id="rId11"/>
    <p:sldId id="295" r:id="rId12"/>
    <p:sldId id="287" r:id="rId13"/>
  </p:sldIdLst>
  <p:sldSz cx="9144000" cy="6858000" type="screen4x3"/>
  <p:notesSz cx="6883400" cy="9906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 Taube" initials="SIR/A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5833" autoAdjust="0"/>
  </p:normalViewPr>
  <p:slideViewPr>
    <p:cSldViewPr snapToGrid="0" snapToObjects="1">
      <p:cViewPr varScale="1">
        <p:scale>
          <a:sx n="79" d="100"/>
          <a:sy n="79" d="100"/>
        </p:scale>
        <p:origin x="-240" y="-72"/>
      </p:cViewPr>
      <p:guideLst>
        <p:guide orient="horz" pos="4277"/>
        <p:guide pos="28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8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B8BD3A-0DAB-411D-BF73-8AD60CD822BE}" type="doc">
      <dgm:prSet loTypeId="urn:microsoft.com/office/officeart/2005/8/layout/targe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E9A412D-B666-4B72-A011-2D5A10A2FD7A}">
      <dgm:prSet custT="1"/>
      <dgm:spPr/>
      <dgm:t>
        <a:bodyPr/>
        <a:lstStyle/>
        <a:p>
          <a:pPr rtl="0"/>
          <a:r>
            <a:rPr lang="de-DE" sz="3200" b="1" dirty="0" err="1" smtClean="0"/>
            <a:t>Five</a:t>
          </a:r>
          <a:r>
            <a:rPr lang="en-US" sz="3200" b="1" dirty="0" smtClean="0"/>
            <a:t> Milestones</a:t>
          </a:r>
          <a:r>
            <a:rPr lang="de-DE" sz="3200" b="1" dirty="0" smtClean="0"/>
            <a:t> </a:t>
          </a:r>
          <a:r>
            <a:rPr lang="de-DE" sz="3200" b="1" dirty="0" err="1" smtClean="0"/>
            <a:t>reached</a:t>
          </a:r>
          <a:r>
            <a:rPr lang="en-US" sz="3200" b="1" dirty="0" smtClean="0"/>
            <a:t>:</a:t>
          </a:r>
          <a:endParaRPr lang="en-GB" sz="3200" dirty="0"/>
        </a:p>
      </dgm:t>
    </dgm:pt>
    <dgm:pt modelId="{AF63A206-C544-4640-8BB7-62605FE4532C}" type="parTrans" cxnId="{CB35F095-E041-472E-9A7B-9B1FBDE03F0A}">
      <dgm:prSet/>
      <dgm:spPr/>
      <dgm:t>
        <a:bodyPr/>
        <a:lstStyle/>
        <a:p>
          <a:endParaRPr lang="en-GB"/>
        </a:p>
      </dgm:t>
    </dgm:pt>
    <dgm:pt modelId="{984E6F43-0939-47C5-9B08-5C34E8FEBE7C}" type="sibTrans" cxnId="{CB35F095-E041-472E-9A7B-9B1FBDE03F0A}">
      <dgm:prSet/>
      <dgm:spPr/>
      <dgm:t>
        <a:bodyPr/>
        <a:lstStyle/>
        <a:p>
          <a:endParaRPr lang="en-GB"/>
        </a:p>
      </dgm:t>
    </dgm:pt>
    <dgm:pt modelId="{9AFC84D0-4B6A-4500-BBD0-B4392AAAA611}">
      <dgm:prSet/>
      <dgm:spPr/>
      <dgm:t>
        <a:bodyPr/>
        <a:lstStyle/>
        <a:p>
          <a:pPr rtl="0"/>
          <a:r>
            <a:rPr lang="de-DE" b="1" dirty="0" smtClean="0"/>
            <a:t>B</a:t>
          </a:r>
          <a:r>
            <a:rPr lang="en-US" b="1" dirty="0" err="1" smtClean="0"/>
            <a:t>udget</a:t>
          </a:r>
          <a:r>
            <a:rPr lang="en-US" b="1" dirty="0" smtClean="0"/>
            <a:t> of </a:t>
          </a:r>
          <a:r>
            <a:rPr lang="en-US" b="1" dirty="0" smtClean="0">
              <a:solidFill>
                <a:srgbClr val="740000"/>
              </a:solidFill>
            </a:rPr>
            <a:t>€ 4.3 Bn </a:t>
          </a:r>
          <a:r>
            <a:rPr lang="en-US" b="1" dirty="0" smtClean="0"/>
            <a:t>for 2014-2020</a:t>
          </a:r>
          <a:endParaRPr lang="en-GB" i="1" dirty="0"/>
        </a:p>
      </dgm:t>
    </dgm:pt>
    <dgm:pt modelId="{E35B4E08-BD30-4FBA-8D86-2284CB327ECF}" type="parTrans" cxnId="{7F5F2497-10D5-456E-87E9-38A8D2E2BAD9}">
      <dgm:prSet/>
      <dgm:spPr/>
      <dgm:t>
        <a:bodyPr/>
        <a:lstStyle/>
        <a:p>
          <a:endParaRPr lang="en-GB"/>
        </a:p>
      </dgm:t>
    </dgm:pt>
    <dgm:pt modelId="{ABF9371F-416F-45FB-82B9-F8C74021A696}" type="sibTrans" cxnId="{7F5F2497-10D5-456E-87E9-38A8D2E2BAD9}">
      <dgm:prSet/>
      <dgm:spPr/>
      <dgm:t>
        <a:bodyPr/>
        <a:lstStyle/>
        <a:p>
          <a:endParaRPr lang="en-GB"/>
        </a:p>
      </dgm:t>
    </dgm:pt>
    <dgm:pt modelId="{94180126-FA79-47A3-A340-F2CCCEC28C28}">
      <dgm:prSet/>
      <dgm:spPr/>
      <dgm:t>
        <a:bodyPr/>
        <a:lstStyle/>
        <a:p>
          <a:pPr rtl="0"/>
          <a:r>
            <a:rPr lang="en-US" b="1" dirty="0" smtClean="0">
              <a:solidFill>
                <a:srgbClr val="740000"/>
              </a:solidFill>
            </a:rPr>
            <a:t>Full, free and open access </a:t>
          </a:r>
          <a:r>
            <a:rPr lang="en-US" b="1" dirty="0" smtClean="0"/>
            <a:t>to data</a:t>
          </a:r>
          <a:endParaRPr lang="en-GB" dirty="0"/>
        </a:p>
      </dgm:t>
    </dgm:pt>
    <dgm:pt modelId="{5A88FE28-72F5-4C08-8209-9F9111718DC4}" type="parTrans" cxnId="{0F674A22-2A9E-45A4-967F-77D57FB43B53}">
      <dgm:prSet/>
      <dgm:spPr/>
      <dgm:t>
        <a:bodyPr/>
        <a:lstStyle/>
        <a:p>
          <a:endParaRPr lang="en-GB"/>
        </a:p>
      </dgm:t>
    </dgm:pt>
    <dgm:pt modelId="{5F92FAE5-7827-4B9C-98BE-6194CDCE24A4}" type="sibTrans" cxnId="{0F674A22-2A9E-45A4-967F-77D57FB43B53}">
      <dgm:prSet/>
      <dgm:spPr/>
      <dgm:t>
        <a:bodyPr/>
        <a:lstStyle/>
        <a:p>
          <a:endParaRPr lang="en-GB"/>
        </a:p>
      </dgm:t>
    </dgm:pt>
    <dgm:pt modelId="{FACE5294-0678-4043-BA47-203DBD5DFB16}">
      <dgm:prSet/>
      <dgm:spPr/>
      <dgm:t>
        <a:bodyPr/>
        <a:lstStyle/>
        <a:p>
          <a:pPr rtl="0"/>
          <a:r>
            <a:rPr lang="en-US" b="1" dirty="0" smtClean="0"/>
            <a:t>Successful launch of </a:t>
          </a:r>
          <a:r>
            <a:rPr lang="en-US" b="1" dirty="0" smtClean="0">
              <a:solidFill>
                <a:srgbClr val="740000"/>
              </a:solidFill>
            </a:rPr>
            <a:t>Sentinel 1A</a:t>
          </a:r>
          <a:endParaRPr lang="en-GB" dirty="0">
            <a:solidFill>
              <a:srgbClr val="740000"/>
            </a:solidFill>
          </a:endParaRPr>
        </a:p>
      </dgm:t>
    </dgm:pt>
    <dgm:pt modelId="{C02FB633-8199-470A-A181-EB02EFF60D23}" type="parTrans" cxnId="{6686E9B4-35DD-4FAD-BD6A-65FC20476951}">
      <dgm:prSet/>
      <dgm:spPr/>
      <dgm:t>
        <a:bodyPr/>
        <a:lstStyle/>
        <a:p>
          <a:endParaRPr lang="en-GB"/>
        </a:p>
      </dgm:t>
    </dgm:pt>
    <dgm:pt modelId="{623A0A5A-5540-46AB-92E5-908900DA29C1}" type="sibTrans" cxnId="{6686E9B4-35DD-4FAD-BD6A-65FC20476951}">
      <dgm:prSet/>
      <dgm:spPr/>
      <dgm:t>
        <a:bodyPr/>
        <a:lstStyle/>
        <a:p>
          <a:endParaRPr lang="en-GB"/>
        </a:p>
      </dgm:t>
    </dgm:pt>
    <dgm:pt modelId="{8628E60A-6F7C-4634-8F78-8870FFA63DB1}">
      <dgm:prSet/>
      <dgm:spPr/>
      <dgm:t>
        <a:bodyPr/>
        <a:lstStyle/>
        <a:p>
          <a:pPr rtl="0"/>
          <a:r>
            <a:rPr lang="de-DE" b="1" dirty="0" smtClean="0"/>
            <a:t>First </a:t>
          </a:r>
          <a:r>
            <a:rPr lang="de-DE" b="1" dirty="0" err="1" smtClean="0"/>
            <a:t>images</a:t>
          </a:r>
          <a:r>
            <a:rPr lang="de-DE" b="1" dirty="0" smtClean="0"/>
            <a:t> </a:t>
          </a:r>
          <a:r>
            <a:rPr lang="de-DE" b="1" dirty="0" err="1" smtClean="0"/>
            <a:t>presented</a:t>
          </a:r>
          <a:r>
            <a:rPr lang="de-DE" b="1" dirty="0" smtClean="0"/>
            <a:t> </a:t>
          </a:r>
          <a:r>
            <a:rPr lang="de-DE" b="1" dirty="0" err="1" smtClean="0"/>
            <a:t>to</a:t>
          </a:r>
          <a:r>
            <a:rPr lang="de-DE" b="1" dirty="0" smtClean="0"/>
            <a:t> </a:t>
          </a:r>
          <a:r>
            <a:rPr lang="de-DE" b="1" dirty="0" err="1" smtClean="0"/>
            <a:t>the</a:t>
          </a:r>
          <a:r>
            <a:rPr lang="de-DE" b="1" dirty="0" smtClean="0"/>
            <a:t> press</a:t>
          </a:r>
          <a:endParaRPr lang="en-GB" dirty="0"/>
        </a:p>
      </dgm:t>
    </dgm:pt>
    <dgm:pt modelId="{E1A83C8F-8C64-4F88-8CA3-8409BCAE1EA7}" type="parTrans" cxnId="{804509CF-78CC-4986-B02C-342689189C7B}">
      <dgm:prSet/>
      <dgm:spPr/>
      <dgm:t>
        <a:bodyPr/>
        <a:lstStyle/>
        <a:p>
          <a:endParaRPr lang="en-GB"/>
        </a:p>
      </dgm:t>
    </dgm:pt>
    <dgm:pt modelId="{0BEE1D49-CB82-4C33-9FC0-C00E385850FC}" type="sibTrans" cxnId="{804509CF-78CC-4986-B02C-342689189C7B}">
      <dgm:prSet/>
      <dgm:spPr/>
      <dgm:t>
        <a:bodyPr/>
        <a:lstStyle/>
        <a:p>
          <a:endParaRPr lang="en-GB"/>
        </a:p>
      </dgm:t>
    </dgm:pt>
    <dgm:pt modelId="{7BFD59AA-F818-49F5-A699-19CE793231B0}">
      <dgm:prSet/>
      <dgm:spPr/>
      <dgm:t>
        <a:bodyPr/>
        <a:lstStyle/>
        <a:p>
          <a:pPr rtl="0"/>
          <a:r>
            <a:rPr lang="en-US" b="1" dirty="0" smtClean="0"/>
            <a:t>Legal basis for the programme adopted</a:t>
          </a:r>
          <a:endParaRPr lang="en-GB" dirty="0"/>
        </a:p>
      </dgm:t>
    </dgm:pt>
    <dgm:pt modelId="{D2F54623-A7A4-46B0-864F-2C632D5ED610}" type="parTrans" cxnId="{B9DE8AB6-DD31-4240-B637-91F0BA32ABDC}">
      <dgm:prSet/>
      <dgm:spPr/>
      <dgm:t>
        <a:bodyPr/>
        <a:lstStyle/>
        <a:p>
          <a:endParaRPr lang="en-GB"/>
        </a:p>
      </dgm:t>
    </dgm:pt>
    <dgm:pt modelId="{AA36D89C-5EC7-457F-9D1C-12AA8085A8AF}" type="sibTrans" cxnId="{B9DE8AB6-DD31-4240-B637-91F0BA32ABDC}">
      <dgm:prSet/>
      <dgm:spPr/>
      <dgm:t>
        <a:bodyPr/>
        <a:lstStyle/>
        <a:p>
          <a:endParaRPr lang="en-GB"/>
        </a:p>
      </dgm:t>
    </dgm:pt>
    <dgm:pt modelId="{3EB818D7-E7FF-463B-9823-115B757AC56A}" type="pres">
      <dgm:prSet presAssocID="{D4B8BD3A-0DAB-411D-BF73-8AD60CD822B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13FF332-261A-41B2-BE1E-57BE12A26711}" type="pres">
      <dgm:prSet presAssocID="{6E9A412D-B666-4B72-A011-2D5A10A2FD7A}" presName="circle1" presStyleLbl="node1" presStyleIdx="0" presStyleCnt="1"/>
      <dgm:spPr>
        <a:solidFill>
          <a:srgbClr val="92D050"/>
        </a:solidFill>
      </dgm:spPr>
      <dgm:t>
        <a:bodyPr/>
        <a:lstStyle/>
        <a:p>
          <a:endParaRPr lang="en-GB"/>
        </a:p>
      </dgm:t>
    </dgm:pt>
    <dgm:pt modelId="{2568ED03-8DC7-45B4-A81F-E484283CB743}" type="pres">
      <dgm:prSet presAssocID="{6E9A412D-B666-4B72-A011-2D5A10A2FD7A}" presName="space" presStyleCnt="0"/>
      <dgm:spPr/>
    </dgm:pt>
    <dgm:pt modelId="{EA7EC671-20E8-4565-97F9-1456B4C4F802}" type="pres">
      <dgm:prSet presAssocID="{6E9A412D-B666-4B72-A011-2D5A10A2FD7A}" presName="rect1" presStyleLbl="alignAcc1" presStyleIdx="0" presStyleCnt="1" custScaleY="100050" custLinFactNeighborX="-89" custLinFactNeighborY="0"/>
      <dgm:spPr/>
      <dgm:t>
        <a:bodyPr/>
        <a:lstStyle/>
        <a:p>
          <a:endParaRPr lang="en-GB"/>
        </a:p>
      </dgm:t>
    </dgm:pt>
    <dgm:pt modelId="{8F77EEAA-91B2-4284-BDC8-7445A37DFB86}" type="pres">
      <dgm:prSet presAssocID="{6E9A412D-B666-4B72-A011-2D5A10A2FD7A}" presName="rect1ParTx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8401C1A-01D9-4E85-9202-FA56850499FF}" type="pres">
      <dgm:prSet presAssocID="{6E9A412D-B666-4B72-A011-2D5A10A2FD7A}" presName="rect1ChTx" presStyleLbl="alignAcc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4509CF-78CC-4986-B02C-342689189C7B}" srcId="{6E9A412D-B666-4B72-A011-2D5A10A2FD7A}" destId="{8628E60A-6F7C-4634-8F78-8870FFA63DB1}" srcOrd="4" destOrd="0" parTransId="{E1A83C8F-8C64-4F88-8CA3-8409BCAE1EA7}" sibTransId="{0BEE1D49-CB82-4C33-9FC0-C00E385850FC}"/>
    <dgm:cxn modelId="{B9DE8AB6-DD31-4240-B637-91F0BA32ABDC}" srcId="{6E9A412D-B666-4B72-A011-2D5A10A2FD7A}" destId="{7BFD59AA-F818-49F5-A699-19CE793231B0}" srcOrd="3" destOrd="0" parTransId="{D2F54623-A7A4-46B0-864F-2C632D5ED610}" sibTransId="{AA36D89C-5EC7-457F-9D1C-12AA8085A8AF}"/>
    <dgm:cxn modelId="{7F5F2497-10D5-456E-87E9-38A8D2E2BAD9}" srcId="{6E9A412D-B666-4B72-A011-2D5A10A2FD7A}" destId="{9AFC84D0-4B6A-4500-BBD0-B4392AAAA611}" srcOrd="0" destOrd="0" parTransId="{E35B4E08-BD30-4FBA-8D86-2284CB327ECF}" sibTransId="{ABF9371F-416F-45FB-82B9-F8C74021A696}"/>
    <dgm:cxn modelId="{2DD99AC1-CB14-40C8-8944-3CA57ED21D7A}" type="presOf" srcId="{9AFC84D0-4B6A-4500-BBD0-B4392AAAA611}" destId="{88401C1A-01D9-4E85-9202-FA56850499FF}" srcOrd="0" destOrd="0" presId="urn:microsoft.com/office/officeart/2005/8/layout/target3"/>
    <dgm:cxn modelId="{0F674A22-2A9E-45A4-967F-77D57FB43B53}" srcId="{6E9A412D-B666-4B72-A011-2D5A10A2FD7A}" destId="{94180126-FA79-47A3-A340-F2CCCEC28C28}" srcOrd="1" destOrd="0" parTransId="{5A88FE28-72F5-4C08-8209-9F9111718DC4}" sibTransId="{5F92FAE5-7827-4B9C-98BE-6194CDCE24A4}"/>
    <dgm:cxn modelId="{22E3757A-95F6-44EB-9751-9BA310561586}" type="presOf" srcId="{6E9A412D-B666-4B72-A011-2D5A10A2FD7A}" destId="{8F77EEAA-91B2-4284-BDC8-7445A37DFB86}" srcOrd="1" destOrd="0" presId="urn:microsoft.com/office/officeart/2005/8/layout/target3"/>
    <dgm:cxn modelId="{D0F68D70-A916-4403-B41D-68C32C909321}" type="presOf" srcId="{94180126-FA79-47A3-A340-F2CCCEC28C28}" destId="{88401C1A-01D9-4E85-9202-FA56850499FF}" srcOrd="0" destOrd="1" presId="urn:microsoft.com/office/officeart/2005/8/layout/target3"/>
    <dgm:cxn modelId="{24E66EC9-ECC0-4D05-8026-B7D76C233428}" type="presOf" srcId="{FACE5294-0678-4043-BA47-203DBD5DFB16}" destId="{88401C1A-01D9-4E85-9202-FA56850499FF}" srcOrd="0" destOrd="2" presId="urn:microsoft.com/office/officeart/2005/8/layout/target3"/>
    <dgm:cxn modelId="{CB35F095-E041-472E-9A7B-9B1FBDE03F0A}" srcId="{D4B8BD3A-0DAB-411D-BF73-8AD60CD822BE}" destId="{6E9A412D-B666-4B72-A011-2D5A10A2FD7A}" srcOrd="0" destOrd="0" parTransId="{AF63A206-C544-4640-8BB7-62605FE4532C}" sibTransId="{984E6F43-0939-47C5-9B08-5C34E8FEBE7C}"/>
    <dgm:cxn modelId="{F817AE79-D330-4316-9C1B-027395EB1AAF}" type="presOf" srcId="{D4B8BD3A-0DAB-411D-BF73-8AD60CD822BE}" destId="{3EB818D7-E7FF-463B-9823-115B757AC56A}" srcOrd="0" destOrd="0" presId="urn:microsoft.com/office/officeart/2005/8/layout/target3"/>
    <dgm:cxn modelId="{6686E9B4-35DD-4FAD-BD6A-65FC20476951}" srcId="{6E9A412D-B666-4B72-A011-2D5A10A2FD7A}" destId="{FACE5294-0678-4043-BA47-203DBD5DFB16}" srcOrd="2" destOrd="0" parTransId="{C02FB633-8199-470A-A181-EB02EFF60D23}" sibTransId="{623A0A5A-5540-46AB-92E5-908900DA29C1}"/>
    <dgm:cxn modelId="{379A6D7C-A674-4C8E-921A-F89547A3C354}" type="presOf" srcId="{6E9A412D-B666-4B72-A011-2D5A10A2FD7A}" destId="{EA7EC671-20E8-4565-97F9-1456B4C4F802}" srcOrd="0" destOrd="0" presId="urn:microsoft.com/office/officeart/2005/8/layout/target3"/>
    <dgm:cxn modelId="{6CD1D414-66B9-412D-8725-3E9FF58653D9}" type="presOf" srcId="{7BFD59AA-F818-49F5-A699-19CE793231B0}" destId="{88401C1A-01D9-4E85-9202-FA56850499FF}" srcOrd="0" destOrd="3" presId="urn:microsoft.com/office/officeart/2005/8/layout/target3"/>
    <dgm:cxn modelId="{A8EDB214-0969-4F14-82EB-102E19197CFE}" type="presOf" srcId="{8628E60A-6F7C-4634-8F78-8870FFA63DB1}" destId="{88401C1A-01D9-4E85-9202-FA56850499FF}" srcOrd="0" destOrd="4" presId="urn:microsoft.com/office/officeart/2005/8/layout/target3"/>
    <dgm:cxn modelId="{173C54DD-70A8-4FA1-952C-A4676E895F01}" type="presParOf" srcId="{3EB818D7-E7FF-463B-9823-115B757AC56A}" destId="{B13FF332-261A-41B2-BE1E-57BE12A26711}" srcOrd="0" destOrd="0" presId="urn:microsoft.com/office/officeart/2005/8/layout/target3"/>
    <dgm:cxn modelId="{40CC0AE9-0BA8-4486-926D-62E6C8684BDF}" type="presParOf" srcId="{3EB818D7-E7FF-463B-9823-115B757AC56A}" destId="{2568ED03-8DC7-45B4-A81F-E484283CB743}" srcOrd="1" destOrd="0" presId="urn:microsoft.com/office/officeart/2005/8/layout/target3"/>
    <dgm:cxn modelId="{F70C4D76-2B37-4EB7-98F5-302F4F809684}" type="presParOf" srcId="{3EB818D7-E7FF-463B-9823-115B757AC56A}" destId="{EA7EC671-20E8-4565-97F9-1456B4C4F802}" srcOrd="2" destOrd="0" presId="urn:microsoft.com/office/officeart/2005/8/layout/target3"/>
    <dgm:cxn modelId="{C4D0ABB5-74DB-42B0-8427-985733032CB9}" type="presParOf" srcId="{3EB818D7-E7FF-463B-9823-115B757AC56A}" destId="{8F77EEAA-91B2-4284-BDC8-7445A37DFB86}" srcOrd="3" destOrd="0" presId="urn:microsoft.com/office/officeart/2005/8/layout/target3"/>
    <dgm:cxn modelId="{BE87E661-613A-491A-BB31-31FC5339D26C}" type="presParOf" srcId="{3EB818D7-E7FF-463B-9823-115B757AC56A}" destId="{88401C1A-01D9-4E85-9202-FA56850499FF}" srcOrd="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3FF332-261A-41B2-BE1E-57BE12A26711}">
      <dsp:nvSpPr>
        <dsp:cNvPr id="0" name=""/>
        <dsp:cNvSpPr/>
      </dsp:nvSpPr>
      <dsp:spPr>
        <a:xfrm>
          <a:off x="0" y="1270"/>
          <a:ext cx="5104447" cy="5104447"/>
        </a:xfrm>
        <a:prstGeom prst="pie">
          <a:avLst>
            <a:gd name="adj1" fmla="val 5400000"/>
            <a:gd name="adj2" fmla="val 16200000"/>
          </a:avLst>
        </a:prstGeom>
        <a:solidFill>
          <a:srgbClr val="92D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A7EC671-20E8-4565-97F9-1456B4C4F802}">
      <dsp:nvSpPr>
        <dsp:cNvPr id="0" name=""/>
        <dsp:cNvSpPr/>
      </dsp:nvSpPr>
      <dsp:spPr>
        <a:xfrm>
          <a:off x="2546923" y="-6"/>
          <a:ext cx="5955189" cy="5107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  <a:bevelB w="80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200" b="1" kern="1200" dirty="0" err="1" smtClean="0"/>
            <a:t>Five</a:t>
          </a:r>
          <a:r>
            <a:rPr lang="en-US" sz="3200" b="1" kern="1200" dirty="0" smtClean="0"/>
            <a:t> Milestones</a:t>
          </a:r>
          <a:r>
            <a:rPr lang="de-DE" sz="3200" b="1" kern="1200" dirty="0" smtClean="0"/>
            <a:t> </a:t>
          </a:r>
          <a:r>
            <a:rPr lang="de-DE" sz="3200" b="1" kern="1200" dirty="0" err="1" smtClean="0"/>
            <a:t>reached</a:t>
          </a:r>
          <a:r>
            <a:rPr lang="en-US" sz="3200" b="1" kern="1200" dirty="0" smtClean="0"/>
            <a:t>:</a:t>
          </a:r>
          <a:endParaRPr lang="en-GB" sz="3200" kern="1200" dirty="0"/>
        </a:p>
      </dsp:txBody>
      <dsp:txXfrm>
        <a:off x="2546923" y="-6"/>
        <a:ext cx="2977594" cy="5107000"/>
      </dsp:txXfrm>
    </dsp:sp>
    <dsp:sp modelId="{88401C1A-01D9-4E85-9202-FA56850499FF}">
      <dsp:nvSpPr>
        <dsp:cNvPr id="0" name=""/>
        <dsp:cNvSpPr/>
      </dsp:nvSpPr>
      <dsp:spPr>
        <a:xfrm>
          <a:off x="5529818" y="1270"/>
          <a:ext cx="2977594" cy="5104447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b="1" kern="1200" dirty="0" smtClean="0"/>
            <a:t>B</a:t>
          </a:r>
          <a:r>
            <a:rPr lang="en-US" sz="2500" b="1" kern="1200" dirty="0" err="1" smtClean="0"/>
            <a:t>udget</a:t>
          </a:r>
          <a:r>
            <a:rPr lang="en-US" sz="2500" b="1" kern="1200" dirty="0" smtClean="0"/>
            <a:t> of </a:t>
          </a:r>
          <a:r>
            <a:rPr lang="en-US" sz="2500" b="1" kern="1200" dirty="0" smtClean="0">
              <a:solidFill>
                <a:srgbClr val="740000"/>
              </a:solidFill>
            </a:rPr>
            <a:t>€ 4.3 Bn </a:t>
          </a:r>
          <a:r>
            <a:rPr lang="en-US" sz="2500" b="1" kern="1200" dirty="0" smtClean="0"/>
            <a:t>for 2014-2020</a:t>
          </a:r>
          <a:endParaRPr lang="en-GB" sz="2500" i="1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>
              <a:solidFill>
                <a:srgbClr val="740000"/>
              </a:solidFill>
            </a:rPr>
            <a:t>Full, free and open access </a:t>
          </a:r>
          <a:r>
            <a:rPr lang="en-US" sz="2500" b="1" kern="1200" dirty="0" smtClean="0"/>
            <a:t>to data</a:t>
          </a:r>
          <a:endParaRPr lang="en-GB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Successful launch of </a:t>
          </a:r>
          <a:r>
            <a:rPr lang="en-US" sz="2500" b="1" kern="1200" dirty="0" smtClean="0">
              <a:solidFill>
                <a:srgbClr val="740000"/>
              </a:solidFill>
            </a:rPr>
            <a:t>Sentinel 1A</a:t>
          </a:r>
          <a:endParaRPr lang="en-GB" sz="2500" kern="1200" dirty="0">
            <a:solidFill>
              <a:srgbClr val="740000"/>
            </a:solidFill>
          </a:endParaRPr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b="1" kern="1200" dirty="0" smtClean="0"/>
            <a:t>Legal basis for the programme adopted</a:t>
          </a:r>
          <a:endParaRPr lang="en-GB" sz="2500" kern="1200" dirty="0"/>
        </a:p>
        <a:p>
          <a:pPr marL="228600" lvl="1" indent="-228600" algn="l" defTabSz="11112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2500" b="1" kern="1200" dirty="0" smtClean="0"/>
            <a:t>First </a:t>
          </a:r>
          <a:r>
            <a:rPr lang="de-DE" sz="2500" b="1" kern="1200" dirty="0" err="1" smtClean="0"/>
            <a:t>images</a:t>
          </a:r>
          <a:r>
            <a:rPr lang="de-DE" sz="2500" b="1" kern="1200" dirty="0" smtClean="0"/>
            <a:t> </a:t>
          </a:r>
          <a:r>
            <a:rPr lang="de-DE" sz="2500" b="1" kern="1200" dirty="0" err="1" smtClean="0"/>
            <a:t>presented</a:t>
          </a:r>
          <a:r>
            <a:rPr lang="de-DE" sz="2500" b="1" kern="1200" dirty="0" smtClean="0"/>
            <a:t> </a:t>
          </a:r>
          <a:r>
            <a:rPr lang="de-DE" sz="2500" b="1" kern="1200" dirty="0" err="1" smtClean="0"/>
            <a:t>to</a:t>
          </a:r>
          <a:r>
            <a:rPr lang="de-DE" sz="2500" b="1" kern="1200" dirty="0" smtClean="0"/>
            <a:t> </a:t>
          </a:r>
          <a:r>
            <a:rPr lang="de-DE" sz="2500" b="1" kern="1200" dirty="0" err="1" smtClean="0"/>
            <a:t>the</a:t>
          </a:r>
          <a:r>
            <a:rPr lang="de-DE" sz="2500" b="1" kern="1200" dirty="0" smtClean="0"/>
            <a:t> press</a:t>
          </a:r>
          <a:endParaRPr lang="en-GB" sz="2500" kern="1200" dirty="0"/>
        </a:p>
      </dsp:txBody>
      <dsp:txXfrm>
        <a:off x="5529818" y="1270"/>
        <a:ext cx="2977594" cy="51044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000" y="0"/>
            <a:ext cx="2982807" cy="495300"/>
          </a:xfrm>
          <a:prstGeom prst="rect">
            <a:avLst/>
          </a:prstGeom>
        </p:spPr>
        <p:txBody>
          <a:bodyPr vert="horz" wrap="square" lIns="95939" tIns="47969" rIns="95939" bIns="47969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06" charset="0"/>
              </a:defRPr>
            </a:lvl1pPr>
          </a:lstStyle>
          <a:p>
            <a:pPr>
              <a:defRPr/>
            </a:pPr>
            <a:fld id="{70C43DB1-6AE4-42F4-A030-67A0368BA2C1}" type="datetime1">
              <a:rPr lang="en-US"/>
              <a:pPr>
                <a:defRPr/>
              </a:pPr>
              <a:t>10/24/2014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340" y="4705350"/>
            <a:ext cx="550672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82807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000" y="9408981"/>
            <a:ext cx="2982807" cy="495300"/>
          </a:xfrm>
          <a:prstGeom prst="rect">
            <a:avLst/>
          </a:prstGeom>
        </p:spPr>
        <p:txBody>
          <a:bodyPr vert="horz" wrap="square" lIns="95939" tIns="47969" rIns="95939" bIns="47969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Calibri" pitchFamily="-106" charset="0"/>
              </a:defRPr>
            </a:lvl1pPr>
          </a:lstStyle>
          <a:p>
            <a:pPr>
              <a:defRPr/>
            </a:pPr>
            <a:fld id="{3D31D474-A30B-46C7-A7CB-BF5BB52F9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027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098A87-5171-4B75-93C2-5524BB9D1112}" type="slidenum">
              <a:rPr lang="de-DE" smtClean="0">
                <a:latin typeface="Times New Roman" pitchFamily="-106" charset="0"/>
              </a:rPr>
              <a:pPr/>
              <a:t>1</a:t>
            </a:fld>
            <a:endParaRPr lang="de-DE" dirty="0" smtClean="0">
              <a:latin typeface="Times New Roman" pitchFamily="-106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Times New Roman" pitchFamily="-10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885" indent="-179885">
              <a:buFont typeface="Arial" panose="020B0604020202020204" pitchFamily="34" charset="0"/>
              <a:buChar char="•"/>
            </a:pPr>
            <a:r>
              <a:rPr lang="fr-BE" dirty="0" smtClean="0"/>
              <a:t>Budget of 4.3 </a:t>
            </a:r>
            <a:r>
              <a:rPr lang="fr-BE" dirty="0" err="1" smtClean="0"/>
              <a:t>bn</a:t>
            </a:r>
            <a:r>
              <a:rPr lang="fr-BE" dirty="0" smtClean="0"/>
              <a:t> </a:t>
            </a:r>
            <a:r>
              <a:rPr lang="fr-BE" dirty="0" err="1" smtClean="0"/>
              <a:t>should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sufficient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cover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activities</a:t>
            </a:r>
            <a:r>
              <a:rPr lang="fr-BE" baseline="0" dirty="0" smtClean="0"/>
              <a:t> 2014-2020.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for close </a:t>
            </a:r>
            <a:r>
              <a:rPr lang="fr-BE" baseline="0" dirty="0" err="1" smtClean="0"/>
              <a:t>cooperation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ESA </a:t>
            </a:r>
            <a:r>
              <a:rPr lang="fr-BE" baseline="0" dirty="0" err="1" smtClean="0"/>
              <a:t>who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fund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development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next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generation</a:t>
            </a:r>
            <a:r>
              <a:rPr lang="fr-BE" baseline="0" dirty="0" smtClean="0"/>
              <a:t> of Sentinels.</a:t>
            </a:r>
          </a:p>
          <a:p>
            <a:pPr marL="179885" indent="-179885">
              <a:buFont typeface="Arial" panose="020B0604020202020204" pitchFamily="34" charset="0"/>
              <a:buChar char="•"/>
            </a:pPr>
            <a:r>
              <a:rPr lang="fr-BE" baseline="0" dirty="0" smtClean="0"/>
              <a:t>Full, open, and free-of-charge </a:t>
            </a:r>
            <a:r>
              <a:rPr lang="fr-BE" baseline="0" dirty="0" err="1" smtClean="0"/>
              <a:t>access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data and information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crucial for </a:t>
            </a:r>
            <a:r>
              <a:rPr lang="fr-BE" baseline="0" dirty="0" err="1" smtClean="0"/>
              <a:t>success</a:t>
            </a:r>
            <a:r>
              <a:rPr lang="fr-BE" baseline="0" dirty="0" smtClean="0"/>
              <a:t> of the programme.  Free data &amp; information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equivalent</a:t>
            </a:r>
            <a:r>
              <a:rPr lang="fr-BE" baseline="0" dirty="0" smtClean="0"/>
              <a:t> to public, </a:t>
            </a:r>
            <a:r>
              <a:rPr lang="fr-BE" baseline="0" dirty="0" err="1" smtClean="0"/>
              <a:t>taxpayer-financed</a:t>
            </a:r>
            <a:r>
              <a:rPr lang="fr-BE" baseline="0" dirty="0" smtClean="0"/>
              <a:t> infrastructure, on </a:t>
            </a:r>
            <a:r>
              <a:rPr lang="fr-BE" baseline="0" dirty="0" err="1" smtClean="0"/>
              <a:t>which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private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sector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build</a:t>
            </a:r>
            <a:r>
              <a:rPr lang="fr-BE" baseline="0" dirty="0" smtClean="0"/>
              <a:t> commercial </a:t>
            </a:r>
            <a:r>
              <a:rPr lang="fr-BE" baseline="0" dirty="0" err="1" smtClean="0"/>
              <a:t>downstream</a:t>
            </a:r>
            <a:r>
              <a:rPr lang="fr-BE" baseline="0" dirty="0" smtClean="0"/>
              <a:t> applications =&gt; major </a:t>
            </a:r>
            <a:r>
              <a:rPr lang="fr-BE" baseline="0" dirty="0" err="1" smtClean="0"/>
              <a:t>enabler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creation</a:t>
            </a:r>
            <a:r>
              <a:rPr lang="fr-BE" baseline="0" dirty="0" smtClean="0"/>
              <a:t> of jobs and </a:t>
            </a:r>
            <a:r>
              <a:rPr lang="fr-BE" baseline="0" dirty="0" err="1" smtClean="0"/>
              <a:t>growth</a:t>
            </a:r>
            <a:r>
              <a:rPr lang="fr-BE" baseline="0" dirty="0" smtClean="0"/>
              <a:t>. "</a:t>
            </a:r>
            <a:r>
              <a:rPr lang="fr-BE" baseline="0" dirty="0" err="1" smtClean="0"/>
              <a:t>F.o.f</a:t>
            </a:r>
            <a:r>
              <a:rPr lang="fr-BE" baseline="0" dirty="0" smtClean="0"/>
              <a:t>." </a:t>
            </a:r>
            <a:r>
              <a:rPr lang="fr-BE" baseline="0" dirty="0" err="1" smtClean="0"/>
              <a:t>principle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key for data </a:t>
            </a:r>
            <a:r>
              <a:rPr lang="fr-BE" baseline="0" dirty="0" err="1" smtClean="0"/>
              <a:t>uptake</a:t>
            </a:r>
            <a:r>
              <a:rPr lang="fr-BE" baseline="0" dirty="0" smtClean="0"/>
              <a:t> by public </a:t>
            </a:r>
            <a:r>
              <a:rPr lang="fr-BE" baseline="0" dirty="0" err="1" smtClean="0"/>
              <a:t>authorities</a:t>
            </a:r>
            <a:r>
              <a:rPr lang="fr-BE" baseline="0" dirty="0" smtClean="0"/>
              <a:t>, media and </a:t>
            </a:r>
            <a:r>
              <a:rPr lang="fr-BE" baseline="0" dirty="0" err="1" smtClean="0"/>
              <a:t>interested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citizens</a:t>
            </a:r>
            <a:r>
              <a:rPr lang="fr-BE" baseline="0" dirty="0" smtClean="0"/>
              <a:t> in EU, and for </a:t>
            </a:r>
            <a:r>
              <a:rPr lang="fr-BE" baseline="0" dirty="0" err="1" smtClean="0"/>
              <a:t>intl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Partners</a:t>
            </a:r>
            <a:r>
              <a:rPr lang="fr-BE" baseline="0" dirty="0" smtClean="0"/>
              <a:t> and global </a:t>
            </a:r>
            <a:r>
              <a:rPr lang="fr-BE" baseline="0" dirty="0" err="1" smtClean="0"/>
              <a:t>scientific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community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who</a:t>
            </a:r>
            <a:r>
              <a:rPr lang="fr-BE" baseline="0" dirty="0" smtClean="0"/>
              <a:t> are </a:t>
            </a:r>
            <a:r>
              <a:rPr lang="fr-BE" baseline="0" dirty="0" err="1" smtClean="0"/>
              <a:t>eagerly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awaiting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Sentinels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However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influential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European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industry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actors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opose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f.o.f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policy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detrimentarl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competition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destroying</a:t>
            </a:r>
            <a:r>
              <a:rPr lang="fr-BE" baseline="0" dirty="0" smtClean="0"/>
              <a:t> business cases,  and  a </a:t>
            </a:r>
            <a:r>
              <a:rPr lang="fr-BE" baseline="0" dirty="0" err="1" smtClean="0"/>
              <a:t>review</a:t>
            </a:r>
            <a:r>
              <a:rPr lang="fr-BE" baseline="0" dirty="0" smtClean="0"/>
              <a:t> clause on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included</a:t>
            </a:r>
            <a:r>
              <a:rPr lang="fr-BE" baseline="0" dirty="0" smtClean="0"/>
              <a:t> in the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Regulation</a:t>
            </a:r>
            <a:r>
              <a:rPr lang="fr-BE" baseline="0" dirty="0" smtClean="0"/>
              <a:t>. </a:t>
            </a:r>
          </a:p>
          <a:p>
            <a:pPr marL="179885" indent="-179885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Launch</a:t>
            </a:r>
            <a:r>
              <a:rPr lang="fr-BE" baseline="0" dirty="0" smtClean="0"/>
              <a:t> of S 1-A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Soyuz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Kourou = major </a:t>
            </a:r>
            <a:r>
              <a:rPr lang="fr-BE" baseline="0" dirty="0" err="1" smtClean="0"/>
              <a:t>success</a:t>
            </a:r>
            <a:r>
              <a:rPr lang="fr-BE" baseline="0" dirty="0" smtClean="0"/>
              <a:t> for EU </a:t>
            </a:r>
            <a:r>
              <a:rPr lang="fr-BE" baseline="0" dirty="0" err="1" smtClean="0"/>
              <a:t>Space</a:t>
            </a:r>
            <a:r>
              <a:rPr lang="fr-BE" baseline="0" dirty="0" smtClean="0"/>
              <a:t> &amp; high-tech </a:t>
            </a:r>
            <a:r>
              <a:rPr lang="fr-BE" baseline="0" dirty="0" err="1" smtClean="0"/>
              <a:t>industry</a:t>
            </a:r>
            <a:r>
              <a:rPr lang="fr-BE" baseline="0" dirty="0" smtClean="0"/>
              <a:t>. ESA </a:t>
            </a:r>
            <a:r>
              <a:rPr lang="fr-BE" baseline="0" dirty="0" err="1" smtClean="0"/>
              <a:t>did</a:t>
            </a:r>
            <a:r>
              <a:rPr lang="fr-BE" baseline="0" dirty="0" smtClean="0"/>
              <a:t> a sterling job in </a:t>
            </a:r>
            <a:r>
              <a:rPr lang="fr-BE" baseline="0" dirty="0" err="1" smtClean="0"/>
              <a:t>developing</a:t>
            </a:r>
            <a:r>
              <a:rPr lang="fr-BE" baseline="0" dirty="0" smtClean="0"/>
              <a:t> the Satellite and </a:t>
            </a:r>
            <a:r>
              <a:rPr lang="fr-BE" baseline="0" dirty="0" err="1" smtClean="0"/>
              <a:t>flying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challenging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debris-avoidance</a:t>
            </a:r>
            <a:r>
              <a:rPr lang="fr-BE" baseline="0" dirty="0" smtClean="0"/>
              <a:t> manœuvre in the </a:t>
            </a:r>
            <a:r>
              <a:rPr lang="fr-BE" baseline="0" dirty="0" err="1" smtClean="0"/>
              <a:t>early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lauch</a:t>
            </a:r>
            <a:r>
              <a:rPr lang="fr-BE" baseline="0" dirty="0" smtClean="0"/>
              <a:t> phase. =&gt; [</a:t>
            </a:r>
            <a:r>
              <a:rPr lang="fr-BE" i="1" baseline="0" dirty="0" smtClean="0"/>
              <a:t>if time </a:t>
            </a:r>
            <a:r>
              <a:rPr lang="fr-BE" i="1" baseline="0" dirty="0" err="1" smtClean="0"/>
              <a:t>allows</a:t>
            </a:r>
            <a:r>
              <a:rPr lang="fr-BE" i="1" baseline="0" dirty="0" smtClean="0"/>
              <a:t>: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words</a:t>
            </a:r>
            <a:r>
              <a:rPr lang="fr-BE" baseline="0" dirty="0" smtClean="0"/>
              <a:t> on </a:t>
            </a:r>
            <a:r>
              <a:rPr lang="fr-BE" baseline="0" dirty="0" err="1" smtClean="0"/>
              <a:t>increasing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risk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space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debris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current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dependency</a:t>
            </a:r>
            <a:r>
              <a:rPr lang="fr-BE" baseline="0" dirty="0" smtClean="0"/>
              <a:t> on US, and </a:t>
            </a:r>
            <a:r>
              <a:rPr lang="fr-BE" baseline="0" dirty="0" err="1" smtClean="0"/>
              <a:t>strategic</a:t>
            </a:r>
            <a:r>
              <a:rPr lang="fr-BE" baseline="0" dirty="0" smtClean="0"/>
              <a:t> importance for EU to </a:t>
            </a:r>
            <a:r>
              <a:rPr lang="fr-BE" baseline="0" dirty="0" err="1" smtClean="0"/>
              <a:t>tackle</a:t>
            </a:r>
            <a:r>
              <a:rPr lang="fr-BE" baseline="0" dirty="0" smtClean="0"/>
              <a:t> SST…</a:t>
            </a:r>
          </a:p>
          <a:p>
            <a:pPr marL="179885" indent="-179885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Legal</a:t>
            </a:r>
            <a:r>
              <a:rPr lang="fr-BE" baseline="0" dirty="0" smtClean="0"/>
              <a:t> base: </a:t>
            </a:r>
            <a:r>
              <a:rPr lang="fr-BE" baseline="0" dirty="0" err="1" smtClean="0"/>
              <a:t>Difficult</a:t>
            </a:r>
            <a:r>
              <a:rPr lang="fr-BE" baseline="0" dirty="0" smtClean="0"/>
              <a:t> discussions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Council and EP on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Regulation</a:t>
            </a:r>
            <a:r>
              <a:rPr lang="fr-BE" baseline="0" dirty="0" smtClean="0"/>
              <a:t> </a:t>
            </a:r>
            <a:r>
              <a:rPr lang="fr-BE" i="1" baseline="0" dirty="0" smtClean="0"/>
              <a:t>(</a:t>
            </a:r>
            <a:r>
              <a:rPr lang="fr-BE" i="1" baseline="0" dirty="0" err="1" smtClean="0"/>
              <a:t>initially</a:t>
            </a:r>
            <a:r>
              <a:rPr lang="fr-BE" i="1" baseline="0" dirty="0" smtClean="0"/>
              <a:t> not </a:t>
            </a:r>
            <a:r>
              <a:rPr lang="fr-BE" i="1" baseline="0" dirty="0" err="1" smtClean="0"/>
              <a:t>included</a:t>
            </a:r>
            <a:r>
              <a:rPr lang="fr-BE" i="1" baseline="0" dirty="0" smtClean="0"/>
              <a:t> in </a:t>
            </a:r>
            <a:r>
              <a:rPr lang="fr-BE" i="1" baseline="0" dirty="0" err="1" smtClean="0"/>
              <a:t>COM's</a:t>
            </a:r>
            <a:r>
              <a:rPr lang="fr-BE" i="1" baseline="0" dirty="0" smtClean="0"/>
              <a:t> MFF </a:t>
            </a:r>
            <a:r>
              <a:rPr lang="fr-BE" i="1" baseline="0" dirty="0" err="1" smtClean="0"/>
              <a:t>proposal</a:t>
            </a:r>
            <a:r>
              <a:rPr lang="fr-BE" i="1" baseline="0" dirty="0" smtClean="0"/>
              <a:t>…) ,</a:t>
            </a:r>
            <a:r>
              <a:rPr lang="fr-BE" baseline="0" dirty="0" smtClean="0"/>
              <a:t> but </a:t>
            </a:r>
            <a:r>
              <a:rPr lang="fr-BE" baseline="0" dirty="0" err="1" smtClean="0"/>
              <a:t>outcome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 </a:t>
            </a:r>
            <a:r>
              <a:rPr lang="fr-BE" baseline="0" dirty="0" err="1" smtClean="0"/>
              <a:t>workable</a:t>
            </a:r>
            <a:r>
              <a:rPr lang="fr-BE" baseline="0" dirty="0" smtClean="0"/>
              <a:t> compromise, </a:t>
            </a:r>
            <a:r>
              <a:rPr lang="fr-BE" baseline="0" dirty="0" err="1" smtClean="0"/>
              <a:t>actually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reached</a:t>
            </a:r>
            <a:r>
              <a:rPr lang="fr-BE" baseline="0" dirty="0" smtClean="0"/>
              <a:t> in record time. </a:t>
            </a:r>
            <a:r>
              <a:rPr lang="fr-BE" baseline="0" dirty="0" err="1" smtClean="0"/>
              <a:t>Regulation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provides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necessary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political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legal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financial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security</a:t>
            </a:r>
            <a:r>
              <a:rPr lang="fr-BE" baseline="0" dirty="0" smtClean="0"/>
              <a:t> for the Programme =&gt; key factor to </a:t>
            </a:r>
            <a:r>
              <a:rPr lang="fr-BE" baseline="0" dirty="0" err="1" smtClean="0"/>
              <a:t>start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private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sector's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investment</a:t>
            </a:r>
            <a:r>
              <a:rPr lang="fr-BE" baseline="0" dirty="0" smtClean="0"/>
              <a:t>.</a:t>
            </a:r>
          </a:p>
          <a:p>
            <a:pPr marL="179885" indent="-179885">
              <a:buFont typeface="Arial" panose="020B0604020202020204" pitchFamily="34" charset="0"/>
              <a:buChar char="•"/>
            </a:pPr>
            <a:r>
              <a:rPr lang="fr-BE" baseline="0" dirty="0" smtClean="0"/>
              <a:t>First images </a:t>
            </a:r>
            <a:r>
              <a:rPr lang="fr-BE" baseline="0" dirty="0" err="1" smtClean="0"/>
              <a:t>from</a:t>
            </a:r>
            <a:r>
              <a:rPr lang="fr-BE" baseline="0" dirty="0" smtClean="0"/>
              <a:t> S-1A = </a:t>
            </a:r>
            <a:r>
              <a:rPr lang="fr-BE" baseline="0" dirty="0" err="1" smtClean="0"/>
              <a:t>stunning</a:t>
            </a:r>
            <a:r>
              <a:rPr lang="fr-BE" baseline="0" dirty="0" smtClean="0"/>
              <a:t> ! Excellent </a:t>
            </a:r>
            <a:r>
              <a:rPr lang="fr-BE" baseline="0" dirty="0" err="1" smtClean="0"/>
              <a:t>quality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exceeds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expectations. =&gt; </a:t>
            </a:r>
            <a:r>
              <a:rPr lang="fr-BE" baseline="0" dirty="0" err="1" smtClean="0"/>
              <a:t>Showcase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EU's</a:t>
            </a:r>
            <a:r>
              <a:rPr lang="fr-BE" baseline="0" dirty="0" smtClean="0"/>
              <a:t> high-tech </a:t>
            </a:r>
            <a:r>
              <a:rPr lang="fr-BE" baseline="0" dirty="0" err="1" smtClean="0"/>
              <a:t>savoir faire</a:t>
            </a:r>
            <a:r>
              <a:rPr lang="fr-BE" baseline="0" dirty="0" smtClean="0"/>
              <a:t>…   Warning: </a:t>
            </a:r>
            <a:r>
              <a:rPr lang="fr-BE" baseline="0" dirty="0" err="1" smtClean="0"/>
              <a:t>these</a:t>
            </a:r>
            <a:r>
              <a:rPr lang="fr-BE" baseline="0" dirty="0" smtClean="0"/>
              <a:t> are radar images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never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beautiful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colourful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optical</a:t>
            </a:r>
            <a:r>
              <a:rPr lang="fr-BE" baseline="0" dirty="0" smtClean="0"/>
              <a:t> images, but are </a:t>
            </a:r>
            <a:r>
              <a:rPr lang="fr-BE" baseline="0" dirty="0" err="1" smtClean="0"/>
              <a:t>actually</a:t>
            </a:r>
            <a:r>
              <a:rPr lang="fr-BE" baseline="0" dirty="0" smtClean="0"/>
              <a:t> more </a:t>
            </a:r>
            <a:r>
              <a:rPr lang="fr-BE" baseline="0" dirty="0" err="1" smtClean="0"/>
              <a:t>usefule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scientific</a:t>
            </a:r>
            <a:r>
              <a:rPr lang="fr-BE" baseline="0" dirty="0" smtClean="0"/>
              <a:t>/</a:t>
            </a:r>
            <a:r>
              <a:rPr lang="fr-BE" baseline="0" dirty="0" err="1" smtClean="0"/>
              <a:t>policy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analysis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purposes</a:t>
            </a:r>
            <a:r>
              <a:rPr lang="fr-BE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587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885" indent="-179885">
              <a:buFont typeface="Arial" panose="020B0604020202020204" pitchFamily="34" charset="0"/>
              <a:buChar char="•"/>
            </a:pPr>
            <a:r>
              <a:rPr lang="fr-BE" dirty="0" err="1" smtClean="0"/>
              <a:t>Copernicus</a:t>
            </a:r>
            <a:r>
              <a:rPr lang="fr-BE" dirty="0" smtClean="0"/>
              <a:t>'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phase </a:t>
            </a:r>
            <a:r>
              <a:rPr lang="fr-BE" baseline="0" dirty="0" err="1" smtClean="0"/>
              <a:t>starts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now</a:t>
            </a:r>
            <a:r>
              <a:rPr lang="fr-BE" baseline="0" dirty="0" smtClean="0"/>
              <a:t>, building on the </a:t>
            </a:r>
            <a:r>
              <a:rPr lang="fr-BE" baseline="0" dirty="0" err="1" smtClean="0"/>
              <a:t>success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experience</a:t>
            </a:r>
            <a:r>
              <a:rPr lang="fr-BE" baseline="0" dirty="0" smtClean="0"/>
              <a:t> of the </a:t>
            </a:r>
            <a:r>
              <a:rPr lang="fr-BE" baseline="0" dirty="0" err="1" smtClean="0"/>
              <a:t>previous</a:t>
            </a:r>
            <a:r>
              <a:rPr lang="fr-BE" baseline="0" dirty="0" smtClean="0"/>
              <a:t> GIO (GMES Initial Operations) programme. User </a:t>
            </a:r>
            <a:r>
              <a:rPr lang="fr-BE" baseline="0" dirty="0" err="1" smtClean="0"/>
              <a:t>requirements</a:t>
            </a:r>
            <a:r>
              <a:rPr lang="fr-BE" baseline="0" dirty="0" smtClean="0"/>
              <a:t> and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arrangements are in place, but </a:t>
            </a:r>
            <a:r>
              <a:rPr lang="fr-BE" baseline="0" dirty="0" err="1" smtClean="0"/>
              <a:t>our</a:t>
            </a:r>
            <a:r>
              <a:rPr lang="fr-BE" baseline="0" dirty="0" smtClean="0"/>
              <a:t> (EU-</a:t>
            </a:r>
            <a:r>
              <a:rPr lang="fr-BE" baseline="0" dirty="0" err="1" smtClean="0"/>
              <a:t>owned</a:t>
            </a:r>
            <a:r>
              <a:rPr lang="fr-BE" baseline="0" dirty="0" smtClean="0"/>
              <a:t>) Sentinels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deliver</a:t>
            </a:r>
            <a:r>
              <a:rPr lang="fr-BE" baseline="0" dirty="0" smtClean="0"/>
              <a:t> more and </a:t>
            </a:r>
            <a:r>
              <a:rPr lang="fr-BE" baseline="0" dirty="0" err="1" smtClean="0"/>
              <a:t>better</a:t>
            </a:r>
            <a:r>
              <a:rPr lang="fr-BE" baseline="0" dirty="0" smtClean="0"/>
              <a:t> data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unpredecented</a:t>
            </a:r>
            <a:r>
              <a:rPr lang="fr-BE" baseline="0" dirty="0" smtClean="0"/>
              <a:t> volume. =&gt; A quantum </a:t>
            </a:r>
            <a:r>
              <a:rPr lang="fr-BE" baseline="0" dirty="0" err="1" smtClean="0"/>
              <a:t>leap</a:t>
            </a:r>
            <a:r>
              <a:rPr lang="fr-BE" baseline="0" dirty="0" smtClean="0"/>
              <a:t> for EU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Observation. A key </a:t>
            </a:r>
            <a:r>
              <a:rPr lang="fr-BE" baseline="0" dirty="0" err="1" smtClean="0"/>
              <a:t>element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ensuring</a:t>
            </a:r>
            <a:r>
              <a:rPr lang="fr-BE" baseline="0" dirty="0" smtClean="0"/>
              <a:t> the </a:t>
            </a:r>
            <a:r>
              <a:rPr lang="fr-BE" baseline="0" dirty="0" err="1" smtClean="0"/>
              <a:t>smooth</a:t>
            </a:r>
            <a:r>
              <a:rPr lang="fr-BE" baseline="0" dirty="0" smtClean="0"/>
              <a:t> </a:t>
            </a:r>
            <a:r>
              <a:rPr lang="fr-BE" baseline="0" dirty="0" err="1" smtClean="0"/>
              <a:t>dissemination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huge</a:t>
            </a:r>
            <a:r>
              <a:rPr lang="fr-BE" baseline="0" dirty="0" smtClean="0"/>
              <a:t> volume of data, </a:t>
            </a:r>
            <a:r>
              <a:rPr lang="fr-BE" baseline="0" dirty="0" err="1" smtClean="0"/>
              <a:t>making</a:t>
            </a:r>
            <a:r>
              <a:rPr lang="fr-BE" baseline="0" dirty="0" smtClean="0"/>
              <a:t> the EU as a major global </a:t>
            </a:r>
            <a:r>
              <a:rPr lang="fr-BE" baseline="0" dirty="0" err="1" smtClean="0"/>
              <a:t>player</a:t>
            </a:r>
            <a:r>
              <a:rPr lang="fr-BE" baseline="0" dirty="0" smtClean="0"/>
              <a:t>/</a:t>
            </a:r>
            <a:r>
              <a:rPr lang="fr-BE" baseline="0" dirty="0" err="1" smtClean="0"/>
              <a:t>owner</a:t>
            </a:r>
            <a:r>
              <a:rPr lang="fr-BE" baseline="0" dirty="0" smtClean="0"/>
              <a:t> in </a:t>
            </a:r>
            <a:r>
              <a:rPr lang="fr-BE" baseline="0" dirty="0" err="1" smtClean="0"/>
              <a:t>Earth</a:t>
            </a:r>
            <a:r>
              <a:rPr lang="fr-BE" baseline="0" dirty="0" smtClean="0"/>
              <a:t> Observation data.</a:t>
            </a:r>
          </a:p>
          <a:p>
            <a:pPr marL="179885" indent="-179885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External</a:t>
            </a:r>
            <a:r>
              <a:rPr lang="fr-BE" baseline="0" dirty="0" smtClean="0"/>
              <a:t> data-</a:t>
            </a:r>
            <a:r>
              <a:rPr lang="fr-BE" baseline="0" dirty="0" err="1" smtClean="0"/>
              <a:t>buy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continue, but </a:t>
            </a:r>
            <a:r>
              <a:rPr lang="fr-BE" baseline="0" dirty="0" err="1" smtClean="0"/>
              <a:t>decrease</a:t>
            </a:r>
            <a:r>
              <a:rPr lang="fr-BE" baseline="0" dirty="0" smtClean="0"/>
              <a:t> as Sentinels </a:t>
            </a:r>
            <a:r>
              <a:rPr lang="fr-BE" baseline="0" dirty="0" err="1" smtClean="0"/>
              <a:t>become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</a:t>
            </a:r>
            <a:r>
              <a:rPr lang="fr-BE" baseline="0" dirty="0" smtClean="0"/>
              <a:t> 2015-2016 </a:t>
            </a:r>
            <a:r>
              <a:rPr lang="fr-BE" baseline="0" dirty="0" err="1" smtClean="0"/>
              <a:t>ff</a:t>
            </a:r>
            <a:r>
              <a:rPr lang="fr-BE" baseline="0" dirty="0" smtClean="0"/>
              <a:t>. </a:t>
            </a:r>
            <a:r>
              <a:rPr lang="fr-BE" baseline="0" dirty="0" err="1" smtClean="0"/>
              <a:t>However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some</a:t>
            </a:r>
            <a:r>
              <a:rPr lang="fr-BE" baseline="0" dirty="0" smtClean="0"/>
              <a:t> gaps </a:t>
            </a:r>
            <a:r>
              <a:rPr lang="fr-BE" baseline="0" dirty="0" err="1" smtClean="0"/>
              <a:t>will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remain</a:t>
            </a:r>
            <a:r>
              <a:rPr lang="fr-BE" baseline="0" dirty="0" smtClean="0"/>
              <a:t> (high-</a:t>
            </a:r>
            <a:r>
              <a:rPr lang="fr-BE" baseline="0" dirty="0" err="1" smtClean="0"/>
              <a:t>resolution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imagery</a:t>
            </a:r>
            <a:r>
              <a:rPr lang="fr-BE" baseline="0" dirty="0" smtClean="0"/>
              <a:t>) as </a:t>
            </a:r>
            <a:r>
              <a:rPr lang="fr-BE" baseline="0" dirty="0" err="1" smtClean="0"/>
              <a:t>Copernicus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was</a:t>
            </a:r>
            <a:r>
              <a:rPr lang="fr-BE" baseline="0" dirty="0" smtClean="0"/>
              <a:t> not (!) </a:t>
            </a:r>
            <a:r>
              <a:rPr lang="fr-BE" baseline="0" dirty="0" err="1" smtClean="0"/>
              <a:t>designed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fill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them</a:t>
            </a:r>
            <a:r>
              <a:rPr lang="fr-BE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066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38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79503" indent="-299809" defTabSz="96938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99236" indent="-239847" defTabSz="96938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78930" indent="-239847" defTabSz="96938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58624" indent="-239847" defTabSz="969382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38318" indent="-239847" defTabSz="96938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18013" indent="-239847" defTabSz="96938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597707" indent="-239847" defTabSz="96938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77401" indent="-239847" defTabSz="969382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E83F2EB-C9F2-D44B-810E-3F71858C52FD}" type="slidenum">
              <a:rPr lang="fr-FR" altLang="en-US"/>
              <a:pPr eaLnBrk="1" hangingPunct="1">
                <a:spcBef>
                  <a:spcPct val="0"/>
                </a:spcBef>
              </a:pPr>
              <a:t>4</a:t>
            </a:fld>
            <a:endParaRPr lang="fr-FR" alt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91" y="4706938"/>
            <a:ext cx="5051425" cy="4456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GB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4413" y="736600"/>
            <a:ext cx="4916487" cy="368776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746" y="4719334"/>
            <a:ext cx="5097445" cy="4426253"/>
          </a:xfrm>
          <a:noFill/>
        </p:spPr>
        <p:txBody>
          <a:bodyPr/>
          <a:lstStyle/>
          <a:p>
            <a:r>
              <a:rPr lang="en-US" altLang="en-US" dirty="0" smtClean="0">
                <a:latin typeface="Arial" pitchFamily="34" charset="0"/>
              </a:rPr>
              <a:t>Important to underline that Copernicus is :</a:t>
            </a:r>
          </a:p>
          <a:p>
            <a:endParaRPr lang="en-US" altLang="en-US" dirty="0" smtClean="0">
              <a:latin typeface="Arial" pitchFamily="34" charset="0"/>
            </a:endParaRPr>
          </a:p>
          <a:p>
            <a:pPr marL="179885" indent="-179885">
              <a:buFont typeface="Arial" panose="020B0604020202020204" pitchFamily="34" charset="0"/>
              <a:buChar char="•"/>
            </a:pPr>
            <a:r>
              <a:rPr lang="en-US" altLang="en-US" dirty="0" smtClean="0">
                <a:latin typeface="Arial" pitchFamily="34" charset="0"/>
              </a:rPr>
              <a:t>A custom-built,</a:t>
            </a:r>
            <a:r>
              <a:rPr lang="en-US" altLang="en-US" baseline="0" dirty="0" smtClean="0">
                <a:latin typeface="Arial" pitchFamily="34" charset="0"/>
              </a:rPr>
              <a:t> </a:t>
            </a:r>
            <a:r>
              <a:rPr lang="en-US" altLang="en-US" dirty="0" smtClean="0">
                <a:latin typeface="Arial" pitchFamily="34" charset="0"/>
              </a:rPr>
              <a:t>comprehensive, cutting-edge Earth Observation</a:t>
            </a:r>
            <a:r>
              <a:rPr lang="en-US" altLang="en-US" baseline="0" dirty="0" smtClean="0">
                <a:latin typeface="Arial" pitchFamily="34" charset="0"/>
              </a:rPr>
              <a:t> system, that puts EU in class of its own (</a:t>
            </a:r>
            <a:r>
              <a:rPr lang="en-US" altLang="en-US" i="1" baseline="0" dirty="0" smtClean="0">
                <a:latin typeface="Arial" pitchFamily="34" charset="0"/>
              </a:rPr>
              <a:t>in many aspects even better-performing than civilian US satellites…)</a:t>
            </a:r>
            <a:endParaRPr lang="en-US" altLang="en-US" baseline="0" dirty="0" smtClean="0">
              <a:latin typeface="Arial" pitchFamily="34" charset="0"/>
            </a:endParaRPr>
          </a:p>
          <a:p>
            <a:pPr marL="179885" indent="-179885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Arial" pitchFamily="34" charset="0"/>
              </a:rPr>
              <a:t>Satellites and types of images are </a:t>
            </a:r>
            <a:r>
              <a:rPr lang="en-US" altLang="en-US" dirty="0" smtClean="0">
                <a:latin typeface="Arial" pitchFamily="34" charset="0"/>
              </a:rPr>
              <a:t>mutually</a:t>
            </a:r>
            <a:r>
              <a:rPr lang="en-US" altLang="en-US" baseline="0" dirty="0" smtClean="0">
                <a:latin typeface="Arial" pitchFamily="34" charset="0"/>
              </a:rPr>
              <a:t> reinforcing, idem for space- and in-situ data. </a:t>
            </a:r>
          </a:p>
          <a:p>
            <a:pPr marL="179885" indent="-179885">
              <a:buFont typeface="Arial" panose="020B0604020202020204" pitchFamily="34" charset="0"/>
              <a:buChar char="•"/>
            </a:pPr>
            <a:r>
              <a:rPr lang="en-US" altLang="en-US" baseline="0" dirty="0" smtClean="0">
                <a:latin typeface="Arial" pitchFamily="34" charset="0"/>
              </a:rPr>
              <a:t>A key difference between different Sentinels is their orbits, allowing for different types of observations and revisit times of an </a:t>
            </a:r>
            <a:r>
              <a:rPr lang="en-US" altLang="en-US" baseline="0" dirty="0" err="1" smtClean="0">
                <a:latin typeface="Arial" pitchFamily="34" charset="0"/>
              </a:rPr>
              <a:t>inidividual</a:t>
            </a:r>
            <a:r>
              <a:rPr lang="en-US" altLang="en-US" baseline="0" dirty="0" smtClean="0">
                <a:latin typeface="Arial" pitchFamily="34" charset="0"/>
              </a:rPr>
              <a:t> spot on the globe.</a:t>
            </a:r>
            <a:endParaRPr lang="en-US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9885" indent="-179885">
              <a:buFont typeface="Arial" panose="020B0604020202020204" pitchFamily="34" charset="0"/>
              <a:buChar char="•"/>
            </a:pPr>
            <a:r>
              <a:rPr lang="fr-BE" dirty="0" smtClean="0"/>
              <a:t>It </a:t>
            </a:r>
            <a:r>
              <a:rPr lang="fr-BE" dirty="0" err="1" smtClean="0"/>
              <a:t>is</a:t>
            </a:r>
            <a:r>
              <a:rPr lang="fr-BE" dirty="0" smtClean="0"/>
              <a:t> important </a:t>
            </a:r>
            <a:r>
              <a:rPr lang="fr-BE" dirty="0" err="1" smtClean="0"/>
              <a:t>that</a:t>
            </a:r>
            <a:r>
              <a:rPr lang="fr-BE" dirty="0" smtClean="0"/>
              <a:t> due to the </a:t>
            </a:r>
            <a:r>
              <a:rPr lang="fr-BE" dirty="0" err="1" smtClean="0"/>
              <a:t>inherent</a:t>
            </a:r>
            <a:r>
              <a:rPr lang="fr-BE" dirty="0" smtClean="0"/>
              <a:t> nature of </a:t>
            </a:r>
            <a:r>
              <a:rPr lang="fr-BE" dirty="0" err="1" smtClean="0"/>
              <a:t>space</a:t>
            </a:r>
            <a:r>
              <a:rPr lang="fr-BE" dirty="0" smtClean="0"/>
              <a:t> </a:t>
            </a:r>
            <a:r>
              <a:rPr lang="fr-BE" dirty="0" err="1" smtClean="0"/>
              <a:t>operations</a:t>
            </a:r>
            <a:r>
              <a:rPr lang="fr-BE" dirty="0" smtClean="0"/>
              <a:t>,</a:t>
            </a:r>
            <a:r>
              <a:rPr lang="fr-BE" baseline="0" dirty="0" smtClean="0"/>
              <a:t> </a:t>
            </a:r>
            <a:r>
              <a:rPr lang="fr-BE" dirty="0" err="1" smtClean="0"/>
              <a:t>only</a:t>
            </a:r>
            <a:r>
              <a:rPr lang="fr-BE" dirty="0" smtClean="0"/>
              <a:t> an indicative </a:t>
            </a:r>
            <a:r>
              <a:rPr lang="fr-BE" dirty="0" err="1" smtClean="0"/>
              <a:t>schedule</a:t>
            </a:r>
            <a:r>
              <a:rPr lang="fr-BE" dirty="0" smtClean="0"/>
              <a:t> </a:t>
            </a:r>
            <a:r>
              <a:rPr lang="fr-BE" dirty="0" err="1" smtClean="0"/>
              <a:t>can</a:t>
            </a:r>
            <a:r>
              <a:rPr lang="fr-BE" dirty="0" smtClean="0"/>
              <a:t> </a:t>
            </a:r>
            <a:r>
              <a:rPr lang="fr-BE" dirty="0" err="1" smtClean="0"/>
              <a:t>be</a:t>
            </a:r>
            <a:r>
              <a:rPr lang="fr-BE" dirty="0" smtClean="0"/>
              <a:t> </a:t>
            </a:r>
            <a:r>
              <a:rPr lang="fr-BE" dirty="0" err="1" smtClean="0"/>
              <a:t>given</a:t>
            </a:r>
            <a:r>
              <a:rPr lang="fr-BE" dirty="0" smtClean="0"/>
              <a:t>, </a:t>
            </a:r>
            <a:r>
              <a:rPr lang="fr-BE" dirty="0" err="1" smtClean="0"/>
              <a:t>rather</a:t>
            </a:r>
            <a:r>
              <a:rPr lang="fr-BE" dirty="0" smtClean="0"/>
              <a:t> </a:t>
            </a:r>
            <a:r>
              <a:rPr lang="fr-BE" dirty="0" err="1" smtClean="0"/>
              <a:t>than</a:t>
            </a:r>
            <a:r>
              <a:rPr lang="fr-BE" dirty="0" smtClean="0"/>
              <a:t> </a:t>
            </a:r>
            <a:r>
              <a:rPr lang="fr-BE" dirty="0" err="1" smtClean="0"/>
              <a:t>definite</a:t>
            </a:r>
            <a:r>
              <a:rPr lang="fr-BE" dirty="0" smtClean="0"/>
              <a:t> </a:t>
            </a:r>
            <a:r>
              <a:rPr lang="fr-BE" dirty="0" err="1" smtClean="0"/>
              <a:t>launch</a:t>
            </a:r>
            <a:r>
              <a:rPr lang="fr-BE" dirty="0" smtClean="0"/>
              <a:t> dates. It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extremely</a:t>
            </a:r>
            <a:r>
              <a:rPr lang="fr-BE" baseline="0" dirty="0" smtClean="0"/>
              <a:t> rare in the </a:t>
            </a:r>
            <a:r>
              <a:rPr lang="fr-BE" baseline="0" dirty="0" err="1" smtClean="0"/>
              <a:t>filed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space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any</a:t>
            </a:r>
            <a:r>
              <a:rPr lang="fr-BE" baseline="0" dirty="0" smtClean="0"/>
              <a:t> satellite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launched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according</a:t>
            </a:r>
            <a:r>
              <a:rPr lang="fr-BE" baseline="0" dirty="0" smtClean="0"/>
              <a:t> to a </a:t>
            </a:r>
            <a:r>
              <a:rPr lang="fr-BE" baseline="0" dirty="0" err="1" smtClean="0"/>
              <a:t>schedule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initially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foreseen</a:t>
            </a:r>
            <a:r>
              <a:rPr lang="fr-BE" baseline="0" dirty="0" smtClean="0"/>
              <a:t>; and </a:t>
            </a:r>
            <a:r>
              <a:rPr lang="fr-BE" baseline="0" dirty="0" err="1" smtClean="0"/>
              <a:t>it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also</a:t>
            </a:r>
            <a:r>
              <a:rPr lang="fr-BE" baseline="0" dirty="0" smtClean="0"/>
              <a:t> impossible to </a:t>
            </a:r>
            <a:r>
              <a:rPr lang="fr-BE" baseline="0" dirty="0" err="1" smtClean="0"/>
              <a:t>predict</a:t>
            </a:r>
            <a:r>
              <a:rPr lang="fr-BE" baseline="0" dirty="0" smtClean="0"/>
              <a:t> the real </a:t>
            </a:r>
            <a:r>
              <a:rPr lang="fr-BE" baseline="0" dirty="0" err="1" smtClean="0"/>
              <a:t>lifetime</a:t>
            </a:r>
            <a:r>
              <a:rPr lang="fr-BE" baseline="0" dirty="0" smtClean="0"/>
              <a:t> of a satellite. </a:t>
            </a:r>
            <a:r>
              <a:rPr lang="fr-BE" baseline="0" dirty="0" err="1" smtClean="0"/>
              <a:t>Thus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planning has to </a:t>
            </a:r>
            <a:r>
              <a:rPr lang="fr-BE" baseline="0" dirty="0" err="1" smtClean="0"/>
              <a:t>be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regarded</a:t>
            </a:r>
            <a:r>
              <a:rPr lang="fr-BE" baseline="0" dirty="0" smtClean="0"/>
              <a:t> as </a:t>
            </a:r>
            <a:r>
              <a:rPr lang="fr-BE" baseline="0" dirty="0" err="1" smtClean="0"/>
              <a:t>preliminary</a:t>
            </a:r>
            <a:r>
              <a:rPr lang="fr-BE" baseline="0" dirty="0" smtClean="0"/>
              <a:t>/indicative </a:t>
            </a:r>
            <a:r>
              <a:rPr lang="fr-BE" baseline="0" dirty="0" err="1" smtClean="0"/>
              <a:t>only</a:t>
            </a:r>
            <a:r>
              <a:rPr lang="fr-BE" baseline="0" dirty="0" smtClean="0"/>
              <a:t>.  </a:t>
            </a:r>
            <a:endParaRPr lang="fr-BE" dirty="0" smtClean="0"/>
          </a:p>
          <a:p>
            <a:pPr marL="179885" indent="-179885">
              <a:buFont typeface="Arial" panose="020B0604020202020204" pitchFamily="34" charset="0"/>
              <a:buChar char="•"/>
            </a:pPr>
            <a:r>
              <a:rPr lang="fr-BE" dirty="0" smtClean="0"/>
              <a:t>6</a:t>
            </a:r>
            <a:r>
              <a:rPr lang="fr-BE" baseline="0" dirty="0" smtClean="0"/>
              <a:t> more </a:t>
            </a:r>
            <a:r>
              <a:rPr lang="fr-BE" baseline="0" dirty="0" err="1" smtClean="0"/>
              <a:t>launches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foreseen</a:t>
            </a:r>
            <a:r>
              <a:rPr lang="fr-BE" baseline="0" dirty="0" smtClean="0"/>
              <a:t> for 2015 / 2016</a:t>
            </a:r>
          </a:p>
          <a:p>
            <a:pPr marL="179885" indent="-179885">
              <a:buFont typeface="Arial" panose="020B0604020202020204" pitchFamily="34" charset="0"/>
              <a:buChar char="•"/>
            </a:pPr>
            <a:r>
              <a:rPr lang="fr-BE" baseline="0" dirty="0" smtClean="0"/>
              <a:t>ESA has an </a:t>
            </a:r>
            <a:r>
              <a:rPr lang="fr-BE" baseline="0" dirty="0" err="1" smtClean="0"/>
              <a:t>overall</a:t>
            </a:r>
            <a:r>
              <a:rPr lang="fr-BE" baseline="0" dirty="0" smtClean="0"/>
              <a:t> </a:t>
            </a:r>
            <a:r>
              <a:rPr lang="fr-BE" baseline="0" dirty="0" err="1" smtClean="0"/>
              <a:t>great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track</a:t>
            </a:r>
            <a:r>
              <a:rPr lang="fr-BE" baseline="0" dirty="0" smtClean="0"/>
              <a:t>-record in satellite </a:t>
            </a:r>
            <a:r>
              <a:rPr lang="fr-BE" baseline="0" dirty="0" err="1" smtClean="0"/>
              <a:t>development</a:t>
            </a:r>
            <a:r>
              <a:rPr lang="fr-BE" baseline="0" dirty="0" smtClean="0"/>
              <a:t>, but </a:t>
            </a:r>
            <a:r>
              <a:rPr lang="fr-BE" baseline="0" dirty="0" err="1" smtClean="0"/>
              <a:t>nevertheless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there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an </a:t>
            </a:r>
            <a:r>
              <a:rPr lang="fr-BE" baseline="0" dirty="0" err="1" smtClean="0"/>
              <a:t>inherent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risk</a:t>
            </a:r>
            <a:r>
              <a:rPr lang="fr-BE" baseline="0" dirty="0" smtClean="0"/>
              <a:t> of </a:t>
            </a:r>
            <a:r>
              <a:rPr lang="fr-BE" baseline="0" dirty="0" err="1" smtClean="0"/>
              <a:t>delays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malfunctions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both</a:t>
            </a:r>
            <a:r>
              <a:rPr lang="fr-BE" baseline="0" dirty="0" smtClean="0"/>
              <a:t> for the </a:t>
            </a:r>
            <a:r>
              <a:rPr lang="fr-BE" baseline="0" dirty="0" err="1" smtClean="0"/>
              <a:t>development</a:t>
            </a:r>
            <a:r>
              <a:rPr lang="fr-BE" baseline="0" dirty="0" smtClean="0"/>
              <a:t> of satellites (</a:t>
            </a:r>
            <a:r>
              <a:rPr lang="fr-BE" i="1" baseline="0" dirty="0" smtClean="0"/>
              <a:t>high-tech, custom-</a:t>
            </a:r>
            <a:r>
              <a:rPr lang="fr-BE" i="1" baseline="0" dirty="0" err="1" smtClean="0"/>
              <a:t>built</a:t>
            </a:r>
            <a:r>
              <a:rPr lang="fr-BE" i="1" baseline="0" dirty="0" smtClean="0"/>
              <a:t>, unique</a:t>
            </a:r>
            <a:r>
              <a:rPr lang="fr-BE" baseline="0" dirty="0" smtClean="0"/>
              <a:t>), </a:t>
            </a:r>
            <a:r>
              <a:rPr lang="fr-BE" baseline="0" dirty="0" err="1" smtClean="0"/>
              <a:t>launchers</a:t>
            </a:r>
            <a:r>
              <a:rPr lang="fr-BE" baseline="0" dirty="0" smtClean="0"/>
              <a:t> (</a:t>
            </a:r>
            <a:r>
              <a:rPr lang="fr-BE" i="1" baseline="0" dirty="0" smtClean="0"/>
              <a:t>long </a:t>
            </a:r>
            <a:r>
              <a:rPr lang="fr-BE" i="1" baseline="0" dirty="0" err="1" smtClean="0"/>
              <a:t>experience</a:t>
            </a:r>
            <a:r>
              <a:rPr lang="fr-BE" i="1" baseline="0" dirty="0" smtClean="0"/>
              <a:t>, but </a:t>
            </a:r>
            <a:r>
              <a:rPr lang="fr-BE" i="1" baseline="0" dirty="0" err="1" smtClean="0"/>
              <a:t>narrow</a:t>
            </a:r>
            <a:r>
              <a:rPr lang="fr-BE" i="1" baseline="0" dirty="0" smtClean="0"/>
              <a:t> slots, </a:t>
            </a:r>
            <a:r>
              <a:rPr lang="fr-BE" i="1" baseline="0" dirty="0" err="1" smtClean="0"/>
              <a:t>bottlenecks</a:t>
            </a:r>
            <a:r>
              <a:rPr lang="fr-BE" i="1" baseline="0" dirty="0" smtClean="0"/>
              <a:t>, and no 100% </a:t>
            </a:r>
            <a:r>
              <a:rPr lang="fr-BE" i="1" baseline="0" dirty="0" err="1" smtClean="0"/>
              <a:t>success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guarantee</a:t>
            </a:r>
            <a:r>
              <a:rPr lang="fr-BE" baseline="0" dirty="0" smtClean="0"/>
              <a:t>), and </a:t>
            </a:r>
            <a:r>
              <a:rPr lang="fr-BE" baseline="0" dirty="0" err="1" smtClean="0"/>
              <a:t>flights</a:t>
            </a:r>
            <a:r>
              <a:rPr lang="fr-BE" baseline="0" dirty="0" smtClean="0"/>
              <a:t> (</a:t>
            </a:r>
            <a:r>
              <a:rPr lang="fr-BE" i="1" baseline="0" dirty="0" err="1" smtClean="0"/>
              <a:t>space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debris</a:t>
            </a:r>
            <a:r>
              <a:rPr lang="fr-BE" i="1" baseline="0" dirty="0" smtClean="0"/>
              <a:t>, </a:t>
            </a:r>
            <a:r>
              <a:rPr lang="fr-BE" i="1" baseline="0" dirty="0" err="1" smtClean="0"/>
              <a:t>space</a:t>
            </a:r>
            <a:r>
              <a:rPr lang="fr-BE" i="1" baseline="0" dirty="0" smtClean="0"/>
              <a:t> </a:t>
            </a:r>
            <a:r>
              <a:rPr lang="fr-BE" i="1" baseline="0" dirty="0" err="1" smtClean="0"/>
              <a:t>weather</a:t>
            </a:r>
            <a:r>
              <a:rPr lang="fr-BE" i="1" baseline="0" dirty="0" smtClean="0"/>
              <a:t>). =&gt; </a:t>
            </a:r>
            <a:r>
              <a:rPr lang="fr-BE" i="0" baseline="0" dirty="0" smtClean="0"/>
              <a:t>As commercial </a:t>
            </a:r>
            <a:r>
              <a:rPr lang="fr-BE" i="0" baseline="0" dirty="0" err="1" smtClean="0"/>
              <a:t>insurance</a:t>
            </a:r>
            <a:r>
              <a:rPr lang="fr-BE" i="0" baseline="0" dirty="0" smtClean="0"/>
              <a:t> premiums are prohibitive, </a:t>
            </a:r>
            <a:r>
              <a:rPr lang="fr-BE" i="0" baseline="0" dirty="0" err="1" smtClean="0"/>
              <a:t>we</a:t>
            </a:r>
            <a:r>
              <a:rPr lang="fr-BE" i="0" baseline="0" dirty="0" smtClean="0"/>
              <a:t> continue </a:t>
            </a:r>
            <a:r>
              <a:rPr lang="fr-BE" i="0" baseline="0" dirty="0" err="1" smtClean="0"/>
              <a:t>current</a:t>
            </a:r>
            <a:r>
              <a:rPr lang="fr-BE" i="0" baseline="0" dirty="0" smtClean="0"/>
              <a:t> the 'self-assurance' </a:t>
            </a:r>
            <a:r>
              <a:rPr lang="fr-BE" i="0" baseline="0" dirty="0" err="1" smtClean="0"/>
              <a:t>approach</a:t>
            </a:r>
            <a:r>
              <a:rPr lang="fr-BE" i="0" baseline="0" dirty="0" smtClean="0"/>
              <a:t>, </a:t>
            </a:r>
            <a:r>
              <a:rPr lang="fr-BE" i="0" baseline="0" dirty="0" err="1" smtClean="0"/>
              <a:t>based</a:t>
            </a:r>
            <a:r>
              <a:rPr lang="fr-BE" i="0" baseline="0" dirty="0" smtClean="0"/>
              <a:t> on </a:t>
            </a:r>
            <a:r>
              <a:rPr lang="fr-BE" i="0" baseline="0" dirty="0" err="1" smtClean="0"/>
              <a:t>two</a:t>
            </a:r>
            <a:r>
              <a:rPr lang="fr-BE" i="0" baseline="0" dirty="0" smtClean="0"/>
              <a:t> flight </a:t>
            </a:r>
            <a:r>
              <a:rPr lang="fr-BE" i="0" baseline="0" dirty="0" err="1" smtClean="0"/>
              <a:t>units</a:t>
            </a:r>
            <a:r>
              <a:rPr lang="fr-BE" i="0" baseline="0" dirty="0" smtClean="0"/>
              <a:t> per </a:t>
            </a:r>
            <a:r>
              <a:rPr lang="fr-BE" i="0" baseline="0" dirty="0" err="1" smtClean="0"/>
              <a:t>Sentinel</a:t>
            </a:r>
            <a:r>
              <a:rPr lang="fr-BE" i="0" baseline="0" dirty="0" smtClean="0"/>
              <a:t> mission, as </a:t>
            </a:r>
            <a:r>
              <a:rPr lang="fr-BE" i="0" baseline="0" dirty="0" err="1" smtClean="0"/>
              <a:t>well</a:t>
            </a:r>
            <a:r>
              <a:rPr lang="fr-BE" i="0" baseline="0" dirty="0" smtClean="0"/>
              <a:t> as the </a:t>
            </a:r>
            <a:r>
              <a:rPr lang="fr-BE" i="0" baseline="0" dirty="0" err="1" smtClean="0"/>
              <a:t>development</a:t>
            </a:r>
            <a:r>
              <a:rPr lang="fr-BE" i="0" baseline="0" dirty="0" smtClean="0"/>
              <a:t> of </a:t>
            </a:r>
            <a:r>
              <a:rPr lang="fr-BE" i="0" baseline="0" dirty="0" err="1" smtClean="0"/>
              <a:t>recurrent</a:t>
            </a:r>
            <a:r>
              <a:rPr lang="fr-BE" i="0" baseline="0" dirty="0" smtClean="0"/>
              <a:t> </a:t>
            </a:r>
            <a:r>
              <a:rPr lang="fr-BE" i="0" baseline="0" dirty="0" err="1" smtClean="0"/>
              <a:t>Units</a:t>
            </a:r>
            <a:r>
              <a:rPr lang="fr-BE" i="0" baseline="0" dirty="0" smtClean="0"/>
              <a:t>.</a:t>
            </a:r>
          </a:p>
          <a:p>
            <a:pPr marL="179885" indent="-179885">
              <a:buFont typeface="Arial" panose="020B0604020202020204" pitchFamily="34" charset="0"/>
              <a:buChar char="•"/>
            </a:pPr>
            <a:r>
              <a:rPr lang="fr-BE" i="0" baseline="0" dirty="0" err="1" smtClean="0"/>
              <a:t>Political</a:t>
            </a:r>
            <a:r>
              <a:rPr lang="fr-BE" i="0" baseline="0" dirty="0" smtClean="0"/>
              <a:t> </a:t>
            </a:r>
            <a:r>
              <a:rPr lang="fr-BE" i="0" baseline="0" dirty="0" err="1" smtClean="0"/>
              <a:t>risks</a:t>
            </a:r>
            <a:r>
              <a:rPr lang="fr-BE" i="0" baseline="0" dirty="0" smtClean="0"/>
              <a:t> </a:t>
            </a:r>
            <a:r>
              <a:rPr lang="fr-BE" i="0" baseline="0" dirty="0" err="1" smtClean="0"/>
              <a:t>re</a:t>
            </a:r>
            <a:r>
              <a:rPr lang="fr-BE" i="0" baseline="0" dirty="0" smtClean="0"/>
              <a:t>. </a:t>
            </a:r>
            <a:r>
              <a:rPr lang="fr-BE" i="0" baseline="0" dirty="0" err="1" smtClean="0"/>
              <a:t>Launchers</a:t>
            </a:r>
            <a:r>
              <a:rPr lang="fr-BE" i="0" baseline="0" dirty="0" smtClean="0"/>
              <a:t> and ITAR (US export control </a:t>
            </a:r>
            <a:r>
              <a:rPr lang="fr-BE" i="0" baseline="0" dirty="0" err="1" smtClean="0"/>
              <a:t>regime</a:t>
            </a:r>
            <a:r>
              <a:rPr lang="fr-BE" i="0" baseline="0" dirty="0" smtClean="0"/>
              <a:t>) issues, in </a:t>
            </a:r>
            <a:r>
              <a:rPr lang="fr-BE" i="0" baseline="0" dirty="0" err="1" smtClean="0"/>
              <a:t>parricular</a:t>
            </a:r>
            <a:r>
              <a:rPr lang="fr-BE" i="0" baseline="0" dirty="0" smtClean="0"/>
              <a:t> </a:t>
            </a:r>
            <a:r>
              <a:rPr lang="fr-BE" i="0" baseline="0" dirty="0" err="1" smtClean="0"/>
              <a:t>regarding</a:t>
            </a:r>
            <a:r>
              <a:rPr lang="fr-BE" i="0" baseline="0" dirty="0" smtClean="0"/>
              <a:t> the </a:t>
            </a:r>
            <a:r>
              <a:rPr lang="fr-BE" i="0" baseline="0" dirty="0" err="1" smtClean="0"/>
              <a:t>current</a:t>
            </a:r>
            <a:r>
              <a:rPr lang="fr-BE" i="0" baseline="0" dirty="0" smtClean="0"/>
              <a:t> </a:t>
            </a:r>
            <a:r>
              <a:rPr lang="fr-BE" i="0" baseline="0" dirty="0" err="1" smtClean="0"/>
              <a:t>political</a:t>
            </a:r>
            <a:r>
              <a:rPr lang="fr-BE" i="0" baseline="0" dirty="0" smtClean="0"/>
              <a:t> situation vis-à-vis </a:t>
            </a:r>
            <a:r>
              <a:rPr lang="fr-BE" i="0" baseline="0" dirty="0" err="1" smtClean="0"/>
              <a:t>Russia</a:t>
            </a:r>
            <a:r>
              <a:rPr lang="fr-BE" i="0" baseline="0" dirty="0" smtClean="0"/>
              <a:t>. =&gt; for the time </a:t>
            </a:r>
            <a:r>
              <a:rPr lang="fr-BE" i="0" baseline="0" dirty="0" err="1" smtClean="0"/>
              <a:t>being</a:t>
            </a:r>
            <a:r>
              <a:rPr lang="fr-BE" i="0" baseline="0" dirty="0" smtClean="0"/>
              <a:t>, </a:t>
            </a:r>
            <a:r>
              <a:rPr lang="fr-BE" i="0" baseline="0" dirty="0" err="1" smtClean="0"/>
              <a:t>potential</a:t>
            </a:r>
            <a:r>
              <a:rPr lang="fr-BE" i="0" baseline="0" dirty="0" smtClean="0"/>
              <a:t> issues are </a:t>
            </a:r>
            <a:r>
              <a:rPr lang="fr-BE" i="0" baseline="0" dirty="0" err="1" smtClean="0"/>
              <a:t>under</a:t>
            </a:r>
            <a:r>
              <a:rPr lang="fr-BE" i="0" baseline="0" dirty="0" smtClean="0"/>
              <a:t> control: US has </a:t>
            </a:r>
            <a:r>
              <a:rPr lang="fr-BE" i="0" baseline="0" dirty="0" err="1" smtClean="0"/>
              <a:t>announced</a:t>
            </a:r>
            <a:r>
              <a:rPr lang="fr-BE" i="0" baseline="0" dirty="0" smtClean="0"/>
              <a:t> to </a:t>
            </a:r>
            <a:r>
              <a:rPr lang="fr-BE" i="0" baseline="0" dirty="0" err="1" smtClean="0"/>
              <a:t>pursue</a:t>
            </a:r>
            <a:r>
              <a:rPr lang="fr-BE" i="0" baseline="0" dirty="0" smtClean="0"/>
              <a:t> constructive attitude. But </a:t>
            </a:r>
            <a:r>
              <a:rPr lang="fr-BE" i="0" baseline="0" dirty="0" err="1" smtClean="0"/>
              <a:t>need</a:t>
            </a:r>
            <a:r>
              <a:rPr lang="fr-BE" i="0" baseline="0" dirty="0" smtClean="0"/>
              <a:t> to </a:t>
            </a:r>
            <a:r>
              <a:rPr lang="fr-BE" i="0" baseline="0" dirty="0" err="1" smtClean="0"/>
              <a:t>keep</a:t>
            </a:r>
            <a:r>
              <a:rPr lang="fr-BE" i="0" baseline="0" dirty="0" smtClean="0"/>
              <a:t> </a:t>
            </a:r>
            <a:r>
              <a:rPr lang="fr-BE" i="0" baseline="0" dirty="0" err="1" smtClean="0"/>
              <a:t>evolving</a:t>
            </a:r>
            <a:r>
              <a:rPr lang="fr-BE" i="0" baseline="0" dirty="0" smtClean="0"/>
              <a:t> situation </a:t>
            </a:r>
            <a:r>
              <a:rPr lang="fr-BE" i="0" baseline="0" dirty="0" err="1" smtClean="0"/>
              <a:t>under</a:t>
            </a:r>
            <a:r>
              <a:rPr lang="fr-BE" i="0" baseline="0" dirty="0" smtClean="0"/>
              <a:t> </a:t>
            </a:r>
            <a:r>
              <a:rPr lang="fr-BE" i="0" baseline="0" dirty="0" err="1" smtClean="0"/>
              <a:t>review</a:t>
            </a:r>
            <a:r>
              <a:rPr lang="fr-BE" i="0" baseline="0" dirty="0" smtClean="0"/>
              <a:t>.</a:t>
            </a:r>
            <a:endParaRPr lang="en-GB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17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C197F-0298-4377-B3AB-B6FA54244F08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Challenges of '</a:t>
            </a:r>
            <a:r>
              <a:rPr lang="fr-BE" dirty="0" err="1" smtClean="0"/>
              <a:t>Big</a:t>
            </a:r>
            <a:r>
              <a:rPr lang="fr-BE" dirty="0" smtClean="0"/>
              <a:t> Data': </a:t>
            </a:r>
            <a:r>
              <a:rPr lang="fr-BE" dirty="0" err="1" smtClean="0"/>
              <a:t>Copernicus</a:t>
            </a:r>
            <a:r>
              <a:rPr lang="fr-BE" dirty="0" smtClean="0"/>
              <a:t> </a:t>
            </a:r>
            <a:r>
              <a:rPr lang="fr-BE" dirty="0" err="1" smtClean="0"/>
              <a:t>will</a:t>
            </a:r>
            <a:r>
              <a:rPr lang="fr-BE" dirty="0" smtClean="0"/>
              <a:t> </a:t>
            </a:r>
            <a:r>
              <a:rPr lang="fr-BE" dirty="0" err="1" smtClean="0"/>
              <a:t>generate</a:t>
            </a:r>
            <a:r>
              <a:rPr lang="fr-BE" dirty="0" smtClean="0"/>
              <a:t> 8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Terabyte</a:t>
            </a:r>
            <a:r>
              <a:rPr lang="fr-BE" baseline="0" dirty="0" smtClean="0"/>
              <a:t> of data per </a:t>
            </a:r>
            <a:r>
              <a:rPr lang="fr-BE" baseline="0" dirty="0" err="1" smtClean="0"/>
              <a:t>day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when</a:t>
            </a:r>
            <a:r>
              <a:rPr lang="fr-BE" baseline="0" dirty="0" smtClean="0"/>
              <a:t> </a:t>
            </a:r>
            <a:r>
              <a:rPr lang="fr-BE" baseline="0" dirty="0" err="1" smtClean="0"/>
              <a:t>fully</a:t>
            </a:r>
            <a:r>
              <a:rPr lang="fr-BE" baseline="0" dirty="0" smtClean="0"/>
              <a:t> </a:t>
            </a:r>
            <a:r>
              <a:rPr lang="fr-BE" baseline="0" dirty="0" err="1" smtClean="0"/>
              <a:t>operational</a:t>
            </a:r>
            <a:r>
              <a:rPr lang="fr-BE" baseline="0" dirty="0" smtClean="0"/>
              <a:t>. =&gt;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adequate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capacities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receive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process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disseminate</a:t>
            </a:r>
            <a:r>
              <a:rPr lang="fr-BE" baseline="0" dirty="0" smtClean="0"/>
              <a:t> and archive </a:t>
            </a:r>
            <a:r>
              <a:rPr lang="fr-BE" baseline="0" dirty="0" err="1" smtClean="0"/>
              <a:t>this</a:t>
            </a:r>
            <a:r>
              <a:rPr lang="fr-BE" baseline="0" dirty="0" smtClean="0"/>
              <a:t> information avalanche.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aseline="0" dirty="0" smtClean="0"/>
              <a:t>COM, </a:t>
            </a:r>
            <a:r>
              <a:rPr lang="fr-BE" baseline="0" dirty="0" err="1" smtClean="0"/>
              <a:t>together</a:t>
            </a:r>
            <a:r>
              <a:rPr lang="fr-BE" baseline="0" dirty="0" smtClean="0"/>
              <a:t> </a:t>
            </a:r>
            <a:r>
              <a:rPr lang="fr-BE" baseline="0" dirty="0" err="1" smtClean="0"/>
              <a:t>with</a:t>
            </a:r>
            <a:r>
              <a:rPr lang="fr-BE" baseline="0" dirty="0" smtClean="0"/>
              <a:t> ESA and EUMETSAT, </a:t>
            </a:r>
            <a:r>
              <a:rPr lang="fr-BE" baseline="0" dirty="0" err="1" smtClean="0"/>
              <a:t>is</a:t>
            </a:r>
            <a:r>
              <a:rPr lang="fr-BE" baseline="0" dirty="0" smtClean="0"/>
              <a:t> </a:t>
            </a:r>
            <a:r>
              <a:rPr lang="fr-BE" baseline="0" dirty="0" err="1" smtClean="0"/>
              <a:t>tackling</a:t>
            </a:r>
            <a:r>
              <a:rPr lang="fr-BE" baseline="0" dirty="0" smtClean="0"/>
              <a:t> the issue </a:t>
            </a:r>
            <a:r>
              <a:rPr lang="fr-BE" baseline="0" dirty="0" err="1" smtClean="0"/>
              <a:t>proactively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so</a:t>
            </a:r>
            <a:r>
              <a:rPr lang="fr-BE" baseline="0" dirty="0" smtClean="0"/>
              <a:t> as to </a:t>
            </a:r>
            <a:r>
              <a:rPr lang="fr-BE" baseline="0" dirty="0" err="1" smtClean="0"/>
              <a:t>guarantee</a:t>
            </a:r>
            <a:r>
              <a:rPr lang="fr-BE" baseline="0" dirty="0" smtClean="0"/>
              <a:t> </a:t>
            </a:r>
            <a:r>
              <a:rPr lang="fr-BE" baseline="0" dirty="0" err="1" smtClean="0"/>
              <a:t>reliable</a:t>
            </a:r>
            <a:r>
              <a:rPr lang="fr-BE" baseline="0" dirty="0" smtClean="0"/>
              <a:t> &amp; </a:t>
            </a:r>
            <a:r>
              <a:rPr lang="fr-BE" baseline="0" dirty="0" err="1" smtClean="0"/>
              <a:t>uninterrupted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access</a:t>
            </a:r>
            <a:r>
              <a:rPr lang="fr-BE" baseline="0" dirty="0" smtClean="0"/>
              <a:t> 24/7/365.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Need</a:t>
            </a:r>
            <a:r>
              <a:rPr lang="fr-BE" baseline="0" dirty="0" smtClean="0"/>
              <a:t> for </a:t>
            </a:r>
            <a:r>
              <a:rPr lang="fr-BE" baseline="0" dirty="0" err="1" smtClean="0"/>
              <a:t>cohenrent</a:t>
            </a:r>
            <a:r>
              <a:rPr lang="fr-BE" baseline="0" dirty="0" smtClean="0"/>
              <a:t> and </a:t>
            </a:r>
            <a:r>
              <a:rPr lang="fr-BE" baseline="0" dirty="0" err="1" smtClean="0"/>
              <a:t>comprehensive</a:t>
            </a:r>
            <a:r>
              <a:rPr lang="fr-BE" baseline="0" dirty="0" smtClean="0"/>
              <a:t> architecture.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Scalable</a:t>
            </a:r>
            <a:r>
              <a:rPr lang="fr-BE" baseline="0" dirty="0" smtClean="0"/>
              <a:t> infrastructure, </a:t>
            </a:r>
            <a:r>
              <a:rPr lang="fr-BE" baseline="0" dirty="0" err="1" smtClean="0"/>
              <a:t>hosted</a:t>
            </a:r>
            <a:r>
              <a:rPr lang="fr-BE" baseline="0" dirty="0" smtClean="0"/>
              <a:t> </a:t>
            </a:r>
            <a:r>
              <a:rPr lang="fr-BE" baseline="0" dirty="0" err="1" smtClean="0"/>
              <a:t>processing</a:t>
            </a:r>
            <a:r>
              <a:rPr lang="fr-BE" baseline="0" dirty="0" smtClean="0"/>
              <a:t>, cloud applications.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aseline="0" dirty="0" err="1" smtClean="0"/>
              <a:t>Unkonwns</a:t>
            </a:r>
            <a:r>
              <a:rPr lang="fr-BE" baseline="0" dirty="0" smtClean="0"/>
              <a:t>: speed and scope of user-</a:t>
            </a:r>
            <a:r>
              <a:rPr lang="fr-BE" baseline="0" dirty="0" err="1" smtClean="0"/>
              <a:t>uptake</a:t>
            </a:r>
            <a:r>
              <a:rPr lang="fr-BE" baseline="0" dirty="0" smtClean="0"/>
              <a:t>, </a:t>
            </a:r>
            <a:r>
              <a:rPr lang="fr-BE" baseline="0" dirty="0" err="1" smtClean="0"/>
              <a:t>both</a:t>
            </a:r>
            <a:r>
              <a:rPr lang="fr-BE" baseline="0" dirty="0" smtClean="0"/>
              <a:t> for data and services. =&gt; </a:t>
            </a:r>
            <a:r>
              <a:rPr lang="fr-BE" baseline="0" dirty="0" err="1" smtClean="0"/>
              <a:t>need</a:t>
            </a:r>
            <a:r>
              <a:rPr lang="fr-BE" baseline="0" dirty="0" smtClean="0"/>
              <a:t> to </a:t>
            </a:r>
            <a:r>
              <a:rPr lang="fr-BE" baseline="0" dirty="0" err="1" smtClean="0"/>
              <a:t>remain</a:t>
            </a:r>
            <a:r>
              <a:rPr lang="fr-BE" baseline="0" dirty="0" smtClean="0"/>
              <a:t> flexible </a:t>
            </a:r>
            <a:r>
              <a:rPr lang="fr-BE" baseline="0" smtClean="0"/>
              <a:t>and responsive.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413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1"/>
            <a:ext cx="9144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pitchFamily="34" charset="0"/>
            </a:endParaRP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089889" y="666750"/>
            <a:ext cx="4810857" cy="187483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81097" y="2722564"/>
            <a:ext cx="4826977" cy="1093787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en-GB" dirty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239000" y="6546850"/>
            <a:ext cx="1905000" cy="3111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8D2B0-EFB6-4DAA-9B0B-6F6B3A580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AC84C-817B-41B3-B5FF-A5E9355712C6}" type="datetime1">
              <a:rPr lang="en-GB" smtClean="0"/>
              <a:t>24/10/2014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7997F-B99A-4ACF-AE94-2B1F29C1394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538538"/>
      </p:ext>
    </p:extLst>
  </p:cSld>
  <p:clrMapOvr>
    <a:masterClrMapping/>
  </p:clrMapOvr>
  <p:transition spd="slow">
    <p:pull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auto">
          <a:xfrm>
            <a:off x="0" y="1347788"/>
            <a:ext cx="9144000" cy="551021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r" defTabSz="914400" eaLnBrk="0" hangingPunct="0">
              <a:defRPr/>
            </a:pPr>
            <a:endParaRPr lang="en-US" sz="1500" dirty="0">
              <a:solidFill>
                <a:srgbClr val="000000"/>
              </a:solidFill>
              <a:latin typeface="Tahoma" pitchFamily="34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1638" y="188913"/>
            <a:ext cx="7396162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8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6863" y="1457325"/>
            <a:ext cx="8445500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9050" y="482815"/>
            <a:ext cx="1346844" cy="55399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</a:t>
            </a:r>
            <a:r>
              <a:rPr lang="en-US" sz="1000" b="1" baseline="3000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th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Plenary session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  <a:p>
            <a:pPr defTabSz="914400" eaLnBrk="0" hangingPunct="0">
              <a:spcBef>
                <a:spcPts val="0"/>
              </a:spcBef>
              <a:defRPr/>
            </a:pP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Tromsø, Norway</a:t>
            </a:r>
            <a: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/>
            </a:r>
            <a:br>
              <a:rPr lang="en-US" sz="1000" b="1" dirty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28-30 October</a:t>
            </a:r>
            <a:r>
              <a:rPr lang="en-US" sz="1000" b="1" baseline="0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 </a:t>
            </a:r>
            <a:r>
              <a:rPr lang="en-US" sz="1000" b="1" dirty="0" smtClean="0">
                <a:solidFill>
                  <a:srgbClr val="FFFFFF"/>
                </a:solidFill>
                <a:latin typeface="Arial Unicode MS" pitchFamily="-111" charset="0"/>
                <a:ea typeface="ＭＳ Ｐゴシック" pitchFamily="-105" charset="-128"/>
                <a:cs typeface="ＭＳ Ｐゴシック" pitchFamily="-105" charset="-128"/>
              </a:rPr>
              <a:t>2014</a:t>
            </a:r>
            <a:endParaRPr lang="en-US" sz="1000" b="1" dirty="0">
              <a:solidFill>
                <a:srgbClr val="FFFFFF"/>
              </a:solidFill>
              <a:latin typeface="Arial Unicode MS" pitchFamily="-111" charset="0"/>
              <a:ea typeface="ＭＳ Ｐゴシック" pitchFamily="-105" charset="-128"/>
              <a:cs typeface="ＭＳ Ｐゴシック" pitchFamily="-105" charset="-128"/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239000" y="6600825"/>
            <a:ext cx="1905000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sz="1000">
                <a:solidFill>
                  <a:srgbClr val="002569"/>
                </a:solidFill>
                <a:latin typeface="Calibri" pitchFamily="-106" charset="0"/>
                <a:cs typeface="Calibri" pitchFamily="-106" charset="0"/>
              </a:defRPr>
            </a:lvl1pPr>
          </a:lstStyle>
          <a:p>
            <a:pPr>
              <a:defRPr/>
            </a:pPr>
            <a:fld id="{980EA4A0-E513-42EA-B292-B21C1B51B6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4" descr="CEOS_logo_trans_SMALL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8" y="119764"/>
            <a:ext cx="915254" cy="3630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</p:sldLayoutIdLst>
  <p:transition spd="slow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b="1">
          <a:solidFill>
            <a:schemeClr val="tx2"/>
          </a:solidFill>
          <a:latin typeface="Arial" charset="0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-106" charset="0"/>
        <a:buChar char="o"/>
        <a:defRPr sz="2000" b="1">
          <a:solidFill>
            <a:schemeClr val="tx2"/>
          </a:solidFill>
          <a:latin typeface="Arial" charset="0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-106" charset="2"/>
        <a:buChar char="§"/>
        <a:defRPr b="1">
          <a:solidFill>
            <a:schemeClr val="tx2"/>
          </a:solidFill>
          <a:latin typeface="Arial" charset="0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b="1">
          <a:solidFill>
            <a:schemeClr val="tx2"/>
          </a:solidFill>
          <a:latin typeface="Arial" charset="0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44"/>
          <p:cNvSpPr>
            <a:spLocks noGrp="1" noChangeArrowheads="1"/>
          </p:cNvSpPr>
          <p:nvPr>
            <p:ph type="ctrTitle"/>
          </p:nvPr>
        </p:nvSpPr>
        <p:spPr>
          <a:xfrm>
            <a:off x="2540001" y="22055"/>
            <a:ext cx="6604000" cy="1672389"/>
          </a:xfrm>
        </p:spPr>
        <p:txBody>
          <a:bodyPr/>
          <a:lstStyle/>
          <a:p>
            <a:pPr algn="l"/>
            <a:r>
              <a:rPr lang="en-US" sz="2800" dirty="0" smtClean="0"/>
              <a:t>28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CEOS Plenary Session</a:t>
            </a:r>
            <a:r>
              <a:rPr lang="en-US" sz="2800" b="0" dirty="0"/>
              <a:t/>
            </a:r>
            <a:br>
              <a:rPr lang="en-US" sz="2800" b="0" dirty="0"/>
            </a:br>
            <a:endParaRPr lang="en-US" sz="2800" dirty="0" smtClean="0">
              <a:solidFill>
                <a:srgbClr val="FFFF00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3847965" y="1694444"/>
            <a:ext cx="4826977" cy="1564105"/>
          </a:xfrm>
        </p:spPr>
        <p:txBody>
          <a:bodyPr/>
          <a:lstStyle/>
          <a:p>
            <a:pPr eaLnBrk="1" hangingPunct="1"/>
            <a:r>
              <a:rPr lang="en-US" altLang="ja-JP" b="0" dirty="0" smtClean="0"/>
              <a:t>Dr. Reinhard Schulte-Braucks</a:t>
            </a:r>
          </a:p>
          <a:p>
            <a:pPr eaLnBrk="1" hangingPunct="1"/>
            <a:r>
              <a:rPr lang="en-US" altLang="ja-JP" b="0" dirty="0" smtClean="0">
                <a:latin typeface="Calibri" pitchFamily="34" charset="0"/>
                <a:ea typeface="ＭＳ Ｐゴシック" pitchFamily="50" charset="-128"/>
              </a:rPr>
              <a:t>Head Copernicus Infrastructures</a:t>
            </a:r>
          </a:p>
          <a:p>
            <a:pPr eaLnBrk="1" hangingPunct="1"/>
            <a:r>
              <a:rPr lang="en-US" b="0" dirty="0" smtClean="0">
                <a:latin typeface="Calibri" pitchFamily="34" charset="0"/>
                <a:ea typeface="ＭＳ Ｐゴシック" pitchFamily="50" charset="-128"/>
              </a:rPr>
              <a:t>European Commission</a:t>
            </a:r>
            <a:endParaRPr lang="en-US" b="0" dirty="0" smtClean="0"/>
          </a:p>
          <a:p>
            <a:r>
              <a:rPr lang="en-US" b="0" dirty="0" smtClean="0"/>
              <a:t>CEOS Plenary, Agenda Item 10</a:t>
            </a:r>
          </a:p>
          <a:p>
            <a:r>
              <a:rPr lang="en-US" b="0" dirty="0" smtClean="0"/>
              <a:t>Tromsø, Norway</a:t>
            </a:r>
            <a:br>
              <a:rPr lang="en-US" b="0" dirty="0" smtClean="0"/>
            </a:br>
            <a:r>
              <a:rPr lang="en-US" b="0" dirty="0" smtClean="0"/>
              <a:t>28-30 October 2014</a:t>
            </a:r>
            <a:endParaRPr lang="en-US" b="0" dirty="0"/>
          </a:p>
        </p:txBody>
      </p:sp>
      <p:pic>
        <p:nvPicPr>
          <p:cNvPr id="4" name="Picture 2" descr="C:\Users\Taube\Desktop\AT job files\CEOS\CEOS Plen 2014\website\website images\Rica-ishavshotel-we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5" y="5103562"/>
            <a:ext cx="4070067" cy="2093336"/>
          </a:xfrm>
          <a:prstGeom prst="rect">
            <a:avLst/>
          </a:prstGeom>
          <a:noFill/>
        </p:spPr>
      </p:pic>
      <p:pic>
        <p:nvPicPr>
          <p:cNvPr id="5" name="Picture 2" descr="C:\Users\Taube\Desktop\AT job files\CEOS\CEOS Plen 2014\website\website images\hotelroom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3832" y="5103561"/>
            <a:ext cx="1608990" cy="827543"/>
          </a:xfrm>
          <a:prstGeom prst="rect">
            <a:avLst/>
          </a:prstGeom>
          <a:noFill/>
        </p:spPr>
      </p:pic>
      <p:pic>
        <p:nvPicPr>
          <p:cNvPr id="6" name="Picture 4" descr="C:\Users\Taube\Desktop\AT job files\CEOS\CEOS Plen 2014\website\website images\birdview tromso2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82821" y="5103561"/>
            <a:ext cx="3617833" cy="2093337"/>
          </a:xfrm>
          <a:prstGeom prst="rect">
            <a:avLst/>
          </a:prstGeom>
          <a:noFill/>
        </p:spPr>
      </p:pic>
      <p:pic>
        <p:nvPicPr>
          <p:cNvPr id="7" name="Picture 3" descr="C:\Users\Taube\Desktop\AT job files\CEOS\CEOS Plen 2014\website\website images\Winter_Troms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3832" y="5931105"/>
            <a:ext cx="2187622" cy="12657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609" y="1472665"/>
            <a:ext cx="2904898" cy="470624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581813" y="225912"/>
            <a:ext cx="6105525" cy="599732"/>
          </a:xfrm>
        </p:spPr>
        <p:txBody>
          <a:bodyPr/>
          <a:lstStyle/>
          <a:p>
            <a:pPr algn="ctr"/>
            <a:r>
              <a:rPr lang="en-GB" sz="3200" dirty="0" smtClean="0">
                <a:solidFill>
                  <a:srgbClr val="FFC000"/>
                </a:solidFill>
              </a:rPr>
              <a:t>Sentinel 1 first images</a:t>
            </a:r>
            <a:endParaRPr lang="en-GB" sz="3200" dirty="0">
              <a:solidFill>
                <a:srgbClr val="FFC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5215" y="3725905"/>
            <a:ext cx="2751668" cy="24779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490" y="1472665"/>
            <a:ext cx="2809119" cy="22532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69" y="1472666"/>
            <a:ext cx="3080621" cy="4731196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442" y="6206844"/>
            <a:ext cx="1958791" cy="65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7997F-B99A-4ACF-AE94-2B1F29C1394A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5420721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7397" y="225479"/>
            <a:ext cx="7390407" cy="769441"/>
          </a:xfrm>
        </p:spPr>
        <p:txBody>
          <a:bodyPr/>
          <a:lstStyle/>
          <a:p>
            <a:pPr algn="ctr"/>
            <a:r>
              <a:rPr lang="en-GB" sz="2400" dirty="0" smtClean="0">
                <a:solidFill>
                  <a:srgbClr val="FFC000"/>
                </a:solidFill>
              </a:rPr>
              <a:t>SEA-ICE APPLICATIONS WITH SENTINEL-1A DATA </a:t>
            </a:r>
            <a:endParaRPr lang="en-GB" sz="2400" dirty="0">
              <a:solidFill>
                <a:srgbClr val="FFC000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6719" y="1422347"/>
            <a:ext cx="1717927" cy="4504658"/>
          </a:xfrm>
        </p:spPr>
        <p:txBody>
          <a:bodyPr/>
          <a:lstStyle/>
          <a:p>
            <a:pPr marL="0" indent="0">
              <a:buNone/>
            </a:pPr>
            <a:r>
              <a:rPr lang="en-GB" sz="2000" b="1" i="1" dirty="0" smtClean="0"/>
              <a:t>The first Sentinel-1 sea-ice chart </a:t>
            </a:r>
          </a:p>
          <a:p>
            <a:pPr marL="0" indent="0">
              <a:buNone/>
            </a:pPr>
            <a:endParaRPr lang="en-GB" sz="2000" b="1" i="1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8429" y="1360441"/>
            <a:ext cx="3341079" cy="46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15" t="4036" b="4036"/>
          <a:stretch>
            <a:fillRect/>
          </a:stretch>
        </p:blipFill>
        <p:spPr bwMode="auto">
          <a:xfrm>
            <a:off x="5504508" y="1420669"/>
            <a:ext cx="3322969" cy="4590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kstboks 6"/>
          <p:cNvSpPr txBox="1"/>
          <p:nvPr/>
        </p:nvSpPr>
        <p:spPr>
          <a:xfrm>
            <a:off x="117230" y="5287108"/>
            <a:ext cx="2074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solidFill>
                  <a:srgbClr val="747678">
                    <a:lumMod val="75000"/>
                  </a:srgbClr>
                </a:solidFill>
                <a:latin typeface="Verdana"/>
              </a:rPr>
              <a:t>S1A image20140426 </a:t>
            </a:r>
          </a:p>
          <a:p>
            <a:r>
              <a:rPr lang="en-GB" sz="1200" i="1" dirty="0" smtClean="0">
                <a:solidFill>
                  <a:srgbClr val="747678">
                    <a:lumMod val="75000"/>
                  </a:srgbClr>
                </a:solidFill>
                <a:latin typeface="Verdana"/>
              </a:rPr>
              <a:t>10:10 UTC, </a:t>
            </a:r>
          </a:p>
          <a:p>
            <a:r>
              <a:rPr lang="en-GB" sz="1200" i="1" dirty="0" smtClean="0">
                <a:solidFill>
                  <a:srgbClr val="747678">
                    <a:lumMod val="75000"/>
                  </a:srgbClr>
                </a:solidFill>
                <a:latin typeface="Verdana"/>
              </a:rPr>
              <a:t>EWS, HH</a:t>
            </a:r>
            <a:endParaRPr lang="da-DK" sz="1200" dirty="0">
              <a:solidFill>
                <a:srgbClr val="747678">
                  <a:lumMod val="75000"/>
                </a:srgbClr>
              </a:solidFill>
              <a:latin typeface="Verdana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195851" y="3742561"/>
            <a:ext cx="20605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600" i="1" dirty="0" smtClean="0">
              <a:solidFill>
                <a:srgbClr val="747678">
                  <a:lumMod val="50000"/>
                </a:srgbClr>
              </a:solidFill>
              <a:latin typeface="Verdana"/>
            </a:endParaRPr>
          </a:p>
          <a:p>
            <a:r>
              <a:rPr lang="da-DK" sz="1600" i="1" dirty="0" err="1" smtClean="0">
                <a:solidFill>
                  <a:srgbClr val="747678">
                    <a:lumMod val="50000"/>
                  </a:srgbClr>
                </a:solidFill>
                <a:latin typeface="Verdana"/>
              </a:rPr>
              <a:t>Courtesy</a:t>
            </a:r>
            <a:r>
              <a:rPr lang="da-DK" sz="1600" i="1" dirty="0" smtClean="0">
                <a:solidFill>
                  <a:srgbClr val="747678">
                    <a:lumMod val="50000"/>
                  </a:srgbClr>
                </a:solidFill>
                <a:latin typeface="Verdana"/>
              </a:rPr>
              <a:t> of DMI, </a:t>
            </a:r>
            <a:r>
              <a:rPr lang="da-DK" sz="1600" i="1" dirty="0" err="1" smtClean="0">
                <a:solidFill>
                  <a:srgbClr val="747678">
                    <a:lumMod val="50000"/>
                  </a:srgbClr>
                </a:solidFill>
                <a:latin typeface="Verdana"/>
              </a:rPr>
              <a:t>MyOcean</a:t>
            </a:r>
            <a:endParaRPr lang="da-DK" sz="1600" i="1" dirty="0" smtClean="0">
              <a:solidFill>
                <a:srgbClr val="747678">
                  <a:lumMod val="50000"/>
                </a:srgbClr>
              </a:solidFill>
              <a:latin typeface="Verdana"/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643" y="6081712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67997F-B99A-4ACF-AE94-2B1F29C1394A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4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009" y="5887056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1403350" y="115888"/>
            <a:ext cx="59769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charset="0"/>
              <a:buNone/>
            </a:pPr>
            <a:r>
              <a:rPr lang="en-GB" altLang="en-US" sz="3200" dirty="0" smtClean="0">
                <a:solidFill>
                  <a:schemeClr val="bg1"/>
                </a:solidFill>
              </a:rPr>
              <a:t>	</a:t>
            </a:r>
            <a:r>
              <a:rPr lang="en-GB" altLang="en-US" sz="3600" dirty="0" smtClean="0">
                <a:solidFill>
                  <a:srgbClr val="FFC000"/>
                </a:solidFill>
              </a:rPr>
              <a:t>Copernicus</a:t>
            </a:r>
            <a:endParaRPr lang="en-GB" altLang="en-US" sz="3600" dirty="0">
              <a:solidFill>
                <a:srgbClr val="FFC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750" y="1682957"/>
            <a:ext cx="8135938" cy="41303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73050" indent="-27305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defRPr/>
            </a:pPr>
            <a:r>
              <a:rPr lang="en-GB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		</a:t>
            </a:r>
            <a:r>
              <a:rPr lang="en-GB" sz="4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Thank you for your attention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Reinhard.Schulte-Braucks@ec.europa.eu</a:t>
            </a:r>
            <a:endParaRPr lang="en-GB" sz="28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Website: http://copernicus.eu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Facebook: </a:t>
            </a:r>
            <a:r>
              <a:rPr lang="en-GB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CopernicusEU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130000"/>
              <a:buFontTx/>
              <a:buChar char="•"/>
              <a:defRPr/>
            </a:pP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Twitter: @Copernicus EU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731DA-FB9E-4AE9-A607-9AAF89994685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899609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"/>
            <a:ext cx="8712968" cy="980728"/>
          </a:xfrm>
        </p:spPr>
        <p:txBody>
          <a:bodyPr/>
          <a:lstStyle/>
          <a:p>
            <a:pPr algn="ctr" eaLnBrk="1" hangingPunct="1">
              <a:defRPr/>
            </a:pPr>
            <a:r>
              <a:rPr lang="en-GB" altLang="en-US" sz="3200" dirty="0" smtClean="0">
                <a:ea typeface="ＭＳ Ｐゴシック" pitchFamily="34" charset="-128"/>
              </a:rPr>
              <a:t>Copernicus current status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5521665"/>
              </p:ext>
            </p:extLst>
          </p:nvPr>
        </p:nvGraphicFramePr>
        <p:xfrm>
          <a:off x="149225" y="1477444"/>
          <a:ext cx="8507413" cy="51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" y="6099568"/>
            <a:ext cx="1684750" cy="56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56638" y="6516688"/>
            <a:ext cx="460375" cy="341312"/>
          </a:xfrm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Char char="n"/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n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019A7DEC-31C5-654E-9021-556E65260996}" type="slidenum">
              <a:rPr lang="fr-FR" altLang="en-US" sz="1000">
                <a:latin typeface="Verdan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fr-FR" altLang="en-US" sz="1000" dirty="0"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30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8" y="0"/>
            <a:ext cx="3707904" cy="20608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2088232"/>
            <a:ext cx="8965966" cy="4022112"/>
          </a:xfrm>
        </p:spPr>
        <p:txBody>
          <a:bodyPr/>
          <a:lstStyle/>
          <a:p>
            <a:pPr>
              <a:spcAft>
                <a:spcPts val="1200"/>
              </a:spcAft>
              <a:buClr>
                <a:srgbClr val="333399"/>
              </a:buClr>
            </a:pPr>
            <a:r>
              <a:rPr lang="en-GB" sz="2800" b="1" i="0" kern="1200" dirty="0" smtClean="0">
                <a:latin typeface="Verdana" pitchFamily="34" charset="0"/>
              </a:rPr>
              <a:t>First </a:t>
            </a:r>
            <a:r>
              <a:rPr lang="en-GB" sz="2800" b="1" i="0" kern="1200" dirty="0">
                <a:latin typeface="Verdana" pitchFamily="34" charset="0"/>
              </a:rPr>
              <a:t>Sentinel satellite </a:t>
            </a:r>
            <a:r>
              <a:rPr lang="en-GB" sz="2800" b="1" i="0" kern="1200" dirty="0" smtClean="0">
                <a:latin typeface="Verdana" pitchFamily="34" charset="0"/>
              </a:rPr>
              <a:t>was </a:t>
            </a:r>
            <a:r>
              <a:rPr lang="en-GB" sz="2800" b="1" i="0" kern="1200" dirty="0" smtClean="0">
                <a:solidFill>
                  <a:srgbClr val="740000"/>
                </a:solidFill>
                <a:latin typeface="Verdana" pitchFamily="34" charset="0"/>
              </a:rPr>
              <a:t>launched </a:t>
            </a:r>
            <a:r>
              <a:rPr lang="en-GB" sz="2800" b="1" i="0" kern="1200" dirty="0">
                <a:solidFill>
                  <a:srgbClr val="740000"/>
                </a:solidFill>
                <a:latin typeface="Verdana" pitchFamily="34" charset="0"/>
              </a:rPr>
              <a:t>on </a:t>
            </a:r>
            <a:r>
              <a:rPr lang="en-GB" sz="2800" b="1" i="0" kern="1200" dirty="0" smtClean="0">
                <a:solidFill>
                  <a:srgbClr val="740000"/>
                </a:solidFill>
                <a:latin typeface="Verdana" pitchFamily="34" charset="0"/>
              </a:rPr>
              <a:t>3 April 2014; </a:t>
            </a:r>
            <a:r>
              <a:rPr lang="en-GB" sz="2800" b="1" i="0" kern="1200" dirty="0" smtClean="0">
                <a:latin typeface="Verdana" pitchFamily="34" charset="0"/>
              </a:rPr>
              <a:t>operational since </a:t>
            </a:r>
            <a:r>
              <a:rPr lang="en-GB" sz="2800" b="1" i="0" kern="1200" dirty="0" smtClean="0">
                <a:solidFill>
                  <a:srgbClr val="740000"/>
                </a:solidFill>
                <a:latin typeface="Verdana" pitchFamily="34" charset="0"/>
              </a:rPr>
              <a:t>Oct 2014</a:t>
            </a:r>
            <a:endParaRPr lang="en-GB" sz="2800" b="1" i="0" kern="1200" dirty="0">
              <a:solidFill>
                <a:srgbClr val="740000"/>
              </a:solidFill>
              <a:latin typeface="Verdana" pitchFamily="34" charset="0"/>
            </a:endParaRPr>
          </a:p>
          <a:p>
            <a:pPr>
              <a:spcAft>
                <a:spcPts val="1200"/>
              </a:spcAft>
              <a:buClr>
                <a:srgbClr val="333399"/>
              </a:buClr>
              <a:buFont typeface="Arial" pitchFamily="34" charset="0"/>
              <a:buChar char="•"/>
            </a:pPr>
            <a:r>
              <a:rPr lang="en-GB" sz="2800" b="1" i="0" kern="1200" dirty="0">
                <a:latin typeface="Verdana" pitchFamily="34" charset="0"/>
              </a:rPr>
              <a:t>By the end of 2020, </a:t>
            </a:r>
            <a:r>
              <a:rPr lang="en-GB" sz="2800" b="1" i="0" kern="1200" dirty="0">
                <a:solidFill>
                  <a:srgbClr val="740000"/>
                </a:solidFill>
                <a:latin typeface="Verdana" pitchFamily="34" charset="0"/>
              </a:rPr>
              <a:t>8</a:t>
            </a:r>
            <a:r>
              <a:rPr lang="en-GB" sz="2800" b="1" i="0" kern="1200" dirty="0" smtClean="0">
                <a:solidFill>
                  <a:srgbClr val="740000"/>
                </a:solidFill>
                <a:latin typeface="Verdana" pitchFamily="34" charset="0"/>
              </a:rPr>
              <a:t> </a:t>
            </a:r>
            <a:r>
              <a:rPr lang="en-GB" sz="2800" b="1" i="0" kern="1200" dirty="0">
                <a:solidFill>
                  <a:srgbClr val="740000"/>
                </a:solidFill>
                <a:latin typeface="Verdana" pitchFamily="34" charset="0"/>
              </a:rPr>
              <a:t>Sentinel satellites will be in orbit,</a:t>
            </a:r>
            <a:r>
              <a:rPr lang="en-GB" sz="2800" b="1" i="0" kern="1200" dirty="0">
                <a:latin typeface="Verdana" pitchFamily="34" charset="0"/>
              </a:rPr>
              <a:t> providing most of the </a:t>
            </a:r>
            <a:r>
              <a:rPr lang="en-GB" sz="2800" b="1" i="0" kern="1200" dirty="0" smtClean="0">
                <a:latin typeface="Verdana" pitchFamily="34" charset="0"/>
              </a:rPr>
              <a:t>data </a:t>
            </a:r>
            <a:r>
              <a:rPr lang="en-GB" sz="2800" b="1" i="0" kern="1200" dirty="0">
                <a:latin typeface="Verdana" pitchFamily="34" charset="0"/>
              </a:rPr>
              <a:t>needed by the Copernicus </a:t>
            </a:r>
            <a:r>
              <a:rPr lang="en-GB" sz="2800" b="1" i="0" kern="1200" dirty="0" smtClean="0">
                <a:latin typeface="Verdana" pitchFamily="34" charset="0"/>
              </a:rPr>
              <a:t>services</a:t>
            </a:r>
          </a:p>
          <a:p>
            <a:pPr>
              <a:spcAft>
                <a:spcPts val="1200"/>
              </a:spcAft>
              <a:buClr>
                <a:srgbClr val="333399"/>
              </a:buClr>
              <a:buFont typeface="Arial" pitchFamily="34" charset="0"/>
              <a:buChar char="•"/>
            </a:pPr>
            <a:r>
              <a:rPr lang="en-GB" sz="2800" b="1" i="0" kern="1200" dirty="0" smtClean="0">
                <a:latin typeface="Verdana" pitchFamily="34" charset="0"/>
              </a:rPr>
              <a:t>Where </a:t>
            </a:r>
            <a:r>
              <a:rPr lang="en-GB" sz="2800" kern="1200" dirty="0" smtClean="0">
                <a:latin typeface="Verdana" pitchFamily="34" charset="0"/>
              </a:rPr>
              <a:t>no </a:t>
            </a:r>
            <a:r>
              <a:rPr lang="en-GB" sz="2800" b="1" i="0" kern="1200" dirty="0" smtClean="0">
                <a:latin typeface="Verdana" pitchFamily="34" charset="0"/>
              </a:rPr>
              <a:t>Sentinel data are available, </a:t>
            </a:r>
            <a:r>
              <a:rPr lang="en-GB" sz="2800" b="1" i="0" kern="1200" dirty="0">
                <a:latin typeface="Verdana" pitchFamily="34" charset="0"/>
              </a:rPr>
              <a:t>the programme buys Earth observation data from </a:t>
            </a:r>
            <a:r>
              <a:rPr lang="en-GB" sz="2800" b="1" i="0" kern="1200" dirty="0" smtClean="0">
                <a:latin typeface="Verdana" pitchFamily="34" charset="0"/>
              </a:rPr>
              <a:t>other </a:t>
            </a:r>
            <a:r>
              <a:rPr lang="en-GB" sz="2800" b="1" i="0" kern="1200" dirty="0">
                <a:latin typeface="Verdana" pitchFamily="34" charset="0"/>
              </a:rPr>
              <a:t>satellite </a:t>
            </a:r>
            <a:r>
              <a:rPr lang="en-GB" sz="2800" b="1" i="0" kern="1200" dirty="0" smtClean="0">
                <a:latin typeface="Verdana" pitchFamily="34" charset="0"/>
              </a:rPr>
              <a:t>data providers</a:t>
            </a:r>
            <a:endParaRPr lang="en-GB" sz="2800" b="1" i="0" kern="1200" dirty="0">
              <a:latin typeface="Verdana" pitchFamily="34" charset="0"/>
            </a:endParaRPr>
          </a:p>
          <a:p>
            <a:pPr lvl="0">
              <a:spcAft>
                <a:spcPts val="1200"/>
              </a:spcAft>
              <a:buClr>
                <a:srgbClr val="333399"/>
              </a:buClr>
              <a:buFont typeface="Arial" pitchFamily="34" charset="0"/>
              <a:buChar char="•"/>
            </a:pPr>
            <a:endParaRPr lang="en-GB" sz="2800" b="1" i="0" kern="1200" dirty="0">
              <a:latin typeface="Verdana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auto">
          <a:xfrm>
            <a:off x="1960" y="0"/>
            <a:ext cx="8842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1pPr>
            <a:lvl2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 smtClean="0">
                <a:solidFill>
                  <a:schemeClr val="bg1"/>
                </a:solidFill>
              </a:rPr>
              <a:t>  					Space Segment</a:t>
            </a:r>
            <a:endParaRPr lang="en-GB" alt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051" y="6127489"/>
            <a:ext cx="1684750" cy="56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701018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656638" y="6516688"/>
            <a:ext cx="460375" cy="341312"/>
          </a:xfrm>
          <a:prstGeom prst="rect">
            <a:avLst/>
          </a:prstGeom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Char char="n"/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n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5F7AEB7-D400-F54A-9B7D-27A133ADD23B}" type="slidenum">
              <a:rPr lang="fr-FR" altLang="en-US" sz="1000" b="0">
                <a:latin typeface="Verdana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fr-FR" altLang="en-US" sz="1000" b="0">
              <a:latin typeface="Verdana" charset="0"/>
            </a:endParaRPr>
          </a:p>
        </p:txBody>
      </p:sp>
      <p:pic>
        <p:nvPicPr>
          <p:cNvPr id="9220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675" y="1366221"/>
            <a:ext cx="6172200" cy="5317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51520" y="115888"/>
            <a:ext cx="8606730" cy="584775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  <a:defRPr/>
            </a:pPr>
            <a:r>
              <a:rPr lang="en-GB" altLang="en-US" sz="32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Sentinel-1A </a:t>
            </a:r>
            <a:r>
              <a:rPr lang="en-GB" altLang="en-US" sz="3200" dirty="0" smtClean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</a:rPr>
              <a:t> launched</a:t>
            </a:r>
            <a:endParaRPr lang="en-GB" altLang="en-US" sz="3200" dirty="0">
              <a:solidFill>
                <a:schemeClr val="bg1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7925" y="5230813"/>
            <a:ext cx="4203700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charset="0"/>
              <a:buChar char="n"/>
              <a:defRPr sz="32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Char char="•"/>
              <a:defRPr sz="28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60000"/>
              <a:buFont typeface="Wingdings" charset="0"/>
              <a:buChar char="n"/>
              <a:defRPr sz="2400" b="1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charset="0"/>
              <a:buChar char="n"/>
              <a:defRPr sz="20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effectLst/>
              </a:rPr>
              <a:t>Launch from Europe</a:t>
            </a:r>
            <a:r>
              <a:rPr lang="en-GB" altLang="de-DE" sz="1800" dirty="0">
                <a:effectLst/>
              </a:rPr>
              <a:t>’</a:t>
            </a:r>
            <a:r>
              <a:rPr lang="en-GB" altLang="en-US" sz="1800" dirty="0">
                <a:effectLst/>
              </a:rPr>
              <a:t>s Spaceport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800" dirty="0">
                <a:effectLst/>
              </a:rPr>
              <a:t>in </a:t>
            </a:r>
            <a:r>
              <a:rPr lang="en-GB" altLang="en-US" sz="1800" dirty="0" err="1">
                <a:effectLst/>
              </a:rPr>
              <a:t>Kourou</a:t>
            </a:r>
            <a:r>
              <a:rPr lang="en-GB" altLang="en-US" sz="1800" dirty="0">
                <a:effectLst/>
              </a:rPr>
              <a:t>, French Guiana, on April 3</a:t>
            </a:r>
            <a:endParaRPr lang="en-GB" altLang="en-US" sz="180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55AAFF"/>
                  </a:outerShdw>
                </a:cont>
                <a:cont type="tree" name="">
                  <a:effect ref="fillLine"/>
                  <a:outerShdw dist="38100" dir="2700000" algn="tl">
                    <a:srgbClr val="003D7A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24056523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407752" y="2628051"/>
            <a:ext cx="8352928" cy="3971335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extLst/>
        </p:spPr>
        <p:txBody>
          <a:bodyPr wrap="none" lIns="91424" tIns="45712" rIns="91424" bIns="45712" anchor="ctr"/>
          <a:lstStyle/>
          <a:p>
            <a:pPr algn="ctr"/>
            <a:r>
              <a:rPr lang="en-US" altLang="en-US" sz="1800">
                <a:ea typeface="MS PGothic" pitchFamily="34" charset="-128"/>
              </a:rPr>
              <a:t>       </a:t>
            </a:r>
          </a:p>
        </p:txBody>
      </p:sp>
      <p:pic>
        <p:nvPicPr>
          <p:cNvPr id="63491" name="Picture 3" descr="Sentinel2-01-LR 0520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7" y="3713900"/>
            <a:ext cx="936104" cy="7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2" name="Picture 4" descr="sentinel1spacecraf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" y="2747111"/>
            <a:ext cx="936104" cy="75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3" name="Picture 5" descr="Vu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76" y="4655288"/>
            <a:ext cx="936104" cy="76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847912" y="2772510"/>
            <a:ext cx="6633097" cy="7344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endParaRPr lang="en-GB"/>
          </a:p>
        </p:txBody>
      </p:sp>
      <p:sp>
        <p:nvSpPr>
          <p:cNvPr id="63497" name="Rectangle 9"/>
          <p:cNvSpPr>
            <a:spLocks noChangeArrowheads="1"/>
          </p:cNvSpPr>
          <p:nvPr/>
        </p:nvSpPr>
        <p:spPr bwMode="auto">
          <a:xfrm>
            <a:off x="1914214" y="2793398"/>
            <a:ext cx="3967785" cy="59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ea typeface="MS PGothic" pitchFamily="34" charset="-128"/>
              </a:rPr>
              <a:t>Sentinel 1 </a:t>
            </a:r>
            <a:r>
              <a:rPr lang="en-US" altLang="en-US" dirty="0" smtClean="0">
                <a:solidFill>
                  <a:srgbClr val="000000"/>
                </a:solidFill>
                <a:ea typeface="MS PGothic" pitchFamily="34" charset="-128"/>
              </a:rPr>
              <a:t>–</a:t>
            </a:r>
            <a:r>
              <a:rPr lang="en-US" altLang="en-US" dirty="0" smtClean="0">
                <a:solidFill>
                  <a:srgbClr val="808080"/>
                </a:solidFill>
                <a:ea typeface="MS PGothic" pitchFamily="34" charset="-128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a typeface="MS PGothic" pitchFamily="34" charset="-128"/>
              </a:rPr>
              <a:t>radar </a:t>
            </a:r>
            <a:r>
              <a:rPr lang="en-US" altLang="en-US" b="1" dirty="0">
                <a:solidFill>
                  <a:srgbClr val="000000"/>
                </a:solidFill>
                <a:ea typeface="MS PGothic" pitchFamily="34" charset="-128"/>
              </a:rPr>
              <a:t>imaging</a:t>
            </a: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ea typeface="MS PGothic" pitchFamily="34" charset="-128"/>
              </a:rPr>
              <a:t>All weather, day/night </a:t>
            </a:r>
            <a:r>
              <a:rPr lang="en-US" altLang="en-US" b="1" dirty="0" smtClean="0">
                <a:solidFill>
                  <a:srgbClr val="000000"/>
                </a:solidFill>
                <a:ea typeface="MS PGothic" pitchFamily="34" charset="-128"/>
              </a:rPr>
              <a:t>applications</a:t>
            </a:r>
            <a:endParaRPr lang="en-US" altLang="en-US" b="1" dirty="0">
              <a:solidFill>
                <a:srgbClr val="000000"/>
              </a:solidFill>
              <a:ea typeface="MS PGothic" pitchFamily="34" charset="-128"/>
            </a:endParaRPr>
          </a:p>
        </p:txBody>
      </p:sp>
      <p:sp>
        <p:nvSpPr>
          <p:cNvPr id="63498" name="Rectangle 10"/>
          <p:cNvSpPr>
            <a:spLocks noChangeArrowheads="1"/>
          </p:cNvSpPr>
          <p:nvPr/>
        </p:nvSpPr>
        <p:spPr bwMode="auto">
          <a:xfrm>
            <a:off x="1847912" y="3729775"/>
            <a:ext cx="6633097" cy="827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endParaRPr lang="en-GB"/>
          </a:p>
        </p:txBody>
      </p:sp>
      <p:sp>
        <p:nvSpPr>
          <p:cNvPr id="63499" name="Rectangle 11"/>
          <p:cNvSpPr>
            <a:spLocks noChangeArrowheads="1"/>
          </p:cNvSpPr>
          <p:nvPr/>
        </p:nvSpPr>
        <p:spPr bwMode="auto">
          <a:xfrm>
            <a:off x="1936368" y="3789552"/>
            <a:ext cx="6544641" cy="59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ea typeface="MS PGothic" pitchFamily="34" charset="-128"/>
              </a:rPr>
              <a:t>Sentinel 2 </a:t>
            </a:r>
            <a:r>
              <a:rPr lang="en-US" altLang="en-US" dirty="0" smtClean="0">
                <a:solidFill>
                  <a:srgbClr val="000000"/>
                </a:solidFill>
                <a:ea typeface="MS PGothic" pitchFamily="34" charset="-128"/>
              </a:rPr>
              <a:t>–</a:t>
            </a:r>
            <a:r>
              <a:rPr lang="en-US" altLang="en-US" dirty="0" smtClean="0">
                <a:solidFill>
                  <a:srgbClr val="808080"/>
                </a:solidFill>
                <a:ea typeface="MS PGothic" pitchFamily="34" charset="-128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a typeface="MS PGothic" pitchFamily="34" charset="-128"/>
              </a:rPr>
              <a:t>Optical imaging</a:t>
            </a:r>
            <a:endParaRPr lang="en-US" altLang="en-US" b="1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b="1" dirty="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Land applications: urban, forest, agriculture,..</a:t>
            </a:r>
            <a:r>
              <a:rPr lang="en-US" altLang="en-US" b="1" dirty="0">
                <a:solidFill>
                  <a:srgbClr val="000000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63500" name="Rectangle 12"/>
          <p:cNvSpPr>
            <a:spLocks noChangeArrowheads="1"/>
          </p:cNvSpPr>
          <p:nvPr/>
        </p:nvSpPr>
        <p:spPr bwMode="auto">
          <a:xfrm>
            <a:off x="1847912" y="4688624"/>
            <a:ext cx="6633097" cy="827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endParaRPr lang="en-GB"/>
          </a:p>
        </p:txBody>
      </p:sp>
      <p:sp>
        <p:nvSpPr>
          <p:cNvPr id="63501" name="Rectangle 13"/>
          <p:cNvSpPr>
            <a:spLocks noChangeArrowheads="1"/>
          </p:cNvSpPr>
          <p:nvPr/>
        </p:nvSpPr>
        <p:spPr bwMode="auto">
          <a:xfrm>
            <a:off x="1936368" y="4742052"/>
            <a:ext cx="6464272" cy="81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ea typeface="MS PGothic" pitchFamily="34" charset="-128"/>
              </a:rPr>
              <a:t>Sentinel </a:t>
            </a:r>
            <a:r>
              <a:rPr lang="en-US" altLang="en-US" dirty="0" smtClean="0">
                <a:solidFill>
                  <a:srgbClr val="FF0000"/>
                </a:solidFill>
                <a:ea typeface="MS PGothic" pitchFamily="34" charset="-128"/>
              </a:rPr>
              <a:t>3+6 </a:t>
            </a:r>
            <a:r>
              <a:rPr lang="en-US" altLang="en-US" dirty="0" smtClean="0">
                <a:solidFill>
                  <a:srgbClr val="000000"/>
                </a:solidFill>
                <a:ea typeface="MS PGothic" pitchFamily="34" charset="-128"/>
              </a:rPr>
              <a:t>–</a:t>
            </a:r>
            <a:r>
              <a:rPr lang="en-US" altLang="en-US" b="1" dirty="0" smtClean="0">
                <a:solidFill>
                  <a:srgbClr val="808080"/>
                </a:solidFill>
                <a:ea typeface="MS PGothic" pitchFamily="34" charset="-128"/>
              </a:rPr>
              <a:t> </a:t>
            </a:r>
            <a:r>
              <a:rPr lang="en-US" altLang="en-US" b="1" dirty="0" smtClean="0">
                <a:solidFill>
                  <a:srgbClr val="000000"/>
                </a:solidFill>
                <a:ea typeface="MS PGothic" pitchFamily="34" charset="-128"/>
              </a:rPr>
              <a:t>Ocean </a:t>
            </a:r>
            <a:r>
              <a:rPr lang="en-US" altLang="en-US" b="1" dirty="0">
                <a:solidFill>
                  <a:srgbClr val="000000"/>
                </a:solidFill>
                <a:ea typeface="MS PGothic" pitchFamily="34" charset="-128"/>
              </a:rPr>
              <a:t>and global land </a:t>
            </a:r>
            <a:r>
              <a:rPr lang="en-US" altLang="en-US" b="1" dirty="0" smtClean="0">
                <a:solidFill>
                  <a:srgbClr val="000000"/>
                </a:solidFill>
                <a:ea typeface="MS PGothic" pitchFamily="34" charset="-128"/>
              </a:rPr>
              <a:t>monitoring, high precision ocean altimetry</a:t>
            </a:r>
            <a:r>
              <a:rPr lang="en-US" altLang="en-US" dirty="0" smtClean="0">
                <a:solidFill>
                  <a:srgbClr val="808080"/>
                </a:solidFill>
                <a:ea typeface="MS PGothic" pitchFamily="34" charset="-128"/>
              </a:rPr>
              <a:t> </a:t>
            </a:r>
            <a:endParaRPr lang="en-US" altLang="en-US" dirty="0">
              <a:solidFill>
                <a:srgbClr val="808080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endParaRPr lang="en-US" altLang="en-US" sz="1600" dirty="0" smtClean="0">
              <a:solidFill>
                <a:srgbClr val="808080"/>
              </a:solidFill>
              <a:ea typeface="MS PGothic" pitchFamily="34" charset="-128"/>
            </a:endParaRPr>
          </a:p>
        </p:txBody>
      </p:sp>
      <p:sp>
        <p:nvSpPr>
          <p:cNvPr id="63511" name="Rectangle 23"/>
          <p:cNvSpPr>
            <a:spLocks noChangeArrowheads="1"/>
          </p:cNvSpPr>
          <p:nvPr/>
        </p:nvSpPr>
        <p:spPr bwMode="auto">
          <a:xfrm>
            <a:off x="1960" y="0"/>
            <a:ext cx="8842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1pPr>
            <a:lvl2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dirty="0" smtClean="0">
                <a:solidFill>
                  <a:srgbClr val="FFFFFF"/>
                </a:solidFill>
              </a:rPr>
              <a:t>    				</a:t>
            </a:r>
            <a:r>
              <a:rPr lang="en-GB" altLang="en-US" dirty="0" smtClean="0">
                <a:solidFill>
                  <a:srgbClr val="FFC000"/>
                </a:solidFill>
              </a:rPr>
              <a:t>Sentinels</a:t>
            </a:r>
            <a:endParaRPr lang="en-GB" altLang="en-US" dirty="0">
              <a:solidFill>
                <a:srgbClr val="FFC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76" y="5663282"/>
            <a:ext cx="936104" cy="767842"/>
          </a:xfrm>
          <a:prstGeom prst="rect">
            <a:avLst/>
          </a:prstGeom>
        </p:spPr>
      </p:pic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1851955" y="5663282"/>
            <a:ext cx="6633097" cy="68289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4" tIns="45712" rIns="91424" bIns="45712" anchor="ctr"/>
          <a:lstStyle/>
          <a:p>
            <a:endParaRPr lang="en-GB" sz="1600" dirty="0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979712" y="5733256"/>
            <a:ext cx="6441005" cy="81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solidFill>
                  <a:srgbClr val="FF0000"/>
                </a:solidFill>
                <a:ea typeface="MS PGothic" pitchFamily="34" charset="-128"/>
              </a:rPr>
              <a:t>Sentinel </a:t>
            </a:r>
            <a:r>
              <a:rPr lang="en-US" altLang="en-US" dirty="0" smtClean="0">
                <a:solidFill>
                  <a:srgbClr val="FF0000"/>
                </a:solidFill>
                <a:ea typeface="MS PGothic" pitchFamily="34" charset="-128"/>
              </a:rPr>
              <a:t>4+5</a:t>
            </a:r>
            <a:r>
              <a:rPr lang="en-US" altLang="en-US" dirty="0">
                <a:solidFill>
                  <a:srgbClr val="FF0000"/>
                </a:solidFill>
                <a:ea typeface="MS PGothic" pitchFamily="34" charset="-128"/>
              </a:rPr>
              <a:t> </a:t>
            </a:r>
            <a:r>
              <a:rPr lang="en-US" altLang="en-US" dirty="0">
                <a:solidFill>
                  <a:srgbClr val="000000"/>
                </a:solidFill>
                <a:ea typeface="MS PGothic" pitchFamily="34" charset="-128"/>
              </a:rPr>
              <a:t>– </a:t>
            </a:r>
            <a:r>
              <a:rPr lang="en-US" altLang="en-US" b="1" dirty="0">
                <a:solidFill>
                  <a:srgbClr val="000000"/>
                </a:solidFill>
                <a:ea typeface="MS PGothic" pitchFamily="34" charset="-128"/>
              </a:rPr>
              <a:t>Atmosphere composition monitoring</a:t>
            </a:r>
            <a:r>
              <a:rPr lang="en-US" altLang="en-US" b="1" dirty="0" smtClean="0">
                <a:solidFill>
                  <a:srgbClr val="000000"/>
                </a:solidFill>
                <a:ea typeface="MS PGothic" pitchFamily="34" charset="-128"/>
              </a:rPr>
              <a:t>, from a geostationary (-4) and a polar orbit (-5)</a:t>
            </a:r>
            <a:endParaRPr lang="en-US" altLang="en-US" b="1" dirty="0">
              <a:solidFill>
                <a:srgbClr val="000000"/>
              </a:solidFill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1600" dirty="0" smtClean="0">
                <a:solidFill>
                  <a:srgbClr val="808080"/>
                </a:solidFill>
                <a:ea typeface="MS PGothic" pitchFamily="34" charset="-128"/>
              </a:rPr>
              <a:t> </a:t>
            </a:r>
            <a:endParaRPr lang="en-US" altLang="en-US" sz="1600" dirty="0">
              <a:solidFill>
                <a:srgbClr val="808080"/>
              </a:solidFill>
              <a:ea typeface="MS PGothic" pitchFamily="34" charset="-128"/>
            </a:endParaRPr>
          </a:p>
        </p:txBody>
      </p: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7120" y="6490370"/>
            <a:ext cx="2133600" cy="36763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740C7DB-3EE5-4B75-A2FB-92887F6B275E}" type="slidenum">
              <a:rPr lang="en-GB" altLang="en-US" sz="1400" i="0" smtClean="0">
                <a:solidFill>
                  <a:srgbClr val="000000"/>
                </a:solidFill>
                <a:latin typeface="Arial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400" i="0" dirty="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2329" y="1394773"/>
            <a:ext cx="8818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</a:rPr>
              <a:t>Each Sentinel is technically different to meet the needs of the 6 services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334844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auto">
          <a:xfrm>
            <a:off x="1960" y="0"/>
            <a:ext cx="88422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 anchor="ctr"/>
          <a:lstStyle>
            <a:lvl1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1pPr>
            <a:lvl2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eaLnBrk="0" hangingPunct="0"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indent="-358775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en-US" sz="2800" dirty="0" smtClean="0">
                <a:solidFill>
                  <a:srgbClr val="FFC000"/>
                </a:solidFill>
              </a:rPr>
              <a:t>				Sentinel Deployment</a:t>
            </a:r>
          </a:p>
          <a:p>
            <a:r>
              <a:rPr lang="en-GB" altLang="en-US" sz="2800" dirty="0" smtClean="0">
                <a:solidFill>
                  <a:srgbClr val="FFC000"/>
                </a:solidFill>
              </a:rPr>
              <a:t>				Schedule</a:t>
            </a:r>
            <a:endParaRPr lang="en-GB" altLang="en-US" sz="28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kochast\Desktop\Sentinels2 rev 16_01092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3" y="1488257"/>
            <a:ext cx="8111266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840737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179511" y="-43607"/>
            <a:ext cx="5963105" cy="1134963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kern="1200" dirty="0" smtClean="0">
                <a:solidFill>
                  <a:srgbClr val="FFC000"/>
                </a:solidFill>
                <a:ea typeface="ＭＳ Ｐゴシック" pitchFamily="34" charset="-128"/>
                <a:cs typeface="+mn-cs"/>
              </a:rPr>
              <a:t>Data Dissemination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02840" y="1340768"/>
            <a:ext cx="8229600" cy="4530725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Clr>
                <a:srgbClr val="92D050"/>
              </a:buClr>
              <a:buNone/>
              <a:defRPr/>
            </a:pPr>
            <a:r>
              <a:rPr lang="en-US" sz="3200" dirty="0" smtClean="0"/>
              <a:t> Two complementary approaches:</a:t>
            </a:r>
          </a:p>
          <a:p>
            <a:pPr fontAlgn="auto">
              <a:spcAft>
                <a:spcPts val="0"/>
              </a:spcAft>
              <a:buClr>
                <a:srgbClr val="92D050"/>
              </a:buClr>
              <a:defRPr/>
            </a:pPr>
            <a:endParaRPr lang="en-US" sz="3200" dirty="0" smtClean="0"/>
          </a:p>
          <a:p>
            <a:pPr lvl="1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2800" i="1" dirty="0" smtClean="0"/>
              <a:t>Bringing the data to the user</a:t>
            </a:r>
            <a:r>
              <a:rPr lang="en-US" sz="2800" dirty="0" smtClean="0"/>
              <a:t>: </a:t>
            </a:r>
            <a:r>
              <a:rPr lang="en-US" sz="2800" b="0" dirty="0" smtClean="0"/>
              <a:t>web portal, mirroring of the data – high bandwidth connection needed (e.g. </a:t>
            </a:r>
            <a:r>
              <a:rPr lang="en-US" sz="2800" b="0" dirty="0" err="1" smtClean="0"/>
              <a:t>Geant</a:t>
            </a:r>
            <a:r>
              <a:rPr lang="en-US" sz="2800" b="0" dirty="0" smtClean="0"/>
              <a:t>)</a:t>
            </a:r>
          </a:p>
          <a:p>
            <a:pPr marL="457200" lvl="1" indent="0" fontAlgn="auto">
              <a:spcAft>
                <a:spcPts val="0"/>
              </a:spcAft>
              <a:buClr>
                <a:srgbClr val="92D050"/>
              </a:buClr>
              <a:buNone/>
              <a:defRPr/>
            </a:pPr>
            <a:endParaRPr lang="en-US" sz="2800" b="0" dirty="0" smtClean="0"/>
          </a:p>
          <a:p>
            <a:pPr lvl="1" fontAlgn="auto">
              <a:spcAft>
                <a:spcPts val="0"/>
              </a:spcAft>
              <a:buClr>
                <a:srgbClr val="92D050"/>
              </a:buClr>
              <a:defRPr/>
            </a:pPr>
            <a:r>
              <a:rPr lang="en-US" sz="2800" i="1" dirty="0" smtClean="0"/>
              <a:t>Bringing the user to the data</a:t>
            </a:r>
            <a:r>
              <a:rPr lang="en-US" sz="2800" dirty="0" smtClean="0"/>
              <a:t>: </a:t>
            </a:r>
            <a:r>
              <a:rPr lang="en-US" sz="2800" b="0" dirty="0" smtClean="0"/>
              <a:t>cloud computing ('hosted computing‘) – upgrade of the Copernicus core ground segment needed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144463"/>
            <a:ext cx="2195513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025204" y="6347012"/>
            <a:ext cx="1118795" cy="5109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GB" dirty="0" smtClean="0">
                <a:solidFill>
                  <a:srgbClr val="000000"/>
                </a:solidFill>
              </a:rPr>
              <a:t>	</a:t>
            </a:r>
            <a:fld id="{F2088A40-19DC-4E3F-A35C-459E230390D9}" type="slidenum">
              <a:rPr lang="en-GB" sz="1200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58053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60" t="34638" r="44704" b="61142"/>
          <a:stretch/>
        </p:blipFill>
        <p:spPr bwMode="auto">
          <a:xfrm>
            <a:off x="6304606" y="4653136"/>
            <a:ext cx="571650" cy="781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88424" y="6245225"/>
            <a:ext cx="680272" cy="476250"/>
          </a:xfrm>
        </p:spPr>
        <p:txBody>
          <a:bodyPr/>
          <a:lstStyle/>
          <a:p>
            <a:pPr>
              <a:defRPr/>
            </a:pPr>
            <a:endParaRPr lang="en-GB" dirty="0" smtClean="0">
              <a:solidFill>
                <a:srgbClr val="000000"/>
              </a:solidFill>
            </a:endParaRPr>
          </a:p>
          <a:p>
            <a:pPr>
              <a:defRPr/>
            </a:pPr>
            <a:fld id="{B61EF032-D8A0-4A1F-B38D-BAD18D29D252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283968" y="2636912"/>
            <a:ext cx="3024336" cy="2952328"/>
          </a:xfrm>
          <a:prstGeom prst="ellipse">
            <a:avLst/>
          </a:prstGeom>
          <a:noFill/>
          <a:ln w="63500" cap="flat" cmpd="sng" algn="ctr">
            <a:solidFill>
              <a:srgbClr val="DAA6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3429000"/>
            <a:ext cx="17395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rgbClr val="DAA600"/>
                </a:solidFill>
              </a:rPr>
              <a:t>internal</a:t>
            </a:r>
          </a:p>
          <a:p>
            <a:r>
              <a:rPr lang="en-GB" sz="2400" b="1" dirty="0" smtClean="0">
                <a:solidFill>
                  <a:srgbClr val="DAA600"/>
                </a:solidFill>
              </a:rPr>
              <a:t>circulation</a:t>
            </a:r>
          </a:p>
          <a:p>
            <a:r>
              <a:rPr lang="en-GB" sz="2400" b="1" dirty="0" smtClean="0">
                <a:solidFill>
                  <a:srgbClr val="DAA600"/>
                </a:solidFill>
              </a:rPr>
              <a:t>network</a:t>
            </a:r>
            <a:endParaRPr lang="en-GB" sz="2400" b="1" dirty="0">
              <a:solidFill>
                <a:srgbClr val="DAA600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56620" r="51406" b="39722"/>
          <a:stretch/>
        </p:blipFill>
        <p:spPr bwMode="auto">
          <a:xfrm>
            <a:off x="5632712" y="2492896"/>
            <a:ext cx="430362" cy="44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5" t="53300" r="46076" b="44329"/>
          <a:stretch/>
        </p:blipFill>
        <p:spPr bwMode="auto">
          <a:xfrm>
            <a:off x="3817559" y="4113946"/>
            <a:ext cx="610425" cy="32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25" t="40208" r="44049" b="56631"/>
          <a:stretch/>
        </p:blipFill>
        <p:spPr bwMode="auto">
          <a:xfrm>
            <a:off x="4325972" y="2996951"/>
            <a:ext cx="390044" cy="360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444208" y="1013827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dirty="0" smtClean="0">
              <a:solidFill>
                <a:srgbClr val="3166CF"/>
              </a:solidFill>
            </a:endParaRPr>
          </a:p>
          <a:p>
            <a:r>
              <a:rPr lang="en-GB" sz="2400" dirty="0" smtClean="0">
                <a:solidFill>
                  <a:srgbClr val="3166CF"/>
                </a:solidFill>
              </a:rPr>
              <a:t>	</a:t>
            </a:r>
            <a:r>
              <a:rPr lang="en-GB" sz="2400" b="1" dirty="0" smtClean="0">
                <a:solidFill>
                  <a:srgbClr val="3166CF"/>
                </a:solidFill>
              </a:rPr>
              <a:t>dissemination</a:t>
            </a:r>
          </a:p>
          <a:p>
            <a:r>
              <a:rPr lang="en-GB" sz="2400" b="1" dirty="0" smtClean="0">
                <a:solidFill>
                  <a:srgbClr val="3166CF"/>
                </a:solidFill>
              </a:rPr>
              <a:t>		network</a:t>
            </a:r>
            <a:endParaRPr lang="en-GB" sz="2400" b="1" dirty="0">
              <a:solidFill>
                <a:srgbClr val="3166CF"/>
              </a:solidFill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732098" y="1176138"/>
            <a:ext cx="1303959" cy="1026364"/>
          </a:xfrm>
          <a:prstGeom prst="ellipse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Verdana" pitchFamily="34" charset="0"/>
              </a:rPr>
              <a:t>Internet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22755" y="5838363"/>
            <a:ext cx="27109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SMEs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smtClean="0">
                <a:solidFill>
                  <a:schemeClr val="accent1">
                    <a:lumMod val="50000"/>
                  </a:schemeClr>
                </a:solidFill>
              </a:rPr>
              <a:t>EU/MS Public bodies</a:t>
            </a:r>
            <a:endParaRPr lang="en-GB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chemeClr val="accent1">
                    <a:lumMod val="50000"/>
                  </a:schemeClr>
                </a:solidFill>
              </a:rPr>
              <a:t>Scientific communities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323528" y="2348880"/>
            <a:ext cx="1630575" cy="936104"/>
          </a:xfrm>
          <a:prstGeom prst="roundRect">
            <a:avLst/>
          </a:prstGeom>
          <a:noFill/>
          <a:ln w="508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Verdana" pitchFamily="34" charset="0"/>
              </a:rPr>
              <a:t>Copernicus services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39148" y="1449650"/>
            <a:ext cx="1491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00B050"/>
                </a:solidFill>
              </a:rPr>
              <a:t>available</a:t>
            </a:r>
          </a:p>
          <a:p>
            <a:r>
              <a:rPr lang="en-GB" sz="1800" b="1" dirty="0" smtClean="0">
                <a:solidFill>
                  <a:srgbClr val="00B050"/>
                </a:solidFill>
              </a:rPr>
              <a:t>to anybody</a:t>
            </a:r>
            <a:endParaRPr lang="en-GB" sz="1800" b="1" dirty="0">
              <a:solidFill>
                <a:srgbClr val="00B050"/>
              </a:solidFill>
            </a:endParaRPr>
          </a:p>
        </p:txBody>
      </p:sp>
      <p:cxnSp>
        <p:nvCxnSpPr>
          <p:cNvPr id="20" name="Straight Connector 19"/>
          <p:cNvCxnSpPr>
            <a:stCxn id="14" idx="5"/>
            <a:endCxn id="6" idx="1"/>
          </p:cNvCxnSpPr>
          <p:nvPr/>
        </p:nvCxnSpPr>
        <p:spPr bwMode="auto">
          <a:xfrm>
            <a:off x="2845097" y="2052194"/>
            <a:ext cx="1240940" cy="395523"/>
          </a:xfrm>
          <a:prstGeom prst="line">
            <a:avLst/>
          </a:prstGeom>
          <a:noFill/>
          <a:ln w="508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stCxn id="17" idx="3"/>
          </p:cNvCxnSpPr>
          <p:nvPr/>
        </p:nvCxnSpPr>
        <p:spPr bwMode="auto">
          <a:xfrm>
            <a:off x="1954103" y="2816932"/>
            <a:ext cx="1609785" cy="396044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ounded Rectangle 24"/>
          <p:cNvSpPr/>
          <p:nvPr/>
        </p:nvSpPr>
        <p:spPr bwMode="auto">
          <a:xfrm>
            <a:off x="323528" y="3573016"/>
            <a:ext cx="1611359" cy="905374"/>
          </a:xfrm>
          <a:prstGeom prst="roundRect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Verdana" pitchFamily="34" charset="0"/>
              </a:rPr>
              <a:t>Cloud – big data</a:t>
            </a:r>
          </a:p>
        </p:txBody>
      </p:sp>
      <p:cxnSp>
        <p:nvCxnSpPr>
          <p:cNvPr id="27" name="Straight Connector 26"/>
          <p:cNvCxnSpPr>
            <a:stCxn id="25" idx="3"/>
          </p:cNvCxnSpPr>
          <p:nvPr/>
        </p:nvCxnSpPr>
        <p:spPr bwMode="auto">
          <a:xfrm>
            <a:off x="1934887" y="4025703"/>
            <a:ext cx="1412977" cy="123377"/>
          </a:xfrm>
          <a:prstGeom prst="line">
            <a:avLst/>
          </a:prstGeom>
          <a:noFill/>
          <a:ln w="508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Rounded Rectangle 32"/>
          <p:cNvSpPr/>
          <p:nvPr/>
        </p:nvSpPr>
        <p:spPr bwMode="auto">
          <a:xfrm>
            <a:off x="323528" y="4797152"/>
            <a:ext cx="1611358" cy="648072"/>
          </a:xfrm>
          <a:prstGeom prst="roundRect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Verdana" pitchFamily="34" charset="0"/>
              </a:rPr>
              <a:t>Int. partners</a:t>
            </a:r>
          </a:p>
        </p:txBody>
      </p:sp>
      <p:cxnSp>
        <p:nvCxnSpPr>
          <p:cNvPr id="36" name="Straight Connector 35"/>
          <p:cNvCxnSpPr>
            <a:stCxn id="33" idx="3"/>
          </p:cNvCxnSpPr>
          <p:nvPr/>
        </p:nvCxnSpPr>
        <p:spPr bwMode="auto">
          <a:xfrm flipV="1">
            <a:off x="1934886" y="5043906"/>
            <a:ext cx="1629002" cy="77282"/>
          </a:xfrm>
          <a:prstGeom prst="line">
            <a:avLst/>
          </a:prstGeom>
          <a:noFill/>
          <a:ln w="508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Rounded Rectangle 37"/>
          <p:cNvSpPr/>
          <p:nvPr/>
        </p:nvSpPr>
        <p:spPr bwMode="auto">
          <a:xfrm>
            <a:off x="323527" y="5708256"/>
            <a:ext cx="1611359" cy="817088"/>
          </a:xfrm>
          <a:prstGeom prst="roundRect">
            <a:avLst/>
          </a:prstGeom>
          <a:noFill/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Verdana" pitchFamily="34" charset="0"/>
              </a:rPr>
              <a:t>Others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1934886" y="5708256"/>
            <a:ext cx="2148787" cy="130107"/>
          </a:xfrm>
          <a:prstGeom prst="line">
            <a:avLst/>
          </a:prstGeom>
          <a:noFill/>
          <a:ln w="508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Connector 42"/>
          <p:cNvCxnSpPr>
            <a:stCxn id="6" idx="7"/>
          </p:cNvCxnSpPr>
          <p:nvPr/>
        </p:nvCxnSpPr>
        <p:spPr bwMode="auto">
          <a:xfrm flipH="1">
            <a:off x="7072462" y="2447717"/>
            <a:ext cx="577789" cy="846584"/>
          </a:xfrm>
          <a:prstGeom prst="line">
            <a:avLst/>
          </a:prstGeom>
          <a:noFill/>
          <a:ln w="127000" cap="flat" cmpd="dbl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4" name="Espace réservé du texte 4"/>
          <p:cNvSpPr txBox="1">
            <a:spLocks/>
          </p:cNvSpPr>
          <p:nvPr/>
        </p:nvSpPr>
        <p:spPr>
          <a:xfrm>
            <a:off x="-17768" y="182880"/>
            <a:ext cx="9972676" cy="997824"/>
          </a:xfrm>
          <a:prstGeom prst="rect">
            <a:avLst/>
          </a:prstGeom>
        </p:spPr>
        <p:txBody>
          <a:bodyPr lIns="80091" tIns="40046" rIns="80091" bIns="40046"/>
          <a:lstStyle>
            <a:lvl1pPr marL="391146" indent="-391146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847483" indent="-32595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+mn-lt"/>
              </a:defRPr>
            </a:lvl2pPr>
            <a:lvl3pPr marL="1303820" indent="-260764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0F5494"/>
                </a:solidFill>
                <a:latin typeface="+mn-lt"/>
              </a:defRPr>
            </a:lvl3pPr>
            <a:lvl4pPr marL="1825348" indent="-260764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Arial" charset="0"/>
              </a:defRPr>
            </a:lvl4pPr>
            <a:lvl5pPr marL="2346876" indent="-26076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5pPr>
            <a:lvl6pPr marL="2868404" indent="-26076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6pPr>
            <a:lvl7pPr marL="3389932" indent="-26076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7pPr>
            <a:lvl8pPr marL="3911460" indent="-26076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8pPr>
            <a:lvl9pPr marL="4432988" indent="-260764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ts val="0"/>
              </a:spcBef>
              <a:buClr>
                <a:srgbClr val="FFFFFF"/>
              </a:buClr>
              <a:buNone/>
              <a:defRPr/>
            </a:pPr>
            <a:r>
              <a:rPr lang="en-GB" sz="3600" i="0" kern="0" dirty="0" smtClean="0">
                <a:solidFill>
                  <a:srgbClr val="FFC000"/>
                </a:solidFill>
              </a:rPr>
              <a:t>                </a:t>
            </a:r>
            <a:r>
              <a:rPr lang="en-GB" sz="3600" b="1" i="0" kern="0" dirty="0" smtClean="0">
                <a:solidFill>
                  <a:srgbClr val="FFC000"/>
                </a:solidFill>
              </a:rPr>
              <a:t>Data Dissemination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347864" y="1772816"/>
            <a:ext cx="5040560" cy="4608512"/>
          </a:xfrm>
          <a:prstGeom prst="ellipse">
            <a:avLst/>
          </a:prstGeom>
          <a:noFill/>
          <a:ln w="63500" cap="flat" cmpd="sng" algn="ctr">
            <a:solidFill>
              <a:srgbClr val="2D5EC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19174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4" y="5849144"/>
            <a:ext cx="2335213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7" name="Rectangle 1"/>
          <p:cNvSpPr>
            <a:spLocks noChangeArrowheads="1"/>
          </p:cNvSpPr>
          <p:nvPr/>
        </p:nvSpPr>
        <p:spPr bwMode="auto">
          <a:xfrm>
            <a:off x="882127" y="115888"/>
            <a:ext cx="786658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Font typeface="Arial" charset="0"/>
              <a:buNone/>
            </a:pPr>
            <a:r>
              <a:rPr lang="en-GB" altLang="en-US" sz="3200" b="1" dirty="0" smtClean="0">
                <a:solidFill>
                  <a:srgbClr val="FFC000"/>
                </a:solidFill>
              </a:rPr>
              <a:t>Copernicus services </a:t>
            </a:r>
            <a:endParaRPr lang="en-GB" altLang="en-US" sz="3200" b="1" dirty="0">
              <a:solidFill>
                <a:srgbClr val="FFC000"/>
              </a:solidFill>
            </a:endParaRPr>
          </a:p>
        </p:txBody>
      </p:sp>
      <p:pic>
        <p:nvPicPr>
          <p:cNvPr id="11268" name="Picture 19" descr="Land serv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0" y="1816393"/>
            <a:ext cx="116998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0" descr="Air monitoring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" r="34682"/>
          <a:stretch>
            <a:fillRect/>
          </a:stretch>
        </p:blipFill>
        <p:spPr bwMode="auto">
          <a:xfrm>
            <a:off x="6434138" y="1816393"/>
            <a:ext cx="11620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1" descr="Marine servic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9" r="2257"/>
          <a:stretch>
            <a:fillRect/>
          </a:stretch>
        </p:blipFill>
        <p:spPr bwMode="auto">
          <a:xfrm>
            <a:off x="4055528" y="1816393"/>
            <a:ext cx="1162050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22" descr="Emergency Floo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15"/>
          <a:stretch>
            <a:fillRect/>
          </a:stretch>
        </p:blipFill>
        <p:spPr bwMode="auto">
          <a:xfrm>
            <a:off x="1597025" y="3917529"/>
            <a:ext cx="1169988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23"/>
          <p:cNvSpPr txBox="1">
            <a:spLocks noChangeArrowheads="1"/>
          </p:cNvSpPr>
          <p:nvPr/>
        </p:nvSpPr>
        <p:spPr bwMode="auto">
          <a:xfrm>
            <a:off x="1177925" y="2994025"/>
            <a:ext cx="20272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Land Monitoring</a:t>
            </a:r>
          </a:p>
        </p:txBody>
      </p:sp>
      <p:sp>
        <p:nvSpPr>
          <p:cNvPr id="11273" name="Text Box 24"/>
          <p:cNvSpPr txBox="1">
            <a:spLocks noChangeArrowheads="1"/>
          </p:cNvSpPr>
          <p:nvPr/>
        </p:nvSpPr>
        <p:spPr bwMode="auto">
          <a:xfrm>
            <a:off x="3523456" y="2994025"/>
            <a:ext cx="223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Marine Monitoring</a:t>
            </a:r>
          </a:p>
        </p:txBody>
      </p:sp>
      <p:sp>
        <p:nvSpPr>
          <p:cNvPr id="11274" name="Text Box 25"/>
          <p:cNvSpPr txBox="1">
            <a:spLocks noChangeArrowheads="1"/>
          </p:cNvSpPr>
          <p:nvPr/>
        </p:nvSpPr>
        <p:spPr bwMode="auto">
          <a:xfrm>
            <a:off x="5868987" y="2992438"/>
            <a:ext cx="287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Atmosphere Monitoring</a:t>
            </a:r>
          </a:p>
        </p:txBody>
      </p:sp>
      <p:sp>
        <p:nvSpPr>
          <p:cNvPr id="11275" name="Text Box 26"/>
          <p:cNvSpPr txBox="1">
            <a:spLocks noChangeArrowheads="1"/>
          </p:cNvSpPr>
          <p:nvPr/>
        </p:nvSpPr>
        <p:spPr bwMode="auto">
          <a:xfrm>
            <a:off x="705644" y="5164332"/>
            <a:ext cx="2952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Emergency Management</a:t>
            </a:r>
          </a:p>
        </p:txBody>
      </p:sp>
      <p:sp>
        <p:nvSpPr>
          <p:cNvPr id="11276" name="Text Box 27"/>
          <p:cNvSpPr txBox="1">
            <a:spLocks noChangeArrowheads="1"/>
          </p:cNvSpPr>
          <p:nvPr/>
        </p:nvSpPr>
        <p:spPr bwMode="auto">
          <a:xfrm>
            <a:off x="6069013" y="5164332"/>
            <a:ext cx="203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Climate Change</a:t>
            </a:r>
          </a:p>
        </p:txBody>
      </p:sp>
      <p:sp>
        <p:nvSpPr>
          <p:cNvPr id="11277" name="Text Box 28"/>
          <p:cNvSpPr txBox="1">
            <a:spLocks noChangeArrowheads="1"/>
          </p:cNvSpPr>
          <p:nvPr/>
        </p:nvSpPr>
        <p:spPr bwMode="auto">
          <a:xfrm>
            <a:off x="3768725" y="5164332"/>
            <a:ext cx="1739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0070C0"/>
                </a:solidFill>
                <a:latin typeface="Arial" charset="0"/>
                <a:ea typeface="ＭＳ Ｐゴシック" pitchFamily="34" charset="-128"/>
              </a:rPr>
              <a:t>Security</a:t>
            </a:r>
          </a:p>
        </p:txBody>
      </p:sp>
      <p:pic>
        <p:nvPicPr>
          <p:cNvPr id="11278" name="Picture 29" descr="Climate chan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2" r="12474"/>
          <a:stretch>
            <a:fillRect/>
          </a:stretch>
        </p:blipFill>
        <p:spPr bwMode="auto">
          <a:xfrm>
            <a:off x="6446547" y="3912766"/>
            <a:ext cx="1173163" cy="111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30" descr="Security pirac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6"/>
          <a:stretch>
            <a:fillRect/>
          </a:stretch>
        </p:blipFill>
        <p:spPr bwMode="auto">
          <a:xfrm>
            <a:off x="4059238" y="3914354"/>
            <a:ext cx="1162050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Text Box 31"/>
          <p:cNvSpPr txBox="1">
            <a:spLocks noChangeArrowheads="1"/>
          </p:cNvSpPr>
          <p:nvPr/>
        </p:nvSpPr>
        <p:spPr bwMode="auto">
          <a:xfrm>
            <a:off x="381130" y="1382875"/>
            <a:ext cx="58324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000" b="1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>Services monitoring Earth systems</a:t>
            </a:r>
          </a:p>
        </p:txBody>
      </p:sp>
      <p:sp>
        <p:nvSpPr>
          <p:cNvPr id="11281" name="Text Box 32"/>
          <p:cNvSpPr txBox="1">
            <a:spLocks noChangeArrowheads="1"/>
          </p:cNvSpPr>
          <p:nvPr/>
        </p:nvSpPr>
        <p:spPr bwMode="auto">
          <a:xfrm>
            <a:off x="539750" y="3515891"/>
            <a:ext cx="5184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BE" altLang="en-US" sz="2000" b="1" dirty="0">
                <a:solidFill>
                  <a:srgbClr val="00B050"/>
                </a:solidFill>
                <a:latin typeface="Arial" charset="0"/>
                <a:ea typeface="ＭＳ Ｐゴシック" pitchFamily="34" charset="-128"/>
              </a:rPr>
              <a:t>Horizontal services</a:t>
            </a:r>
            <a:endParaRPr lang="en-GB" altLang="en-US" sz="2000" b="1" dirty="0">
              <a:solidFill>
                <a:srgbClr val="00B05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8210" name="Text Box 33"/>
          <p:cNvSpPr txBox="1">
            <a:spLocks noChangeArrowheads="1"/>
          </p:cNvSpPr>
          <p:nvPr/>
        </p:nvSpPr>
        <p:spPr bwMode="auto">
          <a:xfrm>
            <a:off x="577056" y="5775326"/>
            <a:ext cx="5976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175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Symbol" pitchFamily="18" charset="2"/>
              <a:buChar char="Þ"/>
              <a:defRPr/>
            </a:pPr>
            <a:r>
              <a:rPr lang="en-GB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itchFamily="34" charset="-128"/>
              </a:rPr>
              <a:t> Output: Value-Added Information </a:t>
            </a:r>
          </a:p>
        </p:txBody>
      </p:sp>
      <p:sp>
        <p:nvSpPr>
          <p:cNvPr id="11283" name="Line 34"/>
          <p:cNvSpPr>
            <a:spLocks noChangeShapeType="1"/>
          </p:cNvSpPr>
          <p:nvPr/>
        </p:nvSpPr>
        <p:spPr bwMode="auto">
          <a:xfrm>
            <a:off x="539750" y="3503937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4" name="Line 35"/>
          <p:cNvSpPr>
            <a:spLocks noChangeShapeType="1"/>
          </p:cNvSpPr>
          <p:nvPr/>
        </p:nvSpPr>
        <p:spPr bwMode="auto">
          <a:xfrm>
            <a:off x="576230" y="5677094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5" name="Line 37"/>
          <p:cNvSpPr>
            <a:spLocks noChangeShapeType="1"/>
          </p:cNvSpPr>
          <p:nvPr/>
        </p:nvSpPr>
        <p:spPr bwMode="auto">
          <a:xfrm>
            <a:off x="611188" y="836613"/>
            <a:ext cx="77771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86" name="Line 34"/>
          <p:cNvSpPr>
            <a:spLocks noChangeShapeType="1"/>
          </p:cNvSpPr>
          <p:nvPr/>
        </p:nvSpPr>
        <p:spPr bwMode="auto">
          <a:xfrm>
            <a:off x="539750" y="981075"/>
            <a:ext cx="77771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72E673-5411-44C1-AE32-7C30AEE8A1DB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6037850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EUM_template_v03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4_EUM_template_v03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3111</TotalTime>
  <Words>1213</Words>
  <Application>Microsoft Office PowerPoint</Application>
  <PresentationFormat>On-screen Show (4:3)</PresentationFormat>
  <Paragraphs>123</Paragraphs>
  <Slides>12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4_EUM_template_v03</vt:lpstr>
      <vt:lpstr>28th CEOS Plenary Session </vt:lpstr>
      <vt:lpstr>Copernicus current status</vt:lpstr>
      <vt:lpstr>PowerPoint Presentation</vt:lpstr>
      <vt:lpstr>PowerPoint Presentation</vt:lpstr>
      <vt:lpstr>PowerPoint Presentation</vt:lpstr>
      <vt:lpstr>PowerPoint Presentation</vt:lpstr>
      <vt:lpstr>Data Dissemination</vt:lpstr>
      <vt:lpstr>PowerPoint Presentation</vt:lpstr>
      <vt:lpstr>PowerPoint Presentation</vt:lpstr>
      <vt:lpstr>Sentinel 1 first images</vt:lpstr>
      <vt:lpstr>SEA-ICE APPLICATIONS WITH SENTINEL-1A DATA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CEOS Plenary</dc:title>
  <dc:creator>Astrid-Christina Koch</dc:creator>
  <cp:lastModifiedBy>kochast</cp:lastModifiedBy>
  <cp:revision>338</cp:revision>
  <cp:lastPrinted>2014-10-24T16:32:50Z</cp:lastPrinted>
  <dcterms:created xsi:type="dcterms:W3CDTF">2012-08-31T01:11:17Z</dcterms:created>
  <dcterms:modified xsi:type="dcterms:W3CDTF">2014-10-24T17:33:17Z</dcterms:modified>
</cp:coreProperties>
</file>