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60" r:id="rId2"/>
    <p:sldId id="270" r:id="rId3"/>
    <p:sldId id="271" r:id="rId4"/>
    <p:sldId id="305" r:id="rId5"/>
    <p:sldId id="272" r:id="rId6"/>
    <p:sldId id="273" r:id="rId7"/>
    <p:sldId id="274" r:id="rId8"/>
    <p:sldId id="275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306" r:id="rId27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96" autoAdjust="0"/>
  </p:normalViewPr>
  <p:slideViewPr>
    <p:cSldViewPr snapToGrid="0" snapToObjects="1">
      <p:cViewPr varScale="1">
        <p:scale>
          <a:sx n="80" d="100"/>
          <a:sy n="80" d="100"/>
        </p:scale>
        <p:origin x="-1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11/1/13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7CDE241-D413-B742-A672-8511B97581B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C9E46EE-0195-4D4B-9A55-81C302D57B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24FED88-C8D9-234B-BA96-1A673F52337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C0658B-B092-EF4C-83D6-DB5E25B0F9F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28B4034B-F069-CE49-BB05-BB2ECC784EF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7676379-2BC8-D843-AD8D-FBA416D9D60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0BBB3A9-4B26-7244-8B5F-C42D6C27342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095A688-107C-3C40-928F-76EF84EEE71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2F9A43B-5A90-EB4C-A401-492E6D5F9F0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CAC0E32-ACF9-3C40-A58A-9D70219B19E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067A7CF-E588-9648-8ECE-B36D4333A89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757670-152B-F84B-A324-60055FE26AC0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86D40AC-AA6B-6443-B0E0-4E2068033DD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435C5B7-DE4E-CE47-84BC-EC323A3F2D8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D9427562-7537-E949-B1C9-94DCC88A49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3C1D513-DB16-B649-858C-1AF3D892FC9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71E3B7F0-6085-7148-BAF1-1519C2CE752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2C7390D-D2AC-5F46-9D3A-B191D56F790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847B706-1F05-7449-8CE6-0F02A5B1C2C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15BB6A6E-A1C2-2540-B5A8-F40EF2C6B5A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C6A007A-140F-5F47-8B20-9044D3E9BB4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A470D716-19A3-3540-98F7-E9840FDCDE6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771F76E-91AC-B340-B309-8295BAA8ECB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B1ECEC5-9A8D-5E4A-9F27-C76D1E8F57A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44816E30-E83E-4747-99D1-294FC29A60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3801"/>
      </p:ext>
    </p:extLst>
  </p:cSld>
  <p:clrMapOvr>
    <a:masterClrMapping/>
  </p:clrMapOvr>
  <p:transition xmlns:p14="http://schemas.microsoft.com/office/powerpoint/2010/main"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832B9B5A-85C4-E046-A254-8CACE888C5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9634"/>
      </p:ext>
    </p:extLst>
  </p:cSld>
  <p:clrMapOvr>
    <a:masterClrMapping/>
  </p:clrMapOvr>
  <p:transition xmlns:p14="http://schemas.microsoft.com/office/powerpoint/2010/main"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59638" y="6453188"/>
            <a:ext cx="1639887" cy="319087"/>
          </a:xfrm>
        </p:spPr>
        <p:txBody>
          <a:bodyPr/>
          <a:lstStyle>
            <a:lvl1pPr>
              <a:defRPr sz="1200">
                <a:latin typeface="Century Gothic" pitchFamily="34" charset="0"/>
              </a:defRPr>
            </a:lvl1pPr>
          </a:lstStyle>
          <a:p>
            <a:pPr>
              <a:defRPr/>
            </a:pPr>
            <a:fld id="{A11EFE1A-A7E3-2948-A6A3-05C8BF6C87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70165"/>
      </p:ext>
    </p:extLst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12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1" r:id="rId8"/>
    <p:sldLayoutId id="2147483682" r:id="rId9"/>
  </p:sldLayoutIdLst>
  <p:transition xmlns:p14="http://schemas.microsoft.com/office/powerpoint/2010/main"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4"/>
          <p:cNvSpPr txBox="1">
            <a:spLocks noChangeArrowheads="1"/>
          </p:cNvSpPr>
          <p:nvPr/>
        </p:nvSpPr>
        <p:spPr bwMode="auto">
          <a:xfrm>
            <a:off x="4144963" y="123825"/>
            <a:ext cx="483235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algn="l"/>
            <a:r>
              <a:rPr lang="en-US" sz="2400" dirty="0" smtClean="0">
                <a:ea typeface="ＭＳ Ｐゴシック" charset="0"/>
                <a:cs typeface="ＭＳ Ｐゴシック" charset="0"/>
              </a:rPr>
              <a:t>CEOS Self Study (CSS)</a:t>
            </a:r>
            <a:br>
              <a:rPr lang="en-US" sz="2400" dirty="0" smtClean="0"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ea typeface="ＭＳ Ｐゴシック" charset="0"/>
                <a:cs typeface="ＭＳ Ｐゴシック" charset="0"/>
              </a:rPr>
              <a:t>Strategic Documents</a:t>
            </a:r>
            <a:br>
              <a:rPr lang="en-US" sz="2400" dirty="0" smtClean="0"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solidFill>
                  <a:srgbClr val="FFFF00"/>
                </a:solidFill>
                <a:ea typeface="ＭＳ Ｐゴシック" charset="0"/>
                <a:cs typeface="ＭＳ Ｐゴシック" charset="0"/>
              </a:rPr>
              <a:t>Side Meeting </a:t>
            </a:r>
            <a:endParaRPr lang="en-US" sz="2400" dirty="0">
              <a:solidFill>
                <a:srgbClr val="FFFF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43"/>
          <p:cNvSpPr txBox="1">
            <a:spLocks noChangeArrowheads="1"/>
          </p:cNvSpPr>
          <p:nvPr/>
        </p:nvSpPr>
        <p:spPr bwMode="auto">
          <a:xfrm>
            <a:off x="4144963" y="1681163"/>
            <a:ext cx="4826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>
                <a:solidFill>
                  <a:schemeClr val="bg1"/>
                </a:solidFill>
                <a:latin typeface="Century Gothic" pitchFamily="34" charset="0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Courier New" pitchFamily="-106" charset="0"/>
              <a:buChar char="o"/>
              <a:defRPr sz="20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-106" charset="2"/>
              <a:buChar char="§"/>
              <a:defRPr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b="1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n-lt"/>
              </a:defRPr>
            </a:lvl9pPr>
          </a:lstStyle>
          <a:p>
            <a:pPr eaLnBrk="1" hangingPunct="1"/>
            <a:r>
              <a:rPr lang="en-GB" altLang="ja-JP" sz="2000" b="0" dirty="0" smtClean="0">
                <a:latin typeface="Calibri" charset="0"/>
                <a:ea typeface="ＭＳ Ｐゴシック" charset="0"/>
                <a:cs typeface="ＭＳ Ｐゴシック" charset="0"/>
              </a:rPr>
              <a:t>Monday, November 4, 2013</a:t>
            </a:r>
            <a:br>
              <a:rPr lang="en-GB" altLang="ja-JP" sz="2000" b="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GB" altLang="ja-JP" sz="2000" b="0" dirty="0" smtClean="0">
                <a:latin typeface="Calibri" charset="0"/>
                <a:ea typeface="ＭＳ Ｐゴシック" charset="0"/>
                <a:cs typeface="ＭＳ Ｐゴシック" charset="0"/>
              </a:rPr>
              <a:t>CEOS Plenary</a:t>
            </a:r>
            <a:br>
              <a:rPr lang="en-GB" altLang="ja-JP" sz="2000" b="0" dirty="0" smtClean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GB" altLang="ja-JP" sz="2000" b="0" dirty="0" smtClean="0">
                <a:latin typeface="Calibri" charset="0"/>
                <a:ea typeface="ＭＳ Ｐゴシック" charset="0"/>
                <a:cs typeface="ＭＳ Ｐゴシック" charset="0"/>
              </a:rPr>
              <a:t>Montreal, Canada</a:t>
            </a:r>
          </a:p>
          <a:p>
            <a:pPr eaLnBrk="1" hangingPunct="1"/>
            <a:r>
              <a:rPr lang="en-GB" altLang="ja-JP" sz="20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Brian Killough, CEOS SEO (NASA)</a:t>
            </a:r>
            <a:endParaRPr lang="en-GB" altLang="ja-JP" sz="2000" dirty="0">
              <a:solidFill>
                <a:srgbClr val="FFFF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4CA34E-5061-4648-A9BC-34643369B434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Strategic Guidance –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#1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Short, 9-page document (7 pages of content)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Sections are consistent with the final set of CEOS Essential Questions.</a:t>
            </a:r>
            <a:br>
              <a:rPr lang="en-US" sz="2000" dirty="0"/>
            </a:br>
            <a:r>
              <a:rPr lang="en-US" sz="2000" dirty="0">
                <a:solidFill>
                  <a:srgbClr val="0C62FF"/>
                </a:solidFill>
              </a:rPr>
              <a:t>What are CEOS’s scope and Purpose?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What is the value of CEOS to others?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What are CEOS’s essential outcomes and relationships?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How does CEOS define and measure success?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What are the greatest risks and opportunities for CEOS?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The Strategic Guidance (SG) document contains the following sections:</a:t>
            </a:r>
            <a:br>
              <a:rPr lang="en-US" sz="2000" dirty="0"/>
            </a:br>
            <a:r>
              <a:rPr lang="en-US" sz="2000" dirty="0">
                <a:solidFill>
                  <a:srgbClr val="0C62FF"/>
                </a:solidFill>
              </a:rPr>
              <a:t>Introduction and Background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CEOS Mission and Objectives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Goals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Value to Stakeholders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Approach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Definition and Measures of Success</a:t>
            </a:r>
            <a:br>
              <a:rPr lang="en-US" sz="2000" dirty="0">
                <a:solidFill>
                  <a:srgbClr val="0C62FF"/>
                </a:solidFill>
              </a:rPr>
            </a:br>
            <a:r>
              <a:rPr lang="en-US" sz="2000" dirty="0">
                <a:solidFill>
                  <a:srgbClr val="0C62FF"/>
                </a:solidFill>
              </a:rPr>
              <a:t>Challenges, Opportunities, and Strategic Direction</a:t>
            </a:r>
          </a:p>
        </p:txBody>
      </p:sp>
    </p:spTree>
    <p:extLst>
      <p:ext uri="{BB962C8B-B14F-4D97-AF65-F5344CB8AC3E}">
        <p14:creationId xmlns:p14="http://schemas.microsoft.com/office/powerpoint/2010/main" val="195508957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E68D24-E9B1-EC4E-B8FA-B03C25503B6A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Strategic Guidance –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#2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2000" b="1" dirty="0"/>
              <a:t>Introduction and Background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CEOS established in 1984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Significant increase in Earth observation satellites ...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107 </a:t>
            </a:r>
            <a:r>
              <a:rPr lang="en-US" sz="2000" dirty="0"/>
              <a:t>currently operated by CEOS Agencies.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Expanding user community that is becoming more organized ... GEO, GCOS, UNFCCC, UNISDR, etc.</a:t>
            </a:r>
          </a:p>
          <a:p>
            <a:pPr eaLnBrk="1" hangingPunct="1">
              <a:spcAft>
                <a:spcPts val="600"/>
              </a:spcAft>
            </a:pPr>
            <a:r>
              <a:rPr lang="en-US" sz="2000" b="1" dirty="0"/>
              <a:t>CEOS Mission and Objectives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/>
              <a:t>Mission Statement</a:t>
            </a:r>
            <a:r>
              <a:rPr lang="en-US" sz="2000" dirty="0"/>
              <a:t>: </a:t>
            </a:r>
            <a:r>
              <a:rPr lang="en-US" sz="2000" i="1" dirty="0"/>
              <a:t>CEOS ensures international coordination of civil space-based Earth observation programs and promotes exchange of data to optimize societal benefit and inform decision making for securing a prosperous and sustainable future for humankind.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/>
              <a:t>Objectives</a:t>
            </a:r>
            <a:r>
              <a:rPr lang="en-US" sz="2000" dirty="0"/>
              <a:t>: Optimize benefit of Earth observations, serve as focal point for international coordination, exchange information.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134478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78DCFA-03A2-7349-A7A5-29E603034469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Strategic Guidance –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#3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600"/>
              </a:spcAft>
              <a:defRPr/>
            </a:pPr>
            <a:r>
              <a:rPr lang="en-US" sz="2000" b="1" dirty="0" smtClean="0"/>
              <a:t>Goals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Reduce observational gaps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Improve coordination of Earth observations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Promote Data Democracy by improving access and use of data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Respond to user needs</a:t>
            </a:r>
          </a:p>
          <a:p>
            <a:pPr marL="57150" indent="0" eaLnBrk="1" hangingPunct="1">
              <a:spcAft>
                <a:spcPts val="600"/>
              </a:spcAft>
              <a:defRPr/>
            </a:pPr>
            <a:r>
              <a:rPr lang="en-US" sz="2000" b="1" dirty="0" smtClean="0"/>
              <a:t>Value to Stakeholders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Coordinated Earth observation missions and data for societal benefit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/>
              <a:t>Provide d</a:t>
            </a:r>
            <a:r>
              <a:rPr lang="en-US" sz="2000" dirty="0" smtClean="0"/>
              <a:t>ata processing systems, products and science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Forum for partnerships</a:t>
            </a: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sz="2000" b="1" dirty="0" smtClean="0"/>
              <a:t>Approach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Internal coordination ... Agencies, Working Groups, Virtual Constellations, Ad Hoc Teams, SEC, SIT and Plenary.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External Coordination ... via CEOS Chair with stakeholders</a:t>
            </a:r>
          </a:p>
        </p:txBody>
      </p:sp>
    </p:spTree>
    <p:extLst>
      <p:ext uri="{BB962C8B-B14F-4D97-AF65-F5344CB8AC3E}">
        <p14:creationId xmlns:p14="http://schemas.microsoft.com/office/powerpoint/2010/main" val="33328545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DAB6B9-361B-5841-9C96-EE84726F10C9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Strategic Guidance –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#4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1800" b="1" dirty="0"/>
              <a:t>Definition and Measures of Success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Achievement of its goals by measureable results for stakeholders.  Sometimes hard to quantify, such as Agencies becoming motivated to contribute or lead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Sustainability and engagement are critical to CEOS success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Regular review of activities is needed to address viability and commitment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Projects should have defined requirements, milestones, schedule and management plans</a:t>
            </a:r>
          </a:p>
          <a:p>
            <a:pPr eaLnBrk="1" hangingPunct="1">
              <a:spcAft>
                <a:spcPts val="600"/>
              </a:spcAft>
            </a:pPr>
            <a:r>
              <a:rPr lang="en-US" sz="1800" b="1" dirty="0"/>
              <a:t>Challenges, Opportunities and Strategic Direction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/>
              <a:t>Challenges</a:t>
            </a:r>
            <a:r>
              <a:rPr lang="en-US" sz="1800" dirty="0"/>
              <a:t>:  Engaging stakeholders, maintaining leadership continuity and participation, managing cyclic and scarce resources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/>
              <a:t>Opportunities:</a:t>
            </a:r>
            <a:r>
              <a:rPr lang="en-US" sz="1800" dirty="0"/>
              <a:t> Building capacity for Earth observation products, identifying gaps and promoting complementarity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b="1" dirty="0"/>
              <a:t>Strategic Direction</a:t>
            </a:r>
            <a:r>
              <a:rPr lang="en-US" sz="1800" dirty="0"/>
              <a:t>: Optimize societal benefit, remain the focal point for international coordination of space-based Earth observations</a:t>
            </a:r>
          </a:p>
        </p:txBody>
      </p:sp>
    </p:spTree>
    <p:extLst>
      <p:ext uri="{BB962C8B-B14F-4D97-AF65-F5344CB8AC3E}">
        <p14:creationId xmlns:p14="http://schemas.microsoft.com/office/powerpoint/2010/main" val="260220278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DE3064-E3F2-A34F-8563-00F49DE19AE8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662113" y="188913"/>
            <a:ext cx="7237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</a:t>
            </a:r>
            <a: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Processes</a:t>
            </a:r>
            <a:br>
              <a:rPr lang="en-US" sz="2800" b="1" kern="0" dirty="0" smtClean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</a:br>
            <a:r>
              <a:rPr lang="en-US" sz="2800" b="1" kern="0" dirty="0" smtClean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#1</a:t>
            </a:r>
          </a:p>
        </p:txBody>
      </p:sp>
      <p:sp>
        <p:nvSpPr>
          <p:cNvPr id="21507" name="TextBox 6"/>
          <p:cNvSpPr txBox="1">
            <a:spLocks noChangeArrowheads="1"/>
          </p:cNvSpPr>
          <p:nvPr/>
        </p:nvSpPr>
        <p:spPr bwMode="auto">
          <a:xfrm>
            <a:off x="207963" y="1643063"/>
            <a:ext cx="87106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21 pages including 2 annexes.  15 pages of core content.</a:t>
            </a:r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onsistent </a:t>
            </a:r>
            <a:r>
              <a:rPr lang="en-US" sz="2000" dirty="0"/>
              <a:t>with the output of the Topical Teams, which were arranged around 5 themes</a:t>
            </a:r>
            <a:r>
              <a:rPr lang="en-US" sz="2000" dirty="0" smtClean="0"/>
              <a:t>.</a:t>
            </a:r>
            <a:endParaRPr lang="en-US" sz="2000" dirty="0"/>
          </a:p>
          <a:p>
            <a:pPr eaLnBrk="1" hangingPunct="1">
              <a:spcAft>
                <a:spcPts val="1200"/>
              </a:spcAft>
              <a:buFont typeface="Arial" charset="0"/>
              <a:buChar char="•"/>
            </a:pPr>
            <a:r>
              <a:rPr lang="en-US" sz="2000" b="1" dirty="0"/>
              <a:t>Governance and Processes (GP)</a:t>
            </a:r>
            <a:r>
              <a:rPr lang="en-US" sz="2000" dirty="0"/>
              <a:t> document </a:t>
            </a:r>
            <a:r>
              <a:rPr lang="en-US" sz="2000" dirty="0" smtClean="0"/>
              <a:t>includes </a:t>
            </a:r>
            <a:r>
              <a:rPr lang="en-US" sz="2000" dirty="0"/>
              <a:t>...</a:t>
            </a:r>
            <a:br>
              <a:rPr lang="en-US" sz="2000" dirty="0"/>
            </a:br>
            <a:r>
              <a:rPr lang="en-US" sz="2000" dirty="0" smtClean="0"/>
              <a:t>Introduction </a:t>
            </a:r>
            <a:r>
              <a:rPr lang="en-US" sz="2000" dirty="0"/>
              <a:t>and Background</a:t>
            </a:r>
            <a:br>
              <a:rPr lang="en-US" sz="2000" dirty="0"/>
            </a:br>
            <a:r>
              <a:rPr lang="en-US" sz="2000" dirty="0"/>
              <a:t>Organizational Roles and Responsibilities</a:t>
            </a:r>
            <a:br>
              <a:rPr lang="en-US" sz="2000" dirty="0"/>
            </a:br>
            <a:r>
              <a:rPr lang="en-US" sz="2000" dirty="0"/>
              <a:t>Decision-Making Process</a:t>
            </a:r>
            <a:br>
              <a:rPr lang="en-US" sz="2000" dirty="0"/>
            </a:br>
            <a:r>
              <a:rPr lang="en-US" sz="2000" dirty="0"/>
              <a:t>Major Meetings</a:t>
            </a:r>
            <a:br>
              <a:rPr lang="en-US" sz="2000" dirty="0"/>
            </a:br>
            <a:r>
              <a:rPr lang="en-US" sz="2000" dirty="0"/>
              <a:t>Membership and Participation</a:t>
            </a:r>
            <a:br>
              <a:rPr lang="en-US" sz="2000" dirty="0"/>
            </a:br>
            <a:r>
              <a:rPr lang="en-US" sz="2000" dirty="0" smtClean="0"/>
              <a:t>Annex </a:t>
            </a:r>
            <a:r>
              <a:rPr lang="en-US" sz="2000" dirty="0"/>
              <a:t>1 – Current list of Working Groups, Virtual Constellations,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Ad Hoc Teams </a:t>
            </a:r>
            <a:r>
              <a:rPr lang="en-US" sz="2000" b="1" dirty="0" smtClean="0">
                <a:solidFill>
                  <a:srgbClr val="0000FF"/>
                </a:solidFill>
              </a:rPr>
              <a:t>(updated SIT-WS)</a:t>
            </a:r>
            <a:r>
              <a:rPr lang="en-US" sz="2000" b="1" dirty="0">
                <a:solidFill>
                  <a:srgbClr val="0000FF"/>
                </a:solidFill>
              </a:rPr>
              <a:t/>
            </a:r>
            <a:br>
              <a:rPr lang="en-US" sz="2000" b="1" dirty="0">
                <a:solidFill>
                  <a:srgbClr val="0000FF"/>
                </a:solidFill>
              </a:rPr>
            </a:br>
            <a:r>
              <a:rPr lang="en-US" sz="2000" dirty="0"/>
              <a:t>Annex 2 – Current list of CEOS Agencies and year of acceptance</a:t>
            </a:r>
          </a:p>
        </p:txBody>
      </p:sp>
    </p:spTree>
    <p:extLst>
      <p:ext uri="{BB962C8B-B14F-4D97-AF65-F5344CB8AC3E}">
        <p14:creationId xmlns:p14="http://schemas.microsoft.com/office/powerpoint/2010/main" val="40392856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6B6167-C1DC-454A-93B9-EF0E54A9B14D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6184900" y="1414463"/>
            <a:ext cx="2833688" cy="540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Note Primary and Secondary reporting paths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Primary leadership positions have dedicated ToRs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VCs have their own Process Paper and ToRs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Working Groups also have their own ToRs.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/>
              <a:t>GEO SBA Coordinators removed from CEOS structure.  This decision was coordinated with GEO</a:t>
            </a:r>
            <a:r>
              <a:rPr lang="en-US" sz="1600" dirty="0" smtClean="0"/>
              <a:t>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600" dirty="0" smtClean="0"/>
              <a:t>Temporary “Ad Hoc Teams” have reporting paths to CEOS Chair or SIT Chair. </a:t>
            </a:r>
            <a:br>
              <a:rPr lang="en-US" sz="1600" dirty="0" smtClean="0"/>
            </a:br>
            <a:r>
              <a:rPr lang="en-US" sz="1600" b="1" dirty="0" smtClean="0">
                <a:solidFill>
                  <a:srgbClr val="0000FF"/>
                </a:solidFill>
              </a:rPr>
              <a:t>(updated SIT-WS)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11300" y="131763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#2 Organizational Roles and Responsibilities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0" y="1509713"/>
            <a:ext cx="6070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4720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29E3D51-FB9C-3149-8FCF-BB4C90EAFE3E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The Steering Team developed a Decision Process table to address External Decisions, Internal Decisions, and Working Level </a:t>
            </a:r>
            <a:r>
              <a:rPr lang="en-US" sz="2000" dirty="0" smtClean="0"/>
              <a:t>decisions for new/current activities. </a:t>
            </a:r>
            <a:endParaRPr lang="en-US" sz="2000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 smtClean="0"/>
              <a:t>Establishes </a:t>
            </a:r>
            <a:r>
              <a:rPr lang="en-US" sz="2000" dirty="0"/>
              <a:t>decision criteria based on (a) alignment with CEOS strategic goals, (b) benefit to stakeholders, and (c) feasibility and affordability.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/>
              <a:t>External Decision </a:t>
            </a:r>
            <a:r>
              <a:rPr lang="en-US" sz="2000" dirty="0"/>
              <a:t>– Decisions made by </a:t>
            </a:r>
            <a:r>
              <a:rPr lang="en-US" sz="2000" u="sng" dirty="0"/>
              <a:t>Principals at Plenary</a:t>
            </a:r>
            <a:r>
              <a:rPr lang="en-US" sz="2000" dirty="0"/>
              <a:t>, consistent with Strategic Guidance document.  </a:t>
            </a:r>
            <a:r>
              <a:rPr lang="en-US" sz="2000" dirty="0" smtClean="0"/>
              <a:t>Example: New CEOS-CGMS Climate Working </a:t>
            </a:r>
            <a:r>
              <a:rPr lang="en-US" sz="2000" dirty="0"/>
              <a:t>Group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/>
              <a:t>Internal Decision </a:t>
            </a:r>
            <a:r>
              <a:rPr lang="en-US" sz="2000" dirty="0"/>
              <a:t>– Decisions made by </a:t>
            </a:r>
            <a:r>
              <a:rPr lang="en-US" sz="2000" u="sng" dirty="0"/>
              <a:t>Principals at SIT or Plenary</a:t>
            </a:r>
            <a:r>
              <a:rPr lang="en-US" sz="2000" dirty="0"/>
              <a:t>, consistent with SG, ToRs and Work Plans. </a:t>
            </a:r>
            <a:r>
              <a:rPr lang="en-US" sz="2000" dirty="0" smtClean="0"/>
              <a:t>Example: Continuation </a:t>
            </a:r>
            <a:r>
              <a:rPr lang="en-US" sz="2000" dirty="0"/>
              <a:t>of </a:t>
            </a:r>
            <a:r>
              <a:rPr lang="en-US" sz="2000" dirty="0" smtClean="0"/>
              <a:t>an Ad Hoc </a:t>
            </a:r>
            <a:r>
              <a:rPr lang="en-US" sz="2000" dirty="0"/>
              <a:t>T</a:t>
            </a:r>
            <a:r>
              <a:rPr lang="en-US" sz="2000" dirty="0" smtClean="0"/>
              <a:t>eam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b="1" dirty="0" smtClean="0"/>
              <a:t>Working </a:t>
            </a:r>
            <a:r>
              <a:rPr lang="en-US" sz="2000" b="1" dirty="0"/>
              <a:t>Level Decision </a:t>
            </a:r>
            <a:r>
              <a:rPr lang="en-US" sz="2000" dirty="0"/>
              <a:t>– Decisions made by WG/VC leadership after appropriate consultation with CEOS Chair or SIT Chair.  ToRs, VC Process Paper and Work Plans guide the decisions.  </a:t>
            </a:r>
            <a:r>
              <a:rPr lang="en-US" sz="2000" dirty="0" smtClean="0"/>
              <a:t>Example: Termination </a:t>
            </a:r>
            <a:r>
              <a:rPr lang="en-US" sz="2000" dirty="0"/>
              <a:t>of an activity due to insufficient </a:t>
            </a:r>
            <a:r>
              <a:rPr lang="en-US" sz="2000" dirty="0" smtClean="0"/>
              <a:t>funds.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44625" y="136525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#3 Decision-Making Process – part 1</a:t>
            </a:r>
          </a:p>
        </p:txBody>
      </p:sp>
    </p:spTree>
    <p:extLst>
      <p:ext uri="{BB962C8B-B14F-4D97-AF65-F5344CB8AC3E}">
        <p14:creationId xmlns:p14="http://schemas.microsoft.com/office/powerpoint/2010/main" val="18244625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CFAAB5-823A-AD44-B4D5-089D69AD6E3B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207963" y="1447800"/>
            <a:ext cx="8710612" cy="529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600"/>
              </a:spcAft>
              <a:defRPr/>
            </a:pPr>
            <a:r>
              <a:rPr lang="en-US" sz="1800" b="1" dirty="0" smtClean="0"/>
              <a:t>New Activities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Utilizes the SEC as a “clearinghouse” for proposals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Must be sponsored by a CEOS internal entity</a:t>
            </a: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sz="1800" b="1" dirty="0" smtClean="0"/>
              <a:t>Current Activities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Evaluate current activities to ensure they meet the CEOS strategic goals and objectives, benefit stakeholders and are feasible and affordable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Activities may be considered for termination, continuation, or transition to a permanent mechanism, as appropriate</a:t>
            </a: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sz="1800" b="1" dirty="0" smtClean="0"/>
              <a:t>Process for Decision Making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CEOS uses a “consensus decision-making process”.  This includes a full discussion of the issue with a movement toward a decision that reflects a majority.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A formal vote is not required, but significant support is desired.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800" dirty="0" smtClean="0"/>
              <a:t>Chair (CEOS or SIT) will summarize the position of the group and attempt to resolve any strong objections.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54150" y="136525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#4 Decision-Making Process – part 2</a:t>
            </a:r>
          </a:p>
        </p:txBody>
      </p:sp>
    </p:spTree>
    <p:extLst>
      <p:ext uri="{BB962C8B-B14F-4D97-AF65-F5344CB8AC3E}">
        <p14:creationId xmlns:p14="http://schemas.microsoft.com/office/powerpoint/2010/main" val="63836139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3C6AB7-B367-1947-A9CA-437175DEA7AF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29698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Major Meetings include the Plenary, SIT, SIT Workshop, CEOS-GEO Actions Workshop, SEC telecon, and Troika. 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A table was developed to summarize the timing, frequency, attendance, objectives and format for each meeting.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The purpose, goals and objectives of the CEOS Plenary and SIT meetings are flexible to accommodate variations in organizational needs and leadership.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CEOS requires Principals to participate in Plenary and SIT meetings. Due to travel and budget restrictions physical attendance may not be possible</a:t>
            </a:r>
            <a:r>
              <a:rPr lang="en-US" sz="2000" dirty="0" smtClean="0"/>
              <a:t>.  Meeting participation can be achieved by either physical or virtual attendance. </a:t>
            </a:r>
            <a:r>
              <a:rPr lang="en-US" sz="2000" dirty="0"/>
              <a:t>CEOS plans to utilize virtual attendance (</a:t>
            </a:r>
            <a:r>
              <a:rPr lang="en-US" sz="2000" b="1" dirty="0"/>
              <a:t>GoToMeeting</a:t>
            </a:r>
            <a:r>
              <a:rPr lang="en-US" sz="2000" dirty="0"/>
              <a:t>) for all future meetings.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Plenary is focused on major matters and decisions by Principals.  SIT meeting is focused on technical matters, including VC efforts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01775" y="207963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#5</a:t>
            </a:r>
            <a:b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</a:b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Major Meetings</a:t>
            </a:r>
          </a:p>
        </p:txBody>
      </p:sp>
    </p:spTree>
    <p:extLst>
      <p:ext uri="{BB962C8B-B14F-4D97-AF65-F5344CB8AC3E}">
        <p14:creationId xmlns:p14="http://schemas.microsoft.com/office/powerpoint/2010/main" val="39059150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01CB29A-BAF0-F04B-8B9D-5EA61641946A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31746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Challenge for CEOS is to maximize the engagement and participation of its Members and Associates by demonstrating the benefits of involvement.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A “best efforts” organization like CEOS needs a mass of consistently active Agencies (Members and Associates).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It is understood that Agencies may choose to not be involved in activities that are not relevant to their organizations or for which they may not have the needed resources. 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Some Agencies only participate at the working level (WG or VC), which is considered just as important and valuable to CEOS success.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CEOS will continue to examine ways to increase the use of telecommunications technology and leverage other internal and external meetings to maximize the efficient use of resources.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22400" y="98425"/>
            <a:ext cx="74739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#6</a:t>
            </a:r>
            <a:b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</a:b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Membership and Participation</a:t>
            </a:r>
          </a:p>
        </p:txBody>
      </p:sp>
    </p:spTree>
    <p:extLst>
      <p:ext uri="{BB962C8B-B14F-4D97-AF65-F5344CB8AC3E}">
        <p14:creationId xmlns:p14="http://schemas.microsoft.com/office/powerpoint/2010/main" val="23900431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AF51C6-A448-674E-B37C-28A6FBD05A37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CSS History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As a reminder </a:t>
            </a:r>
            <a:r>
              <a:rPr lang="en-US" dirty="0"/>
              <a:t>... The </a:t>
            </a:r>
            <a:r>
              <a:rPr lang="en-US" b="1" dirty="0"/>
              <a:t>CEOS Self Study (CSS) </a:t>
            </a:r>
            <a:r>
              <a:rPr lang="en-US" dirty="0"/>
              <a:t>started in February 2011 and </a:t>
            </a:r>
            <a:r>
              <a:rPr lang="en-US" dirty="0" smtClean="0"/>
              <a:t>ends this week at the CEOS </a:t>
            </a:r>
            <a:r>
              <a:rPr lang="en-US" dirty="0"/>
              <a:t>Plenary.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</a:t>
            </a:r>
            <a:r>
              <a:rPr lang="en-US" b="1" dirty="0"/>
              <a:t>objectives</a:t>
            </a:r>
            <a:r>
              <a:rPr lang="en-US" dirty="0"/>
              <a:t> of the CSS were to ...</a:t>
            </a:r>
          </a:p>
          <a:p>
            <a:pPr lvl="1" eaLnBrk="1" hangingPunct="1">
              <a:spcAft>
                <a:spcPts val="600"/>
              </a:spcAft>
              <a:buSzPct val="70000"/>
              <a:buFont typeface="Wingdings" charset="0"/>
              <a:buChar char="Ø"/>
            </a:pPr>
            <a:r>
              <a:rPr lang="en-US" dirty="0"/>
              <a:t>To identify and evaluate CEOS successes and strengths in achieving real coordination in space-based Earth observations for societal benefit.</a:t>
            </a:r>
          </a:p>
          <a:p>
            <a:pPr lvl="1" eaLnBrk="1" hangingPunct="1">
              <a:spcAft>
                <a:spcPts val="600"/>
              </a:spcAft>
              <a:buSzPct val="70000"/>
              <a:buFont typeface="Wingdings" charset="0"/>
              <a:buChar char="Ø"/>
            </a:pPr>
            <a:r>
              <a:rPr lang="en-US" dirty="0"/>
              <a:t>To identify CEOS challenges and areas needing </a:t>
            </a:r>
            <a:r>
              <a:rPr lang="en-US" dirty="0" smtClean="0"/>
              <a:t>improvement</a:t>
            </a:r>
            <a:endParaRPr lang="en-US" dirty="0"/>
          </a:p>
          <a:p>
            <a:pPr lvl="1" eaLnBrk="1" hangingPunct="1">
              <a:spcAft>
                <a:spcPts val="600"/>
              </a:spcAft>
              <a:buSzPct val="70000"/>
              <a:buFont typeface="Wingdings" charset="0"/>
              <a:buChar char="Ø"/>
            </a:pPr>
            <a:r>
              <a:rPr lang="en-US" dirty="0"/>
              <a:t>To identify potential new CEOS initiatives for the coming years</a:t>
            </a:r>
            <a:r>
              <a:rPr lang="en-US" dirty="0" smtClean="0"/>
              <a:t>.</a:t>
            </a:r>
            <a:endParaRPr lang="en-US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1226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794F10-D1D8-914F-A6A6-C142B38C256A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33794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523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Annex-1 lists the current Working Groups, Virtual Constellations and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Ad </a:t>
            </a:r>
            <a:r>
              <a:rPr lang="en-US" sz="1800" dirty="0"/>
              <a:t>Hoc </a:t>
            </a:r>
            <a:r>
              <a:rPr lang="en-US" sz="1800" dirty="0" smtClean="0"/>
              <a:t>Teams.</a:t>
            </a:r>
            <a:endParaRPr lang="en-US" sz="1800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The </a:t>
            </a:r>
            <a:r>
              <a:rPr lang="en-US" sz="1800" dirty="0" smtClean="0"/>
              <a:t>current 8 </a:t>
            </a:r>
            <a:r>
              <a:rPr lang="en-US" sz="1800" b="1" dirty="0" smtClean="0"/>
              <a:t>Ad </a:t>
            </a:r>
            <a:r>
              <a:rPr lang="en-US" sz="1800" b="1" dirty="0"/>
              <a:t>Hoc </a:t>
            </a:r>
            <a:r>
              <a:rPr lang="en-US" sz="1800" b="1" dirty="0" smtClean="0"/>
              <a:t>Teams </a:t>
            </a:r>
            <a:r>
              <a:rPr lang="en-US" sz="1800" dirty="0" smtClean="0"/>
              <a:t>and their initiation year are </a:t>
            </a:r>
            <a:r>
              <a:rPr lang="en-US" sz="1800" dirty="0"/>
              <a:t>..</a:t>
            </a:r>
            <a:r>
              <a:rPr lang="en-US" sz="1800" dirty="0" smtClean="0"/>
              <a:t>. </a:t>
            </a:r>
            <a:br>
              <a:rPr lang="en-US" sz="1800" dirty="0" smtClean="0"/>
            </a:br>
            <a:r>
              <a:rPr lang="en-US" sz="1800" b="1" dirty="0" smtClean="0">
                <a:solidFill>
                  <a:srgbClr val="0000FF"/>
                </a:solidFill>
              </a:rPr>
              <a:t>(updated after SIT-WS)</a:t>
            </a:r>
            <a:r>
              <a:rPr lang="en-US" sz="1800" b="1" dirty="0">
                <a:solidFill>
                  <a:srgbClr val="0000FF"/>
                </a:solidFill>
              </a:rPr>
              <a:t/>
            </a:r>
            <a:br>
              <a:rPr lang="en-US" sz="1800" b="1" dirty="0">
                <a:solidFill>
                  <a:srgbClr val="0000FF"/>
                </a:solidFill>
              </a:rPr>
            </a:br>
            <a:r>
              <a:rPr lang="en-US" sz="1800" dirty="0"/>
              <a:t>- CEOS Carbon Task Force (2008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Ad </a:t>
            </a:r>
            <a:r>
              <a:rPr lang="en-US" sz="1800" dirty="0"/>
              <a:t>Hoc Space Data Coordination Group </a:t>
            </a:r>
            <a:r>
              <a:rPr lang="en-US" sz="1800" dirty="0" smtClean="0"/>
              <a:t>(SDCG) for </a:t>
            </a:r>
            <a:r>
              <a:rPr lang="en-US" sz="1800" dirty="0"/>
              <a:t>the Global Forest Observation </a:t>
            </a:r>
            <a:r>
              <a:rPr lang="en-US" sz="1800" dirty="0" smtClean="0"/>
              <a:t>Initiative (GFOI) </a:t>
            </a:r>
            <a:r>
              <a:rPr lang="en-US" sz="1800" dirty="0"/>
              <a:t>(2011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Ad </a:t>
            </a:r>
            <a:r>
              <a:rPr lang="en-US" sz="1800" dirty="0"/>
              <a:t>Hoc Working Group on Disaster Risk </a:t>
            </a:r>
            <a:r>
              <a:rPr lang="en-US" sz="1800" dirty="0" smtClean="0"/>
              <a:t>Management (DRM) </a:t>
            </a:r>
            <a:r>
              <a:rPr lang="en-US" sz="1800" dirty="0"/>
              <a:t>(2011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Ad </a:t>
            </a:r>
            <a:r>
              <a:rPr lang="en-US" sz="1800" dirty="0"/>
              <a:t>Hoc Working Group on </a:t>
            </a:r>
            <a:r>
              <a:rPr lang="en-US" sz="1800" dirty="0" smtClean="0"/>
              <a:t>the GEO Global Agriculture Monitoring Initiative (GEOGLAM) </a:t>
            </a:r>
            <a:r>
              <a:rPr lang="en-US" sz="1800" dirty="0"/>
              <a:t>(2011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Supersites </a:t>
            </a:r>
            <a:r>
              <a:rPr lang="en-US" sz="1800" dirty="0"/>
              <a:t>Coordination Team (SCT) (2011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CEOS </a:t>
            </a:r>
            <a:r>
              <a:rPr lang="en-US" sz="1800" dirty="0"/>
              <a:t>GEO Post-2015 Team (2012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Disaster </a:t>
            </a:r>
            <a:r>
              <a:rPr lang="en-US" sz="1800" dirty="0"/>
              <a:t>Study Group (2013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- Land </a:t>
            </a:r>
            <a:r>
              <a:rPr lang="en-US" sz="1800" dirty="0"/>
              <a:t>Surface Imaging Study Group (2013)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/>
              <a:t>Annex</a:t>
            </a:r>
            <a:r>
              <a:rPr lang="en-US" sz="1800" dirty="0"/>
              <a:t>-2 lists the current CEOS Agencies (Members and Associates) along with their date of acceptance since </a:t>
            </a:r>
            <a:r>
              <a:rPr lang="en-US" sz="1800" dirty="0" smtClean="0"/>
              <a:t>1984.  8 </a:t>
            </a:r>
            <a:r>
              <a:rPr lang="en-US" sz="1800" dirty="0"/>
              <a:t>initial Agencies (CNES, CSA, ESA, INPE, ISRO, JAXA, NASA, NOAA</a:t>
            </a:r>
            <a:r>
              <a:rPr lang="en-US" sz="1800" dirty="0" smtClean="0"/>
              <a:t>).  Most </a:t>
            </a:r>
            <a:r>
              <a:rPr lang="en-US" sz="1800" dirty="0"/>
              <a:t>recent addition is ESSO as an Associate in </a:t>
            </a:r>
            <a:r>
              <a:rPr lang="en-US" sz="1800" dirty="0" smtClean="0"/>
              <a:t>2012.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422400" y="98425"/>
            <a:ext cx="74739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4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Governance and Processes – </a:t>
            </a: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 #7</a:t>
            </a:r>
            <a:b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</a:br>
            <a:r>
              <a:rPr lang="en-US" sz="24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Annex 1 and Annex 2</a:t>
            </a:r>
          </a:p>
        </p:txBody>
      </p:sp>
    </p:spTree>
    <p:extLst>
      <p:ext uri="{BB962C8B-B14F-4D97-AF65-F5344CB8AC3E}">
        <p14:creationId xmlns:p14="http://schemas.microsoft.com/office/powerpoint/2010/main" val="41144705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31053E-8104-D140-A2F0-DD50F411CF5C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Chair ToR -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35843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Provides overall leadership and guidance for CEOS at the highest level.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Responsible for all coordination with external stakeholders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Organizes and leads the Plenary, Secretariat (SEC) and Troika.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Primary reporting connection for Working Groups, CEO and Ad Hoc Teams.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Reports to GEO Plenary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One year term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Every effort should be made to rotate the CEOS Chair responsibility among major geographic regions (the Americas, Europe/Africa, Asia/Pacific) to promote leadership diversity.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330599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66BF76-44BF-124F-95AB-3B95DBEB479F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Secreteriat (SEC) ToR -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37891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90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Ensures progress on and implementation of Plenary and SEC actions; drafts and approves CEOS position statements, major meeting agendas, and minutes; and provides ongoing coordination of CEOS activities through monthly meetings between Plenary sessions</a:t>
            </a:r>
            <a:r>
              <a:rPr lang="en-US" sz="1800" dirty="0" smtClean="0"/>
              <a:t>. </a:t>
            </a:r>
            <a:r>
              <a:rPr lang="en-US" sz="1800" dirty="0"/>
              <a:t>Also covers topics concerning the CEOS Work Plan, MIM database, Newsletter, Outreach</a:t>
            </a:r>
            <a:r>
              <a:rPr lang="en-US" sz="1800" dirty="0" smtClean="0"/>
              <a:t>.</a:t>
            </a:r>
            <a:endParaRPr lang="en-US" sz="1800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Permanent SEC maintained by: ESA, EUMETSAT, NASA, NOAA,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MEXT </a:t>
            </a:r>
            <a:r>
              <a:rPr lang="en-US" sz="1800" dirty="0"/>
              <a:t>and JAXA.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Chaired by the CEOS Chair Agency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Other </a:t>
            </a:r>
            <a:r>
              <a:rPr lang="en-US" sz="1800" dirty="0" smtClean="0"/>
              <a:t>regular SEC </a:t>
            </a:r>
            <a:r>
              <a:rPr lang="en-US" sz="1800" dirty="0"/>
              <a:t>invitees </a:t>
            </a:r>
            <a:r>
              <a:rPr lang="en-US" sz="1800" dirty="0" smtClean="0"/>
              <a:t>include CEOS management positions: </a:t>
            </a:r>
            <a:br>
              <a:rPr lang="en-US" sz="1800" dirty="0" smtClean="0"/>
            </a:br>
            <a:r>
              <a:rPr lang="en-US" sz="1800" dirty="0" smtClean="0"/>
              <a:t>Past </a:t>
            </a:r>
            <a:r>
              <a:rPr lang="en-US" sz="1800" dirty="0"/>
              <a:t>Chair, Future Chair, SIT Chair, </a:t>
            </a:r>
            <a:r>
              <a:rPr lang="en-US" sz="1800" dirty="0" smtClean="0"/>
              <a:t>SIT </a:t>
            </a:r>
            <a:r>
              <a:rPr lang="en-US" sz="1800" dirty="0"/>
              <a:t>Vice-Chair, CEO, DCEO, SEO and Working Group Chairs</a:t>
            </a:r>
            <a:r>
              <a:rPr lang="en-US" sz="1800" dirty="0" smtClean="0"/>
              <a:t>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/>
              <a:t>Representatives from other CEOS Agencies and relevant organizations may participate at the invitation of the CEOS Chair for a period not to exceed the term of the Chair. </a:t>
            </a:r>
            <a:r>
              <a:rPr lang="en-US" sz="1800" b="1" dirty="0" smtClean="0">
                <a:solidFill>
                  <a:srgbClr val="0000FF"/>
                </a:solidFill>
              </a:rPr>
              <a:t>(updated SIT-WS)</a:t>
            </a:r>
            <a:endParaRPr lang="en-US" sz="1800" b="1" dirty="0">
              <a:solidFill>
                <a:srgbClr val="0000FF"/>
              </a:solidFill>
            </a:endParaRP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/>
              <a:t>Meetings </a:t>
            </a:r>
            <a:r>
              <a:rPr lang="en-US" sz="1800" dirty="0"/>
              <a:t>typically conducted by monthly telecon, but occasionally at major meetings (Plenary and SIT)</a:t>
            </a:r>
            <a:r>
              <a:rPr lang="en-US" sz="1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850845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7009F1-90A5-C146-89C5-EE05F3F7238A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SIT Chair ToR -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39939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Provides strategic guidance on the direction, progress, and status of implementation activities in relation to the established priorities, commitments, and partnerships of the CEOS organization.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Formally reports to the CEOS Chair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Primary reporting connection for the Virtual Constellations and SEO.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Chair SIT and SIT Workshop meetings.  The SIT Workshop is an “optional” meeting.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Working with the CEOS Chair and the CEO, organize and coordinate the CEOS-GEO Actions Meeting.  This meeting will be chaired by the CEO.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In cooperation with the CEOS Chair, CEO and SEO, be the principal CEOS interface with GEO for the annual CEOS–GEO Coordination Meeting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2-year term.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000" dirty="0"/>
              <a:t>May take on other tasks, as delegated by the CEOS Chair.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9610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F2DF53-9D8E-0A4E-BEE4-F3E2349D2BBD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062163" y="198438"/>
            <a:ext cx="65992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Executive Officer (CEO) ToR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41987" name="TextBox 6"/>
          <p:cNvSpPr txBox="1">
            <a:spLocks noChangeArrowheads="1"/>
          </p:cNvSpPr>
          <p:nvPr/>
        </p:nvSpPr>
        <p:spPr bwMode="auto">
          <a:xfrm>
            <a:off x="207963" y="1358900"/>
            <a:ext cx="8710612" cy="5832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Ensure the efficient conduct of CEOS activities in support of internal and external </a:t>
            </a:r>
            <a:r>
              <a:rPr lang="en-US" sz="1900" dirty="0" smtClean="0"/>
              <a:t>stakeholders. Position </a:t>
            </a:r>
            <a:r>
              <a:rPr lang="en-US" sz="1900" dirty="0"/>
              <a:t>established at the 2006 CEOS Plenary.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Reports to CEOS Chair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Develops the CEOS Work Plan, under the direction of the CEOS </a:t>
            </a:r>
            <a:r>
              <a:rPr lang="en-US" sz="1900" dirty="0" smtClean="0"/>
              <a:t>Chair.</a:t>
            </a:r>
            <a:endParaRPr lang="en-US" sz="1900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Coordinates CEOS contributions to the GEO Work Plan through the CEOS-GEO Actions and leads the annual CEOS-GEO Actions Workshop.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Edits major CEOS publications and advises/assists with CEOS outreach efforts.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Tracks and reports on upcoming internal and external meetings and events where CEOS representation/participation is required/invited; reports on status of CEOS representation at relevant meetings during monthly SEC telecons.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Reviews and manages the CEOS mailing and contact lists.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2-year term, full-time basis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900" dirty="0"/>
              <a:t>Deputy CEO (DCEO) is desired (not required), at least half-time basis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1900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5739315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5301B-A9BC-7342-B13C-3DD50D11C4ED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993900" y="179388"/>
            <a:ext cx="71358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Systems Engineering Office (SEO) ToR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23555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Provides systems engineering leadership and support to CEOS through technical and management services and the development of tools and products that facilitate systems engineering solutions for societal benefit.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Established in 2007 as a NASA contribution to CEOS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Primary reporting to SIT Chair but secondary reporting to CEOS Chair</a:t>
            </a: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sz="2000" b="1" dirty="0" smtClean="0"/>
              <a:t>Management Activities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Manage website, mailing lists, CEOS-GEO actions database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Support CEO with Work Plan and Outreach activities</a:t>
            </a:r>
          </a:p>
          <a:p>
            <a:pPr marL="0" indent="0" eaLnBrk="1" hangingPunct="1">
              <a:spcAft>
                <a:spcPts val="600"/>
              </a:spcAft>
              <a:defRPr/>
            </a:pPr>
            <a:r>
              <a:rPr lang="en-US" sz="2000" b="1" dirty="0" smtClean="0"/>
              <a:t>Technical Activities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Develop systems analysis tools (i.e., COVE, Data Policy Portal, ECV Inventory), conduct systems studies and gap assessments, and support data acquisition planning (i.e., SDCG).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000" dirty="0" smtClean="0"/>
              <a:t>Work with ESA-funded team on annual CEOS MIM database update and improved content and features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3224522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5377A69-4299-DC4F-A4B3-61EC8013B5B1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5500" y="1650999"/>
            <a:ext cx="3848100" cy="4830307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63465" y="1488186"/>
            <a:ext cx="473878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Aft>
                <a:spcPts val="600"/>
              </a:spcAft>
            </a:pPr>
            <a:r>
              <a:rPr lang="en-US" sz="4400" dirty="0" smtClean="0"/>
              <a:t>The floor is open for discussion.  Do you have questions, comments, thoughts or feedback?</a:t>
            </a:r>
          </a:p>
        </p:txBody>
      </p:sp>
    </p:spTree>
    <p:extLst>
      <p:ext uri="{BB962C8B-B14F-4D97-AF65-F5344CB8AC3E}">
        <p14:creationId xmlns:p14="http://schemas.microsoft.com/office/powerpoint/2010/main" val="299106569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69BE0F-073B-944A-BD34-8824112375D8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CSS Outputs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223838" y="1576388"/>
            <a:ext cx="8710612" cy="5093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00050" eaLnBrk="1" hangingPunct="1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dirty="0" smtClean="0"/>
              <a:t>The final output of the CEOS Self Study effort is a set of </a:t>
            </a:r>
            <a:r>
              <a:rPr lang="en-US" b="1" dirty="0" smtClean="0"/>
              <a:t>strategic documents </a:t>
            </a:r>
            <a:r>
              <a:rPr lang="en-US" dirty="0" smtClean="0"/>
              <a:t>that will guide CEOS in the future.</a:t>
            </a:r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b="1" dirty="0"/>
              <a:t>CEOS Terms of Reference </a:t>
            </a:r>
            <a:r>
              <a:rPr lang="en-US" sz="2000" dirty="0"/>
              <a:t>(ToR)</a:t>
            </a:r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CEOS </a:t>
            </a:r>
            <a:r>
              <a:rPr lang="en-US" sz="2000" b="1" dirty="0" smtClean="0"/>
              <a:t>Strategic Guidance (SG) </a:t>
            </a:r>
            <a:r>
              <a:rPr lang="en-US" sz="2000" dirty="0" smtClean="0"/>
              <a:t>(~10 year life)</a:t>
            </a:r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CEOS </a:t>
            </a:r>
            <a:r>
              <a:rPr lang="en-US" sz="2000" b="1" dirty="0" smtClean="0"/>
              <a:t>Governance &amp; Processes (GP) </a:t>
            </a:r>
            <a:r>
              <a:rPr lang="en-US" sz="2000" dirty="0" smtClean="0"/>
              <a:t>(~5 year life)</a:t>
            </a:r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CEOS Chair </a:t>
            </a:r>
            <a:r>
              <a:rPr lang="en-US" sz="2000" dirty="0"/>
              <a:t>ToR</a:t>
            </a:r>
            <a:endParaRPr lang="en-US" sz="2000" dirty="0" smtClean="0"/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SEC ToR</a:t>
            </a:r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SIT Chair </a:t>
            </a:r>
            <a:r>
              <a:rPr lang="en-US" sz="2000" dirty="0"/>
              <a:t>ToR</a:t>
            </a:r>
            <a:endParaRPr lang="en-US" sz="2000" dirty="0" smtClean="0"/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CEO </a:t>
            </a:r>
            <a:r>
              <a:rPr lang="en-US" sz="2000" dirty="0"/>
              <a:t>ToR</a:t>
            </a:r>
            <a:endParaRPr lang="en-US" sz="2000" dirty="0" smtClean="0"/>
          </a:p>
          <a:p>
            <a:pPr marL="857250" lvl="1" indent="-342900" eaLnBrk="1" hangingPunct="1">
              <a:spcAft>
                <a:spcPts val="600"/>
              </a:spcAft>
              <a:buSzPct val="85000"/>
              <a:buFont typeface="Wingdings" charset="2"/>
              <a:buChar char="Ø"/>
              <a:defRPr/>
            </a:pPr>
            <a:r>
              <a:rPr lang="en-US" sz="2000" dirty="0" smtClean="0"/>
              <a:t>SEO ToR</a:t>
            </a:r>
          </a:p>
          <a:p>
            <a:pPr marL="457200" eaLnBrk="1" hangingPunct="1">
              <a:spcAft>
                <a:spcPts val="600"/>
              </a:spcAft>
              <a:buSzPct val="100000"/>
              <a:buFont typeface="Arial"/>
              <a:buChar char="•"/>
              <a:defRPr/>
            </a:pPr>
            <a:r>
              <a:rPr lang="en-US" dirty="0" smtClean="0"/>
              <a:t>Future amendments of the CEOS ToR, SG and GP will require review at a SIT Meeting and approval at a subsequent Plenary Meeting.</a:t>
            </a:r>
          </a:p>
        </p:txBody>
      </p:sp>
    </p:spTree>
    <p:extLst>
      <p:ext uri="{BB962C8B-B14F-4D97-AF65-F5344CB8AC3E}">
        <p14:creationId xmlns:p14="http://schemas.microsoft.com/office/powerpoint/2010/main" val="13256507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B9FB25-1023-2747-BBAF-80A061F302A0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Where to find the </a:t>
            </a:r>
            <a:r>
              <a:rPr lang="en-US" sz="3200" b="1" kern="0" dirty="0" smtClean="0">
                <a:solidFill>
                  <a:schemeClr val="bg1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documents?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9459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dirty="0"/>
              <a:t>CEOS website (</a:t>
            </a:r>
            <a:r>
              <a:rPr lang="en-US" dirty="0">
                <a:solidFill>
                  <a:srgbClr val="FF0000"/>
                </a:solidFill>
              </a:rPr>
              <a:t>www.ceos.org</a:t>
            </a:r>
            <a:r>
              <a:rPr lang="en-US" dirty="0"/>
              <a:t>) - Governing Documents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66" y="2161037"/>
            <a:ext cx="8651066" cy="379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6161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A62DDA-A0CF-4B45-A8C6-EEAD690BF368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Steering Committee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38113" y="1376363"/>
            <a:ext cx="5665787" cy="567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Brian Killough – NASA, SEO, CSS Chair #2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Pat Jacoberger-Jellison – NASA, CSS Chair #1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Lena Braatz – NASA SIT Team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Christine Bognar – NASA SIT Team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Brent Smith - NOAA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Kerry Sawyer – NOAA, CEO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Ivan Petiteville - ESA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Robert Husband - EUMETSAT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Steven Hosford - CNES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Marie-Josee Bourassa - CSA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Marcia Alvarenga - INPE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Julio Dalge - INPE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Kazuo Umezawa - JAXA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Takayuki Kawai - JAXA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/>
              <a:t>Chu Ishida – JAXA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sz="1800" dirty="0"/>
          </a:p>
        </p:txBody>
      </p:sp>
      <p:pic>
        <p:nvPicPr>
          <p:cNvPr id="1126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4089400"/>
            <a:ext cx="3883025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1536700"/>
            <a:ext cx="2751138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4550289" y="4161583"/>
            <a:ext cx="3661000" cy="72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179388" indent="-179388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Luc Brule – CSA, CEOS Chair</a:t>
            </a:r>
          </a:p>
          <a:p>
            <a:pPr marL="179388" indent="-179388"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Mike </a:t>
            </a:r>
            <a:r>
              <a:rPr lang="en-US" sz="1800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Freilich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NASA, SIT Chair</a:t>
            </a:r>
          </a:p>
        </p:txBody>
      </p:sp>
    </p:spTree>
    <p:extLst>
      <p:ext uri="{BB962C8B-B14F-4D97-AF65-F5344CB8AC3E}">
        <p14:creationId xmlns:p14="http://schemas.microsoft.com/office/powerpoint/2010/main" val="293191392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70055B-1C3E-DD46-958B-6F35E2182D90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Input and Feedback Process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3315" name="TextBox 6"/>
          <p:cNvSpPr txBox="1">
            <a:spLocks noChangeArrowheads="1"/>
          </p:cNvSpPr>
          <p:nvPr/>
        </p:nvSpPr>
        <p:spPr bwMode="auto">
          <a:xfrm>
            <a:off x="207963" y="1500188"/>
            <a:ext cx="8710612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b="1" dirty="0"/>
              <a:t>Broadly engage </a:t>
            </a:r>
            <a:r>
              <a:rPr lang="en-US" dirty="0"/>
              <a:t>the CEOS community and leadership during the CSS development and review process to produce a set of strategic documents for endorsement at the 2013 CEOS Plenary. 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/>
              <a:t>Multiple SIT and Plenary Meetings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/>
              <a:t>19 Past and Present Leadership Interviews 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/>
              <a:t>80 individuals contributed to the Study Reports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/>
              <a:t>11 Agencies contributed to the Topical Teams 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/>
              <a:t>8 Agencies represented on the Steering Team</a:t>
            </a:r>
          </a:p>
          <a:p>
            <a:pPr marL="800100" lvl="1" indent="-342900" eaLnBrk="1" hangingPunct="1">
              <a:spcAft>
                <a:spcPts val="600"/>
              </a:spcAft>
              <a:buFont typeface="Courier New"/>
              <a:buChar char="o"/>
            </a:pPr>
            <a:r>
              <a:rPr lang="en-US" dirty="0" smtClean="0"/>
              <a:t>12 </a:t>
            </a:r>
            <a:r>
              <a:rPr lang="en-US" dirty="0"/>
              <a:t>Agencies provided feedback during 4 Town Hall telecons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60356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E307843-9F81-284F-BF91-6BBAAC17BB70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Team Contributions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166688" y="1500188"/>
            <a:ext cx="8732837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Utilized </a:t>
            </a:r>
            <a:r>
              <a:rPr lang="en-US" b="1" dirty="0"/>
              <a:t>Study Teams </a:t>
            </a:r>
            <a:r>
              <a:rPr lang="en-US" dirty="0"/>
              <a:t>for in-depth review of CEOS functions: </a:t>
            </a:r>
            <a:r>
              <a:rPr lang="en-US" dirty="0">
                <a:solidFill>
                  <a:srgbClr val="0000FF"/>
                </a:solidFill>
              </a:rPr>
              <a:t>Executive Functions, Working Groups and SBAs, Constellations.  </a:t>
            </a:r>
            <a:r>
              <a:rPr lang="en-US" dirty="0"/>
              <a:t>These teams contributed to the Synthesis Report (15 pages) and Annex material (200 pages).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Utilized </a:t>
            </a:r>
            <a:r>
              <a:rPr lang="en-US" b="1" dirty="0"/>
              <a:t>Topical Teams </a:t>
            </a:r>
            <a:r>
              <a:rPr lang="en-US" dirty="0"/>
              <a:t>to perform an in-depth study of 5 theme areas that contribute to the Governance and Processes document.  These themes included ..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Strategic Thinking, Decision-making and New Initiatives, Organizational Roles and Responsibilities, Membership and Participation, and Objectives of Meetings.</a:t>
            </a:r>
          </a:p>
          <a:p>
            <a:pPr lvl="1"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6145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D021003-AFF1-CC49-9967-D365FBE2F16C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32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Other Contributions</a:t>
            </a:r>
            <a:endParaRPr lang="en-US" sz="3200" b="1" kern="0" dirty="0">
              <a:solidFill>
                <a:schemeClr val="bg1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7411" name="TextBox 6"/>
          <p:cNvSpPr txBox="1">
            <a:spLocks noChangeArrowheads="1"/>
          </p:cNvSpPr>
          <p:nvPr/>
        </p:nvSpPr>
        <p:spPr bwMode="auto">
          <a:xfrm>
            <a:off x="290711" y="1514475"/>
            <a:ext cx="8608814" cy="467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CEOS community, through several CEOS SIT and Plenary meetings, developed a set of </a:t>
            </a:r>
            <a:r>
              <a:rPr lang="en-US" b="1" dirty="0"/>
              <a:t>Essential Questions </a:t>
            </a:r>
            <a:r>
              <a:rPr lang="en-US" dirty="0"/>
              <a:t>that contributed to the CEOS Strategic Guidance document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/>
              <a:t>The 15 member </a:t>
            </a:r>
            <a:r>
              <a:rPr lang="en-US" b="1" dirty="0"/>
              <a:t>Steering Team </a:t>
            </a:r>
            <a:r>
              <a:rPr lang="en-US" dirty="0"/>
              <a:t>utilized </a:t>
            </a:r>
            <a:r>
              <a:rPr lang="en-US" u="sng" dirty="0"/>
              <a:t>many</a:t>
            </a:r>
            <a:r>
              <a:rPr lang="en-US" dirty="0"/>
              <a:t> weekly telecons (2 more than 4+ hours) to develop the document content and discuss issues.  Much of this was accomplished during the summer holiday </a:t>
            </a:r>
            <a:r>
              <a:rPr lang="en-US" dirty="0" smtClean="0"/>
              <a:t>period.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dirty="0" smtClean="0"/>
              <a:t>Following </a:t>
            </a:r>
            <a:r>
              <a:rPr lang="en-US" dirty="0"/>
              <a:t>the recent CEOS SIT Workshop in Pasadena, CA (September 2013), there were a few minor additions and edits to the documents</a:t>
            </a:r>
            <a:r>
              <a:rPr lang="en-US" dirty="0" smtClean="0"/>
              <a:t>. These </a:t>
            </a:r>
            <a:r>
              <a:rPr lang="en-US" dirty="0"/>
              <a:t>changes are noted in the summary slides that follow using a </a:t>
            </a:r>
            <a:r>
              <a:rPr lang="en-US" b="1" dirty="0" smtClean="0">
                <a:solidFill>
                  <a:srgbClr val="0000FF"/>
                </a:solidFill>
              </a:rPr>
              <a:t>(</a:t>
            </a:r>
            <a:r>
              <a:rPr lang="en-US" b="1" dirty="0">
                <a:solidFill>
                  <a:srgbClr val="0000FF"/>
                </a:solidFill>
              </a:rPr>
              <a:t>updated SIT WS) </a:t>
            </a:r>
            <a:r>
              <a:rPr lang="en-US" dirty="0"/>
              <a:t>designation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6694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180BB6F-A7DB-1D4C-84E9-C88A54B41702}" type="slidenum">
              <a:rPr lang="en-US" sz="1200">
                <a:solidFill>
                  <a:srgbClr val="002569"/>
                </a:solidFill>
                <a:latin typeface="Century Gothic" charset="0"/>
                <a:cs typeface="Calibri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sz="1200" dirty="0">
              <a:solidFill>
                <a:srgbClr val="002569"/>
              </a:solidFill>
              <a:latin typeface="Century Gothic" charset="0"/>
              <a:cs typeface="Calibri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988" y="109538"/>
            <a:ext cx="7473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>
              <a:defRPr/>
            </a:pPr>
            <a:r>
              <a:rPr lang="en-US" sz="2800" b="1" kern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CEOS Terms of Reference - </a:t>
            </a:r>
            <a:r>
              <a:rPr lang="en-US" sz="2800" b="1" kern="0" dirty="0">
                <a:solidFill>
                  <a:srgbClr val="FFFF00"/>
                </a:solidFill>
                <a:latin typeface="Tahoma" pitchFamily="-106" charset="0"/>
                <a:cs typeface="Tahoma" pitchFamily="-106" charset="0"/>
              </a:rPr>
              <a:t>Highlights</a:t>
            </a:r>
            <a:endParaRPr lang="en-US" sz="2800" b="1" kern="0" dirty="0">
              <a:solidFill>
                <a:srgbClr val="FFFF00"/>
              </a:solidFill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207963" y="1357313"/>
            <a:ext cx="8710612" cy="540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Heavily based on the current ToR that has been in existence since 1984, with minor amendments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Contains high-level guiding information that is further detailed in </a:t>
            </a:r>
            <a:r>
              <a:rPr lang="en-US" sz="2200" dirty="0"/>
              <a:t>the Strategic Guidance (SG) and Governance and Processes (GP) documents.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200" dirty="0"/>
              <a:t>Definition: “</a:t>
            </a:r>
            <a:r>
              <a:rPr lang="en-US" altLang="ja-JP" sz="2200" b="1" dirty="0"/>
              <a:t>CEOS Agencies</a:t>
            </a:r>
            <a:r>
              <a:rPr lang="en-US" sz="2200" dirty="0"/>
              <a:t>”</a:t>
            </a:r>
            <a:r>
              <a:rPr lang="en-US" altLang="ja-JP" sz="2200" dirty="0"/>
              <a:t> = Members and Associates</a:t>
            </a:r>
            <a:br>
              <a:rPr lang="en-US" altLang="ja-JP" sz="2200" dirty="0"/>
            </a:br>
            <a:r>
              <a:rPr lang="en-US" altLang="ja-JP" sz="2200" b="1" dirty="0"/>
              <a:t>Members</a:t>
            </a:r>
            <a:r>
              <a:rPr lang="en-US" altLang="ja-JP" sz="2200" dirty="0"/>
              <a:t> = Government organizations that have currently operating space-based programs or at least in Phase-B (detailed design)</a:t>
            </a:r>
            <a:br>
              <a:rPr lang="en-US" altLang="ja-JP" sz="2200" dirty="0"/>
            </a:br>
            <a:r>
              <a:rPr lang="en-US" altLang="ja-JP" sz="2200" b="1" dirty="0"/>
              <a:t>Associates</a:t>
            </a:r>
            <a:r>
              <a:rPr lang="en-US" altLang="ja-JP" sz="2200" dirty="0"/>
              <a:t> = Coordination groups and scientific or governmental bodies with significant activities that support CEOS objectives.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/>
              <a:t>Provides </a:t>
            </a:r>
            <a:r>
              <a:rPr lang="en-US" sz="2200" dirty="0"/>
              <a:t>a definition of </a:t>
            </a:r>
            <a:r>
              <a:rPr lang="en-US" sz="2200" dirty="0" smtClean="0"/>
              <a:t>temporary “</a:t>
            </a:r>
            <a:r>
              <a:rPr lang="en-US" sz="2200" b="1" dirty="0" smtClean="0"/>
              <a:t>Ad Hoc Teams</a:t>
            </a:r>
            <a:r>
              <a:rPr lang="en-US" sz="2200" dirty="0" smtClean="0"/>
              <a:t>” to </a:t>
            </a:r>
            <a:r>
              <a:rPr lang="en-US" sz="2200" dirty="0"/>
              <a:t>investigate specific areas of interest, cooperation and coordination</a:t>
            </a:r>
            <a:r>
              <a:rPr lang="en-US" sz="2200" dirty="0" smtClean="0"/>
              <a:t>. Continuation requires confirmation at each annual Plenary meeting. </a:t>
            </a:r>
            <a:r>
              <a:rPr lang="en-US" sz="2200" b="1" dirty="0" smtClean="0">
                <a:solidFill>
                  <a:srgbClr val="0000FF"/>
                </a:solidFill>
              </a:rPr>
              <a:t>(updated SIT-WS)</a:t>
            </a:r>
          </a:p>
        </p:txBody>
      </p:sp>
    </p:spTree>
    <p:extLst>
      <p:ext uri="{BB962C8B-B14F-4D97-AF65-F5344CB8AC3E}">
        <p14:creationId xmlns:p14="http://schemas.microsoft.com/office/powerpoint/2010/main" val="46815657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2260</Words>
  <Application>Microsoft Macintosh PowerPoint</Application>
  <PresentationFormat>On-screen Show (4:3)</PresentationFormat>
  <Paragraphs>236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4_EUM_template_v03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Brian Killough</cp:lastModifiedBy>
  <cp:revision>97</cp:revision>
  <cp:lastPrinted>2013-07-23T19:08:48Z</cp:lastPrinted>
  <dcterms:created xsi:type="dcterms:W3CDTF">2011-11-16T09:23:13Z</dcterms:created>
  <dcterms:modified xsi:type="dcterms:W3CDTF">2013-11-01T18:58:48Z</dcterms:modified>
</cp:coreProperties>
</file>