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74" r:id="rId1"/>
  </p:sldMasterIdLst>
  <p:notesMasterIdLst>
    <p:notesMasterId r:id="rId17"/>
  </p:notesMasterIdLst>
  <p:handoutMasterIdLst>
    <p:handoutMasterId r:id="rId18"/>
  </p:handoutMasterIdLst>
  <p:sldIdLst>
    <p:sldId id="256" r:id="rId2"/>
    <p:sldId id="262" r:id="rId3"/>
    <p:sldId id="263" r:id="rId4"/>
    <p:sldId id="261" r:id="rId5"/>
    <p:sldId id="291" r:id="rId6"/>
    <p:sldId id="286" r:id="rId7"/>
    <p:sldId id="260" r:id="rId8"/>
    <p:sldId id="288" r:id="rId9"/>
    <p:sldId id="279" r:id="rId10"/>
    <p:sldId id="281" r:id="rId11"/>
    <p:sldId id="287" r:id="rId12"/>
    <p:sldId id="282" r:id="rId13"/>
    <p:sldId id="278" r:id="rId14"/>
    <p:sldId id="289" r:id="rId15"/>
    <p:sldId id="290"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AC6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469" autoAdjust="0"/>
  </p:normalViewPr>
  <p:slideViewPr>
    <p:cSldViewPr>
      <p:cViewPr varScale="1">
        <p:scale>
          <a:sx n="75" d="100"/>
          <a:sy n="75" d="100"/>
        </p:scale>
        <p:origin x="-288"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181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59CF5BA-BA13-4E44-B97A-83F2038793D8}" type="datetimeFigureOut">
              <a:rPr kumimoji="1" lang="ja-JP" altLang="en-US" smtClean="0"/>
              <a:pPr/>
              <a:t>2013/11/4</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8EBC47E-75D1-488D-9C90-B0E518E23DCD}" type="slidenum">
              <a:rPr kumimoji="1" lang="ja-JP" altLang="en-US" smtClean="0"/>
              <a:pPr/>
              <a:t>&lt;#&gt;</a:t>
            </a:fld>
            <a:endParaRPr kumimoji="1" lang="ja-JP" altLang="en-US"/>
          </a:p>
        </p:txBody>
      </p:sp>
    </p:spTree>
    <p:extLst>
      <p:ext uri="{BB962C8B-B14F-4D97-AF65-F5344CB8AC3E}">
        <p14:creationId xmlns:p14="http://schemas.microsoft.com/office/powerpoint/2010/main" xmlns="" val="1955728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14B452-E003-42D4-9819-87856E117289}" type="datetimeFigureOut">
              <a:rPr kumimoji="1" lang="ja-JP" altLang="en-US" smtClean="0"/>
              <a:pPr/>
              <a:t>2013/11/4</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635319-A949-44A9-956C-4612A05B07E3}" type="slidenum">
              <a:rPr kumimoji="1" lang="ja-JP" altLang="en-US" smtClean="0"/>
              <a:pPr/>
              <a:t>&lt;#&gt;</a:t>
            </a:fld>
            <a:endParaRPr kumimoji="1" lang="ja-JP" altLang="en-US"/>
          </a:p>
        </p:txBody>
      </p:sp>
    </p:spTree>
    <p:extLst>
      <p:ext uri="{BB962C8B-B14F-4D97-AF65-F5344CB8AC3E}">
        <p14:creationId xmlns:p14="http://schemas.microsoft.com/office/powerpoint/2010/main" xmlns="" val="21933061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8635319-A949-44A9-956C-4612A05B07E3}" type="slidenum">
              <a:rPr kumimoji="1" lang="ja-JP" altLang="en-US" smtClean="0"/>
              <a:pPr/>
              <a:t>0</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dirty="0" smtClean="0"/>
              <a:t>WGISS promotes collaboration in the development of systems and services that manage and supply these observatory data.</a:t>
            </a:r>
          </a:p>
          <a:p>
            <a:endParaRPr lang="en-US" altLang="ja-JP" sz="1200" dirty="0" smtClean="0"/>
          </a:p>
          <a:p>
            <a:r>
              <a:rPr lang="en-US" altLang="ja-JP" sz="1200" dirty="0" smtClean="0"/>
              <a:t>WGISS creates and demonstrates prototypes supporting CEOS and Group on Earth Observation (GEO) requirements. </a:t>
            </a:r>
          </a:p>
          <a:p>
            <a:endParaRPr lang="en-US" altLang="ja-JP" sz="1200" dirty="0" smtClean="0"/>
          </a:p>
          <a:p>
            <a:r>
              <a:rPr lang="en-US" altLang="ja-JP" sz="1200" dirty="0" smtClean="0"/>
              <a:t>WGISS also addresses the internal management of EO data, the creation of information systems and the delivery of interoperable services. </a:t>
            </a:r>
          </a:p>
          <a:p>
            <a:endParaRPr lang="en-US" altLang="ja-JP" sz="1200" dirty="0" smtClean="0"/>
          </a:p>
          <a:p>
            <a:r>
              <a:rPr lang="en-US" altLang="ja-JP" sz="1200" dirty="0" smtClean="0"/>
              <a:t>The activities and expertise of WGISS span the full range of the information life cycle from the requirements and metadata definition for the initial ingestion of satellite data into archives through to the incorporation of derived information into end-user applications. </a:t>
            </a:r>
            <a:endParaRPr lang="en-US" altLang="ja-JP" sz="1200" dirty="0"/>
          </a:p>
        </p:txBody>
      </p:sp>
      <p:sp>
        <p:nvSpPr>
          <p:cNvPr id="4" name="スライド番号プレースホルダ 3"/>
          <p:cNvSpPr>
            <a:spLocks noGrp="1"/>
          </p:cNvSpPr>
          <p:nvPr>
            <p:ph type="sldNum" sz="quarter" idx="10"/>
          </p:nvPr>
        </p:nvSpPr>
        <p:spPr/>
        <p:txBody>
          <a:bodyPr/>
          <a:lstStyle/>
          <a:p>
            <a:fld id="{BC9D5969-5BD5-4E8A-9533-2AE8511AE988}" type="slidenum">
              <a:rPr kumimoji="1" lang="ja-JP" altLang="en-US" smtClean="0"/>
              <a:pPr/>
              <a:t>1</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C9D5969-5BD5-4E8A-9533-2AE8511AE988}" type="slidenum">
              <a:rPr kumimoji="1" lang="ja-JP" altLang="en-US" smtClean="0"/>
              <a:pPr/>
              <a:t>2</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en-US" altLang="ja-JP" dirty="0" smtClean="0"/>
              <a:t>IDN provides collection metadata for over 23,000 data collections, with more than 15,000 of these data collections representing CEOS agencies, and with over 9000 of these data collections tagged as "</a:t>
            </a:r>
            <a:r>
              <a:rPr lang="en-US" altLang="ja-JP" dirty="0" err="1" smtClean="0"/>
              <a:t>geossdatacore</a:t>
            </a:r>
            <a:r>
              <a:rPr lang="en-US" altLang="ja-JP" smtClean="0"/>
              <a:t>". </a:t>
            </a:r>
            <a:endParaRPr kumimoji="1" lang="ja-JP" altLang="en-US"/>
          </a:p>
        </p:txBody>
      </p:sp>
      <p:sp>
        <p:nvSpPr>
          <p:cNvPr id="4" name="スライド番号プレースホルダ 3"/>
          <p:cNvSpPr>
            <a:spLocks noGrp="1"/>
          </p:cNvSpPr>
          <p:nvPr>
            <p:ph type="sldNum" sz="quarter" idx="10"/>
          </p:nvPr>
        </p:nvSpPr>
        <p:spPr/>
        <p:txBody>
          <a:bodyPr/>
          <a:lstStyle/>
          <a:p>
            <a:pPr>
              <a:defRPr/>
            </a:pPr>
            <a:fld id="{3D31D474-A30B-46C7-A7CB-BF5BB52F9BBE}"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RADARSAT-1 and RADARSAT-2 collections are not GEOSS</a:t>
            </a:r>
            <a:r>
              <a:rPr kumimoji="1" lang="en-US" altLang="ja-JP" baseline="0" dirty="0" smtClean="0"/>
              <a:t> Data Core.</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D31D474-A30B-46C7-A7CB-BF5BB52F9BBE}" type="slidenum">
              <a:rPr lang="en-US" smtClean="0"/>
              <a:pPr>
                <a:defRPr/>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3588"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1" name="Shape 101"/>
          <p:cNvSpPr txBox="1">
            <a:spLocks noGrp="1"/>
          </p:cNvSpPr>
          <p:nvPr>
            <p:ph type="body" idx="1"/>
          </p:nvPr>
        </p:nvSpPr>
        <p:spPr>
          <a:xfrm>
            <a:off x="685799" y="4343509"/>
            <a:ext cx="5486400" cy="4114288"/>
          </a:xfrm>
          <a:prstGeom prst="rect">
            <a:avLst/>
          </a:prstGeom>
          <a:noFill/>
          <a:ln>
            <a:noFill/>
          </a:ln>
        </p:spPr>
        <p:txBody>
          <a:bodyPr lIns="95700" tIns="47850" rIns="95700" bIns="47850"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ln/>
        </p:spPr>
      </p:sp>
      <p:sp>
        <p:nvSpPr>
          <p:cNvPr id="24578" name="Notes Placeholder 2"/>
          <p:cNvSpPr>
            <a:spLocks noGrp="1"/>
          </p:cNvSpPr>
          <p:nvPr>
            <p:ph type="body" idx="1"/>
          </p:nvPr>
        </p:nvSpPr>
        <p:spPr>
          <a:noFill/>
        </p:spPr>
        <p:txBody>
          <a:bodyPr/>
          <a:lstStyle/>
          <a:p>
            <a:endParaRPr lang="en-US">
              <a:ea typeface="ＭＳ Ｐゴシック" charset="0"/>
              <a:cs typeface="ＭＳ Ｐゴシック" charset="0"/>
            </a:endParaRPr>
          </a:p>
        </p:txBody>
      </p:sp>
      <p:sp>
        <p:nvSpPr>
          <p:cNvPr id="24579" name="Slide Number Placeholder 3"/>
          <p:cNvSpPr>
            <a:spLocks noGrp="1"/>
          </p:cNvSpPr>
          <p:nvPr>
            <p:ph type="sldNum" sz="quarter" idx="5"/>
          </p:nvPr>
        </p:nvSpPr>
        <p:spPr>
          <a:noFill/>
        </p:spPr>
        <p:txBody>
          <a:bodyPr/>
          <a:lstStyle>
            <a:lvl1pPr defTabSz="957263" eaLnBrk="0" hangingPunct="0">
              <a:defRPr sz="2000">
                <a:solidFill>
                  <a:schemeClr val="tx1"/>
                </a:solidFill>
                <a:latin typeface="Verdana" charset="0"/>
                <a:ea typeface="ＭＳ Ｐゴシック" charset="0"/>
                <a:cs typeface="ＭＳ Ｐゴシック" charset="0"/>
              </a:defRPr>
            </a:lvl1pPr>
            <a:lvl2pPr marL="742950" indent="-285750" defTabSz="957263" eaLnBrk="0" hangingPunct="0">
              <a:defRPr sz="2000">
                <a:solidFill>
                  <a:schemeClr val="tx1"/>
                </a:solidFill>
                <a:latin typeface="Verdana" charset="0"/>
                <a:ea typeface="ＭＳ Ｐゴシック" charset="0"/>
              </a:defRPr>
            </a:lvl2pPr>
            <a:lvl3pPr marL="1143000" indent="-228600" defTabSz="957263" eaLnBrk="0" hangingPunct="0">
              <a:defRPr sz="2000">
                <a:solidFill>
                  <a:schemeClr val="tx1"/>
                </a:solidFill>
                <a:latin typeface="Verdana" charset="0"/>
                <a:ea typeface="ＭＳ Ｐゴシック" charset="0"/>
              </a:defRPr>
            </a:lvl3pPr>
            <a:lvl4pPr marL="1600200" indent="-228600" defTabSz="957263" eaLnBrk="0" hangingPunct="0">
              <a:defRPr sz="2000">
                <a:solidFill>
                  <a:schemeClr val="tx1"/>
                </a:solidFill>
                <a:latin typeface="Verdana" charset="0"/>
                <a:ea typeface="ＭＳ Ｐゴシック" charset="0"/>
              </a:defRPr>
            </a:lvl4pPr>
            <a:lvl5pPr marL="2057400" indent="-228600" defTabSz="957263" eaLnBrk="0" hangingPunct="0">
              <a:defRPr sz="2000">
                <a:solidFill>
                  <a:schemeClr val="tx1"/>
                </a:solidFill>
                <a:latin typeface="Verdana" charset="0"/>
                <a:ea typeface="ＭＳ Ｐゴシック" charset="0"/>
              </a:defRPr>
            </a:lvl5pPr>
            <a:lvl6pPr marL="2514600" indent="-228600" defTabSz="957263" eaLnBrk="0" fontAlgn="base" hangingPunct="0">
              <a:spcBef>
                <a:spcPct val="0"/>
              </a:spcBef>
              <a:spcAft>
                <a:spcPct val="0"/>
              </a:spcAft>
              <a:defRPr sz="2000">
                <a:solidFill>
                  <a:schemeClr val="tx1"/>
                </a:solidFill>
                <a:latin typeface="Verdana" charset="0"/>
                <a:ea typeface="ＭＳ Ｐゴシック" charset="0"/>
              </a:defRPr>
            </a:lvl6pPr>
            <a:lvl7pPr marL="2971800" indent="-228600" defTabSz="957263" eaLnBrk="0" fontAlgn="base" hangingPunct="0">
              <a:spcBef>
                <a:spcPct val="0"/>
              </a:spcBef>
              <a:spcAft>
                <a:spcPct val="0"/>
              </a:spcAft>
              <a:defRPr sz="2000">
                <a:solidFill>
                  <a:schemeClr val="tx1"/>
                </a:solidFill>
                <a:latin typeface="Verdana" charset="0"/>
                <a:ea typeface="ＭＳ Ｐゴシック" charset="0"/>
              </a:defRPr>
            </a:lvl7pPr>
            <a:lvl8pPr marL="3429000" indent="-228600" defTabSz="957263" eaLnBrk="0" fontAlgn="base" hangingPunct="0">
              <a:spcBef>
                <a:spcPct val="0"/>
              </a:spcBef>
              <a:spcAft>
                <a:spcPct val="0"/>
              </a:spcAft>
              <a:defRPr sz="2000">
                <a:solidFill>
                  <a:schemeClr val="tx1"/>
                </a:solidFill>
                <a:latin typeface="Verdana" charset="0"/>
                <a:ea typeface="ＭＳ Ｐゴシック" charset="0"/>
              </a:defRPr>
            </a:lvl8pPr>
            <a:lvl9pPr marL="3886200" indent="-228600" defTabSz="957263" eaLnBrk="0" fontAlgn="base" hangingPunct="0">
              <a:spcBef>
                <a:spcPct val="0"/>
              </a:spcBef>
              <a:spcAft>
                <a:spcPct val="0"/>
              </a:spcAft>
              <a:defRPr sz="2000">
                <a:solidFill>
                  <a:schemeClr val="tx1"/>
                </a:solidFill>
                <a:latin typeface="Verdana" charset="0"/>
                <a:ea typeface="ＭＳ Ｐゴシック" charset="0"/>
              </a:defRPr>
            </a:lvl9pPr>
          </a:lstStyle>
          <a:p>
            <a:pPr eaLnBrk="1" hangingPunct="1"/>
            <a:fld id="{485E7145-9F28-1F44-84EC-270874A0B855}" type="slidenum">
              <a:rPr lang="en-GB" sz="1300">
                <a:latin typeface="Arial" charset="0"/>
              </a:rPr>
              <a:pPr eaLnBrk="1" hangingPunct="1"/>
              <a:t>9</a:t>
            </a:fld>
            <a:endParaRPr lang="en-GB" sz="130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en-US" altLang="ja-JP" dirty="0" smtClean="0"/>
              <a:t>Granules accessibility depends on the collection. For all collections a user can access all granules metadata and browse images when available but not all granules can be immediately accessed (i.e. registration might be needed or access limitations might be in place). (by </a:t>
            </a:r>
            <a:r>
              <a:rPr lang="en-US" altLang="ja-JP" dirty="0" err="1" smtClean="0"/>
              <a:t>Mirko</a:t>
            </a:r>
            <a:r>
              <a:rPr lang="en-US" altLang="ja-JP" dirty="0" smtClean="0"/>
              <a:t>)</a:t>
            </a:r>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D31D474-A30B-46C7-A7CB-BF5BB52F9BBE}" type="slidenum">
              <a:rPr lang="en-US" smtClean="0"/>
              <a:pPr>
                <a:defRPr/>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8635319-A949-44A9-956C-4612A05B07E3}" type="slidenum">
              <a:rPr kumimoji="1" lang="ja-JP" altLang="en-US" smtClean="0"/>
              <a:pPr/>
              <a:t>13</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タイトル スライド">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defTabSz="457200" fontAlgn="base">
              <a:spcBef>
                <a:spcPct val="0"/>
              </a:spcBef>
              <a:spcAft>
                <a:spcPct val="0"/>
              </a:spcAft>
              <a:defRPr/>
            </a:pPr>
            <a:endParaRPr kumimoji="0" lang="en-US">
              <a:solidFill>
                <a:srgbClr val="002569"/>
              </a:solidFill>
              <a:latin typeface="Tahoma" pitchFamily="34" charset="0"/>
              <a:ea typeface="ＭＳ Ｐゴシック" pitchFamily="-106" charset="-128"/>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ja-JP" altLang="en-US" smtClean="0"/>
              <a:t>マスタ タイトルの書式設定</a:t>
            </a:r>
            <a:endParaRPr lang="en-GB"/>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ja-JP" altLang="en-US" smtClean="0"/>
              <a:t>マスタ サブタイトルの書式設定</a:t>
            </a:r>
            <a:endParaRPr lang="en-GB" dirty="0"/>
          </a:p>
        </p:txBody>
      </p:sp>
      <p:sp>
        <p:nvSpPr>
          <p:cNvPr id="6" name="TextBox 3"/>
          <p:cNvSpPr txBox="1"/>
          <p:nvPr userDrawn="1"/>
        </p:nvSpPr>
        <p:spPr>
          <a:xfrm>
            <a:off x="0" y="6381328"/>
            <a:ext cx="4788024" cy="461665"/>
          </a:xfrm>
          <a:prstGeom prst="rect">
            <a:avLst/>
          </a:prstGeom>
          <a:noFill/>
        </p:spPr>
        <p:txBody>
          <a:bodyPr wrap="square">
            <a:spAutoFit/>
          </a:bodyPr>
          <a:lstStyle/>
          <a:p>
            <a:pPr marL="0" marR="0" indent="0" algn="l" defTabSz="914400" rtl="0" eaLnBrk="0" fontAlgn="base" latinLnBrk="0" hangingPunct="0">
              <a:lnSpc>
                <a:spcPct val="100000"/>
              </a:lnSpc>
              <a:spcBef>
                <a:spcPts val="0"/>
              </a:spcBef>
              <a:spcAft>
                <a:spcPct val="0"/>
              </a:spcAft>
              <a:buClrTx/>
              <a:buSzTx/>
              <a:buFontTx/>
              <a:buNone/>
              <a:tabLst/>
              <a:defRPr/>
            </a:pPr>
            <a:r>
              <a:rPr kumimoji="0" lang="en-US" sz="1200" b="1" dirty="0" smtClean="0">
                <a:solidFill>
                  <a:schemeClr val="tx2"/>
                </a:solidFill>
                <a:latin typeface="+mn-lt"/>
                <a:ea typeface="ＭＳ Ｐゴシック" pitchFamily="-105" charset="-128"/>
                <a:cs typeface="ＭＳ Ｐゴシック" pitchFamily="-105" charset="-128"/>
              </a:rPr>
              <a:t>Approaches to Earth Observation applications and services </a:t>
            </a:r>
            <a:r>
              <a:rPr kumimoji="0" lang="en-US" sz="1200" b="1" baseline="0" dirty="0" smtClean="0">
                <a:solidFill>
                  <a:schemeClr val="tx2"/>
                </a:solidFill>
                <a:latin typeface="+mn-lt"/>
                <a:ea typeface="ＭＳ Ｐゴシック" pitchFamily="-105" charset="-128"/>
                <a:cs typeface="ＭＳ Ｐゴシック" pitchFamily="-105" charset="-128"/>
              </a:rPr>
              <a:t> November  4, </a:t>
            </a:r>
            <a:r>
              <a:rPr kumimoji="0" lang="en-US" sz="1200" b="1" dirty="0" smtClean="0">
                <a:solidFill>
                  <a:schemeClr val="tx2"/>
                </a:solidFill>
                <a:latin typeface="+mn-lt"/>
                <a:ea typeface="ＭＳ Ｐゴシック" pitchFamily="-105" charset="-128"/>
                <a:cs typeface="ＭＳ Ｐゴシック" pitchFamily="-105" charset="-128"/>
              </a:rPr>
              <a:t>2013</a:t>
            </a:r>
            <a:endParaRPr kumimoji="0" lang="en-US" sz="1200" b="1" dirty="0">
              <a:solidFill>
                <a:schemeClr val="tx2"/>
              </a:solidFill>
              <a:latin typeface="+mn-lt"/>
              <a:ea typeface="ＭＳ Ｐゴシック" pitchFamily="-105" charset="-128"/>
              <a:cs typeface="ＭＳ Ｐゴシック" pitchFamily="-105" charset="-128"/>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84"/>
            <a:ext cx="8229600" cy="922114"/>
          </a:xfrm>
        </p:spPr>
        <p:txBody>
          <a:body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a:xfrm>
            <a:off x="457200" y="1340767"/>
            <a:ext cx="8229600" cy="4608513"/>
          </a:xfrm>
        </p:spPr>
        <p:txBody>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日付プレースホルダ 3"/>
          <p:cNvSpPr>
            <a:spLocks noGrp="1"/>
          </p:cNvSpPr>
          <p:nvPr>
            <p:ph type="dt" sz="half" idx="10"/>
          </p:nvPr>
        </p:nvSpPr>
        <p:spPr>
          <a:xfrm>
            <a:off x="457200" y="6245225"/>
            <a:ext cx="2133600" cy="476250"/>
          </a:xfrm>
          <a:prstGeom prst="rect">
            <a:avLst/>
          </a:prstGeom>
        </p:spPr>
        <p:txBody>
          <a:bodyPr/>
          <a:lstStyle>
            <a:lvl1pPr>
              <a:defRPr/>
            </a:lvl1pPr>
          </a:lstStyle>
          <a:p>
            <a:endParaRPr lang="en-US"/>
          </a:p>
        </p:txBody>
      </p:sp>
      <p:sp>
        <p:nvSpPr>
          <p:cNvPr id="5" name="フッター プレースホルダ 4"/>
          <p:cNvSpPr>
            <a:spLocks noGrp="1"/>
          </p:cNvSpPr>
          <p:nvPr>
            <p:ph type="ftr" sz="quarter" idx="11"/>
          </p:nvPr>
        </p:nvSpPr>
        <p:spPr>
          <a:xfrm>
            <a:off x="3124200" y="6245225"/>
            <a:ext cx="2895600" cy="476250"/>
          </a:xfrm>
          <a:prstGeom prst="rect">
            <a:avLst/>
          </a:prstGeom>
        </p:spPr>
        <p:txBody>
          <a:bodyPr/>
          <a:lstStyle>
            <a:lvl1pPr>
              <a:defRPr/>
            </a:lvl1pPr>
          </a:lstStyle>
          <a:p>
            <a:endParaRPr lang="en-US"/>
          </a:p>
        </p:txBody>
      </p:sp>
      <p:sp>
        <p:nvSpPr>
          <p:cNvPr id="6" name="スライド番号プレースホルダ 5"/>
          <p:cNvSpPr>
            <a:spLocks noGrp="1"/>
          </p:cNvSpPr>
          <p:nvPr>
            <p:ph type="sldNum" sz="quarter" idx="12"/>
          </p:nvPr>
        </p:nvSpPr>
        <p:spPr>
          <a:xfrm>
            <a:off x="8532440" y="6453335"/>
            <a:ext cx="611560" cy="404665"/>
          </a:xfrm>
        </p:spPr>
        <p:txBody>
          <a:bodyPr/>
          <a:lstStyle>
            <a:lvl1pPr>
              <a:defRPr sz="1600"/>
            </a:lvl1pPr>
          </a:lstStyle>
          <a:p>
            <a:fld id="{C238F03A-58E1-4ECA-9024-348A9A81A53D}" type="slidenum">
              <a:rPr lang="en-US" smtClean="0"/>
              <a:pPr/>
              <a:t>&lt;#&gt;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&lt;#&gt;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143000"/>
          </a:xfrm>
          <a:prstGeom prst="rect">
            <a:avLst/>
          </a:prstGeom>
        </p:spPr>
        <p:txBody>
          <a:bodyPr/>
          <a:lstStyle/>
          <a:p>
            <a:r>
              <a:rPr lang="ja-JP" altLang="en-US" smtClean="0"/>
              <a:t>マスタ タイトルの書式設定</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287337" y="219075"/>
            <a:ext cx="7372349" cy="862011"/>
          </a:xfrm>
          <a:prstGeom prst="rect">
            <a:avLst/>
          </a:prstGeom>
          <a:noFill/>
          <a:ln>
            <a:noFill/>
          </a:ln>
        </p:spPr>
        <p:txBody>
          <a:bodyPr lIns="91425" tIns="91425" rIns="91425" bIns="91425" anchor="ctr" anchorCtr="0"/>
          <a:lstStyle>
            <a:lvl1pPr algn="l" rtl="0">
              <a:spcBef>
                <a:spcPts val="0"/>
              </a:spcBef>
              <a:spcAft>
                <a:spcPts val="0"/>
              </a:spcAft>
              <a:defRPr sz="2400" b="1">
                <a:solidFill>
                  <a:schemeClr val="lt1"/>
                </a:solidFill>
                <a:latin typeface="Verdana"/>
                <a:ea typeface="Verdana"/>
                <a:cs typeface="Verdana"/>
                <a:sym typeface="Verdana"/>
              </a:defRPr>
            </a:lvl1pPr>
            <a:lvl2pPr algn="l" rtl="0">
              <a:spcBef>
                <a:spcPts val="0"/>
              </a:spcBef>
              <a:spcAft>
                <a:spcPts val="0"/>
              </a:spcAft>
              <a:defRPr sz="2400" b="1">
                <a:solidFill>
                  <a:schemeClr val="lt1"/>
                </a:solidFill>
                <a:latin typeface="Verdana"/>
                <a:ea typeface="Verdana"/>
                <a:cs typeface="Verdana"/>
                <a:sym typeface="Verdana"/>
              </a:defRPr>
            </a:lvl2pPr>
            <a:lvl3pPr algn="l" rtl="0">
              <a:spcBef>
                <a:spcPts val="0"/>
              </a:spcBef>
              <a:spcAft>
                <a:spcPts val="0"/>
              </a:spcAft>
              <a:defRPr sz="2400" b="1">
                <a:solidFill>
                  <a:schemeClr val="lt1"/>
                </a:solidFill>
                <a:latin typeface="Verdana"/>
                <a:ea typeface="Verdana"/>
                <a:cs typeface="Verdana"/>
                <a:sym typeface="Verdana"/>
              </a:defRPr>
            </a:lvl3pPr>
            <a:lvl4pPr algn="l" rtl="0">
              <a:spcBef>
                <a:spcPts val="0"/>
              </a:spcBef>
              <a:spcAft>
                <a:spcPts val="0"/>
              </a:spcAft>
              <a:defRPr sz="2400" b="1">
                <a:solidFill>
                  <a:schemeClr val="lt1"/>
                </a:solidFill>
                <a:latin typeface="Verdana"/>
                <a:ea typeface="Verdana"/>
                <a:cs typeface="Verdana"/>
                <a:sym typeface="Verdana"/>
              </a:defRPr>
            </a:lvl4pPr>
            <a:lvl5pPr algn="l" rtl="0">
              <a:spcBef>
                <a:spcPts val="0"/>
              </a:spcBef>
              <a:spcAft>
                <a:spcPts val="0"/>
              </a:spcAft>
              <a:defRPr sz="2400" b="1">
                <a:solidFill>
                  <a:schemeClr val="lt1"/>
                </a:solidFill>
                <a:latin typeface="Verdana"/>
                <a:ea typeface="Verdana"/>
                <a:cs typeface="Verdana"/>
                <a:sym typeface="Verdana"/>
              </a:defRPr>
            </a:lvl5pPr>
            <a:lvl6pPr marL="457200" algn="l" rtl="0">
              <a:spcBef>
                <a:spcPts val="0"/>
              </a:spcBef>
              <a:spcAft>
                <a:spcPts val="0"/>
              </a:spcAft>
              <a:defRPr sz="2400" b="1">
                <a:solidFill>
                  <a:schemeClr val="lt1"/>
                </a:solidFill>
                <a:latin typeface="Verdana"/>
                <a:ea typeface="Verdana"/>
                <a:cs typeface="Verdana"/>
                <a:sym typeface="Verdana"/>
              </a:defRPr>
            </a:lvl6pPr>
            <a:lvl7pPr marL="914400" algn="l" rtl="0">
              <a:spcBef>
                <a:spcPts val="0"/>
              </a:spcBef>
              <a:spcAft>
                <a:spcPts val="0"/>
              </a:spcAft>
              <a:defRPr sz="2400" b="1">
                <a:solidFill>
                  <a:schemeClr val="lt1"/>
                </a:solidFill>
                <a:latin typeface="Verdana"/>
                <a:ea typeface="Verdana"/>
                <a:cs typeface="Verdana"/>
                <a:sym typeface="Verdana"/>
              </a:defRPr>
            </a:lvl7pPr>
            <a:lvl8pPr marL="1371600" algn="l" rtl="0">
              <a:spcBef>
                <a:spcPts val="0"/>
              </a:spcBef>
              <a:spcAft>
                <a:spcPts val="0"/>
              </a:spcAft>
              <a:defRPr sz="2400" b="1">
                <a:solidFill>
                  <a:schemeClr val="lt1"/>
                </a:solidFill>
                <a:latin typeface="Verdana"/>
                <a:ea typeface="Verdana"/>
                <a:cs typeface="Verdana"/>
                <a:sym typeface="Verdana"/>
              </a:defRPr>
            </a:lvl8pPr>
            <a:lvl9pPr marL="1828800" algn="l" rtl="0">
              <a:spcBef>
                <a:spcPts val="0"/>
              </a:spcBef>
              <a:spcAft>
                <a:spcPts val="0"/>
              </a:spcAft>
              <a:defRPr sz="2400" b="1">
                <a:solidFill>
                  <a:schemeClr val="lt1"/>
                </a:solidFill>
                <a:latin typeface="Verdana"/>
                <a:ea typeface="Verdana"/>
                <a:cs typeface="Verdana"/>
                <a:sym typeface="Verdana"/>
              </a:defRPr>
            </a:lvl9pPr>
          </a:lstStyle>
          <a:p>
            <a:endParaRPr/>
          </a:p>
        </p:txBody>
      </p:sp>
      <p:sp>
        <p:nvSpPr>
          <p:cNvPr id="77" name="Shape 77"/>
          <p:cNvSpPr txBox="1">
            <a:spLocks noGrp="1"/>
          </p:cNvSpPr>
          <p:nvPr>
            <p:ph type="body" idx="1"/>
          </p:nvPr>
        </p:nvSpPr>
        <p:spPr>
          <a:xfrm>
            <a:off x="287337" y="1501775"/>
            <a:ext cx="8567737" cy="4876799"/>
          </a:xfrm>
          <a:prstGeom prst="rect">
            <a:avLst/>
          </a:prstGeom>
          <a:noFill/>
          <a:ln>
            <a:noFill/>
          </a:ln>
        </p:spPr>
        <p:txBody>
          <a:bodyPr lIns="91425" tIns="91425" rIns="91425" bIns="91425" anchor="t" anchorCtr="0"/>
          <a:lstStyle>
            <a:lvl1pPr marL="342900" indent="-266700" algn="l" rtl="0">
              <a:lnSpc>
                <a:spcPct val="119000"/>
              </a:lnSpc>
              <a:spcBef>
                <a:spcPts val="400"/>
              </a:spcBef>
              <a:spcAft>
                <a:spcPts val="0"/>
              </a:spcAft>
              <a:buClr>
                <a:srgbClr val="00549F"/>
              </a:buClr>
              <a:buFont typeface="Arial"/>
              <a:buChar char="•"/>
              <a:defRPr sz="2000">
                <a:solidFill>
                  <a:schemeClr val="lt2"/>
                </a:solidFill>
                <a:latin typeface="Verdana"/>
                <a:ea typeface="Verdana"/>
                <a:cs typeface="Verdana"/>
                <a:sym typeface="Verdana"/>
              </a:defRPr>
            </a:lvl1pPr>
            <a:lvl2pPr marL="1227138" indent="-357188" algn="l" rtl="0">
              <a:lnSpc>
                <a:spcPct val="119000"/>
              </a:lnSpc>
              <a:spcBef>
                <a:spcPts val="360"/>
              </a:spcBef>
              <a:spcAft>
                <a:spcPts val="0"/>
              </a:spcAft>
              <a:buClr>
                <a:srgbClr val="00549F"/>
              </a:buClr>
              <a:buFont typeface="Arial"/>
              <a:buChar char="•"/>
              <a:defRPr>
                <a:solidFill>
                  <a:schemeClr val="lt2"/>
                </a:solidFill>
                <a:latin typeface="Verdana"/>
                <a:ea typeface="Verdana"/>
                <a:cs typeface="Verdana"/>
                <a:sym typeface="Verdana"/>
              </a:defRPr>
            </a:lvl2pPr>
            <a:lvl3pPr marL="1825625" indent="-368300"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3pPr>
            <a:lvl4pPr marL="2424113" indent="-369888"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4pPr>
            <a:lvl5pPr marL="3022600" indent="-358775"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5pPr>
            <a:lvl6pPr marL="3479800" indent="-358775"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6pPr>
            <a:lvl7pPr marL="3937000" indent="-358775"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7pPr>
            <a:lvl8pPr marL="4394200" indent="-358775"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8pPr>
            <a:lvl9pPr marL="4851400" indent="-358775" algn="l" rtl="0">
              <a:lnSpc>
                <a:spcPct val="119000"/>
              </a:lnSpc>
              <a:spcBef>
                <a:spcPts val="320"/>
              </a:spcBef>
              <a:spcAft>
                <a:spcPts val="0"/>
              </a:spcAft>
              <a:buClr>
                <a:srgbClr val="00549F"/>
              </a:buClr>
              <a:buFont typeface="Arial"/>
              <a:buChar char="•"/>
              <a:defRPr sz="1600">
                <a:solidFill>
                  <a:schemeClr val="lt2"/>
                </a:solidFill>
                <a:latin typeface="Verdana"/>
                <a:ea typeface="Verdana"/>
                <a:cs typeface="Verdana"/>
                <a:sym typeface="Verdana"/>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cstate="print"/>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eaLnBrk="0" fontAlgn="base" hangingPunct="0">
              <a:spcBef>
                <a:spcPct val="0"/>
              </a:spcBef>
              <a:spcAft>
                <a:spcPct val="0"/>
              </a:spcAft>
              <a:defRPr/>
            </a:pPr>
            <a:endParaRPr kumimoji="0"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endParaRPr lang="en-GB" smtClean="0"/>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GB" dirty="0" smtClean="0"/>
          </a:p>
        </p:txBody>
      </p:sp>
      <p:sp>
        <p:nvSpPr>
          <p:cNvPr id="4" name="TextBox 3"/>
          <p:cNvSpPr txBox="1"/>
          <p:nvPr/>
        </p:nvSpPr>
        <p:spPr>
          <a:xfrm>
            <a:off x="19050" y="482815"/>
            <a:ext cx="2204450" cy="553998"/>
          </a:xfrm>
          <a:prstGeom prst="rect">
            <a:avLst/>
          </a:prstGeom>
          <a:noFill/>
        </p:spPr>
        <p:txBody>
          <a:bodyPr wrap="none">
            <a:spAutoFit/>
          </a:bodyPr>
          <a:lstStyle/>
          <a:p>
            <a:pPr eaLnBrk="0" fontAlgn="base" hangingPunct="0">
              <a:spcAft>
                <a:spcPct val="0"/>
              </a:spcAft>
              <a:defRPr/>
            </a:pPr>
            <a:r>
              <a:rPr kumimoji="0" lang="en-US" sz="1000" b="1" dirty="0" smtClean="0">
                <a:solidFill>
                  <a:srgbClr val="FFFFFF"/>
                </a:solidFill>
                <a:latin typeface="+mn-lt"/>
                <a:ea typeface="ＭＳ Ｐゴシック" pitchFamily="-105" charset="-128"/>
                <a:cs typeface="ＭＳ Ｐゴシック" pitchFamily="-105" charset="-128"/>
              </a:rPr>
              <a:t>CEOS/WGISS-OGC</a:t>
            </a:r>
            <a:r>
              <a:rPr kumimoji="0" lang="en-US" sz="1000" b="1" baseline="0" dirty="0" smtClean="0">
                <a:solidFill>
                  <a:srgbClr val="FFFFFF"/>
                </a:solidFill>
                <a:latin typeface="+mn-lt"/>
                <a:ea typeface="ＭＳ Ｐゴシック" pitchFamily="-105" charset="-128"/>
                <a:cs typeface="ＭＳ Ｐゴシック" pitchFamily="-105" charset="-128"/>
              </a:rPr>
              <a:t> Joint Meeting</a:t>
            </a:r>
            <a:endParaRPr kumimoji="0" lang="en-US" sz="1000" b="1" dirty="0">
              <a:solidFill>
                <a:srgbClr val="FFFFFF"/>
              </a:solidFill>
              <a:latin typeface="+mn-lt"/>
              <a:ea typeface="ＭＳ Ｐゴシック" pitchFamily="-105" charset="-128"/>
              <a:cs typeface="ＭＳ Ｐゴシック" pitchFamily="-105" charset="-128"/>
            </a:endParaRPr>
          </a:p>
          <a:p>
            <a:pPr eaLnBrk="0" fontAlgn="base" hangingPunct="0">
              <a:spcAft>
                <a:spcPct val="0"/>
              </a:spcAft>
              <a:defRPr/>
            </a:pPr>
            <a:r>
              <a:rPr kumimoji="0" lang="en-US" sz="1000" b="1" dirty="0" smtClean="0">
                <a:solidFill>
                  <a:srgbClr val="FFFFFF"/>
                </a:solidFill>
                <a:latin typeface="+mn-lt"/>
                <a:ea typeface="ＭＳ Ｐゴシック" pitchFamily="-105" charset="-128"/>
                <a:cs typeface="ＭＳ Ｐゴシック" pitchFamily="-105" charset="-128"/>
              </a:rPr>
              <a:t>@ESA/ESRIN</a:t>
            </a:r>
            <a:r>
              <a:rPr kumimoji="0" lang="en-US" sz="1000" b="1" dirty="0">
                <a:solidFill>
                  <a:srgbClr val="FFFFFF"/>
                </a:solidFill>
                <a:latin typeface="+mn-lt"/>
                <a:ea typeface="ＭＳ Ｐゴシック" pitchFamily="-105" charset="-128"/>
                <a:cs typeface="ＭＳ Ｐゴシック" pitchFamily="-105" charset="-128"/>
              </a:rPr>
              <a:t/>
            </a:r>
            <a:br>
              <a:rPr kumimoji="0" lang="en-US" sz="1000" b="1" dirty="0">
                <a:solidFill>
                  <a:srgbClr val="FFFFFF"/>
                </a:solidFill>
                <a:latin typeface="+mn-lt"/>
                <a:ea typeface="ＭＳ Ｐゴシック" pitchFamily="-105" charset="-128"/>
                <a:cs typeface="ＭＳ Ｐゴシック" pitchFamily="-105" charset="-128"/>
              </a:rPr>
            </a:br>
            <a:r>
              <a:rPr kumimoji="0" lang="en-US" sz="1000" b="1" dirty="0" smtClean="0">
                <a:solidFill>
                  <a:srgbClr val="FFFFFF"/>
                </a:solidFill>
                <a:latin typeface="+mn-lt"/>
                <a:ea typeface="ＭＳ Ｐゴシック" pitchFamily="-105" charset="-128"/>
                <a:cs typeface="ＭＳ Ｐゴシック" pitchFamily="-105" charset="-128"/>
              </a:rPr>
              <a:t>23</a:t>
            </a:r>
            <a:r>
              <a:rPr kumimoji="0" lang="en-US" sz="1000" b="1" baseline="0" dirty="0" smtClean="0">
                <a:solidFill>
                  <a:srgbClr val="FFFFFF"/>
                </a:solidFill>
                <a:latin typeface="+mn-lt"/>
                <a:ea typeface="ＭＳ Ｐゴシック" pitchFamily="-105" charset="-128"/>
                <a:cs typeface="ＭＳ Ｐゴシック" pitchFamily="-105" charset="-128"/>
              </a:rPr>
              <a:t> September </a:t>
            </a:r>
            <a:r>
              <a:rPr kumimoji="0" lang="en-US" sz="1000" b="1" dirty="0" smtClean="0">
                <a:solidFill>
                  <a:srgbClr val="FFFFFF"/>
                </a:solidFill>
                <a:latin typeface="+mn-lt"/>
                <a:ea typeface="ＭＳ Ｐゴシック" pitchFamily="-105" charset="-128"/>
                <a:cs typeface="ＭＳ Ｐゴシック" pitchFamily="-105" charset="-128"/>
              </a:rPr>
              <a:t>2013</a:t>
            </a:r>
            <a:endParaRPr kumimoji="0" lang="en-US" sz="1000" b="1" dirty="0">
              <a:solidFill>
                <a:srgbClr val="FFFFFF"/>
              </a:solidFill>
              <a:latin typeface="+mn-lt"/>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8316416" y="6600825"/>
            <a:ext cx="827584"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600">
                <a:solidFill>
                  <a:srgbClr val="002569"/>
                </a:solidFill>
                <a:latin typeface="Calibri" pitchFamily="-106" charset="0"/>
                <a:cs typeface="Calibri" pitchFamily="-106" charset="0"/>
              </a:defRPr>
            </a:lvl1pPr>
          </a:lstStyle>
          <a:p>
            <a:pPr defTabSz="457200" fontAlgn="base">
              <a:spcAft>
                <a:spcPct val="0"/>
              </a:spcAft>
              <a:defRPr/>
            </a:pPr>
            <a:fld id="{980EA4A0-E513-42EA-B292-B21C1B51B660}" type="slidenum">
              <a:rPr kumimoji="0" lang="en-US" smtClean="0">
                <a:ea typeface="ＭＳ Ｐゴシック" pitchFamily="-106" charset="-128"/>
              </a:rPr>
              <a:pPr defTabSz="457200" fontAlgn="base">
                <a:spcAft>
                  <a:spcPct val="0"/>
                </a:spcAft>
                <a:defRPr/>
              </a:pPr>
              <a:t>&lt;#&gt;</a:t>
            </a:fld>
            <a:endParaRPr kumimoji="0" lang="en-US">
              <a:ea typeface="ＭＳ Ｐゴシック" pitchFamily="-106" charset="-128"/>
            </a:endParaRPr>
          </a:p>
        </p:txBody>
      </p:sp>
      <p:pic>
        <p:nvPicPr>
          <p:cNvPr id="5" name="Picture 4" descr="CEOS_logo_trans_SMALL.pn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5078" y="119764"/>
            <a:ext cx="915254" cy="363051"/>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8" r:id="rId3"/>
    <p:sldLayoutId id="2147483679" r:id="rId4"/>
    <p:sldLayoutId id="2147483680" r:id="rId5"/>
  </p:sldLayoutIdLst>
  <p:transition spd="slow"/>
  <p:hf hdr="0" ftr="0" dt="0"/>
  <p:txStyles>
    <p:titleStyle>
      <a:lvl1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1pPr>
      <a:lvl2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2pPr>
      <a:lvl3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3pPr>
      <a:lvl4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4pPr>
      <a:lvl5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kumimoji="1" sz="2800" b="1">
          <a:solidFill>
            <a:schemeClr val="bg1"/>
          </a:solidFill>
          <a:latin typeface="Century Gothic" pitchFamily="34" charset="0"/>
        </a:defRPr>
      </a:lvl6pPr>
      <a:lvl7pPr marL="914400" algn="l" rtl="0" eaLnBrk="1" fontAlgn="base" hangingPunct="1">
        <a:spcBef>
          <a:spcPct val="0"/>
        </a:spcBef>
        <a:spcAft>
          <a:spcPct val="0"/>
        </a:spcAft>
        <a:defRPr kumimoji="1" sz="2800" b="1">
          <a:solidFill>
            <a:schemeClr val="bg1"/>
          </a:solidFill>
          <a:latin typeface="Century Gothic" pitchFamily="34" charset="0"/>
        </a:defRPr>
      </a:lvl7pPr>
      <a:lvl8pPr marL="1371600" algn="l" rtl="0" eaLnBrk="1" fontAlgn="base" hangingPunct="1">
        <a:spcBef>
          <a:spcPct val="0"/>
        </a:spcBef>
        <a:spcAft>
          <a:spcPct val="0"/>
        </a:spcAft>
        <a:defRPr kumimoji="1" sz="2800" b="1">
          <a:solidFill>
            <a:schemeClr val="bg1"/>
          </a:solidFill>
          <a:latin typeface="Century Gothic" pitchFamily="34" charset="0"/>
        </a:defRPr>
      </a:lvl8pPr>
      <a:lvl9pPr marL="1828800" algn="l" rtl="0" eaLnBrk="1" fontAlgn="base" hangingPunct="1">
        <a:spcBef>
          <a:spcPct val="0"/>
        </a:spcBef>
        <a:spcAft>
          <a:spcPct val="0"/>
        </a:spcAft>
        <a:defRPr kumimoji="1" sz="2800" b="1">
          <a:solidFill>
            <a:schemeClr val="bg1"/>
          </a:solidFill>
          <a:latin typeface="Century Gothic" pitchFamily="34" charset="0"/>
        </a:defRPr>
      </a:lvl9pPr>
    </p:titleStyle>
    <p:bodyStyle>
      <a:lvl1pPr marL="342900" indent="-342900" algn="l" rtl="0" eaLnBrk="1" fontAlgn="base" hangingPunct="1">
        <a:spcBef>
          <a:spcPct val="20000"/>
        </a:spcBef>
        <a:spcAft>
          <a:spcPct val="0"/>
        </a:spcAft>
        <a:buFont typeface="Arial" charset="0"/>
        <a:buChar char="•"/>
        <a:defRPr kumimoji="1" sz="2400" b="1">
          <a:solidFill>
            <a:schemeClr val="tx2"/>
          </a:solidFill>
          <a:latin typeface="Arial" charset="0"/>
          <a:ea typeface="ＭＳ Ｐゴシック" charset="-128"/>
          <a:cs typeface="ＭＳ Ｐゴシック" charset="-128"/>
        </a:defRPr>
      </a:lvl1pPr>
      <a:lvl2pPr marL="742950" indent="-285750" algn="l" rtl="0" eaLnBrk="1" fontAlgn="base" hangingPunct="1">
        <a:spcBef>
          <a:spcPct val="20000"/>
        </a:spcBef>
        <a:spcAft>
          <a:spcPct val="0"/>
        </a:spcAft>
        <a:buFont typeface="Arial" charset="0"/>
        <a:buChar char="•"/>
        <a:defRPr kumimoji="1" sz="2200" b="1">
          <a:solidFill>
            <a:schemeClr val="tx2"/>
          </a:solidFill>
          <a:latin typeface="Arial" charset="0"/>
          <a:ea typeface="ＭＳ Ｐゴシック" charset="-128"/>
        </a:defRPr>
      </a:lvl2pPr>
      <a:lvl3pPr marL="1143000" indent="-228600" algn="l" rtl="0" eaLnBrk="1" fontAlgn="base" hangingPunct="1">
        <a:spcBef>
          <a:spcPct val="20000"/>
        </a:spcBef>
        <a:spcAft>
          <a:spcPct val="0"/>
        </a:spcAft>
        <a:buFont typeface="Courier New" pitchFamily="-106" charset="0"/>
        <a:buChar char="o"/>
        <a:defRPr kumimoji="1" sz="2000" b="1">
          <a:solidFill>
            <a:schemeClr val="tx2"/>
          </a:solidFill>
          <a:latin typeface="Arial" charset="0"/>
          <a:ea typeface="ＭＳ Ｐゴシック" charset="-128"/>
        </a:defRPr>
      </a:lvl3pPr>
      <a:lvl4pPr marL="1600200" indent="-228600" algn="l" rtl="0" eaLnBrk="1" fontAlgn="base" hangingPunct="1">
        <a:spcBef>
          <a:spcPct val="20000"/>
        </a:spcBef>
        <a:spcAft>
          <a:spcPct val="0"/>
        </a:spcAft>
        <a:buFont typeface="Wingdings" pitchFamily="-106" charset="2"/>
        <a:buChar char="§"/>
        <a:defRPr kumimoji="1" b="1">
          <a:solidFill>
            <a:schemeClr val="tx2"/>
          </a:solidFill>
          <a:latin typeface="Arial" charset="0"/>
          <a:ea typeface="ＭＳ Ｐゴシック" charset="-128"/>
        </a:defRPr>
      </a:lvl4pPr>
      <a:lvl5pPr marL="2057400" indent="-228600" algn="l" rtl="0" eaLnBrk="1" fontAlgn="base" hangingPunct="1">
        <a:spcBef>
          <a:spcPct val="20000"/>
        </a:spcBef>
        <a:spcAft>
          <a:spcPct val="0"/>
        </a:spcAft>
        <a:buFont typeface="Arial" charset="0"/>
        <a:buChar char="•"/>
        <a:defRPr kumimoji="1" sz="1600" b="1">
          <a:solidFill>
            <a:schemeClr val="tx2"/>
          </a:solidFill>
          <a:latin typeface="Arial" charset="0"/>
          <a:ea typeface="ＭＳ Ｐゴシック" charset="-128"/>
        </a:defRPr>
      </a:lvl5pPr>
      <a:lvl6pPr marL="2514600" indent="-228600" algn="l" rtl="0" eaLnBrk="1" fontAlgn="base" hangingPunct="1">
        <a:spcBef>
          <a:spcPct val="20000"/>
        </a:spcBef>
        <a:spcAft>
          <a:spcPct val="0"/>
        </a:spcAft>
        <a:defRPr kumimoji="1" sz="2400">
          <a:solidFill>
            <a:schemeClr val="tx2"/>
          </a:solidFill>
          <a:latin typeface="+mn-lt"/>
        </a:defRPr>
      </a:lvl6pPr>
      <a:lvl7pPr marL="2971800" indent="-228600" algn="l" rtl="0" eaLnBrk="1" fontAlgn="base" hangingPunct="1">
        <a:spcBef>
          <a:spcPct val="20000"/>
        </a:spcBef>
        <a:spcAft>
          <a:spcPct val="0"/>
        </a:spcAft>
        <a:defRPr kumimoji="1" sz="2400">
          <a:solidFill>
            <a:schemeClr val="tx2"/>
          </a:solidFill>
          <a:latin typeface="+mn-lt"/>
        </a:defRPr>
      </a:lvl7pPr>
      <a:lvl8pPr marL="3429000" indent="-228600" algn="l" rtl="0" eaLnBrk="1" fontAlgn="base" hangingPunct="1">
        <a:spcBef>
          <a:spcPct val="20000"/>
        </a:spcBef>
        <a:spcAft>
          <a:spcPct val="0"/>
        </a:spcAft>
        <a:defRPr kumimoji="1" sz="2400">
          <a:solidFill>
            <a:schemeClr val="tx2"/>
          </a:solidFill>
          <a:latin typeface="+mn-lt"/>
        </a:defRPr>
      </a:lvl8pPr>
      <a:lvl9pPr marL="3886200" indent="-228600" algn="l" rtl="0" eaLnBrk="1" fontAlgn="base" hangingPunct="1">
        <a:spcBef>
          <a:spcPct val="20000"/>
        </a:spcBef>
        <a:spcAft>
          <a:spcPct val="0"/>
        </a:spcAft>
        <a:defRPr kumimoji="1" sz="2400">
          <a:solidFill>
            <a:schemeClr val="tx2"/>
          </a:solidFill>
          <a:latin typeface="+mn-lt"/>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sz="quarter"/>
          </p:nvPr>
        </p:nvSpPr>
        <p:spPr>
          <a:xfrm>
            <a:off x="3275857" y="666750"/>
            <a:ext cx="5976664" cy="1874838"/>
          </a:xfrm>
        </p:spPr>
        <p:txBody>
          <a:bodyPr>
            <a:noAutofit/>
          </a:bodyPr>
          <a:lstStyle/>
          <a:p>
            <a:pPr algn="l"/>
            <a:r>
              <a:rPr lang="en-US" altLang="ja-JP" dirty="0" smtClean="0"/>
              <a:t>Overview of </a:t>
            </a:r>
            <a:br>
              <a:rPr lang="en-US" altLang="ja-JP" dirty="0" smtClean="0"/>
            </a:br>
            <a:r>
              <a:rPr lang="en-US" altLang="ja-JP" dirty="0" smtClean="0"/>
              <a:t>CEOS WGISS activities </a:t>
            </a:r>
            <a:br>
              <a:rPr lang="en-US" altLang="ja-JP" dirty="0" smtClean="0"/>
            </a:br>
            <a:r>
              <a:rPr lang="en-US" altLang="ja-JP" dirty="0" smtClean="0"/>
              <a:t>on EO data</a:t>
            </a:r>
            <a:endParaRPr kumimoji="1" lang="ja-JP" altLang="en-US" dirty="0"/>
          </a:p>
        </p:txBody>
      </p:sp>
      <p:sp>
        <p:nvSpPr>
          <p:cNvPr id="3" name="サブタイトル 2"/>
          <p:cNvSpPr>
            <a:spLocks noGrp="1"/>
          </p:cNvSpPr>
          <p:nvPr>
            <p:ph type="subTitle" sz="quarter" idx="1"/>
          </p:nvPr>
        </p:nvSpPr>
        <p:spPr/>
        <p:txBody>
          <a:bodyPr/>
          <a:lstStyle/>
          <a:p>
            <a:r>
              <a:rPr kumimoji="1" lang="en-US" altLang="ja-JP" dirty="0" err="1" smtClean="0"/>
              <a:t>Satoko</a:t>
            </a:r>
            <a:r>
              <a:rPr kumimoji="1" lang="en-US" altLang="ja-JP" dirty="0" smtClean="0"/>
              <a:t> H. MIURA</a:t>
            </a:r>
          </a:p>
          <a:p>
            <a:r>
              <a:rPr lang="en-US" altLang="ja-JP" dirty="0" smtClean="0"/>
              <a:t>WGISS Chair</a:t>
            </a:r>
          </a:p>
          <a:p>
            <a:r>
              <a:rPr kumimoji="1" lang="en-US" altLang="ja-JP" dirty="0" smtClean="0"/>
              <a:t>JAXA</a:t>
            </a:r>
            <a:endParaRPr kumimoji="1"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00" name="Text Box 61"/>
          <p:cNvSpPr txBox="1">
            <a:spLocks noChangeArrowheads="1"/>
          </p:cNvSpPr>
          <p:nvPr/>
        </p:nvSpPr>
        <p:spPr bwMode="auto">
          <a:xfrm>
            <a:off x="389633" y="5373216"/>
            <a:ext cx="3102247" cy="886397"/>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nSpc>
                <a:spcPct val="130000"/>
              </a:lnSpc>
            </a:pPr>
            <a:r>
              <a:rPr lang="fr-FR" sz="800" dirty="0">
                <a:latin typeface="Arial" charset="0"/>
              </a:rPr>
              <a:t>OGC 06-131 EOP </a:t>
            </a:r>
            <a:r>
              <a:rPr lang="fr-FR" sz="800" dirty="0" smtClean="0">
                <a:latin typeface="Arial" charset="0"/>
              </a:rPr>
              <a:t>EP (HMA)</a:t>
            </a:r>
            <a:endParaRPr lang="fr-FR" sz="800" dirty="0">
              <a:latin typeface="Arial" charset="0"/>
            </a:endParaRPr>
          </a:p>
          <a:p>
            <a:pPr>
              <a:lnSpc>
                <a:spcPct val="130000"/>
              </a:lnSpc>
            </a:pPr>
            <a:r>
              <a:rPr lang="fr-FR" sz="800" dirty="0">
                <a:latin typeface="Arial" charset="0"/>
              </a:rPr>
              <a:t>CSW CWIC</a:t>
            </a:r>
          </a:p>
          <a:p>
            <a:pPr>
              <a:lnSpc>
                <a:spcPct val="130000"/>
              </a:lnSpc>
            </a:pPr>
            <a:r>
              <a:rPr lang="fr-FR" sz="800" dirty="0">
                <a:latin typeface="Arial" charset="0"/>
              </a:rPr>
              <a:t>OGC 10-032r3 </a:t>
            </a:r>
            <a:r>
              <a:rPr lang="fr-FR" sz="800" dirty="0" smtClean="0">
                <a:latin typeface="Arial" charset="0"/>
              </a:rPr>
              <a:t> </a:t>
            </a:r>
            <a:r>
              <a:rPr sz="800" noProof="1" smtClean="0">
                <a:latin typeface="Arial" charset="0"/>
              </a:rPr>
              <a:t>OpenSearch</a:t>
            </a:r>
            <a:r>
              <a:rPr lang="fr-FR" sz="800" noProof="1" smtClean="0">
                <a:latin typeface="Arial" charset="0"/>
              </a:rPr>
              <a:t> &amp; OGC 13-026</a:t>
            </a:r>
            <a:r>
              <a:rPr lang="fr-FR" sz="800" dirty="0" smtClean="0">
                <a:latin typeface="Arial" charset="0"/>
              </a:rPr>
              <a:t> </a:t>
            </a:r>
            <a:r>
              <a:rPr lang="fr-FR" sz="800" dirty="0">
                <a:latin typeface="Arial" charset="0"/>
              </a:rPr>
              <a:t>(</a:t>
            </a:r>
            <a:r>
              <a:rPr lang="fr-FR" sz="800" dirty="0" err="1">
                <a:latin typeface="Arial" charset="0"/>
              </a:rPr>
              <a:t>Atom</a:t>
            </a:r>
            <a:r>
              <a:rPr lang="fr-FR" sz="800" dirty="0">
                <a:latin typeface="Arial" charset="0"/>
              </a:rPr>
              <a:t>/RDF/..) </a:t>
            </a:r>
            <a:endParaRPr sz="800" noProof="1">
              <a:latin typeface="Arial" charset="0"/>
            </a:endParaRPr>
          </a:p>
          <a:p>
            <a:pPr>
              <a:lnSpc>
                <a:spcPct val="130000"/>
              </a:lnSpc>
            </a:pPr>
            <a:r>
              <a:rPr lang="fr-FR" sz="800" dirty="0">
                <a:latin typeface="Arial" charset="0"/>
              </a:rPr>
              <a:t>OGC 07-045</a:t>
            </a:r>
          </a:p>
          <a:p>
            <a:pPr>
              <a:lnSpc>
                <a:spcPct val="130000"/>
              </a:lnSpc>
            </a:pPr>
            <a:r>
              <a:rPr lang="en-US" sz="800" dirty="0">
                <a:latin typeface="Arial" charset="0"/>
              </a:rPr>
              <a:t>OGC 07-038 CIM </a:t>
            </a:r>
            <a:r>
              <a:rPr lang="en-US" sz="800" dirty="0" smtClean="0">
                <a:latin typeface="Arial" charset="0"/>
              </a:rPr>
              <a:t>EP </a:t>
            </a:r>
            <a:r>
              <a:rPr lang="fr-FR" sz="800" dirty="0">
                <a:latin typeface="Arial" charset="0"/>
              </a:rPr>
              <a:t>(HMA</a:t>
            </a:r>
            <a:r>
              <a:rPr lang="fr-FR" sz="800" dirty="0" smtClean="0">
                <a:latin typeface="Arial" charset="0"/>
              </a:rPr>
              <a:t>)</a:t>
            </a:r>
            <a:endParaRPr lang="fr-FR" sz="800" dirty="0">
              <a:latin typeface="Arial" charset="0"/>
            </a:endParaRPr>
          </a:p>
        </p:txBody>
      </p:sp>
      <p:sp>
        <p:nvSpPr>
          <p:cNvPr id="23555" name="Rectangle 2"/>
          <p:cNvSpPr>
            <a:spLocks noChangeArrowheads="1"/>
          </p:cNvSpPr>
          <p:nvPr/>
        </p:nvSpPr>
        <p:spPr bwMode="auto">
          <a:xfrm>
            <a:off x="5637263" y="4076526"/>
            <a:ext cx="1433512" cy="11525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endParaRPr lang="en-US" sz="1800"/>
          </a:p>
        </p:txBody>
      </p:sp>
      <p:sp>
        <p:nvSpPr>
          <p:cNvPr id="23556" name="Rectangle 4"/>
          <p:cNvSpPr>
            <a:spLocks noChangeArrowheads="1"/>
          </p:cNvSpPr>
          <p:nvPr/>
        </p:nvSpPr>
        <p:spPr bwMode="auto">
          <a:xfrm>
            <a:off x="5843638" y="4568651"/>
            <a:ext cx="1039812" cy="347662"/>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557" name="Text Box 5"/>
          <p:cNvSpPr txBox="1">
            <a:spLocks noChangeArrowheads="1"/>
          </p:cNvSpPr>
          <p:nvPr/>
        </p:nvSpPr>
        <p:spPr bwMode="auto">
          <a:xfrm>
            <a:off x="6018263" y="4628976"/>
            <a:ext cx="631825"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EO-DAIL</a:t>
            </a:r>
            <a:endParaRPr lang="en-US" sz="1000">
              <a:latin typeface="Arial" charset="0"/>
            </a:endParaRPr>
          </a:p>
        </p:txBody>
      </p:sp>
      <p:sp>
        <p:nvSpPr>
          <p:cNvPr id="23558" name="Rectangle 6"/>
          <p:cNvSpPr>
            <a:spLocks noChangeArrowheads="1"/>
          </p:cNvSpPr>
          <p:nvPr/>
        </p:nvSpPr>
        <p:spPr bwMode="auto">
          <a:xfrm>
            <a:off x="997000" y="1052339"/>
            <a:ext cx="3933825" cy="1080517"/>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endParaRPr lang="en-US" sz="1800"/>
          </a:p>
        </p:txBody>
      </p:sp>
      <p:sp>
        <p:nvSpPr>
          <p:cNvPr id="23559" name="Text Box 7"/>
          <p:cNvSpPr txBox="1">
            <a:spLocks noChangeArrowheads="1"/>
          </p:cNvSpPr>
          <p:nvPr/>
        </p:nvSpPr>
        <p:spPr bwMode="auto">
          <a:xfrm>
            <a:off x="971600" y="1123776"/>
            <a:ext cx="251087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200" dirty="0">
                <a:latin typeface="Arial" charset="0"/>
              </a:rPr>
              <a:t>EO </a:t>
            </a:r>
            <a:r>
              <a:rPr lang="fr-FR" sz="1200" dirty="0" err="1" smtClean="0">
                <a:latin typeface="Arial" charset="0"/>
              </a:rPr>
              <a:t>Communities</a:t>
            </a:r>
            <a:r>
              <a:rPr lang="fr-FR" sz="1200" dirty="0" smtClean="0">
                <a:latin typeface="Arial" charset="0"/>
              </a:rPr>
              <a:t>, </a:t>
            </a:r>
            <a:r>
              <a:rPr lang="fr-FR" sz="1200" dirty="0" err="1" smtClean="0">
                <a:latin typeface="Arial" charset="0"/>
              </a:rPr>
              <a:t>External</a:t>
            </a:r>
            <a:r>
              <a:rPr lang="fr-FR" sz="1200" dirty="0" smtClean="0">
                <a:latin typeface="Arial" charset="0"/>
              </a:rPr>
              <a:t> Clients </a:t>
            </a:r>
            <a:endParaRPr lang="en-US" sz="1200" dirty="0">
              <a:latin typeface="Arial" charset="0"/>
            </a:endParaRPr>
          </a:p>
        </p:txBody>
      </p:sp>
      <p:sp>
        <p:nvSpPr>
          <p:cNvPr id="23560" name="Rectangle 8"/>
          <p:cNvSpPr>
            <a:spLocks noChangeArrowheads="1"/>
          </p:cNvSpPr>
          <p:nvPr/>
        </p:nvSpPr>
        <p:spPr bwMode="auto">
          <a:xfrm>
            <a:off x="1101775" y="1450801"/>
            <a:ext cx="1597025" cy="446087"/>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561" name="Text Box 9"/>
          <p:cNvSpPr txBox="1">
            <a:spLocks noChangeArrowheads="1"/>
          </p:cNvSpPr>
          <p:nvPr/>
        </p:nvSpPr>
        <p:spPr bwMode="auto">
          <a:xfrm>
            <a:off x="1031925" y="1517476"/>
            <a:ext cx="1666875"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a:r>
              <a:rPr lang="fr-FR" sz="1000">
                <a:latin typeface="Arial" charset="0"/>
              </a:rPr>
              <a:t>CEOS Community Portals </a:t>
            </a:r>
          </a:p>
        </p:txBody>
      </p:sp>
      <p:sp>
        <p:nvSpPr>
          <p:cNvPr id="23562" name="Rectangle 10"/>
          <p:cNvSpPr>
            <a:spLocks noChangeArrowheads="1"/>
          </p:cNvSpPr>
          <p:nvPr/>
        </p:nvSpPr>
        <p:spPr bwMode="auto">
          <a:xfrm>
            <a:off x="5843638" y="2998613"/>
            <a:ext cx="1036637" cy="346075"/>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563" name="Text Box 11"/>
          <p:cNvSpPr txBox="1">
            <a:spLocks noChangeArrowheads="1"/>
          </p:cNvSpPr>
          <p:nvPr/>
        </p:nvSpPr>
        <p:spPr bwMode="auto">
          <a:xfrm>
            <a:off x="5980274" y="2956882"/>
            <a:ext cx="764953"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a:r>
              <a:rPr lang="fr-FR" sz="1000" dirty="0">
                <a:solidFill>
                  <a:schemeClr val="accent4"/>
                </a:solidFill>
                <a:latin typeface="Arial" charset="0"/>
              </a:rPr>
              <a:t>G-POD </a:t>
            </a:r>
            <a:br>
              <a:rPr lang="fr-FR" sz="1000" dirty="0">
                <a:solidFill>
                  <a:schemeClr val="accent4"/>
                </a:solidFill>
                <a:latin typeface="Arial" charset="0"/>
              </a:rPr>
            </a:br>
            <a:r>
              <a:rPr lang="fr-FR" sz="1000" dirty="0">
                <a:solidFill>
                  <a:schemeClr val="accent4"/>
                </a:solidFill>
                <a:latin typeface="Arial" charset="0"/>
              </a:rPr>
              <a:t>Catalogue</a:t>
            </a:r>
            <a:endParaRPr lang="en-US" sz="1000" dirty="0">
              <a:solidFill>
                <a:schemeClr val="accent4"/>
              </a:solidFill>
              <a:latin typeface="Arial" charset="0"/>
            </a:endParaRPr>
          </a:p>
        </p:txBody>
      </p:sp>
      <p:sp>
        <p:nvSpPr>
          <p:cNvPr id="23567" name="Rectangle 19"/>
          <p:cNvSpPr>
            <a:spLocks noChangeArrowheads="1"/>
          </p:cNvSpPr>
          <p:nvPr/>
        </p:nvSpPr>
        <p:spPr bwMode="auto">
          <a:xfrm>
            <a:off x="5843638" y="3439938"/>
            <a:ext cx="1036637" cy="347663"/>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570" name="Line 23"/>
          <p:cNvSpPr>
            <a:spLocks noChangeShapeType="1"/>
          </p:cNvSpPr>
          <p:nvPr/>
        </p:nvSpPr>
        <p:spPr bwMode="auto">
          <a:xfrm flipH="1">
            <a:off x="5429300" y="3571701"/>
            <a:ext cx="414338"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71" name="Line 25"/>
          <p:cNvSpPr>
            <a:spLocks noChangeShapeType="1"/>
          </p:cNvSpPr>
          <p:nvPr/>
        </p:nvSpPr>
        <p:spPr bwMode="auto">
          <a:xfrm flipH="1">
            <a:off x="5429300" y="3163713"/>
            <a:ext cx="414338"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72" name="Oval 26"/>
          <p:cNvSpPr>
            <a:spLocks noChangeArrowheads="1"/>
          </p:cNvSpPr>
          <p:nvPr/>
        </p:nvSpPr>
        <p:spPr bwMode="auto">
          <a:xfrm>
            <a:off x="5289600" y="3095451"/>
            <a:ext cx="139700" cy="138112"/>
          </a:xfrm>
          <a:prstGeom prst="ellipse">
            <a:avLst/>
          </a:prstGeom>
          <a:solidFill>
            <a:srgbClr val="FFCC00"/>
          </a:solidFill>
          <a:ln w="9525">
            <a:solidFill>
              <a:schemeClr val="tx1"/>
            </a:solidFill>
            <a:round/>
            <a:headEnd/>
            <a:tailEnd/>
          </a:ln>
        </p:spPr>
        <p:txBody>
          <a:bodyPr wrap="none" anchor="ctr"/>
          <a:lstStyle/>
          <a:p>
            <a:pPr eaLnBrk="0" hangingPunct="0"/>
            <a:endParaRPr lang="en-US" sz="1800"/>
          </a:p>
        </p:txBody>
      </p:sp>
      <p:sp>
        <p:nvSpPr>
          <p:cNvPr id="23573" name="Line 27"/>
          <p:cNvSpPr>
            <a:spLocks noChangeShapeType="1"/>
          </p:cNvSpPr>
          <p:nvPr/>
        </p:nvSpPr>
        <p:spPr bwMode="auto">
          <a:xfrm flipH="1">
            <a:off x="5429300" y="4740101"/>
            <a:ext cx="414338"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74" name="Oval 28"/>
          <p:cNvSpPr>
            <a:spLocks noChangeArrowheads="1"/>
          </p:cNvSpPr>
          <p:nvPr/>
        </p:nvSpPr>
        <p:spPr bwMode="auto">
          <a:xfrm>
            <a:off x="5289600" y="4670251"/>
            <a:ext cx="139700" cy="138112"/>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575" name="Rectangle 29"/>
          <p:cNvSpPr>
            <a:spLocks noChangeArrowheads="1"/>
          </p:cNvSpPr>
          <p:nvPr/>
        </p:nvSpPr>
        <p:spPr bwMode="auto">
          <a:xfrm>
            <a:off x="5637263" y="1412031"/>
            <a:ext cx="1433512" cy="2520032"/>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endParaRPr lang="en-US" sz="1800"/>
          </a:p>
        </p:txBody>
      </p:sp>
      <p:sp>
        <p:nvSpPr>
          <p:cNvPr id="23576" name="Text Box 30"/>
          <p:cNvSpPr txBox="1">
            <a:spLocks noChangeArrowheads="1"/>
          </p:cNvSpPr>
          <p:nvPr/>
        </p:nvSpPr>
        <p:spPr bwMode="auto">
          <a:xfrm>
            <a:off x="5579022" y="1340023"/>
            <a:ext cx="1621733"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en-GB" sz="1200" dirty="0">
                <a:solidFill>
                  <a:schemeClr val="tx1">
                    <a:lumMod val="50000"/>
                  </a:schemeClr>
                </a:solidFill>
                <a:latin typeface="Arial" charset="0"/>
              </a:rPr>
              <a:t>Scientific Catalogues </a:t>
            </a:r>
          </a:p>
          <a:p>
            <a:r>
              <a:rPr lang="en-GB" sz="1200" dirty="0">
                <a:solidFill>
                  <a:schemeClr val="tx1">
                    <a:lumMod val="50000"/>
                  </a:schemeClr>
                </a:solidFill>
                <a:latin typeface="Arial" charset="0"/>
              </a:rPr>
              <a:t>&amp; </a:t>
            </a:r>
            <a:r>
              <a:rPr lang="en-GB" sz="1200" dirty="0" smtClean="0">
                <a:solidFill>
                  <a:schemeClr val="tx1">
                    <a:lumMod val="50000"/>
                  </a:schemeClr>
                </a:solidFill>
                <a:latin typeface="Arial" charset="0"/>
              </a:rPr>
              <a:t>Services</a:t>
            </a:r>
            <a:endParaRPr lang="en-GB" sz="1200" dirty="0">
              <a:solidFill>
                <a:schemeClr val="tx1">
                  <a:lumMod val="50000"/>
                </a:schemeClr>
              </a:solidFill>
              <a:latin typeface="Arial" charset="0"/>
            </a:endParaRPr>
          </a:p>
        </p:txBody>
      </p:sp>
      <p:sp>
        <p:nvSpPr>
          <p:cNvPr id="23577" name="Rectangle 31"/>
          <p:cNvSpPr>
            <a:spLocks noChangeArrowheads="1"/>
          </p:cNvSpPr>
          <p:nvPr/>
        </p:nvSpPr>
        <p:spPr bwMode="auto">
          <a:xfrm>
            <a:off x="5829350" y="1800051"/>
            <a:ext cx="1050925" cy="319087"/>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solidFill>
                <a:srgbClr val="001E59"/>
              </a:solidFill>
            </a:endParaRPr>
          </a:p>
        </p:txBody>
      </p:sp>
      <p:sp>
        <p:nvSpPr>
          <p:cNvPr id="23578" name="Text Box 32"/>
          <p:cNvSpPr txBox="1">
            <a:spLocks noChangeArrowheads="1"/>
          </p:cNvSpPr>
          <p:nvPr/>
        </p:nvSpPr>
        <p:spPr bwMode="auto">
          <a:xfrm>
            <a:off x="5838875" y="1792113"/>
            <a:ext cx="100330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a:r>
              <a:rPr lang="fr-FR" sz="1000" dirty="0" err="1">
                <a:solidFill>
                  <a:srgbClr val="001E59"/>
                </a:solidFill>
                <a:latin typeface="Arial" charset="0"/>
              </a:rPr>
              <a:t>Supersites</a:t>
            </a:r>
            <a:endParaRPr lang="en-US" sz="1000" dirty="0">
              <a:solidFill>
                <a:srgbClr val="001E59"/>
              </a:solidFill>
              <a:latin typeface="Arial" charset="0"/>
            </a:endParaRPr>
          </a:p>
        </p:txBody>
      </p:sp>
      <p:sp>
        <p:nvSpPr>
          <p:cNvPr id="23579" name="Line 33"/>
          <p:cNvSpPr>
            <a:spLocks noChangeShapeType="1"/>
          </p:cNvSpPr>
          <p:nvPr/>
        </p:nvSpPr>
        <p:spPr bwMode="auto">
          <a:xfrm>
            <a:off x="5413425" y="1990551"/>
            <a:ext cx="415925"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80" name="Rectangle 35"/>
          <p:cNvSpPr>
            <a:spLocks noChangeArrowheads="1"/>
          </p:cNvSpPr>
          <p:nvPr/>
        </p:nvSpPr>
        <p:spPr bwMode="auto">
          <a:xfrm>
            <a:off x="5843638" y="4160663"/>
            <a:ext cx="1039812" cy="347663"/>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581" name="Text Box 36"/>
          <p:cNvSpPr txBox="1">
            <a:spLocks noChangeArrowheads="1"/>
          </p:cNvSpPr>
          <p:nvPr/>
        </p:nvSpPr>
        <p:spPr bwMode="auto">
          <a:xfrm>
            <a:off x="5867450" y="4220988"/>
            <a:ext cx="968375"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ESA Missions</a:t>
            </a:r>
            <a:endParaRPr lang="en-US" sz="1000">
              <a:latin typeface="Arial" charset="0"/>
            </a:endParaRPr>
          </a:p>
        </p:txBody>
      </p:sp>
      <p:sp>
        <p:nvSpPr>
          <p:cNvPr id="23582" name="Line 37"/>
          <p:cNvSpPr>
            <a:spLocks noChangeShapeType="1"/>
          </p:cNvSpPr>
          <p:nvPr/>
        </p:nvSpPr>
        <p:spPr bwMode="auto">
          <a:xfrm flipH="1">
            <a:off x="5429300" y="4363863"/>
            <a:ext cx="414338"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83" name="Oval 38"/>
          <p:cNvSpPr>
            <a:spLocks noChangeArrowheads="1"/>
          </p:cNvSpPr>
          <p:nvPr/>
        </p:nvSpPr>
        <p:spPr bwMode="auto">
          <a:xfrm>
            <a:off x="5289600" y="4298776"/>
            <a:ext cx="139700" cy="138112"/>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584" name="Line 39"/>
          <p:cNvSpPr>
            <a:spLocks noChangeShapeType="1"/>
          </p:cNvSpPr>
          <p:nvPr/>
        </p:nvSpPr>
        <p:spPr bwMode="auto">
          <a:xfrm>
            <a:off x="4355975" y="4725145"/>
            <a:ext cx="841549" cy="18132"/>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68" name="Freeform 40"/>
          <p:cNvSpPr>
            <a:spLocks/>
          </p:cNvSpPr>
          <p:nvPr/>
        </p:nvSpPr>
        <p:spPr bwMode="auto">
          <a:xfrm>
            <a:off x="5197176" y="4649647"/>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2400000"/>
            </a:camera>
            <a:lightRig rig="threePt" dir="t"/>
          </a:scene3d>
          <a:extLst/>
        </p:spPr>
        <p:txBody>
          <a:bodyPr/>
          <a:lstStyle/>
          <a:p>
            <a:pPr eaLnBrk="0" hangingPunct="0">
              <a:defRPr/>
            </a:pPr>
            <a:endParaRPr lang="en-US" sz="1800">
              <a:ea typeface="+mn-ea"/>
            </a:endParaRPr>
          </a:p>
        </p:txBody>
      </p:sp>
      <p:sp>
        <p:nvSpPr>
          <p:cNvPr id="169" name="Freeform 41"/>
          <p:cNvSpPr>
            <a:spLocks/>
          </p:cNvSpPr>
          <p:nvPr/>
        </p:nvSpPr>
        <p:spPr bwMode="auto">
          <a:xfrm rot="19203817">
            <a:off x="5180659" y="4313644"/>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extLst/>
        </p:spPr>
        <p:txBody>
          <a:bodyPr/>
          <a:lstStyle/>
          <a:p>
            <a:pPr eaLnBrk="0" hangingPunct="0">
              <a:defRPr/>
            </a:pPr>
            <a:endParaRPr lang="en-US" sz="1800">
              <a:ea typeface="+mn-ea"/>
            </a:endParaRPr>
          </a:p>
        </p:txBody>
      </p:sp>
      <p:sp>
        <p:nvSpPr>
          <p:cNvPr id="170" name="Freeform 42"/>
          <p:cNvSpPr>
            <a:spLocks/>
          </p:cNvSpPr>
          <p:nvPr/>
        </p:nvSpPr>
        <p:spPr bwMode="auto">
          <a:xfrm rot="19460680">
            <a:off x="5220275" y="3522627"/>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1800000"/>
            </a:camera>
            <a:lightRig rig="threePt" dir="t"/>
          </a:scene3d>
          <a:extLst/>
        </p:spPr>
        <p:txBody>
          <a:bodyPr/>
          <a:lstStyle/>
          <a:p>
            <a:pPr eaLnBrk="0" hangingPunct="0">
              <a:defRPr/>
            </a:pPr>
            <a:endParaRPr lang="en-US" sz="1800">
              <a:ea typeface="+mn-ea"/>
            </a:endParaRPr>
          </a:p>
        </p:txBody>
      </p:sp>
      <p:sp>
        <p:nvSpPr>
          <p:cNvPr id="23588" name="Line 43"/>
          <p:cNvSpPr>
            <a:spLocks noChangeShapeType="1"/>
          </p:cNvSpPr>
          <p:nvPr/>
        </p:nvSpPr>
        <p:spPr bwMode="auto">
          <a:xfrm flipV="1">
            <a:off x="4355975" y="4436888"/>
            <a:ext cx="792337" cy="288256"/>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89" name="Line 44"/>
          <p:cNvSpPr>
            <a:spLocks noChangeShapeType="1"/>
          </p:cNvSpPr>
          <p:nvPr/>
        </p:nvSpPr>
        <p:spPr bwMode="auto">
          <a:xfrm flipV="1">
            <a:off x="4355976" y="3633612"/>
            <a:ext cx="882824" cy="109153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90" name="Line 45"/>
          <p:cNvSpPr>
            <a:spLocks noChangeShapeType="1"/>
          </p:cNvSpPr>
          <p:nvPr/>
        </p:nvSpPr>
        <p:spPr bwMode="auto">
          <a:xfrm flipV="1">
            <a:off x="4355976" y="2852563"/>
            <a:ext cx="863774" cy="1872581"/>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91" name="Freeform 46"/>
          <p:cNvSpPr>
            <a:spLocks/>
          </p:cNvSpPr>
          <p:nvPr/>
        </p:nvSpPr>
        <p:spPr bwMode="auto">
          <a:xfrm rot="1995686" flipV="1">
            <a:off x="5197525" y="3101801"/>
            <a:ext cx="161925" cy="161925"/>
          </a:xfrm>
          <a:custGeom>
            <a:avLst/>
            <a:gdLst>
              <a:gd name="T0" fmla="*/ 2147483647 w 112"/>
              <a:gd name="T1" fmla="*/ 2147483647 h 112"/>
              <a:gd name="T2" fmla="*/ 2147483647 w 112"/>
              <a:gd name="T3" fmla="*/ 2147483647 h 112"/>
              <a:gd name="T4" fmla="*/ 2147483647 w 112"/>
              <a:gd name="T5" fmla="*/ 2147483647 h 112"/>
              <a:gd name="T6" fmla="*/ 0 60000 65536"/>
              <a:gd name="T7" fmla="*/ 0 60000 65536"/>
              <a:gd name="T8" fmla="*/ 0 60000 65536"/>
              <a:gd name="T9" fmla="*/ 0 w 112"/>
              <a:gd name="T10" fmla="*/ 0 h 112"/>
              <a:gd name="T11" fmla="*/ 112 w 112"/>
              <a:gd name="T12" fmla="*/ 112 h 112"/>
            </a:gdLst>
            <a:ahLst/>
            <a:cxnLst>
              <a:cxn ang="T6">
                <a:pos x="T0" y="T1"/>
              </a:cxn>
              <a:cxn ang="T7">
                <a:pos x="T2" y="T3"/>
              </a:cxn>
              <a:cxn ang="T8">
                <a:pos x="T4" y="T5"/>
              </a:cxn>
            </a:cxnLst>
            <a:rect l="T9" t="T10" r="T11" b="T12"/>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592" name="Line 47"/>
          <p:cNvSpPr>
            <a:spLocks noChangeShapeType="1"/>
          </p:cNvSpPr>
          <p:nvPr/>
        </p:nvSpPr>
        <p:spPr bwMode="auto">
          <a:xfrm flipV="1">
            <a:off x="4355976" y="2131838"/>
            <a:ext cx="863774" cy="2630488"/>
          </a:xfrm>
          <a:custGeom>
            <a:avLst/>
            <a:gdLst>
              <a:gd name="T0" fmla="*/ 0 w 1937252"/>
              <a:gd name="T1" fmla="*/ 0 h 1840888"/>
              <a:gd name="T2" fmla="*/ 107524 w 1937252"/>
              <a:gd name="T3" fmla="*/ 619863707 h 1840888"/>
              <a:gd name="T4" fmla="*/ 0 60000 65536"/>
              <a:gd name="T5" fmla="*/ 0 60000 65536"/>
              <a:gd name="T6" fmla="*/ 0 w 1937252"/>
              <a:gd name="T7" fmla="*/ 0 h 1840888"/>
              <a:gd name="T8" fmla="*/ 1937252 w 1937252"/>
              <a:gd name="T9" fmla="*/ 1840888 h 1840888"/>
            </a:gdLst>
            <a:ahLst/>
            <a:cxnLst>
              <a:cxn ang="T4">
                <a:pos x="T0" y="T1"/>
              </a:cxn>
              <a:cxn ang="T5">
                <a:pos x="T2" y="T3"/>
              </a:cxn>
            </a:cxnLst>
            <a:rect l="T6" t="T7" r="T8" b="T9"/>
            <a:pathLst>
              <a:path w="1937252" h="1840888">
                <a:moveTo>
                  <a:pt x="0" y="0"/>
                </a:moveTo>
                <a:cubicBezTo>
                  <a:pt x="648681" y="604837"/>
                  <a:pt x="1288571" y="1236051"/>
                  <a:pt x="1937252" y="1840888"/>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76" name="Freeform 48"/>
          <p:cNvSpPr>
            <a:spLocks/>
          </p:cNvSpPr>
          <p:nvPr/>
        </p:nvSpPr>
        <p:spPr bwMode="auto">
          <a:xfrm flipV="1">
            <a:off x="5198951" y="2003891"/>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20999999"/>
            </a:camera>
            <a:lightRig rig="threePt" dir="t"/>
          </a:scene3d>
          <a:extLst/>
        </p:spPr>
        <p:txBody>
          <a:bodyPr/>
          <a:lstStyle/>
          <a:p>
            <a:pPr eaLnBrk="0" hangingPunct="0">
              <a:defRPr/>
            </a:pPr>
            <a:endParaRPr lang="en-US" sz="1800">
              <a:ea typeface="+mn-ea"/>
            </a:endParaRPr>
          </a:p>
        </p:txBody>
      </p:sp>
      <p:sp>
        <p:nvSpPr>
          <p:cNvPr id="23595" name="Rectangle 52"/>
          <p:cNvSpPr>
            <a:spLocks noChangeArrowheads="1"/>
          </p:cNvSpPr>
          <p:nvPr/>
        </p:nvSpPr>
        <p:spPr bwMode="auto">
          <a:xfrm>
            <a:off x="2914700" y="1412701"/>
            <a:ext cx="1873250" cy="648147"/>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596" name="Text Box 53"/>
          <p:cNvSpPr txBox="1">
            <a:spLocks noChangeArrowheads="1"/>
          </p:cNvSpPr>
          <p:nvPr/>
        </p:nvSpPr>
        <p:spPr bwMode="auto">
          <a:xfrm>
            <a:off x="3265538" y="1412776"/>
            <a:ext cx="113665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a:r>
              <a:rPr lang="fr-FR" sz="1000" dirty="0">
                <a:latin typeface="Arial" charset="0"/>
              </a:rPr>
              <a:t>GEO Web Portal</a:t>
            </a:r>
            <a:endParaRPr lang="en-US" sz="1000" dirty="0">
              <a:latin typeface="Arial" charset="0"/>
            </a:endParaRPr>
          </a:p>
        </p:txBody>
      </p:sp>
      <p:sp>
        <p:nvSpPr>
          <p:cNvPr id="23597" name="Line 54"/>
          <p:cNvSpPr>
            <a:spLocks noChangeShapeType="1"/>
          </p:cNvSpPr>
          <p:nvPr/>
        </p:nvSpPr>
        <p:spPr bwMode="auto">
          <a:xfrm>
            <a:off x="3203848" y="2132856"/>
            <a:ext cx="792088" cy="1872208"/>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599" name="Oval 60"/>
          <p:cNvSpPr>
            <a:spLocks noChangeArrowheads="1"/>
          </p:cNvSpPr>
          <p:nvPr/>
        </p:nvSpPr>
        <p:spPr bwMode="auto">
          <a:xfrm>
            <a:off x="251521" y="5445224"/>
            <a:ext cx="138113" cy="138113"/>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601" name="Oval 62"/>
          <p:cNvSpPr>
            <a:spLocks noChangeArrowheads="1"/>
          </p:cNvSpPr>
          <p:nvPr/>
        </p:nvSpPr>
        <p:spPr bwMode="auto">
          <a:xfrm>
            <a:off x="251521" y="5741764"/>
            <a:ext cx="138113" cy="138113"/>
          </a:xfrm>
          <a:prstGeom prst="ellipse">
            <a:avLst/>
          </a:prstGeom>
          <a:solidFill>
            <a:srgbClr val="FFCC00"/>
          </a:solidFill>
          <a:ln w="9525">
            <a:solidFill>
              <a:schemeClr val="tx1"/>
            </a:solidFill>
            <a:round/>
            <a:headEnd/>
            <a:tailEnd/>
          </a:ln>
        </p:spPr>
        <p:txBody>
          <a:bodyPr wrap="none" anchor="ctr"/>
          <a:lstStyle/>
          <a:p>
            <a:pPr eaLnBrk="0" hangingPunct="0"/>
            <a:endParaRPr lang="en-US" sz="1800"/>
          </a:p>
        </p:txBody>
      </p:sp>
      <p:sp>
        <p:nvSpPr>
          <p:cNvPr id="23602" name="Oval 63"/>
          <p:cNvSpPr>
            <a:spLocks noChangeArrowheads="1"/>
          </p:cNvSpPr>
          <p:nvPr/>
        </p:nvSpPr>
        <p:spPr bwMode="auto">
          <a:xfrm>
            <a:off x="251521" y="5597748"/>
            <a:ext cx="138113" cy="138112"/>
          </a:xfrm>
          <a:prstGeom prst="ellipse">
            <a:avLst/>
          </a:prstGeom>
          <a:solidFill>
            <a:srgbClr val="00CCFF"/>
          </a:solidFill>
          <a:ln w="9525">
            <a:solidFill>
              <a:schemeClr val="tx1"/>
            </a:solidFill>
            <a:round/>
            <a:headEnd/>
            <a:tailEnd/>
          </a:ln>
        </p:spPr>
        <p:txBody>
          <a:bodyPr wrap="none" anchor="ctr"/>
          <a:lstStyle/>
          <a:p>
            <a:pPr eaLnBrk="0" hangingPunct="0"/>
            <a:endParaRPr lang="en-US" sz="1800"/>
          </a:p>
        </p:txBody>
      </p:sp>
      <p:sp>
        <p:nvSpPr>
          <p:cNvPr id="23603" name="Oval 64"/>
          <p:cNvSpPr>
            <a:spLocks noChangeArrowheads="1"/>
          </p:cNvSpPr>
          <p:nvPr/>
        </p:nvSpPr>
        <p:spPr bwMode="auto">
          <a:xfrm>
            <a:off x="251521" y="5885780"/>
            <a:ext cx="138113" cy="138112"/>
          </a:xfrm>
          <a:prstGeom prst="ellipse">
            <a:avLst/>
          </a:prstGeom>
          <a:solidFill>
            <a:srgbClr val="CC99FF"/>
          </a:solidFill>
          <a:ln w="9525">
            <a:solidFill>
              <a:schemeClr val="tx1"/>
            </a:solidFill>
            <a:round/>
            <a:headEnd/>
            <a:tailEnd/>
          </a:ln>
        </p:spPr>
        <p:txBody>
          <a:bodyPr wrap="none" anchor="ctr"/>
          <a:lstStyle/>
          <a:p>
            <a:pPr eaLnBrk="0" hangingPunct="0"/>
            <a:endParaRPr lang="en-US" sz="1800"/>
          </a:p>
        </p:txBody>
      </p:sp>
      <p:sp>
        <p:nvSpPr>
          <p:cNvPr id="23604" name="Text Box 65"/>
          <p:cNvSpPr txBox="1">
            <a:spLocks noChangeArrowheads="1"/>
          </p:cNvSpPr>
          <p:nvPr/>
        </p:nvSpPr>
        <p:spPr bwMode="auto">
          <a:xfrm>
            <a:off x="179513" y="5157192"/>
            <a:ext cx="706437"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en-GB" sz="1200" b="1" dirty="0">
                <a:latin typeface="Arial" charset="0"/>
              </a:rPr>
              <a:t>Legend:</a:t>
            </a:r>
          </a:p>
        </p:txBody>
      </p:sp>
      <p:sp>
        <p:nvSpPr>
          <p:cNvPr id="23605" name="Rectangle 66"/>
          <p:cNvSpPr>
            <a:spLocks noChangeArrowheads="1"/>
          </p:cNvSpPr>
          <p:nvPr/>
        </p:nvSpPr>
        <p:spPr bwMode="auto">
          <a:xfrm>
            <a:off x="8107413" y="3603451"/>
            <a:ext cx="971550" cy="265112"/>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06" name="Text Box 67"/>
          <p:cNvSpPr txBox="1">
            <a:spLocks noChangeArrowheads="1"/>
          </p:cNvSpPr>
          <p:nvPr/>
        </p:nvSpPr>
        <p:spPr bwMode="auto">
          <a:xfrm>
            <a:off x="8180438" y="3622501"/>
            <a:ext cx="414337"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CDS</a:t>
            </a:r>
            <a:endParaRPr lang="en-US" sz="1000">
              <a:latin typeface="Arial" charset="0"/>
            </a:endParaRPr>
          </a:p>
        </p:txBody>
      </p:sp>
      <p:sp>
        <p:nvSpPr>
          <p:cNvPr id="23607" name="Line 70"/>
          <p:cNvSpPr>
            <a:spLocks noChangeShapeType="1"/>
          </p:cNvSpPr>
          <p:nvPr/>
        </p:nvSpPr>
        <p:spPr bwMode="auto">
          <a:xfrm flipV="1">
            <a:off x="6883450" y="3844751"/>
            <a:ext cx="795338" cy="898525"/>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08" name="Rectangle 71"/>
          <p:cNvSpPr>
            <a:spLocks noChangeArrowheads="1"/>
          </p:cNvSpPr>
          <p:nvPr/>
        </p:nvSpPr>
        <p:spPr bwMode="auto">
          <a:xfrm>
            <a:off x="7951839" y="2132110"/>
            <a:ext cx="1155576" cy="4400277"/>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endParaRPr lang="en-US" sz="1800"/>
          </a:p>
        </p:txBody>
      </p:sp>
      <p:sp>
        <p:nvSpPr>
          <p:cNvPr id="23609" name="Text Box 73"/>
          <p:cNvSpPr txBox="1">
            <a:spLocks noChangeArrowheads="1"/>
          </p:cNvSpPr>
          <p:nvPr/>
        </p:nvSpPr>
        <p:spPr bwMode="auto">
          <a:xfrm>
            <a:off x="8099302" y="2132111"/>
            <a:ext cx="1048334"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200" dirty="0" smtClean="0">
                <a:latin typeface="Arial" charset="0"/>
              </a:rPr>
              <a:t>EO Missions</a:t>
            </a:r>
            <a:endParaRPr lang="en-US" sz="1200" dirty="0">
              <a:latin typeface="Arial" charset="0"/>
            </a:endParaRPr>
          </a:p>
        </p:txBody>
      </p:sp>
      <p:sp>
        <p:nvSpPr>
          <p:cNvPr id="23610" name="Rectangle 74"/>
          <p:cNvSpPr>
            <a:spLocks noChangeArrowheads="1"/>
          </p:cNvSpPr>
          <p:nvPr/>
        </p:nvSpPr>
        <p:spPr bwMode="auto">
          <a:xfrm>
            <a:off x="8113763" y="3963813"/>
            <a:ext cx="965200" cy="266700"/>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11" name="Text Box 75"/>
          <p:cNvSpPr txBox="1">
            <a:spLocks noChangeArrowheads="1"/>
          </p:cNvSpPr>
          <p:nvPr/>
        </p:nvSpPr>
        <p:spPr bwMode="auto">
          <a:xfrm>
            <a:off x="8185200" y="3982863"/>
            <a:ext cx="401638" cy="223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DLR</a:t>
            </a:r>
            <a:endParaRPr lang="en-US" sz="1000">
              <a:latin typeface="Arial" charset="0"/>
            </a:endParaRPr>
          </a:p>
        </p:txBody>
      </p:sp>
      <p:sp>
        <p:nvSpPr>
          <p:cNvPr id="23612" name="Rectangle 79"/>
          <p:cNvSpPr>
            <a:spLocks noChangeArrowheads="1"/>
          </p:cNvSpPr>
          <p:nvPr/>
        </p:nvSpPr>
        <p:spPr bwMode="auto">
          <a:xfrm>
            <a:off x="8113763" y="4324176"/>
            <a:ext cx="965200" cy="265112"/>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13" name="Text Box 80"/>
          <p:cNvSpPr txBox="1">
            <a:spLocks noChangeArrowheads="1"/>
          </p:cNvSpPr>
          <p:nvPr/>
        </p:nvSpPr>
        <p:spPr bwMode="auto">
          <a:xfrm>
            <a:off x="8185200" y="4343226"/>
            <a:ext cx="434975"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DMC</a:t>
            </a:r>
            <a:endParaRPr lang="en-US" sz="1000">
              <a:latin typeface="Arial" charset="0"/>
            </a:endParaRPr>
          </a:p>
        </p:txBody>
      </p:sp>
      <p:sp>
        <p:nvSpPr>
          <p:cNvPr id="23614" name="Oval 81"/>
          <p:cNvSpPr>
            <a:spLocks noChangeArrowheads="1"/>
          </p:cNvSpPr>
          <p:nvPr/>
        </p:nvSpPr>
        <p:spPr bwMode="auto">
          <a:xfrm>
            <a:off x="7767688" y="4392438"/>
            <a:ext cx="138112" cy="1397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615" name="Line 83"/>
          <p:cNvSpPr>
            <a:spLocks noChangeShapeType="1"/>
          </p:cNvSpPr>
          <p:nvPr/>
        </p:nvSpPr>
        <p:spPr bwMode="auto">
          <a:xfrm>
            <a:off x="7905800" y="4462288"/>
            <a:ext cx="207963"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16" name="Rectangle 84"/>
          <p:cNvSpPr>
            <a:spLocks noChangeArrowheads="1"/>
          </p:cNvSpPr>
          <p:nvPr/>
        </p:nvSpPr>
        <p:spPr bwMode="auto">
          <a:xfrm>
            <a:off x="8113763" y="3252613"/>
            <a:ext cx="965200" cy="265113"/>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17" name="Text Box 85"/>
          <p:cNvSpPr txBox="1">
            <a:spLocks noChangeArrowheads="1"/>
          </p:cNvSpPr>
          <p:nvPr/>
        </p:nvSpPr>
        <p:spPr bwMode="auto">
          <a:xfrm>
            <a:off x="8185200" y="3271663"/>
            <a:ext cx="425450" cy="22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MDA</a:t>
            </a:r>
            <a:endParaRPr lang="en-US" sz="1000">
              <a:latin typeface="Arial" charset="0"/>
            </a:endParaRPr>
          </a:p>
        </p:txBody>
      </p:sp>
      <p:sp>
        <p:nvSpPr>
          <p:cNvPr id="23618" name="Rectangle 89"/>
          <p:cNvSpPr>
            <a:spLocks noChangeArrowheads="1"/>
          </p:cNvSpPr>
          <p:nvPr/>
        </p:nvSpPr>
        <p:spPr bwMode="auto">
          <a:xfrm>
            <a:off x="8113763" y="2893838"/>
            <a:ext cx="965200" cy="265113"/>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19" name="Text Box 90"/>
          <p:cNvSpPr txBox="1">
            <a:spLocks noChangeArrowheads="1"/>
          </p:cNvSpPr>
          <p:nvPr/>
        </p:nvSpPr>
        <p:spPr bwMode="auto">
          <a:xfrm>
            <a:off x="8185200" y="2911301"/>
            <a:ext cx="4841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SPOT</a:t>
            </a:r>
            <a:endParaRPr lang="en-US" sz="1000">
              <a:latin typeface="Arial" charset="0"/>
            </a:endParaRPr>
          </a:p>
        </p:txBody>
      </p:sp>
      <p:grpSp>
        <p:nvGrpSpPr>
          <p:cNvPr id="23620" name="Group 2"/>
          <p:cNvGrpSpPr>
            <a:grpSpLocks/>
          </p:cNvGrpSpPr>
          <p:nvPr/>
        </p:nvGrpSpPr>
        <p:grpSpPr bwMode="auto">
          <a:xfrm>
            <a:off x="7669263" y="2993851"/>
            <a:ext cx="184150" cy="1568450"/>
            <a:chOff x="7206761" y="2520480"/>
            <a:chExt cx="204175" cy="1723787"/>
          </a:xfrm>
        </p:grpSpPr>
        <p:sp>
          <p:nvSpPr>
            <p:cNvPr id="204" name="Freeform 69"/>
            <p:cNvSpPr>
              <a:spLocks/>
            </p:cNvSpPr>
            <p:nvPr/>
          </p:nvSpPr>
          <p:spPr bwMode="auto">
            <a:xfrm rot="17536216">
              <a:off x="7216897" y="3299825"/>
              <a:ext cx="177800" cy="17780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900000"/>
              </a:camera>
              <a:lightRig rig="threePt" dir="t"/>
            </a:scene3d>
            <a:extLst/>
          </p:spPr>
          <p:txBody>
            <a:bodyPr/>
            <a:lstStyle/>
            <a:p>
              <a:pPr eaLnBrk="0" hangingPunct="0">
                <a:defRPr/>
              </a:pPr>
              <a:endParaRPr lang="en-US" sz="1800">
                <a:ea typeface="+mn-ea"/>
              </a:endParaRPr>
            </a:p>
          </p:txBody>
        </p:sp>
        <p:sp>
          <p:nvSpPr>
            <p:cNvPr id="205" name="Freeform 77"/>
            <p:cNvSpPr>
              <a:spLocks/>
            </p:cNvSpPr>
            <p:nvPr/>
          </p:nvSpPr>
          <p:spPr bwMode="auto">
            <a:xfrm rot="17536216">
              <a:off x="7215552" y="3679120"/>
              <a:ext cx="177800" cy="17780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300000"/>
              </a:camera>
              <a:lightRig rig="threePt" dir="t"/>
            </a:scene3d>
            <a:extLst/>
          </p:spPr>
          <p:txBody>
            <a:bodyPr/>
            <a:lstStyle/>
            <a:p>
              <a:pPr eaLnBrk="0" hangingPunct="0">
                <a:defRPr/>
              </a:pPr>
              <a:endParaRPr lang="en-US" sz="1800">
                <a:ea typeface="+mn-ea"/>
              </a:endParaRPr>
            </a:p>
          </p:txBody>
        </p:sp>
        <p:sp>
          <p:nvSpPr>
            <p:cNvPr id="206" name="Freeform 82"/>
            <p:cNvSpPr>
              <a:spLocks/>
            </p:cNvSpPr>
            <p:nvPr/>
          </p:nvSpPr>
          <p:spPr bwMode="auto">
            <a:xfrm rot="17536216">
              <a:off x="7206761" y="4066467"/>
              <a:ext cx="177800" cy="17780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21299999"/>
              </a:camera>
              <a:lightRig rig="threePt" dir="t"/>
            </a:scene3d>
            <a:extLst/>
          </p:spPr>
          <p:txBody>
            <a:bodyPr/>
            <a:lstStyle/>
            <a:p>
              <a:pPr eaLnBrk="0" hangingPunct="0">
                <a:defRPr/>
              </a:pPr>
              <a:endParaRPr lang="en-US" sz="1800">
                <a:ea typeface="+mn-ea"/>
              </a:endParaRPr>
            </a:p>
          </p:txBody>
        </p:sp>
        <p:sp>
          <p:nvSpPr>
            <p:cNvPr id="207" name="Freeform 87"/>
            <p:cNvSpPr>
              <a:spLocks/>
            </p:cNvSpPr>
            <p:nvPr/>
          </p:nvSpPr>
          <p:spPr bwMode="auto">
            <a:xfrm rot="17536216">
              <a:off x="7233136" y="2916136"/>
              <a:ext cx="177800" cy="17780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900000"/>
              </a:camera>
              <a:lightRig rig="threePt" dir="t"/>
            </a:scene3d>
            <a:sp3d z="-6350"/>
            <a:extLst/>
          </p:spPr>
          <p:txBody>
            <a:bodyPr/>
            <a:lstStyle/>
            <a:p>
              <a:pPr eaLnBrk="0" hangingPunct="0">
                <a:defRPr/>
              </a:pPr>
              <a:endParaRPr lang="en-US" sz="1800">
                <a:ea typeface="+mn-ea"/>
              </a:endParaRPr>
            </a:p>
          </p:txBody>
        </p:sp>
        <p:sp>
          <p:nvSpPr>
            <p:cNvPr id="208" name="Freeform 92"/>
            <p:cNvSpPr>
              <a:spLocks/>
            </p:cNvSpPr>
            <p:nvPr/>
          </p:nvSpPr>
          <p:spPr bwMode="auto">
            <a:xfrm rot="17536216">
              <a:off x="7224344" y="2520480"/>
              <a:ext cx="177800" cy="17780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900000"/>
              </a:camera>
              <a:lightRig rig="threePt" dir="t"/>
            </a:scene3d>
            <a:extLst/>
          </p:spPr>
          <p:txBody>
            <a:bodyPr/>
            <a:lstStyle/>
            <a:p>
              <a:pPr eaLnBrk="0" hangingPunct="0">
                <a:defRPr/>
              </a:pPr>
              <a:endParaRPr lang="en-US" sz="1800">
                <a:ea typeface="+mn-ea"/>
              </a:endParaRPr>
            </a:p>
          </p:txBody>
        </p:sp>
      </p:grpSp>
      <p:sp>
        <p:nvSpPr>
          <p:cNvPr id="23621" name="Rectangle 94"/>
          <p:cNvSpPr>
            <a:spLocks noChangeArrowheads="1"/>
          </p:cNvSpPr>
          <p:nvPr/>
        </p:nvSpPr>
        <p:spPr bwMode="auto">
          <a:xfrm>
            <a:off x="8113763" y="2531888"/>
            <a:ext cx="965200" cy="266700"/>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22" name="Text Box 95"/>
          <p:cNvSpPr txBox="1">
            <a:spLocks noChangeArrowheads="1"/>
          </p:cNvSpPr>
          <p:nvPr/>
        </p:nvSpPr>
        <p:spPr bwMode="auto">
          <a:xfrm>
            <a:off x="8185200" y="2550938"/>
            <a:ext cx="31115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a:t>
            </a:r>
            <a:endParaRPr lang="en-US" sz="1000">
              <a:latin typeface="Arial" charset="0"/>
            </a:endParaRPr>
          </a:p>
        </p:txBody>
      </p:sp>
      <p:sp>
        <p:nvSpPr>
          <p:cNvPr id="211" name="Freeform 97"/>
          <p:cNvSpPr>
            <a:spLocks/>
          </p:cNvSpPr>
          <p:nvPr/>
        </p:nvSpPr>
        <p:spPr bwMode="auto">
          <a:xfrm rot="17536216">
            <a:off x="7692701" y="2634747"/>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900000"/>
            </a:camera>
            <a:lightRig rig="threePt" dir="t"/>
          </a:scene3d>
          <a:extLst/>
        </p:spPr>
        <p:txBody>
          <a:bodyPr/>
          <a:lstStyle/>
          <a:p>
            <a:pPr eaLnBrk="0" hangingPunct="0">
              <a:defRPr/>
            </a:pPr>
            <a:endParaRPr lang="en-US" sz="1800">
              <a:ea typeface="+mn-ea"/>
            </a:endParaRPr>
          </a:p>
        </p:txBody>
      </p:sp>
      <p:grpSp>
        <p:nvGrpSpPr>
          <p:cNvPr id="23624" name="Group 1"/>
          <p:cNvGrpSpPr>
            <a:grpSpLocks/>
          </p:cNvGrpSpPr>
          <p:nvPr/>
        </p:nvGrpSpPr>
        <p:grpSpPr bwMode="auto">
          <a:xfrm>
            <a:off x="7761338" y="2601738"/>
            <a:ext cx="352425" cy="1570038"/>
            <a:chOff x="7308850" y="2089656"/>
            <a:chExt cx="387350" cy="1726232"/>
          </a:xfrm>
        </p:grpSpPr>
        <p:sp>
          <p:nvSpPr>
            <p:cNvPr id="23724" name="Oval 68"/>
            <p:cNvSpPr>
              <a:spLocks noChangeArrowheads="1"/>
            </p:cNvSpPr>
            <p:nvPr/>
          </p:nvSpPr>
          <p:spPr bwMode="auto">
            <a:xfrm>
              <a:off x="7308850" y="3267832"/>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25" name="Line 72"/>
            <p:cNvSpPr>
              <a:spLocks noChangeShapeType="1"/>
            </p:cNvSpPr>
            <p:nvPr/>
          </p:nvSpPr>
          <p:spPr bwMode="auto">
            <a:xfrm>
              <a:off x="7461250" y="3344032"/>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26" name="Oval 76"/>
            <p:cNvSpPr>
              <a:spLocks noChangeArrowheads="1"/>
            </p:cNvSpPr>
            <p:nvPr/>
          </p:nvSpPr>
          <p:spPr bwMode="auto">
            <a:xfrm>
              <a:off x="7315200" y="3663488"/>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27" name="Line 78"/>
            <p:cNvSpPr>
              <a:spLocks noChangeShapeType="1"/>
            </p:cNvSpPr>
            <p:nvPr/>
          </p:nvSpPr>
          <p:spPr bwMode="auto">
            <a:xfrm>
              <a:off x="7467600" y="3739688"/>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28" name="Oval 86"/>
            <p:cNvSpPr>
              <a:spLocks noChangeArrowheads="1"/>
            </p:cNvSpPr>
            <p:nvPr/>
          </p:nvSpPr>
          <p:spPr bwMode="auto">
            <a:xfrm>
              <a:off x="7315200" y="2880968"/>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29" name="Line 88"/>
            <p:cNvSpPr>
              <a:spLocks noChangeShapeType="1"/>
            </p:cNvSpPr>
            <p:nvPr/>
          </p:nvSpPr>
          <p:spPr bwMode="auto">
            <a:xfrm>
              <a:off x="7467600" y="2957168"/>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30" name="Oval 91"/>
            <p:cNvSpPr>
              <a:spLocks noChangeArrowheads="1"/>
            </p:cNvSpPr>
            <p:nvPr/>
          </p:nvSpPr>
          <p:spPr bwMode="auto">
            <a:xfrm>
              <a:off x="7315200" y="2485312"/>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31" name="Line 93"/>
            <p:cNvSpPr>
              <a:spLocks noChangeShapeType="1"/>
            </p:cNvSpPr>
            <p:nvPr/>
          </p:nvSpPr>
          <p:spPr bwMode="auto">
            <a:xfrm>
              <a:off x="7467600" y="2561512"/>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32" name="Oval 96"/>
            <p:cNvSpPr>
              <a:spLocks noChangeArrowheads="1"/>
            </p:cNvSpPr>
            <p:nvPr/>
          </p:nvSpPr>
          <p:spPr bwMode="auto">
            <a:xfrm>
              <a:off x="7315200" y="2089656"/>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33" name="Line 98"/>
            <p:cNvSpPr>
              <a:spLocks noChangeShapeType="1"/>
            </p:cNvSpPr>
            <p:nvPr/>
          </p:nvSpPr>
          <p:spPr bwMode="auto">
            <a:xfrm>
              <a:off x="7467600" y="2165856"/>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23625" name="Line 99"/>
          <p:cNvSpPr>
            <a:spLocks noChangeShapeType="1"/>
          </p:cNvSpPr>
          <p:nvPr/>
        </p:nvSpPr>
        <p:spPr bwMode="auto">
          <a:xfrm flipV="1">
            <a:off x="6883450" y="3500263"/>
            <a:ext cx="828675" cy="1243013"/>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26" name="Line 100"/>
          <p:cNvSpPr>
            <a:spLocks noChangeShapeType="1"/>
          </p:cNvSpPr>
          <p:nvPr/>
        </p:nvSpPr>
        <p:spPr bwMode="auto">
          <a:xfrm flipV="1">
            <a:off x="6883450" y="4505151"/>
            <a:ext cx="776288" cy="238125"/>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27" name="Line 101"/>
          <p:cNvSpPr>
            <a:spLocks noChangeShapeType="1"/>
          </p:cNvSpPr>
          <p:nvPr/>
        </p:nvSpPr>
        <p:spPr bwMode="auto">
          <a:xfrm flipV="1">
            <a:off x="6883450" y="4171776"/>
            <a:ext cx="795338" cy="5715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28" name="Line 102"/>
          <p:cNvSpPr>
            <a:spLocks noChangeShapeType="1"/>
          </p:cNvSpPr>
          <p:nvPr/>
        </p:nvSpPr>
        <p:spPr bwMode="auto">
          <a:xfrm flipV="1">
            <a:off x="6883450" y="3135138"/>
            <a:ext cx="828675" cy="160813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29" name="Line 103"/>
          <p:cNvSpPr>
            <a:spLocks noChangeShapeType="1"/>
          </p:cNvSpPr>
          <p:nvPr/>
        </p:nvSpPr>
        <p:spPr bwMode="auto">
          <a:xfrm flipV="1">
            <a:off x="6880275" y="2798588"/>
            <a:ext cx="844550" cy="194468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30" name="Rectangle 104"/>
          <p:cNvSpPr>
            <a:spLocks noChangeArrowheads="1"/>
          </p:cNvSpPr>
          <p:nvPr/>
        </p:nvSpPr>
        <p:spPr bwMode="auto">
          <a:xfrm>
            <a:off x="5870625" y="5587826"/>
            <a:ext cx="1039813" cy="346075"/>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31" name="Text Box 105"/>
          <p:cNvSpPr txBox="1">
            <a:spLocks noChangeArrowheads="1"/>
          </p:cNvSpPr>
          <p:nvPr/>
        </p:nvSpPr>
        <p:spPr bwMode="auto">
          <a:xfrm>
            <a:off x="5867450" y="5668788"/>
            <a:ext cx="974725" cy="207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en-US" sz="900">
                <a:latin typeface="Arial" charset="0"/>
              </a:rPr>
              <a:t>Disasters</a:t>
            </a:r>
            <a:r>
              <a:rPr lang="fr-FR" sz="900">
                <a:latin typeface="Arial" charset="0"/>
              </a:rPr>
              <a:t> Charter</a:t>
            </a:r>
            <a:endParaRPr lang="en-US" sz="900">
              <a:latin typeface="Arial" charset="0"/>
            </a:endParaRPr>
          </a:p>
        </p:txBody>
      </p:sp>
      <p:sp>
        <p:nvSpPr>
          <p:cNvPr id="23632" name="Line 106"/>
          <p:cNvSpPr>
            <a:spLocks noChangeShapeType="1"/>
          </p:cNvSpPr>
          <p:nvPr/>
        </p:nvSpPr>
        <p:spPr bwMode="auto">
          <a:xfrm flipH="1">
            <a:off x="5454700" y="5732288"/>
            <a:ext cx="415925"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33" name="Oval 107"/>
          <p:cNvSpPr>
            <a:spLocks noChangeArrowheads="1"/>
          </p:cNvSpPr>
          <p:nvPr/>
        </p:nvSpPr>
        <p:spPr bwMode="auto">
          <a:xfrm>
            <a:off x="5316588" y="5660851"/>
            <a:ext cx="138112" cy="138112"/>
          </a:xfrm>
          <a:prstGeom prst="ellipse">
            <a:avLst/>
          </a:prstGeom>
          <a:solidFill>
            <a:srgbClr val="FFC000"/>
          </a:solidFill>
          <a:ln w="9525">
            <a:solidFill>
              <a:schemeClr val="tx1"/>
            </a:solidFill>
            <a:round/>
            <a:headEnd/>
            <a:tailEnd/>
          </a:ln>
        </p:spPr>
        <p:txBody>
          <a:bodyPr wrap="none" anchor="ctr"/>
          <a:lstStyle/>
          <a:p>
            <a:pPr eaLnBrk="0" hangingPunct="0"/>
            <a:endParaRPr lang="en-US" sz="1800"/>
          </a:p>
        </p:txBody>
      </p:sp>
      <p:sp>
        <p:nvSpPr>
          <p:cNvPr id="232" name="Freeform 108"/>
          <p:cNvSpPr>
            <a:spLocks/>
          </p:cNvSpPr>
          <p:nvPr/>
        </p:nvSpPr>
        <p:spPr bwMode="auto">
          <a:xfrm>
            <a:off x="5239153" y="5588495"/>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extLst/>
        </p:spPr>
        <p:txBody>
          <a:bodyPr/>
          <a:lstStyle/>
          <a:p>
            <a:pPr eaLnBrk="0" hangingPunct="0">
              <a:defRPr/>
            </a:pPr>
            <a:endParaRPr lang="en-US" sz="1800">
              <a:ea typeface="+mn-ea"/>
            </a:endParaRPr>
          </a:p>
        </p:txBody>
      </p:sp>
      <p:sp>
        <p:nvSpPr>
          <p:cNvPr id="23635" name="Rectangle 109"/>
          <p:cNvSpPr>
            <a:spLocks noChangeArrowheads="1"/>
          </p:cNvSpPr>
          <p:nvPr/>
        </p:nvSpPr>
        <p:spPr bwMode="auto">
          <a:xfrm>
            <a:off x="5637263" y="5300488"/>
            <a:ext cx="1433512" cy="7207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endParaRPr lang="en-US" sz="1800"/>
          </a:p>
        </p:txBody>
      </p:sp>
      <p:sp>
        <p:nvSpPr>
          <p:cNvPr id="23636" name="Text Box 110"/>
          <p:cNvSpPr txBox="1">
            <a:spLocks noChangeArrowheads="1"/>
          </p:cNvSpPr>
          <p:nvPr/>
        </p:nvSpPr>
        <p:spPr bwMode="auto">
          <a:xfrm>
            <a:off x="5689650" y="5267151"/>
            <a:ext cx="552450" cy="249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200" dirty="0">
                <a:latin typeface="Arial" charset="0"/>
              </a:rPr>
              <a:t>CNES</a:t>
            </a:r>
            <a:endParaRPr lang="en-US" sz="1200" dirty="0">
              <a:latin typeface="Arial" charset="0"/>
            </a:endParaRPr>
          </a:p>
        </p:txBody>
      </p:sp>
      <p:sp>
        <p:nvSpPr>
          <p:cNvPr id="23637" name="Line 111"/>
          <p:cNvSpPr>
            <a:spLocks noChangeShapeType="1"/>
          </p:cNvSpPr>
          <p:nvPr/>
        </p:nvSpPr>
        <p:spPr bwMode="auto">
          <a:xfrm>
            <a:off x="4355976" y="4725144"/>
            <a:ext cx="935212" cy="93570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38" name="Rectangle 66"/>
          <p:cNvSpPr>
            <a:spLocks noChangeArrowheads="1"/>
          </p:cNvSpPr>
          <p:nvPr/>
        </p:nvSpPr>
        <p:spPr bwMode="auto">
          <a:xfrm>
            <a:off x="8113763" y="5413201"/>
            <a:ext cx="971550" cy="266700"/>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39" name="Rectangle 74"/>
          <p:cNvSpPr>
            <a:spLocks noChangeArrowheads="1"/>
          </p:cNvSpPr>
          <p:nvPr/>
        </p:nvSpPr>
        <p:spPr bwMode="auto">
          <a:xfrm>
            <a:off x="8113763" y="5773563"/>
            <a:ext cx="965200" cy="265113"/>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40" name="Rectangle 79"/>
          <p:cNvSpPr>
            <a:spLocks noChangeArrowheads="1"/>
          </p:cNvSpPr>
          <p:nvPr/>
        </p:nvSpPr>
        <p:spPr bwMode="auto">
          <a:xfrm>
            <a:off x="8113763" y="6125988"/>
            <a:ext cx="965200" cy="265113"/>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41" name="Rectangle 84"/>
          <p:cNvSpPr>
            <a:spLocks noChangeArrowheads="1"/>
          </p:cNvSpPr>
          <p:nvPr/>
        </p:nvSpPr>
        <p:spPr bwMode="auto">
          <a:xfrm>
            <a:off x="8113763" y="5054426"/>
            <a:ext cx="965200" cy="265112"/>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42" name="Rectangle 89"/>
          <p:cNvSpPr>
            <a:spLocks noChangeArrowheads="1"/>
          </p:cNvSpPr>
          <p:nvPr/>
        </p:nvSpPr>
        <p:spPr bwMode="auto">
          <a:xfrm>
            <a:off x="8113763" y="4689301"/>
            <a:ext cx="965200" cy="265112"/>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44" name="Text Box 80"/>
          <p:cNvSpPr txBox="1">
            <a:spLocks noChangeArrowheads="1"/>
          </p:cNvSpPr>
          <p:nvPr/>
        </p:nvSpPr>
        <p:spPr bwMode="auto">
          <a:xfrm>
            <a:off x="8185200" y="4722638"/>
            <a:ext cx="382588" cy="223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DMI</a:t>
            </a:r>
            <a:endParaRPr lang="en-US" sz="1000">
              <a:latin typeface="Arial" charset="0"/>
            </a:endParaRPr>
          </a:p>
        </p:txBody>
      </p:sp>
      <p:sp>
        <p:nvSpPr>
          <p:cNvPr id="23645" name="Text Box 80"/>
          <p:cNvSpPr txBox="1">
            <a:spLocks noChangeArrowheads="1"/>
          </p:cNvSpPr>
          <p:nvPr/>
        </p:nvSpPr>
        <p:spPr bwMode="auto">
          <a:xfrm>
            <a:off x="8185200" y="5076651"/>
            <a:ext cx="606425"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sz="1000" noProof="1">
                <a:latin typeface="Arial" charset="0"/>
              </a:rPr>
              <a:t>e-GEOS</a:t>
            </a:r>
          </a:p>
        </p:txBody>
      </p:sp>
      <p:sp>
        <p:nvSpPr>
          <p:cNvPr id="23646" name="Text Box 80"/>
          <p:cNvSpPr txBox="1">
            <a:spLocks noChangeArrowheads="1"/>
          </p:cNvSpPr>
          <p:nvPr/>
        </p:nvSpPr>
        <p:spPr bwMode="auto">
          <a:xfrm>
            <a:off x="8185200" y="5435426"/>
            <a:ext cx="801688"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EUMETSAT</a:t>
            </a:r>
            <a:endParaRPr lang="en-US" sz="1000">
              <a:latin typeface="Arial" charset="0"/>
            </a:endParaRPr>
          </a:p>
        </p:txBody>
      </p:sp>
      <p:sp>
        <p:nvSpPr>
          <p:cNvPr id="23647" name="Text Box 80"/>
          <p:cNvSpPr txBox="1">
            <a:spLocks noChangeArrowheads="1"/>
          </p:cNvSpPr>
          <p:nvPr/>
        </p:nvSpPr>
        <p:spPr bwMode="auto">
          <a:xfrm>
            <a:off x="8185200" y="5797376"/>
            <a:ext cx="355600" cy="223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ITD</a:t>
            </a:r>
            <a:endParaRPr lang="en-US" sz="1000">
              <a:latin typeface="Arial" charset="0"/>
            </a:endParaRPr>
          </a:p>
        </p:txBody>
      </p:sp>
      <p:sp>
        <p:nvSpPr>
          <p:cNvPr id="23648" name="Text Box 80"/>
          <p:cNvSpPr txBox="1">
            <a:spLocks noChangeArrowheads="1"/>
          </p:cNvSpPr>
          <p:nvPr/>
        </p:nvSpPr>
        <p:spPr bwMode="auto">
          <a:xfrm>
            <a:off x="8185200" y="6143451"/>
            <a:ext cx="436563" cy="22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VITO</a:t>
            </a:r>
            <a:endParaRPr lang="en-US" sz="1000">
              <a:latin typeface="Arial" charset="0"/>
            </a:endParaRPr>
          </a:p>
        </p:txBody>
      </p:sp>
      <p:grpSp>
        <p:nvGrpSpPr>
          <p:cNvPr id="23649" name="Group 140"/>
          <p:cNvGrpSpPr>
            <a:grpSpLocks/>
          </p:cNvGrpSpPr>
          <p:nvPr/>
        </p:nvGrpSpPr>
        <p:grpSpPr bwMode="auto">
          <a:xfrm>
            <a:off x="7754988" y="4746451"/>
            <a:ext cx="352425" cy="1571625"/>
            <a:chOff x="7308850" y="2089656"/>
            <a:chExt cx="387350" cy="1726232"/>
          </a:xfrm>
        </p:grpSpPr>
        <p:sp>
          <p:nvSpPr>
            <p:cNvPr id="23714" name="Oval 68"/>
            <p:cNvSpPr>
              <a:spLocks noChangeArrowheads="1"/>
            </p:cNvSpPr>
            <p:nvPr/>
          </p:nvSpPr>
          <p:spPr bwMode="auto">
            <a:xfrm>
              <a:off x="7308850" y="3267832"/>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15" name="Line 72"/>
            <p:cNvSpPr>
              <a:spLocks noChangeShapeType="1"/>
            </p:cNvSpPr>
            <p:nvPr/>
          </p:nvSpPr>
          <p:spPr bwMode="auto">
            <a:xfrm>
              <a:off x="7461250" y="3344032"/>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16" name="Oval 76"/>
            <p:cNvSpPr>
              <a:spLocks noChangeArrowheads="1"/>
            </p:cNvSpPr>
            <p:nvPr/>
          </p:nvSpPr>
          <p:spPr bwMode="auto">
            <a:xfrm>
              <a:off x="7315200" y="3663488"/>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17" name="Line 78"/>
            <p:cNvSpPr>
              <a:spLocks noChangeShapeType="1"/>
            </p:cNvSpPr>
            <p:nvPr/>
          </p:nvSpPr>
          <p:spPr bwMode="auto">
            <a:xfrm>
              <a:off x="7467600" y="3739688"/>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18" name="Oval 86"/>
            <p:cNvSpPr>
              <a:spLocks noChangeArrowheads="1"/>
            </p:cNvSpPr>
            <p:nvPr/>
          </p:nvSpPr>
          <p:spPr bwMode="auto">
            <a:xfrm>
              <a:off x="7315200" y="2880968"/>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19" name="Line 88"/>
            <p:cNvSpPr>
              <a:spLocks noChangeShapeType="1"/>
            </p:cNvSpPr>
            <p:nvPr/>
          </p:nvSpPr>
          <p:spPr bwMode="auto">
            <a:xfrm>
              <a:off x="7467600" y="2957168"/>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20" name="Oval 91"/>
            <p:cNvSpPr>
              <a:spLocks noChangeArrowheads="1"/>
            </p:cNvSpPr>
            <p:nvPr/>
          </p:nvSpPr>
          <p:spPr bwMode="auto">
            <a:xfrm>
              <a:off x="7315200" y="2485312"/>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21" name="Line 93"/>
            <p:cNvSpPr>
              <a:spLocks noChangeShapeType="1"/>
            </p:cNvSpPr>
            <p:nvPr/>
          </p:nvSpPr>
          <p:spPr bwMode="auto">
            <a:xfrm>
              <a:off x="7467600" y="2561512"/>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22" name="Oval 96"/>
            <p:cNvSpPr>
              <a:spLocks noChangeArrowheads="1"/>
            </p:cNvSpPr>
            <p:nvPr/>
          </p:nvSpPr>
          <p:spPr bwMode="auto">
            <a:xfrm>
              <a:off x="7315200" y="2089656"/>
              <a:ext cx="152400" cy="152400"/>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723" name="Line 98"/>
            <p:cNvSpPr>
              <a:spLocks noChangeShapeType="1"/>
            </p:cNvSpPr>
            <p:nvPr/>
          </p:nvSpPr>
          <p:spPr bwMode="auto">
            <a:xfrm>
              <a:off x="7467600" y="2165856"/>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grpSp>
      <p:sp>
        <p:nvSpPr>
          <p:cNvPr id="267" name="Freeform 69"/>
          <p:cNvSpPr>
            <a:spLocks/>
          </p:cNvSpPr>
          <p:nvPr/>
        </p:nvSpPr>
        <p:spPr bwMode="auto">
          <a:xfrm rot="4063784" flipV="1">
            <a:off x="7672608" y="5432955"/>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300000"/>
            </a:camera>
            <a:lightRig rig="threePt" dir="t"/>
          </a:scene3d>
          <a:extLst/>
        </p:spPr>
        <p:txBody>
          <a:bodyPr/>
          <a:lstStyle/>
          <a:p>
            <a:pPr eaLnBrk="0" hangingPunct="0">
              <a:defRPr/>
            </a:pPr>
            <a:endParaRPr lang="en-US" sz="1800">
              <a:ea typeface="+mn-ea"/>
            </a:endParaRPr>
          </a:p>
        </p:txBody>
      </p:sp>
      <p:sp>
        <p:nvSpPr>
          <p:cNvPr id="268" name="Freeform 77"/>
          <p:cNvSpPr>
            <a:spLocks/>
          </p:cNvSpPr>
          <p:nvPr/>
        </p:nvSpPr>
        <p:spPr bwMode="auto">
          <a:xfrm rot="4063784" flipV="1">
            <a:off x="7679380" y="5769887"/>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21299999"/>
            </a:camera>
            <a:lightRig rig="threePt" dir="t"/>
          </a:scene3d>
          <a:extLst/>
        </p:spPr>
        <p:txBody>
          <a:bodyPr/>
          <a:lstStyle/>
          <a:p>
            <a:pPr eaLnBrk="0" hangingPunct="0">
              <a:defRPr/>
            </a:pPr>
            <a:endParaRPr lang="en-US" sz="1800">
              <a:ea typeface="+mn-ea"/>
            </a:endParaRPr>
          </a:p>
        </p:txBody>
      </p:sp>
      <p:sp>
        <p:nvSpPr>
          <p:cNvPr id="269" name="Freeform 82"/>
          <p:cNvSpPr>
            <a:spLocks/>
          </p:cNvSpPr>
          <p:nvPr/>
        </p:nvSpPr>
        <p:spPr bwMode="auto">
          <a:xfrm rot="4063784" flipV="1">
            <a:off x="7679381" y="6130133"/>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20699999"/>
            </a:camera>
            <a:lightRig rig="threePt" dir="t"/>
          </a:scene3d>
          <a:extLst/>
        </p:spPr>
        <p:txBody>
          <a:bodyPr/>
          <a:lstStyle/>
          <a:p>
            <a:pPr eaLnBrk="0" hangingPunct="0">
              <a:defRPr/>
            </a:pPr>
            <a:endParaRPr lang="en-US" sz="1800">
              <a:ea typeface="+mn-ea"/>
            </a:endParaRPr>
          </a:p>
        </p:txBody>
      </p:sp>
      <p:sp>
        <p:nvSpPr>
          <p:cNvPr id="270" name="Freeform 87"/>
          <p:cNvSpPr>
            <a:spLocks/>
          </p:cNvSpPr>
          <p:nvPr/>
        </p:nvSpPr>
        <p:spPr bwMode="auto">
          <a:xfrm rot="4063784" flipV="1">
            <a:off x="7679380" y="5092026"/>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sp3d z="-6350"/>
          <a:extLst/>
        </p:spPr>
        <p:txBody>
          <a:bodyPr/>
          <a:lstStyle/>
          <a:p>
            <a:pPr eaLnBrk="0" hangingPunct="0">
              <a:defRPr/>
            </a:pPr>
            <a:endParaRPr lang="en-US" sz="1800">
              <a:ea typeface="+mn-ea"/>
            </a:endParaRPr>
          </a:p>
        </p:txBody>
      </p:sp>
      <p:sp>
        <p:nvSpPr>
          <p:cNvPr id="271" name="Freeform 92"/>
          <p:cNvSpPr>
            <a:spLocks/>
          </p:cNvSpPr>
          <p:nvPr/>
        </p:nvSpPr>
        <p:spPr bwMode="auto">
          <a:xfrm rot="4063784" flipV="1">
            <a:off x="7671384" y="4732220"/>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900000"/>
            </a:camera>
            <a:lightRig rig="threePt" dir="t"/>
          </a:scene3d>
          <a:extLst/>
        </p:spPr>
        <p:txBody>
          <a:bodyPr/>
          <a:lstStyle/>
          <a:p>
            <a:pPr eaLnBrk="0" hangingPunct="0">
              <a:defRPr/>
            </a:pPr>
            <a:endParaRPr lang="en-US" sz="1800">
              <a:ea typeface="+mn-ea"/>
            </a:endParaRPr>
          </a:p>
        </p:txBody>
      </p:sp>
      <p:sp>
        <p:nvSpPr>
          <p:cNvPr id="23655" name="Line 100"/>
          <p:cNvSpPr>
            <a:spLocks noChangeShapeType="1"/>
          </p:cNvSpPr>
          <p:nvPr/>
        </p:nvSpPr>
        <p:spPr bwMode="auto">
          <a:xfrm>
            <a:off x="6880275" y="4740101"/>
            <a:ext cx="787400" cy="68262"/>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56" name="Line 100"/>
          <p:cNvSpPr>
            <a:spLocks noChangeShapeType="1"/>
          </p:cNvSpPr>
          <p:nvPr/>
        </p:nvSpPr>
        <p:spPr bwMode="auto">
          <a:xfrm>
            <a:off x="6883450" y="4746451"/>
            <a:ext cx="795338" cy="42703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57" name="Line 100"/>
          <p:cNvSpPr>
            <a:spLocks noChangeShapeType="1"/>
          </p:cNvSpPr>
          <p:nvPr/>
        </p:nvSpPr>
        <p:spPr bwMode="auto">
          <a:xfrm>
            <a:off x="6883450" y="4746451"/>
            <a:ext cx="795338" cy="7366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58" name="Line 100"/>
          <p:cNvSpPr>
            <a:spLocks noChangeShapeType="1"/>
          </p:cNvSpPr>
          <p:nvPr/>
        </p:nvSpPr>
        <p:spPr bwMode="auto">
          <a:xfrm>
            <a:off x="6883450" y="4746451"/>
            <a:ext cx="795338" cy="1050925"/>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59" name="Line 100"/>
          <p:cNvSpPr>
            <a:spLocks noChangeShapeType="1"/>
          </p:cNvSpPr>
          <p:nvPr/>
        </p:nvSpPr>
        <p:spPr bwMode="auto">
          <a:xfrm>
            <a:off x="6883450" y="4746451"/>
            <a:ext cx="795338" cy="141128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63" name="Rectangle 66"/>
          <p:cNvSpPr>
            <a:spLocks noChangeArrowheads="1"/>
          </p:cNvSpPr>
          <p:nvPr/>
        </p:nvSpPr>
        <p:spPr bwMode="auto">
          <a:xfrm>
            <a:off x="5853163" y="2236613"/>
            <a:ext cx="1031875" cy="274638"/>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64" name="Text Box 80"/>
          <p:cNvSpPr txBox="1">
            <a:spLocks noChangeArrowheads="1"/>
          </p:cNvSpPr>
          <p:nvPr/>
        </p:nvSpPr>
        <p:spPr bwMode="auto">
          <a:xfrm>
            <a:off x="5956350" y="2284238"/>
            <a:ext cx="801688" cy="223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EUMETSAT</a:t>
            </a:r>
            <a:endParaRPr lang="en-US" sz="1000">
              <a:latin typeface="Arial" charset="0"/>
            </a:endParaRPr>
          </a:p>
        </p:txBody>
      </p:sp>
      <p:sp>
        <p:nvSpPr>
          <p:cNvPr id="23665" name="Line 33"/>
          <p:cNvSpPr>
            <a:spLocks noChangeShapeType="1"/>
          </p:cNvSpPr>
          <p:nvPr/>
        </p:nvSpPr>
        <p:spPr bwMode="auto">
          <a:xfrm>
            <a:off x="5426125" y="2422351"/>
            <a:ext cx="415925"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66" name="Rectangle 66"/>
          <p:cNvSpPr>
            <a:spLocks noChangeArrowheads="1"/>
          </p:cNvSpPr>
          <p:nvPr/>
        </p:nvSpPr>
        <p:spPr bwMode="auto">
          <a:xfrm>
            <a:off x="5859513" y="2604913"/>
            <a:ext cx="1031875" cy="274638"/>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67" name="Text Box 80"/>
          <p:cNvSpPr txBox="1">
            <a:spLocks noChangeArrowheads="1"/>
          </p:cNvSpPr>
          <p:nvPr/>
        </p:nvSpPr>
        <p:spPr bwMode="auto">
          <a:xfrm>
            <a:off x="5940475" y="2608088"/>
            <a:ext cx="808038"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000">
                <a:latin typeface="Arial" charset="0"/>
              </a:rPr>
              <a:t>DLR, VITO</a:t>
            </a:r>
            <a:endParaRPr lang="en-US" sz="1000">
              <a:latin typeface="Arial" charset="0"/>
            </a:endParaRPr>
          </a:p>
        </p:txBody>
      </p:sp>
      <p:sp>
        <p:nvSpPr>
          <p:cNvPr id="23668" name="Line 33"/>
          <p:cNvSpPr>
            <a:spLocks noChangeShapeType="1"/>
          </p:cNvSpPr>
          <p:nvPr/>
        </p:nvSpPr>
        <p:spPr bwMode="auto">
          <a:xfrm>
            <a:off x="5432475" y="2782713"/>
            <a:ext cx="415925"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44201" name="Line 169"/>
          <p:cNvSpPr>
            <a:spLocks noChangeShapeType="1"/>
          </p:cNvSpPr>
          <p:nvPr/>
        </p:nvSpPr>
        <p:spPr bwMode="auto">
          <a:xfrm flipV="1">
            <a:off x="3779910" y="4159839"/>
            <a:ext cx="0" cy="2159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p>
        </p:txBody>
      </p:sp>
      <p:sp>
        <p:nvSpPr>
          <p:cNvPr id="23683" name="Oval 63"/>
          <p:cNvSpPr>
            <a:spLocks noChangeArrowheads="1"/>
          </p:cNvSpPr>
          <p:nvPr/>
        </p:nvSpPr>
        <p:spPr bwMode="auto">
          <a:xfrm>
            <a:off x="251521" y="6029796"/>
            <a:ext cx="138113" cy="138113"/>
          </a:xfrm>
          <a:prstGeom prst="ellipse">
            <a:avLst/>
          </a:prstGeom>
          <a:solidFill>
            <a:srgbClr val="F91344"/>
          </a:solidFill>
          <a:ln w="9525">
            <a:solidFill>
              <a:schemeClr val="tx1"/>
            </a:solidFill>
            <a:round/>
            <a:headEnd/>
            <a:tailEnd/>
          </a:ln>
        </p:spPr>
        <p:txBody>
          <a:bodyPr wrap="none" anchor="ctr"/>
          <a:lstStyle/>
          <a:p>
            <a:pPr eaLnBrk="0" hangingPunct="0"/>
            <a:endParaRPr lang="en-US" sz="1800">
              <a:latin typeface="Arial" charset="0"/>
            </a:endParaRPr>
          </a:p>
        </p:txBody>
      </p:sp>
      <p:sp>
        <p:nvSpPr>
          <p:cNvPr id="23686" name="Oval 28"/>
          <p:cNvSpPr>
            <a:spLocks noChangeArrowheads="1"/>
          </p:cNvSpPr>
          <p:nvPr/>
        </p:nvSpPr>
        <p:spPr bwMode="auto">
          <a:xfrm>
            <a:off x="5291188" y="1917526"/>
            <a:ext cx="139700" cy="138112"/>
          </a:xfrm>
          <a:prstGeom prst="ellipse">
            <a:avLst/>
          </a:prstGeom>
          <a:solidFill>
            <a:srgbClr val="FFC000"/>
          </a:solidFill>
          <a:ln w="9525">
            <a:solidFill>
              <a:schemeClr val="tx1"/>
            </a:solidFill>
            <a:round/>
            <a:headEnd/>
            <a:tailEnd/>
          </a:ln>
        </p:spPr>
        <p:txBody>
          <a:bodyPr wrap="none" anchor="ctr"/>
          <a:lstStyle/>
          <a:p>
            <a:pPr eaLnBrk="0" hangingPunct="0"/>
            <a:endParaRPr lang="en-US" sz="1800"/>
          </a:p>
        </p:txBody>
      </p:sp>
      <p:sp>
        <p:nvSpPr>
          <p:cNvPr id="23687" name="Oval 28"/>
          <p:cNvSpPr>
            <a:spLocks noChangeArrowheads="1"/>
          </p:cNvSpPr>
          <p:nvPr/>
        </p:nvSpPr>
        <p:spPr bwMode="auto">
          <a:xfrm>
            <a:off x="5364213" y="2355676"/>
            <a:ext cx="139700" cy="138112"/>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688" name="Oval 28"/>
          <p:cNvSpPr>
            <a:spLocks noChangeArrowheads="1"/>
          </p:cNvSpPr>
          <p:nvPr/>
        </p:nvSpPr>
        <p:spPr bwMode="auto">
          <a:xfrm>
            <a:off x="5364213" y="2716038"/>
            <a:ext cx="139700" cy="138113"/>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23691" name="Line 111"/>
          <p:cNvSpPr>
            <a:spLocks noChangeShapeType="1"/>
          </p:cNvSpPr>
          <p:nvPr/>
        </p:nvSpPr>
        <p:spPr bwMode="auto">
          <a:xfrm>
            <a:off x="4355976" y="4725144"/>
            <a:ext cx="1079674" cy="1727869"/>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92" name="Rectangle 104"/>
          <p:cNvSpPr>
            <a:spLocks noChangeArrowheads="1"/>
          </p:cNvSpPr>
          <p:nvPr/>
        </p:nvSpPr>
        <p:spPr bwMode="auto">
          <a:xfrm>
            <a:off x="5867450" y="6349826"/>
            <a:ext cx="1039813" cy="346075"/>
          </a:xfrm>
          <a:prstGeom prst="rect">
            <a:avLst/>
          </a:prstGeom>
          <a:solidFill>
            <a:srgbClr val="FFFF99"/>
          </a:solidFill>
          <a:ln w="9525">
            <a:solidFill>
              <a:schemeClr val="tx1"/>
            </a:solidFill>
            <a:miter lim="800000"/>
            <a:headEnd/>
            <a:tailEnd/>
          </a:ln>
        </p:spPr>
        <p:txBody>
          <a:bodyPr wrap="none" anchor="ctr"/>
          <a:lstStyle/>
          <a:p>
            <a:pPr eaLnBrk="0" hangingPunct="0"/>
            <a:endParaRPr lang="en-US" sz="1800"/>
          </a:p>
        </p:txBody>
      </p:sp>
      <p:sp>
        <p:nvSpPr>
          <p:cNvPr id="23693" name="Text Box 105"/>
          <p:cNvSpPr txBox="1">
            <a:spLocks noChangeArrowheads="1"/>
          </p:cNvSpPr>
          <p:nvPr/>
        </p:nvSpPr>
        <p:spPr bwMode="auto">
          <a:xfrm>
            <a:off x="5940475" y="3500263"/>
            <a:ext cx="717550" cy="246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en-US" sz="1000">
                <a:latin typeface="Arial" charset="0"/>
              </a:rPr>
              <a:t>OTHERS</a:t>
            </a:r>
            <a:endParaRPr lang="en-US" sz="900">
              <a:latin typeface="Arial" charset="0"/>
            </a:endParaRPr>
          </a:p>
        </p:txBody>
      </p:sp>
      <p:sp>
        <p:nvSpPr>
          <p:cNvPr id="23694" name="Line 106"/>
          <p:cNvSpPr>
            <a:spLocks noChangeShapeType="1"/>
          </p:cNvSpPr>
          <p:nvPr/>
        </p:nvSpPr>
        <p:spPr bwMode="auto">
          <a:xfrm flipH="1">
            <a:off x="5607100" y="6524451"/>
            <a:ext cx="26035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695" name="Oval 107"/>
          <p:cNvSpPr>
            <a:spLocks noChangeArrowheads="1"/>
          </p:cNvSpPr>
          <p:nvPr/>
        </p:nvSpPr>
        <p:spPr bwMode="auto">
          <a:xfrm>
            <a:off x="5364213" y="3571701"/>
            <a:ext cx="138112" cy="138112"/>
          </a:xfrm>
          <a:prstGeom prst="ellipse">
            <a:avLst/>
          </a:prstGeom>
          <a:solidFill>
            <a:srgbClr val="00FF00"/>
          </a:solidFill>
          <a:ln w="9525">
            <a:solidFill>
              <a:schemeClr val="tx1"/>
            </a:solidFill>
            <a:round/>
            <a:headEnd/>
            <a:tailEnd/>
          </a:ln>
        </p:spPr>
        <p:txBody>
          <a:bodyPr wrap="none" anchor="ctr"/>
          <a:lstStyle/>
          <a:p>
            <a:pPr eaLnBrk="0" hangingPunct="0"/>
            <a:endParaRPr lang="en-US" sz="1800"/>
          </a:p>
        </p:txBody>
      </p:sp>
      <p:sp>
        <p:nvSpPr>
          <p:cNvPr id="184" name="Freeform 108"/>
          <p:cNvSpPr>
            <a:spLocks/>
          </p:cNvSpPr>
          <p:nvPr/>
        </p:nvSpPr>
        <p:spPr bwMode="auto">
          <a:xfrm>
            <a:off x="5391553" y="6366612"/>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extLst/>
        </p:spPr>
        <p:txBody>
          <a:bodyPr/>
          <a:lstStyle/>
          <a:p>
            <a:pPr eaLnBrk="0" hangingPunct="0">
              <a:defRPr/>
            </a:pPr>
            <a:endParaRPr lang="en-US" sz="1800">
              <a:ea typeface="+mn-ea"/>
            </a:endParaRPr>
          </a:p>
        </p:txBody>
      </p:sp>
      <p:sp>
        <p:nvSpPr>
          <p:cNvPr id="23697" name="Rectangle 109"/>
          <p:cNvSpPr>
            <a:spLocks noChangeArrowheads="1"/>
          </p:cNvSpPr>
          <p:nvPr/>
        </p:nvSpPr>
        <p:spPr bwMode="auto">
          <a:xfrm>
            <a:off x="5651550" y="6164088"/>
            <a:ext cx="1433513" cy="649288"/>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eaLnBrk="0" hangingPunct="0"/>
            <a:endParaRPr lang="en-US" sz="1800"/>
          </a:p>
        </p:txBody>
      </p:sp>
      <p:sp>
        <p:nvSpPr>
          <p:cNvPr id="23698" name="Oval 62"/>
          <p:cNvSpPr>
            <a:spLocks noChangeArrowheads="1"/>
          </p:cNvSpPr>
          <p:nvPr/>
        </p:nvSpPr>
        <p:spPr bwMode="auto">
          <a:xfrm>
            <a:off x="5513438" y="6457776"/>
            <a:ext cx="138112" cy="138112"/>
          </a:xfrm>
          <a:prstGeom prst="ellipse">
            <a:avLst/>
          </a:prstGeom>
          <a:solidFill>
            <a:srgbClr val="FFCC00"/>
          </a:solidFill>
          <a:ln w="9525">
            <a:solidFill>
              <a:schemeClr val="tx1"/>
            </a:solidFill>
            <a:round/>
            <a:headEnd/>
            <a:tailEnd/>
          </a:ln>
        </p:spPr>
        <p:txBody>
          <a:bodyPr wrap="none" anchor="ctr"/>
          <a:lstStyle/>
          <a:p>
            <a:pPr eaLnBrk="0" hangingPunct="0"/>
            <a:endParaRPr lang="en-US" sz="1800"/>
          </a:p>
        </p:txBody>
      </p:sp>
      <p:sp>
        <p:nvSpPr>
          <p:cNvPr id="187" name="Text Box 53"/>
          <p:cNvSpPr txBox="1">
            <a:spLocks noChangeArrowheads="1"/>
          </p:cNvSpPr>
          <p:nvPr/>
        </p:nvSpPr>
        <p:spPr bwMode="auto">
          <a:xfrm>
            <a:off x="3495551" y="1700808"/>
            <a:ext cx="860425" cy="246063"/>
          </a:xfrm>
          <a:prstGeom prst="rect">
            <a:avLst/>
          </a:prstGeom>
          <a:solidFill>
            <a:schemeClr val="accent1">
              <a:lumMod val="40000"/>
              <a:lumOff val="60000"/>
            </a:schemeClr>
          </a:solidFill>
          <a:ln>
            <a:solidFill>
              <a:schemeClr val="tx1"/>
            </a:solidFill>
          </a:ln>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a:defRPr/>
            </a:pPr>
            <a:r>
              <a:rPr lang="fr-FR" sz="1000" dirty="0" smtClean="0">
                <a:latin typeface="Arial" charset="0"/>
              </a:rPr>
              <a:t>DAB Broker</a:t>
            </a:r>
            <a:endParaRPr lang="en-US" sz="1000" dirty="0" smtClean="0">
              <a:latin typeface="Arial" charset="0"/>
            </a:endParaRPr>
          </a:p>
        </p:txBody>
      </p:sp>
      <p:sp>
        <p:nvSpPr>
          <p:cNvPr id="23701" name="Oval 62"/>
          <p:cNvSpPr>
            <a:spLocks noChangeArrowheads="1"/>
          </p:cNvSpPr>
          <p:nvPr/>
        </p:nvSpPr>
        <p:spPr bwMode="auto">
          <a:xfrm>
            <a:off x="5291188" y="3506613"/>
            <a:ext cx="138112" cy="138113"/>
          </a:xfrm>
          <a:prstGeom prst="ellipse">
            <a:avLst/>
          </a:prstGeom>
          <a:solidFill>
            <a:srgbClr val="FFCC00"/>
          </a:solidFill>
          <a:ln w="9525">
            <a:solidFill>
              <a:schemeClr val="tx1"/>
            </a:solidFill>
            <a:round/>
            <a:headEnd/>
            <a:tailEnd/>
          </a:ln>
        </p:spPr>
        <p:txBody>
          <a:bodyPr wrap="none" anchor="ctr"/>
          <a:lstStyle/>
          <a:p>
            <a:pPr eaLnBrk="0" hangingPunct="0"/>
            <a:endParaRPr lang="en-US" sz="1800"/>
          </a:p>
        </p:txBody>
      </p:sp>
      <p:sp>
        <p:nvSpPr>
          <p:cNvPr id="23707" name="Text Box 118"/>
          <p:cNvSpPr txBox="1">
            <a:spLocks noChangeArrowheads="1"/>
          </p:cNvSpPr>
          <p:nvPr/>
        </p:nvSpPr>
        <p:spPr bwMode="auto">
          <a:xfrm>
            <a:off x="5580113" y="6092651"/>
            <a:ext cx="544512" cy="25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200">
                <a:latin typeface="Arial" charset="0"/>
              </a:rPr>
              <a:t>NASA</a:t>
            </a:r>
            <a:endParaRPr lang="en-US" sz="1200">
              <a:latin typeface="Arial" charset="0"/>
            </a:endParaRPr>
          </a:p>
        </p:txBody>
      </p:sp>
      <p:sp>
        <p:nvSpPr>
          <p:cNvPr id="23708" name="Text Box 20"/>
          <p:cNvSpPr txBox="1">
            <a:spLocks noChangeArrowheads="1"/>
          </p:cNvSpPr>
          <p:nvPr/>
        </p:nvSpPr>
        <p:spPr bwMode="auto">
          <a:xfrm>
            <a:off x="5867450" y="6379988"/>
            <a:ext cx="931863"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pPr algn="ctr"/>
            <a:r>
              <a:rPr lang="fr-FR" sz="1000">
                <a:latin typeface="Arial" charset="0"/>
              </a:rPr>
              <a:t>NASA ECHO</a:t>
            </a:r>
            <a:br>
              <a:rPr lang="fr-FR" sz="1000">
                <a:latin typeface="Arial" charset="0"/>
              </a:rPr>
            </a:br>
            <a:endParaRPr lang="en-US" sz="1000">
              <a:latin typeface="Arial" charset="0"/>
            </a:endParaRPr>
          </a:p>
        </p:txBody>
      </p:sp>
      <p:sp>
        <p:nvSpPr>
          <p:cNvPr id="23709" name="Text Box 110"/>
          <p:cNvSpPr txBox="1">
            <a:spLocks noChangeArrowheads="1"/>
          </p:cNvSpPr>
          <p:nvPr/>
        </p:nvSpPr>
        <p:spPr bwMode="auto">
          <a:xfrm>
            <a:off x="5591225" y="4940126"/>
            <a:ext cx="492125" cy="277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000">
                <a:solidFill>
                  <a:schemeClr val="tx1"/>
                </a:solidFill>
                <a:latin typeface="Verdana" charset="0"/>
                <a:ea typeface="ＭＳ Ｐゴシック" charset="0"/>
                <a:cs typeface="ＭＳ Ｐゴシック" charset="0"/>
              </a:defRPr>
            </a:lvl1pPr>
            <a:lvl2pPr marL="742950" indent="-285750" eaLnBrk="0" hangingPunct="0">
              <a:defRPr sz="2000">
                <a:solidFill>
                  <a:schemeClr val="tx1"/>
                </a:solidFill>
                <a:latin typeface="Verdana" charset="0"/>
                <a:ea typeface="ＭＳ Ｐゴシック" charset="0"/>
              </a:defRPr>
            </a:lvl2pPr>
            <a:lvl3pPr marL="1143000" indent="-228600" eaLnBrk="0" hangingPunct="0">
              <a:defRPr sz="2000">
                <a:solidFill>
                  <a:schemeClr val="tx1"/>
                </a:solidFill>
                <a:latin typeface="Verdana" charset="0"/>
                <a:ea typeface="ＭＳ Ｐゴシック" charset="0"/>
              </a:defRPr>
            </a:lvl3pPr>
            <a:lvl4pPr marL="1600200" indent="-228600" eaLnBrk="0" hangingPunct="0">
              <a:defRPr sz="2000">
                <a:solidFill>
                  <a:schemeClr val="tx1"/>
                </a:solidFill>
                <a:latin typeface="Verdana" charset="0"/>
                <a:ea typeface="ＭＳ Ｐゴシック" charset="0"/>
              </a:defRPr>
            </a:lvl4pPr>
            <a:lvl5pPr marL="2057400" indent="-228600" eaLnBrk="0" hangingPunct="0">
              <a:defRPr sz="2000">
                <a:solidFill>
                  <a:schemeClr val="tx1"/>
                </a:solidFill>
                <a:latin typeface="Verdana" charset="0"/>
                <a:ea typeface="ＭＳ Ｐゴシック" charset="0"/>
              </a:defRPr>
            </a:lvl5pPr>
            <a:lvl6pPr marL="2514600" indent="-228600" eaLnBrk="0" fontAlgn="base" hangingPunct="0">
              <a:spcBef>
                <a:spcPct val="0"/>
              </a:spcBef>
              <a:spcAft>
                <a:spcPct val="0"/>
              </a:spcAft>
              <a:defRPr sz="2000">
                <a:solidFill>
                  <a:schemeClr val="tx1"/>
                </a:solidFill>
                <a:latin typeface="Verdana" charset="0"/>
                <a:ea typeface="ＭＳ Ｐゴシック" charset="0"/>
              </a:defRPr>
            </a:lvl6pPr>
            <a:lvl7pPr marL="2971800" indent="-228600" eaLnBrk="0" fontAlgn="base" hangingPunct="0">
              <a:spcBef>
                <a:spcPct val="0"/>
              </a:spcBef>
              <a:spcAft>
                <a:spcPct val="0"/>
              </a:spcAft>
              <a:defRPr sz="2000">
                <a:solidFill>
                  <a:schemeClr val="tx1"/>
                </a:solidFill>
                <a:latin typeface="Verdana" charset="0"/>
                <a:ea typeface="ＭＳ Ｐゴシック" charset="0"/>
              </a:defRPr>
            </a:lvl7pPr>
            <a:lvl8pPr marL="3429000" indent="-228600" eaLnBrk="0" fontAlgn="base" hangingPunct="0">
              <a:spcBef>
                <a:spcPct val="0"/>
              </a:spcBef>
              <a:spcAft>
                <a:spcPct val="0"/>
              </a:spcAft>
              <a:defRPr sz="2000">
                <a:solidFill>
                  <a:schemeClr val="tx1"/>
                </a:solidFill>
                <a:latin typeface="Verdana" charset="0"/>
                <a:ea typeface="ＭＳ Ｐゴシック" charset="0"/>
              </a:defRPr>
            </a:lvl8pPr>
            <a:lvl9pPr marL="3886200" indent="-228600" eaLnBrk="0" fontAlgn="base" hangingPunct="0">
              <a:spcBef>
                <a:spcPct val="0"/>
              </a:spcBef>
              <a:spcAft>
                <a:spcPct val="0"/>
              </a:spcAft>
              <a:defRPr sz="2000">
                <a:solidFill>
                  <a:schemeClr val="tx1"/>
                </a:solidFill>
                <a:latin typeface="Verdana" charset="0"/>
                <a:ea typeface="ＭＳ Ｐゴシック" charset="0"/>
              </a:defRPr>
            </a:lvl9pPr>
          </a:lstStyle>
          <a:p>
            <a:r>
              <a:rPr lang="fr-FR" sz="1200">
                <a:latin typeface="Arial" charset="0"/>
              </a:rPr>
              <a:t>ESA</a:t>
            </a:r>
            <a:endParaRPr lang="en-US" sz="1200">
              <a:latin typeface="Arial" charset="0"/>
            </a:endParaRPr>
          </a:p>
        </p:txBody>
      </p:sp>
      <p:sp>
        <p:nvSpPr>
          <p:cNvPr id="23710" name="Freeform 46"/>
          <p:cNvSpPr>
            <a:spLocks/>
          </p:cNvSpPr>
          <p:nvPr/>
        </p:nvSpPr>
        <p:spPr bwMode="auto">
          <a:xfrm rot="1995686" flipV="1">
            <a:off x="5251500" y="2739851"/>
            <a:ext cx="161925" cy="161925"/>
          </a:xfrm>
          <a:custGeom>
            <a:avLst/>
            <a:gdLst>
              <a:gd name="T0" fmla="*/ 2147483647 w 112"/>
              <a:gd name="T1" fmla="*/ 2147483647 h 112"/>
              <a:gd name="T2" fmla="*/ 2147483647 w 112"/>
              <a:gd name="T3" fmla="*/ 2147483647 h 112"/>
              <a:gd name="T4" fmla="*/ 2147483647 w 112"/>
              <a:gd name="T5" fmla="*/ 2147483647 h 112"/>
              <a:gd name="T6" fmla="*/ 0 60000 65536"/>
              <a:gd name="T7" fmla="*/ 0 60000 65536"/>
              <a:gd name="T8" fmla="*/ 0 60000 65536"/>
              <a:gd name="T9" fmla="*/ 0 w 112"/>
              <a:gd name="T10" fmla="*/ 0 h 112"/>
              <a:gd name="T11" fmla="*/ 112 w 112"/>
              <a:gd name="T12" fmla="*/ 112 h 112"/>
            </a:gdLst>
            <a:ahLst/>
            <a:cxnLst>
              <a:cxn ang="T6">
                <a:pos x="T0" y="T1"/>
              </a:cxn>
              <a:cxn ang="T7">
                <a:pos x="T2" y="T3"/>
              </a:cxn>
              <a:cxn ang="T8">
                <a:pos x="T4" y="T5"/>
              </a:cxn>
            </a:cxnLst>
            <a:rect l="T9" t="T10" r="T11" b="T12"/>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711" name="Freeform 46"/>
          <p:cNvSpPr>
            <a:spLocks/>
          </p:cNvSpPr>
          <p:nvPr/>
        </p:nvSpPr>
        <p:spPr bwMode="auto">
          <a:xfrm rot="1995686" flipV="1">
            <a:off x="5315000" y="2379488"/>
            <a:ext cx="161925" cy="161925"/>
          </a:xfrm>
          <a:custGeom>
            <a:avLst/>
            <a:gdLst>
              <a:gd name="T0" fmla="*/ 2147483647 w 112"/>
              <a:gd name="T1" fmla="*/ 2147483647 h 112"/>
              <a:gd name="T2" fmla="*/ 2147483647 w 112"/>
              <a:gd name="T3" fmla="*/ 2147483647 h 112"/>
              <a:gd name="T4" fmla="*/ 2147483647 w 112"/>
              <a:gd name="T5" fmla="*/ 2147483647 h 112"/>
              <a:gd name="T6" fmla="*/ 0 60000 65536"/>
              <a:gd name="T7" fmla="*/ 0 60000 65536"/>
              <a:gd name="T8" fmla="*/ 0 60000 65536"/>
              <a:gd name="T9" fmla="*/ 0 w 112"/>
              <a:gd name="T10" fmla="*/ 0 h 112"/>
              <a:gd name="T11" fmla="*/ 112 w 112"/>
              <a:gd name="T12" fmla="*/ 112 h 112"/>
            </a:gdLst>
            <a:ahLst/>
            <a:cxnLst>
              <a:cxn ang="T6">
                <a:pos x="T0" y="T1"/>
              </a:cxn>
              <a:cxn ang="T7">
                <a:pos x="T2" y="T3"/>
              </a:cxn>
              <a:cxn ang="T8">
                <a:pos x="T4" y="T5"/>
              </a:cxn>
            </a:cxnLst>
            <a:rect l="T9" t="T10" r="T11" b="T12"/>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3712" name="Line 45"/>
          <p:cNvSpPr>
            <a:spLocks noChangeShapeType="1"/>
          </p:cNvSpPr>
          <p:nvPr/>
        </p:nvSpPr>
        <p:spPr bwMode="auto">
          <a:xfrm flipV="1">
            <a:off x="4355976" y="2492199"/>
            <a:ext cx="935212" cy="2232944"/>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3713" name="Line 44"/>
          <p:cNvSpPr>
            <a:spLocks noChangeShapeType="1"/>
          </p:cNvSpPr>
          <p:nvPr/>
        </p:nvSpPr>
        <p:spPr bwMode="auto">
          <a:xfrm flipV="1">
            <a:off x="4355976" y="3212926"/>
            <a:ext cx="863774" cy="151221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88" name="タイトル 133"/>
          <p:cNvSpPr txBox="1">
            <a:spLocks/>
          </p:cNvSpPr>
          <p:nvPr/>
        </p:nvSpPr>
        <p:spPr bwMode="auto">
          <a:xfrm>
            <a:off x="457200" y="-27384"/>
            <a:ext cx="8229600" cy="92211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lvl1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1pPr>
            <a:lvl2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2pPr>
            <a:lvl3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3pPr>
            <a:lvl4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4pPr>
            <a:lvl5pPr algn="r" rtl="0" eaLnBrk="1" fontAlgn="base" hangingPunct="1">
              <a:spcBef>
                <a:spcPct val="0"/>
              </a:spcBef>
              <a:spcAft>
                <a:spcPct val="0"/>
              </a:spcAft>
              <a:defRPr kumimoji="1" sz="3200" b="1">
                <a:solidFill>
                  <a:schemeClr val="bg1"/>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kumimoji="1" sz="2800" b="1">
                <a:solidFill>
                  <a:schemeClr val="bg1"/>
                </a:solidFill>
                <a:latin typeface="Century Gothic" pitchFamily="34" charset="0"/>
              </a:defRPr>
            </a:lvl6pPr>
            <a:lvl7pPr marL="914400" algn="l" rtl="0" eaLnBrk="1" fontAlgn="base" hangingPunct="1">
              <a:spcBef>
                <a:spcPct val="0"/>
              </a:spcBef>
              <a:spcAft>
                <a:spcPct val="0"/>
              </a:spcAft>
              <a:defRPr kumimoji="1" sz="2800" b="1">
                <a:solidFill>
                  <a:schemeClr val="bg1"/>
                </a:solidFill>
                <a:latin typeface="Century Gothic" pitchFamily="34" charset="0"/>
              </a:defRPr>
            </a:lvl7pPr>
            <a:lvl8pPr marL="1371600" algn="l" rtl="0" eaLnBrk="1" fontAlgn="base" hangingPunct="1">
              <a:spcBef>
                <a:spcPct val="0"/>
              </a:spcBef>
              <a:spcAft>
                <a:spcPct val="0"/>
              </a:spcAft>
              <a:defRPr kumimoji="1" sz="2800" b="1">
                <a:solidFill>
                  <a:schemeClr val="bg1"/>
                </a:solidFill>
                <a:latin typeface="Century Gothic" pitchFamily="34" charset="0"/>
              </a:defRPr>
            </a:lvl8pPr>
            <a:lvl9pPr marL="1828800" algn="l" rtl="0" eaLnBrk="1" fontAlgn="base" hangingPunct="1">
              <a:spcBef>
                <a:spcPct val="0"/>
              </a:spcBef>
              <a:spcAft>
                <a:spcPct val="0"/>
              </a:spcAft>
              <a:defRPr kumimoji="1" sz="2800" b="1">
                <a:solidFill>
                  <a:schemeClr val="bg1"/>
                </a:solidFill>
                <a:latin typeface="Century Gothic" pitchFamily="34" charset="0"/>
              </a:defRPr>
            </a:lvl9pPr>
          </a:lstStyle>
          <a:p>
            <a:r>
              <a:rPr lang="en-US" dirty="0" err="1">
                <a:solidFill>
                  <a:schemeClr val="lt1"/>
                </a:solidFill>
                <a:ea typeface="Verdana"/>
                <a:cs typeface="Verdana"/>
                <a:sym typeface="Verdana"/>
              </a:rPr>
              <a:t>FedEO</a:t>
            </a:r>
            <a:r>
              <a:rPr lang="en-US" dirty="0">
                <a:solidFill>
                  <a:schemeClr val="lt1"/>
                </a:solidFill>
                <a:ea typeface="Verdana"/>
                <a:cs typeface="Verdana"/>
                <a:sym typeface="Verdana"/>
              </a:rPr>
              <a:t> Current Set-up</a:t>
            </a:r>
            <a:endParaRPr lang="ja-JP" altLang="en-US" dirty="0"/>
          </a:p>
        </p:txBody>
      </p:sp>
      <p:sp>
        <p:nvSpPr>
          <p:cNvPr id="192" name="Rectangle 14"/>
          <p:cNvSpPr>
            <a:spLocks noChangeArrowheads="1"/>
          </p:cNvSpPr>
          <p:nvPr/>
        </p:nvSpPr>
        <p:spPr bwMode="auto">
          <a:xfrm>
            <a:off x="3213759" y="5986404"/>
            <a:ext cx="1502257" cy="516317"/>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anchor="ctr"/>
          <a:lstStyle/>
          <a:p>
            <a:pPr algn="ctr">
              <a:defRPr/>
            </a:pPr>
            <a:endParaRPr lang="en-US" sz="1600" dirty="0">
              <a:latin typeface="Verdana" charset="0"/>
              <a:ea typeface="ＭＳ Ｐゴシック" charset="0"/>
              <a:cs typeface="ＭＳ Ｐゴシック" charset="0"/>
            </a:endParaRPr>
          </a:p>
        </p:txBody>
      </p:sp>
      <p:sp>
        <p:nvSpPr>
          <p:cNvPr id="193" name="Line 21"/>
          <p:cNvSpPr>
            <a:spLocks noChangeShapeType="1"/>
          </p:cNvSpPr>
          <p:nvPr/>
        </p:nvSpPr>
        <p:spPr bwMode="auto">
          <a:xfrm flipH="1">
            <a:off x="3900458" y="5728774"/>
            <a:ext cx="0" cy="26987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a:lstStyle/>
          <a:p>
            <a:pPr>
              <a:defRPr/>
            </a:pPr>
            <a:endParaRPr lang="en-US">
              <a:latin typeface="Verdana" charset="0"/>
              <a:ea typeface="MS PGothic" charset="0"/>
              <a:cs typeface="MS PGothic" charset="0"/>
            </a:endParaRPr>
          </a:p>
        </p:txBody>
      </p:sp>
      <p:sp>
        <p:nvSpPr>
          <p:cNvPr id="196" name="Freeform 50"/>
          <p:cNvSpPr>
            <a:spLocks/>
          </p:cNvSpPr>
          <p:nvPr/>
        </p:nvSpPr>
        <p:spPr bwMode="auto">
          <a:xfrm rot="19329619" flipH="1">
            <a:off x="3756250" y="5544087"/>
            <a:ext cx="311533" cy="264401"/>
          </a:xfrm>
          <a:custGeom>
            <a:avLst/>
            <a:gdLst>
              <a:gd name="T0" fmla="*/ 2147483647 w 112"/>
              <a:gd name="T1" fmla="*/ 2147483647 h 112"/>
              <a:gd name="T2" fmla="*/ 2147483647 w 112"/>
              <a:gd name="T3" fmla="*/ 2147483647 h 112"/>
              <a:gd name="T4" fmla="*/ 2147483647 w 112"/>
              <a:gd name="T5" fmla="*/ 2147483647 h 112"/>
              <a:gd name="T6" fmla="*/ 0 60000 65536"/>
              <a:gd name="T7" fmla="*/ 0 60000 65536"/>
              <a:gd name="T8" fmla="*/ 0 60000 65536"/>
            </a:gdLst>
            <a:ahLst/>
            <a:cxnLst>
              <a:cxn ang="T6">
                <a:pos x="T0" y="T1"/>
              </a:cxn>
              <a:cxn ang="T7">
                <a:pos x="T2" y="T3"/>
              </a:cxn>
              <a:cxn ang="T8">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a:lstStyle/>
          <a:p>
            <a:endParaRPr lang="en-US"/>
          </a:p>
        </p:txBody>
      </p:sp>
      <p:sp>
        <p:nvSpPr>
          <p:cNvPr id="202" name="Text Box 90"/>
          <p:cNvSpPr txBox="1">
            <a:spLocks noChangeArrowheads="1"/>
          </p:cNvSpPr>
          <p:nvPr/>
        </p:nvSpPr>
        <p:spPr bwMode="auto">
          <a:xfrm>
            <a:off x="3199472" y="6118744"/>
            <a:ext cx="482824" cy="2769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a:spAutoFit/>
          </a:bodyPr>
          <a:lstStyle/>
          <a:p>
            <a:pPr eaLnBrk="0" hangingPunct="0">
              <a:defRPr/>
            </a:pPr>
            <a:r>
              <a:rPr lang="fr-FR" sz="1200" dirty="0" smtClean="0">
                <a:latin typeface="Verdana" charset="0"/>
                <a:ea typeface="ＭＳ Ｐゴシック" charset="0"/>
                <a:cs typeface="ＭＳ Ｐゴシック" charset="0"/>
              </a:rPr>
              <a:t>IDN</a:t>
            </a:r>
            <a:endParaRPr lang="en-US" sz="1200" dirty="0">
              <a:latin typeface="Verdana" charset="0"/>
              <a:ea typeface="ＭＳ Ｐゴシック" charset="0"/>
              <a:cs typeface="ＭＳ Ｐゴシック" charset="0"/>
            </a:endParaRPr>
          </a:p>
        </p:txBody>
      </p:sp>
      <p:sp>
        <p:nvSpPr>
          <p:cNvPr id="226" name="Oval 22"/>
          <p:cNvSpPr>
            <a:spLocks noChangeArrowheads="1"/>
          </p:cNvSpPr>
          <p:nvPr/>
        </p:nvSpPr>
        <p:spPr bwMode="auto">
          <a:xfrm>
            <a:off x="3912503" y="5643442"/>
            <a:ext cx="152400" cy="152400"/>
          </a:xfrm>
          <a:prstGeom prst="ellipse">
            <a:avLst/>
          </a:prstGeom>
          <a:solidFill>
            <a:srgbClr val="00CCFF"/>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anchor="ctr"/>
          <a:lstStyle/>
          <a:p>
            <a:pPr>
              <a:defRPr/>
            </a:pPr>
            <a:endParaRPr lang="en-US" sz="1200">
              <a:latin typeface="Verdana" charset="0"/>
              <a:ea typeface="ＭＳ Ｐゴシック" charset="0"/>
              <a:cs typeface="ＭＳ Ｐゴシック" charset="0"/>
            </a:endParaRPr>
          </a:p>
        </p:txBody>
      </p:sp>
      <p:sp>
        <p:nvSpPr>
          <p:cNvPr id="228" name="Text Box 90"/>
          <p:cNvSpPr txBox="1">
            <a:spLocks noChangeArrowheads="1"/>
          </p:cNvSpPr>
          <p:nvPr/>
        </p:nvSpPr>
        <p:spPr bwMode="auto">
          <a:xfrm>
            <a:off x="3762611" y="6093296"/>
            <a:ext cx="904415"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a:spAutoFit/>
          </a:bodyPr>
          <a:lstStyle/>
          <a:p>
            <a:pPr eaLnBrk="0" hangingPunct="0">
              <a:defRPr/>
            </a:pPr>
            <a:r>
              <a:rPr lang="fr-FR" b="1" dirty="0" smtClean="0">
                <a:latin typeface="Verdana" charset="0"/>
                <a:ea typeface="ＭＳ Ｐゴシック" charset="0"/>
                <a:cs typeface="ＭＳ Ｐゴシック" charset="0"/>
              </a:rPr>
              <a:t>CWIC</a:t>
            </a:r>
            <a:endParaRPr lang="en-US" b="1" dirty="0">
              <a:latin typeface="Verdana" charset="0"/>
              <a:ea typeface="ＭＳ Ｐゴシック" charset="0"/>
              <a:cs typeface="ＭＳ Ｐゴシック" charset="0"/>
            </a:endParaRPr>
          </a:p>
        </p:txBody>
      </p:sp>
      <p:sp>
        <p:nvSpPr>
          <p:cNvPr id="229" name="Line 111"/>
          <p:cNvSpPr>
            <a:spLocks noChangeShapeType="1"/>
          </p:cNvSpPr>
          <p:nvPr/>
        </p:nvSpPr>
        <p:spPr bwMode="auto">
          <a:xfrm>
            <a:off x="3732872" y="6071417"/>
            <a:ext cx="2433" cy="431304"/>
          </a:xfrm>
          <a:prstGeom prst="line">
            <a:avLst/>
          </a:prstGeom>
          <a:noFill/>
          <a:ln w="9525">
            <a:solidFill>
              <a:schemeClr val="tx1"/>
            </a:solidFill>
            <a:prstDash val="dash"/>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a:lstStyle/>
          <a:p>
            <a:pPr>
              <a:defRPr/>
            </a:pPr>
            <a:endParaRPr lang="en-US">
              <a:latin typeface="Verdana" charset="0"/>
              <a:ea typeface="MS PGothic" charset="0"/>
              <a:cs typeface="MS PGothic" charset="0"/>
            </a:endParaRPr>
          </a:p>
        </p:txBody>
      </p:sp>
      <p:sp>
        <p:nvSpPr>
          <p:cNvPr id="235" name="Oval 64"/>
          <p:cNvSpPr>
            <a:spLocks noChangeArrowheads="1"/>
          </p:cNvSpPr>
          <p:nvPr/>
        </p:nvSpPr>
        <p:spPr bwMode="auto">
          <a:xfrm>
            <a:off x="3707902" y="4015923"/>
            <a:ext cx="138113" cy="138112"/>
          </a:xfrm>
          <a:prstGeom prst="ellipse">
            <a:avLst/>
          </a:prstGeom>
          <a:solidFill>
            <a:srgbClr val="CC99FF"/>
          </a:solidFill>
          <a:ln w="9525">
            <a:solidFill>
              <a:schemeClr val="tx1"/>
            </a:solidFill>
            <a:round/>
            <a:headEnd/>
            <a:tailEnd/>
          </a:ln>
        </p:spPr>
        <p:txBody>
          <a:bodyPr wrap="none" anchor="ctr"/>
          <a:lstStyle/>
          <a:p>
            <a:pPr eaLnBrk="0" hangingPunct="0"/>
            <a:endParaRPr lang="en-US" sz="1800"/>
          </a:p>
        </p:txBody>
      </p:sp>
      <p:sp>
        <p:nvSpPr>
          <p:cNvPr id="236" name="Freeform 50"/>
          <p:cNvSpPr>
            <a:spLocks/>
          </p:cNvSpPr>
          <p:nvPr/>
        </p:nvSpPr>
        <p:spPr bwMode="auto">
          <a:xfrm rot="19329619" flipH="1">
            <a:off x="3668490" y="3965653"/>
            <a:ext cx="161690" cy="161690"/>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300000"/>
            </a:camera>
            <a:lightRig rig="threePt" dir="t"/>
          </a:scene3d>
          <a:extLst/>
        </p:spPr>
        <p:txBody>
          <a:bodyPr/>
          <a:lstStyle/>
          <a:p>
            <a:pPr eaLnBrk="0" hangingPunct="0">
              <a:defRPr/>
            </a:pPr>
            <a:endParaRPr lang="en-US" sz="1800">
              <a:ea typeface="+mn-ea"/>
            </a:endParaRPr>
          </a:p>
        </p:txBody>
      </p:sp>
      <p:sp>
        <p:nvSpPr>
          <p:cNvPr id="237" name="Oval 62"/>
          <p:cNvSpPr>
            <a:spLocks noChangeArrowheads="1"/>
          </p:cNvSpPr>
          <p:nvPr/>
        </p:nvSpPr>
        <p:spPr bwMode="auto">
          <a:xfrm>
            <a:off x="3779912" y="5620345"/>
            <a:ext cx="138113" cy="138113"/>
          </a:xfrm>
          <a:prstGeom prst="ellipse">
            <a:avLst/>
          </a:prstGeom>
          <a:solidFill>
            <a:srgbClr val="FFCC00"/>
          </a:solidFill>
          <a:ln w="9525">
            <a:solidFill>
              <a:schemeClr val="tx1"/>
            </a:solidFill>
            <a:round/>
            <a:headEnd/>
            <a:tailEnd/>
          </a:ln>
        </p:spPr>
        <p:txBody>
          <a:bodyPr wrap="none" anchor="ctr"/>
          <a:lstStyle/>
          <a:p>
            <a:pPr eaLnBrk="0" hangingPunct="0"/>
            <a:endParaRPr lang="en-US" sz="1800"/>
          </a:p>
        </p:txBody>
      </p:sp>
      <p:cxnSp>
        <p:nvCxnSpPr>
          <p:cNvPr id="198" name="Straight Connector 197"/>
          <p:cNvCxnSpPr/>
          <p:nvPr/>
        </p:nvCxnSpPr>
        <p:spPr bwMode="auto">
          <a:xfrm flipH="1">
            <a:off x="2695080" y="7617817"/>
            <a:ext cx="1584176" cy="290761"/>
          </a:xfrm>
          <a:prstGeom prst="line">
            <a:avLst/>
          </a:prstGeom>
          <a:solidFill>
            <a:schemeClr val="accent1"/>
          </a:solidFill>
          <a:ln w="9525" cap="flat" cmpd="sng" algn="ctr">
            <a:noFill/>
            <a:prstDash val="solid"/>
            <a:round/>
            <a:headEnd type="none" w="med" len="med"/>
            <a:tailEnd type="none" w="med" len="med"/>
          </a:ln>
          <a:effectLst/>
        </p:spPr>
      </p:cxnSp>
      <p:cxnSp>
        <p:nvCxnSpPr>
          <p:cNvPr id="201" name="Straight Connector 200"/>
          <p:cNvCxnSpPr/>
          <p:nvPr/>
        </p:nvCxnSpPr>
        <p:spPr bwMode="auto">
          <a:xfrm flipH="1">
            <a:off x="2839096" y="7617817"/>
            <a:ext cx="1440160" cy="290761"/>
          </a:xfrm>
          <a:prstGeom prst="line">
            <a:avLst/>
          </a:prstGeom>
          <a:solidFill>
            <a:schemeClr val="accent1"/>
          </a:solidFill>
          <a:ln w="9525" cap="flat" cmpd="sng" algn="ctr">
            <a:noFill/>
            <a:prstDash val="solid"/>
            <a:round/>
            <a:headEnd type="none" w="med" len="med"/>
            <a:tailEnd type="none" w="med" len="med"/>
          </a:ln>
          <a:effectLst/>
        </p:spPr>
      </p:cxnSp>
      <p:cxnSp>
        <p:nvCxnSpPr>
          <p:cNvPr id="231" name="Straight Connector 230"/>
          <p:cNvCxnSpPr/>
          <p:nvPr/>
        </p:nvCxnSpPr>
        <p:spPr bwMode="auto">
          <a:xfrm>
            <a:off x="3491880" y="5157192"/>
            <a:ext cx="1368152" cy="0"/>
          </a:xfrm>
          <a:prstGeom prst="line">
            <a:avLst/>
          </a:prstGeom>
          <a:solidFill>
            <a:schemeClr val="accent1"/>
          </a:solidFill>
          <a:ln w="9525" cap="flat" cmpd="sng" algn="ctr">
            <a:noFill/>
            <a:prstDash val="solid"/>
            <a:round/>
            <a:headEnd type="none" w="med" len="med"/>
            <a:tailEnd type="none" w="med" len="med"/>
          </a:ln>
          <a:effectLst/>
        </p:spPr>
      </p:cxnSp>
      <p:sp>
        <p:nvSpPr>
          <p:cNvPr id="240" name="Line 111"/>
          <p:cNvSpPr>
            <a:spLocks noChangeShapeType="1"/>
          </p:cNvSpPr>
          <p:nvPr/>
        </p:nvSpPr>
        <p:spPr bwMode="auto">
          <a:xfrm flipH="1" flipV="1">
            <a:off x="3934826" y="4869159"/>
            <a:ext cx="0" cy="648072"/>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79" name="Shape 194"/>
          <p:cNvSpPr txBox="1"/>
          <p:nvPr/>
        </p:nvSpPr>
        <p:spPr>
          <a:xfrm>
            <a:off x="1835696" y="4221088"/>
            <a:ext cx="2592288" cy="1152128"/>
          </a:xfrm>
          <a:prstGeom prst="rect">
            <a:avLst/>
          </a:prstGeom>
          <a:noFill/>
          <a:ln w="9525" cap="rnd">
            <a:solidFill>
              <a:schemeClr val="dk1"/>
            </a:solidFill>
            <a:prstDash val="solid"/>
            <a:miter/>
            <a:headEnd type="none" w="med" len="med"/>
            <a:tailEnd type="none" w="med" len="med"/>
          </a:ln>
        </p:spPr>
        <p:txBody>
          <a:bodyPr lIns="91425" tIns="45700" rIns="91425" bIns="45700" anchor="ctr" anchorCtr="0">
            <a:noAutofit/>
          </a:bodyPr>
          <a:lstStyle/>
          <a:p>
            <a:endParaRPr/>
          </a:p>
        </p:txBody>
      </p:sp>
      <p:sp>
        <p:nvSpPr>
          <p:cNvPr id="180" name="Shape 195"/>
          <p:cNvSpPr txBox="1"/>
          <p:nvPr/>
        </p:nvSpPr>
        <p:spPr>
          <a:xfrm>
            <a:off x="3265462" y="4392538"/>
            <a:ext cx="1108074" cy="563562"/>
          </a:xfrm>
          <a:prstGeom prst="rect">
            <a:avLst/>
          </a:prstGeom>
          <a:solidFill>
            <a:srgbClr val="FFFF99"/>
          </a:solidFill>
          <a:ln w="9525" cap="rnd">
            <a:solidFill>
              <a:schemeClr val="dk1"/>
            </a:solidFill>
            <a:prstDash val="solid"/>
            <a:miter/>
            <a:headEnd type="none" w="med" len="med"/>
            <a:tailEnd type="none" w="med" len="med"/>
          </a:ln>
        </p:spPr>
        <p:txBody>
          <a:bodyPr lIns="91425" tIns="45700" rIns="91425" bIns="45700" anchor="ctr" anchorCtr="0">
            <a:noAutofit/>
          </a:bodyPr>
          <a:lstStyle/>
          <a:p>
            <a:endParaRPr/>
          </a:p>
        </p:txBody>
      </p:sp>
      <p:sp>
        <p:nvSpPr>
          <p:cNvPr id="182" name="Shape 196"/>
          <p:cNvSpPr txBox="1"/>
          <p:nvPr/>
        </p:nvSpPr>
        <p:spPr>
          <a:xfrm>
            <a:off x="3300387" y="4435400"/>
            <a:ext cx="998536" cy="396874"/>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Arial"/>
              <a:buNone/>
            </a:pPr>
            <a:r>
              <a:rPr lang="en-US" sz="1000" b="0" i="0" u="none" strike="noStrike" cap="none" baseline="0" dirty="0">
                <a:solidFill>
                  <a:schemeClr val="dk1"/>
                </a:solidFill>
                <a:latin typeface="Arial"/>
                <a:ea typeface="Arial"/>
                <a:cs typeface="Arial"/>
                <a:sym typeface="Arial"/>
              </a:rPr>
              <a:t>FEDEO</a:t>
            </a:r>
          </a:p>
          <a:p>
            <a:pPr marL="0" marR="0" lvl="0" indent="0" algn="ctr" rtl="0">
              <a:buClr>
                <a:schemeClr val="dk1"/>
              </a:buClr>
              <a:buSzPct val="25000"/>
              <a:buFont typeface="Arial"/>
              <a:buNone/>
            </a:pPr>
            <a:r>
              <a:rPr lang="en-US" sz="1000" b="0" i="0" u="none" strike="noStrike" cap="none" baseline="0" dirty="0">
                <a:solidFill>
                  <a:schemeClr val="dk1"/>
                </a:solidFill>
                <a:latin typeface="Arial"/>
                <a:ea typeface="Arial"/>
                <a:cs typeface="Arial"/>
                <a:sym typeface="Arial"/>
              </a:rPr>
              <a:t>Clearinghouse</a:t>
            </a:r>
          </a:p>
        </p:txBody>
      </p:sp>
      <p:sp>
        <p:nvSpPr>
          <p:cNvPr id="183" name="Shape 197"/>
          <p:cNvSpPr/>
          <p:nvPr/>
        </p:nvSpPr>
        <p:spPr>
          <a:xfrm>
            <a:off x="4005237" y="3989313"/>
            <a:ext cx="138112" cy="138112"/>
          </a:xfrm>
          <a:prstGeom prst="ellipse">
            <a:avLst/>
          </a:prstGeom>
          <a:solidFill>
            <a:srgbClr val="FFCC00"/>
          </a:solidFill>
          <a:ln w="9525" cap="rnd">
            <a:solidFill>
              <a:schemeClr val="dk1"/>
            </a:solidFill>
            <a:prstDash val="solid"/>
            <a:miter/>
            <a:headEnd type="none" w="med" len="med"/>
            <a:tailEnd type="none" w="med" len="med"/>
          </a:ln>
        </p:spPr>
        <p:txBody>
          <a:bodyPr lIns="91425" tIns="45700" rIns="91425" bIns="45700" anchor="ctr" anchorCtr="0">
            <a:noAutofit/>
          </a:bodyPr>
          <a:lstStyle/>
          <a:p>
            <a:endParaRPr/>
          </a:p>
        </p:txBody>
      </p:sp>
      <p:cxnSp>
        <p:nvCxnSpPr>
          <p:cNvPr id="185" name="Shape 198"/>
          <p:cNvCxnSpPr/>
          <p:nvPr/>
        </p:nvCxnSpPr>
        <p:spPr>
          <a:xfrm>
            <a:off x="3501998" y="4136950"/>
            <a:ext cx="0" cy="246062"/>
          </a:xfrm>
          <a:prstGeom prst="straightConnector1">
            <a:avLst/>
          </a:prstGeom>
          <a:noFill/>
          <a:ln w="9525" cap="rnd">
            <a:solidFill>
              <a:schemeClr val="dk1"/>
            </a:solidFill>
            <a:prstDash val="solid"/>
            <a:miter/>
            <a:headEnd type="none" w="med" len="med"/>
            <a:tailEnd type="none" w="med" len="med"/>
          </a:ln>
        </p:spPr>
      </p:cxnSp>
      <p:sp>
        <p:nvSpPr>
          <p:cNvPr id="186" name="Shape 199"/>
          <p:cNvSpPr/>
          <p:nvPr/>
        </p:nvSpPr>
        <p:spPr>
          <a:xfrm>
            <a:off x="3433737" y="3990900"/>
            <a:ext cx="138112" cy="138112"/>
          </a:xfrm>
          <a:prstGeom prst="ellipse">
            <a:avLst/>
          </a:prstGeom>
          <a:solidFill>
            <a:srgbClr val="00FF00"/>
          </a:solidFill>
          <a:ln w="9525" cap="rnd">
            <a:solidFill>
              <a:schemeClr val="dk1"/>
            </a:solidFill>
            <a:prstDash val="solid"/>
            <a:miter/>
            <a:headEnd type="none" w="med" len="med"/>
            <a:tailEnd type="none" w="med" len="med"/>
          </a:ln>
        </p:spPr>
        <p:txBody>
          <a:bodyPr lIns="91425" tIns="45700" rIns="91425" bIns="45700" anchor="ctr" anchorCtr="0">
            <a:noAutofit/>
          </a:bodyPr>
          <a:lstStyle/>
          <a:p>
            <a:endParaRPr/>
          </a:p>
        </p:txBody>
      </p:sp>
      <p:cxnSp>
        <p:nvCxnSpPr>
          <p:cNvPr id="189" name="Shape 205"/>
          <p:cNvCxnSpPr/>
          <p:nvPr/>
        </p:nvCxnSpPr>
        <p:spPr>
          <a:xfrm>
            <a:off x="4073498" y="4127424"/>
            <a:ext cx="0" cy="255587"/>
          </a:xfrm>
          <a:prstGeom prst="straightConnector1">
            <a:avLst/>
          </a:prstGeom>
          <a:noFill/>
          <a:ln w="9525" cap="rnd">
            <a:solidFill>
              <a:schemeClr val="dk1"/>
            </a:solidFill>
            <a:prstDash val="solid"/>
            <a:miter/>
            <a:headEnd type="none" w="med" len="med"/>
            <a:tailEnd type="none" w="med" len="med"/>
          </a:ln>
        </p:spPr>
      </p:cxnSp>
      <p:sp>
        <p:nvSpPr>
          <p:cNvPr id="190" name="Shape 297"/>
          <p:cNvSpPr txBox="1"/>
          <p:nvPr/>
        </p:nvSpPr>
        <p:spPr>
          <a:xfrm>
            <a:off x="1979587" y="4392538"/>
            <a:ext cx="1108074" cy="563562"/>
          </a:xfrm>
          <a:prstGeom prst="rect">
            <a:avLst/>
          </a:prstGeom>
          <a:solidFill>
            <a:srgbClr val="FFFF99"/>
          </a:solidFill>
          <a:ln w="9525" cap="rnd">
            <a:solidFill>
              <a:schemeClr val="dk1"/>
            </a:solidFill>
            <a:prstDash val="solid"/>
            <a:miter/>
            <a:headEnd type="none" w="med" len="med"/>
            <a:tailEnd type="none" w="med" len="med"/>
          </a:ln>
        </p:spPr>
        <p:txBody>
          <a:bodyPr lIns="91425" tIns="45700" rIns="91425" bIns="45700" anchor="ctr" anchorCtr="0">
            <a:noAutofit/>
          </a:bodyPr>
          <a:lstStyle/>
          <a:p>
            <a:endParaRPr/>
          </a:p>
        </p:txBody>
      </p:sp>
      <p:sp>
        <p:nvSpPr>
          <p:cNvPr id="191" name="Shape 298"/>
          <p:cNvSpPr txBox="1"/>
          <p:nvPr/>
        </p:nvSpPr>
        <p:spPr>
          <a:xfrm>
            <a:off x="1909737" y="4435400"/>
            <a:ext cx="1209675" cy="396874"/>
          </a:xfrm>
          <a:prstGeom prst="rect">
            <a:avLst/>
          </a:prstGeom>
          <a:noFill/>
          <a:ln>
            <a:noFill/>
          </a:ln>
        </p:spPr>
        <p:txBody>
          <a:bodyPr lIns="91425" tIns="45700" rIns="91425" bIns="45700" anchor="t" anchorCtr="0">
            <a:noAutofit/>
          </a:bodyPr>
          <a:lstStyle/>
          <a:p>
            <a:pPr marL="0" marR="0" lvl="0" indent="0" algn="ctr" rtl="0">
              <a:buClr>
                <a:schemeClr val="dk1"/>
              </a:buClr>
              <a:buSzPct val="25000"/>
              <a:buFont typeface="Arial"/>
              <a:buNone/>
            </a:pPr>
            <a:r>
              <a:rPr lang="en-US" sz="1000" b="0" i="0" u="none" strike="noStrike" cap="none" baseline="0">
                <a:solidFill>
                  <a:schemeClr val="dk1"/>
                </a:solidFill>
                <a:latin typeface="Arial"/>
                <a:ea typeface="Arial"/>
                <a:cs typeface="Arial"/>
                <a:sym typeface="Arial"/>
              </a:rPr>
              <a:t>FEDEO</a:t>
            </a:r>
          </a:p>
          <a:p>
            <a:pPr marL="0" marR="0" lvl="0" indent="0" algn="ctr" rtl="0">
              <a:buClr>
                <a:schemeClr val="dk1"/>
              </a:buClr>
              <a:buSzPct val="25000"/>
              <a:buFont typeface="Arial"/>
              <a:buNone/>
            </a:pPr>
            <a:r>
              <a:rPr lang="en-US" sz="1000" b="0" i="0" u="none" strike="noStrike" cap="none" baseline="0">
                <a:solidFill>
                  <a:schemeClr val="dk1"/>
                </a:solidFill>
                <a:latin typeface="Arial"/>
                <a:ea typeface="Arial"/>
                <a:cs typeface="Arial"/>
                <a:sym typeface="Arial"/>
              </a:rPr>
              <a:t>Collection Catalog</a:t>
            </a:r>
          </a:p>
        </p:txBody>
      </p:sp>
      <p:sp>
        <p:nvSpPr>
          <p:cNvPr id="194" name="Shape 299"/>
          <p:cNvSpPr/>
          <p:nvPr/>
        </p:nvSpPr>
        <p:spPr>
          <a:xfrm>
            <a:off x="2489174" y="3989313"/>
            <a:ext cx="138112" cy="138112"/>
          </a:xfrm>
          <a:prstGeom prst="ellipse">
            <a:avLst/>
          </a:prstGeom>
          <a:solidFill>
            <a:srgbClr val="FF0000"/>
          </a:solidFill>
          <a:ln w="9525" cap="rnd">
            <a:solidFill>
              <a:schemeClr val="dk1"/>
            </a:solidFill>
            <a:prstDash val="solid"/>
            <a:miter/>
            <a:headEnd type="none" w="med" len="med"/>
            <a:tailEnd type="none" w="med" len="med"/>
          </a:ln>
        </p:spPr>
        <p:txBody>
          <a:bodyPr lIns="91425" tIns="45700" rIns="91425" bIns="45700" anchor="ctr" anchorCtr="0">
            <a:noAutofit/>
          </a:bodyPr>
          <a:lstStyle/>
          <a:p>
            <a:endParaRPr/>
          </a:p>
        </p:txBody>
      </p:sp>
      <p:cxnSp>
        <p:nvCxnSpPr>
          <p:cNvPr id="195" name="Shape 300"/>
          <p:cNvCxnSpPr/>
          <p:nvPr/>
        </p:nvCxnSpPr>
        <p:spPr>
          <a:xfrm>
            <a:off x="2557437" y="4127424"/>
            <a:ext cx="0" cy="255587"/>
          </a:xfrm>
          <a:prstGeom prst="straightConnector1">
            <a:avLst/>
          </a:prstGeom>
          <a:noFill/>
          <a:ln w="9525" cap="rnd">
            <a:solidFill>
              <a:schemeClr val="dk1"/>
            </a:solidFill>
            <a:prstDash val="solid"/>
            <a:miter/>
            <a:headEnd type="none" w="med" len="med"/>
            <a:tailEnd type="none" w="med" len="med"/>
          </a:ln>
        </p:spPr>
      </p:cxnSp>
      <p:sp>
        <p:nvSpPr>
          <p:cNvPr id="197" name="Line 54"/>
          <p:cNvSpPr>
            <a:spLocks noChangeShapeType="1"/>
          </p:cNvSpPr>
          <p:nvPr/>
        </p:nvSpPr>
        <p:spPr bwMode="auto">
          <a:xfrm>
            <a:off x="3203848" y="2132856"/>
            <a:ext cx="288032" cy="1872208"/>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99" name="Line 54"/>
          <p:cNvSpPr>
            <a:spLocks noChangeShapeType="1"/>
          </p:cNvSpPr>
          <p:nvPr/>
        </p:nvSpPr>
        <p:spPr bwMode="auto">
          <a:xfrm flipH="1">
            <a:off x="2555776" y="2132856"/>
            <a:ext cx="648072" cy="1872208"/>
          </a:xfrm>
          <a:prstGeom prst="line">
            <a:avLst/>
          </a:prstGeom>
          <a:noFill/>
          <a:ln w="9525">
            <a:solidFill>
              <a:schemeClr val="tx1"/>
            </a:solidFill>
            <a:prstDash val="dashDot"/>
            <a:round/>
            <a:headEnd/>
            <a:tailEnd/>
          </a:ln>
          <a:extLst>
            <a:ext uri="{909E8E84-426E-40DD-AFC4-6F175D3DCCD1}">
              <a14:hiddenFill xmlns:a14="http://schemas.microsoft.com/office/drawing/2010/main" xmlns="">
                <a:noFill/>
              </a14:hiddenFill>
            </a:ext>
          </a:extLst>
        </p:spPr>
        <p:txBody>
          <a:bodyPr/>
          <a:lstStyle/>
          <a:p>
            <a:endParaRPr lang="en-US"/>
          </a:p>
        </p:txBody>
      </p:sp>
      <p:sp>
        <p:nvSpPr>
          <p:cNvPr id="200" name="Freeform 55"/>
          <p:cNvSpPr>
            <a:spLocks/>
          </p:cNvSpPr>
          <p:nvPr/>
        </p:nvSpPr>
        <p:spPr bwMode="auto">
          <a:xfrm rot="864272">
            <a:off x="2428486" y="3957764"/>
            <a:ext cx="219129" cy="162164"/>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extLst/>
        </p:spPr>
        <p:txBody>
          <a:bodyPr/>
          <a:lstStyle/>
          <a:p>
            <a:pPr eaLnBrk="0" hangingPunct="0">
              <a:defRPr/>
            </a:pPr>
            <a:endParaRPr lang="en-US" sz="1800">
              <a:ea typeface="+mn-ea"/>
            </a:endParaRPr>
          </a:p>
        </p:txBody>
      </p:sp>
      <p:sp>
        <p:nvSpPr>
          <p:cNvPr id="203" name="Freeform 55"/>
          <p:cNvSpPr>
            <a:spLocks/>
          </p:cNvSpPr>
          <p:nvPr/>
        </p:nvSpPr>
        <p:spPr bwMode="auto">
          <a:xfrm rot="864272">
            <a:off x="3976104" y="3962208"/>
            <a:ext cx="219129" cy="162164"/>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extLst/>
        </p:spPr>
        <p:txBody>
          <a:bodyPr/>
          <a:lstStyle/>
          <a:p>
            <a:pPr eaLnBrk="0" hangingPunct="0">
              <a:defRPr/>
            </a:pPr>
            <a:endParaRPr lang="en-US" sz="1800">
              <a:ea typeface="+mn-ea"/>
            </a:endParaRPr>
          </a:p>
        </p:txBody>
      </p:sp>
      <p:sp>
        <p:nvSpPr>
          <p:cNvPr id="209" name="Freeform 55"/>
          <p:cNvSpPr>
            <a:spLocks/>
          </p:cNvSpPr>
          <p:nvPr/>
        </p:nvSpPr>
        <p:spPr bwMode="auto">
          <a:xfrm rot="864272">
            <a:off x="3400040" y="3962208"/>
            <a:ext cx="219129" cy="162164"/>
          </a:xfrm>
          <a:custGeom>
            <a:avLst/>
            <a:gdLst>
              <a:gd name="T0" fmla="*/ 16 w 112"/>
              <a:gd name="T1" fmla="*/ 112 h 112"/>
              <a:gd name="T2" fmla="*/ 16 w 112"/>
              <a:gd name="T3" fmla="*/ 16 h 112"/>
              <a:gd name="T4" fmla="*/ 112 w 112"/>
              <a:gd name="T5" fmla="*/ 16 h 112"/>
            </a:gdLst>
            <a:ahLst/>
            <a:cxnLst>
              <a:cxn ang="0">
                <a:pos x="T0" y="T1"/>
              </a:cxn>
              <a:cxn ang="0">
                <a:pos x="T2" y="T3"/>
              </a:cxn>
              <a:cxn ang="0">
                <a:pos x="T4" y="T5"/>
              </a:cxn>
            </a:cxnLst>
            <a:rect l="0" t="0" r="r" b="b"/>
            <a:pathLst>
              <a:path w="112" h="112">
                <a:moveTo>
                  <a:pt x="16" y="112"/>
                </a:moveTo>
                <a:cubicBezTo>
                  <a:pt x="8" y="72"/>
                  <a:pt x="0" y="32"/>
                  <a:pt x="16" y="16"/>
                </a:cubicBezTo>
                <a:cubicBezTo>
                  <a:pt x="32" y="0"/>
                  <a:pt x="96" y="16"/>
                  <a:pt x="112" y="16"/>
                </a:cubicBezTo>
              </a:path>
            </a:pathLst>
          </a:custGeom>
          <a:noFill/>
          <a:ln w="9525">
            <a:solidFill>
              <a:schemeClr val="tx1"/>
            </a:solidFill>
            <a:round/>
            <a:headEnd/>
            <a:tailEnd/>
          </a:ln>
          <a:effectLst/>
          <a:scene3d>
            <a:camera prst="orthographicFront">
              <a:rot lat="0" lon="0" rev="600000"/>
            </a:camera>
            <a:lightRig rig="threePt" dir="t"/>
          </a:scene3d>
          <a:extLst/>
        </p:spPr>
        <p:txBody>
          <a:bodyPr/>
          <a:lstStyle/>
          <a:p>
            <a:pPr eaLnBrk="0" hangingPunct="0">
              <a:defRPr/>
            </a:pPr>
            <a:endParaRPr lang="en-US" sz="1800">
              <a:ea typeface="+mn-ea"/>
            </a:endParaRPr>
          </a:p>
        </p:txBody>
      </p:sp>
      <p:sp>
        <p:nvSpPr>
          <p:cNvPr id="210" name="Shape 309"/>
          <p:cNvSpPr txBox="1"/>
          <p:nvPr/>
        </p:nvSpPr>
        <p:spPr>
          <a:xfrm>
            <a:off x="179513" y="2348880"/>
            <a:ext cx="2304256" cy="1368152"/>
          </a:xfrm>
          <a:prstGeom prst="rect">
            <a:avLst/>
          </a:prstGeom>
          <a:noFill/>
          <a:ln>
            <a:noFill/>
          </a:ln>
        </p:spPr>
        <p:txBody>
          <a:bodyPr lIns="91425" tIns="45700" rIns="91425" bIns="45700" anchor="t" anchorCtr="0">
            <a:noAutofit/>
          </a:bodyPr>
          <a:lstStyle/>
          <a:p>
            <a:pPr marL="0" marR="0" lvl="1" indent="0" algn="just" rtl="0">
              <a:lnSpc>
                <a:spcPct val="99000"/>
              </a:lnSpc>
              <a:buClr>
                <a:schemeClr val="dk1"/>
              </a:buClr>
              <a:buSzPct val="25000"/>
              <a:buFont typeface="Verdana"/>
              <a:buNone/>
            </a:pPr>
            <a:r>
              <a:rPr lang="en-US" sz="1400" b="0" i="0" u="none" strike="noStrike" cap="none" baseline="0" dirty="0" err="1">
                <a:solidFill>
                  <a:schemeClr val="dk1"/>
                </a:solidFill>
                <a:ea typeface="Verdana"/>
                <a:cs typeface="Verdana"/>
                <a:sym typeface="Verdana"/>
              </a:rPr>
              <a:t>FedEO</a:t>
            </a:r>
            <a:r>
              <a:rPr lang="en-US" sz="1400" b="0" i="0" u="none" strike="noStrike" cap="none" baseline="0" dirty="0">
                <a:solidFill>
                  <a:schemeClr val="dk1"/>
                </a:solidFill>
                <a:ea typeface="Verdana"/>
                <a:cs typeface="Verdana"/>
                <a:sym typeface="Verdana"/>
              </a:rPr>
              <a:t> is a prototype system providing a brokered discovery (and access) capability to European (and Canadian) </a:t>
            </a:r>
            <a:r>
              <a:rPr lang="en-US" sz="1400" b="0" i="0" u="none" strike="noStrike" cap="none" baseline="0" dirty="0" smtClean="0">
                <a:solidFill>
                  <a:schemeClr val="dk1"/>
                </a:solidFill>
                <a:ea typeface="Verdana"/>
                <a:cs typeface="Verdana"/>
                <a:sym typeface="Verdana"/>
              </a:rPr>
              <a:t>EO missions </a:t>
            </a:r>
            <a:r>
              <a:rPr lang="en-US" sz="1400" b="0" i="0" u="none" strike="noStrike" cap="none" baseline="0" dirty="0">
                <a:solidFill>
                  <a:schemeClr val="dk1"/>
                </a:solidFill>
                <a:ea typeface="Verdana"/>
                <a:cs typeface="Verdana"/>
                <a:sym typeface="Verdana"/>
              </a:rPr>
              <a:t>data based on HMA interfaces</a:t>
            </a:r>
          </a:p>
        </p:txBody>
      </p:sp>
      <p:sp>
        <p:nvSpPr>
          <p:cNvPr id="2" name="Rectangle 1"/>
          <p:cNvSpPr/>
          <p:nvPr/>
        </p:nvSpPr>
        <p:spPr>
          <a:xfrm>
            <a:off x="1907704" y="4941168"/>
            <a:ext cx="890012" cy="369332"/>
          </a:xfrm>
          <a:prstGeom prst="rect">
            <a:avLst/>
          </a:prstGeom>
        </p:spPr>
        <p:txBody>
          <a:bodyPr wrap="none">
            <a:spAutoFit/>
          </a:bodyPr>
          <a:lstStyle/>
          <a:p>
            <a:r>
              <a:rPr lang="fr-FR" b="1" dirty="0" err="1"/>
              <a:t>FedEO</a:t>
            </a:r>
            <a:endParaRPr lang="en-US" dirty="0"/>
          </a:p>
        </p:txBody>
      </p:sp>
    </p:spTree>
    <p:extLst>
      <p:ext uri="{BB962C8B-B14F-4D97-AF65-F5344CB8AC3E}">
        <p14:creationId xmlns:p14="http://schemas.microsoft.com/office/powerpoint/2010/main" xmlns="" val="153265248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 1"/>
          <p:cNvSpPr>
            <a:spLocks noGrp="1"/>
          </p:cNvSpPr>
          <p:nvPr>
            <p:ph idx="1"/>
          </p:nvPr>
        </p:nvSpPr>
        <p:spPr>
          <a:xfrm>
            <a:off x="296863" y="1382169"/>
            <a:ext cx="8445500" cy="1064817"/>
          </a:xfrm>
        </p:spPr>
        <p:txBody>
          <a:bodyPr/>
          <a:lstStyle/>
          <a:p>
            <a:pPr>
              <a:buNone/>
            </a:pPr>
            <a:r>
              <a:rPr lang="en-US" altLang="ja-JP" dirty="0" smtClean="0"/>
              <a:t>(1) Numeric</a:t>
            </a:r>
          </a:p>
        </p:txBody>
      </p:sp>
      <p:sp>
        <p:nvSpPr>
          <p:cNvPr id="3" name="スライド番号プレースホルダ 2"/>
          <p:cNvSpPr>
            <a:spLocks noGrp="1"/>
          </p:cNvSpPr>
          <p:nvPr>
            <p:ph type="sldNum" sz="quarter" idx="12"/>
          </p:nvPr>
        </p:nvSpPr>
        <p:spPr/>
        <p:txBody>
          <a:bodyPr/>
          <a:lstStyle/>
          <a:p>
            <a:fld id="{2550EDD4-B45E-4E73-A50F-F1A08F324EDD}" type="slidenum">
              <a:rPr kumimoji="1" lang="ja-JP" altLang="en-US" smtClean="0"/>
              <a:pPr/>
              <a:t>10</a:t>
            </a:fld>
            <a:endParaRPr kumimoji="1" lang="ja-JP" altLang="en-US"/>
          </a:p>
        </p:txBody>
      </p:sp>
      <p:sp>
        <p:nvSpPr>
          <p:cNvPr id="4" name="タイトル 3"/>
          <p:cNvSpPr>
            <a:spLocks noGrp="1"/>
          </p:cNvSpPr>
          <p:nvPr>
            <p:ph type="title"/>
          </p:nvPr>
        </p:nvSpPr>
        <p:spPr/>
        <p:txBody>
          <a:bodyPr/>
          <a:lstStyle/>
          <a:p>
            <a:r>
              <a:rPr lang="en-US" altLang="ja-JP" dirty="0" err="1" smtClean="0"/>
              <a:t>FedEO</a:t>
            </a:r>
            <a:r>
              <a:rPr lang="en-US" altLang="ja-JP" dirty="0" smtClean="0"/>
              <a:t> </a:t>
            </a:r>
            <a:r>
              <a:rPr kumimoji="1" lang="en-US" altLang="ja-JP" sz="2800" dirty="0" smtClean="0"/>
              <a:t>Dataset registration Status</a:t>
            </a:r>
            <a:endParaRPr kumimoji="1" lang="ja-JP" altLang="en-US" sz="2800" dirty="0"/>
          </a:p>
        </p:txBody>
      </p:sp>
      <p:sp>
        <p:nvSpPr>
          <p:cNvPr id="188" name="コンテンツ プレースホルダ 1"/>
          <p:cNvSpPr txBox="1">
            <a:spLocks/>
          </p:cNvSpPr>
          <p:nvPr/>
        </p:nvSpPr>
        <p:spPr bwMode="auto">
          <a:xfrm>
            <a:off x="827584" y="1988840"/>
            <a:ext cx="6647906" cy="14854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0" lang="en-US" altLang="ja-JP" sz="24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 of discoverable collections  = </a:t>
            </a:r>
            <a:r>
              <a:rPr lang="en-US" altLang="ja-JP" sz="2400" b="1" kern="0" dirty="0" smtClean="0">
                <a:solidFill>
                  <a:schemeClr val="tx2"/>
                </a:solidFill>
                <a:ea typeface="ＭＳ Ｐゴシック" charset="-128"/>
                <a:cs typeface="ＭＳ Ｐゴシック" charset="-128"/>
              </a:rPr>
              <a:t>433</a:t>
            </a:r>
            <a:endParaRPr kumimoji="0" lang="en-US" altLang="ja-JP" sz="2400" b="1" i="0" u="none" strike="noStrike" kern="0" cap="none" spc="0" normalizeH="0" baseline="0" noProof="0" dirty="0" smtClean="0">
              <a:ln>
                <a:noFill/>
              </a:ln>
              <a:solidFill>
                <a:schemeClr val="tx2"/>
              </a:solidFill>
              <a:effectLst/>
              <a:uLnTx/>
              <a:uFillTx/>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0" lang="en-US" altLang="ja-JP" sz="24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 of accessible collections = 433</a:t>
            </a:r>
          </a:p>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0" lang="en-US" altLang="ja-JP" sz="24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 of discoverable granules &gt; 6 millions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FedEO</a:t>
            </a:r>
            <a:r>
              <a:rPr kumimoji="1" lang="en-US" altLang="ja-JP" dirty="0" smtClean="0"/>
              <a:t>-CWIC </a:t>
            </a:r>
            <a:r>
              <a:rPr kumimoji="1" lang="en-US" altLang="ja-JP" dirty="0" err="1" smtClean="0"/>
              <a:t>Interoperabitliy</a:t>
            </a:r>
            <a:endParaRPr kumimoji="1" lang="ja-JP" altLang="en-US" dirty="0"/>
          </a:p>
        </p:txBody>
      </p:sp>
      <p:sp>
        <p:nvSpPr>
          <p:cNvPr id="3" name="コンテンツ プレースホルダ 2"/>
          <p:cNvSpPr>
            <a:spLocks noGrp="1"/>
          </p:cNvSpPr>
          <p:nvPr>
            <p:ph idx="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238F03A-58E1-4ECA-9024-348A9A81A53D}" type="slidenum">
              <a:rPr lang="en-US" smtClean="0"/>
              <a:pPr/>
              <a:t>11</a:t>
            </a:fld>
            <a:endParaRPr lang="en-US"/>
          </a:p>
        </p:txBody>
      </p:sp>
      <p:pic>
        <p:nvPicPr>
          <p:cNvPr id="1026" name="Picture 2" descr="C:\Users\satoko\MIURA\Business\007_利用推進技術\001_WGISS\WGISS36\WGSS-OGC-Joint\2013.09.17 - CWIC FedEO interoperability.png"/>
          <p:cNvPicPr>
            <a:picLocks noChangeAspect="1" noChangeArrowheads="1"/>
          </p:cNvPicPr>
          <p:nvPr/>
        </p:nvPicPr>
        <p:blipFill>
          <a:blip r:embed="rId2" cstate="print"/>
          <a:srcRect/>
          <a:stretch>
            <a:fillRect/>
          </a:stretch>
        </p:blipFill>
        <p:spPr bwMode="auto">
          <a:xfrm>
            <a:off x="-1016" y="1268760"/>
            <a:ext cx="9145016" cy="514407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CEOS </a:t>
            </a:r>
            <a:r>
              <a:rPr lang="en-US" dirty="0" err="1" smtClean="0"/>
              <a:t>OpenSearch</a:t>
            </a:r>
            <a:r>
              <a:rPr lang="en-US" dirty="0" smtClean="0"/>
              <a:t> Project</a:t>
            </a:r>
            <a:endParaRPr lang="en-US" dirty="0"/>
          </a:p>
        </p:txBody>
      </p:sp>
      <p:sp>
        <p:nvSpPr>
          <p:cNvPr id="3" name="Content Placeholder 2"/>
          <p:cNvSpPr>
            <a:spLocks noGrp="1"/>
          </p:cNvSpPr>
          <p:nvPr>
            <p:ph idx="1"/>
          </p:nvPr>
        </p:nvSpPr>
        <p:spPr>
          <a:xfrm>
            <a:off x="457200" y="1340767"/>
            <a:ext cx="8686800" cy="1656185"/>
          </a:xfrm>
        </p:spPr>
        <p:txBody>
          <a:bodyPr/>
          <a:lstStyle/>
          <a:p>
            <a:pPr marL="0" indent="0">
              <a:buNone/>
            </a:pPr>
            <a:r>
              <a:rPr lang="en-US" dirty="0" smtClean="0"/>
              <a:t>“</a:t>
            </a:r>
            <a:r>
              <a:rPr lang="en-US" dirty="0"/>
              <a:t>CEOS OpenSearch” </a:t>
            </a:r>
            <a:endParaRPr lang="en-US" dirty="0" smtClean="0"/>
          </a:p>
          <a:p>
            <a:pPr>
              <a:buFont typeface="Wingdings" panose="05000000000000000000" pitchFamily="2" charset="2"/>
              <a:buChar char="§"/>
            </a:pPr>
            <a:r>
              <a:rPr lang="en-US" sz="2000" b="0" dirty="0"/>
              <a:t>E</a:t>
            </a:r>
            <a:r>
              <a:rPr lang="en-US" sz="2000" b="0" dirty="0" smtClean="0"/>
              <a:t>stablishes</a:t>
            </a:r>
            <a:r>
              <a:rPr lang="en-US" sz="2000" b="0" dirty="0"/>
              <a:t> a common CEOS </a:t>
            </a:r>
            <a:r>
              <a:rPr lang="en-US" sz="2000" b="0" dirty="0" smtClean="0"/>
              <a:t>interoperability best </a:t>
            </a:r>
            <a:r>
              <a:rPr lang="en-US" sz="2000" b="0" dirty="0"/>
              <a:t>practice of OpenSearch t</a:t>
            </a:r>
            <a:r>
              <a:rPr lang="en-US" sz="2000" b="0" dirty="0" smtClean="0"/>
              <a:t>o </a:t>
            </a:r>
            <a:r>
              <a:rPr lang="en-US" sz="2000" b="0" dirty="0"/>
              <a:t>allow </a:t>
            </a:r>
            <a:r>
              <a:rPr lang="en-US" sz="2000" b="0" dirty="0" smtClean="0"/>
              <a:t>standardized </a:t>
            </a:r>
            <a:r>
              <a:rPr lang="en-US" sz="2000" b="0" dirty="0"/>
              <a:t>and harmonized access to metadata and data of CEOS </a:t>
            </a:r>
            <a:r>
              <a:rPr lang="en-US" sz="2000" b="0" dirty="0" smtClean="0"/>
              <a:t>member agencies</a:t>
            </a:r>
            <a:r>
              <a:rPr lang="en-US" sz="2000" b="0" dirty="0"/>
              <a:t>, including CWIC and </a:t>
            </a:r>
            <a:r>
              <a:rPr lang="en-US" sz="2000" b="0" dirty="0" err="1"/>
              <a:t>FedEO</a:t>
            </a:r>
            <a:r>
              <a:rPr lang="en-US" sz="2000" b="0" dirty="0"/>
              <a:t> </a:t>
            </a:r>
            <a:r>
              <a:rPr lang="en-US" sz="2000" b="0" dirty="0" smtClean="0"/>
              <a:t>communities</a:t>
            </a:r>
            <a:endParaRPr lang="en-US" sz="2000" b="0" dirty="0"/>
          </a:p>
        </p:txBody>
      </p:sp>
      <p:sp>
        <p:nvSpPr>
          <p:cNvPr id="4" name="Slide Number Placeholder 3"/>
          <p:cNvSpPr>
            <a:spLocks noGrp="1"/>
          </p:cNvSpPr>
          <p:nvPr>
            <p:ph type="sldNum" sz="quarter" idx="12"/>
          </p:nvPr>
        </p:nvSpPr>
        <p:spPr/>
        <p:txBody>
          <a:bodyPr/>
          <a:lstStyle/>
          <a:p>
            <a:fld id="{C238F03A-58E1-4ECA-9024-348A9A81A53D}" type="slidenum">
              <a:rPr lang="en-US" sz="1400" smtClean="0"/>
              <a:pPr/>
              <a:t>12</a:t>
            </a:fld>
            <a:endParaRPr lang="en-US" sz="1400"/>
          </a:p>
        </p:txBody>
      </p:sp>
      <p:cxnSp>
        <p:nvCxnSpPr>
          <p:cNvPr id="5" name="直線コネクタ 4"/>
          <p:cNvCxnSpPr/>
          <p:nvPr/>
        </p:nvCxnSpPr>
        <p:spPr>
          <a:xfrm>
            <a:off x="687760" y="4217610"/>
            <a:ext cx="7848600" cy="1588"/>
          </a:xfrm>
          <a:prstGeom prst="line">
            <a:avLst/>
          </a:prstGeom>
          <a:ln>
            <a:tailEnd type="arrow"/>
          </a:ln>
        </p:spPr>
        <p:style>
          <a:lnRef idx="2">
            <a:schemeClr val="accent1"/>
          </a:lnRef>
          <a:fillRef idx="0">
            <a:schemeClr val="accent1"/>
          </a:fillRef>
          <a:effectRef idx="1">
            <a:schemeClr val="accent1"/>
          </a:effectRef>
          <a:fontRef idx="minor">
            <a:schemeClr val="tx1"/>
          </a:fontRef>
        </p:style>
      </p:cxnSp>
      <p:sp>
        <p:nvSpPr>
          <p:cNvPr id="6" name="テキスト ボックス 5"/>
          <p:cNvSpPr txBox="1"/>
          <p:nvPr/>
        </p:nvSpPr>
        <p:spPr>
          <a:xfrm>
            <a:off x="1983160" y="3234462"/>
            <a:ext cx="639919" cy="338554"/>
          </a:xfrm>
          <a:prstGeom prst="rect">
            <a:avLst/>
          </a:prstGeom>
          <a:noFill/>
        </p:spPr>
        <p:txBody>
          <a:bodyPr wrap="none" rtlCol="0">
            <a:spAutoFit/>
          </a:bodyPr>
          <a:lstStyle/>
          <a:p>
            <a:r>
              <a:rPr kumimoji="1" lang="en-US" altLang="ja-JP" sz="1600" dirty="0" smtClean="0"/>
              <a:t>2013</a:t>
            </a:r>
            <a:endParaRPr kumimoji="1" lang="ja-JP" altLang="en-US" sz="1600" dirty="0"/>
          </a:p>
        </p:txBody>
      </p:sp>
      <p:sp>
        <p:nvSpPr>
          <p:cNvPr id="7" name="テキスト ボックス 6"/>
          <p:cNvSpPr txBox="1"/>
          <p:nvPr/>
        </p:nvSpPr>
        <p:spPr>
          <a:xfrm>
            <a:off x="5979361" y="3234462"/>
            <a:ext cx="639919" cy="338554"/>
          </a:xfrm>
          <a:prstGeom prst="rect">
            <a:avLst/>
          </a:prstGeom>
          <a:noFill/>
        </p:spPr>
        <p:txBody>
          <a:bodyPr wrap="none" rtlCol="0">
            <a:spAutoFit/>
          </a:bodyPr>
          <a:lstStyle/>
          <a:p>
            <a:r>
              <a:rPr kumimoji="1" lang="en-US" altLang="ja-JP" sz="1600" dirty="0" smtClean="0"/>
              <a:t>2014</a:t>
            </a:r>
            <a:endParaRPr kumimoji="1" lang="ja-JP" altLang="en-US" sz="1600" dirty="0"/>
          </a:p>
        </p:txBody>
      </p:sp>
      <p:cxnSp>
        <p:nvCxnSpPr>
          <p:cNvPr id="8" name="直線コネクタ 7"/>
          <p:cNvCxnSpPr/>
          <p:nvPr/>
        </p:nvCxnSpPr>
        <p:spPr>
          <a:xfrm>
            <a:off x="687760" y="3508846"/>
            <a:ext cx="3240000" cy="1588"/>
          </a:xfrm>
          <a:prstGeom prst="line">
            <a:avLst/>
          </a:prstGeom>
          <a:ln w="44450" cmpd="sng">
            <a:solidFill>
              <a:schemeClr val="accent3"/>
            </a:solidFill>
          </a:ln>
        </p:spPr>
        <p:style>
          <a:lnRef idx="2">
            <a:schemeClr val="accent1"/>
          </a:lnRef>
          <a:fillRef idx="0">
            <a:schemeClr val="accent1"/>
          </a:fillRef>
          <a:effectRef idx="1">
            <a:schemeClr val="accent1"/>
          </a:effectRef>
          <a:fontRef idx="minor">
            <a:schemeClr val="tx1"/>
          </a:fontRef>
        </p:style>
      </p:cxnSp>
      <p:cxnSp>
        <p:nvCxnSpPr>
          <p:cNvPr id="9" name="直線コネクタ 8"/>
          <p:cNvCxnSpPr/>
          <p:nvPr/>
        </p:nvCxnSpPr>
        <p:spPr>
          <a:xfrm>
            <a:off x="4040560" y="3508846"/>
            <a:ext cx="4428000" cy="1588"/>
          </a:xfrm>
          <a:prstGeom prst="line">
            <a:avLst/>
          </a:prstGeom>
          <a:ln w="44450" cmpd="sng">
            <a:solidFill>
              <a:schemeClr val="accent3"/>
            </a:solidFill>
          </a:ln>
        </p:spPr>
        <p:style>
          <a:lnRef idx="2">
            <a:schemeClr val="accent1"/>
          </a:lnRef>
          <a:fillRef idx="0">
            <a:schemeClr val="accent1"/>
          </a:fillRef>
          <a:effectRef idx="1">
            <a:schemeClr val="accent1"/>
          </a:effectRef>
          <a:fontRef idx="minor">
            <a:schemeClr val="tx1"/>
          </a:fontRef>
        </p:style>
      </p:cxnSp>
      <p:sp>
        <p:nvSpPr>
          <p:cNvPr id="10" name="円/楕円 9"/>
          <p:cNvSpPr/>
          <p:nvPr/>
        </p:nvSpPr>
        <p:spPr>
          <a:xfrm>
            <a:off x="5410886" y="4115179"/>
            <a:ext cx="180000" cy="18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1" name="テキスト ボックス 10"/>
          <p:cNvSpPr txBox="1"/>
          <p:nvPr/>
        </p:nvSpPr>
        <p:spPr>
          <a:xfrm>
            <a:off x="5059547" y="4293810"/>
            <a:ext cx="1308371" cy="1169551"/>
          </a:xfrm>
          <a:prstGeom prst="rect">
            <a:avLst/>
          </a:prstGeom>
          <a:noFill/>
        </p:spPr>
        <p:txBody>
          <a:bodyPr wrap="none" rtlCol="0">
            <a:spAutoFit/>
          </a:bodyPr>
          <a:lstStyle/>
          <a:p>
            <a:r>
              <a:rPr lang="en-US" altLang="ja-JP" sz="1400" dirty="0" smtClean="0"/>
              <a:t>WGISS-37</a:t>
            </a:r>
            <a:endParaRPr kumimoji="1" lang="en-US" altLang="ja-JP" sz="1400" dirty="0" smtClean="0"/>
          </a:p>
          <a:p>
            <a:r>
              <a:rPr kumimoji="1" lang="en-US" altLang="ja-JP" sz="1400" dirty="0" smtClean="0"/>
              <a:t>Workshop for</a:t>
            </a:r>
            <a:r>
              <a:rPr lang="en-US" altLang="ja-JP" sz="1400" dirty="0" smtClean="0"/>
              <a:t/>
            </a:r>
            <a:br>
              <a:rPr lang="en-US" altLang="ja-JP" sz="1400" dirty="0" smtClean="0"/>
            </a:br>
            <a:r>
              <a:rPr lang="en-US" sz="1400" dirty="0" smtClean="0"/>
              <a:t>client/server </a:t>
            </a:r>
            <a:br>
              <a:rPr lang="en-US" sz="1400" dirty="0" smtClean="0"/>
            </a:br>
            <a:r>
              <a:rPr lang="en-US" sz="1400" dirty="0" smtClean="0"/>
              <a:t>implementers </a:t>
            </a:r>
            <a:r>
              <a:rPr kumimoji="1" lang="en-US" altLang="ja-JP" sz="1400" dirty="0" smtClean="0"/>
              <a:t/>
            </a:r>
            <a:br>
              <a:rPr kumimoji="1" lang="en-US" altLang="ja-JP" sz="1400" dirty="0" smtClean="0"/>
            </a:br>
            <a:endParaRPr kumimoji="1" lang="ja-JP" altLang="en-US" sz="1400" dirty="0"/>
          </a:p>
        </p:txBody>
      </p:sp>
      <p:sp>
        <p:nvSpPr>
          <p:cNvPr id="12" name="円/楕円 11"/>
          <p:cNvSpPr/>
          <p:nvPr/>
        </p:nvSpPr>
        <p:spPr>
          <a:xfrm>
            <a:off x="6678040" y="4115179"/>
            <a:ext cx="180000" cy="18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3" name="円/楕円 12"/>
          <p:cNvSpPr/>
          <p:nvPr/>
        </p:nvSpPr>
        <p:spPr>
          <a:xfrm>
            <a:off x="1940476" y="4113810"/>
            <a:ext cx="180000" cy="18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14" name="テキスト ボックス 13"/>
          <p:cNvSpPr txBox="1"/>
          <p:nvPr/>
        </p:nvSpPr>
        <p:spPr>
          <a:xfrm>
            <a:off x="1760138" y="3775256"/>
            <a:ext cx="503664" cy="307777"/>
          </a:xfrm>
          <a:prstGeom prst="rect">
            <a:avLst/>
          </a:prstGeom>
          <a:noFill/>
        </p:spPr>
        <p:txBody>
          <a:bodyPr wrap="none" rtlCol="0">
            <a:spAutoFit/>
          </a:bodyPr>
          <a:lstStyle/>
          <a:p>
            <a:r>
              <a:rPr kumimoji="1" lang="en-US" altLang="ja-JP" sz="1400" dirty="0" smtClean="0"/>
              <a:t>Sep</a:t>
            </a:r>
            <a:endParaRPr kumimoji="1" lang="ja-JP" altLang="en-US" sz="1400" dirty="0"/>
          </a:p>
        </p:txBody>
      </p:sp>
      <p:sp>
        <p:nvSpPr>
          <p:cNvPr id="15" name="テキスト ボックス 14"/>
          <p:cNvSpPr txBox="1"/>
          <p:nvPr/>
        </p:nvSpPr>
        <p:spPr>
          <a:xfrm>
            <a:off x="1320245" y="4325942"/>
            <a:ext cx="1348446" cy="738664"/>
          </a:xfrm>
          <a:prstGeom prst="rect">
            <a:avLst/>
          </a:prstGeom>
          <a:noFill/>
        </p:spPr>
        <p:txBody>
          <a:bodyPr wrap="none" rtlCol="0">
            <a:spAutoFit/>
          </a:bodyPr>
          <a:lstStyle/>
          <a:p>
            <a:r>
              <a:rPr kumimoji="1" lang="en-US" altLang="ja-JP" sz="1400" dirty="0" smtClean="0"/>
              <a:t>OGC-CEOS</a:t>
            </a:r>
          </a:p>
          <a:p>
            <a:r>
              <a:rPr lang="en-US" altLang="ja-JP" sz="1400" dirty="0" smtClean="0"/>
              <a:t>Joint meeting, </a:t>
            </a:r>
          </a:p>
          <a:p>
            <a:r>
              <a:rPr lang="en-US" altLang="ja-JP" sz="1400" dirty="0" smtClean="0"/>
              <a:t>Sep23</a:t>
            </a:r>
            <a:endParaRPr kumimoji="1" lang="ja-JP" altLang="en-US" sz="1400" dirty="0"/>
          </a:p>
        </p:txBody>
      </p:sp>
      <p:cxnSp>
        <p:nvCxnSpPr>
          <p:cNvPr id="16" name="直線コネクタ 15"/>
          <p:cNvCxnSpPr/>
          <p:nvPr/>
        </p:nvCxnSpPr>
        <p:spPr>
          <a:xfrm>
            <a:off x="2918376" y="4217610"/>
            <a:ext cx="432000" cy="1588"/>
          </a:xfrm>
          <a:prstGeom prst="line">
            <a:avLst/>
          </a:prstGeom>
          <a:ln w="63500" cmpd="sng">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5124073" y="3625860"/>
            <a:ext cx="1050288" cy="523220"/>
          </a:xfrm>
          <a:prstGeom prst="rect">
            <a:avLst/>
          </a:prstGeom>
          <a:noFill/>
        </p:spPr>
        <p:txBody>
          <a:bodyPr wrap="none" rtlCol="0">
            <a:spAutoFit/>
          </a:bodyPr>
          <a:lstStyle/>
          <a:p>
            <a:r>
              <a:rPr lang="en-US" altLang="ja-JP" sz="1400" dirty="0" smtClean="0">
                <a:solidFill>
                  <a:schemeClr val="tx2"/>
                </a:solidFill>
              </a:rPr>
              <a:t>April/</a:t>
            </a:r>
          </a:p>
          <a:p>
            <a:r>
              <a:rPr lang="en-US" altLang="ja-JP" sz="1400" dirty="0" smtClean="0">
                <a:solidFill>
                  <a:schemeClr val="tx2"/>
                </a:solidFill>
              </a:rPr>
              <a:t>May (TBD)</a:t>
            </a:r>
            <a:endParaRPr kumimoji="1" lang="ja-JP" altLang="en-US" sz="1400" dirty="0">
              <a:solidFill>
                <a:schemeClr val="tx2"/>
              </a:solidFill>
            </a:endParaRPr>
          </a:p>
        </p:txBody>
      </p:sp>
      <p:sp>
        <p:nvSpPr>
          <p:cNvPr id="18" name="テキスト ボックス 17"/>
          <p:cNvSpPr txBox="1"/>
          <p:nvPr/>
        </p:nvSpPr>
        <p:spPr>
          <a:xfrm>
            <a:off x="6465302" y="3736402"/>
            <a:ext cx="503664" cy="307777"/>
          </a:xfrm>
          <a:prstGeom prst="rect">
            <a:avLst/>
          </a:prstGeom>
          <a:noFill/>
        </p:spPr>
        <p:txBody>
          <a:bodyPr wrap="none" rtlCol="0">
            <a:spAutoFit/>
          </a:bodyPr>
          <a:lstStyle/>
          <a:p>
            <a:r>
              <a:rPr kumimoji="1" lang="en-US" altLang="ja-JP" sz="1400" dirty="0" smtClean="0"/>
              <a:t>Sep</a:t>
            </a:r>
            <a:endParaRPr kumimoji="1" lang="ja-JP" altLang="en-US" sz="1400" dirty="0"/>
          </a:p>
        </p:txBody>
      </p:sp>
      <p:sp>
        <p:nvSpPr>
          <p:cNvPr id="19" name="テキスト ボックス 18"/>
          <p:cNvSpPr txBox="1"/>
          <p:nvPr/>
        </p:nvSpPr>
        <p:spPr>
          <a:xfrm>
            <a:off x="2745160" y="4293810"/>
            <a:ext cx="1648208" cy="954107"/>
          </a:xfrm>
          <a:prstGeom prst="rect">
            <a:avLst/>
          </a:prstGeom>
          <a:noFill/>
        </p:spPr>
        <p:txBody>
          <a:bodyPr wrap="none" rtlCol="0">
            <a:spAutoFit/>
          </a:bodyPr>
          <a:lstStyle/>
          <a:p>
            <a:r>
              <a:rPr kumimoji="1" lang="en-US" altLang="ja-JP" sz="1400" dirty="0" smtClean="0"/>
              <a:t>OGC OpenSearch</a:t>
            </a:r>
          </a:p>
          <a:p>
            <a:r>
              <a:rPr lang="en-US" altLang="ja-JP" sz="1400" dirty="0" smtClean="0"/>
              <a:t>Public Comment </a:t>
            </a:r>
            <a:br>
              <a:rPr lang="en-US" altLang="ja-JP" sz="1400" dirty="0" smtClean="0"/>
            </a:br>
            <a:r>
              <a:rPr lang="en-US" altLang="ja-JP" sz="1400" dirty="0" smtClean="0"/>
              <a:t>Period</a:t>
            </a:r>
          </a:p>
          <a:p>
            <a:r>
              <a:rPr lang="en-US" altLang="ja-JP" sz="1400" dirty="0" smtClean="0"/>
              <a:t>(1month)</a:t>
            </a:r>
            <a:endParaRPr kumimoji="1" lang="ja-JP" altLang="en-US" sz="1400" dirty="0"/>
          </a:p>
        </p:txBody>
      </p:sp>
      <p:sp>
        <p:nvSpPr>
          <p:cNvPr id="20" name="テキスト ボックス 19"/>
          <p:cNvSpPr txBox="1"/>
          <p:nvPr/>
        </p:nvSpPr>
        <p:spPr>
          <a:xfrm>
            <a:off x="3137642" y="3775256"/>
            <a:ext cx="503664" cy="307777"/>
          </a:xfrm>
          <a:prstGeom prst="rect">
            <a:avLst/>
          </a:prstGeom>
          <a:noFill/>
        </p:spPr>
        <p:txBody>
          <a:bodyPr wrap="none" rtlCol="0">
            <a:spAutoFit/>
          </a:bodyPr>
          <a:lstStyle/>
          <a:p>
            <a:r>
              <a:rPr kumimoji="1" lang="en-US" altLang="ja-JP" sz="1400" dirty="0" smtClean="0"/>
              <a:t>Nov</a:t>
            </a:r>
            <a:endParaRPr kumimoji="1" lang="ja-JP" altLang="en-US" sz="1400" dirty="0"/>
          </a:p>
        </p:txBody>
      </p:sp>
      <p:sp>
        <p:nvSpPr>
          <p:cNvPr id="21" name="テキスト ボックス 20"/>
          <p:cNvSpPr txBox="1"/>
          <p:nvPr/>
        </p:nvSpPr>
        <p:spPr>
          <a:xfrm>
            <a:off x="2516560" y="3775256"/>
            <a:ext cx="463588" cy="307777"/>
          </a:xfrm>
          <a:prstGeom prst="rect">
            <a:avLst/>
          </a:prstGeom>
          <a:noFill/>
        </p:spPr>
        <p:txBody>
          <a:bodyPr wrap="none" rtlCol="0">
            <a:spAutoFit/>
          </a:bodyPr>
          <a:lstStyle/>
          <a:p>
            <a:r>
              <a:rPr kumimoji="1" lang="en-US" altLang="ja-JP" sz="1400" dirty="0" smtClean="0"/>
              <a:t>Oct</a:t>
            </a:r>
            <a:endParaRPr kumimoji="1" lang="ja-JP" altLang="en-US" sz="1400" dirty="0"/>
          </a:p>
        </p:txBody>
      </p:sp>
      <p:sp>
        <p:nvSpPr>
          <p:cNvPr id="22" name="テキスト ボックス 21"/>
          <p:cNvSpPr txBox="1"/>
          <p:nvPr/>
        </p:nvSpPr>
        <p:spPr>
          <a:xfrm>
            <a:off x="5364088" y="5426640"/>
            <a:ext cx="3171061" cy="738664"/>
          </a:xfrm>
          <a:prstGeom prst="rect">
            <a:avLst/>
          </a:prstGeom>
          <a:noFill/>
        </p:spPr>
        <p:txBody>
          <a:bodyPr wrap="none" rtlCol="0">
            <a:spAutoFit/>
          </a:bodyPr>
          <a:lstStyle/>
          <a:p>
            <a:r>
              <a:rPr lang="en-US" altLang="ja-JP" sz="1400" dirty="0" err="1" smtClean="0"/>
              <a:t>FedEO</a:t>
            </a:r>
            <a:r>
              <a:rPr lang="en-US" altLang="ja-JP" sz="1400" dirty="0" smtClean="0"/>
              <a:t> and CWIC start </a:t>
            </a:r>
          </a:p>
          <a:p>
            <a:r>
              <a:rPr lang="en-US" altLang="ja-JP" sz="1400" dirty="0" smtClean="0"/>
              <a:t>to implement the CEOS </a:t>
            </a:r>
            <a:r>
              <a:rPr lang="en-US" altLang="ja-JP" sz="1400" dirty="0" err="1" smtClean="0"/>
              <a:t>OpenSearch</a:t>
            </a:r>
            <a:r>
              <a:rPr lang="en-US" altLang="ja-JP" sz="1400" dirty="0" smtClean="0"/>
              <a:t> </a:t>
            </a:r>
          </a:p>
          <a:p>
            <a:r>
              <a:rPr lang="en-US" altLang="ja-JP" sz="1400" dirty="0" smtClean="0"/>
              <a:t>for external client access</a:t>
            </a:r>
            <a:endParaRPr kumimoji="1" lang="ja-JP" altLang="en-US" sz="1400" dirty="0"/>
          </a:p>
        </p:txBody>
      </p:sp>
      <p:sp>
        <p:nvSpPr>
          <p:cNvPr id="23" name="円/楕円 22"/>
          <p:cNvSpPr/>
          <p:nvPr/>
        </p:nvSpPr>
        <p:spPr>
          <a:xfrm>
            <a:off x="4485885" y="4115179"/>
            <a:ext cx="180000" cy="18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24" name="テキスト ボックス 23"/>
          <p:cNvSpPr txBox="1"/>
          <p:nvPr/>
        </p:nvSpPr>
        <p:spPr>
          <a:xfrm>
            <a:off x="3848795" y="3638041"/>
            <a:ext cx="1101584" cy="523220"/>
          </a:xfrm>
          <a:prstGeom prst="rect">
            <a:avLst/>
          </a:prstGeom>
          <a:noFill/>
        </p:spPr>
        <p:txBody>
          <a:bodyPr wrap="none" rtlCol="0">
            <a:spAutoFit/>
          </a:bodyPr>
          <a:lstStyle/>
          <a:p>
            <a:r>
              <a:rPr kumimoji="1" lang="en-US" altLang="ja-JP" sz="1400" dirty="0" smtClean="0"/>
              <a:t>(before </a:t>
            </a:r>
          </a:p>
          <a:p>
            <a:r>
              <a:rPr kumimoji="1" lang="en-US" altLang="ja-JP" sz="1400" dirty="0" smtClean="0"/>
              <a:t>WGISS-37)</a:t>
            </a:r>
            <a:endParaRPr kumimoji="1" lang="ja-JP" altLang="en-US" sz="1400" dirty="0"/>
          </a:p>
        </p:txBody>
      </p:sp>
      <p:sp>
        <p:nvSpPr>
          <p:cNvPr id="25" name="フリーフォーム 24"/>
          <p:cNvSpPr/>
          <p:nvPr/>
        </p:nvSpPr>
        <p:spPr>
          <a:xfrm>
            <a:off x="4552177" y="4118446"/>
            <a:ext cx="858710" cy="1596226"/>
          </a:xfrm>
          <a:custGeom>
            <a:avLst/>
            <a:gdLst>
              <a:gd name="connsiteX0" fmla="*/ 0 w 1282391"/>
              <a:gd name="connsiteY0" fmla="*/ 0 h 1516566"/>
              <a:gd name="connsiteX1" fmla="*/ 245327 w 1282391"/>
              <a:gd name="connsiteY1" fmla="*/ 1516566 h 1516566"/>
              <a:gd name="connsiteX2" fmla="*/ 1282391 w 1282391"/>
              <a:gd name="connsiteY2" fmla="*/ 1516566 h 1516566"/>
            </a:gdLst>
            <a:ahLst/>
            <a:cxnLst>
              <a:cxn ang="0">
                <a:pos x="connsiteX0" y="connsiteY0"/>
              </a:cxn>
              <a:cxn ang="0">
                <a:pos x="connsiteX1" y="connsiteY1"/>
              </a:cxn>
              <a:cxn ang="0">
                <a:pos x="connsiteX2" y="connsiteY2"/>
              </a:cxn>
            </a:cxnLst>
            <a:rect l="l" t="t" r="r" b="b"/>
            <a:pathLst>
              <a:path w="1282391" h="1516566">
                <a:moveTo>
                  <a:pt x="0" y="0"/>
                </a:moveTo>
                <a:lnTo>
                  <a:pt x="245327" y="1516566"/>
                </a:lnTo>
                <a:lnTo>
                  <a:pt x="1282391" y="1516566"/>
                </a:lnTo>
              </a:path>
            </a:pathLst>
          </a:custGeom>
          <a:ln w="635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sz="2000"/>
          </a:p>
        </p:txBody>
      </p:sp>
      <p:cxnSp>
        <p:nvCxnSpPr>
          <p:cNvPr id="26" name="直線コネクタ 25"/>
          <p:cNvCxnSpPr/>
          <p:nvPr/>
        </p:nvCxnSpPr>
        <p:spPr>
          <a:xfrm>
            <a:off x="687760" y="6329372"/>
            <a:ext cx="7848600" cy="1588"/>
          </a:xfrm>
          <a:prstGeom prst="line">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251520" y="5877272"/>
            <a:ext cx="4320480" cy="338554"/>
          </a:xfrm>
          <a:prstGeom prst="rect">
            <a:avLst/>
          </a:prstGeom>
          <a:noFill/>
        </p:spPr>
        <p:txBody>
          <a:bodyPr wrap="square" rtlCol="0">
            <a:spAutoFit/>
          </a:bodyPr>
          <a:lstStyle/>
          <a:p>
            <a:r>
              <a:rPr lang="en-US" altLang="ja-JP" sz="1600" dirty="0" smtClean="0"/>
              <a:t>CEOS </a:t>
            </a:r>
            <a:r>
              <a:rPr lang="en-US" altLang="ja-JP" sz="1600" dirty="0" err="1" smtClean="0"/>
              <a:t>OpenSearch</a:t>
            </a:r>
            <a:r>
              <a:rPr lang="en-US" altLang="ja-JP" sz="1600" dirty="0" smtClean="0"/>
              <a:t>  Best Practice Document</a:t>
            </a:r>
            <a:endParaRPr kumimoji="1" lang="ja-JP" altLang="en-US" sz="1600" dirty="0"/>
          </a:p>
        </p:txBody>
      </p:sp>
      <p:sp>
        <p:nvSpPr>
          <p:cNvPr id="28" name="テキスト ボックス 27"/>
          <p:cNvSpPr txBox="1"/>
          <p:nvPr/>
        </p:nvSpPr>
        <p:spPr>
          <a:xfrm>
            <a:off x="6421810" y="4293810"/>
            <a:ext cx="1042273" cy="307777"/>
          </a:xfrm>
          <a:prstGeom prst="rect">
            <a:avLst/>
          </a:prstGeom>
          <a:noFill/>
        </p:spPr>
        <p:txBody>
          <a:bodyPr wrap="none" rtlCol="0">
            <a:spAutoFit/>
          </a:bodyPr>
          <a:lstStyle/>
          <a:p>
            <a:r>
              <a:rPr lang="en-US" altLang="ja-JP" sz="1400" dirty="0" smtClean="0"/>
              <a:t>WGISS-38</a:t>
            </a:r>
            <a:endParaRPr kumimoji="1" lang="en-US" altLang="ja-JP" sz="1400" dirty="0" smtClean="0"/>
          </a:p>
        </p:txBody>
      </p:sp>
      <p:sp>
        <p:nvSpPr>
          <p:cNvPr id="29" name="円/楕円 28"/>
          <p:cNvSpPr/>
          <p:nvPr/>
        </p:nvSpPr>
        <p:spPr>
          <a:xfrm>
            <a:off x="5806741" y="6237312"/>
            <a:ext cx="180000" cy="18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solidFill>
                <a:srgbClr val="FF0000"/>
              </a:solidFill>
            </a:endParaRPr>
          </a:p>
        </p:txBody>
      </p:sp>
      <p:sp>
        <p:nvSpPr>
          <p:cNvPr id="30" name="テキスト ボックス 29"/>
          <p:cNvSpPr txBox="1"/>
          <p:nvPr/>
        </p:nvSpPr>
        <p:spPr>
          <a:xfrm>
            <a:off x="5058114" y="6462762"/>
            <a:ext cx="1407758" cy="307777"/>
          </a:xfrm>
          <a:prstGeom prst="rect">
            <a:avLst/>
          </a:prstGeom>
          <a:noFill/>
        </p:spPr>
        <p:txBody>
          <a:bodyPr wrap="none" rtlCol="0">
            <a:spAutoFit/>
          </a:bodyPr>
          <a:lstStyle/>
          <a:p>
            <a:r>
              <a:rPr kumimoji="1" lang="en-US" altLang="ja-JP" sz="1400" dirty="0" smtClean="0"/>
              <a:t>Draft document</a:t>
            </a:r>
          </a:p>
        </p:txBody>
      </p:sp>
      <p:sp>
        <p:nvSpPr>
          <p:cNvPr id="31" name="円/楕円 30"/>
          <p:cNvSpPr/>
          <p:nvPr/>
        </p:nvSpPr>
        <p:spPr>
          <a:xfrm>
            <a:off x="7084871" y="6237312"/>
            <a:ext cx="180000" cy="180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a:p>
        </p:txBody>
      </p:sp>
      <p:sp>
        <p:nvSpPr>
          <p:cNvPr id="32" name="テキスト ボックス 31"/>
          <p:cNvSpPr txBox="1"/>
          <p:nvPr/>
        </p:nvSpPr>
        <p:spPr>
          <a:xfrm>
            <a:off x="6993291" y="6466892"/>
            <a:ext cx="751872" cy="307777"/>
          </a:xfrm>
          <a:prstGeom prst="rect">
            <a:avLst/>
          </a:prstGeom>
          <a:noFill/>
        </p:spPr>
        <p:txBody>
          <a:bodyPr wrap="none" rtlCol="0">
            <a:spAutoFit/>
          </a:bodyPr>
          <a:lstStyle/>
          <a:p>
            <a:r>
              <a:rPr kumimoji="1" lang="en-US" altLang="ja-JP" sz="1400" dirty="0" err="1" smtClean="0"/>
              <a:t>Ver</a:t>
            </a:r>
            <a:r>
              <a:rPr kumimoji="1" lang="en-US" altLang="ja-JP" sz="1400" dirty="0" smtClean="0"/>
              <a:t> 1.0</a:t>
            </a:r>
            <a:endParaRPr kumimoji="1" lang="ja-JP" altLang="en-US" sz="1400" dirty="0"/>
          </a:p>
        </p:txBody>
      </p:sp>
    </p:spTree>
    <p:extLst>
      <p:ext uri="{BB962C8B-B14F-4D97-AF65-F5344CB8AC3E}">
        <p14:creationId xmlns:p14="http://schemas.microsoft.com/office/powerpoint/2010/main" xmlns="" val="33688188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Technology Exploration IG</a:t>
            </a:r>
            <a:endParaRPr kumimoji="1" lang="ja-JP" altLang="en-US" dirty="0"/>
          </a:p>
        </p:txBody>
      </p:sp>
      <p:sp>
        <p:nvSpPr>
          <p:cNvPr id="3" name="コンテンツ プレースホルダ 2"/>
          <p:cNvSpPr>
            <a:spLocks noGrp="1"/>
          </p:cNvSpPr>
          <p:nvPr>
            <p:ph idx="1"/>
          </p:nvPr>
        </p:nvSpPr>
        <p:spPr>
          <a:xfrm>
            <a:off x="457200" y="1340767"/>
            <a:ext cx="8229600" cy="5040561"/>
          </a:xfrm>
        </p:spPr>
        <p:txBody>
          <a:bodyPr/>
          <a:lstStyle/>
          <a:p>
            <a:pPr>
              <a:buFont typeface="Wingdings" pitchFamily="2" charset="2"/>
              <a:buChar char="n"/>
            </a:pPr>
            <a:r>
              <a:rPr lang="en-US" altLang="ja-JP" dirty="0" smtClean="0">
                <a:solidFill>
                  <a:schemeClr val="accent4">
                    <a:lumMod val="50000"/>
                    <a:lumOff val="50000"/>
                  </a:schemeClr>
                </a:solidFill>
              </a:rPr>
              <a:t>A community forum </a:t>
            </a:r>
            <a:r>
              <a:rPr lang="en-US" altLang="ja-JP" dirty="0" smtClean="0"/>
              <a:t>for WGISS members related to emerging technologies !</a:t>
            </a:r>
          </a:p>
          <a:p>
            <a:pPr>
              <a:buFont typeface="Wingdings" pitchFamily="2" charset="2"/>
              <a:buChar char="n"/>
            </a:pPr>
            <a:r>
              <a:rPr lang="en-US" altLang="ja-JP" dirty="0" smtClean="0"/>
              <a:t>The goal is to allow members who are working on similar technologies to learn from each other's experiences. </a:t>
            </a:r>
          </a:p>
          <a:p>
            <a:pPr lvl="1">
              <a:buFont typeface="Arial" pitchFamily="34" charset="0"/>
              <a:buChar char="−"/>
            </a:pPr>
            <a:r>
              <a:rPr lang="en-US" altLang="ja-JP" dirty="0" smtClean="0"/>
              <a:t>Members will be able to share real-world (success and failure) stories or case studies about how their systems have approached implementation and the effects to their communities.</a:t>
            </a:r>
            <a:endParaRPr lang="ja-JP" altLang="ja-JP" dirty="0" smtClean="0"/>
          </a:p>
          <a:p>
            <a:pPr>
              <a:buFont typeface="Wingdings" pitchFamily="2" charset="2"/>
              <a:buChar char="n"/>
            </a:pPr>
            <a:r>
              <a:rPr kumimoji="1" lang="en-US" altLang="ja-JP" dirty="0" smtClean="0"/>
              <a:t>2014 subject areas will include (but not limited to) </a:t>
            </a:r>
            <a:r>
              <a:rPr lang="en-US" altLang="ja-JP" dirty="0" smtClean="0">
                <a:solidFill>
                  <a:schemeClr val="accent4">
                    <a:lumMod val="50000"/>
                    <a:lumOff val="50000"/>
                  </a:schemeClr>
                </a:solidFill>
              </a:rPr>
              <a:t>Authentication Services, Big Data and Cloud Computing</a:t>
            </a:r>
            <a:r>
              <a:rPr lang="en-US" altLang="ja-JP" dirty="0" smtClean="0"/>
              <a:t>.</a:t>
            </a:r>
            <a:endParaRPr kumimoji="1" lang="ja-JP" altLang="en-US" dirty="0"/>
          </a:p>
        </p:txBody>
      </p:sp>
      <p:sp>
        <p:nvSpPr>
          <p:cNvPr id="4" name="スライド番号プレースホルダ 3"/>
          <p:cNvSpPr>
            <a:spLocks noGrp="1"/>
          </p:cNvSpPr>
          <p:nvPr>
            <p:ph type="sldNum" sz="quarter" idx="12"/>
          </p:nvPr>
        </p:nvSpPr>
        <p:spPr/>
        <p:txBody>
          <a:bodyPr/>
          <a:lstStyle/>
          <a:p>
            <a:fld id="{C238F03A-58E1-4ECA-9024-348A9A81A53D}" type="slidenum">
              <a:rPr lang="en-US" smtClean="0"/>
              <a:pPr/>
              <a:t>13</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CEOS Water Portal</a:t>
            </a:r>
            <a:endParaRPr kumimoji="1" lang="ja-JP" altLang="en-US" dirty="0"/>
          </a:p>
        </p:txBody>
      </p:sp>
      <p:sp>
        <p:nvSpPr>
          <p:cNvPr id="3" name="コンテンツ プレースホルダ 2"/>
          <p:cNvSpPr>
            <a:spLocks noGrp="1"/>
          </p:cNvSpPr>
          <p:nvPr>
            <p:ph idx="1"/>
          </p:nvPr>
        </p:nvSpPr>
        <p:spPr>
          <a:xfrm>
            <a:off x="457200" y="1340767"/>
            <a:ext cx="8229600" cy="3528393"/>
          </a:xfrm>
        </p:spPr>
        <p:txBody>
          <a:bodyPr/>
          <a:lstStyle/>
          <a:p>
            <a:pPr>
              <a:buFont typeface="Wingdings" pitchFamily="2" charset="2"/>
              <a:buChar char="n"/>
            </a:pPr>
            <a:r>
              <a:rPr lang="en-US" altLang="ja-JP" dirty="0" smtClean="0"/>
              <a:t>A distributed data system component of DIAS (Data Integrated Analysis System)-Program</a:t>
            </a:r>
          </a:p>
          <a:p>
            <a:pPr>
              <a:buFont typeface="Wingdings" pitchFamily="2" charset="2"/>
              <a:buChar char="n"/>
            </a:pPr>
            <a:r>
              <a:rPr lang="en-US" altLang="ja-JP" dirty="0" smtClean="0"/>
              <a:t>To provide “Easy to Access” service to users</a:t>
            </a:r>
          </a:p>
          <a:p>
            <a:pPr>
              <a:buFont typeface="Wingdings" pitchFamily="2" charset="2"/>
              <a:buChar char="n"/>
            </a:pPr>
            <a:r>
              <a:rPr lang="en-US" altLang="ja-JP" dirty="0" smtClean="0"/>
              <a:t>To provide access to a whole variety of hydrological data and water relevant data scattered over the world (incl. Satellite data, In-situ data and Model data)</a:t>
            </a:r>
          </a:p>
          <a:p>
            <a:pPr>
              <a:buFont typeface="Wingdings" pitchFamily="2" charset="2"/>
              <a:buChar char="n"/>
            </a:pPr>
            <a:r>
              <a:rPr lang="en-US" altLang="ja-JP" dirty="0" smtClean="0"/>
              <a:t>To connect the existing components like data centers, scientists and wide users.</a:t>
            </a:r>
          </a:p>
        </p:txBody>
      </p:sp>
      <p:sp>
        <p:nvSpPr>
          <p:cNvPr id="4" name="スライド番号プレースホルダ 3"/>
          <p:cNvSpPr>
            <a:spLocks noGrp="1"/>
          </p:cNvSpPr>
          <p:nvPr>
            <p:ph type="sldNum" sz="quarter" idx="12"/>
          </p:nvPr>
        </p:nvSpPr>
        <p:spPr/>
        <p:txBody>
          <a:bodyPr/>
          <a:lstStyle/>
          <a:p>
            <a:fld id="{C238F03A-58E1-4ECA-9024-348A9A81A53D}" type="slidenum">
              <a:rPr lang="en-US" smtClean="0"/>
              <a:pPr/>
              <a:t>14</a:t>
            </a:fld>
            <a:endParaRPr lang="en-US"/>
          </a:p>
        </p:txBody>
      </p:sp>
      <p:sp>
        <p:nvSpPr>
          <p:cNvPr id="5" name="テキスト ボックス 4"/>
          <p:cNvSpPr txBox="1"/>
          <p:nvPr/>
        </p:nvSpPr>
        <p:spPr>
          <a:xfrm>
            <a:off x="467544" y="5085184"/>
            <a:ext cx="6400800" cy="830997"/>
          </a:xfrm>
          <a:prstGeom prst="rect">
            <a:avLst/>
          </a:prstGeom>
          <a:noFill/>
          <a:ln w="19050">
            <a:solidFill>
              <a:schemeClr val="accent1"/>
            </a:solidFill>
            <a:prstDash val="dash"/>
          </a:ln>
        </p:spPr>
        <p:txBody>
          <a:bodyPr wrap="square">
            <a:spAutoFit/>
          </a:bodyPr>
          <a:lstStyle/>
          <a:p>
            <a:pPr>
              <a:defRPr/>
            </a:pPr>
            <a:r>
              <a:rPr lang="en-US" altLang="ja-JP" sz="2400" dirty="0" smtClean="0">
                <a:solidFill>
                  <a:srgbClr val="0066FF"/>
                </a:solidFill>
                <a:latin typeface="Arial" charset="0"/>
                <a:ea typeface="ＭＳ Ｐゴシック" charset="-128"/>
              </a:rPr>
              <a:t>More than 2 millions data files </a:t>
            </a:r>
            <a:r>
              <a:rPr lang="en-US" altLang="ja-JP" sz="2400" dirty="0" smtClean="0">
                <a:latin typeface="Arial" charset="0"/>
                <a:ea typeface="ＭＳ Ｐゴシック" charset="-128"/>
              </a:rPr>
              <a:t>can be accessed from this portal.</a:t>
            </a:r>
          </a:p>
        </p:txBody>
      </p:sp>
      <p:pic>
        <p:nvPicPr>
          <p:cNvPr id="6" name="Picture 5" descr="C:\Users\satoko\AppData\Local\Microsoft\Windows\Temporary Internet Files\Content.IE5\2MA3TJXU\MC900439344[1].jpg"/>
          <p:cNvPicPr>
            <a:picLocks noChangeAspect="1" noChangeArrowheads="1"/>
          </p:cNvPicPr>
          <p:nvPr/>
        </p:nvPicPr>
        <p:blipFill>
          <a:blip r:embed="rId2" cstate="print"/>
          <a:srcRect/>
          <a:stretch>
            <a:fillRect/>
          </a:stretch>
        </p:blipFill>
        <p:spPr bwMode="auto">
          <a:xfrm>
            <a:off x="7086600" y="4724400"/>
            <a:ext cx="1454696" cy="1454696"/>
          </a:xfrm>
          <a:prstGeom prst="rect">
            <a:avLst/>
          </a:prstGeom>
          <a:noFill/>
        </p:spPr>
      </p:pic>
      <p:sp>
        <p:nvSpPr>
          <p:cNvPr id="7" name="正方形/長方形 6"/>
          <p:cNvSpPr/>
          <p:nvPr/>
        </p:nvSpPr>
        <p:spPr>
          <a:xfrm>
            <a:off x="1115616" y="6021288"/>
            <a:ext cx="5846088" cy="646331"/>
          </a:xfrm>
          <a:prstGeom prst="rect">
            <a:avLst/>
          </a:prstGeom>
        </p:spPr>
        <p:txBody>
          <a:bodyPr wrap="none">
            <a:spAutoFit/>
          </a:bodyPr>
          <a:lstStyle/>
          <a:p>
            <a:r>
              <a:rPr lang="en-US" altLang="ja-JP" sz="3600" b="1" i="1" dirty="0" smtClean="0">
                <a:solidFill>
                  <a:srgbClr val="0066FF"/>
                </a:solidFill>
                <a:effectLst>
                  <a:outerShdw blurRad="38100" dist="38100" dir="2700000" algn="tl">
                    <a:srgbClr val="C0C0C0"/>
                  </a:outerShdw>
                </a:effectLst>
                <a:latin typeface="Calibri" pitchFamily="34" charset="0"/>
              </a:rPr>
              <a:t> http://waterportal.ceos.org/</a:t>
            </a:r>
            <a:endParaRPr lang="ja-JP" altLang="en-US" sz="36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WGISS ?</a:t>
            </a:r>
            <a:endParaRPr kumimoji="1" lang="ja-JP" altLang="en-US" dirty="0"/>
          </a:p>
        </p:txBody>
      </p:sp>
      <p:sp>
        <p:nvSpPr>
          <p:cNvPr id="3" name="コンテンツ プレースホルダ 2"/>
          <p:cNvSpPr>
            <a:spLocks noGrp="1"/>
          </p:cNvSpPr>
          <p:nvPr>
            <p:ph idx="1"/>
          </p:nvPr>
        </p:nvSpPr>
        <p:spPr>
          <a:xfrm>
            <a:off x="179512" y="1628800"/>
            <a:ext cx="8784976" cy="4824536"/>
          </a:xfrm>
        </p:spPr>
        <p:txBody>
          <a:bodyPr>
            <a:normAutofit fontScale="92500" lnSpcReduction="20000"/>
          </a:bodyPr>
          <a:lstStyle/>
          <a:p>
            <a:r>
              <a:rPr lang="en-US" altLang="ja-JP" dirty="0" smtClean="0"/>
              <a:t>WGISS = </a:t>
            </a:r>
            <a:r>
              <a:rPr lang="en-US" altLang="ja-JP" b="1" u="sng" dirty="0" smtClean="0">
                <a:solidFill>
                  <a:srgbClr val="0000CC"/>
                </a:solidFill>
              </a:rPr>
              <a:t>W</a:t>
            </a:r>
            <a:r>
              <a:rPr lang="en-US" altLang="ja-JP" dirty="0" smtClean="0"/>
              <a:t>orking </a:t>
            </a:r>
            <a:r>
              <a:rPr lang="en-US" altLang="ja-JP" b="1" u="sng" dirty="0" smtClean="0">
                <a:solidFill>
                  <a:srgbClr val="0000CC"/>
                </a:solidFill>
              </a:rPr>
              <a:t>G</a:t>
            </a:r>
            <a:r>
              <a:rPr lang="en-US" altLang="ja-JP" dirty="0" smtClean="0"/>
              <a:t>roup on </a:t>
            </a:r>
            <a:r>
              <a:rPr lang="en-US" altLang="ja-JP" b="1" u="sng" dirty="0" smtClean="0">
                <a:solidFill>
                  <a:srgbClr val="0000CC"/>
                </a:solidFill>
              </a:rPr>
              <a:t>I</a:t>
            </a:r>
            <a:r>
              <a:rPr lang="en-US" altLang="ja-JP" dirty="0" smtClean="0"/>
              <a:t>nformation </a:t>
            </a:r>
            <a:r>
              <a:rPr lang="en-US" altLang="ja-JP" b="1" u="sng" dirty="0" smtClean="0">
                <a:solidFill>
                  <a:srgbClr val="0000CC"/>
                </a:solidFill>
              </a:rPr>
              <a:t>S</a:t>
            </a:r>
            <a:r>
              <a:rPr lang="en-US" altLang="ja-JP" dirty="0" smtClean="0"/>
              <a:t>ystems and </a:t>
            </a:r>
            <a:r>
              <a:rPr lang="en-US" altLang="ja-JP" b="1" u="sng" dirty="0" smtClean="0">
                <a:solidFill>
                  <a:srgbClr val="0000CC"/>
                </a:solidFill>
              </a:rPr>
              <a:t>S</a:t>
            </a:r>
            <a:r>
              <a:rPr lang="en-US" altLang="ja-JP" dirty="0" smtClean="0"/>
              <a:t>ervices. </a:t>
            </a:r>
          </a:p>
          <a:p>
            <a:r>
              <a:rPr lang="en-US" altLang="ja-JP" dirty="0" smtClean="0"/>
              <a:t>A subsidiary body supporting the Committee on Earth Observing Satellites (CEOS). </a:t>
            </a:r>
          </a:p>
          <a:p>
            <a:r>
              <a:rPr lang="en-US" altLang="ja-JP" dirty="0" smtClean="0"/>
              <a:t>Promotes collaboration in the development of systems and services that manage and supply these observatory data.</a:t>
            </a:r>
          </a:p>
          <a:p>
            <a:r>
              <a:rPr lang="en-US" altLang="ja-JP" dirty="0" smtClean="0"/>
              <a:t>Creates and demonstrates prototypes supporting CEOS and Group on Earth Observation (GEO) requirements. </a:t>
            </a:r>
          </a:p>
          <a:p>
            <a:r>
              <a:rPr lang="en-US" altLang="ja-JP" dirty="0" smtClean="0"/>
              <a:t>Addresses the internal management of EO data, the creation of information systems and the delivery of interoperable services. </a:t>
            </a:r>
          </a:p>
          <a:p>
            <a:r>
              <a:rPr lang="en-US" altLang="ja-JP" dirty="0" smtClean="0"/>
              <a:t>The activities and expertise of WGISS span the full range of the information life cycle from the requirements and metadata definition for the initial ingestion of satellite data into archives through to the incorporation of derived information into end-user applications. </a:t>
            </a:r>
          </a:p>
        </p:txBody>
      </p:sp>
      <p:sp>
        <p:nvSpPr>
          <p:cNvPr id="5" name="スライド番号プレースホルダ 4"/>
          <p:cNvSpPr>
            <a:spLocks noGrp="1"/>
          </p:cNvSpPr>
          <p:nvPr>
            <p:ph type="sldNum" sz="quarter" idx="12"/>
          </p:nvPr>
        </p:nvSpPr>
        <p:spPr/>
        <p:txBody>
          <a:bodyPr/>
          <a:lstStyle/>
          <a:p>
            <a:fld id="{C238F03A-58E1-4ECA-9024-348A9A81A53D}" type="slidenum">
              <a:rPr lang="en-US" smtClean="0"/>
              <a:pPr/>
              <a:t>1</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0"/>
            <a:ext cx="8229600" cy="764704"/>
          </a:xfrm>
        </p:spPr>
        <p:txBody>
          <a:bodyPr>
            <a:normAutofit/>
          </a:bodyPr>
          <a:lstStyle/>
          <a:p>
            <a:r>
              <a:rPr lang="en-US" altLang="ja-JP" dirty="0" smtClean="0"/>
              <a:t>WGISS Structure</a:t>
            </a:r>
            <a:endParaRPr kumimoji="1" lang="ja-JP" altLang="en-US" dirty="0"/>
          </a:p>
        </p:txBody>
      </p:sp>
      <p:cxnSp>
        <p:nvCxnSpPr>
          <p:cNvPr id="6" name="直線コネクタ 5"/>
          <p:cNvCxnSpPr/>
          <p:nvPr/>
        </p:nvCxnSpPr>
        <p:spPr>
          <a:xfrm>
            <a:off x="3131840" y="1832166"/>
            <a:ext cx="19472" cy="1651738"/>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TextBox 3"/>
          <p:cNvSpPr txBox="1"/>
          <p:nvPr/>
        </p:nvSpPr>
        <p:spPr>
          <a:xfrm>
            <a:off x="1888232" y="908720"/>
            <a:ext cx="4896544" cy="954107"/>
          </a:xfrm>
          <a:prstGeom prst="rect">
            <a:avLst/>
          </a:prstGeom>
          <a:solidFill>
            <a:schemeClr val="accent1">
              <a:lumMod val="50000"/>
            </a:schemeClr>
          </a:solidFill>
        </p:spPr>
        <p:style>
          <a:lnRef idx="0">
            <a:schemeClr val="accent1"/>
          </a:lnRef>
          <a:fillRef idx="1001">
            <a:schemeClr val="dk2"/>
          </a:fillRef>
          <a:effectRef idx="3">
            <a:schemeClr val="accent1"/>
          </a:effectRef>
          <a:fontRef idx="minor">
            <a:schemeClr val="lt1"/>
          </a:fontRef>
        </p:style>
        <p:txBody>
          <a:bodyPr wrap="square" rtlCol="0">
            <a:spAutoFit/>
          </a:bodyPr>
          <a:lstStyle/>
          <a:p>
            <a:pPr algn="ctr"/>
            <a:r>
              <a:rPr lang="en-US" sz="2000" b="1" dirty="0" smtClean="0">
                <a:solidFill>
                  <a:srgbClr val="FFFFFF"/>
                </a:solidFill>
              </a:rPr>
              <a:t>WGISS</a:t>
            </a:r>
          </a:p>
          <a:p>
            <a:pPr algn="ctr"/>
            <a:r>
              <a:rPr lang="en-US" altLang="ja-JP" b="1" dirty="0" err="1" smtClean="0">
                <a:solidFill>
                  <a:srgbClr val="FFFFFF"/>
                </a:solidFill>
              </a:rPr>
              <a:t>Satoko</a:t>
            </a:r>
            <a:r>
              <a:rPr lang="en-US" altLang="ja-JP" b="1" dirty="0" smtClean="0">
                <a:solidFill>
                  <a:srgbClr val="FFFFFF"/>
                </a:solidFill>
              </a:rPr>
              <a:t> Miura, JAXA</a:t>
            </a:r>
            <a:r>
              <a:rPr lang="en-US" b="1" dirty="0" smtClean="0">
                <a:solidFill>
                  <a:srgbClr val="FFFFFF"/>
                </a:solidFill>
              </a:rPr>
              <a:t>, Chair	</a:t>
            </a:r>
          </a:p>
          <a:p>
            <a:pPr algn="ctr"/>
            <a:r>
              <a:rPr lang="en-US" b="1" dirty="0" smtClean="0">
                <a:solidFill>
                  <a:srgbClr val="FFFFFF"/>
                </a:solidFill>
              </a:rPr>
              <a:t>Richard Moreno, CNES, Vice Chair</a:t>
            </a:r>
            <a:endParaRPr lang="en-US" b="1" dirty="0">
              <a:solidFill>
                <a:srgbClr val="FFFFFF"/>
              </a:solidFill>
            </a:endParaRPr>
          </a:p>
        </p:txBody>
      </p:sp>
      <p:sp>
        <p:nvSpPr>
          <p:cNvPr id="8" name="TextBox 17"/>
          <p:cNvSpPr txBox="1"/>
          <p:nvPr/>
        </p:nvSpPr>
        <p:spPr>
          <a:xfrm>
            <a:off x="4015408" y="1923025"/>
            <a:ext cx="4445024" cy="615553"/>
          </a:xfrm>
          <a:prstGeom prst="rect">
            <a:avLst/>
          </a:prstGeom>
          <a:solidFill>
            <a:schemeClr val="accent2">
              <a:lumMod val="75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b="1" dirty="0" smtClean="0">
                <a:solidFill>
                  <a:srgbClr val="FFFFFF"/>
                </a:solidFill>
              </a:rPr>
              <a:t>WGISS Executive Secretariat</a:t>
            </a:r>
          </a:p>
          <a:p>
            <a:r>
              <a:rPr lang="en-US" sz="1600" b="1" dirty="0" smtClean="0">
                <a:solidFill>
                  <a:srgbClr val="FFFFFF"/>
                </a:solidFill>
              </a:rPr>
              <a:t>Michelle  </a:t>
            </a:r>
            <a:r>
              <a:rPr lang="en-US" sz="1600" b="1" dirty="0" err="1" smtClean="0">
                <a:solidFill>
                  <a:srgbClr val="FFFFFF"/>
                </a:solidFill>
              </a:rPr>
              <a:t>Piepgrass</a:t>
            </a:r>
            <a:r>
              <a:rPr lang="en-US" sz="1600" b="1" dirty="0" smtClean="0">
                <a:solidFill>
                  <a:srgbClr val="FFFFFF"/>
                </a:solidFill>
              </a:rPr>
              <a:t>, JAXA</a:t>
            </a:r>
            <a:endParaRPr lang="en-US" sz="1600" b="1" dirty="0">
              <a:solidFill>
                <a:srgbClr val="FFFFFF"/>
              </a:solidFill>
            </a:endParaRPr>
          </a:p>
        </p:txBody>
      </p:sp>
      <p:sp>
        <p:nvSpPr>
          <p:cNvPr id="11" name="TextBox 7"/>
          <p:cNvSpPr txBox="1"/>
          <p:nvPr/>
        </p:nvSpPr>
        <p:spPr>
          <a:xfrm>
            <a:off x="395536" y="2610586"/>
            <a:ext cx="8388424" cy="3970318"/>
          </a:xfrm>
          <a:prstGeom prst="rect">
            <a:avLst/>
          </a:prstGeom>
          <a:solidFill>
            <a:schemeClr val="accent1">
              <a:lumMod val="75000"/>
            </a:schemeClr>
          </a:solidFill>
        </p:spPr>
        <p:style>
          <a:lnRef idx="0">
            <a:schemeClr val="accent1"/>
          </a:lnRef>
          <a:fillRef idx="1001">
            <a:schemeClr val="dk2"/>
          </a:fillRef>
          <a:effectRef idx="3">
            <a:schemeClr val="accent1"/>
          </a:effectRef>
          <a:fontRef idx="minor">
            <a:schemeClr val="lt1"/>
          </a:fontRef>
        </p:style>
        <p:txBody>
          <a:bodyPr wrap="square" rtlCol="0">
            <a:spAutoFit/>
          </a:bodyPr>
          <a:lstStyle/>
          <a:p>
            <a:r>
              <a:rPr lang="en-US" b="1" dirty="0" smtClean="0">
                <a:solidFill>
                  <a:schemeClr val="bg1"/>
                </a:solidFill>
              </a:rPr>
              <a:t>Interest Groups (IG)</a:t>
            </a:r>
          </a:p>
          <a:p>
            <a:r>
              <a:rPr lang="en-US" b="1" dirty="0" smtClean="0">
                <a:solidFill>
                  <a:schemeClr val="bg1"/>
                </a:solidFill>
              </a:rPr>
              <a:t>	Technology Exploration		Andrew Mitchell, NASA</a:t>
            </a:r>
          </a:p>
          <a:p>
            <a:r>
              <a:rPr lang="en-US" b="1" dirty="0" smtClean="0">
                <a:solidFill>
                  <a:schemeClr val="bg1"/>
                </a:solidFill>
              </a:rPr>
              <a:t>	Data Stewardship		 </a:t>
            </a:r>
            <a:r>
              <a:rPr lang="en-US" strike="sngStrike" dirty="0" smtClean="0">
                <a:solidFill>
                  <a:schemeClr val="bg1"/>
                </a:solidFill>
              </a:rPr>
              <a:t>John Faundeen, USGS</a:t>
            </a:r>
          </a:p>
          <a:p>
            <a:r>
              <a:rPr lang="en-US" altLang="ja-JP" b="1" dirty="0" smtClean="0">
                <a:solidFill>
                  <a:schemeClr val="bg1"/>
                </a:solidFill>
              </a:rPr>
              <a:t>	Intl. Directory Network (IDN)	 Lola Olsen, NASA</a:t>
            </a:r>
          </a:p>
          <a:p>
            <a:r>
              <a:rPr lang="en-US" altLang="ja-JP" b="1" dirty="0" smtClean="0">
                <a:solidFill>
                  <a:schemeClr val="bg1"/>
                </a:solidFill>
              </a:rPr>
              <a:t>	Virtual Constellation		</a:t>
            </a:r>
            <a:r>
              <a:rPr lang="en-US" altLang="ja-JP" strike="sngStrike" dirty="0" smtClean="0">
                <a:solidFill>
                  <a:schemeClr val="bg1"/>
                </a:solidFill>
              </a:rPr>
              <a:t>John </a:t>
            </a:r>
            <a:r>
              <a:rPr lang="en-US" altLang="ja-JP" strike="sngStrike" dirty="0" err="1" smtClean="0">
                <a:solidFill>
                  <a:schemeClr val="bg1"/>
                </a:solidFill>
              </a:rPr>
              <a:t>Faundeen</a:t>
            </a:r>
            <a:r>
              <a:rPr lang="en-US" altLang="ja-JP" strike="sngStrike" dirty="0" smtClean="0">
                <a:solidFill>
                  <a:schemeClr val="bg1"/>
                </a:solidFill>
              </a:rPr>
              <a:t>, USGS </a:t>
            </a:r>
          </a:p>
          <a:p>
            <a:r>
              <a:rPr lang="en-US" altLang="ja-JP" b="1" dirty="0" smtClean="0">
                <a:solidFill>
                  <a:schemeClr val="bg1"/>
                </a:solidFill>
              </a:rPr>
              <a:t>Projects (</a:t>
            </a:r>
            <a:r>
              <a:rPr lang="en-US" altLang="ja-JP" b="1" dirty="0" err="1" smtClean="0">
                <a:solidFill>
                  <a:schemeClr val="bg1"/>
                </a:solidFill>
              </a:rPr>
              <a:t>Prj</a:t>
            </a:r>
            <a:r>
              <a:rPr lang="en-US" altLang="ja-JP" b="1" dirty="0" smtClean="0">
                <a:solidFill>
                  <a:schemeClr val="bg1"/>
                </a:solidFill>
              </a:rPr>
              <a:t>.)</a:t>
            </a:r>
          </a:p>
          <a:p>
            <a:r>
              <a:rPr lang="en-US" altLang="ja-JP" b="1" dirty="0" smtClean="0">
                <a:solidFill>
                  <a:schemeClr val="bg1"/>
                </a:solidFill>
              </a:rPr>
              <a:t>	WGISS Infrastructure Services 	Martin Yapur, NOAA</a:t>
            </a:r>
          </a:p>
          <a:p>
            <a:r>
              <a:rPr lang="en-US" altLang="ja-JP" b="1" dirty="0" smtClean="0">
                <a:solidFill>
                  <a:schemeClr val="bg1"/>
                </a:solidFill>
              </a:rPr>
              <a:t>	CWIC				Martin </a:t>
            </a:r>
            <a:r>
              <a:rPr lang="en-US" altLang="ja-JP" b="1" dirty="0" err="1" smtClean="0">
                <a:solidFill>
                  <a:schemeClr val="bg1"/>
                </a:solidFill>
              </a:rPr>
              <a:t>Yapur</a:t>
            </a:r>
            <a:r>
              <a:rPr lang="en-US" altLang="ja-JP" b="1" dirty="0" smtClean="0">
                <a:solidFill>
                  <a:schemeClr val="bg1"/>
                </a:solidFill>
              </a:rPr>
              <a:t>, NOAA, </a:t>
            </a:r>
          </a:p>
          <a:p>
            <a:r>
              <a:rPr lang="en-US" altLang="ja-JP" b="1" dirty="0" smtClean="0">
                <a:solidFill>
                  <a:schemeClr val="bg1"/>
                </a:solidFill>
              </a:rPr>
              <a:t>					</a:t>
            </a:r>
            <a:r>
              <a:rPr lang="en-US" altLang="ja-JP" b="1" dirty="0" err="1" smtClean="0">
                <a:solidFill>
                  <a:schemeClr val="bg1"/>
                </a:solidFill>
              </a:rPr>
              <a:t>Yonsook</a:t>
            </a:r>
            <a:r>
              <a:rPr lang="en-US" altLang="ja-JP" b="1" dirty="0" smtClean="0">
                <a:solidFill>
                  <a:schemeClr val="bg1"/>
                </a:solidFill>
              </a:rPr>
              <a:t> Enloe, NASA</a:t>
            </a:r>
          </a:p>
          <a:p>
            <a:r>
              <a:rPr lang="en-US" altLang="ja-JP" b="1" dirty="0" smtClean="0">
                <a:solidFill>
                  <a:schemeClr val="bg1"/>
                </a:solidFill>
              </a:rPr>
              <a:t>	</a:t>
            </a:r>
            <a:r>
              <a:rPr lang="en-US" altLang="ja-JP" b="1" strike="sngStrike" dirty="0" smtClean="0">
                <a:solidFill>
                  <a:schemeClr val="bg1"/>
                </a:solidFill>
              </a:rPr>
              <a:t>GA.4.Disasters 			Karen Moe, NASA,  </a:t>
            </a:r>
          </a:p>
          <a:p>
            <a:r>
              <a:rPr lang="en-US" altLang="ja-JP" b="1" dirty="0" smtClean="0">
                <a:solidFill>
                  <a:schemeClr val="bg1"/>
                </a:solidFill>
              </a:rPr>
              <a:t>					</a:t>
            </a:r>
            <a:r>
              <a:rPr lang="en-US" altLang="ja-JP" b="1" strike="sngStrike" dirty="0" err="1" smtClean="0">
                <a:solidFill>
                  <a:schemeClr val="bg1"/>
                </a:solidFill>
              </a:rPr>
              <a:t>Sergii</a:t>
            </a:r>
            <a:r>
              <a:rPr lang="en-US" altLang="ja-JP" b="1" strike="sngStrike" dirty="0" smtClean="0">
                <a:solidFill>
                  <a:schemeClr val="bg1"/>
                </a:solidFill>
              </a:rPr>
              <a:t> Skakun, NSAU</a:t>
            </a:r>
          </a:p>
          <a:p>
            <a:r>
              <a:rPr lang="en-US" altLang="ja-JP" b="1" dirty="0" smtClean="0">
                <a:solidFill>
                  <a:schemeClr val="bg1"/>
                </a:solidFill>
              </a:rPr>
              <a:t>	Water Portal			</a:t>
            </a:r>
            <a:r>
              <a:rPr lang="en-US" altLang="ja-JP" b="1" dirty="0" err="1" smtClean="0">
                <a:solidFill>
                  <a:schemeClr val="bg1"/>
                </a:solidFill>
              </a:rPr>
              <a:t>Satoko</a:t>
            </a:r>
            <a:r>
              <a:rPr lang="en-US" altLang="ja-JP" b="1" dirty="0" smtClean="0">
                <a:solidFill>
                  <a:schemeClr val="bg1"/>
                </a:solidFill>
              </a:rPr>
              <a:t> Miura, JAXA</a:t>
            </a:r>
          </a:p>
          <a:p>
            <a:r>
              <a:rPr lang="en-US" altLang="ja-JP" b="1" dirty="0" smtClean="0">
                <a:solidFill>
                  <a:schemeClr val="bg1"/>
                </a:solidFill>
              </a:rPr>
              <a:t>	CEOS </a:t>
            </a:r>
            <a:r>
              <a:rPr lang="en-US" altLang="ja-JP" b="1" dirty="0" err="1" smtClean="0">
                <a:solidFill>
                  <a:schemeClr val="bg1"/>
                </a:solidFill>
              </a:rPr>
              <a:t>OpenSearch</a:t>
            </a:r>
            <a:r>
              <a:rPr lang="en-US" altLang="ja-JP" b="1" dirty="0" smtClean="0">
                <a:solidFill>
                  <a:schemeClr val="bg1"/>
                </a:solidFill>
              </a:rPr>
              <a:t>		Richard Moreno, CNES</a:t>
            </a:r>
          </a:p>
          <a:p>
            <a:r>
              <a:rPr lang="en-US" altLang="ja-JP" b="1" dirty="0" smtClean="0">
                <a:solidFill>
                  <a:schemeClr val="bg1"/>
                </a:solidFill>
              </a:rPr>
              <a:t>					Yoshiyuki </a:t>
            </a:r>
            <a:r>
              <a:rPr lang="en-US" altLang="ja-JP" b="1" dirty="0" err="1" smtClean="0">
                <a:solidFill>
                  <a:schemeClr val="bg1"/>
                </a:solidFill>
              </a:rPr>
              <a:t>Kudo</a:t>
            </a:r>
            <a:r>
              <a:rPr lang="en-US" altLang="ja-JP" b="1" dirty="0" smtClean="0">
                <a:solidFill>
                  <a:schemeClr val="bg1"/>
                </a:solidFill>
              </a:rPr>
              <a:t>, JAXA</a:t>
            </a:r>
          </a:p>
        </p:txBody>
      </p:sp>
      <p:cxnSp>
        <p:nvCxnSpPr>
          <p:cNvPr id="12" name="直線コネクタ 11"/>
          <p:cNvCxnSpPr/>
          <p:nvPr/>
        </p:nvCxnSpPr>
        <p:spPr>
          <a:xfrm>
            <a:off x="3151312" y="2283065"/>
            <a:ext cx="844624" cy="0"/>
          </a:xfrm>
          <a:prstGeom prst="line">
            <a:avLst/>
          </a:prstGeom>
          <a:ln w="3175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IDN Interest Group</a:t>
            </a:r>
            <a:endParaRPr kumimoji="1" lang="ja-JP" altLang="en-US" dirty="0"/>
          </a:p>
        </p:txBody>
      </p:sp>
      <p:sp>
        <p:nvSpPr>
          <p:cNvPr id="3" name="コンテンツ プレースホルダ 2"/>
          <p:cNvSpPr>
            <a:spLocks noGrp="1"/>
          </p:cNvSpPr>
          <p:nvPr>
            <p:ph idx="1"/>
          </p:nvPr>
        </p:nvSpPr>
        <p:spPr>
          <a:xfrm>
            <a:off x="457200" y="1340768"/>
            <a:ext cx="8229600" cy="4525963"/>
          </a:xfrm>
        </p:spPr>
        <p:txBody>
          <a:bodyPr>
            <a:noAutofit/>
          </a:bodyPr>
          <a:lstStyle/>
          <a:p>
            <a:pPr marL="514350" indent="-514350">
              <a:buFont typeface="+mj-lt"/>
              <a:buAutoNum type="arabicPeriod"/>
            </a:pPr>
            <a:r>
              <a:rPr lang="en-US" altLang="ja-JP" sz="2000" dirty="0" smtClean="0"/>
              <a:t>CEOS IDN</a:t>
            </a:r>
          </a:p>
          <a:p>
            <a:pPr lvl="1">
              <a:buFont typeface="Wingdings" pitchFamily="2" charset="2"/>
              <a:buChar char="n"/>
            </a:pPr>
            <a:r>
              <a:rPr lang="en-US" altLang="ja-JP" sz="1600" dirty="0" smtClean="0"/>
              <a:t>CEOS International Directory Network (http://idn.ceos.org)</a:t>
            </a:r>
          </a:p>
          <a:p>
            <a:pPr lvl="1">
              <a:buFont typeface="Wingdings" pitchFamily="2" charset="2"/>
              <a:buChar char="n"/>
            </a:pPr>
            <a:r>
              <a:rPr lang="en-US" altLang="ja-JP" sz="1600" dirty="0" smtClean="0"/>
              <a:t>An international effort developed to assist users in locating data sets, data services, and visualizations. </a:t>
            </a:r>
          </a:p>
          <a:p>
            <a:pPr lvl="1">
              <a:buFont typeface="Wingdings" pitchFamily="2" charset="2"/>
              <a:buChar char="n"/>
            </a:pPr>
            <a:r>
              <a:rPr lang="en-US" altLang="ja-JP" sz="1600" dirty="0" smtClean="0"/>
              <a:t>Provide free, online access to metadata on scientific data in the Earth sciences: </a:t>
            </a:r>
            <a:r>
              <a:rPr lang="en-US" altLang="ja-JP" sz="1600" dirty="0" err="1" smtClean="0"/>
              <a:t>geoscience</a:t>
            </a:r>
            <a:r>
              <a:rPr lang="en-US" altLang="ja-JP" sz="1600" dirty="0" smtClean="0"/>
              <a:t>, </a:t>
            </a:r>
            <a:r>
              <a:rPr lang="en-US" altLang="ja-JP" sz="1600" dirty="0" err="1" smtClean="0"/>
              <a:t>hydrospheric</a:t>
            </a:r>
            <a:r>
              <a:rPr lang="en-US" altLang="ja-JP" sz="1600" dirty="0" smtClean="0"/>
              <a:t>, </a:t>
            </a:r>
            <a:r>
              <a:rPr lang="en-US" altLang="ja-JP" sz="1600" dirty="0" err="1" smtClean="0"/>
              <a:t>biospheric</a:t>
            </a:r>
            <a:r>
              <a:rPr lang="en-US" altLang="ja-JP" sz="1600" dirty="0" smtClean="0"/>
              <a:t>, satellite remote sensing, and atmospheric sciences.</a:t>
            </a:r>
          </a:p>
          <a:p>
            <a:pPr lvl="1">
              <a:buFont typeface="Wingdings" pitchFamily="2" charset="2"/>
              <a:buChar char="n"/>
            </a:pPr>
            <a:r>
              <a:rPr lang="en-US" altLang="ja-JP" sz="1600" dirty="0" smtClean="0"/>
              <a:t>Provide clients/portals directory-level search of CEOS agencies and others who have registered their collections in the IDN</a:t>
            </a:r>
          </a:p>
          <a:p>
            <a:pPr marL="514350" indent="-514350">
              <a:buFont typeface="+mj-lt"/>
              <a:buAutoNum type="arabicPeriod"/>
            </a:pPr>
            <a:r>
              <a:rPr lang="en-US" altLang="ja-JP" sz="2000" dirty="0" smtClean="0"/>
              <a:t>IDN Services</a:t>
            </a:r>
          </a:p>
          <a:p>
            <a:pPr lvl="1">
              <a:buFont typeface="Wingdings" pitchFamily="2" charset="2"/>
              <a:buChar char="n"/>
            </a:pPr>
            <a:r>
              <a:rPr lang="en-US" altLang="ja-JP" sz="1600" dirty="0" smtClean="0"/>
              <a:t>IDN CSW access : Procedures for accessing the IDN CSW Testing Server (http://idn.ceos.org/docs/CSWaccess.pdf)</a:t>
            </a:r>
          </a:p>
          <a:p>
            <a:pPr lvl="1">
              <a:buFont typeface="Wingdings" pitchFamily="2" charset="2"/>
              <a:buChar char="n"/>
            </a:pPr>
            <a:r>
              <a:rPr lang="en-US" altLang="ja-JP" sz="1600" dirty="0" smtClean="0"/>
              <a:t>Connect to the IDN Metadata Web System (MWS) and Keyword Management System (KMS) </a:t>
            </a:r>
            <a:r>
              <a:rPr lang="en-US" altLang="ja-JP" sz="1600" dirty="0" err="1" smtClean="0"/>
              <a:t>RESTful</a:t>
            </a:r>
            <a:r>
              <a:rPr lang="en-US" altLang="ja-JP" sz="1600" dirty="0" smtClean="0"/>
              <a:t> Web Services (http://gcmd.nasa.gov/Connect)</a:t>
            </a:r>
          </a:p>
          <a:p>
            <a:pPr marL="514350" indent="-514350">
              <a:buFont typeface="+mj-lt"/>
              <a:buAutoNum type="arabicPeriod"/>
            </a:pPr>
            <a:r>
              <a:rPr lang="en-US" altLang="ja-JP" sz="2000" dirty="0" smtClean="0"/>
              <a:t>IDN IG</a:t>
            </a:r>
            <a:endParaRPr lang="en-GB" altLang="ja-JP" sz="2000" dirty="0" smtClean="0">
              <a:solidFill>
                <a:srgbClr val="0000CC"/>
              </a:solidFill>
            </a:endParaRPr>
          </a:p>
          <a:p>
            <a:pPr lvl="1">
              <a:buFont typeface="Wingdings" pitchFamily="2" charset="2"/>
              <a:buChar char="n"/>
            </a:pPr>
            <a:r>
              <a:rPr lang="en-GB" altLang="ja-JP" sz="1600" dirty="0" smtClean="0"/>
              <a:t>IDN IG is responsible for coordinating activities among the participating agencies to maintain, improve, and expand the functions and use of the CEOS IDN, which is the largest scientific directory service in the world.</a:t>
            </a:r>
          </a:p>
        </p:txBody>
      </p:sp>
      <p:sp>
        <p:nvSpPr>
          <p:cNvPr id="4" name="スライド番号プレースホルダ 3"/>
          <p:cNvSpPr>
            <a:spLocks noGrp="1"/>
          </p:cNvSpPr>
          <p:nvPr>
            <p:ph type="sldNum" sz="quarter" idx="12"/>
          </p:nvPr>
        </p:nvSpPr>
        <p:spPr/>
        <p:txBody>
          <a:bodyPr/>
          <a:lstStyle/>
          <a:p>
            <a:fld id="{C238F03A-58E1-4ECA-9024-348A9A81A53D}" type="slidenum">
              <a:rPr lang="en-US" smtClean="0"/>
              <a:pPr/>
              <a:t>3</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IDN Interest Group</a:t>
            </a:r>
            <a:endParaRPr kumimoji="1" lang="ja-JP" altLang="en-US" dirty="0"/>
          </a:p>
        </p:txBody>
      </p:sp>
      <p:sp>
        <p:nvSpPr>
          <p:cNvPr id="4" name="スライド番号プレースホルダ 3"/>
          <p:cNvSpPr>
            <a:spLocks noGrp="1"/>
          </p:cNvSpPr>
          <p:nvPr>
            <p:ph type="sldNum" sz="quarter" idx="12"/>
          </p:nvPr>
        </p:nvSpPr>
        <p:spPr/>
        <p:txBody>
          <a:bodyPr/>
          <a:lstStyle/>
          <a:p>
            <a:fld id="{C238F03A-58E1-4ECA-9024-348A9A81A53D}" type="slidenum">
              <a:rPr lang="en-US" smtClean="0"/>
              <a:pPr/>
              <a:t>4</a:t>
            </a:fld>
            <a:endParaRPr lang="en-US"/>
          </a:p>
        </p:txBody>
      </p:sp>
      <p:pic>
        <p:nvPicPr>
          <p:cNvPr id="1026" name="Picture 2"/>
          <p:cNvPicPr>
            <a:picLocks noChangeAspect="1" noChangeArrowheads="1"/>
          </p:cNvPicPr>
          <p:nvPr/>
        </p:nvPicPr>
        <p:blipFill>
          <a:blip r:embed="rId2" cstate="print"/>
          <a:srcRect t="11807" r="1446"/>
          <a:stretch>
            <a:fillRect/>
          </a:stretch>
        </p:blipFill>
        <p:spPr bwMode="auto">
          <a:xfrm>
            <a:off x="0" y="1512168"/>
            <a:ext cx="8264206" cy="537321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28"/>
          <p:cNvGrpSpPr/>
          <p:nvPr/>
        </p:nvGrpSpPr>
        <p:grpSpPr>
          <a:xfrm>
            <a:off x="7733" y="2167637"/>
            <a:ext cx="4764683" cy="4213691"/>
            <a:chOff x="7733" y="2603507"/>
            <a:chExt cx="4764683" cy="4213691"/>
          </a:xfrm>
        </p:grpSpPr>
        <p:pic>
          <p:nvPicPr>
            <p:cNvPr id="61442" name="Picture 2" descr="C:\Users\satoko\Desktop\CEOS-DIF-Count.xlsx.jpg"/>
            <p:cNvPicPr>
              <a:picLocks noChangeAspect="1" noChangeArrowheads="1"/>
            </p:cNvPicPr>
            <p:nvPr/>
          </p:nvPicPr>
          <p:blipFill>
            <a:blip r:embed="rId3" cstate="print"/>
            <a:srcRect l="5165" t="17787" r="6650" b="13860"/>
            <a:stretch>
              <a:fillRect/>
            </a:stretch>
          </p:blipFill>
          <p:spPr bwMode="auto">
            <a:xfrm>
              <a:off x="7733" y="2603507"/>
              <a:ext cx="4764683" cy="4110052"/>
            </a:xfrm>
            <a:prstGeom prst="rect">
              <a:avLst/>
            </a:prstGeom>
            <a:solidFill>
              <a:schemeClr val="bg1"/>
            </a:solidFill>
          </p:spPr>
        </p:pic>
        <p:sp>
          <p:nvSpPr>
            <p:cNvPr id="28" name="テキスト ボックス 27"/>
            <p:cNvSpPr txBox="1"/>
            <p:nvPr/>
          </p:nvSpPr>
          <p:spPr>
            <a:xfrm>
              <a:off x="393433" y="6447866"/>
              <a:ext cx="4345164" cy="369332"/>
            </a:xfrm>
            <a:prstGeom prst="rect">
              <a:avLst/>
            </a:prstGeom>
            <a:solidFill>
              <a:srgbClr val="FFFFFF"/>
            </a:solidFill>
          </p:spPr>
          <p:txBody>
            <a:bodyPr wrap="none" tIns="0" bIns="0" rtlCol="0">
              <a:spAutoFit/>
            </a:bodyPr>
            <a:lstStyle/>
            <a:p>
              <a:r>
                <a:rPr kumimoji="1" lang="en-US" altLang="ja-JP" sz="1200" dirty="0" smtClean="0"/>
                <a:t>Jan    Feb    Mar   Apr    May    Jun     Jul     Aug    Sep    Oct </a:t>
              </a:r>
            </a:p>
            <a:p>
              <a:r>
                <a:rPr kumimoji="1" lang="en-US" altLang="ja-JP" sz="1200" dirty="0" smtClean="0"/>
                <a:t>                                      2013</a:t>
              </a:r>
              <a:endParaRPr kumimoji="1" lang="ja-JP" altLang="en-US" sz="1200" dirty="0"/>
            </a:p>
          </p:txBody>
        </p:sp>
      </p:grpSp>
      <p:sp>
        <p:nvSpPr>
          <p:cNvPr id="3" name="スライド番号プレースホルダ 2"/>
          <p:cNvSpPr>
            <a:spLocks noGrp="1"/>
          </p:cNvSpPr>
          <p:nvPr>
            <p:ph type="sldNum" sz="quarter" idx="12"/>
          </p:nvPr>
        </p:nvSpPr>
        <p:spPr/>
        <p:txBody>
          <a:bodyPr/>
          <a:lstStyle/>
          <a:p>
            <a:fld id="{2550EDD4-B45E-4E73-A50F-F1A08F324EDD}" type="slidenum">
              <a:rPr kumimoji="1" lang="ja-JP" altLang="en-US" smtClean="0"/>
              <a:pPr/>
              <a:t>5</a:t>
            </a:fld>
            <a:endParaRPr kumimoji="1" lang="ja-JP" altLang="en-US" dirty="0"/>
          </a:p>
        </p:txBody>
      </p:sp>
      <p:sp>
        <p:nvSpPr>
          <p:cNvPr id="4" name="タイトル 3"/>
          <p:cNvSpPr>
            <a:spLocks noGrp="1"/>
          </p:cNvSpPr>
          <p:nvPr>
            <p:ph type="title"/>
          </p:nvPr>
        </p:nvSpPr>
        <p:spPr/>
        <p:txBody>
          <a:bodyPr/>
          <a:lstStyle/>
          <a:p>
            <a:r>
              <a:rPr kumimoji="1" lang="en-US" altLang="ja-JP" dirty="0" smtClean="0"/>
              <a:t>IDN </a:t>
            </a:r>
            <a:r>
              <a:rPr kumimoji="1" lang="en-US" altLang="ja-JP" sz="2800" dirty="0" smtClean="0"/>
              <a:t>Dataset registration Status</a:t>
            </a:r>
            <a:endParaRPr kumimoji="1" lang="ja-JP" altLang="en-US" sz="2800" dirty="0"/>
          </a:p>
        </p:txBody>
      </p:sp>
      <p:sp>
        <p:nvSpPr>
          <p:cNvPr id="9" name="円/楕円 8"/>
          <p:cNvSpPr/>
          <p:nvPr/>
        </p:nvSpPr>
        <p:spPr bwMode="auto">
          <a:xfrm>
            <a:off x="4127686" y="3434077"/>
            <a:ext cx="452944" cy="208722"/>
          </a:xfrm>
          <a:prstGeom prst="ellipse">
            <a:avLst/>
          </a:prstGeom>
          <a:noFill/>
          <a:ln w="222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500" b="0" i="0" u="none" strike="noStrike" cap="none" normalizeH="0" baseline="0" smtClean="0">
              <a:ln>
                <a:noFill/>
              </a:ln>
              <a:solidFill>
                <a:srgbClr val="000000"/>
              </a:solidFill>
              <a:effectLst/>
              <a:latin typeface="Tahoma" pitchFamily="34" charset="0"/>
            </a:endParaRPr>
          </a:p>
        </p:txBody>
      </p:sp>
      <p:cxnSp>
        <p:nvCxnSpPr>
          <p:cNvPr id="11" name="直線矢印コネクタ 10"/>
          <p:cNvCxnSpPr>
            <a:stCxn id="9" idx="0"/>
            <a:endCxn id="12" idx="2"/>
          </p:cNvCxnSpPr>
          <p:nvPr/>
        </p:nvCxnSpPr>
        <p:spPr bwMode="auto">
          <a:xfrm flipH="1" flipV="1">
            <a:off x="3859966" y="2874662"/>
            <a:ext cx="494192" cy="559415"/>
          </a:xfrm>
          <a:prstGeom prst="straightConnector1">
            <a:avLst/>
          </a:prstGeom>
          <a:solidFill>
            <a:schemeClr val="accent1"/>
          </a:solidFill>
          <a:ln w="9525" cap="flat" cmpd="sng" algn="ctr">
            <a:solidFill>
              <a:srgbClr val="FF0000"/>
            </a:solidFill>
            <a:prstDash val="solid"/>
            <a:round/>
            <a:headEnd type="stealth" w="med" len="med"/>
            <a:tailEnd type="none"/>
          </a:ln>
          <a:effectLst/>
        </p:spPr>
      </p:cxnSp>
      <p:sp>
        <p:nvSpPr>
          <p:cNvPr id="12" name="テキスト ボックス 11"/>
          <p:cNvSpPr txBox="1"/>
          <p:nvPr/>
        </p:nvSpPr>
        <p:spPr>
          <a:xfrm>
            <a:off x="3293144" y="2228331"/>
            <a:ext cx="1133644" cy="646331"/>
          </a:xfrm>
          <a:prstGeom prst="rect">
            <a:avLst/>
          </a:prstGeom>
          <a:solidFill>
            <a:schemeClr val="bg1"/>
          </a:solidFill>
        </p:spPr>
        <p:txBody>
          <a:bodyPr wrap="none" rtlCol="0">
            <a:spAutoFit/>
          </a:bodyPr>
          <a:lstStyle/>
          <a:p>
            <a:r>
              <a:rPr kumimoji="1" lang="en-US" altLang="ja-JP" dirty="0" smtClean="0">
                <a:solidFill>
                  <a:srgbClr val="FF0000"/>
                </a:solidFill>
              </a:rPr>
              <a:t>Oct-2013</a:t>
            </a:r>
          </a:p>
          <a:p>
            <a:r>
              <a:rPr kumimoji="1" lang="en-US" altLang="ja-JP" b="1" dirty="0" smtClean="0">
                <a:solidFill>
                  <a:srgbClr val="FF0000"/>
                </a:solidFill>
              </a:rPr>
              <a:t>14981</a:t>
            </a:r>
            <a:endParaRPr kumimoji="1" lang="ja-JP" altLang="en-US" b="1" dirty="0">
              <a:solidFill>
                <a:srgbClr val="FF0000"/>
              </a:solidFill>
            </a:endParaRPr>
          </a:p>
        </p:txBody>
      </p:sp>
      <p:sp>
        <p:nvSpPr>
          <p:cNvPr id="10" name="円/楕円 9"/>
          <p:cNvSpPr/>
          <p:nvPr/>
        </p:nvSpPr>
        <p:spPr bwMode="auto">
          <a:xfrm>
            <a:off x="867994" y="4414624"/>
            <a:ext cx="311959" cy="208722"/>
          </a:xfrm>
          <a:prstGeom prst="ellipse">
            <a:avLst/>
          </a:prstGeom>
          <a:noFill/>
          <a:ln w="222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500" b="0" i="0" u="none" strike="noStrike" cap="none" normalizeH="0" baseline="0" smtClean="0">
              <a:ln>
                <a:noFill/>
              </a:ln>
              <a:solidFill>
                <a:srgbClr val="000000"/>
              </a:solidFill>
              <a:effectLst/>
              <a:latin typeface="Tahoma" pitchFamily="34" charset="0"/>
            </a:endParaRPr>
          </a:p>
        </p:txBody>
      </p:sp>
      <p:cxnSp>
        <p:nvCxnSpPr>
          <p:cNvPr id="13" name="直線矢印コネクタ 12"/>
          <p:cNvCxnSpPr/>
          <p:nvPr/>
        </p:nvCxnSpPr>
        <p:spPr bwMode="auto">
          <a:xfrm flipV="1">
            <a:off x="999310" y="3090105"/>
            <a:ext cx="0" cy="1337046"/>
          </a:xfrm>
          <a:prstGeom prst="straightConnector1">
            <a:avLst/>
          </a:prstGeom>
          <a:solidFill>
            <a:schemeClr val="accent1"/>
          </a:solidFill>
          <a:ln w="9525" cap="flat" cmpd="sng" algn="ctr">
            <a:solidFill>
              <a:srgbClr val="FF0000"/>
            </a:solidFill>
            <a:prstDash val="solid"/>
            <a:round/>
            <a:headEnd type="stealth" w="med" len="med"/>
            <a:tailEnd type="none"/>
          </a:ln>
          <a:effectLst/>
        </p:spPr>
      </p:cxnSp>
      <p:sp>
        <p:nvSpPr>
          <p:cNvPr id="14" name="テキスト ボックス 13"/>
          <p:cNvSpPr txBox="1"/>
          <p:nvPr/>
        </p:nvSpPr>
        <p:spPr>
          <a:xfrm>
            <a:off x="432473" y="2228331"/>
            <a:ext cx="1588768" cy="861774"/>
          </a:xfrm>
          <a:prstGeom prst="rect">
            <a:avLst/>
          </a:prstGeom>
          <a:solidFill>
            <a:schemeClr val="bg1"/>
          </a:solidFill>
        </p:spPr>
        <p:txBody>
          <a:bodyPr wrap="none" rtlCol="0">
            <a:spAutoFit/>
          </a:bodyPr>
          <a:lstStyle/>
          <a:p>
            <a:r>
              <a:rPr kumimoji="1" lang="en-US" altLang="ja-JP" sz="1600" dirty="0" smtClean="0">
                <a:solidFill>
                  <a:srgbClr val="FF0000"/>
                </a:solidFill>
              </a:rPr>
              <a:t>Feb-2013</a:t>
            </a:r>
          </a:p>
          <a:p>
            <a:r>
              <a:rPr kumimoji="1" lang="en-US" altLang="ja-JP" sz="1600" dirty="0" smtClean="0">
                <a:solidFill>
                  <a:srgbClr val="FF0000"/>
                </a:solidFill>
              </a:rPr>
              <a:t>(Before SIT-28)</a:t>
            </a:r>
          </a:p>
          <a:p>
            <a:r>
              <a:rPr kumimoji="1" lang="en-US" altLang="ja-JP" sz="1600" b="1" dirty="0" smtClean="0">
                <a:solidFill>
                  <a:srgbClr val="FF0000"/>
                </a:solidFill>
              </a:rPr>
              <a:t>14867</a:t>
            </a:r>
            <a:endParaRPr kumimoji="1" lang="ja-JP" altLang="en-US" sz="1600" b="1" dirty="0">
              <a:solidFill>
                <a:srgbClr val="FF0000"/>
              </a:solidFill>
            </a:endParaRPr>
          </a:p>
        </p:txBody>
      </p:sp>
      <p:sp>
        <p:nvSpPr>
          <p:cNvPr id="22" name="コンテンツ プレースホルダ 1"/>
          <p:cNvSpPr txBox="1">
            <a:spLocks/>
          </p:cNvSpPr>
          <p:nvPr/>
        </p:nvSpPr>
        <p:spPr bwMode="auto">
          <a:xfrm>
            <a:off x="7734" y="1447557"/>
            <a:ext cx="4839840" cy="9081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0" lang="en-US" altLang="ja-JP" sz="20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Total Registered Datasets from CEOS Agencies</a:t>
            </a:r>
          </a:p>
        </p:txBody>
      </p:sp>
      <p:sp>
        <p:nvSpPr>
          <p:cNvPr id="24" name="コンテンツ プレースホルダ 1"/>
          <p:cNvSpPr txBox="1">
            <a:spLocks/>
          </p:cNvSpPr>
          <p:nvPr/>
        </p:nvSpPr>
        <p:spPr bwMode="auto">
          <a:xfrm>
            <a:off x="4756129" y="1447557"/>
            <a:ext cx="4156051" cy="4967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0" lang="en-US" altLang="ja-JP" sz="20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Monthly IDN Entry Updates</a:t>
            </a:r>
          </a:p>
        </p:txBody>
      </p:sp>
      <p:grpSp>
        <p:nvGrpSpPr>
          <p:cNvPr id="7" name="グループ化 26"/>
          <p:cNvGrpSpPr/>
          <p:nvPr/>
        </p:nvGrpSpPr>
        <p:grpSpPr>
          <a:xfrm>
            <a:off x="4752304" y="2363011"/>
            <a:ext cx="4153701" cy="3771762"/>
            <a:chOff x="4752304" y="2781832"/>
            <a:chExt cx="4153701" cy="3771762"/>
          </a:xfrm>
        </p:grpSpPr>
        <p:pic>
          <p:nvPicPr>
            <p:cNvPr id="23" name="Picture 3" descr="C:\Users\satoko\Desktop\MonthlyUpdatesDIF.jpg"/>
            <p:cNvPicPr>
              <a:picLocks noChangeAspect="1" noChangeArrowheads="1"/>
            </p:cNvPicPr>
            <p:nvPr/>
          </p:nvPicPr>
          <p:blipFill>
            <a:blip r:embed="rId4" cstate="print"/>
            <a:srcRect l="5963" t="25683" r="6064" b="14473"/>
            <a:stretch>
              <a:fillRect/>
            </a:stretch>
          </p:blipFill>
          <p:spPr bwMode="auto">
            <a:xfrm>
              <a:off x="4752304" y="2781832"/>
              <a:ext cx="4153701" cy="3625403"/>
            </a:xfrm>
            <a:prstGeom prst="rect">
              <a:avLst/>
            </a:prstGeom>
            <a:noFill/>
          </p:spPr>
        </p:pic>
        <p:sp>
          <p:nvSpPr>
            <p:cNvPr id="26" name="テキスト ボックス 25"/>
            <p:cNvSpPr txBox="1"/>
            <p:nvPr/>
          </p:nvSpPr>
          <p:spPr>
            <a:xfrm>
              <a:off x="4975871" y="6184262"/>
              <a:ext cx="3924023" cy="369332"/>
            </a:xfrm>
            <a:prstGeom prst="rect">
              <a:avLst/>
            </a:prstGeom>
            <a:solidFill>
              <a:srgbClr val="FFFFFF"/>
            </a:solidFill>
          </p:spPr>
          <p:txBody>
            <a:bodyPr wrap="none" tIns="0" bIns="0" rtlCol="0">
              <a:spAutoFit/>
            </a:bodyPr>
            <a:lstStyle/>
            <a:p>
              <a:r>
                <a:rPr kumimoji="1" lang="en-US" altLang="ja-JP" sz="1200" dirty="0" smtClean="0"/>
                <a:t>Jan     Feb    Mar   Apr    May   Jun    Jul	     Aug    Sep </a:t>
              </a:r>
            </a:p>
            <a:p>
              <a:r>
                <a:rPr kumimoji="1" lang="en-US" altLang="ja-JP" sz="1200" dirty="0" smtClean="0"/>
                <a:t>                                      2013</a:t>
              </a:r>
              <a:endParaRPr kumimoji="1" lang="ja-JP" altLang="en-US" sz="12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CWIC Project</a:t>
            </a:r>
            <a:endParaRPr kumimoji="1" lang="ja-JP" altLang="en-US" dirty="0"/>
          </a:p>
        </p:txBody>
      </p:sp>
      <p:sp>
        <p:nvSpPr>
          <p:cNvPr id="3" name="コンテンツ プレースホルダ 2"/>
          <p:cNvSpPr>
            <a:spLocks noGrp="1"/>
          </p:cNvSpPr>
          <p:nvPr>
            <p:ph idx="1"/>
          </p:nvPr>
        </p:nvSpPr>
        <p:spPr>
          <a:xfrm>
            <a:off x="107505" y="1340768"/>
            <a:ext cx="6696744" cy="1728192"/>
          </a:xfrm>
        </p:spPr>
        <p:txBody>
          <a:bodyPr>
            <a:noAutofit/>
          </a:bodyPr>
          <a:lstStyle/>
          <a:p>
            <a:pPr>
              <a:buFont typeface="Wingdings" pitchFamily="2" charset="2"/>
              <a:buChar char="n"/>
            </a:pPr>
            <a:r>
              <a:rPr lang="en-US" altLang="ja-JP" sz="2100" dirty="0" smtClean="0"/>
              <a:t>CWIC = </a:t>
            </a:r>
            <a:r>
              <a:rPr lang="en-US" altLang="ja-JP" sz="2100" u="sng" dirty="0" smtClean="0"/>
              <a:t>C</a:t>
            </a:r>
            <a:r>
              <a:rPr lang="en-US" altLang="ja-JP" sz="2100" dirty="0" smtClean="0"/>
              <a:t>EOS </a:t>
            </a:r>
            <a:r>
              <a:rPr lang="en-US" altLang="ja-JP" sz="2100" u="sng" dirty="0" smtClean="0"/>
              <a:t>W</a:t>
            </a:r>
            <a:r>
              <a:rPr lang="en-US" altLang="ja-JP" sz="2100" dirty="0" smtClean="0"/>
              <a:t>GISS </a:t>
            </a:r>
            <a:r>
              <a:rPr lang="en-US" altLang="ja-JP" sz="2100" u="sng" dirty="0" smtClean="0"/>
              <a:t>I</a:t>
            </a:r>
            <a:r>
              <a:rPr lang="en-US" altLang="ja-JP" sz="2100" dirty="0" smtClean="0"/>
              <a:t>ntegrated </a:t>
            </a:r>
            <a:r>
              <a:rPr lang="en-US" altLang="ja-JP" sz="2100" u="sng" dirty="0" smtClean="0"/>
              <a:t>C</a:t>
            </a:r>
            <a:r>
              <a:rPr lang="en-US" altLang="ja-JP" sz="2100" dirty="0" smtClean="0"/>
              <a:t>atalog</a:t>
            </a:r>
          </a:p>
          <a:p>
            <a:pPr>
              <a:buFont typeface="Wingdings" pitchFamily="2" charset="2"/>
              <a:buChar char="n"/>
            </a:pPr>
            <a:r>
              <a:rPr lang="en-US" altLang="ja-JP" sz="2100" dirty="0" smtClean="0"/>
              <a:t>Implemented to realize a federated catalogue for data discovery from multiple EO data centers</a:t>
            </a:r>
          </a:p>
          <a:p>
            <a:pPr>
              <a:buFont typeface="Wingdings" pitchFamily="2" charset="2"/>
              <a:buChar char="n"/>
            </a:pPr>
            <a:r>
              <a:rPr lang="en-US" altLang="ja-JP" sz="2100" dirty="0" smtClean="0"/>
              <a:t>The CWIC architecture consists of 3 main items:</a:t>
            </a:r>
          </a:p>
        </p:txBody>
      </p:sp>
      <p:pic>
        <p:nvPicPr>
          <p:cNvPr id="1027" name="Picture 3"/>
          <p:cNvPicPr>
            <a:picLocks noChangeAspect="1" noChangeArrowheads="1"/>
          </p:cNvPicPr>
          <p:nvPr/>
        </p:nvPicPr>
        <p:blipFill>
          <a:blip r:embed="rId2" cstate="print"/>
          <a:srcRect l="1462" r="2028" b="5278"/>
          <a:stretch>
            <a:fillRect/>
          </a:stretch>
        </p:blipFill>
        <p:spPr bwMode="auto">
          <a:xfrm>
            <a:off x="5288175" y="3645024"/>
            <a:ext cx="3855825" cy="3096344"/>
          </a:xfrm>
          <a:prstGeom prst="rect">
            <a:avLst/>
          </a:prstGeom>
          <a:noFill/>
          <a:ln w="9525">
            <a:noFill/>
            <a:miter lim="800000"/>
            <a:headEnd/>
            <a:tailEnd/>
          </a:ln>
        </p:spPr>
      </p:pic>
      <p:sp>
        <p:nvSpPr>
          <p:cNvPr id="6" name="テキスト ボックス 5"/>
          <p:cNvSpPr txBox="1"/>
          <p:nvPr/>
        </p:nvSpPr>
        <p:spPr>
          <a:xfrm>
            <a:off x="179512" y="3099732"/>
            <a:ext cx="5472608" cy="3785652"/>
          </a:xfrm>
          <a:prstGeom prst="rect">
            <a:avLst/>
          </a:prstGeom>
          <a:noFill/>
        </p:spPr>
        <p:txBody>
          <a:bodyPr wrap="square" rtlCol="0">
            <a:spAutoFit/>
          </a:bodyPr>
          <a:lstStyle/>
          <a:p>
            <a:pPr>
              <a:buFont typeface="Arial" pitchFamily="34" charset="0"/>
              <a:buChar char="•"/>
            </a:pPr>
            <a:r>
              <a:rPr lang="en-US" altLang="ja-JP" sz="2000" dirty="0" smtClean="0"/>
              <a:t>CWIC middleware - provides an access point for an inventory-level search at CEOS agencies who are CWIC data providers </a:t>
            </a:r>
          </a:p>
          <a:p>
            <a:pPr>
              <a:buFont typeface="Arial" pitchFamily="34" charset="0"/>
              <a:buChar char="•"/>
            </a:pPr>
            <a:endParaRPr lang="en-US" altLang="ja-JP" sz="1600" dirty="0" smtClean="0"/>
          </a:p>
          <a:p>
            <a:pPr>
              <a:buFont typeface="Arial" pitchFamily="34" charset="0"/>
              <a:buChar char="•"/>
            </a:pPr>
            <a:r>
              <a:rPr lang="en-US" altLang="ja-JP" sz="2000" dirty="0" smtClean="0"/>
              <a:t>CWIC clients/portals - user interfaces to access cross-discipline data from CWIC data providers</a:t>
            </a:r>
          </a:p>
          <a:p>
            <a:pPr>
              <a:buFont typeface="Arial" pitchFamily="34" charset="0"/>
              <a:buChar char="•"/>
            </a:pPr>
            <a:endParaRPr lang="en-US" altLang="ja-JP" sz="1600" dirty="0" smtClean="0"/>
          </a:p>
          <a:p>
            <a:pPr>
              <a:buFont typeface="Arial" pitchFamily="34" charset="0"/>
              <a:buChar char="•"/>
            </a:pPr>
            <a:r>
              <a:rPr lang="en-US" altLang="ja-JP" sz="2000" dirty="0" smtClean="0"/>
              <a:t>IDN – International Directory Network (IDN) provides clients/portals directory-level search of CEOS agencies who have registered their collections in the IDN</a:t>
            </a:r>
          </a:p>
        </p:txBody>
      </p:sp>
      <p:sp>
        <p:nvSpPr>
          <p:cNvPr id="7" name="スライド番号プレースホルダ 6"/>
          <p:cNvSpPr>
            <a:spLocks noGrp="1"/>
          </p:cNvSpPr>
          <p:nvPr>
            <p:ph type="sldNum" sz="quarter" idx="12"/>
          </p:nvPr>
        </p:nvSpPr>
        <p:spPr/>
        <p:txBody>
          <a:bodyPr/>
          <a:lstStyle/>
          <a:p>
            <a:fld id="{C238F03A-58E1-4ECA-9024-348A9A81A53D}" type="slidenum">
              <a:rPr lang="en-US" smtClean="0"/>
              <a:pPr/>
              <a:t>6</a:t>
            </a:fld>
            <a:endParaRPr lang="en-US"/>
          </a:p>
        </p:txBody>
      </p:sp>
      <p:pic>
        <p:nvPicPr>
          <p:cNvPr id="4"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r="18568"/>
          <a:stretch/>
        </p:blipFill>
        <p:spPr bwMode="auto">
          <a:xfrm>
            <a:off x="6875843" y="1916832"/>
            <a:ext cx="2304669" cy="16119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 1"/>
          <p:cNvSpPr>
            <a:spLocks noGrp="1"/>
          </p:cNvSpPr>
          <p:nvPr>
            <p:ph idx="1"/>
          </p:nvPr>
        </p:nvSpPr>
        <p:spPr>
          <a:xfrm>
            <a:off x="296862" y="1445885"/>
            <a:ext cx="8683256" cy="2703195"/>
          </a:xfrm>
        </p:spPr>
        <p:txBody>
          <a:bodyPr/>
          <a:lstStyle/>
          <a:p>
            <a:pPr>
              <a:buNone/>
            </a:pPr>
            <a:r>
              <a:rPr lang="en-US" altLang="ja-JP" dirty="0" smtClean="0"/>
              <a:t>(1) Numeric (Oct 2013)</a:t>
            </a:r>
          </a:p>
          <a:p>
            <a:pPr>
              <a:buFont typeface="Wingdings" pitchFamily="2" charset="2"/>
              <a:buChar char="n"/>
            </a:pPr>
            <a:r>
              <a:rPr lang="en-US" altLang="ja-JP" dirty="0" smtClean="0"/>
              <a:t># of discoverable and accessible collections  = </a:t>
            </a:r>
            <a:r>
              <a:rPr lang="fr-FR" altLang="ja-JP" dirty="0" smtClean="0"/>
              <a:t>1809</a:t>
            </a:r>
            <a:endParaRPr lang="en-US" altLang="ja-JP" dirty="0" smtClean="0"/>
          </a:p>
          <a:p>
            <a:pPr>
              <a:buFont typeface="Wingdings" pitchFamily="2" charset="2"/>
              <a:buChar char="n"/>
            </a:pPr>
            <a:r>
              <a:rPr lang="en-US" altLang="ja-JP" dirty="0" smtClean="0"/>
              <a:t># of discoverable and accessible granules &gt;50 millions </a:t>
            </a:r>
          </a:p>
          <a:p>
            <a:pPr>
              <a:buFont typeface="Wingdings" pitchFamily="2" charset="2"/>
              <a:buChar char="n"/>
            </a:pPr>
            <a:r>
              <a:rPr lang="fr-FR" altLang="ja-JP" dirty="0" smtClean="0"/>
              <a:t># of GEOSS Data Core </a:t>
            </a:r>
          </a:p>
          <a:p>
            <a:pPr>
              <a:buNone/>
            </a:pPr>
            <a:r>
              <a:rPr lang="fr-FR" altLang="ja-JP" dirty="0" smtClean="0"/>
              <a:t>		=&gt; 1807 collections &amp; &gt;50 millions granules</a:t>
            </a:r>
            <a:endParaRPr lang="en-US" altLang="ja-JP" dirty="0" smtClean="0"/>
          </a:p>
        </p:txBody>
      </p:sp>
      <p:sp>
        <p:nvSpPr>
          <p:cNvPr id="3" name="スライド番号プレースホルダ 2"/>
          <p:cNvSpPr>
            <a:spLocks noGrp="1"/>
          </p:cNvSpPr>
          <p:nvPr>
            <p:ph type="sldNum" sz="quarter" idx="12"/>
          </p:nvPr>
        </p:nvSpPr>
        <p:spPr/>
        <p:txBody>
          <a:bodyPr/>
          <a:lstStyle/>
          <a:p>
            <a:fld id="{2550EDD4-B45E-4E73-A50F-F1A08F324EDD}" type="slidenum">
              <a:rPr kumimoji="1" lang="ja-JP" altLang="en-US" smtClean="0"/>
              <a:pPr/>
              <a:t>7</a:t>
            </a:fld>
            <a:endParaRPr kumimoji="1" lang="ja-JP" altLang="en-US"/>
          </a:p>
        </p:txBody>
      </p:sp>
      <p:sp>
        <p:nvSpPr>
          <p:cNvPr id="4" name="タイトル 3"/>
          <p:cNvSpPr>
            <a:spLocks noGrp="1"/>
          </p:cNvSpPr>
          <p:nvPr>
            <p:ph type="title"/>
          </p:nvPr>
        </p:nvSpPr>
        <p:spPr/>
        <p:txBody>
          <a:bodyPr/>
          <a:lstStyle/>
          <a:p>
            <a:r>
              <a:rPr kumimoji="1" lang="en-US" altLang="ja-JP" dirty="0" smtClean="0"/>
              <a:t>CWIC </a:t>
            </a:r>
            <a:r>
              <a:rPr kumimoji="1" lang="en-US" altLang="ja-JP" sz="2800" dirty="0" smtClean="0"/>
              <a:t>Dataset registration Status</a:t>
            </a:r>
            <a:endParaRPr kumimoji="1" lang="ja-JP" altLang="en-US" sz="2800" dirty="0"/>
          </a:p>
        </p:txBody>
      </p:sp>
      <p:sp>
        <p:nvSpPr>
          <p:cNvPr id="7" name="コンテンツ プレースホルダ 1"/>
          <p:cNvSpPr txBox="1">
            <a:spLocks/>
          </p:cNvSpPr>
          <p:nvPr/>
        </p:nvSpPr>
        <p:spPr bwMode="auto">
          <a:xfrm>
            <a:off x="251520" y="3933056"/>
            <a:ext cx="8455793" cy="21029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077913" lvl="2" indent="-989013">
              <a:lnSpc>
                <a:spcPct val="90000"/>
              </a:lnSpc>
              <a:spcBef>
                <a:spcPct val="20000"/>
              </a:spcBef>
            </a:pPr>
            <a:r>
              <a:rPr kumimoji="0" lang="en-US" altLang="ja-JP" sz="24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(2</a:t>
            </a:r>
            <a:r>
              <a:rPr kumimoji="0" lang="en-US" altLang="ja-JP" sz="24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rPr>
              <a:t>)</a:t>
            </a:r>
            <a:r>
              <a:rPr lang="en-US" altLang="ja-JP" sz="2000" dirty="0" smtClean="0"/>
              <a:t> </a:t>
            </a:r>
            <a:r>
              <a:rPr lang="en-US" altLang="ja-JP" sz="2400" b="1" dirty="0" smtClean="0"/>
              <a:t>CWIC Data Partners</a:t>
            </a:r>
          </a:p>
          <a:p>
            <a:pPr marL="338138" lvl="1" indent="-261938">
              <a:lnSpc>
                <a:spcPct val="90000"/>
              </a:lnSpc>
              <a:spcBef>
                <a:spcPct val="20000"/>
              </a:spcBef>
              <a:buFont typeface="Arial" pitchFamily="34" charset="0"/>
              <a:buChar char="•"/>
              <a:tabLst>
                <a:tab pos="3594100" algn="l"/>
              </a:tabLst>
            </a:pPr>
            <a:r>
              <a:rPr lang="en-US" altLang="ja-JP" sz="2400" b="1" dirty="0" smtClean="0"/>
              <a:t>Operational : NASA, USGS, LSI, INPE, SST VC (GHRSST/NODC</a:t>
            </a:r>
            <a:r>
              <a:rPr lang="en-US" altLang="ja-JP" sz="2400" b="1" dirty="0" smtClean="0"/>
              <a:t>), CCMEO</a:t>
            </a:r>
            <a:r>
              <a:rPr kumimoji="0" lang="en-US" altLang="ja-JP" sz="2400" b="1" kern="0" dirty="0" smtClean="0">
                <a:solidFill>
                  <a:schemeClr val="tx2"/>
                </a:solidFill>
                <a:latin typeface="Arial" charset="0"/>
                <a:ea typeface="ＭＳ Ｐゴシック" charset="-128"/>
                <a:cs typeface="ＭＳ Ｐゴシック" charset="-128"/>
              </a:rPr>
              <a:t> (formerly CCRS)</a:t>
            </a:r>
            <a:endParaRPr lang="en-US" altLang="ja-JP" sz="2400" b="1" dirty="0" smtClean="0"/>
          </a:p>
          <a:p>
            <a:pPr marL="338138" lvl="1" indent="-261938">
              <a:lnSpc>
                <a:spcPct val="90000"/>
              </a:lnSpc>
              <a:spcBef>
                <a:spcPct val="20000"/>
              </a:spcBef>
              <a:buFont typeface="Arial" pitchFamily="34" charset="0"/>
              <a:buChar char="•"/>
              <a:tabLst>
                <a:tab pos="3594100" algn="l"/>
              </a:tabLst>
            </a:pPr>
            <a:r>
              <a:rPr lang="en-US" altLang="ja-JP" sz="2400" b="1" dirty="0" smtClean="0"/>
              <a:t>Still in TEST: </a:t>
            </a:r>
            <a:r>
              <a:rPr lang="en-US" altLang="ja-JP" sz="2400" b="1" dirty="0" smtClean="0"/>
              <a:t> </a:t>
            </a:r>
            <a:r>
              <a:rPr lang="en-US" altLang="ja-JP" sz="2400" b="1" dirty="0" smtClean="0"/>
              <a:t>AOE, ISRO, NOAA </a:t>
            </a:r>
            <a:r>
              <a:rPr lang="en-US" altLang="ja-JP" sz="2400" b="1" dirty="0" smtClean="0"/>
              <a:t>CLASS</a:t>
            </a:r>
          </a:p>
          <a:p>
            <a:pPr marL="338138" lvl="1" indent="-261938">
              <a:lnSpc>
                <a:spcPct val="90000"/>
              </a:lnSpc>
              <a:spcBef>
                <a:spcPct val="20000"/>
              </a:spcBef>
              <a:buFont typeface="Arial" pitchFamily="34" charset="0"/>
              <a:buChar char="•"/>
              <a:tabLst>
                <a:tab pos="3594100" algn="l"/>
              </a:tabLst>
            </a:pPr>
            <a:r>
              <a:rPr lang="en-US" altLang="ja-JP" sz="2400" b="1" dirty="0" smtClean="0"/>
              <a:t>Will be in TEST: ROSCOSMOS</a:t>
            </a:r>
          </a:p>
          <a:p>
            <a:pPr marL="457200" marR="0" lvl="0" indent="-457200" algn="l" defTabSz="914400" rtl="0" eaLnBrk="0" fontAlgn="base" latinLnBrk="0" hangingPunct="0">
              <a:lnSpc>
                <a:spcPct val="100000"/>
              </a:lnSpc>
              <a:spcBef>
                <a:spcPct val="20000"/>
              </a:spcBef>
              <a:spcAft>
                <a:spcPct val="0"/>
              </a:spcAft>
              <a:buClrTx/>
              <a:buSzTx/>
              <a:buFont typeface="Arial" charset="0"/>
              <a:buNone/>
              <a:tabLst/>
              <a:defRPr/>
            </a:pPr>
            <a:endParaRPr kumimoji="0" lang="fr-FR" altLang="ja-JP" sz="2000" b="1" i="0" u="none" strike="noStrike" kern="0" cap="none" spc="0" normalizeH="0" baseline="0" noProof="0" dirty="0" smtClean="0">
              <a:ln>
                <a:noFill/>
              </a:ln>
              <a:solidFill>
                <a:schemeClr val="tx2"/>
              </a:solidFill>
              <a:effectLst/>
              <a:uLnTx/>
              <a:uFillTx/>
              <a:latin typeface="Arial" charset="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rtl="0">
              <a:spcBef>
                <a:spcPts val="0"/>
              </a:spcBef>
              <a:spcAft>
                <a:spcPts val="0"/>
              </a:spcAft>
              <a:buClr>
                <a:schemeClr val="lt1"/>
              </a:buClr>
              <a:buSzPct val="25000"/>
              <a:buFont typeface="Verdana"/>
              <a:buNone/>
            </a:pPr>
            <a:r>
              <a:rPr lang="en-US" sz="3200" b="1" i="0" u="none" strike="noStrike" cap="none" baseline="0" dirty="0">
                <a:solidFill>
                  <a:schemeClr val="lt1"/>
                </a:solidFill>
                <a:latin typeface="+mj-lt"/>
                <a:ea typeface="Verdana"/>
                <a:cs typeface="Verdana"/>
                <a:sym typeface="Verdana"/>
              </a:rPr>
              <a:t>What is HMA</a:t>
            </a:r>
          </a:p>
        </p:txBody>
      </p:sp>
      <p:sp>
        <p:nvSpPr>
          <p:cNvPr id="96" name="Shape 96"/>
          <p:cNvSpPr/>
          <p:nvPr/>
        </p:nvSpPr>
        <p:spPr>
          <a:xfrm>
            <a:off x="3851275" y="2882900"/>
            <a:ext cx="5292724" cy="3975100"/>
          </a:xfrm>
          <a:prstGeom prst="rect">
            <a:avLst/>
          </a:prstGeom>
          <a:blipFill>
            <a:blip r:embed="rId3" cstate="print"/>
            <a:stretch>
              <a:fillRect/>
            </a:stretch>
          </a:blipFill>
        </p:spPr>
      </p:sp>
      <p:sp>
        <p:nvSpPr>
          <p:cNvPr id="97" name="Shape 97"/>
          <p:cNvSpPr txBox="1"/>
          <p:nvPr/>
        </p:nvSpPr>
        <p:spPr>
          <a:xfrm>
            <a:off x="34925" y="1484312"/>
            <a:ext cx="4105275" cy="5170487"/>
          </a:xfrm>
          <a:prstGeom prst="rect">
            <a:avLst/>
          </a:prstGeom>
          <a:noFill/>
          <a:ln>
            <a:noFill/>
          </a:ln>
        </p:spPr>
        <p:txBody>
          <a:bodyPr lIns="91425" tIns="45700" rIns="91425" bIns="45700" anchor="t" anchorCtr="0">
            <a:noAutofit/>
          </a:bodyPr>
          <a:lstStyle/>
          <a:p>
            <a:pPr marL="0" marR="0" lvl="0" indent="0" algn="l" rtl="0">
              <a:buClr>
                <a:schemeClr val="dk1"/>
              </a:buClr>
              <a:buSzPct val="25000"/>
              <a:buFont typeface="Verdana"/>
              <a:buNone/>
            </a:pPr>
            <a:r>
              <a:rPr lang="en-US" sz="2000" b="0" i="0" u="none" strike="noStrike" cap="none" baseline="0" dirty="0">
                <a:solidFill>
                  <a:schemeClr val="dk1"/>
                </a:solidFill>
                <a:ea typeface="Verdana"/>
                <a:cs typeface="Verdana"/>
                <a:sym typeface="Verdana"/>
              </a:rPr>
              <a:t>A collaborative project started in Europe and Canada by the Ground Segment Coordination Body (GSCB) in 2005 with the objective to:</a:t>
            </a:r>
          </a:p>
          <a:p>
            <a:pPr marL="0" marR="0" lvl="0" indent="0" algn="l" rtl="0">
              <a:buClr>
                <a:schemeClr val="dk1"/>
              </a:buClr>
              <a:buSzPct val="98958"/>
              <a:buFont typeface="Arial"/>
              <a:buChar char="•"/>
            </a:pPr>
            <a:r>
              <a:rPr lang="en-US" b="0" i="0" u="none" strike="noStrike" cap="none" baseline="0" dirty="0">
                <a:solidFill>
                  <a:schemeClr val="dk1"/>
                </a:solidFill>
                <a:ea typeface="Verdana"/>
                <a:cs typeface="Verdana"/>
                <a:sym typeface="Verdana"/>
              </a:rPr>
              <a:t>Guarantee a seamless and </a:t>
            </a:r>
            <a:r>
              <a:rPr lang="en-US" b="1" i="0" u="none" strike="noStrike" cap="none" baseline="0" dirty="0" err="1">
                <a:solidFill>
                  <a:schemeClr val="dk1"/>
                </a:solidFill>
                <a:ea typeface="Verdana"/>
                <a:cs typeface="Verdana"/>
                <a:sym typeface="Verdana"/>
              </a:rPr>
              <a:t>harmonised</a:t>
            </a:r>
            <a:r>
              <a:rPr lang="en-US" b="1" i="0" u="none" strike="noStrike" cap="none" baseline="0" dirty="0">
                <a:solidFill>
                  <a:schemeClr val="dk1"/>
                </a:solidFill>
                <a:ea typeface="Verdana"/>
                <a:cs typeface="Verdana"/>
                <a:sym typeface="Verdana"/>
              </a:rPr>
              <a:t> access to heterogeneous EO datasets from multiple mission</a:t>
            </a:r>
            <a:r>
              <a:rPr lang="en-US" b="0" i="0" u="none" strike="noStrike" cap="none" baseline="0" dirty="0">
                <a:solidFill>
                  <a:schemeClr val="dk1"/>
                </a:solidFill>
                <a:ea typeface="Verdana"/>
                <a:cs typeface="Verdana"/>
                <a:sym typeface="Verdana"/>
              </a:rPr>
              <a:t> ground segments, including national missions and ESA missions.</a:t>
            </a:r>
          </a:p>
          <a:p>
            <a:pPr marL="0" marR="0" lvl="0" indent="0" algn="l" rtl="0">
              <a:buClr>
                <a:schemeClr val="dk1"/>
              </a:buClr>
              <a:buSzPct val="98958"/>
              <a:buFont typeface="Arial"/>
              <a:buChar char="•"/>
            </a:pPr>
            <a:r>
              <a:rPr lang="en-US" b="1" i="0" u="none" strike="noStrike" cap="none" baseline="0" dirty="0" err="1">
                <a:solidFill>
                  <a:schemeClr val="dk1"/>
                </a:solidFill>
                <a:ea typeface="Verdana"/>
                <a:cs typeface="Verdana"/>
                <a:sym typeface="Verdana"/>
              </a:rPr>
              <a:t>Standardise</a:t>
            </a:r>
            <a:r>
              <a:rPr lang="en-US" b="0" i="0" u="none" strike="noStrike" cap="none" baseline="0" dirty="0">
                <a:solidFill>
                  <a:schemeClr val="dk1"/>
                </a:solidFill>
                <a:ea typeface="Verdana"/>
                <a:cs typeface="Verdana"/>
                <a:sym typeface="Verdana"/>
              </a:rPr>
              <a:t> the ground segment </a:t>
            </a:r>
            <a:r>
              <a:rPr lang="en-US" b="1" i="0" u="none" strike="noStrike" cap="none" baseline="0" dirty="0">
                <a:solidFill>
                  <a:schemeClr val="dk1"/>
                </a:solidFill>
                <a:ea typeface="Verdana"/>
                <a:cs typeface="Verdana"/>
                <a:sym typeface="Verdana"/>
              </a:rPr>
              <a:t>interfaces</a:t>
            </a:r>
            <a:r>
              <a:rPr lang="en-US" b="0" i="0" u="none" strike="noStrike" cap="none" baseline="0" dirty="0">
                <a:solidFill>
                  <a:schemeClr val="dk1"/>
                </a:solidFill>
                <a:ea typeface="Verdana"/>
                <a:cs typeface="Verdana"/>
                <a:sym typeface="Verdana"/>
              </a:rPr>
              <a:t> of the satellite missions for easier access to EO data.</a:t>
            </a:r>
          </a:p>
          <a:p>
            <a:pPr marL="0" marR="0" lvl="0" indent="0" algn="l" rtl="0">
              <a:buClr>
                <a:schemeClr val="dk1"/>
              </a:buClr>
              <a:buSzPct val="98958"/>
              <a:buFont typeface="Arial"/>
              <a:buChar char="•"/>
            </a:pPr>
            <a:r>
              <a:rPr lang="en-US" b="0" i="0" u="none" strike="noStrike" cap="none" baseline="0" dirty="0">
                <a:solidFill>
                  <a:schemeClr val="dk1"/>
                </a:solidFill>
                <a:ea typeface="Verdana"/>
                <a:cs typeface="Verdana"/>
                <a:sym typeface="Verdana"/>
              </a:rPr>
              <a:t>Provide </a:t>
            </a:r>
            <a:r>
              <a:rPr lang="en-US" b="1" i="0" u="none" strike="noStrike" cap="none" baseline="0" dirty="0">
                <a:solidFill>
                  <a:schemeClr val="dk1"/>
                </a:solidFill>
                <a:ea typeface="Verdana"/>
                <a:cs typeface="Verdana"/>
                <a:sym typeface="Verdana"/>
              </a:rPr>
              <a:t>interoperability for coordinated data access</a:t>
            </a:r>
            <a:r>
              <a:rPr lang="en-US" b="0" i="0" u="none" strike="noStrike" cap="none" baseline="0" dirty="0">
                <a:solidFill>
                  <a:schemeClr val="dk1"/>
                </a:solidFill>
                <a:ea typeface="Verdana"/>
                <a:cs typeface="Verdana"/>
                <a:sym typeface="Verdana"/>
              </a:rPr>
              <a:t> enabling the interactions with services or Value Adders and EO Contributing Missions.</a:t>
            </a:r>
          </a:p>
          <a:p>
            <a:endParaRPr sz="2000" dirty="0"/>
          </a:p>
        </p:txBody>
      </p:sp>
      <p:sp>
        <p:nvSpPr>
          <p:cNvPr id="98" name="Shape 98"/>
          <p:cNvSpPr/>
          <p:nvPr/>
        </p:nvSpPr>
        <p:spPr>
          <a:xfrm>
            <a:off x="6480175" y="1341437"/>
            <a:ext cx="2663825" cy="1481136"/>
          </a:xfrm>
          <a:prstGeom prst="rect">
            <a:avLst/>
          </a:prstGeom>
          <a:blipFill>
            <a:blip r:embed="rId4" cstate="print"/>
            <a:stretch>
              <a:fillRect/>
            </a:stretch>
          </a:blipFill>
        </p:spPr>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CEOS">
  <a:themeElements>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CEOS</Template>
  <TotalTime>93</TotalTime>
  <Words>1073</Words>
  <Application>Microsoft Office PowerPoint</Application>
  <PresentationFormat>画面に合わせる (4:3)</PresentationFormat>
  <Paragraphs>199</Paragraphs>
  <Slides>15</Slides>
  <Notes>9</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CEOS</vt:lpstr>
      <vt:lpstr>Overview of  CEOS WGISS activities  on EO data</vt:lpstr>
      <vt:lpstr>WGISS ?</vt:lpstr>
      <vt:lpstr>WGISS Structure</vt:lpstr>
      <vt:lpstr>IDN Interest Group</vt:lpstr>
      <vt:lpstr>IDN Interest Group</vt:lpstr>
      <vt:lpstr>IDN Dataset registration Status</vt:lpstr>
      <vt:lpstr>CWIC Project</vt:lpstr>
      <vt:lpstr>CWIC Dataset registration Status</vt:lpstr>
      <vt:lpstr>What is HMA</vt:lpstr>
      <vt:lpstr>スライド 9</vt:lpstr>
      <vt:lpstr>FedEO Dataset registration Status</vt:lpstr>
      <vt:lpstr>FedEO-CWIC Interoperabitliy</vt:lpstr>
      <vt:lpstr>CEOS OpenSearch Project</vt:lpstr>
      <vt:lpstr>Technology Exploration IG</vt:lpstr>
      <vt:lpstr>CEOS Water Portal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S.H. Miura</dc:creator>
  <cp:lastModifiedBy>S.H. Miura</cp:lastModifiedBy>
  <cp:revision>76</cp:revision>
  <dcterms:created xsi:type="dcterms:W3CDTF">2013-08-16T01:32:24Z</dcterms:created>
  <dcterms:modified xsi:type="dcterms:W3CDTF">2013-11-04T15:00:31Z</dcterms:modified>
</cp:coreProperties>
</file>