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7"/>
  </p:notesMasterIdLst>
  <p:sldIdLst>
    <p:sldId id="366" r:id="rId2"/>
    <p:sldId id="365" r:id="rId3"/>
    <p:sldId id="362" r:id="rId4"/>
    <p:sldId id="364" r:id="rId5"/>
    <p:sldId id="363" r:id="rId6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5" autoAdjust="0"/>
    <p:restoredTop sz="94660"/>
  </p:normalViewPr>
  <p:slideViewPr>
    <p:cSldViewPr>
      <p:cViewPr varScale="1">
        <p:scale>
          <a:sx n="73" d="100"/>
          <a:sy n="73" d="100"/>
        </p:scale>
        <p:origin x="-10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282967E-78E7-49D7-9D1E-F0E5EC664DD7}" type="datetimeFigureOut">
              <a:rPr lang="ja-JP" altLang="en-US"/>
              <a:pPr>
                <a:defRPr/>
              </a:pPr>
              <a:t>2013/11/4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dirty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96E02EC3-CE61-417E-AED4-72BBB6D00A6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0115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0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6443663" y="1989138"/>
            <a:ext cx="2700337" cy="14398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5" name="図 6" descr="path299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349500"/>
            <a:ext cx="151288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988841"/>
            <a:ext cx="6804248" cy="1440159"/>
          </a:xfrm>
        </p:spPr>
        <p:txBody>
          <a:bodyPr lIns="36000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49491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8135938" y="0"/>
            <a:ext cx="1008062" cy="5508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5" name="図 6" descr="path299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98425"/>
            <a:ext cx="68421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71815-55E3-4053-A1BE-3D8744550BE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4214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8135938" y="0"/>
            <a:ext cx="1008062" cy="5508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5" name="図 6" descr="path299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98425"/>
            <a:ext cx="68421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172400" cy="5492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333C2-B17C-4BA2-B011-5DA0FFAEA8D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8247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51208-7B58-4C06-959A-2B87B1D4A47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163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8135938" y="0"/>
            <a:ext cx="1008062" cy="5508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6" name="図 6" descr="path299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98425"/>
            <a:ext cx="68421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1520" y="656692"/>
            <a:ext cx="4244280" cy="620130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656692"/>
            <a:ext cx="4244280" cy="620130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AA004-FEC4-4D2F-8822-2AF48380477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835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8135938" y="0"/>
            <a:ext cx="1008062" cy="5508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8" name="図 6" descr="path299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98425"/>
            <a:ext cx="68421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51520" y="548680"/>
            <a:ext cx="424586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51520" y="1268760"/>
            <a:ext cx="4245868" cy="55892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548680"/>
            <a:ext cx="421145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211451" cy="55892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66101-2E24-4B6A-8D0D-96828D45354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9312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8135938" y="0"/>
            <a:ext cx="1008062" cy="5508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4" name="図 6" descr="path299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98425"/>
            <a:ext cx="684212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7010400" y="6597352"/>
            <a:ext cx="2133600" cy="2527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152B0B7-EBFA-4099-B671-EE4591757CF4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701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C4F6E-0340-4B05-B419-65F6372D568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7446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FE17B-5F57-4772-B352-EFA917938EB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4597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dirty="0" smtClean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E1FA2-6619-4FE4-B7AF-F998CA31458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8767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172450" cy="5492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250825" y="657225"/>
            <a:ext cx="8642350" cy="620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 2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 3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 4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4"/>
            <a:r>
              <a:rPr lang="ja-JP" altLang="en-US" smtClean="0"/>
              <a:t>第</a:t>
            </a:r>
            <a:r>
              <a:rPr lang="en-US" altLang="ja-JP" smtClean="0"/>
              <a:t> 5 </a:t>
            </a:r>
            <a:r>
              <a:rPr lang="ja-JP" altLang="en-US" smtClean="0"/>
              <a:t>レベル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10400" y="6597352"/>
            <a:ext cx="2133600" cy="2527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626D73F-E44C-4C3F-8049-7805008F52C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8" r:id="rId1"/>
    <p:sldLayoutId id="2147484879" r:id="rId2"/>
    <p:sldLayoutId id="2147484880" r:id="rId3"/>
    <p:sldLayoutId id="2147484881" r:id="rId4"/>
    <p:sldLayoutId id="2147484882" r:id="rId5"/>
    <p:sldLayoutId id="2147484883" r:id="rId6"/>
    <p:sldLayoutId id="2147484884" r:id="rId7"/>
    <p:sldLayoutId id="2147484885" r:id="rId8"/>
    <p:sldLayoutId id="2147484886" r:id="rId9"/>
    <p:sldLayoutId id="214748488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Calibri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Calibri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Calibri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Calibri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Calibri" pitchFamily="34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Calibri" pitchFamily="34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Calibri" pitchFamily="34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Side meeting on 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Satellite Data Applications and Services, November 4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Chu Ishida, JAXA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Satellite Data </a:t>
            </a:r>
            <a:r>
              <a:rPr lang="en-US" dirty="0" smtClean="0"/>
              <a:t>Applications:</a:t>
            </a:r>
            <a:br>
              <a:rPr lang="en-US" dirty="0" smtClean="0"/>
            </a:br>
            <a:r>
              <a:rPr lang="en-US" dirty="0" smtClean="0"/>
              <a:t>History and Future</a:t>
            </a:r>
          </a:p>
        </p:txBody>
      </p:sp>
    </p:spTree>
    <p:extLst>
      <p:ext uri="{BB962C8B-B14F-4D97-AF65-F5344CB8AC3E}">
        <p14:creationId xmlns:p14="http://schemas.microsoft.com/office/powerpoint/2010/main" val="272434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タイトル 5"/>
          <p:cNvSpPr txBox="1">
            <a:spLocks/>
          </p:cNvSpPr>
          <p:nvPr/>
        </p:nvSpPr>
        <p:spPr>
          <a:xfrm>
            <a:off x="0" y="0"/>
            <a:ext cx="9144000" cy="5492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bg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altLang="ja-JP" dirty="0" smtClean="0"/>
              <a:t>Evolution </a:t>
            </a:r>
            <a:r>
              <a:rPr lang="en-US" altLang="ja-JP" smtClean="0"/>
              <a:t>of </a:t>
            </a:r>
            <a:r>
              <a:rPr lang="en-US" altLang="ja-JP" smtClean="0"/>
              <a:t>Satellite Earth </a:t>
            </a:r>
            <a:r>
              <a:rPr lang="en-US" altLang="ja-JP" dirty="0" smtClean="0"/>
              <a:t>Observations</a:t>
            </a:r>
            <a:endParaRPr lang="ja-JP" altLang="en-US" dirty="0"/>
          </a:p>
        </p:txBody>
      </p:sp>
      <p:sp>
        <p:nvSpPr>
          <p:cNvPr id="199682" name="Rectangle 3"/>
          <p:cNvSpPr>
            <a:spLocks noChangeArrowheads="1"/>
          </p:cNvSpPr>
          <p:nvPr/>
        </p:nvSpPr>
        <p:spPr bwMode="auto">
          <a:xfrm>
            <a:off x="825500" y="793750"/>
            <a:ext cx="1436688" cy="51181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endParaRPr lang="ja-JP" altLang="en-US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683" name="Rectangle 4"/>
          <p:cNvSpPr>
            <a:spLocks noChangeArrowheads="1"/>
          </p:cNvSpPr>
          <p:nvPr/>
        </p:nvSpPr>
        <p:spPr bwMode="auto">
          <a:xfrm>
            <a:off x="2262188" y="793750"/>
            <a:ext cx="1793875" cy="5118100"/>
          </a:xfrm>
          <a:prstGeom prst="rect">
            <a:avLst/>
          </a:prstGeom>
          <a:solidFill>
            <a:srgbClr val="CCFF99"/>
          </a:solidFill>
          <a:ln w="9525">
            <a:solidFill>
              <a:srgbClr val="CCFF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endParaRPr lang="ja-JP" altLang="en-US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684" name="Rectangle 5"/>
          <p:cNvSpPr>
            <a:spLocks noChangeArrowheads="1"/>
          </p:cNvSpPr>
          <p:nvPr/>
        </p:nvSpPr>
        <p:spPr bwMode="auto">
          <a:xfrm>
            <a:off x="4056063" y="793750"/>
            <a:ext cx="1792287" cy="5118100"/>
          </a:xfrm>
          <a:prstGeom prst="rect">
            <a:avLst/>
          </a:prstGeom>
          <a:solidFill>
            <a:srgbClr val="CCFFFF"/>
          </a:solidFill>
          <a:ln w="9525">
            <a:solidFill>
              <a:srgbClr val="CCFF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endParaRPr lang="ja-JP" altLang="en-US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685" name="Rectangle 6"/>
          <p:cNvSpPr>
            <a:spLocks noChangeArrowheads="1"/>
          </p:cNvSpPr>
          <p:nvPr/>
        </p:nvSpPr>
        <p:spPr bwMode="auto">
          <a:xfrm>
            <a:off x="5848350" y="808038"/>
            <a:ext cx="2511425" cy="5118100"/>
          </a:xfrm>
          <a:prstGeom prst="rect">
            <a:avLst/>
          </a:prstGeom>
          <a:solidFill>
            <a:srgbClr val="CCCCFF"/>
          </a:solidFill>
          <a:ln w="9525">
            <a:solidFill>
              <a:srgbClr val="CCCC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endParaRPr lang="ja-JP" altLang="en-US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686" name="Line 7"/>
          <p:cNvSpPr>
            <a:spLocks noChangeShapeType="1"/>
          </p:cNvSpPr>
          <p:nvPr/>
        </p:nvSpPr>
        <p:spPr bwMode="auto">
          <a:xfrm>
            <a:off x="825500" y="588963"/>
            <a:ext cx="0" cy="5322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99687" name="Line 8"/>
          <p:cNvSpPr>
            <a:spLocks noChangeShapeType="1"/>
          </p:cNvSpPr>
          <p:nvPr/>
        </p:nvSpPr>
        <p:spPr bwMode="auto">
          <a:xfrm>
            <a:off x="825500" y="5911850"/>
            <a:ext cx="767715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99688" name="Text Box 9"/>
          <p:cNvSpPr txBox="1">
            <a:spLocks noChangeArrowheads="1"/>
          </p:cNvSpPr>
          <p:nvPr/>
        </p:nvSpPr>
        <p:spPr bwMode="auto">
          <a:xfrm>
            <a:off x="825500" y="931863"/>
            <a:ext cx="14366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600" b="1" i="1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Technology 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600" b="1" i="1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Learning</a:t>
            </a:r>
          </a:p>
        </p:txBody>
      </p:sp>
      <p:sp>
        <p:nvSpPr>
          <p:cNvPr id="199689" name="Text Box 10"/>
          <p:cNvSpPr txBox="1">
            <a:spLocks noChangeArrowheads="1"/>
          </p:cNvSpPr>
          <p:nvPr/>
        </p:nvSpPr>
        <p:spPr bwMode="auto">
          <a:xfrm>
            <a:off x="2262188" y="931863"/>
            <a:ext cx="17938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600" b="1" i="1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Technology 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600" b="1" i="1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Development</a:t>
            </a:r>
          </a:p>
        </p:txBody>
      </p:sp>
      <p:sp>
        <p:nvSpPr>
          <p:cNvPr id="199690" name="Text Box 11"/>
          <p:cNvSpPr txBox="1">
            <a:spLocks noChangeArrowheads="1"/>
          </p:cNvSpPr>
          <p:nvPr/>
        </p:nvSpPr>
        <p:spPr bwMode="auto">
          <a:xfrm>
            <a:off x="4056063" y="931863"/>
            <a:ext cx="1792287" cy="23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600" b="1" i="1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Earth Science</a:t>
            </a:r>
          </a:p>
        </p:txBody>
      </p:sp>
      <p:sp>
        <p:nvSpPr>
          <p:cNvPr id="199691" name="Text Box 12"/>
          <p:cNvSpPr txBox="1">
            <a:spLocks noChangeArrowheads="1"/>
          </p:cNvSpPr>
          <p:nvPr/>
        </p:nvSpPr>
        <p:spPr bwMode="auto">
          <a:xfrm>
            <a:off x="5919788" y="908050"/>
            <a:ext cx="23685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1600" b="1" i="1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Societal Benefit, </a:t>
            </a:r>
            <a:br>
              <a:rPr lang="en-US" altLang="ja-JP" sz="1600" b="1" i="1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</a:br>
            <a:r>
              <a:rPr lang="en-US" altLang="ja-JP" sz="1600" b="1" i="1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Decision Making Support</a:t>
            </a:r>
          </a:p>
        </p:txBody>
      </p:sp>
      <p:sp>
        <p:nvSpPr>
          <p:cNvPr id="199692" name="Rectangle 48"/>
          <p:cNvSpPr>
            <a:spLocks noChangeArrowheads="1"/>
          </p:cNvSpPr>
          <p:nvPr/>
        </p:nvSpPr>
        <p:spPr bwMode="auto">
          <a:xfrm>
            <a:off x="2117725" y="4616450"/>
            <a:ext cx="6097588" cy="1271588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endParaRPr lang="ja-JP" altLang="en-US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693" name="Rectangle 50"/>
          <p:cNvSpPr>
            <a:spLocks noChangeArrowheads="1"/>
          </p:cNvSpPr>
          <p:nvPr/>
        </p:nvSpPr>
        <p:spPr bwMode="auto">
          <a:xfrm>
            <a:off x="3911600" y="3319463"/>
            <a:ext cx="4303713" cy="1296987"/>
          </a:xfrm>
          <a:prstGeom prst="rect">
            <a:avLst/>
          </a:prstGeom>
          <a:solidFill>
            <a:srgbClr val="FF99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FF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endParaRPr lang="ja-JP" altLang="en-US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694" name="Text Box 17"/>
          <p:cNvSpPr txBox="1">
            <a:spLocks noChangeArrowheads="1"/>
          </p:cNvSpPr>
          <p:nvPr/>
        </p:nvSpPr>
        <p:spPr bwMode="auto">
          <a:xfrm>
            <a:off x="1184275" y="4479925"/>
            <a:ext cx="933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★</a:t>
            </a:r>
          </a:p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G7 Summit</a:t>
            </a:r>
          </a:p>
        </p:txBody>
      </p:sp>
      <p:sp>
        <p:nvSpPr>
          <p:cNvPr id="199695" name="Text Box 18"/>
          <p:cNvSpPr txBox="1">
            <a:spLocks noChangeArrowheads="1"/>
          </p:cNvSpPr>
          <p:nvPr/>
        </p:nvSpPr>
        <p:spPr bwMode="auto">
          <a:xfrm>
            <a:off x="2189163" y="4411663"/>
            <a:ext cx="19367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200" b="1" dirty="0">
                <a:solidFill>
                  <a:srgbClr val="FFFF00"/>
                </a:solidFill>
                <a:latin typeface="Arial" pitchFamily="34" charset="0"/>
                <a:ea typeface="ＭＳ Ｐゴシック" pitchFamily="50" charset="-128"/>
              </a:rPr>
              <a:t>CEOS</a:t>
            </a:r>
          </a:p>
        </p:txBody>
      </p:sp>
      <p:sp>
        <p:nvSpPr>
          <p:cNvPr id="199696" name="Text Box 19"/>
          <p:cNvSpPr txBox="1">
            <a:spLocks noChangeArrowheads="1"/>
          </p:cNvSpPr>
          <p:nvPr/>
        </p:nvSpPr>
        <p:spPr bwMode="auto">
          <a:xfrm>
            <a:off x="3051175" y="3184525"/>
            <a:ext cx="9334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★</a:t>
            </a:r>
          </a:p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SAC</a:t>
            </a:r>
          </a:p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Long-term vision</a:t>
            </a:r>
          </a:p>
        </p:txBody>
      </p:sp>
      <p:sp>
        <p:nvSpPr>
          <p:cNvPr id="199697" name="Text Box 20"/>
          <p:cNvSpPr txBox="1">
            <a:spLocks noChangeArrowheads="1"/>
          </p:cNvSpPr>
          <p:nvPr/>
        </p:nvSpPr>
        <p:spPr bwMode="auto">
          <a:xfrm>
            <a:off x="5059363" y="1909763"/>
            <a:ext cx="7175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★</a:t>
            </a:r>
          </a:p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EO</a:t>
            </a:r>
          </a:p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Summit</a:t>
            </a:r>
          </a:p>
        </p:txBody>
      </p:sp>
      <p:sp>
        <p:nvSpPr>
          <p:cNvPr id="199698" name="Text Box 21"/>
          <p:cNvSpPr txBox="1">
            <a:spLocks noChangeArrowheads="1"/>
          </p:cNvSpPr>
          <p:nvPr/>
        </p:nvSpPr>
        <p:spPr bwMode="auto">
          <a:xfrm>
            <a:off x="4341813" y="1909763"/>
            <a:ext cx="788987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algn="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FF0000"/>
                </a:solidFill>
                <a:latin typeface="ＭＳ Ｐゴシック" pitchFamily="50" charset="-128"/>
                <a:ea typeface="ＭＳ Ｐゴシック" pitchFamily="50" charset="-128"/>
              </a:rPr>
              <a:t>★</a:t>
            </a:r>
          </a:p>
          <a:p>
            <a:pPr algn="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G8 Evian</a:t>
            </a:r>
          </a:p>
          <a:p>
            <a:pPr algn="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Summit</a:t>
            </a:r>
          </a:p>
        </p:txBody>
      </p:sp>
      <p:sp>
        <p:nvSpPr>
          <p:cNvPr id="199699" name="Text Box 31"/>
          <p:cNvSpPr txBox="1">
            <a:spLocks noChangeArrowheads="1"/>
          </p:cNvSpPr>
          <p:nvPr/>
        </p:nvSpPr>
        <p:spPr bwMode="auto">
          <a:xfrm>
            <a:off x="395288" y="3524250"/>
            <a:ext cx="1481137" cy="649288"/>
          </a:xfrm>
          <a:prstGeom prst="rect">
            <a:avLst/>
          </a:prstGeom>
          <a:solidFill>
            <a:srgbClr val="CCFF66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r>
              <a:rPr lang="ja-JP" altLang="en-US" sz="1000" b="1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・</a:t>
            </a:r>
            <a:r>
              <a:rPr lang="en-US" altLang="ja-JP" sz="1200" b="1" dirty="0">
                <a:solidFill>
                  <a:srgbClr val="4D4D4D"/>
                </a:solidFill>
                <a:latin typeface="Arial" pitchFamily="34" charset="0"/>
                <a:ea typeface="ＭＳ Ｐゴシック" pitchFamily="50" charset="-128"/>
              </a:rPr>
              <a:t>Integration</a:t>
            </a:r>
          </a:p>
          <a:p>
            <a:pPr eaLnBrk="1" hangingPunct="1"/>
            <a:r>
              <a:rPr lang="ja-JP" altLang="en-US" sz="1200" b="1" dirty="0">
                <a:solidFill>
                  <a:srgbClr val="4D4D4D"/>
                </a:solidFill>
                <a:latin typeface="Arial" pitchFamily="34" charset="0"/>
                <a:ea typeface="ＭＳ Ｐゴシック" pitchFamily="50" charset="-128"/>
              </a:rPr>
              <a:t>・</a:t>
            </a:r>
            <a:r>
              <a:rPr lang="en-US" altLang="ja-JP" sz="1200" b="1" dirty="0">
                <a:solidFill>
                  <a:srgbClr val="4D4D4D"/>
                </a:solidFill>
                <a:latin typeface="Arial" pitchFamily="34" charset="0"/>
                <a:ea typeface="ＭＳ Ｐゴシック" pitchFamily="50" charset="-128"/>
              </a:rPr>
              <a:t>Societal benefit</a:t>
            </a:r>
          </a:p>
          <a:p>
            <a:pPr eaLnBrk="1" hangingPunct="1"/>
            <a:r>
              <a:rPr lang="ja-JP" altLang="en-US" sz="1200" b="1" dirty="0">
                <a:solidFill>
                  <a:srgbClr val="4D4D4D"/>
                </a:solidFill>
                <a:latin typeface="Arial" pitchFamily="34" charset="0"/>
                <a:ea typeface="ＭＳ Ｐゴシック" pitchFamily="50" charset="-128"/>
              </a:rPr>
              <a:t>・</a:t>
            </a:r>
            <a:r>
              <a:rPr lang="en-US" altLang="ja-JP" sz="1200" b="1" dirty="0">
                <a:solidFill>
                  <a:srgbClr val="4D4D4D"/>
                </a:solidFill>
                <a:latin typeface="Arial" pitchFamily="34" charset="0"/>
                <a:ea typeface="ＭＳ Ｐゴシック" pitchFamily="50" charset="-128"/>
              </a:rPr>
              <a:t>Decision making</a:t>
            </a:r>
          </a:p>
        </p:txBody>
      </p:sp>
      <p:sp>
        <p:nvSpPr>
          <p:cNvPr id="199700" name="Line 32"/>
          <p:cNvSpPr>
            <a:spLocks noChangeShapeType="1"/>
          </p:cNvSpPr>
          <p:nvPr/>
        </p:nvSpPr>
        <p:spPr bwMode="auto">
          <a:xfrm>
            <a:off x="2262188" y="5846763"/>
            <a:ext cx="0" cy="101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99701" name="Line 33"/>
          <p:cNvSpPr>
            <a:spLocks noChangeShapeType="1"/>
          </p:cNvSpPr>
          <p:nvPr/>
        </p:nvSpPr>
        <p:spPr bwMode="auto">
          <a:xfrm>
            <a:off x="4056063" y="5846763"/>
            <a:ext cx="0" cy="101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99702" name="Line 34"/>
          <p:cNvSpPr>
            <a:spLocks noChangeShapeType="1"/>
          </p:cNvSpPr>
          <p:nvPr/>
        </p:nvSpPr>
        <p:spPr bwMode="auto">
          <a:xfrm>
            <a:off x="5919788" y="5846763"/>
            <a:ext cx="0" cy="101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99703" name="Text Box 35"/>
          <p:cNvSpPr txBox="1">
            <a:spLocks noChangeArrowheads="1"/>
          </p:cNvSpPr>
          <p:nvPr/>
        </p:nvSpPr>
        <p:spPr bwMode="auto">
          <a:xfrm>
            <a:off x="2022475" y="59309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4D4D4D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1985</a:t>
            </a:r>
          </a:p>
        </p:txBody>
      </p:sp>
      <p:sp>
        <p:nvSpPr>
          <p:cNvPr id="199704" name="Text Box 36"/>
          <p:cNvSpPr txBox="1">
            <a:spLocks noChangeArrowheads="1"/>
          </p:cNvSpPr>
          <p:nvPr/>
        </p:nvSpPr>
        <p:spPr bwMode="auto">
          <a:xfrm>
            <a:off x="3767138" y="59436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4D4D4D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1995</a:t>
            </a:r>
          </a:p>
        </p:txBody>
      </p:sp>
      <p:sp>
        <p:nvSpPr>
          <p:cNvPr id="199705" name="Text Box 37"/>
          <p:cNvSpPr txBox="1">
            <a:spLocks noChangeArrowheads="1"/>
          </p:cNvSpPr>
          <p:nvPr/>
        </p:nvSpPr>
        <p:spPr bwMode="auto">
          <a:xfrm>
            <a:off x="5632450" y="5943600"/>
            <a:ext cx="577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4D4D4D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2005</a:t>
            </a:r>
          </a:p>
        </p:txBody>
      </p:sp>
      <p:sp>
        <p:nvSpPr>
          <p:cNvPr id="199706" name="Text Box 38"/>
          <p:cNvSpPr txBox="1">
            <a:spLocks noChangeArrowheads="1"/>
          </p:cNvSpPr>
          <p:nvPr/>
        </p:nvSpPr>
        <p:spPr bwMode="auto">
          <a:xfrm>
            <a:off x="8072438" y="5961063"/>
            <a:ext cx="603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4D4D4D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Year</a:t>
            </a:r>
          </a:p>
        </p:txBody>
      </p:sp>
      <p:sp>
        <p:nvSpPr>
          <p:cNvPr id="199707" name="Line 45"/>
          <p:cNvSpPr>
            <a:spLocks noChangeShapeType="1"/>
          </p:cNvSpPr>
          <p:nvPr/>
        </p:nvSpPr>
        <p:spPr bwMode="auto">
          <a:xfrm flipV="1">
            <a:off x="4197350" y="4003675"/>
            <a:ext cx="0" cy="102235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199708" name="Rectangle 52"/>
          <p:cNvSpPr>
            <a:spLocks noChangeArrowheads="1"/>
          </p:cNvSpPr>
          <p:nvPr/>
        </p:nvSpPr>
        <p:spPr bwMode="auto">
          <a:xfrm>
            <a:off x="5705475" y="2022475"/>
            <a:ext cx="2509838" cy="1296988"/>
          </a:xfrm>
          <a:prstGeom prst="rect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CCFF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endParaRPr lang="ja-JP" altLang="en-US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709" name="Text Box 51"/>
          <p:cNvSpPr txBox="1">
            <a:spLocks noChangeArrowheads="1"/>
          </p:cNvSpPr>
          <p:nvPr/>
        </p:nvSpPr>
        <p:spPr bwMode="auto">
          <a:xfrm>
            <a:off x="5816600" y="2090738"/>
            <a:ext cx="2859088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Realization of GEOSS in 10 years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（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Major achievement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）　（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71 countries, EU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                                     46 participating    </a:t>
            </a:r>
            <a:b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</a:b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                                     organizations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）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　　・ 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GEOSS 10 Year Implementation Plan</a:t>
            </a:r>
            <a:endParaRPr lang="en-US" altLang="ja-JP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99710" name="Line 46"/>
          <p:cNvSpPr>
            <a:spLocks noChangeShapeType="1"/>
          </p:cNvSpPr>
          <p:nvPr/>
        </p:nvSpPr>
        <p:spPr bwMode="auto">
          <a:xfrm flipV="1">
            <a:off x="5489575" y="2501900"/>
            <a:ext cx="0" cy="2454275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199711" name="Group 53"/>
          <p:cNvGrpSpPr>
            <a:grpSpLocks/>
          </p:cNvGrpSpPr>
          <p:nvPr/>
        </p:nvGrpSpPr>
        <p:grpSpPr bwMode="auto">
          <a:xfrm>
            <a:off x="6278563" y="3048000"/>
            <a:ext cx="1651000" cy="546100"/>
            <a:chOff x="4195" y="1888"/>
            <a:chExt cx="590" cy="363"/>
          </a:xfrm>
        </p:grpSpPr>
        <p:sp>
          <p:nvSpPr>
            <p:cNvPr id="199719" name="AutoShape 43"/>
            <p:cNvSpPr>
              <a:spLocks noChangeArrowheads="1"/>
            </p:cNvSpPr>
            <p:nvPr/>
          </p:nvSpPr>
          <p:spPr bwMode="auto">
            <a:xfrm>
              <a:off x="4195" y="1888"/>
              <a:ext cx="590" cy="363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66F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1pPr>
              <a:lvl2pPr marL="742950" indent="-285750"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2pPr>
              <a:lvl3pPr marL="1143000" indent="-228600"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3pPr>
              <a:lvl4pPr marL="1600200" indent="-228600"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4pPr>
              <a:lvl5pPr marL="2057400" indent="-228600"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9pPr>
            </a:lstStyle>
            <a:p>
              <a:pPr eaLnBrk="1" hangingPunct="1"/>
              <a:endParaRPr lang="ja-JP" altLang="en-US" sz="18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199720" name="Text Box 44"/>
            <p:cNvSpPr txBox="1">
              <a:spLocks noChangeArrowheads="1"/>
            </p:cNvSpPr>
            <p:nvPr/>
          </p:nvSpPr>
          <p:spPr bwMode="auto">
            <a:xfrm>
              <a:off x="4332" y="2028"/>
              <a:ext cx="329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1pPr>
              <a:lvl2pPr marL="742950" indent="-285750"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2pPr>
              <a:lvl3pPr marL="1143000" indent="-228600"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3pPr>
              <a:lvl4pPr marL="1600200" indent="-228600"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4pPr>
              <a:lvl5pPr marL="2057400" indent="-228600" eaLnBrk="0" hangingPunct="0"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rgbClr val="66FF66"/>
                  </a:solidFill>
                  <a:latin typeface="Times New Roman" pitchFamily="18" charset="0"/>
                  <a:ea typeface="ＭＳ ゴシック" pitchFamily="49" charset="-128"/>
                </a:defRPr>
              </a:lvl9pPr>
            </a:lstStyle>
            <a:p>
              <a:pPr eaLnBrk="1" hangingPunct="1"/>
              <a:r>
                <a:rPr lang="en-US" altLang="ja-JP" sz="1200" b="1" dirty="0">
                  <a:solidFill>
                    <a:srgbClr val="008000"/>
                  </a:solidFill>
                  <a:latin typeface="Arial" pitchFamily="34" charset="0"/>
                  <a:ea typeface="ＭＳ Ｐゴシック" pitchFamily="50" charset="-128"/>
                </a:rPr>
                <a:t>Transition</a:t>
              </a:r>
            </a:p>
          </p:txBody>
        </p:sp>
      </p:grpSp>
      <p:sp>
        <p:nvSpPr>
          <p:cNvPr id="199712" name="Text Box 49"/>
          <p:cNvSpPr txBox="1">
            <a:spLocks noChangeArrowheads="1"/>
          </p:cNvSpPr>
          <p:nvPr/>
        </p:nvSpPr>
        <p:spPr bwMode="auto">
          <a:xfrm>
            <a:off x="4125913" y="3414713"/>
            <a:ext cx="3925887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Strategy for integrating satellite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and in-situ observations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（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Major achievements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）　　（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14 int’l organizations incl. CEOS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）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　　　・ 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IGOS Theme Reports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          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（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Ocean, Carbon, Water, Geohazards, Atmos chemistry, etc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）</a:t>
            </a:r>
            <a:endParaRPr lang="ja-JP" altLang="en-US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713" name="Text Box 42"/>
          <p:cNvSpPr txBox="1">
            <a:spLocks noChangeArrowheads="1"/>
          </p:cNvSpPr>
          <p:nvPr/>
        </p:nvSpPr>
        <p:spPr bwMode="auto">
          <a:xfrm>
            <a:off x="5776913" y="1817688"/>
            <a:ext cx="2438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200" b="1" dirty="0">
                <a:solidFill>
                  <a:srgbClr val="FFFF00"/>
                </a:solidFill>
                <a:latin typeface="Arial" pitchFamily="34" charset="0"/>
                <a:ea typeface="ＭＳ Ｐゴシック" pitchFamily="50" charset="-128"/>
              </a:rPr>
              <a:t>GEOSS</a:t>
            </a:r>
            <a:endParaRPr lang="en-US" altLang="ja-JP" sz="1000" b="1" dirty="0">
              <a:solidFill>
                <a:srgbClr val="FFFF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714" name="Text Box 47"/>
          <p:cNvSpPr txBox="1">
            <a:spLocks noChangeArrowheads="1"/>
          </p:cNvSpPr>
          <p:nvPr/>
        </p:nvSpPr>
        <p:spPr bwMode="auto">
          <a:xfrm>
            <a:off x="2262188" y="4616450"/>
            <a:ext cx="6026150" cy="99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en-US" altLang="ja-JP" sz="1200" b="1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Int’l coordination for maximizing return from satellite Earth observations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（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Major achievements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）　　　　　　　　　　　　（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26 Space Agencies and 20 User organizations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）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　　・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Data format standardization	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・</a:t>
            </a:r>
            <a:r>
              <a:rPr lang="en-US" altLang="ja-JP" sz="100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Creation of IGOS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      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・</a:t>
            </a:r>
            <a:r>
              <a:rPr lang="en-US" altLang="ja-JP" sz="100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Proposal of EO Summit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　　・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Int’l Directory System	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・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Network coordination</a:t>
            </a:r>
          </a:p>
          <a:p>
            <a:pPr eaLnBrk="1" hangingPunct="1">
              <a:lnSpc>
                <a:spcPct val="75000"/>
              </a:lnSpc>
              <a:spcBef>
                <a:spcPct val="50000"/>
              </a:spcBef>
            </a:pP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　　・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Cal/val		</a:t>
            </a:r>
            <a:r>
              <a:rPr lang="ja-JP" altLang="en-US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・</a:t>
            </a:r>
            <a:r>
              <a:rPr lang="en-US" altLang="ja-JP" sz="1000" dirty="0">
                <a:solidFill>
                  <a:srgbClr val="000000"/>
                </a:solidFill>
                <a:latin typeface="Arial" pitchFamily="34" charset="0"/>
                <a:ea typeface="ＭＳ Ｐゴシック" pitchFamily="50" charset="-128"/>
              </a:rPr>
              <a:t>Data policy</a:t>
            </a:r>
            <a:endParaRPr lang="en-US" altLang="ja-JP" sz="1800" dirty="0">
              <a:solidFill>
                <a:srgbClr val="000000"/>
              </a:solidFill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9715" name="Text Box 41"/>
          <p:cNvSpPr txBox="1">
            <a:spLocks noChangeArrowheads="1"/>
          </p:cNvSpPr>
          <p:nvPr/>
        </p:nvSpPr>
        <p:spPr bwMode="auto">
          <a:xfrm>
            <a:off x="3983038" y="3116263"/>
            <a:ext cx="1722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sz="1200" b="1" dirty="0">
                <a:solidFill>
                  <a:srgbClr val="FFFF00"/>
                </a:solidFill>
                <a:latin typeface="Arial" pitchFamily="34" charset="0"/>
                <a:ea typeface="ＭＳ Ｐゴシック" pitchFamily="50" charset="-128"/>
              </a:rPr>
              <a:t>IGOS</a:t>
            </a:r>
          </a:p>
        </p:txBody>
      </p:sp>
      <p:sp>
        <p:nvSpPr>
          <p:cNvPr id="199717" name="テキスト ボックス 39"/>
          <p:cNvSpPr txBox="1">
            <a:spLocks noChangeArrowheads="1"/>
          </p:cNvSpPr>
          <p:nvPr/>
        </p:nvSpPr>
        <p:spPr bwMode="auto">
          <a:xfrm>
            <a:off x="336550" y="6119813"/>
            <a:ext cx="3748088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1pPr>
            <a:lvl2pPr marL="742950" indent="-28575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2pPr>
            <a:lvl3pPr marL="11430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3pPr>
            <a:lvl4pPr marL="16002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4pPr>
            <a:lvl5pPr marL="2057400" indent="-228600" eaLnBrk="0" hangingPunct="0"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rgbClr val="66FF66"/>
                </a:solidFill>
                <a:latin typeface="Times New Roman" pitchFamily="18" charset="0"/>
                <a:ea typeface="ＭＳ ゴシック" pitchFamily="49" charset="-128"/>
              </a:defRPr>
            </a:lvl9pPr>
          </a:lstStyle>
          <a:p>
            <a:pPr eaLnBrk="1" hangingPunct="1"/>
            <a:r>
              <a:rPr lang="en-US" altLang="ja-JP" dirty="0">
                <a:solidFill>
                  <a:srgbClr val="002060"/>
                </a:solidFill>
                <a:latin typeface="Arial Narrow" pitchFamily="34" charset="0"/>
              </a:rPr>
              <a:t>CEOS: Committee on Earth Observation Satellites</a:t>
            </a:r>
          </a:p>
          <a:p>
            <a:pPr eaLnBrk="1" hangingPunct="1"/>
            <a:r>
              <a:rPr lang="en-US" altLang="ja-JP" dirty="0">
                <a:solidFill>
                  <a:srgbClr val="002060"/>
                </a:solidFill>
                <a:latin typeface="Arial Narrow" pitchFamily="34" charset="0"/>
              </a:rPr>
              <a:t>IGOS: Integrated Global Observation Strategy</a:t>
            </a:r>
          </a:p>
          <a:p>
            <a:pPr eaLnBrk="1" hangingPunct="1"/>
            <a:r>
              <a:rPr lang="en-US" altLang="ja-JP" dirty="0">
                <a:solidFill>
                  <a:srgbClr val="002060"/>
                </a:solidFill>
                <a:latin typeface="Arial Narrow" pitchFamily="34" charset="0"/>
              </a:rPr>
              <a:t>GEOSS: Global Earth Observation System of Systems</a:t>
            </a:r>
            <a:endParaRPr lang="ja-JP" altLang="en-US" dirty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41" name="図 6" descr="path299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98425"/>
            <a:ext cx="684212" cy="4143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7954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Status of Satellite Data Utilization in Japan</a:t>
            </a:r>
            <a:endParaRPr kumimoji="1" lang="ja-JP" altLang="en-US" dirty="0"/>
          </a:p>
        </p:txBody>
      </p:sp>
      <p:cxnSp>
        <p:nvCxnSpPr>
          <p:cNvPr id="4" name="直線コネクタ 3"/>
          <p:cNvCxnSpPr/>
          <p:nvPr/>
        </p:nvCxnSpPr>
        <p:spPr bwMode="auto">
          <a:xfrm>
            <a:off x="3312584" y="1000126"/>
            <a:ext cx="0" cy="52697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 bwMode="auto">
          <a:xfrm>
            <a:off x="5916084" y="998934"/>
            <a:ext cx="6349" cy="527089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 bwMode="auto">
          <a:xfrm>
            <a:off x="1115485" y="675085"/>
            <a:ext cx="2116" cy="559474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8"/>
          <p:cNvSpPr txBox="1">
            <a:spLocks noChangeArrowheads="1"/>
          </p:cNvSpPr>
          <p:nvPr/>
        </p:nvSpPr>
        <p:spPr bwMode="auto">
          <a:xfrm>
            <a:off x="389865" y="3113186"/>
            <a:ext cx="771459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Environ</a:t>
            </a:r>
          </a:p>
        </p:txBody>
      </p:sp>
      <p:sp>
        <p:nvSpPr>
          <p:cNvPr id="8" name="テキスト ボックス 10"/>
          <p:cNvSpPr txBox="1">
            <a:spLocks noChangeArrowheads="1"/>
          </p:cNvSpPr>
          <p:nvPr/>
        </p:nvSpPr>
        <p:spPr bwMode="auto">
          <a:xfrm>
            <a:off x="1237841" y="1060848"/>
            <a:ext cx="1967205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dirty="0" smtClean="0">
                <a:solidFill>
                  <a:srgbClr val="000000"/>
                </a:solidFill>
                <a:latin typeface="+mn-ea"/>
                <a:ea typeface="+mn-ea"/>
              </a:rPr>
              <a:t>JAXA-Ministry/Local G</a:t>
            </a:r>
            <a:endParaRPr lang="ja-JP" altLang="en-US" sz="14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cxnSp>
        <p:nvCxnSpPr>
          <p:cNvPr id="9" name="直線コネクタ 8"/>
          <p:cNvCxnSpPr/>
          <p:nvPr/>
        </p:nvCxnSpPr>
        <p:spPr bwMode="auto">
          <a:xfrm>
            <a:off x="381000" y="2457450"/>
            <a:ext cx="857038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 bwMode="auto">
          <a:xfrm>
            <a:off x="71967" y="4922044"/>
            <a:ext cx="889211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 bwMode="auto">
          <a:xfrm>
            <a:off x="69851" y="6262688"/>
            <a:ext cx="889211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 bwMode="auto">
          <a:xfrm>
            <a:off x="393700" y="1808560"/>
            <a:ext cx="857885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 bwMode="auto">
          <a:xfrm>
            <a:off x="71967" y="675085"/>
            <a:ext cx="19051" cy="55887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 bwMode="auto">
          <a:xfrm>
            <a:off x="71967" y="675085"/>
            <a:ext cx="889211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 bwMode="auto">
          <a:xfrm>
            <a:off x="102659" y="722710"/>
            <a:ext cx="1020233" cy="6477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8"/>
          <p:cNvSpPr txBox="1">
            <a:spLocks noChangeArrowheads="1"/>
          </p:cNvSpPr>
          <p:nvPr/>
        </p:nvSpPr>
        <p:spPr bwMode="auto">
          <a:xfrm>
            <a:off x="529167" y="1984773"/>
            <a:ext cx="467784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Agro</a:t>
            </a:r>
            <a:endParaRPr lang="ja-JP" altLang="en-US" sz="12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cxnSp>
        <p:nvCxnSpPr>
          <p:cNvPr id="17" name="直線コネクタ 16"/>
          <p:cNvCxnSpPr/>
          <p:nvPr/>
        </p:nvCxnSpPr>
        <p:spPr bwMode="auto">
          <a:xfrm>
            <a:off x="395818" y="1314450"/>
            <a:ext cx="10583" cy="360640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8"/>
          <p:cNvSpPr txBox="1">
            <a:spLocks noChangeArrowheads="1"/>
          </p:cNvSpPr>
          <p:nvPr/>
        </p:nvSpPr>
        <p:spPr bwMode="auto">
          <a:xfrm>
            <a:off x="35496" y="1874044"/>
            <a:ext cx="430887" cy="636985"/>
          </a:xfrm>
          <a:prstGeom prst="rect">
            <a:avLst/>
          </a:prstGeom>
          <a:noFill/>
          <a:ln>
            <a:noFill/>
          </a:ln>
          <a:extLst/>
        </p:spPr>
        <p:txBody>
          <a:bodyPr vert="eaVert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+mn-ea"/>
                <a:ea typeface="+mn-ea"/>
              </a:rPr>
              <a:t>Land</a:t>
            </a:r>
            <a:endParaRPr lang="ja-JP" altLang="en-US" sz="16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cxnSp>
        <p:nvCxnSpPr>
          <p:cNvPr id="19" name="直線コネクタ 18"/>
          <p:cNvCxnSpPr/>
          <p:nvPr/>
        </p:nvCxnSpPr>
        <p:spPr bwMode="auto">
          <a:xfrm flipH="1">
            <a:off x="8961968" y="675085"/>
            <a:ext cx="4233" cy="558879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 bwMode="auto">
          <a:xfrm>
            <a:off x="71967" y="3150394"/>
            <a:ext cx="889211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8"/>
          <p:cNvSpPr txBox="1">
            <a:spLocks noChangeArrowheads="1"/>
          </p:cNvSpPr>
          <p:nvPr/>
        </p:nvSpPr>
        <p:spPr bwMode="auto">
          <a:xfrm>
            <a:off x="401109" y="2619375"/>
            <a:ext cx="604308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Forest</a:t>
            </a:r>
            <a:endParaRPr lang="ja-JP" altLang="en-US" sz="12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2" name="テキスト ボックス 8"/>
          <p:cNvSpPr txBox="1">
            <a:spLocks noChangeArrowheads="1"/>
          </p:cNvSpPr>
          <p:nvPr/>
        </p:nvSpPr>
        <p:spPr bwMode="auto">
          <a:xfrm>
            <a:off x="533400" y="1370410"/>
            <a:ext cx="467784" cy="27699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Map</a:t>
            </a:r>
            <a:endParaRPr lang="ja-JP" altLang="en-US" sz="12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cxnSp>
        <p:nvCxnSpPr>
          <p:cNvPr id="23" name="直線コネクタ 22"/>
          <p:cNvCxnSpPr/>
          <p:nvPr/>
        </p:nvCxnSpPr>
        <p:spPr bwMode="auto">
          <a:xfrm>
            <a:off x="78318" y="1322785"/>
            <a:ext cx="889423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8"/>
          <p:cNvSpPr txBox="1">
            <a:spLocks noChangeArrowheads="1"/>
          </p:cNvSpPr>
          <p:nvPr/>
        </p:nvSpPr>
        <p:spPr bwMode="auto">
          <a:xfrm>
            <a:off x="35496" y="3158729"/>
            <a:ext cx="430887" cy="972740"/>
          </a:xfrm>
          <a:prstGeom prst="rect">
            <a:avLst/>
          </a:prstGeom>
          <a:noFill/>
          <a:ln>
            <a:noFill/>
          </a:ln>
          <a:extLst/>
        </p:spPr>
        <p:txBody>
          <a:bodyPr vert="eaVert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+mn-ea"/>
                <a:ea typeface="+mn-ea"/>
              </a:rPr>
              <a:t>Ocean</a:t>
            </a:r>
            <a:endParaRPr lang="ja-JP" altLang="en-US" sz="16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cxnSp>
        <p:nvCxnSpPr>
          <p:cNvPr id="25" name="直線コネクタ 24"/>
          <p:cNvCxnSpPr/>
          <p:nvPr/>
        </p:nvCxnSpPr>
        <p:spPr bwMode="auto">
          <a:xfrm>
            <a:off x="82552" y="4173141"/>
            <a:ext cx="889423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8"/>
          <p:cNvSpPr txBox="1">
            <a:spLocks noChangeArrowheads="1"/>
          </p:cNvSpPr>
          <p:nvPr/>
        </p:nvSpPr>
        <p:spPr bwMode="auto">
          <a:xfrm>
            <a:off x="56762" y="4173141"/>
            <a:ext cx="430887" cy="769144"/>
          </a:xfrm>
          <a:prstGeom prst="rect">
            <a:avLst/>
          </a:prstGeom>
          <a:noFill/>
          <a:ln>
            <a:noFill/>
          </a:ln>
          <a:extLst/>
        </p:spPr>
        <p:txBody>
          <a:bodyPr vert="eaVert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600" dirty="0" smtClean="0">
                <a:solidFill>
                  <a:srgbClr val="000000"/>
                </a:solidFill>
                <a:latin typeface="+mn-ea"/>
                <a:ea typeface="+mn-ea"/>
              </a:rPr>
              <a:t>Atmos</a:t>
            </a:r>
            <a:endParaRPr lang="ja-JP" altLang="en-US" sz="16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cxnSp>
        <p:nvCxnSpPr>
          <p:cNvPr id="27" name="直線コネクタ 26"/>
          <p:cNvCxnSpPr/>
          <p:nvPr/>
        </p:nvCxnSpPr>
        <p:spPr bwMode="auto">
          <a:xfrm>
            <a:off x="95252" y="5779294"/>
            <a:ext cx="889423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8"/>
          <p:cNvSpPr txBox="1">
            <a:spLocks noChangeArrowheads="1"/>
          </p:cNvSpPr>
          <p:nvPr/>
        </p:nvSpPr>
        <p:spPr bwMode="auto">
          <a:xfrm>
            <a:off x="205318" y="5019199"/>
            <a:ext cx="814916" cy="6463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Disaster</a:t>
            </a:r>
          </a:p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Manage</a:t>
            </a:r>
          </a:p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Support</a:t>
            </a:r>
            <a:endParaRPr lang="ja-JP" altLang="en-US" sz="12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9" name="テキスト ボックス 8"/>
          <p:cNvSpPr txBox="1">
            <a:spLocks noChangeArrowheads="1"/>
          </p:cNvSpPr>
          <p:nvPr/>
        </p:nvSpPr>
        <p:spPr bwMode="auto">
          <a:xfrm>
            <a:off x="205318" y="5804298"/>
            <a:ext cx="814916" cy="46166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National</a:t>
            </a:r>
          </a:p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Security</a:t>
            </a:r>
          </a:p>
        </p:txBody>
      </p:sp>
      <p:sp>
        <p:nvSpPr>
          <p:cNvPr id="30" name="テキスト ボックス 10"/>
          <p:cNvSpPr txBox="1">
            <a:spLocks noChangeArrowheads="1"/>
          </p:cNvSpPr>
          <p:nvPr/>
        </p:nvSpPr>
        <p:spPr bwMode="auto">
          <a:xfrm>
            <a:off x="3421163" y="1060848"/>
            <a:ext cx="2409635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dirty="0" smtClean="0">
                <a:solidFill>
                  <a:srgbClr val="000000"/>
                </a:solidFill>
                <a:latin typeface="+mn-ea"/>
                <a:ea typeface="+mn-ea"/>
              </a:rPr>
              <a:t>Ministry/Local G-Private Sec</a:t>
            </a:r>
            <a:endParaRPr lang="ja-JP" altLang="en-US" sz="14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1" name="テキスト ボックス 10"/>
          <p:cNvSpPr txBox="1">
            <a:spLocks noChangeArrowheads="1"/>
          </p:cNvSpPr>
          <p:nvPr/>
        </p:nvSpPr>
        <p:spPr bwMode="auto">
          <a:xfrm>
            <a:off x="6594980" y="1060848"/>
            <a:ext cx="1669048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dirty="0" smtClean="0">
                <a:solidFill>
                  <a:srgbClr val="000000"/>
                </a:solidFill>
                <a:latin typeface="+mn-ea"/>
                <a:ea typeface="+mn-ea"/>
              </a:rPr>
              <a:t>Private Sec-Citizen</a:t>
            </a:r>
            <a:endParaRPr lang="ja-JP" altLang="en-US" sz="14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cxnSp>
        <p:nvCxnSpPr>
          <p:cNvPr id="32" name="直線コネクタ 31"/>
          <p:cNvCxnSpPr/>
          <p:nvPr/>
        </p:nvCxnSpPr>
        <p:spPr bwMode="auto">
          <a:xfrm>
            <a:off x="1115484" y="998935"/>
            <a:ext cx="7846483" cy="11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140"/>
          <p:cNvSpPr txBox="1">
            <a:spLocks noChangeArrowheads="1"/>
          </p:cNvSpPr>
          <p:nvPr/>
        </p:nvSpPr>
        <p:spPr bwMode="auto">
          <a:xfrm>
            <a:off x="3045885" y="698898"/>
            <a:ext cx="2967479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1800" dirty="0" smtClean="0">
                <a:latin typeface="+mn-ea"/>
                <a:ea typeface="+mn-ea"/>
              </a:rPr>
              <a:t>Data and Information Stream</a:t>
            </a:r>
            <a:endParaRPr lang="ja-JP" altLang="en-US" sz="1800" dirty="0" smtClean="0">
              <a:latin typeface="+mn-ea"/>
              <a:ea typeface="+mn-ea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1198034" y="1885950"/>
            <a:ext cx="2114551" cy="159544"/>
          </a:xfrm>
          <a:prstGeom prst="roundRect">
            <a:avLst/>
          </a:prstGeom>
          <a:gradFill flip="none" rotWithShape="1">
            <a:gsLst>
              <a:gs pos="0">
                <a:srgbClr val="FFFF80"/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Rice Planting Area Estimation</a:t>
            </a:r>
            <a:endParaRPr lang="en-US" altLang="ja-JP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1198034" y="2185988"/>
            <a:ext cx="4737100" cy="163116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Rice Damage Estimation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1208618" y="2584847"/>
            <a:ext cx="4705349" cy="180975"/>
          </a:xfrm>
          <a:prstGeom prst="roundRect">
            <a:avLst/>
          </a:prstGeom>
          <a:gradFill flip="none" rotWithShape="1">
            <a:gsLst>
              <a:gs pos="4200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ALOS Data Buy for Basic Environmental Survey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7" name="角丸四角形 36"/>
          <p:cNvSpPr/>
          <p:nvPr/>
        </p:nvSpPr>
        <p:spPr>
          <a:xfrm>
            <a:off x="5913967" y="2584848"/>
            <a:ext cx="2978151" cy="292894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5725" indent="-85725">
              <a:defRPr/>
            </a:pPr>
            <a:r>
              <a:rPr lang="ja-JP" altLang="en-US" sz="800" b="1" dirty="0" smtClean="0">
                <a:latin typeface="+mn-ea"/>
              </a:rPr>
              <a:t>・</a:t>
            </a:r>
            <a:r>
              <a:rPr lang="en-US" altLang="ja-JP" sz="800" b="1" dirty="0" smtClean="0">
                <a:latin typeface="+mn-ea"/>
              </a:rPr>
              <a:t>Forest Management </a:t>
            </a:r>
            <a:endParaRPr lang="en-US" altLang="ja-JP" sz="800" b="1" dirty="0">
              <a:latin typeface="+mn-ea"/>
            </a:endParaRPr>
          </a:p>
          <a:p>
            <a:pPr marL="85725" indent="-85725">
              <a:defRPr/>
            </a:pPr>
            <a:r>
              <a:rPr lang="ja-JP" altLang="en-US" sz="800" b="1" dirty="0" smtClean="0">
                <a:latin typeface="+mn-ea"/>
              </a:rPr>
              <a:t>・</a:t>
            </a:r>
            <a:r>
              <a:rPr lang="en-US" altLang="ja-JP" sz="800" b="1" dirty="0" smtClean="0">
                <a:latin typeface="+mn-ea"/>
              </a:rPr>
              <a:t>Satellite Data/GIS Integrated System</a:t>
            </a:r>
            <a:endParaRPr lang="ja-JP" altLang="en-US" sz="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1210734" y="5841206"/>
            <a:ext cx="4703233" cy="158354"/>
          </a:xfrm>
          <a:prstGeom prst="roundRect">
            <a:avLst/>
          </a:prstGeom>
          <a:gradFill flip="none" rotWithShape="1">
            <a:gsLst>
              <a:gs pos="4200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 w="25400">
            <a:solidFill>
              <a:srgbClr val="89A4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Information Gathering, Map Generation by ALOS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1198034" y="5520929"/>
            <a:ext cx="2125133" cy="236934"/>
          </a:xfrm>
          <a:prstGeom prst="roundRect">
            <a:avLst/>
          </a:prstGeom>
          <a:gradFill flip="none" rotWithShape="1">
            <a:gsLst>
              <a:gs pos="4200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Data Analysis by JAXA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1210734" y="1395413"/>
            <a:ext cx="2087033" cy="161925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700" dirty="0" smtClean="0">
                <a:solidFill>
                  <a:schemeClr val="tx1"/>
                </a:solidFill>
                <a:latin typeface="+mn-ea"/>
              </a:rPr>
              <a:t>Topographical Map/Thematic Map Generation</a:t>
            </a:r>
            <a:endParaRPr lang="ja-JP" altLang="en-US" sz="7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1210733" y="1593056"/>
            <a:ext cx="2101851" cy="161925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DEM Generation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5916084" y="1391841"/>
            <a:ext cx="2978149" cy="348853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5725" indent="-85725">
              <a:defRPr/>
            </a:pPr>
            <a:r>
              <a:rPr lang="ja-JP" altLang="en-US" sz="800" b="1" dirty="0" smtClean="0">
                <a:latin typeface="+mn-ea"/>
              </a:rPr>
              <a:t>・</a:t>
            </a:r>
            <a:r>
              <a:rPr lang="en-US" altLang="ja-JP" sz="800" b="1" dirty="0" smtClean="0">
                <a:latin typeface="+mn-ea"/>
              </a:rPr>
              <a:t>Map Product and GIS Development and Sales,</a:t>
            </a:r>
            <a:endParaRPr lang="en-US" altLang="ja-JP" sz="800" b="1" dirty="0">
              <a:latin typeface="+mn-ea"/>
            </a:endParaRPr>
          </a:p>
          <a:p>
            <a:pPr>
              <a:defRPr/>
            </a:pPr>
            <a:r>
              <a:rPr lang="ja-JP" altLang="en-US" sz="800" b="1" dirty="0">
                <a:solidFill>
                  <a:srgbClr val="FFFF00"/>
                </a:solidFill>
                <a:latin typeface="+mn-ea"/>
              </a:rPr>
              <a:t>　</a:t>
            </a:r>
            <a:r>
              <a:rPr lang="en-US" altLang="ja-JP" sz="800" b="1" dirty="0" smtClean="0">
                <a:solidFill>
                  <a:srgbClr val="FFFF00"/>
                </a:solidFill>
                <a:latin typeface="+mn-ea"/>
              </a:rPr>
              <a:t>GIS market in Japan is more than  $100 billion </a:t>
            </a:r>
            <a:endParaRPr lang="en-US" altLang="ja-JP" sz="8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1210734" y="4979194"/>
            <a:ext cx="2112433" cy="303610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Int’l Charter, Sentinel Asia</a:t>
            </a:r>
            <a:endParaRPr lang="en-US" altLang="ja-JP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1210734" y="5319713"/>
            <a:ext cx="2114551" cy="165497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rgbClr val="000000"/>
                </a:solidFill>
                <a:latin typeface="+mn-ea"/>
              </a:rPr>
              <a:t>Bilateral Coop</a:t>
            </a:r>
            <a:r>
              <a:rPr lang="ja-JP" altLang="en-US" sz="800" dirty="0" smtClean="0">
                <a:solidFill>
                  <a:srgbClr val="000000"/>
                </a:solidFill>
                <a:latin typeface="+mn-ea"/>
              </a:rPr>
              <a:t>（</a:t>
            </a:r>
            <a:r>
              <a:rPr lang="en-US" altLang="ja-JP" sz="800" dirty="0">
                <a:solidFill>
                  <a:srgbClr val="000000"/>
                </a:solidFill>
                <a:latin typeface="+mn-ea"/>
              </a:rPr>
              <a:t>ASI</a:t>
            </a:r>
            <a:r>
              <a:rPr lang="ja-JP" altLang="en-US" sz="800" dirty="0">
                <a:solidFill>
                  <a:srgbClr val="000000"/>
                </a:solidFill>
                <a:latin typeface="+mn-ea"/>
              </a:rPr>
              <a:t>、</a:t>
            </a:r>
            <a:r>
              <a:rPr lang="en-US" altLang="ja-JP" sz="800" dirty="0">
                <a:solidFill>
                  <a:srgbClr val="000000"/>
                </a:solidFill>
                <a:latin typeface="+mn-ea"/>
              </a:rPr>
              <a:t>DLR</a:t>
            </a:r>
            <a:r>
              <a:rPr lang="ja-JP" altLang="en-US" sz="800" dirty="0">
                <a:solidFill>
                  <a:srgbClr val="000000"/>
                </a:solidFill>
                <a:latin typeface="+mn-ea"/>
              </a:rPr>
              <a:t>、</a:t>
            </a:r>
            <a:r>
              <a:rPr lang="en-US" altLang="ja-JP" sz="800" dirty="0">
                <a:solidFill>
                  <a:srgbClr val="000000"/>
                </a:solidFill>
                <a:latin typeface="+mn-ea"/>
              </a:rPr>
              <a:t>CSA)</a:t>
            </a:r>
          </a:p>
        </p:txBody>
      </p:sp>
      <p:sp>
        <p:nvSpPr>
          <p:cNvPr id="45" name="角丸四角形 44"/>
          <p:cNvSpPr/>
          <p:nvPr/>
        </p:nvSpPr>
        <p:spPr>
          <a:xfrm>
            <a:off x="3456518" y="5264944"/>
            <a:ext cx="5437716" cy="304800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800" b="1" dirty="0" smtClean="0">
                <a:solidFill>
                  <a:srgbClr val="FFFFFF"/>
                </a:solidFill>
                <a:latin typeface="+mn-ea"/>
              </a:rPr>
              <a:t>・</a:t>
            </a:r>
            <a:r>
              <a:rPr lang="en-US" altLang="ja-JP" sz="800" b="1" dirty="0" smtClean="0">
                <a:solidFill>
                  <a:srgbClr val="FFFFFF"/>
                </a:solidFill>
                <a:latin typeface="+mn-ea"/>
              </a:rPr>
              <a:t>Hazard Map and Disaster Management Support</a:t>
            </a:r>
            <a:endParaRPr lang="en-US" altLang="ja-JP" sz="8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1210733" y="4569619"/>
            <a:ext cx="4800600" cy="155972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>
                <a:solidFill>
                  <a:schemeClr val="tx1"/>
                </a:solidFill>
                <a:latin typeface="+mn-ea"/>
              </a:rPr>
              <a:t>GCOM-W</a:t>
            </a: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TRMM/PR</a:t>
            </a: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Data Use for Meteorological Services</a:t>
            </a:r>
            <a:endParaRPr lang="en-US" altLang="ja-JP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7" name="角丸四角形 46"/>
          <p:cNvSpPr/>
          <p:nvPr/>
        </p:nvSpPr>
        <p:spPr>
          <a:xfrm>
            <a:off x="5916084" y="4569619"/>
            <a:ext cx="2978149" cy="155972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800" b="1" dirty="0" smtClean="0">
                <a:latin typeface="+mn-ea"/>
              </a:rPr>
              <a:t>・</a:t>
            </a:r>
            <a:r>
              <a:rPr lang="ja-JP" altLang="en-US" sz="800" b="1" dirty="0">
                <a:latin typeface="+mn-ea"/>
              </a:rPr>
              <a:t>　</a:t>
            </a:r>
            <a:r>
              <a:rPr lang="en-US" altLang="ja-JP" sz="800" b="1" dirty="0" smtClean="0">
                <a:latin typeface="+mn-ea"/>
              </a:rPr>
              <a:t>Met Service       </a:t>
            </a:r>
            <a:r>
              <a:rPr lang="en-US" altLang="ja-JP" sz="800" b="1" dirty="0" smtClean="0">
                <a:solidFill>
                  <a:srgbClr val="FFFF00"/>
                </a:solidFill>
                <a:latin typeface="+mn-ea"/>
              </a:rPr>
              <a:t>Market in Japan is approx. $230  Million</a:t>
            </a:r>
            <a:endParaRPr lang="en-US" altLang="ja-JP" sz="800" b="1" dirty="0">
              <a:latin typeface="+mn-ea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1210734" y="3646885"/>
            <a:ext cx="4711700" cy="160734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 w="25400">
            <a:solidFill>
              <a:srgbClr val="89A4A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ALOS Data Use for Sea Ice Monitoring, Oil Spill Detection, Underwater Volcano Monitoring</a:t>
            </a:r>
            <a:endParaRPr lang="en-US" altLang="ja-JP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9" name="テキスト ボックス 8"/>
          <p:cNvSpPr txBox="1">
            <a:spLocks noChangeArrowheads="1"/>
          </p:cNvSpPr>
          <p:nvPr/>
        </p:nvSpPr>
        <p:spPr bwMode="auto">
          <a:xfrm>
            <a:off x="351651" y="3312413"/>
            <a:ext cx="870331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200" dirty="0" smtClean="0">
                <a:solidFill>
                  <a:srgbClr val="000000"/>
                </a:solidFill>
                <a:latin typeface="+mn-ea"/>
                <a:ea typeface="+mn-ea"/>
              </a:rPr>
              <a:t>Fishery</a:t>
            </a:r>
            <a:endParaRPr lang="ja-JP" altLang="en-US" sz="12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0" name="テキスト ボックス 8"/>
          <p:cNvSpPr txBox="1">
            <a:spLocks noChangeArrowheads="1"/>
          </p:cNvSpPr>
          <p:nvPr/>
        </p:nvSpPr>
        <p:spPr bwMode="auto">
          <a:xfrm>
            <a:off x="401108" y="3894014"/>
            <a:ext cx="714375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solidFill>
                  <a:srgbClr val="000000"/>
                </a:solidFill>
                <a:latin typeface="+mn-ea"/>
                <a:ea typeface="+mn-ea"/>
              </a:rPr>
              <a:t>Transport</a:t>
            </a:r>
            <a:endParaRPr lang="ja-JP" altLang="en-US" sz="10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1" name="テキスト ボックス 8"/>
          <p:cNvSpPr txBox="1">
            <a:spLocks noChangeArrowheads="1"/>
          </p:cNvSpPr>
          <p:nvPr/>
        </p:nvSpPr>
        <p:spPr bwMode="auto">
          <a:xfrm>
            <a:off x="466383" y="3572024"/>
            <a:ext cx="570105" cy="246221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solidFill>
                  <a:srgbClr val="000000"/>
                </a:solidFill>
                <a:latin typeface="+mn-ea"/>
                <a:ea typeface="+mn-ea"/>
              </a:rPr>
              <a:t>Safety</a:t>
            </a:r>
            <a:endParaRPr lang="ja-JP" altLang="en-US" sz="1000" dirty="0" smtClean="0">
              <a:solidFill>
                <a:srgbClr val="000000"/>
              </a:solidFill>
              <a:latin typeface="+mn-ea"/>
              <a:ea typeface="+mn-ea"/>
            </a:endParaRPr>
          </a:p>
        </p:txBody>
      </p:sp>
      <p:cxnSp>
        <p:nvCxnSpPr>
          <p:cNvPr id="52" name="直線コネクタ 51"/>
          <p:cNvCxnSpPr/>
          <p:nvPr/>
        </p:nvCxnSpPr>
        <p:spPr bwMode="auto">
          <a:xfrm>
            <a:off x="395818" y="3551635"/>
            <a:ext cx="856614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角丸四角形 52"/>
          <p:cNvSpPr/>
          <p:nvPr/>
        </p:nvSpPr>
        <p:spPr>
          <a:xfrm>
            <a:off x="5916084" y="3642122"/>
            <a:ext cx="2988733" cy="160734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800" b="1" dirty="0" smtClean="0">
                <a:latin typeface="+mn-ea"/>
              </a:rPr>
              <a:t>・</a:t>
            </a:r>
            <a:r>
              <a:rPr lang="en-US" altLang="ja-JP" sz="800" b="1" dirty="0" smtClean="0">
                <a:latin typeface="+mn-ea"/>
              </a:rPr>
              <a:t>Safe/Economy Navigation</a:t>
            </a:r>
            <a:endParaRPr lang="en-US" altLang="ja-JP" sz="800" b="1" dirty="0">
              <a:latin typeface="+mn-ea"/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1208618" y="3914775"/>
            <a:ext cx="2089149" cy="189310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Arctic Route Info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5916085" y="1899047"/>
            <a:ext cx="3001433" cy="432197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5725" indent="-85725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+mn-ea"/>
              </a:rPr>
              <a:t>・</a:t>
            </a:r>
            <a:r>
              <a:rPr lang="en-US" altLang="ja-JP" sz="800" b="1" dirty="0" smtClean="0">
                <a:solidFill>
                  <a:schemeClr val="bg1"/>
                </a:solidFill>
                <a:latin typeface="+mn-ea"/>
              </a:rPr>
              <a:t>Smart Farming in North Main Island</a:t>
            </a:r>
            <a:endParaRPr lang="en-US" altLang="ja-JP" sz="800" b="1" dirty="0">
              <a:solidFill>
                <a:schemeClr val="bg1"/>
              </a:solidFill>
              <a:latin typeface="+mn-ea"/>
            </a:endParaRPr>
          </a:p>
          <a:p>
            <a:pPr marL="85725" indent="-85725">
              <a:defRPr/>
            </a:pPr>
            <a:r>
              <a:rPr lang="ja-JP" altLang="en-US" sz="800" b="1" dirty="0" smtClean="0">
                <a:solidFill>
                  <a:schemeClr val="bg1"/>
                </a:solidFill>
                <a:latin typeface="+mn-ea"/>
              </a:rPr>
              <a:t>・</a:t>
            </a:r>
            <a:r>
              <a:rPr lang="en-US" altLang="ja-JP" sz="800" b="1" dirty="0" smtClean="0">
                <a:solidFill>
                  <a:schemeClr val="bg1"/>
                </a:solidFill>
                <a:latin typeface="+mn-ea"/>
              </a:rPr>
              <a:t>Provision of farming information on planting, growth rate, yield estimation and cropping timing</a:t>
            </a:r>
            <a:r>
              <a:rPr lang="ja-JP" altLang="en-US" sz="800" b="1" dirty="0">
                <a:solidFill>
                  <a:schemeClr val="bg1"/>
                </a:solidFill>
                <a:latin typeface="+mn-ea"/>
              </a:rPr>
              <a:t>　　</a:t>
            </a:r>
          </a:p>
        </p:txBody>
      </p:sp>
      <p:sp>
        <p:nvSpPr>
          <p:cNvPr id="56" name="角丸四角形 55"/>
          <p:cNvSpPr/>
          <p:nvPr/>
        </p:nvSpPr>
        <p:spPr>
          <a:xfrm>
            <a:off x="1212851" y="6031707"/>
            <a:ext cx="2099733" cy="151210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rgbClr val="000000"/>
                </a:solidFill>
                <a:latin typeface="+mn-ea"/>
              </a:rPr>
              <a:t>Ship Detection,  Missile EWS</a:t>
            </a:r>
            <a:endParaRPr lang="en-US" altLang="ja-JP" sz="8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7" name="テキスト ボックス 8"/>
          <p:cNvSpPr txBox="1">
            <a:spLocks noChangeArrowheads="1"/>
          </p:cNvSpPr>
          <p:nvPr/>
        </p:nvSpPr>
        <p:spPr bwMode="auto">
          <a:xfrm>
            <a:off x="347132" y="4346973"/>
            <a:ext cx="673101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100" dirty="0" smtClean="0">
                <a:solidFill>
                  <a:srgbClr val="000000"/>
                </a:solidFill>
                <a:latin typeface="+mn-ea"/>
                <a:ea typeface="+mn-ea"/>
              </a:rPr>
              <a:t>Atmos/</a:t>
            </a:r>
          </a:p>
          <a:p>
            <a:pPr algn="ctr" eaLnBrk="1" hangingPunct="1">
              <a:defRPr/>
            </a:pPr>
            <a:r>
              <a:rPr lang="en-US" altLang="ja-JP" sz="1100" dirty="0" smtClean="0">
                <a:solidFill>
                  <a:srgbClr val="000000"/>
                </a:solidFill>
                <a:latin typeface="+mn-ea"/>
                <a:ea typeface="+mn-ea"/>
              </a:rPr>
              <a:t>Meteoro</a:t>
            </a:r>
          </a:p>
        </p:txBody>
      </p:sp>
      <p:sp>
        <p:nvSpPr>
          <p:cNvPr id="59" name="角丸四角形 58"/>
          <p:cNvSpPr/>
          <p:nvPr/>
        </p:nvSpPr>
        <p:spPr>
          <a:xfrm>
            <a:off x="3456517" y="1885950"/>
            <a:ext cx="2446867" cy="159544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ALOS Data Buy for Agro Field Information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1210734" y="3267075"/>
            <a:ext cx="7683500" cy="160735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 w="25400">
            <a:solidFill>
              <a:srgbClr val="89A4A7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GCOM-W1 Data Utilization for Fishing Ground Detection</a:t>
            </a: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　</a:t>
            </a:r>
            <a:r>
              <a:rPr lang="en-US" altLang="ja-JP" sz="800" b="1" dirty="0" smtClean="0">
                <a:solidFill>
                  <a:srgbClr val="FF0000"/>
                </a:solidFill>
                <a:latin typeface="+mn-ea"/>
              </a:rPr>
              <a:t>Approx. 2500 fishing vessels use per day</a:t>
            </a:r>
            <a:endParaRPr lang="en-US" altLang="ja-JP" sz="8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1208618" y="2830116"/>
            <a:ext cx="4705349" cy="180975"/>
          </a:xfrm>
          <a:prstGeom prst="roundRect">
            <a:avLst/>
          </a:prstGeom>
          <a:gradFill flip="none" rotWithShape="1">
            <a:gsLst>
              <a:gs pos="4200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</a:rPr>
              <a:t>Illegal  Logging Detection in Amazon (JAXA- Brazil)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2" name="角丸四角形 61"/>
          <p:cNvSpPr/>
          <p:nvPr/>
        </p:nvSpPr>
        <p:spPr>
          <a:xfrm>
            <a:off x="5935134" y="5893594"/>
            <a:ext cx="2978151" cy="302419"/>
          </a:xfrm>
          <a:prstGeom prst="roundRect">
            <a:avLst/>
          </a:prstGeom>
          <a:solidFill>
            <a:srgbClr val="FF0000"/>
          </a:solidFill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800" b="1" dirty="0" smtClean="0">
                <a:latin typeface="+mn-ea"/>
              </a:rPr>
              <a:t>・</a:t>
            </a:r>
            <a:r>
              <a:rPr lang="en-US" altLang="ja-JP" sz="800" b="1" dirty="0" smtClean="0">
                <a:latin typeface="+mn-ea"/>
              </a:rPr>
              <a:t>Satellite Data Buy and Analysis</a:t>
            </a:r>
            <a:endParaRPr lang="en-US" altLang="ja-JP" sz="800" b="1" dirty="0">
              <a:latin typeface="+mn-ea"/>
            </a:endParaRPr>
          </a:p>
          <a:p>
            <a:pPr>
              <a:defRPr/>
            </a:pPr>
            <a:r>
              <a:rPr lang="ja-JP" altLang="en-US" sz="800" b="1" dirty="0">
                <a:latin typeface="+mn-ea"/>
              </a:rPr>
              <a:t>　</a:t>
            </a:r>
            <a:r>
              <a:rPr lang="en-US" altLang="ja-JP" sz="800" b="1" dirty="0" smtClean="0">
                <a:solidFill>
                  <a:srgbClr val="FFFF00"/>
                </a:solidFill>
                <a:latin typeface="+mn-ea"/>
              </a:rPr>
              <a:t>Market in Japan is approx. $80 Million </a:t>
            </a:r>
            <a:endParaRPr lang="en-US" altLang="ja-JP" sz="800" b="1" dirty="0">
              <a:latin typeface="+mn-ea"/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1221318" y="4302919"/>
            <a:ext cx="2089149" cy="189310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800" dirty="0" smtClean="0">
                <a:solidFill>
                  <a:schemeClr val="tx1"/>
                </a:solidFill>
                <a:latin typeface="+mn-ea"/>
              </a:rPr>
              <a:t>CO2 Monitoring by GOSAT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4" name="スライド番号プレースホルダー 1"/>
          <p:cNvSpPr txBox="1">
            <a:spLocks/>
          </p:cNvSpPr>
          <p:nvPr/>
        </p:nvSpPr>
        <p:spPr>
          <a:xfrm>
            <a:off x="7010400" y="6597352"/>
            <a:ext cx="2133600" cy="252711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5" name="角丸四角形 64"/>
          <p:cNvSpPr/>
          <p:nvPr/>
        </p:nvSpPr>
        <p:spPr>
          <a:xfrm>
            <a:off x="5028068" y="6347922"/>
            <a:ext cx="1631951" cy="154781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050" dirty="0" smtClean="0">
                <a:solidFill>
                  <a:schemeClr val="tx1"/>
                </a:solidFill>
                <a:latin typeface="+mn-ea"/>
              </a:rPr>
              <a:t>Operational Use</a:t>
            </a:r>
            <a:endParaRPr lang="ja-JP" altLang="en-US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6" name="角丸四角形 65"/>
          <p:cNvSpPr/>
          <p:nvPr/>
        </p:nvSpPr>
        <p:spPr>
          <a:xfrm>
            <a:off x="6757386" y="6347922"/>
            <a:ext cx="2000249" cy="173831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050" dirty="0" smtClean="0">
                <a:solidFill>
                  <a:schemeClr val="tx1"/>
                </a:solidFill>
                <a:latin typeface="+mn-ea"/>
              </a:rPr>
              <a:t>Private Sector </a:t>
            </a:r>
            <a:endParaRPr lang="en-US" altLang="ja-JP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7" name="角丸四角形 66"/>
          <p:cNvSpPr/>
          <p:nvPr/>
        </p:nvSpPr>
        <p:spPr>
          <a:xfrm>
            <a:off x="5028068" y="6505084"/>
            <a:ext cx="1631951" cy="173831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050" dirty="0" smtClean="0">
                <a:solidFill>
                  <a:schemeClr val="tx1"/>
                </a:solidFill>
                <a:latin typeface="+mn-ea"/>
              </a:rPr>
              <a:t>Use Demonstration</a:t>
            </a:r>
            <a:endParaRPr lang="ja-JP" altLang="en-US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8" name="角丸四角形 67"/>
          <p:cNvSpPr/>
          <p:nvPr/>
        </p:nvSpPr>
        <p:spPr>
          <a:xfrm>
            <a:off x="5040768" y="6678915"/>
            <a:ext cx="1619251" cy="151209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050" dirty="0" smtClean="0">
                <a:solidFill>
                  <a:schemeClr val="tx1"/>
                </a:solidFill>
                <a:latin typeface="+mn-ea"/>
              </a:rPr>
              <a:t>Research</a:t>
            </a:r>
            <a:endParaRPr lang="ja-JP" altLang="en-US" sz="10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249669" y="94043"/>
            <a:ext cx="10230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100" dirty="0" smtClean="0">
                <a:solidFill>
                  <a:schemeClr val="bg1"/>
                </a:solidFill>
              </a:rPr>
              <a:t>July 30, 2013</a:t>
            </a:r>
          </a:p>
          <a:p>
            <a:pPr algn="r"/>
            <a:r>
              <a:rPr lang="en-US" altLang="ja-JP" sz="1100" dirty="0" smtClean="0">
                <a:solidFill>
                  <a:schemeClr val="bg1"/>
                </a:solidFill>
              </a:rPr>
              <a:t>Matsuura</a:t>
            </a:r>
            <a:endParaRPr kumimoji="1" lang="ja-JP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96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52B0B7-EBFA-4099-B671-EE4591757CF4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Is Paradigm Shift Occurring ?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50019" y="692695"/>
            <a:ext cx="7776864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EO is undergoing major changes for last 10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Google Earth 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in 2005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GMES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 in Europe for global security and environmental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GEO and GEOSS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: societal benefit and open and free data policy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Landsat data for free 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(100 times more data downloading)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Copernics open and free data policy 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to be approved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Increasing ground resolution and private sector role</a:t>
            </a:r>
            <a:b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n-US" altLang="ja-JP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JAXA is changing its data policy and business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data policy change: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Open and free 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for low/medium resolution environmental satellite data (data its self is free, but marginal cost for additional services and data reproduction is levied)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Commercial distribution 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by private sector for </a:t>
            </a:r>
            <a:r>
              <a:rPr lang="en-US" altLang="ja-JP" dirty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igh resolution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business model development for solution services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Global 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observation strategy to respond to global issues through GEO and other international organizations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Regional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 applications in cooperation with the Asian Development Bank (ADB) in Asia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</a:rPr>
              <a:t>Local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 applications in cooperation with government, local government to reach citizen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lvl="1"/>
            <a:endParaRPr lang="en-US" altLang="ja-JP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456643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395536" y="3012053"/>
            <a:ext cx="8438663" cy="20313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52B0B7-EBFA-4099-B671-EE4591757CF4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sz="3600" dirty="0" smtClean="0"/>
              <a:t>Proposal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8996" y="980728"/>
            <a:ext cx="8235203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CEOS produced special report on data applications </a:t>
            </a:r>
            <a:b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in 1993 (by JAXA) and 2003 (by NOAA)</a:t>
            </a:r>
            <a:b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n-US" altLang="ja-JP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A new CEOS special report may be useful to increase awareness of </a:t>
            </a:r>
            <a:b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satellite data policy and application evolution and potentials for </a:t>
            </a:r>
            <a:b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solution services</a:t>
            </a:r>
            <a:b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n-US" altLang="ja-JP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i="1" dirty="0" smtClean="0"/>
              <a:t>Proposal: develop a new </a:t>
            </a:r>
            <a:r>
              <a:rPr lang="en-US" altLang="ja-JP" sz="2000" i="1" dirty="0" smtClean="0">
                <a:solidFill>
                  <a:srgbClr val="FF0000"/>
                </a:solidFill>
              </a:rPr>
              <a:t>CEOS special report on data applications </a:t>
            </a:r>
            <a:br>
              <a:rPr lang="en-US" altLang="ja-JP" sz="2000" i="1" dirty="0" smtClean="0">
                <a:solidFill>
                  <a:srgbClr val="FF0000"/>
                </a:solidFill>
              </a:rPr>
            </a:br>
            <a:r>
              <a:rPr lang="en-US" altLang="ja-JP" sz="2000" i="1" dirty="0" smtClean="0">
                <a:solidFill>
                  <a:srgbClr val="FF0000"/>
                </a:solidFill>
              </a:rPr>
              <a:t>and solution services </a:t>
            </a:r>
            <a:r>
              <a:rPr lang="en-US" altLang="ja-JP" sz="2000" i="1" dirty="0" smtClean="0"/>
              <a:t>covering;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i="1" dirty="0" smtClean="0"/>
              <a:t>data policy evolutions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i="1" dirty="0" smtClean="0"/>
              <a:t>business models in the past and for future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ja-JP" sz="2000" i="1" dirty="0" smtClean="0"/>
              <a:t>benefits for stakeholders (particularly for private sector)</a:t>
            </a:r>
            <a:br>
              <a:rPr lang="en-US" altLang="ja-JP" sz="2000" i="1" dirty="0" smtClean="0"/>
            </a:br>
            <a:r>
              <a:rPr lang="en-US" altLang="ja-JP" sz="2000" i="1" dirty="0" smtClean="0"/>
              <a:t>and citizen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44708" y="5661247"/>
            <a:ext cx="7943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2060"/>
                </a:solidFill>
              </a:rPr>
              <a:t>Your comments and advices are very much appreciated !</a:t>
            </a:r>
            <a:endParaRPr kumimoji="1" lang="ja-JP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761761"/>
      </p:ext>
    </p:extLst>
  </p:cSld>
  <p:clrMapOvr>
    <a:masterClrMapping/>
  </p:clrMapOvr>
</p:sld>
</file>

<file path=ppt/theme/theme1.xml><?xml version="1.0" encoding="utf-8"?>
<a:theme xmlns:a="http://schemas.openxmlformats.org/drawingml/2006/main" name="jaxa_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4947</TotalTime>
  <Words>412</Words>
  <Application>Microsoft Office PowerPoint</Application>
  <PresentationFormat>画面に合わせる (4:3)</PresentationFormat>
  <Paragraphs>143</Paragraphs>
  <Slides>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jaxa_blue</vt:lpstr>
      <vt:lpstr>Satellite Data Applications: History and Future</vt:lpstr>
      <vt:lpstr>PowerPoint プレゼンテーション</vt:lpstr>
      <vt:lpstr>Status of Satellite Data Utilization in Japan</vt:lpstr>
      <vt:lpstr>Is Paradigm Shift Occurring ?</vt:lpstr>
      <vt:lpstr>Proposal</vt:lpstr>
    </vt:vector>
  </TitlesOfParts>
  <Company>宇宙航空研究開発機構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海洋と宇宙の連携について</dc:title>
  <dc:creator>松浦　直人</dc:creator>
  <cp:lastModifiedBy>各自設定して下さい</cp:lastModifiedBy>
  <cp:revision>282</cp:revision>
  <cp:lastPrinted>2013-06-18T03:02:28Z</cp:lastPrinted>
  <dcterms:created xsi:type="dcterms:W3CDTF">2011-11-01T07:56:20Z</dcterms:created>
  <dcterms:modified xsi:type="dcterms:W3CDTF">2013-11-04T06:22:39Z</dcterms:modified>
</cp:coreProperties>
</file>