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7" r:id="rId2"/>
    <p:sldId id="418" r:id="rId3"/>
    <p:sldId id="269" r:id="rId4"/>
    <p:sldId id="419" r:id="rId5"/>
    <p:sldId id="421" r:id="rId6"/>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n Brescia" initials="SB" lastIdx="3" clrIdx="0"/>
  <p:cmAuthor id="1" name="Michael" initials="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D3A"/>
    <a:srgbClr val="0F1E3D"/>
    <a:srgbClr val="0A1428"/>
    <a:srgbClr val="0E1C38"/>
    <a:srgbClr val="13264D"/>
    <a:srgbClr val="0000FF"/>
    <a:srgbClr val="0033CC"/>
    <a:srgbClr val="3333CC"/>
    <a:srgbClr val="3399FF"/>
    <a:srgbClr val="151E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81" autoAdjust="0"/>
    <p:restoredTop sz="87973" autoAdjust="0"/>
  </p:normalViewPr>
  <p:slideViewPr>
    <p:cSldViewPr>
      <p:cViewPr>
        <p:scale>
          <a:sx n="90" d="100"/>
          <a:sy n="90" d="100"/>
        </p:scale>
        <p:origin x="-672" y="-58"/>
      </p:cViewPr>
      <p:guideLst>
        <p:guide orient="horz" pos="2160"/>
        <p:guide pos="2880"/>
      </p:guideLst>
    </p:cSldViewPr>
  </p:slideViewPr>
  <p:outlineViewPr>
    <p:cViewPr>
      <p:scale>
        <a:sx n="33" d="100"/>
        <a:sy n="33" d="100"/>
      </p:scale>
      <p:origin x="0" y="1584"/>
    </p:cViewPr>
  </p:outlineViewPr>
  <p:notesTextViewPr>
    <p:cViewPr>
      <p:scale>
        <a:sx n="100" d="100"/>
        <a:sy n="100" d="100"/>
      </p:scale>
      <p:origin x="0" y="0"/>
    </p:cViewPr>
  </p:notesTextViewPr>
  <p:sorterViewPr>
    <p:cViewPr>
      <p:scale>
        <a:sx n="100" d="100"/>
        <a:sy n="100" d="100"/>
      </p:scale>
      <p:origin x="0" y="4254"/>
    </p:cViewPr>
  </p:sorterViewPr>
  <p:notesViewPr>
    <p:cSldViewPr>
      <p:cViewPr>
        <p:scale>
          <a:sx n="150" d="100"/>
          <a:sy n="150" d="100"/>
        </p:scale>
        <p:origin x="-1716" y="1734"/>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lIns="91431" tIns="45715" rIns="91431" bIns="45715" rtlCol="0"/>
          <a:lstStyle>
            <a:lvl1pPr algn="r">
              <a:defRPr sz="1200"/>
            </a:lvl1pPr>
          </a:lstStyle>
          <a:p>
            <a:fld id="{C0FF52A1-2B8A-4BF6-8198-09C1DB83BE78}" type="datetimeFigureOut">
              <a:rPr lang="en-US" smtClean="0"/>
              <a:t>10/31/2013</a:t>
            </a:fld>
            <a:endParaRPr lang="en-US"/>
          </a:p>
        </p:txBody>
      </p:sp>
      <p:sp>
        <p:nvSpPr>
          <p:cNvPr id="4" name="Footer Placeholder 3"/>
          <p:cNvSpPr>
            <a:spLocks noGrp="1"/>
          </p:cNvSpPr>
          <p:nvPr>
            <p:ph type="ftr" sz="quarter" idx="2"/>
          </p:nvPr>
        </p:nvSpPr>
        <p:spPr>
          <a:xfrm>
            <a:off x="0" y="8769351"/>
            <a:ext cx="3005138" cy="461963"/>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69351"/>
            <a:ext cx="3005138" cy="461963"/>
          </a:xfrm>
          <a:prstGeom prst="rect">
            <a:avLst/>
          </a:prstGeom>
        </p:spPr>
        <p:txBody>
          <a:bodyPr vert="horz" lIns="91431" tIns="45715" rIns="91431" bIns="45715" rtlCol="0" anchor="b"/>
          <a:lstStyle>
            <a:lvl1pPr algn="r">
              <a:defRPr sz="1200"/>
            </a:lvl1pPr>
          </a:lstStyle>
          <a:p>
            <a:fld id="{AB643004-3CE8-46D8-80BB-23AE68E03EF1}" type="slidenum">
              <a:rPr lang="en-US" smtClean="0"/>
              <a:t>‹#›</a:t>
            </a:fld>
            <a:endParaRPr lang="en-US"/>
          </a:p>
        </p:txBody>
      </p:sp>
    </p:spTree>
    <p:extLst>
      <p:ext uri="{BB962C8B-B14F-4D97-AF65-F5344CB8AC3E}">
        <p14:creationId xmlns:p14="http://schemas.microsoft.com/office/powerpoint/2010/main" val="1364005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31" tIns="45715" rIns="91431" bIns="45715" rtlCol="0"/>
          <a:lstStyle>
            <a:lvl1pPr algn="r">
              <a:defRPr sz="1200"/>
            </a:lvl1pPr>
          </a:lstStyle>
          <a:p>
            <a:fld id="{64349E78-845D-4DD3-AD99-9A78A68B343C}" type="datetimeFigureOut">
              <a:rPr lang="en-US" smtClean="0"/>
              <a:pPr/>
              <a:t>10/31/2013</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693739" y="4386264"/>
            <a:ext cx="5546725" cy="4154487"/>
          </a:xfrm>
          <a:prstGeom prst="rect">
            <a:avLst/>
          </a:prstGeom>
        </p:spPr>
        <p:txBody>
          <a:bodyPr vert="horz" lIns="91431" tIns="45715" rIns="91431"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351"/>
            <a:ext cx="3005138" cy="461963"/>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69351"/>
            <a:ext cx="3005138" cy="461963"/>
          </a:xfrm>
          <a:prstGeom prst="rect">
            <a:avLst/>
          </a:prstGeom>
        </p:spPr>
        <p:txBody>
          <a:bodyPr vert="horz" lIns="91431" tIns="45715" rIns="91431" bIns="45715" rtlCol="0" anchor="b"/>
          <a:lstStyle>
            <a:lvl1pPr algn="r">
              <a:defRPr sz="1200"/>
            </a:lvl1pPr>
          </a:lstStyle>
          <a:p>
            <a:fld id="{55568871-37F8-4621-8FC9-C3E5DE6F1DAC}" type="slidenum">
              <a:rPr lang="en-US" smtClean="0"/>
              <a:pPr/>
              <a:t>‹#›</a:t>
            </a:fld>
            <a:endParaRPr lang="en-US"/>
          </a:p>
        </p:txBody>
      </p:sp>
    </p:spTree>
    <p:extLst>
      <p:ext uri="{BB962C8B-B14F-4D97-AF65-F5344CB8AC3E}">
        <p14:creationId xmlns:p14="http://schemas.microsoft.com/office/powerpoint/2010/main" val="3722983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568871-37F8-4621-8FC9-C3E5DE6F1DAC}" type="slidenum">
              <a:rPr lang="en-US" smtClean="0"/>
              <a:pPr/>
              <a:t>1</a:t>
            </a:fld>
            <a:endParaRPr lang="en-US"/>
          </a:p>
        </p:txBody>
      </p:sp>
    </p:spTree>
    <p:extLst>
      <p:ext uri="{BB962C8B-B14F-4D97-AF65-F5344CB8AC3E}">
        <p14:creationId xmlns:p14="http://schemas.microsoft.com/office/powerpoint/2010/main" val="3161135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a:noFill/>
          <a:ln/>
        </p:spPr>
        <p:txBody>
          <a:bodyPr/>
          <a:lstStyle/>
          <a:p>
            <a:r>
              <a:rPr lang="en-US" dirty="0" smtClean="0"/>
              <a:t>International partnerships to highlight:</a:t>
            </a:r>
          </a:p>
          <a:p>
            <a:r>
              <a:rPr lang="en-US" dirty="0" smtClean="0"/>
              <a:t>Jason</a:t>
            </a:r>
            <a:r>
              <a:rPr lang="en-US" baseline="0" dirty="0" smtClean="0"/>
              <a:t> (emphasizing Jason in affiliation with OSTM and the CEOS OST VC)</a:t>
            </a:r>
          </a:p>
          <a:p>
            <a:r>
              <a:rPr lang="en-US" baseline="0" dirty="0" smtClean="0"/>
              <a:t>EUMETSAT IJPS and working toward JPS</a:t>
            </a:r>
          </a:p>
          <a:p>
            <a:r>
              <a:rPr lang="en-US" baseline="0" dirty="0" smtClean="0"/>
              <a:t>GCOM-W1/AMSR</a:t>
            </a:r>
          </a:p>
          <a:p>
            <a:r>
              <a:rPr lang="en-US" baseline="0" dirty="0" err="1" smtClean="0"/>
              <a:t>Cospas-Sarsat</a:t>
            </a:r>
            <a:endParaRPr lang="en-US" baseline="0" dirty="0" smtClean="0"/>
          </a:p>
          <a:p>
            <a:r>
              <a:rPr lang="en-US" baseline="0" dirty="0" smtClean="0"/>
              <a:t>ARGOS</a:t>
            </a:r>
          </a:p>
          <a:p>
            <a:endParaRPr lang="en-US" baseline="0" dirty="0" smtClean="0"/>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October 16, 2013, the U.S. Congress passed a continuing resolution (CR) to fund the government through January 15, 2014. Under a CR, all programs, including NOAA satellites, are provided the same funding levels received last year and no new programs are started. JPSS and GOES-R received special exemptions, allowing NOAA to reallocate its funds to maintain their expected launch dates. Budget cuts associated with “sequestration” remain in effect. The U.S. Congress and President are beginning negotiations on a budget for the rest of Fiscal Year 2014 (through September 2014).</a:t>
            </a:r>
          </a:p>
        </p:txBody>
      </p:sp>
      <p:sp>
        <p:nvSpPr>
          <p:cNvPr id="4" name="Slide Number Placeholder 3"/>
          <p:cNvSpPr>
            <a:spLocks noGrp="1"/>
          </p:cNvSpPr>
          <p:nvPr>
            <p:ph type="sldNum" sz="quarter" idx="10"/>
          </p:nvPr>
        </p:nvSpPr>
        <p:spPr/>
        <p:txBody>
          <a:bodyPr/>
          <a:lstStyle/>
          <a:p>
            <a:fld id="{55568871-37F8-4621-8FC9-C3E5DE6F1DAC}" type="slidenum">
              <a:rPr lang="en-US" smtClean="0"/>
              <a:pPr/>
              <a:t>3</a:t>
            </a:fld>
            <a:endParaRPr lang="en-US"/>
          </a:p>
        </p:txBody>
      </p:sp>
    </p:spTree>
    <p:extLst>
      <p:ext uri="{BB962C8B-B14F-4D97-AF65-F5344CB8AC3E}">
        <p14:creationId xmlns:p14="http://schemas.microsoft.com/office/powerpoint/2010/main" val="639226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568871-37F8-4621-8FC9-C3E5DE6F1DAC}" type="slidenum">
              <a:rPr lang="en-US" smtClean="0"/>
              <a:pPr/>
              <a:t>4</a:t>
            </a:fld>
            <a:endParaRPr lang="en-US"/>
          </a:p>
        </p:txBody>
      </p:sp>
    </p:spTree>
    <p:extLst>
      <p:ext uri="{BB962C8B-B14F-4D97-AF65-F5344CB8AC3E}">
        <p14:creationId xmlns:p14="http://schemas.microsoft.com/office/powerpoint/2010/main" val="639226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4DE2A-8FBB-416C-A2BA-35DF4982218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972326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C6806-19F8-4548-A1CA-42AF2549A83C}" type="datetimeFigureOut">
              <a:rPr lang="en-US" smtClean="0"/>
              <a:pPr/>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12521-51F4-40F4-AD63-7F7AA5BB00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C6806-19F8-4548-A1CA-42AF2549A83C}" type="datetimeFigureOut">
              <a:rPr lang="en-US" smtClean="0"/>
              <a:pPr/>
              <a:t>10/31/2013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612521-51F4-40F4-AD63-7F7AA5BB00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4" descr="http://www.nnvl.noaa.gov/images/high_resolution/414_MODIS-2010143.jpg"/>
          <p:cNvPicPr>
            <a:picLocks noChangeAspect="1" noChangeArrowheads="1"/>
          </p:cNvPicPr>
          <p:nvPr userDrawn="1"/>
        </p:nvPicPr>
        <p:blipFill>
          <a:blip r:embed="rId2" cstate="print"/>
          <a:srcRect l="8881" t="-203" r="3528" b="12611"/>
          <a:stretch>
            <a:fillRect/>
          </a:stretch>
        </p:blipFill>
        <p:spPr bwMode="auto">
          <a:xfrm>
            <a:off x="0" y="-76200"/>
            <a:ext cx="9144000" cy="6858000"/>
          </a:xfrm>
          <a:prstGeom prst="rect">
            <a:avLst/>
          </a:prstGeom>
          <a:noFill/>
        </p:spPr>
      </p:pic>
      <p:sp>
        <p:nvSpPr>
          <p:cNvPr id="2" name="Title 1"/>
          <p:cNvSpPr>
            <a:spLocks noGrp="1"/>
          </p:cNvSpPr>
          <p:nvPr>
            <p:ph type="title"/>
          </p:nvPr>
        </p:nvSpPr>
        <p:spPr>
          <a:xfrm>
            <a:off x="457200" y="273050"/>
            <a:ext cx="8229600"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5C6806-19F8-4548-A1CA-42AF2549A83C}" type="datetimeFigureOut">
              <a:rPr lang="en-US" smtClean="0"/>
              <a:pPr/>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12521-51F4-40F4-AD63-7F7AA5BB0024}" type="slidenum">
              <a:rPr lang="en-US" smtClean="0"/>
              <a:pPr/>
              <a:t>‹#›</a:t>
            </a:fld>
            <a:endParaRPr lang="en-US"/>
          </a:p>
        </p:txBody>
      </p:sp>
      <p:sp>
        <p:nvSpPr>
          <p:cNvPr id="8" name="Rectangle 7"/>
          <p:cNvSpPr/>
          <p:nvPr userDrawn="1"/>
        </p:nvSpPr>
        <p:spPr>
          <a:xfrm>
            <a:off x="0" y="4343400"/>
            <a:ext cx="9144000" cy="2514600"/>
          </a:xfrm>
          <a:prstGeom prst="rect">
            <a:avLst/>
          </a:prstGeom>
          <a:solidFill>
            <a:srgbClr val="0E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0" y="4267200"/>
            <a:ext cx="7239000" cy="2739211"/>
          </a:xfrm>
          <a:prstGeom prst="rect">
            <a:avLst/>
          </a:prstGeom>
          <a:noFill/>
          <a:effectLst/>
        </p:spPr>
        <p:txBody>
          <a:bodyPr wrap="square" rtlCol="0">
            <a:spAutoFit/>
          </a:bodyPr>
          <a:lstStyle/>
          <a:p>
            <a:r>
              <a:rPr lang="en-US" sz="4000" b="1" dirty="0" smtClean="0">
                <a:solidFill>
                  <a:schemeClr val="bg1"/>
                </a:solidFill>
                <a:effectLst>
                  <a:outerShdw blurRad="50800" dist="38100" dir="5400000" algn="t" rotWithShape="0">
                    <a:prstClr val="black">
                      <a:alpha val="40000"/>
                    </a:prstClr>
                  </a:outerShdw>
                </a:effectLst>
                <a:latin typeface="Calibri" pitchFamily="34" charset="0"/>
              </a:rPr>
              <a:t>NATIONAL WEATHER SERVICE</a:t>
            </a:r>
          </a:p>
          <a:p>
            <a:endParaRPr lang="en-US" sz="2400" b="1" dirty="0" smtClean="0">
              <a:solidFill>
                <a:schemeClr val="bg1"/>
              </a:solidFill>
              <a:latin typeface="Calibri" pitchFamily="34" charset="0"/>
            </a:endParaRPr>
          </a:p>
          <a:p>
            <a:r>
              <a:rPr lang="en-US" sz="2800" b="1" dirty="0" smtClean="0">
                <a:solidFill>
                  <a:schemeClr val="bg1"/>
                </a:solidFill>
                <a:latin typeface="Calibri" pitchFamily="34" charset="0"/>
              </a:rPr>
              <a:t>FY 2012 PRESIDENT’S BUDGET REQUEST</a:t>
            </a:r>
          </a:p>
          <a:p>
            <a:r>
              <a:rPr lang="en-US" sz="2800" dirty="0" smtClean="0">
                <a:solidFill>
                  <a:schemeClr val="bg1"/>
                </a:solidFill>
                <a:latin typeface="Calibri" pitchFamily="34" charset="0"/>
              </a:rPr>
              <a:t>March 31, 2011</a:t>
            </a:r>
          </a:p>
          <a:p>
            <a:r>
              <a:rPr lang="en-US" sz="2800" dirty="0" smtClean="0">
                <a:solidFill>
                  <a:schemeClr val="bg1"/>
                </a:solidFill>
                <a:latin typeface="Calibri" pitchFamily="34" charset="0"/>
              </a:rPr>
              <a:t>Dr. John L. "Jack" Hayes  </a:t>
            </a:r>
          </a:p>
          <a:p>
            <a:endParaRPr lang="en-US" sz="2400" b="1" dirty="0">
              <a:solidFill>
                <a:schemeClr val="bg1"/>
              </a:solidFill>
              <a:latin typeface="Calibri" pitchFamily="34" charset="0"/>
            </a:endParaRPr>
          </a:p>
        </p:txBody>
      </p:sp>
      <p:pic>
        <p:nvPicPr>
          <p:cNvPr id="12" name="Picture 4" descr="W:\Movies, Images and Sounds\Logos\Commerce\Dept of Commerce Seal.png"/>
          <p:cNvPicPr>
            <a:picLocks noChangeAspect="1" noChangeArrowheads="1"/>
          </p:cNvPicPr>
          <p:nvPr userDrawn="1"/>
        </p:nvPicPr>
        <p:blipFill>
          <a:blip r:embed="rId3" cstate="print"/>
          <a:srcRect/>
          <a:stretch>
            <a:fillRect/>
          </a:stretch>
        </p:blipFill>
        <p:spPr bwMode="auto">
          <a:xfrm>
            <a:off x="6858000" y="5410200"/>
            <a:ext cx="990600" cy="990600"/>
          </a:xfrm>
          <a:prstGeom prst="rect">
            <a:avLst/>
          </a:prstGeom>
          <a:noFill/>
          <a:ln w="9525">
            <a:noFill/>
            <a:miter lim="800000"/>
            <a:headEnd/>
            <a:tailEnd/>
          </a:ln>
        </p:spPr>
      </p:pic>
      <p:pic>
        <p:nvPicPr>
          <p:cNvPr id="13" name="Picture 5" descr="W:\Movies, Images and Sounds\Logos\NOAA\NOAA.png"/>
          <p:cNvPicPr>
            <a:picLocks noChangeAspect="1" noChangeArrowheads="1"/>
          </p:cNvPicPr>
          <p:nvPr userDrawn="1"/>
        </p:nvPicPr>
        <p:blipFill>
          <a:blip r:embed="rId4" cstate="print"/>
          <a:srcRect/>
          <a:stretch>
            <a:fillRect/>
          </a:stretch>
        </p:blipFill>
        <p:spPr bwMode="auto">
          <a:xfrm>
            <a:off x="8001000" y="5715000"/>
            <a:ext cx="990600" cy="990600"/>
          </a:xfrm>
          <a:prstGeom prst="rect">
            <a:avLst/>
          </a:prstGeom>
          <a:noFill/>
          <a:ln w="9525">
            <a:noFill/>
            <a:miter lim="800000"/>
            <a:headEnd/>
            <a:tailEnd/>
          </a:ln>
        </p:spPr>
      </p:pic>
      <p:grpSp>
        <p:nvGrpSpPr>
          <p:cNvPr id="14" name="Group 13"/>
          <p:cNvGrpSpPr/>
          <p:nvPr userDrawn="1"/>
        </p:nvGrpSpPr>
        <p:grpSpPr>
          <a:xfrm>
            <a:off x="7282372" y="-65171"/>
            <a:ext cx="1861628" cy="5324476"/>
            <a:chOff x="7282372" y="-57150"/>
            <a:chExt cx="1861628" cy="5324476"/>
          </a:xfrm>
          <a:effectLst>
            <a:outerShdw blurRad="50800" dist="50800" dir="9000000" sx="99000" sy="99000" algn="ctr" rotWithShape="0">
              <a:srgbClr val="000000">
                <a:alpha val="43137"/>
              </a:srgbClr>
            </a:outerShdw>
          </a:effectLst>
        </p:grpSpPr>
        <p:pic>
          <p:nvPicPr>
            <p:cNvPr id="15" name="Picture 6" descr="Oiled Kemp's Ridley Turtle"/>
            <p:cNvPicPr>
              <a:picLocks noChangeAspect="1" noChangeArrowheads="1"/>
            </p:cNvPicPr>
            <p:nvPr/>
          </p:nvPicPr>
          <p:blipFill>
            <a:blip r:embed="rId5" cstate="print"/>
            <a:srcRect l="19059" r="16941" b="2373"/>
            <a:stretch>
              <a:fillRect/>
            </a:stretch>
          </p:blipFill>
          <p:spPr bwMode="auto">
            <a:xfrm>
              <a:off x="7282372" y="1638300"/>
              <a:ext cx="1861628" cy="1971136"/>
            </a:xfrm>
            <a:prstGeom prst="rect">
              <a:avLst/>
            </a:prstGeom>
            <a:ln>
              <a:noFill/>
            </a:ln>
            <a:effectLst>
              <a:outerShdw blurRad="292100" dist="139700" dir="2700000" algn="tl" rotWithShape="0">
                <a:srgbClr val="333333">
                  <a:alpha val="65000"/>
                </a:srgbClr>
              </a:outerShdw>
            </a:effectLst>
          </p:spPr>
        </p:pic>
        <p:pic>
          <p:nvPicPr>
            <p:cNvPr id="16" name="Picture 8" descr="NOAA Ship Thomas Jefferson"/>
            <p:cNvPicPr>
              <a:picLocks noChangeAspect="1" noChangeArrowheads="1"/>
            </p:cNvPicPr>
            <p:nvPr/>
          </p:nvPicPr>
          <p:blipFill>
            <a:blip r:embed="rId6" cstate="print"/>
            <a:srcRect r="17949"/>
            <a:stretch>
              <a:fillRect/>
            </a:stretch>
          </p:blipFill>
          <p:spPr bwMode="auto">
            <a:xfrm>
              <a:off x="7288692" y="-57150"/>
              <a:ext cx="1855308" cy="1697199"/>
            </a:xfrm>
            <a:prstGeom prst="rect">
              <a:avLst/>
            </a:prstGeom>
            <a:ln>
              <a:noFill/>
            </a:ln>
            <a:effectLst>
              <a:outerShdw blurRad="292100" dist="139700" dir="2700000" algn="tl" rotWithShape="0">
                <a:srgbClr val="333333">
                  <a:alpha val="65000"/>
                </a:srgbClr>
              </a:outerShdw>
            </a:effectLst>
          </p:spPr>
        </p:pic>
        <p:pic>
          <p:nvPicPr>
            <p:cNvPr id="17" name="Picture 10" descr="Scientific Support Coordinator Charlie Henry Explains Trajectory Map"/>
            <p:cNvPicPr>
              <a:picLocks noChangeAspect="1" noChangeArrowheads="1"/>
            </p:cNvPicPr>
            <p:nvPr/>
          </p:nvPicPr>
          <p:blipFill>
            <a:blip r:embed="rId7" cstate="print"/>
            <a:srcRect l="16213"/>
            <a:stretch>
              <a:fillRect/>
            </a:stretch>
          </p:blipFill>
          <p:spPr bwMode="auto">
            <a:xfrm>
              <a:off x="7283302" y="3600450"/>
              <a:ext cx="1860698" cy="1666876"/>
            </a:xfrm>
            <a:prstGeom prst="rect">
              <a:avLst/>
            </a:prstGeom>
            <a:ln>
              <a:noFill/>
            </a:ln>
            <a:effectLst>
              <a:outerShdw blurRad="292100" dist="139700" dir="2700000" algn="tl" rotWithShape="0">
                <a:srgbClr val="333333">
                  <a:alpha val="65000"/>
                </a:srgbClr>
              </a:outerShdw>
            </a:effectLst>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0" name="Picture 9" descr="http://www.nnvl.noaa.gov/images/high_resolution/414_MODIS-2010143.jpg"/>
          <p:cNvPicPr>
            <a:picLocks noChangeAspect="1" noChangeArrowheads="1"/>
          </p:cNvPicPr>
          <p:nvPr userDrawn="1"/>
        </p:nvPicPr>
        <p:blipFill>
          <a:blip r:embed="rId2" cstate="print"/>
          <a:srcRect l="81878" t="-203" r="15203" b="12611"/>
          <a:stretch>
            <a:fillRect/>
          </a:stretch>
        </p:blipFill>
        <p:spPr bwMode="auto">
          <a:xfrm>
            <a:off x="0" y="0"/>
            <a:ext cx="466725" cy="6858000"/>
          </a:xfrm>
          <a:prstGeom prst="rect">
            <a:avLst/>
          </a:prstGeom>
          <a:noFill/>
        </p:spPr>
      </p:pic>
      <p:sp>
        <p:nvSpPr>
          <p:cNvPr id="8" name="Title 2"/>
          <p:cNvSpPr txBox="1">
            <a:spLocks/>
          </p:cNvSpPr>
          <p:nvPr userDrawn="1"/>
        </p:nvSpPr>
        <p:spPr>
          <a:xfrm>
            <a:off x="0" y="0"/>
            <a:ext cx="9144000" cy="1295400"/>
          </a:xfrm>
          <a:prstGeom prst="rect">
            <a:avLst/>
          </a:prstGeom>
          <a:solidFill>
            <a:srgbClr val="0E1C38"/>
          </a:solidFill>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chemeClr val="bg1"/>
              </a:solidFill>
              <a:effectLst/>
              <a:uLnTx/>
              <a:uFillTx/>
              <a:latin typeface="Calibri" pitchFamily="34" charset="0"/>
              <a:ea typeface="+mj-ea"/>
              <a:cs typeface="+mj-cs"/>
            </a:endParaRPr>
          </a:p>
        </p:txBody>
      </p:sp>
      <p:pic>
        <p:nvPicPr>
          <p:cNvPr id="9" name="Picture 4" descr="http://www.nnvl.noaa.gov/images/high_resolution/414_MODIS-2010143.jpg"/>
          <p:cNvPicPr>
            <a:picLocks noChangeAspect="1" noChangeArrowheads="1"/>
          </p:cNvPicPr>
          <p:nvPr userDrawn="1"/>
        </p:nvPicPr>
        <p:blipFill>
          <a:blip r:embed="rId2" cstate="print"/>
          <a:srcRect l="8881" t="46513" r="3528" b="50567"/>
          <a:stretch>
            <a:fillRect/>
          </a:stretch>
        </p:blipFill>
        <p:spPr bwMode="auto">
          <a:xfrm>
            <a:off x="0" y="1295400"/>
            <a:ext cx="9144000" cy="228600"/>
          </a:xfrm>
          <a:prstGeom prst="rect">
            <a:avLst/>
          </a:prstGeom>
          <a:noFill/>
          <a:effectLst>
            <a:innerShdw blurRad="63500" dist="50800" dir="16200000">
              <a:prstClr val="black">
                <a:alpha val="50000"/>
              </a:prstClr>
            </a:innerShdw>
          </a:effectLst>
        </p:spPr>
      </p:pic>
      <p:pic>
        <p:nvPicPr>
          <p:cNvPr id="11" name="Content Placeholder 5" descr="W:\Movies, Images and Sounds\Logos\NOAA\NOAA.png"/>
          <p:cNvPicPr>
            <a:picLocks noChangeAspect="1" noChangeArrowheads="1"/>
          </p:cNvPicPr>
          <p:nvPr userDrawn="1"/>
        </p:nvPicPr>
        <p:blipFill>
          <a:blip r:embed="rId3" cstate="print"/>
          <a:srcRect/>
          <a:stretch>
            <a:fillRect/>
          </a:stretch>
        </p:blipFill>
        <p:spPr bwMode="auto">
          <a:xfrm>
            <a:off x="76200" y="152400"/>
            <a:ext cx="990600" cy="9906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http://www.nnvl.noaa.gov/images/high_resolution/414_MODIS-2010143.jpg"/>
          <p:cNvPicPr>
            <a:picLocks noChangeAspect="1" noChangeArrowheads="1"/>
          </p:cNvPicPr>
          <p:nvPr userDrawn="1"/>
        </p:nvPicPr>
        <p:blipFill>
          <a:blip r:embed="rId2" cstate="print"/>
          <a:srcRect l="81878" t="-203" r="15203" b="12611"/>
          <a:stretch>
            <a:fillRect/>
          </a:stretch>
        </p:blipFill>
        <p:spPr bwMode="auto">
          <a:xfrm>
            <a:off x="0" y="0"/>
            <a:ext cx="466725"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C6806-19F8-4548-A1CA-42AF2549A83C}" type="datetimeFigureOut">
              <a:rPr lang="en-US" smtClean="0"/>
              <a:pPr/>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12521-51F4-40F4-AD63-7F7AA5BB0024}" type="slidenum">
              <a:rPr lang="en-US" smtClean="0"/>
              <a:pPr/>
              <a:t>‹#›</a:t>
            </a:fld>
            <a:endParaRPr lang="en-US"/>
          </a:p>
        </p:txBody>
      </p:sp>
      <p:sp>
        <p:nvSpPr>
          <p:cNvPr id="7" name="Title 2"/>
          <p:cNvSpPr txBox="1">
            <a:spLocks/>
          </p:cNvSpPr>
          <p:nvPr userDrawn="1"/>
        </p:nvSpPr>
        <p:spPr>
          <a:xfrm>
            <a:off x="0" y="0"/>
            <a:ext cx="9144000" cy="1295400"/>
          </a:xfrm>
          <a:prstGeom prst="rect">
            <a:avLst/>
          </a:prstGeom>
          <a:solidFill>
            <a:srgbClr val="0E1C38"/>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Calibri" pitchFamily="34" charset="0"/>
                <a:ea typeface="+mj-ea"/>
                <a:cs typeface="+mj-cs"/>
              </a:rPr>
              <a:t>NWS BUDGET OVERVIEW</a:t>
            </a:r>
            <a:endParaRPr kumimoji="0" lang="en-US" sz="4400" b="1" i="0" u="none" strike="noStrike" kern="1200" cap="none" spc="0" normalizeH="0" baseline="0" noProof="0" dirty="0">
              <a:ln>
                <a:noFill/>
              </a:ln>
              <a:solidFill>
                <a:schemeClr val="bg1"/>
              </a:solidFill>
              <a:effectLst/>
              <a:uLnTx/>
              <a:uFillTx/>
              <a:latin typeface="Calibri" pitchFamily="34" charset="0"/>
              <a:ea typeface="+mj-ea"/>
              <a:cs typeface="+mj-cs"/>
            </a:endParaRPr>
          </a:p>
        </p:txBody>
      </p:sp>
      <p:pic>
        <p:nvPicPr>
          <p:cNvPr id="8" name="Picture 4" descr="http://www.nnvl.noaa.gov/images/high_resolution/414_MODIS-2010143.jpg"/>
          <p:cNvPicPr>
            <a:picLocks noChangeAspect="1" noChangeArrowheads="1"/>
          </p:cNvPicPr>
          <p:nvPr userDrawn="1"/>
        </p:nvPicPr>
        <p:blipFill>
          <a:blip r:embed="rId2" cstate="print"/>
          <a:srcRect l="8881" t="46513" r="3528" b="50567"/>
          <a:stretch>
            <a:fillRect/>
          </a:stretch>
        </p:blipFill>
        <p:spPr bwMode="auto">
          <a:xfrm>
            <a:off x="0" y="1295400"/>
            <a:ext cx="9144000" cy="228600"/>
          </a:xfrm>
          <a:prstGeom prst="rect">
            <a:avLst/>
          </a:prstGeom>
          <a:noFill/>
        </p:spPr>
      </p:pic>
      <p:pic>
        <p:nvPicPr>
          <p:cNvPr id="10" name="Content Placeholder 5" descr="W:\Movies, Images and Sounds\Logos\NOAA\NOAA.png"/>
          <p:cNvPicPr>
            <a:picLocks noChangeAspect="1" noChangeArrowheads="1"/>
          </p:cNvPicPr>
          <p:nvPr userDrawn="1"/>
        </p:nvPicPr>
        <p:blipFill>
          <a:blip r:embed="rId3" cstate="print"/>
          <a:srcRect/>
          <a:stretch>
            <a:fillRect/>
          </a:stretch>
        </p:blipFill>
        <p:spPr bwMode="auto">
          <a:xfrm>
            <a:off x="0" y="1295400"/>
            <a:ext cx="457200" cy="45720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ission/Vis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812800" y="1447800"/>
            <a:ext cx="3657600" cy="5093208"/>
          </a:xfrm>
          <a:gradFill>
            <a:gsLst>
              <a:gs pos="0">
                <a:schemeClr val="accent1">
                  <a:tint val="50000"/>
                  <a:satMod val="300000"/>
                </a:schemeClr>
              </a:gs>
              <a:gs pos="35000">
                <a:schemeClr val="accent1">
                  <a:tint val="37000"/>
                  <a:satMod val="300000"/>
                </a:schemeClr>
              </a:gs>
              <a:gs pos="100000">
                <a:schemeClr val="accent1">
                  <a:tint val="15000"/>
                  <a:satMod val="350000"/>
                  <a:alpha val="0"/>
                </a:schemeClr>
              </a:gs>
            </a:gsLst>
          </a:gradFill>
          <a:ln>
            <a:noFill/>
          </a:ln>
        </p:spPr>
        <p:style>
          <a:lnRef idx="1">
            <a:schemeClr val="accent1"/>
          </a:lnRef>
          <a:fillRef idx="2">
            <a:schemeClr val="accent1"/>
          </a:fillRef>
          <a:effectRef idx="1">
            <a:schemeClr val="accent1"/>
          </a:effectRef>
          <a:fontRef idx="minor">
            <a:schemeClr val="dk1"/>
          </a:fontRef>
        </p:style>
        <p:txBody>
          <a:bodyPr lIns="274320" tIns="2560320" rIns="274320" rtlCol="0"/>
          <a:lstStyle>
            <a:lvl1pPr algn="l" rtl="0" fontAlgn="base">
              <a:spcBef>
                <a:spcPct val="0"/>
              </a:spcBef>
              <a:spcAft>
                <a:spcPct val="0"/>
              </a:spcAft>
              <a:defRPr lang="en-US" sz="1800" dirty="0" smtClean="0">
                <a:solidFill>
                  <a:schemeClr val="accent1">
                    <a:lumMod val="75000"/>
                  </a:schemeClr>
                </a:solidFill>
                <a:latin typeface="Franklin Gothic Medium" pitchFamily="34" charset="0"/>
                <a:ea typeface="+mn-ea"/>
                <a:cs typeface="+mn-cs"/>
              </a:defRPr>
            </a:lvl1pPr>
          </a:lstStyle>
          <a:p>
            <a:pPr lvl="0"/>
            <a:r>
              <a:rPr lang="en-US" smtClean="0"/>
              <a:t>Click to edit Master text styles</a:t>
            </a:r>
          </a:p>
        </p:txBody>
      </p:sp>
      <p:sp>
        <p:nvSpPr>
          <p:cNvPr id="8" name="Text Placeholder 7"/>
          <p:cNvSpPr>
            <a:spLocks noGrp="1"/>
          </p:cNvSpPr>
          <p:nvPr>
            <p:ph type="body" sz="quarter" idx="13"/>
          </p:nvPr>
        </p:nvSpPr>
        <p:spPr>
          <a:xfrm>
            <a:off x="4495800" y="1447800"/>
            <a:ext cx="3657600" cy="5093208"/>
          </a:xfrm>
          <a:gradFill>
            <a:gsLst>
              <a:gs pos="0">
                <a:schemeClr val="accent5">
                  <a:tint val="50000"/>
                  <a:satMod val="300000"/>
                </a:schemeClr>
              </a:gs>
              <a:gs pos="35000">
                <a:schemeClr val="accent5">
                  <a:tint val="37000"/>
                  <a:satMod val="300000"/>
                </a:schemeClr>
              </a:gs>
              <a:gs pos="100000">
                <a:schemeClr val="accent5">
                  <a:tint val="15000"/>
                  <a:satMod val="350000"/>
                  <a:alpha val="0"/>
                </a:schemeClr>
              </a:gs>
            </a:gsLst>
          </a:gradFill>
          <a:ln>
            <a:noFill/>
          </a:ln>
        </p:spPr>
        <p:style>
          <a:lnRef idx="1">
            <a:schemeClr val="accent5"/>
          </a:lnRef>
          <a:fillRef idx="2">
            <a:schemeClr val="accent5"/>
          </a:fillRef>
          <a:effectRef idx="1">
            <a:schemeClr val="accent5"/>
          </a:effectRef>
          <a:fontRef idx="minor">
            <a:schemeClr val="dk1"/>
          </a:fontRef>
        </p:style>
        <p:txBody>
          <a:bodyPr lIns="274320" tIns="2560320" rIns="274320" rtlCol="0"/>
          <a:lstStyle>
            <a:lvl1pPr algn="r" rtl="0" fontAlgn="base">
              <a:spcBef>
                <a:spcPct val="0"/>
              </a:spcBef>
              <a:spcAft>
                <a:spcPct val="0"/>
              </a:spcAft>
              <a:defRPr lang="en-US" sz="1800" dirty="0" smtClean="0">
                <a:solidFill>
                  <a:srgbClr val="008000"/>
                </a:solidFill>
                <a:latin typeface="Franklin Gothic Medium" pitchFamily="34" charset="0"/>
                <a:ea typeface="+mn-ea"/>
                <a:cs typeface="+mn-cs"/>
              </a:defRPr>
            </a:lvl1pPr>
          </a:lstStyle>
          <a:p>
            <a:pPr lvl="0"/>
            <a:r>
              <a:rPr lang="en-US" smtClean="0"/>
              <a:t>Click to edit Master text styles</a:t>
            </a:r>
          </a:p>
        </p:txBody>
      </p:sp>
      <p:sp>
        <p:nvSpPr>
          <p:cNvPr id="12" name="Picture Placeholder 11"/>
          <p:cNvSpPr>
            <a:spLocks noGrp="1"/>
          </p:cNvSpPr>
          <p:nvPr>
            <p:ph type="pic" sz="quarter" idx="14"/>
          </p:nvPr>
        </p:nvSpPr>
        <p:spPr>
          <a:xfrm>
            <a:off x="965200" y="2057400"/>
            <a:ext cx="3352800" cy="1828800"/>
          </a:xfrm>
        </p:spPr>
        <p:txBody>
          <a:bodyPr/>
          <a:lstStyle/>
          <a:p>
            <a:pPr lvl="0"/>
            <a:r>
              <a:rPr lang="en-US" noProof="0" dirty="0" smtClean="0"/>
              <a:t>Click icon to add picture</a:t>
            </a:r>
            <a:endParaRPr lang="en-US" noProof="0" dirty="0"/>
          </a:p>
        </p:txBody>
      </p:sp>
      <p:sp>
        <p:nvSpPr>
          <p:cNvPr id="17" name="Picture Placeholder 11"/>
          <p:cNvSpPr>
            <a:spLocks noGrp="1"/>
          </p:cNvSpPr>
          <p:nvPr>
            <p:ph type="pic" sz="quarter" idx="15"/>
          </p:nvPr>
        </p:nvSpPr>
        <p:spPr>
          <a:xfrm>
            <a:off x="4648200" y="2057400"/>
            <a:ext cx="3352800" cy="1828800"/>
          </a:xfrm>
        </p:spPr>
        <p:txBody>
          <a:bodyPr/>
          <a:lstStyle/>
          <a:p>
            <a:pPr lvl="0"/>
            <a:r>
              <a:rPr lang="en-US" noProof="0" dirty="0" smtClean="0"/>
              <a:t>Click icon to add picture</a:t>
            </a:r>
            <a:endParaRPr lang="en-US" noProof="0" dirty="0"/>
          </a:p>
        </p:txBody>
      </p:sp>
      <p:sp>
        <p:nvSpPr>
          <p:cNvPr id="9" name="Footer Placeholder 2"/>
          <p:cNvSpPr>
            <a:spLocks noGrp="1"/>
          </p:cNvSpPr>
          <p:nvPr>
            <p:ph type="ftr" sz="quarter" idx="16"/>
          </p:nvPr>
        </p:nvSpPr>
        <p:spPr/>
        <p:txBody>
          <a:bodyPr/>
          <a:lstStyle>
            <a:lvl1pPr>
              <a:defRPr/>
            </a:lvl1pPr>
          </a:lstStyle>
          <a:p>
            <a:pPr>
              <a:defRPr/>
            </a:pPr>
            <a:r>
              <a:rPr lang="fr-FR" dirty="0" smtClean="0"/>
              <a:t>NOAA Satellite and Information Service:  National Environmental Satellite, Data, and Information Service (NESDIS)</a:t>
            </a:r>
            <a:endParaRPr lang="en-US" dirty="0"/>
          </a:p>
        </p:txBody>
      </p:sp>
      <p:sp>
        <p:nvSpPr>
          <p:cNvPr id="10" name="Slide Number Placeholder 3"/>
          <p:cNvSpPr>
            <a:spLocks noGrp="1"/>
          </p:cNvSpPr>
          <p:nvPr>
            <p:ph type="sldNum" sz="quarter" idx="17"/>
          </p:nvPr>
        </p:nvSpPr>
        <p:spPr/>
        <p:txBody>
          <a:bodyPr/>
          <a:lstStyle>
            <a:lvl1pPr>
              <a:defRPr/>
            </a:lvl1pPr>
          </a:lstStyle>
          <a:p>
            <a:pPr>
              <a:defRPr/>
            </a:pPr>
            <a:fld id="{7914ECC6-6356-4F91-ACD9-12AF85B3EB24}" type="slidenum">
              <a:rPr lang="en-US"/>
              <a:pPr>
                <a:defRPr/>
              </a:pPr>
              <a:t>‹#›</a:t>
            </a:fld>
            <a:endParaRPr lang="en-US" dirty="0"/>
          </a:p>
        </p:txBody>
      </p:sp>
    </p:spTree>
    <p:extLst>
      <p:ext uri="{BB962C8B-B14F-4D97-AF65-F5344CB8AC3E}">
        <p14:creationId xmlns:p14="http://schemas.microsoft.com/office/powerpoint/2010/main" val="3352920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76200"/>
            <a:ext cx="7772400" cy="601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endParaRPr lang="en-US" dirty="0">
              <a:solidFill>
                <a:prstClr val="white"/>
              </a:solidFill>
              <a:latin typeface="Arial Black" pitchFamily="34" charset="0"/>
            </a:endParaRPr>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pPr>
              <a:defRPr/>
            </a:pPr>
            <a:fld id="{A775BCC8-E82B-4905-8382-E6B5D64ADE85}" type="slidenum">
              <a:rPr lang="en-US"/>
              <a:pPr>
                <a:defRPr/>
              </a:pPr>
              <a:t>‹#›</a:t>
            </a:fld>
            <a:endParaRPr lang="en-US" dirty="0"/>
          </a:p>
        </p:txBody>
      </p:sp>
    </p:spTree>
    <p:extLst>
      <p:ext uri="{BB962C8B-B14F-4D97-AF65-F5344CB8AC3E}">
        <p14:creationId xmlns:p14="http://schemas.microsoft.com/office/powerpoint/2010/main" val="191959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771900" cy="4953000"/>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5372100" y="1600200"/>
            <a:ext cx="3771900" cy="4953000"/>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5"/>
          <p:cNvSpPr>
            <a:spLocks noGrp="1" noChangeArrowheads="1"/>
          </p:cNvSpPr>
          <p:nvPr>
            <p:ph type="ftr" sz="quarter" idx="10"/>
          </p:nvPr>
        </p:nvSpPr>
        <p:spPr/>
        <p:txBody>
          <a:bodyPr/>
          <a:lstStyle>
            <a:lvl1pPr>
              <a:defRPr/>
            </a:lvl1pPr>
          </a:lstStyle>
          <a:p>
            <a:pPr>
              <a:defRPr/>
            </a:pPr>
            <a:r>
              <a:rPr lang="fr-FR" dirty="0" smtClean="0"/>
              <a:t>NOAA Satellite and Information Service:  National Environmental Satellite, Data, and Information Service (NESDIS)</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fr-FR" dirty="0"/>
              <a:t>National Satellite and Information Service: National Environmental Satellite, Data, &amp; Information Service (NESDIS)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6410692B-5D78-4172-B4B4-772A586BA87B}" type="slidenum">
              <a:rPr lang="en-US"/>
              <a:pPr>
                <a:defRPr/>
              </a:pPr>
              <a:t>‹#›</a:t>
            </a:fld>
            <a:endParaRPr lang="en-US" dirty="0"/>
          </a:p>
        </p:txBody>
      </p:sp>
      <p:sp>
        <p:nvSpPr>
          <p:cNvPr id="8" name="Rectangle 6"/>
          <p:cNvSpPr>
            <a:spLocks noGrp="1" noChangeArrowheads="1"/>
          </p:cNvSpPr>
          <p:nvPr>
            <p:ph type="sldNum" sz="quarter" idx="13"/>
          </p:nvPr>
        </p:nvSpPr>
        <p:spPr/>
        <p:txBody>
          <a:bodyPr/>
          <a:lstStyle>
            <a:lvl1pPr>
              <a:defRPr/>
            </a:lvl1pPr>
          </a:lstStyle>
          <a:p>
            <a:pPr>
              <a:defRPr/>
            </a:pPr>
            <a:fld id="{9B5601B1-B21C-4432-8360-BBAE8D7998D2}" type="slidenum">
              <a:rPr lang="en-US"/>
              <a:pPr>
                <a:defRPr/>
              </a:pPr>
              <a:t>‹#›</a:t>
            </a:fld>
            <a:endParaRPr lang="en-US" dirty="0"/>
          </a:p>
        </p:txBody>
      </p:sp>
    </p:spTree>
    <p:extLst>
      <p:ext uri="{BB962C8B-B14F-4D97-AF65-F5344CB8AC3E}">
        <p14:creationId xmlns:p14="http://schemas.microsoft.com/office/powerpoint/2010/main" val="2946929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C6806-19F8-4548-A1CA-42AF2549A83C}" type="datetimeFigureOut">
              <a:rPr lang="en-US" smtClean="0"/>
              <a:pPr/>
              <a:t>10/31/2013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12521-51F4-40F4-AD63-7F7AA5BB00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 id="2147483656" r:id="rId3"/>
    <p:sldLayoutId id="2147483657" r:id="rId4"/>
    <p:sldLayoutId id="2147483658" r:id="rId5"/>
    <p:sldLayoutId id="2147483717" r:id="rId6"/>
    <p:sldLayoutId id="2147483718" r:id="rId7"/>
    <p:sldLayoutId id="2147483719"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www.nnvl.noaa.gov/images/high_resolution/414_MODIS-2010143.jpg"/>
          <p:cNvPicPr>
            <a:picLocks noChangeAspect="1" noChangeArrowheads="1"/>
          </p:cNvPicPr>
          <p:nvPr/>
        </p:nvPicPr>
        <p:blipFill>
          <a:blip r:embed="rId3" cstate="print"/>
          <a:srcRect l="8881" t="-203" r="3528" b="12611"/>
          <a:stretch>
            <a:fillRect/>
          </a:stretch>
        </p:blipFill>
        <p:spPr bwMode="auto">
          <a:xfrm>
            <a:off x="0" y="-84464"/>
            <a:ext cx="9144000" cy="6858000"/>
          </a:xfrm>
          <a:prstGeom prst="rect">
            <a:avLst/>
          </a:prstGeom>
          <a:noFill/>
        </p:spPr>
      </p:pic>
      <p:sp>
        <p:nvSpPr>
          <p:cNvPr id="9" name="Rectangle 8"/>
          <p:cNvSpPr/>
          <p:nvPr/>
        </p:nvSpPr>
        <p:spPr>
          <a:xfrm>
            <a:off x="4074" y="4343400"/>
            <a:ext cx="9139926" cy="2514600"/>
          </a:xfrm>
          <a:prstGeom prst="rect">
            <a:avLst/>
          </a:prstGeom>
          <a:solidFill>
            <a:srgbClr val="0E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2400" y="381000"/>
            <a:ext cx="8991600" cy="5509200"/>
          </a:xfrm>
          <a:prstGeom prst="rect">
            <a:avLst/>
          </a:prstGeom>
          <a:noFill/>
          <a:effectLst/>
        </p:spPr>
        <p:txBody>
          <a:bodyPr wrap="square" rtlCol="0">
            <a:spAutoFit/>
          </a:bodyPr>
          <a:lstStyle/>
          <a:p>
            <a:r>
              <a:rPr lang="en-US" sz="4000" b="1" dirty="0" smtClean="0">
                <a:solidFill>
                  <a:schemeClr val="bg1"/>
                </a:solidFill>
                <a:effectLst>
                  <a:outerShdw blurRad="50800" dist="38100" dir="5400000" algn="t" rotWithShape="0">
                    <a:prstClr val="black">
                      <a:alpha val="40000"/>
                    </a:prstClr>
                  </a:outerShdw>
                </a:effectLst>
                <a:latin typeface="Calibri" pitchFamily="34" charset="0"/>
              </a:rPr>
              <a:t>NOAA Satellite and Information Service</a:t>
            </a:r>
          </a:p>
          <a:p>
            <a:endParaRPr lang="en-US" sz="2400" b="1" dirty="0" smtClean="0">
              <a:solidFill>
                <a:schemeClr val="bg1"/>
              </a:solidFill>
              <a:latin typeface="Calibri" pitchFamily="34" charset="0"/>
            </a:endParaRPr>
          </a:p>
          <a:p>
            <a:r>
              <a:rPr lang="en-US" sz="4000" b="1" dirty="0" smtClean="0">
                <a:solidFill>
                  <a:schemeClr val="bg1"/>
                </a:solidFill>
                <a:latin typeface="Calibri" pitchFamily="34" charset="0"/>
              </a:rPr>
              <a:t>Update to CEOS Plenary</a:t>
            </a:r>
          </a:p>
          <a:p>
            <a:endParaRPr lang="en-US" sz="2800" dirty="0" smtClean="0">
              <a:solidFill>
                <a:schemeClr val="bg1"/>
              </a:solidFill>
              <a:latin typeface="Calibri" pitchFamily="34" charset="0"/>
            </a:endParaRPr>
          </a:p>
          <a:p>
            <a:endParaRPr lang="en-US" sz="2800" dirty="0" smtClean="0">
              <a:solidFill>
                <a:schemeClr val="bg1"/>
              </a:solidFill>
              <a:latin typeface="Calibri" pitchFamily="34" charset="0"/>
            </a:endParaRPr>
          </a:p>
          <a:p>
            <a:endParaRPr lang="en-US" sz="2800" dirty="0">
              <a:solidFill>
                <a:schemeClr val="bg1"/>
              </a:solidFill>
              <a:latin typeface="Calibri" pitchFamily="34" charset="0"/>
            </a:endParaRPr>
          </a:p>
          <a:p>
            <a:r>
              <a:rPr lang="en-US" sz="2800" dirty="0" smtClean="0">
                <a:solidFill>
                  <a:schemeClr val="bg1"/>
                </a:solidFill>
                <a:latin typeface="Calibri" pitchFamily="34" charset="0"/>
              </a:rPr>
              <a:t>Mary Kicza</a:t>
            </a:r>
          </a:p>
          <a:p>
            <a:r>
              <a:rPr lang="en-US" sz="2800" dirty="0" smtClean="0">
                <a:solidFill>
                  <a:schemeClr val="bg1"/>
                </a:solidFill>
                <a:latin typeface="Calibri" pitchFamily="34" charset="0"/>
              </a:rPr>
              <a:t>NESDIS Assistant Administrator</a:t>
            </a:r>
          </a:p>
          <a:p>
            <a:endParaRPr lang="en-US" sz="2800" dirty="0" smtClean="0">
              <a:solidFill>
                <a:srgbClr val="FF0000"/>
              </a:solidFill>
              <a:latin typeface="Calibri" pitchFamily="34" charset="0"/>
            </a:endParaRPr>
          </a:p>
          <a:p>
            <a:r>
              <a:rPr lang="en-US" sz="2800" dirty="0" smtClean="0">
                <a:solidFill>
                  <a:schemeClr val="bg1"/>
                </a:solidFill>
                <a:latin typeface="Calibri" pitchFamily="34" charset="0"/>
              </a:rPr>
              <a:t>November 6, 2013</a:t>
            </a:r>
          </a:p>
          <a:p>
            <a:endParaRPr lang="en-US" sz="2800" dirty="0" smtClean="0">
              <a:solidFill>
                <a:schemeClr val="bg1"/>
              </a:solidFill>
              <a:latin typeface="Calibri" pitchFamily="34" charset="0"/>
            </a:endParaRPr>
          </a:p>
          <a:p>
            <a:endParaRPr lang="en-US" sz="2400" b="1" dirty="0">
              <a:solidFill>
                <a:schemeClr val="bg1"/>
              </a:solidFill>
              <a:latin typeface="Calibri" pitchFamily="34" charset="0"/>
            </a:endParaRPr>
          </a:p>
        </p:txBody>
      </p:sp>
      <p:pic>
        <p:nvPicPr>
          <p:cNvPr id="14" name="Picture 4" descr="W:\Movies, Images and Sounds\Logos\Commerce\Dept of Commerce Seal.png"/>
          <p:cNvPicPr>
            <a:picLocks noChangeAspect="1" noChangeArrowheads="1"/>
          </p:cNvPicPr>
          <p:nvPr/>
        </p:nvPicPr>
        <p:blipFill>
          <a:blip r:embed="rId4" cstate="print"/>
          <a:srcRect/>
          <a:stretch>
            <a:fillRect/>
          </a:stretch>
        </p:blipFill>
        <p:spPr bwMode="auto">
          <a:xfrm>
            <a:off x="6858000" y="5715000"/>
            <a:ext cx="990600" cy="990600"/>
          </a:xfrm>
          <a:prstGeom prst="rect">
            <a:avLst/>
          </a:prstGeom>
          <a:noFill/>
          <a:ln w="9525">
            <a:noFill/>
            <a:miter lim="800000"/>
            <a:headEnd/>
            <a:tailEnd/>
          </a:ln>
        </p:spPr>
      </p:pic>
      <p:pic>
        <p:nvPicPr>
          <p:cNvPr id="15" name="Picture 5" descr="W:\Movies, Images and Sounds\Logos\NOAA\NOAA.png"/>
          <p:cNvPicPr>
            <a:picLocks noChangeAspect="1" noChangeArrowheads="1"/>
          </p:cNvPicPr>
          <p:nvPr/>
        </p:nvPicPr>
        <p:blipFill>
          <a:blip r:embed="rId5" cstate="print"/>
          <a:srcRect/>
          <a:stretch>
            <a:fillRect/>
          </a:stretch>
        </p:blipFill>
        <p:spPr bwMode="auto">
          <a:xfrm>
            <a:off x="8001000" y="571500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968956"/>
            <a:ext cx="903155" cy="724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0" name="Slide Number Placeholder 5"/>
          <p:cNvSpPr>
            <a:spLocks noGrp="1"/>
          </p:cNvSpPr>
          <p:nvPr>
            <p:ph type="sldNum" sz="quarter" idx="4294967295"/>
          </p:nvPr>
        </p:nvSpPr>
        <p:spPr>
          <a:xfrm>
            <a:off x="7010400" y="6356350"/>
            <a:ext cx="2133600" cy="365125"/>
          </a:xfrm>
          <a:noFill/>
        </p:spPr>
        <p:txBody>
          <a:bodyPr/>
          <a:lstStyle/>
          <a:p>
            <a:fld id="{9EDFB33C-4A9B-42D1-B0E8-D3680B168B4B}" type="slidenum">
              <a:rPr lang="en-US" smtClean="0">
                <a:cs typeface="Arial" pitchFamily="34" charset="0"/>
              </a:rPr>
              <a:pPr/>
              <a:t>2</a:t>
            </a:fld>
            <a:endParaRPr lang="en-US" dirty="0" smtClean="0">
              <a:cs typeface="Arial" pitchFamily="34" charset="0"/>
            </a:endParaRPr>
          </a:p>
        </p:txBody>
      </p:sp>
      <p:sp>
        <p:nvSpPr>
          <p:cNvPr id="34822" name="Text Box 6"/>
          <p:cNvSpPr txBox="1">
            <a:spLocks noChangeArrowheads="1"/>
          </p:cNvSpPr>
          <p:nvPr/>
        </p:nvSpPr>
        <p:spPr bwMode="auto">
          <a:xfrm>
            <a:off x="7086600" y="1524000"/>
            <a:ext cx="1911350" cy="214313"/>
          </a:xfrm>
          <a:prstGeom prst="rect">
            <a:avLst/>
          </a:prstGeom>
          <a:noFill/>
          <a:ln w="9525">
            <a:noFill/>
            <a:miter lim="800000"/>
            <a:headEnd/>
            <a:tailEnd/>
          </a:ln>
        </p:spPr>
        <p:txBody>
          <a:bodyPr wrap="none">
            <a:spAutoFit/>
          </a:bodyPr>
          <a:lstStyle/>
          <a:p>
            <a:pPr fontAlgn="base">
              <a:spcBef>
                <a:spcPct val="0"/>
              </a:spcBef>
              <a:spcAft>
                <a:spcPct val="0"/>
              </a:spcAft>
            </a:pPr>
            <a:r>
              <a:rPr lang="en-US" sz="800" dirty="0">
                <a:solidFill>
                  <a:prstClr val="white"/>
                </a:solidFill>
                <a:latin typeface="Arial" pitchFamily="34" charset="0"/>
              </a:rPr>
              <a:t>Photo Courtesy of: Michael A. Stewart</a:t>
            </a:r>
          </a:p>
        </p:txBody>
      </p:sp>
      <p:sp>
        <p:nvSpPr>
          <p:cNvPr id="14" name="Title 1"/>
          <p:cNvSpPr txBox="1">
            <a:spLocks/>
          </p:cNvSpPr>
          <p:nvPr/>
        </p:nvSpPr>
        <p:spPr>
          <a:xfrm>
            <a:off x="1371600" y="0"/>
            <a:ext cx="7772400" cy="12954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latin typeface="Calibri" pitchFamily="34" charset="0"/>
              </a:rPr>
              <a:t>NOAA Satellite and Information Service</a:t>
            </a:r>
            <a:endParaRPr lang="en-US" sz="4000" b="1" dirty="0">
              <a:solidFill>
                <a:schemeClr val="bg1"/>
              </a:solidFill>
              <a:latin typeface="Calibri" pitchFamily="34" charset="0"/>
            </a:endParaRPr>
          </a:p>
        </p:txBody>
      </p:sp>
      <p:pic>
        <p:nvPicPr>
          <p:cNvPr id="1026" name="Picture 2" descr="http://www.goes-r.gov/ground/images/NSO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2972" y="1641475"/>
            <a:ext cx="2675656" cy="16351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4240"/>
          <a:stretch/>
        </p:blipFill>
        <p:spPr bwMode="auto">
          <a:xfrm>
            <a:off x="2514600" y="4505952"/>
            <a:ext cx="1756033" cy="98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3429000"/>
            <a:ext cx="3657600" cy="646331"/>
          </a:xfrm>
          <a:prstGeom prst="rect">
            <a:avLst/>
          </a:prstGeom>
          <a:noFill/>
        </p:spPr>
        <p:txBody>
          <a:bodyPr wrap="square" rtlCol="0">
            <a:spAutoFit/>
          </a:bodyPr>
          <a:lstStyle/>
          <a:p>
            <a:pPr algn="ctr"/>
            <a:r>
              <a:rPr lang="en-US" dirty="0" smtClean="0"/>
              <a:t>Operating the current fleet of U.S. operational environmental satellites</a:t>
            </a:r>
            <a:endParaRPr lang="en-US" dirty="0"/>
          </a:p>
        </p:txBody>
      </p:sp>
      <p:sp>
        <p:nvSpPr>
          <p:cNvPr id="3" name="TextBox 2"/>
          <p:cNvSpPr txBox="1"/>
          <p:nvPr/>
        </p:nvSpPr>
        <p:spPr>
          <a:xfrm>
            <a:off x="2590800" y="5486400"/>
            <a:ext cx="1726009" cy="1200329"/>
          </a:xfrm>
          <a:prstGeom prst="rect">
            <a:avLst/>
          </a:prstGeom>
          <a:noFill/>
        </p:spPr>
        <p:txBody>
          <a:bodyPr wrap="square" rtlCol="0">
            <a:spAutoFit/>
          </a:bodyPr>
          <a:lstStyle/>
          <a:p>
            <a:r>
              <a:rPr lang="en-US" dirty="0" smtClean="0"/>
              <a:t>Leveraging partnerships to fulfill key requirements</a:t>
            </a:r>
            <a:endParaRPr lang="en-US" dirty="0"/>
          </a:p>
        </p:txBody>
      </p:sp>
      <p:sp>
        <p:nvSpPr>
          <p:cNvPr id="4" name="TextBox 3"/>
          <p:cNvSpPr txBox="1"/>
          <p:nvPr/>
        </p:nvSpPr>
        <p:spPr>
          <a:xfrm>
            <a:off x="5075564" y="3657600"/>
            <a:ext cx="3843984" cy="646331"/>
          </a:xfrm>
          <a:prstGeom prst="rect">
            <a:avLst/>
          </a:prstGeom>
          <a:noFill/>
        </p:spPr>
        <p:txBody>
          <a:bodyPr wrap="square" rtlCol="0">
            <a:spAutoFit/>
          </a:bodyPr>
          <a:lstStyle/>
          <a:p>
            <a:pPr algn="ctr"/>
            <a:r>
              <a:rPr lang="en-US" dirty="0" smtClean="0"/>
              <a:t>Developing next generation operational satellites</a:t>
            </a:r>
            <a:endParaRPr lang="en-US" dirty="0"/>
          </a:p>
        </p:txBody>
      </p:sp>
      <p:grpSp>
        <p:nvGrpSpPr>
          <p:cNvPr id="6" name="Group 5"/>
          <p:cNvGrpSpPr/>
          <p:nvPr/>
        </p:nvGrpSpPr>
        <p:grpSpPr>
          <a:xfrm>
            <a:off x="5105049" y="1600200"/>
            <a:ext cx="2988412" cy="1910333"/>
            <a:chOff x="925269" y="1843328"/>
            <a:chExt cx="2988412" cy="1910333"/>
          </a:xfrm>
        </p:grpSpPr>
        <p:pic>
          <p:nvPicPr>
            <p:cNvPr id="4100" name="Picture 4" descr="JPSS-1Satell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8300" y="2109418"/>
              <a:ext cx="2135381" cy="16442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OES-R_log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5269" y="1843328"/>
              <a:ext cx="1706061" cy="1088211"/>
            </a:xfrm>
            <a:prstGeom prst="rect">
              <a:avLst/>
            </a:prstGeom>
            <a:effectLst/>
          </p:spPr>
        </p:pic>
      </p:grpSp>
      <p:sp>
        <p:nvSpPr>
          <p:cNvPr id="5" name="TextBox 4"/>
          <p:cNvSpPr txBox="1"/>
          <p:nvPr/>
        </p:nvSpPr>
        <p:spPr>
          <a:xfrm>
            <a:off x="4833992" y="6029235"/>
            <a:ext cx="3686065" cy="369332"/>
          </a:xfrm>
          <a:prstGeom prst="rect">
            <a:avLst/>
          </a:prstGeom>
          <a:noFill/>
        </p:spPr>
        <p:txBody>
          <a:bodyPr wrap="square" rtlCol="0">
            <a:spAutoFit/>
          </a:bodyPr>
          <a:lstStyle/>
          <a:p>
            <a:pPr algn="ctr"/>
            <a:r>
              <a:rPr lang="en-US" dirty="0" smtClean="0"/>
              <a:t>Promoting full and open data sharing</a:t>
            </a:r>
            <a:endParaRPr lang="en-US" dirty="0"/>
          </a:p>
        </p:txBody>
      </p:sp>
      <p:sp>
        <p:nvSpPr>
          <p:cNvPr id="30" name="TextBox 29"/>
          <p:cNvSpPr txBox="1"/>
          <p:nvPr/>
        </p:nvSpPr>
        <p:spPr>
          <a:xfrm>
            <a:off x="3561251" y="5247501"/>
            <a:ext cx="1229824" cy="276999"/>
          </a:xfrm>
          <a:prstGeom prst="rect">
            <a:avLst/>
          </a:prstGeom>
          <a:noFill/>
        </p:spPr>
        <p:txBody>
          <a:bodyPr wrap="square" rtlCol="0">
            <a:spAutoFit/>
          </a:bodyPr>
          <a:lstStyle/>
          <a:p>
            <a:r>
              <a:rPr lang="en-US" sz="1200" dirty="0" smtClean="0">
                <a:solidFill>
                  <a:schemeClr val="bg1"/>
                </a:solidFill>
              </a:rPr>
              <a:t>Jason</a:t>
            </a:r>
            <a:endParaRPr lang="en-US" sz="1200" dirty="0">
              <a:solidFill>
                <a:schemeClr val="bg1"/>
              </a:solidFill>
            </a:endParaRPr>
          </a:p>
        </p:txBody>
      </p:sp>
      <p:sp>
        <p:nvSpPr>
          <p:cNvPr id="9" name="AutoShape 12" descr="Strengthening NESD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Strengthening NESD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AutoShape 16" descr="Strengthening NESDI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3"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4406856"/>
            <a:ext cx="238125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6067" y="4201152"/>
            <a:ext cx="1607127" cy="1285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1501" y="5145390"/>
            <a:ext cx="1066800" cy="800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73975" y="5485277"/>
            <a:ext cx="995362" cy="903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79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nnvl.noaa.gov/images/high_resolution/414_MODIS-2010143.jpg"/>
          <p:cNvPicPr>
            <a:picLocks noChangeAspect="1" noChangeArrowheads="1"/>
          </p:cNvPicPr>
          <p:nvPr/>
        </p:nvPicPr>
        <p:blipFill>
          <a:blip r:embed="rId3" cstate="print"/>
          <a:srcRect l="81878" t="-203" r="15203" b="12611"/>
          <a:stretch>
            <a:fillRect/>
          </a:stretch>
        </p:blipFill>
        <p:spPr bwMode="auto">
          <a:xfrm>
            <a:off x="0" y="0"/>
            <a:ext cx="466725" cy="6858000"/>
          </a:xfrm>
          <a:prstGeom prst="rect">
            <a:avLst/>
          </a:prstGeom>
          <a:noFill/>
        </p:spPr>
      </p:pic>
      <p:sp>
        <p:nvSpPr>
          <p:cNvPr id="3" name="Title 2"/>
          <p:cNvSpPr>
            <a:spLocks noGrp="1"/>
          </p:cNvSpPr>
          <p:nvPr>
            <p:ph type="title"/>
          </p:nvPr>
        </p:nvSpPr>
        <p:spPr>
          <a:xfrm>
            <a:off x="0" y="0"/>
            <a:ext cx="9144000" cy="1295400"/>
          </a:xfrm>
          <a:solidFill>
            <a:srgbClr val="0E1C38"/>
          </a:solidFill>
        </p:spPr>
        <p:txBody>
          <a:bodyPr>
            <a:normAutofit/>
          </a:bodyPr>
          <a:lstStyle/>
          <a:p>
            <a:r>
              <a:rPr lang="en-US" b="1" dirty="0" smtClean="0">
                <a:solidFill>
                  <a:schemeClr val="bg1"/>
                </a:solidFill>
                <a:latin typeface="Calibri" pitchFamily="34" charset="0"/>
              </a:rPr>
              <a:t>Recent Developments</a:t>
            </a:r>
            <a:endParaRPr lang="en-US" sz="3100" b="1" dirty="0">
              <a:solidFill>
                <a:schemeClr val="bg1"/>
              </a:solidFill>
              <a:latin typeface="Calibri" pitchFamily="34" charset="0"/>
            </a:endParaRPr>
          </a:p>
        </p:txBody>
      </p:sp>
      <p:pic>
        <p:nvPicPr>
          <p:cNvPr id="4" name="Picture 4" descr="http://www.nnvl.noaa.gov/images/high_resolution/414_MODIS-2010143.jpg"/>
          <p:cNvPicPr>
            <a:picLocks noChangeAspect="1" noChangeArrowheads="1"/>
          </p:cNvPicPr>
          <p:nvPr/>
        </p:nvPicPr>
        <p:blipFill>
          <a:blip r:embed="rId3" cstate="print"/>
          <a:srcRect l="8881" t="46513" r="3528" b="50567"/>
          <a:stretch>
            <a:fillRect/>
          </a:stretch>
        </p:blipFill>
        <p:spPr bwMode="auto">
          <a:xfrm>
            <a:off x="0" y="1295400"/>
            <a:ext cx="9144000" cy="228600"/>
          </a:xfrm>
          <a:prstGeom prst="rect">
            <a:avLst/>
          </a:prstGeom>
          <a:noFill/>
        </p:spPr>
      </p:pic>
      <p:sp>
        <p:nvSpPr>
          <p:cNvPr id="7" name="Text Box 39"/>
          <p:cNvSpPr txBox="1">
            <a:spLocks noChangeArrowheads="1"/>
          </p:cNvSpPr>
          <p:nvPr/>
        </p:nvSpPr>
        <p:spPr bwMode="auto">
          <a:xfrm>
            <a:off x="914400" y="1871514"/>
            <a:ext cx="7543800" cy="3170099"/>
          </a:xfrm>
          <a:prstGeom prst="rect">
            <a:avLst/>
          </a:prstGeom>
          <a:noFill/>
          <a:ln w="9525" algn="ctr">
            <a:noFill/>
            <a:miter lim="800000"/>
            <a:headEnd/>
            <a:tailEnd/>
          </a:ln>
          <a:effectLst/>
        </p:spPr>
        <p:txBody>
          <a:bodyPr wrap="square">
            <a:spAutoFit/>
          </a:bodyPr>
          <a:lstStyle/>
          <a:p>
            <a:pPr marL="0" lvl="1">
              <a:spcBef>
                <a:spcPct val="50000"/>
              </a:spcBef>
              <a:spcAft>
                <a:spcPts val="600"/>
              </a:spcAft>
              <a:buSzPct val="65000"/>
            </a:pPr>
            <a:r>
              <a:rPr lang="en-US" sz="1600" dirty="0" smtClean="0"/>
              <a:t>NOAA is currently funded under a continuing resolution</a:t>
            </a:r>
            <a:endParaRPr lang="en-US" dirty="0"/>
          </a:p>
          <a:p>
            <a:pPr marL="573088" indent="-285750">
              <a:spcAft>
                <a:spcPts val="600"/>
              </a:spcAft>
              <a:buFont typeface="Arial" pitchFamily="34" charset="0"/>
              <a:buChar char="•"/>
            </a:pPr>
            <a:r>
              <a:rPr lang="en-US" sz="1400" dirty="0" smtClean="0"/>
              <a:t>No new </a:t>
            </a:r>
            <a:r>
              <a:rPr lang="en-US" sz="1400" dirty="0"/>
              <a:t>funding above FY 2013, no new program </a:t>
            </a:r>
            <a:r>
              <a:rPr lang="en-US" sz="1400" dirty="0" smtClean="0"/>
              <a:t>starts, but Congress specifically recognized the importance of NOAA’s satellites</a:t>
            </a:r>
          </a:p>
          <a:p>
            <a:pPr marL="1030288" lvl="1" indent="-285750">
              <a:spcAft>
                <a:spcPts val="600"/>
              </a:spcAft>
              <a:buFont typeface="Arial" pitchFamily="34" charset="0"/>
              <a:buChar char="•"/>
            </a:pPr>
            <a:r>
              <a:rPr lang="en-US" sz="1400" dirty="0" smtClean="0"/>
              <a:t>JPSS and GOES-R received special exemptions, allowing NOAA to reallocate funds to maintain expected launch dates</a:t>
            </a:r>
            <a:endParaRPr lang="en-US" sz="1600" dirty="0" smtClean="0"/>
          </a:p>
          <a:p>
            <a:pPr>
              <a:spcAft>
                <a:spcPts val="600"/>
              </a:spcAft>
            </a:pPr>
            <a:r>
              <a:rPr lang="en-US" sz="1600" dirty="0" smtClean="0"/>
              <a:t>NOAA continues to make strong progress</a:t>
            </a:r>
          </a:p>
          <a:p>
            <a:pPr marL="573088" lvl="1" indent="-285750">
              <a:spcAft>
                <a:spcPts val="600"/>
              </a:spcAft>
              <a:buFont typeface="Arial" pitchFamily="34" charset="0"/>
              <a:buChar char="•"/>
            </a:pPr>
            <a:r>
              <a:rPr lang="en-US" sz="1400" dirty="0" smtClean="0"/>
              <a:t>Maintaining </a:t>
            </a:r>
            <a:r>
              <a:rPr lang="en-US" sz="1400" dirty="0"/>
              <a:t>24x7 satellite operations, product development, processing and distribution </a:t>
            </a:r>
          </a:p>
          <a:p>
            <a:pPr marL="573088" indent="-285750">
              <a:spcAft>
                <a:spcPts val="600"/>
              </a:spcAft>
              <a:buFont typeface="Arial" pitchFamily="34" charset="0"/>
              <a:buChar char="•"/>
            </a:pPr>
            <a:r>
              <a:rPr lang="en-US" sz="1400" dirty="0" smtClean="0"/>
              <a:t>All JPSS-1 instruments and the spacecraft primary structure are built</a:t>
            </a:r>
            <a:endParaRPr lang="en-US" sz="1400" dirty="0"/>
          </a:p>
          <a:p>
            <a:pPr marL="573088" indent="-285750">
              <a:spcAft>
                <a:spcPts val="600"/>
              </a:spcAft>
              <a:buFont typeface="Arial" pitchFamily="34" charset="0"/>
              <a:buChar char="•"/>
            </a:pPr>
            <a:r>
              <a:rPr lang="en-US" sz="1400" dirty="0" smtClean="0"/>
              <a:t>GOES-R ABI and EXIS instruments are complete, SEISS and SUVI will be soon</a:t>
            </a:r>
          </a:p>
          <a:p>
            <a:pPr marL="573088" indent="-285750">
              <a:spcAft>
                <a:spcPts val="600"/>
              </a:spcAft>
              <a:buFont typeface="Arial" pitchFamily="34" charset="0"/>
              <a:buChar char="•"/>
            </a:pPr>
            <a:r>
              <a:rPr lang="en-US" sz="1400" dirty="0" smtClean="0"/>
              <a:t>Jason-3 core instruments have been integrated on the spacecraft and testing has begun</a:t>
            </a:r>
          </a:p>
          <a:p>
            <a:pPr>
              <a:spcAft>
                <a:spcPts val="600"/>
              </a:spcAft>
            </a:pPr>
            <a:endParaRPr lang="en-US" sz="1600" dirty="0" smtClean="0"/>
          </a:p>
        </p:txBody>
      </p:sp>
      <p:sp>
        <p:nvSpPr>
          <p:cNvPr id="8" name="Footer Placeholder 13"/>
          <p:cNvSpPr>
            <a:spLocks noGrp="1"/>
          </p:cNvSpPr>
          <p:nvPr>
            <p:ph type="ftr" sz="quarter" idx="10"/>
          </p:nvPr>
        </p:nvSpPr>
        <p:spPr bwMode="auto">
          <a:xfrm>
            <a:off x="152400" y="6492875"/>
            <a:ext cx="8610600" cy="365125"/>
          </a:xfrm>
          <a:noFill/>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pPr>
            <a:fld id="{6F85F6DC-2CF8-41E5-9D31-0E91EE669B02}" type="slidenum">
              <a:rPr lang="en-US" smtClean="0"/>
              <a:pPr algn="r" fontAlgn="base">
                <a:spcBef>
                  <a:spcPct val="0"/>
                </a:spcBef>
                <a:spcAft>
                  <a:spcPct val="0"/>
                </a:spcAft>
              </a:pPr>
              <a:t>3</a:t>
            </a:fld>
            <a:endParaRPr lang="en-US" dirty="0"/>
          </a:p>
        </p:txBody>
      </p:sp>
      <p:pic>
        <p:nvPicPr>
          <p:cNvPr id="11" name="Content Placeholder 5" descr="W:\Movies, Images and Sounds\Logos\NOAA\NOAA.png"/>
          <p:cNvPicPr>
            <a:picLocks noGrp="1" noChangeAspect="1" noChangeArrowheads="1"/>
          </p:cNvPicPr>
          <p:nvPr>
            <p:ph idx="1"/>
          </p:nvPr>
        </p:nvPicPr>
        <p:blipFill>
          <a:blip r:embed="rId4" cstate="print"/>
          <a:srcRect/>
          <a:stretch>
            <a:fillRect/>
          </a:stretch>
        </p:blipFill>
        <p:spPr bwMode="auto">
          <a:xfrm>
            <a:off x="76200" y="152400"/>
            <a:ext cx="990600" cy="990600"/>
          </a:xfrm>
          <a:prstGeom prst="rect">
            <a:avLst/>
          </a:prstGeom>
          <a:noFill/>
          <a:ln w="9525">
            <a:noFill/>
            <a:miter lim="800000"/>
            <a:headEnd/>
            <a:tailEnd/>
          </a:ln>
        </p:spPr>
      </p:pic>
      <p:sp>
        <p:nvSpPr>
          <p:cNvPr id="2" name="TextBox 1"/>
          <p:cNvSpPr txBox="1"/>
          <p:nvPr/>
        </p:nvSpPr>
        <p:spPr>
          <a:xfrm>
            <a:off x="1333500" y="5638800"/>
            <a:ext cx="7124700" cy="830997"/>
          </a:xfrm>
          <a:prstGeom prst="rect">
            <a:avLst/>
          </a:prstGeom>
          <a:solidFill>
            <a:schemeClr val="tx2"/>
          </a:solidFill>
          <a:ln>
            <a:solidFill>
              <a:schemeClr val="tx1"/>
            </a:solidFill>
          </a:ln>
        </p:spPr>
        <p:txBody>
          <a:bodyPr wrap="square" rtlCol="0">
            <a:spAutoFit/>
          </a:bodyPr>
          <a:lstStyle/>
          <a:p>
            <a:pPr marL="0" lvl="1" algn="ctr"/>
            <a:r>
              <a:rPr lang="en-US" sz="1600" b="1" dirty="0">
                <a:solidFill>
                  <a:schemeClr val="bg1"/>
                </a:solidFill>
              </a:rPr>
              <a:t>In the midst of a difficult budget environment, NOAA is committed to preserving core functions while focusing on key mission areas and providing strategic investments for new activities</a:t>
            </a:r>
            <a:r>
              <a:rPr lang="en-US" sz="1600" b="1" dirty="0" smtClean="0">
                <a:solidFill>
                  <a:schemeClr val="bg1"/>
                </a:solidFill>
              </a:rPr>
              <a:t>.</a:t>
            </a:r>
            <a:endParaRPr lang="en-US" sz="16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nnvl.noaa.gov/images/high_resolution/414_MODIS-2010143.jpg"/>
          <p:cNvPicPr>
            <a:picLocks noChangeAspect="1" noChangeArrowheads="1"/>
          </p:cNvPicPr>
          <p:nvPr/>
        </p:nvPicPr>
        <p:blipFill>
          <a:blip r:embed="rId3" cstate="print"/>
          <a:srcRect l="81878" t="-203" r="15203" b="12611"/>
          <a:stretch>
            <a:fillRect/>
          </a:stretch>
        </p:blipFill>
        <p:spPr bwMode="auto">
          <a:xfrm>
            <a:off x="0" y="0"/>
            <a:ext cx="466725" cy="6858000"/>
          </a:xfrm>
          <a:prstGeom prst="rect">
            <a:avLst/>
          </a:prstGeom>
          <a:noFill/>
        </p:spPr>
      </p:pic>
      <p:sp>
        <p:nvSpPr>
          <p:cNvPr id="3" name="Title 2"/>
          <p:cNvSpPr>
            <a:spLocks noGrp="1"/>
          </p:cNvSpPr>
          <p:nvPr>
            <p:ph type="title"/>
          </p:nvPr>
        </p:nvSpPr>
        <p:spPr>
          <a:xfrm>
            <a:off x="0" y="0"/>
            <a:ext cx="9144000" cy="1295400"/>
          </a:xfrm>
          <a:solidFill>
            <a:srgbClr val="0E1C38"/>
          </a:solidFill>
        </p:spPr>
        <p:txBody>
          <a:bodyPr>
            <a:normAutofit/>
          </a:bodyPr>
          <a:lstStyle/>
          <a:p>
            <a:r>
              <a:rPr lang="en-US" b="1" dirty="0" smtClean="0">
                <a:solidFill>
                  <a:schemeClr val="bg1"/>
                </a:solidFill>
                <a:latin typeface="Calibri" pitchFamily="34" charset="0"/>
              </a:rPr>
              <a:t>NOAA CEOS Activities</a:t>
            </a:r>
            <a:endParaRPr lang="en-US" sz="3100" b="1" dirty="0">
              <a:solidFill>
                <a:schemeClr val="bg1"/>
              </a:solidFill>
              <a:latin typeface="Calibri" pitchFamily="34" charset="0"/>
            </a:endParaRPr>
          </a:p>
        </p:txBody>
      </p:sp>
      <p:pic>
        <p:nvPicPr>
          <p:cNvPr id="4" name="Picture 4" descr="http://www.nnvl.noaa.gov/images/high_resolution/414_MODIS-2010143.jpg"/>
          <p:cNvPicPr>
            <a:picLocks noChangeAspect="1" noChangeArrowheads="1"/>
          </p:cNvPicPr>
          <p:nvPr/>
        </p:nvPicPr>
        <p:blipFill>
          <a:blip r:embed="rId3" cstate="print"/>
          <a:srcRect l="8881" t="46513" r="3528" b="50567"/>
          <a:stretch>
            <a:fillRect/>
          </a:stretch>
        </p:blipFill>
        <p:spPr bwMode="auto">
          <a:xfrm>
            <a:off x="0" y="1295400"/>
            <a:ext cx="9144000" cy="228600"/>
          </a:xfrm>
          <a:prstGeom prst="rect">
            <a:avLst/>
          </a:prstGeom>
          <a:noFill/>
        </p:spPr>
      </p:pic>
      <p:sp>
        <p:nvSpPr>
          <p:cNvPr id="7" name="Text Box 39"/>
          <p:cNvSpPr txBox="1">
            <a:spLocks noChangeArrowheads="1"/>
          </p:cNvSpPr>
          <p:nvPr/>
        </p:nvSpPr>
        <p:spPr bwMode="auto">
          <a:xfrm>
            <a:off x="905540" y="1871514"/>
            <a:ext cx="7543800" cy="3862596"/>
          </a:xfrm>
          <a:prstGeom prst="rect">
            <a:avLst/>
          </a:prstGeom>
          <a:noFill/>
          <a:ln w="9525" algn="ctr">
            <a:noFill/>
            <a:miter lim="800000"/>
            <a:headEnd/>
            <a:tailEnd/>
          </a:ln>
          <a:effectLst/>
        </p:spPr>
        <p:txBody>
          <a:bodyPr wrap="square">
            <a:spAutoFit/>
          </a:bodyPr>
          <a:lstStyle/>
          <a:p>
            <a:pPr>
              <a:spcAft>
                <a:spcPts val="600"/>
              </a:spcAft>
            </a:pPr>
            <a:r>
              <a:rPr lang="en-US" dirty="0"/>
              <a:t>NOAA </a:t>
            </a:r>
            <a:r>
              <a:rPr lang="en-US" dirty="0" smtClean="0"/>
              <a:t>continues </a:t>
            </a:r>
            <a:r>
              <a:rPr lang="en-US" dirty="0"/>
              <a:t>its commitment to/engagement in CEOS activities</a:t>
            </a:r>
          </a:p>
          <a:p>
            <a:pPr marL="285750" indent="-285750">
              <a:spcAft>
                <a:spcPts val="600"/>
              </a:spcAft>
              <a:buFont typeface="Arial" panose="020B0604020202020204" pitchFamily="34" charset="0"/>
              <a:buChar char="•"/>
            </a:pPr>
            <a:r>
              <a:rPr lang="en-US" sz="1600" dirty="0" smtClean="0"/>
              <a:t>Developing </a:t>
            </a:r>
            <a:r>
              <a:rPr lang="en-US" sz="1600" dirty="0"/>
              <a:t>Jason-3 satellite, in collaboration with partners, in support of CEOS Ocean Surface Topography </a:t>
            </a:r>
            <a:r>
              <a:rPr lang="en-US" sz="1600" dirty="0" smtClean="0"/>
              <a:t>VC</a:t>
            </a:r>
          </a:p>
          <a:p>
            <a:pPr marL="285750" indent="-285750">
              <a:spcAft>
                <a:spcPts val="600"/>
              </a:spcAft>
              <a:buFont typeface="Arial" panose="020B0604020202020204" pitchFamily="34" charset="0"/>
              <a:buChar char="•"/>
            </a:pPr>
            <a:r>
              <a:rPr lang="en-US" sz="1600" dirty="0" smtClean="0"/>
              <a:t>Co-leadership </a:t>
            </a:r>
            <a:r>
              <a:rPr lang="en-US" sz="1600" dirty="0"/>
              <a:t>of Ocean Surface Vector Winds, Ocean Color and Sea Surface Temperature VCs</a:t>
            </a:r>
            <a:r>
              <a:rPr lang="en-US" sz="1600" dirty="0" smtClean="0"/>
              <a:t>; involvement </a:t>
            </a:r>
            <a:r>
              <a:rPr lang="en-US" sz="1600" dirty="0"/>
              <a:t>in Blue Planet </a:t>
            </a:r>
            <a:r>
              <a:rPr lang="en-US" sz="1600" dirty="0" smtClean="0"/>
              <a:t>initiative</a:t>
            </a:r>
          </a:p>
          <a:p>
            <a:pPr marL="285750" indent="-285750">
              <a:spcAft>
                <a:spcPts val="600"/>
              </a:spcAft>
              <a:buFont typeface="Arial" panose="020B0604020202020204" pitchFamily="34" charset="0"/>
              <a:buChar char="•"/>
            </a:pPr>
            <a:r>
              <a:rPr lang="en-US" sz="1600" dirty="0" smtClean="0"/>
              <a:t>Vice-chairs </a:t>
            </a:r>
            <a:r>
              <a:rPr lang="en-US" sz="1600" dirty="0"/>
              <a:t>Climate and Capacity Building WGs, leading development of ECV and Capacity Building </a:t>
            </a:r>
            <a:r>
              <a:rPr lang="en-US" sz="1600" dirty="0" smtClean="0"/>
              <a:t>Inventories</a:t>
            </a:r>
          </a:p>
          <a:p>
            <a:pPr marL="285750" indent="-285750">
              <a:spcAft>
                <a:spcPts val="600"/>
              </a:spcAft>
              <a:buFont typeface="Arial" panose="020B0604020202020204" pitchFamily="34" charset="0"/>
              <a:buChar char="•"/>
            </a:pPr>
            <a:r>
              <a:rPr lang="en-US" sz="1600" dirty="0" smtClean="0"/>
              <a:t>Supports </a:t>
            </a:r>
            <a:r>
              <a:rPr lang="en-US" sz="1600" dirty="0"/>
              <a:t>development of CEOS WGISS Integrated Catalog (CWIC) and its interoperability within CEOS and </a:t>
            </a:r>
            <a:r>
              <a:rPr lang="en-US" sz="1600" dirty="0" smtClean="0"/>
              <a:t>GEO</a:t>
            </a:r>
          </a:p>
          <a:p>
            <a:pPr marL="285750" indent="-285750">
              <a:spcAft>
                <a:spcPts val="600"/>
              </a:spcAft>
              <a:buFont typeface="Arial" panose="020B0604020202020204" pitchFamily="34" charset="0"/>
              <a:buChar char="•"/>
            </a:pPr>
            <a:r>
              <a:rPr lang="en-US" sz="1600" dirty="0" smtClean="0"/>
              <a:t>Active </a:t>
            </a:r>
            <a:r>
              <a:rPr lang="en-US" sz="1600" dirty="0"/>
              <a:t>support of water cycle, carbon and disaster risk management </a:t>
            </a:r>
            <a:r>
              <a:rPr lang="en-US" sz="1600" dirty="0" smtClean="0"/>
              <a:t>activities</a:t>
            </a:r>
            <a:endParaRPr lang="en-US" sz="1600" dirty="0"/>
          </a:p>
          <a:p>
            <a:pPr marL="285750" indent="-285750">
              <a:spcAft>
                <a:spcPts val="600"/>
              </a:spcAft>
              <a:buFont typeface="Arial" panose="020B0604020202020204" pitchFamily="34" charset="0"/>
              <a:buChar char="•"/>
            </a:pPr>
            <a:r>
              <a:rPr lang="en-US" sz="1600" dirty="0" smtClean="0"/>
              <a:t>Represents </a:t>
            </a:r>
            <a:r>
              <a:rPr lang="en-US" sz="1600" dirty="0"/>
              <a:t>CEOS in GEO Post-2015 and GEO Ministerial </a:t>
            </a:r>
            <a:r>
              <a:rPr lang="en-US" sz="1600" dirty="0" smtClean="0"/>
              <a:t>WGs</a:t>
            </a:r>
          </a:p>
          <a:p>
            <a:pPr marL="285750" indent="-285750">
              <a:buFont typeface="Arial" panose="020B0604020202020204" pitchFamily="34" charset="0"/>
              <a:buChar char="•"/>
            </a:pPr>
            <a:r>
              <a:rPr lang="en-US" sz="1600" smtClean="0"/>
              <a:t>Provides </a:t>
            </a:r>
            <a:r>
              <a:rPr lang="en-US" sz="1600" dirty="0"/>
              <a:t>CEOS Executive Officer</a:t>
            </a:r>
          </a:p>
          <a:p>
            <a:pPr>
              <a:spcAft>
                <a:spcPts val="600"/>
              </a:spcAft>
            </a:pPr>
            <a:endParaRPr lang="en-US" sz="1600" dirty="0" smtClean="0"/>
          </a:p>
        </p:txBody>
      </p:sp>
      <p:sp>
        <p:nvSpPr>
          <p:cNvPr id="8" name="Footer Placeholder 13"/>
          <p:cNvSpPr>
            <a:spLocks noGrp="1"/>
          </p:cNvSpPr>
          <p:nvPr>
            <p:ph type="ftr" sz="quarter" idx="10"/>
          </p:nvPr>
        </p:nvSpPr>
        <p:spPr bwMode="auto">
          <a:xfrm>
            <a:off x="152400" y="6492875"/>
            <a:ext cx="8610600" cy="365125"/>
          </a:xfrm>
          <a:noFill/>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pPr>
            <a:fld id="{6F85F6DC-2CF8-41E5-9D31-0E91EE669B02}" type="slidenum">
              <a:rPr lang="en-US" smtClean="0"/>
              <a:pPr algn="r" fontAlgn="base">
                <a:spcBef>
                  <a:spcPct val="0"/>
                </a:spcBef>
                <a:spcAft>
                  <a:spcPct val="0"/>
                </a:spcAft>
              </a:pPr>
              <a:t>4</a:t>
            </a:fld>
            <a:endParaRPr lang="en-US" dirty="0"/>
          </a:p>
        </p:txBody>
      </p:sp>
      <p:pic>
        <p:nvPicPr>
          <p:cNvPr id="11" name="Content Placeholder 5" descr="W:\Movies, Images and Sounds\Logos\NOAA\NOAA.png"/>
          <p:cNvPicPr>
            <a:picLocks noGrp="1" noChangeAspect="1" noChangeArrowheads="1"/>
          </p:cNvPicPr>
          <p:nvPr>
            <p:ph idx="1"/>
          </p:nvPr>
        </p:nvPicPr>
        <p:blipFill>
          <a:blip r:embed="rId4" cstate="print"/>
          <a:srcRect/>
          <a:stretch>
            <a:fillRect/>
          </a:stretch>
        </p:blipFill>
        <p:spPr bwMode="auto">
          <a:xfrm>
            <a:off x="76200" y="152400"/>
            <a:ext cx="990600" cy="990600"/>
          </a:xfrm>
          <a:prstGeom prst="rect">
            <a:avLst/>
          </a:prstGeom>
          <a:noFill/>
          <a:ln w="9525">
            <a:noFill/>
            <a:miter lim="800000"/>
            <a:headEnd/>
            <a:tailEnd/>
          </a:ln>
        </p:spPr>
      </p:pic>
    </p:spTree>
    <p:extLst>
      <p:ext uri="{BB962C8B-B14F-4D97-AF65-F5344CB8AC3E}">
        <p14:creationId xmlns:p14="http://schemas.microsoft.com/office/powerpoint/2010/main" val="1116336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295400"/>
          </a:xfrm>
        </p:spPr>
        <p:txBody>
          <a:bodyPr>
            <a:normAutofit/>
          </a:bodyPr>
          <a:lstStyle/>
          <a:p>
            <a:pPr algn="ctr"/>
            <a:r>
              <a:rPr lang="en-US" sz="4000" b="1" dirty="0">
                <a:solidFill>
                  <a:schemeClr val="bg1"/>
                </a:solidFill>
                <a:latin typeface="Calibri" pitchFamily="34" charset="0"/>
              </a:rPr>
              <a:t>Importance of Partnership</a:t>
            </a:r>
          </a:p>
        </p:txBody>
      </p:sp>
      <p:sp>
        <p:nvSpPr>
          <p:cNvPr id="5" name="Content Placeholder 4"/>
          <p:cNvSpPr>
            <a:spLocks noGrp="1"/>
          </p:cNvSpPr>
          <p:nvPr>
            <p:ph sz="half" idx="4294967295"/>
          </p:nvPr>
        </p:nvSpPr>
        <p:spPr>
          <a:xfrm>
            <a:off x="4724400" y="1487488"/>
            <a:ext cx="4419600" cy="4953000"/>
          </a:xfrm>
        </p:spPr>
        <p:txBody>
          <a:bodyPr>
            <a:noAutofit/>
          </a:bodyPr>
          <a:lstStyle/>
          <a:p>
            <a:pPr marL="285750" lvl="1" eaLnBrk="1" hangingPunct="1">
              <a:defRPr/>
            </a:pPr>
            <a:endParaRPr lang="en-US" dirty="0" smtClean="0">
              <a:solidFill>
                <a:schemeClr val="accent1">
                  <a:lumMod val="50000"/>
                </a:schemeClr>
              </a:solidFill>
              <a:latin typeface="Calibri" pitchFamily="34" charset="0"/>
              <a:cs typeface="Calibri" pitchFamily="34" charset="0"/>
            </a:endParaRPr>
          </a:p>
          <a:p>
            <a:pPr marL="0" lvl="1" indent="0" eaLnBrk="1" hangingPunct="1">
              <a:buNone/>
              <a:defRPr/>
            </a:pPr>
            <a:r>
              <a:rPr lang="en-US" sz="2400" dirty="0" smtClean="0">
                <a:solidFill>
                  <a:schemeClr val="accent1">
                    <a:lumMod val="50000"/>
                  </a:schemeClr>
                </a:solidFill>
                <a:latin typeface="Calibri" pitchFamily="34" charset="0"/>
                <a:cs typeface="Calibri" pitchFamily="34" charset="0"/>
              </a:rPr>
              <a:t>Congratulations </a:t>
            </a:r>
            <a:r>
              <a:rPr lang="en-US" sz="2400" dirty="0">
                <a:solidFill>
                  <a:schemeClr val="accent1">
                    <a:lumMod val="50000"/>
                  </a:schemeClr>
                </a:solidFill>
                <a:latin typeface="Calibri" pitchFamily="34" charset="0"/>
                <a:cs typeface="Calibri" pitchFamily="34" charset="0"/>
              </a:rPr>
              <a:t>to all </a:t>
            </a:r>
            <a:r>
              <a:rPr lang="en-US" sz="2400" dirty="0" smtClean="0">
                <a:solidFill>
                  <a:schemeClr val="accent1">
                    <a:lumMod val="50000"/>
                  </a:schemeClr>
                </a:solidFill>
                <a:latin typeface="Calibri" pitchFamily="34" charset="0"/>
                <a:cs typeface="Calibri" pitchFamily="34" charset="0"/>
              </a:rPr>
              <a:t>Members that successfully launched </a:t>
            </a:r>
            <a:r>
              <a:rPr lang="en-US" sz="2400" dirty="0">
                <a:solidFill>
                  <a:schemeClr val="accent1">
                    <a:lumMod val="50000"/>
                  </a:schemeClr>
                </a:solidFill>
                <a:latin typeface="Calibri" pitchFamily="34" charset="0"/>
                <a:cs typeface="Calibri" pitchFamily="34" charset="0"/>
              </a:rPr>
              <a:t>Earth o</a:t>
            </a:r>
            <a:r>
              <a:rPr lang="en-US" sz="2400" dirty="0" smtClean="0">
                <a:solidFill>
                  <a:schemeClr val="accent1">
                    <a:lumMod val="50000"/>
                  </a:schemeClr>
                </a:solidFill>
                <a:latin typeface="Calibri" pitchFamily="34" charset="0"/>
                <a:cs typeface="Calibri" pitchFamily="34" charset="0"/>
              </a:rPr>
              <a:t>bservation satellites this year!</a:t>
            </a:r>
            <a:endParaRPr lang="en-US" sz="2400" dirty="0">
              <a:solidFill>
                <a:schemeClr val="accent1">
                  <a:lumMod val="50000"/>
                </a:schemeClr>
              </a:solidFill>
              <a:latin typeface="Calibri" pitchFamily="34" charset="0"/>
              <a:cs typeface="Calibri" pitchFamily="34" charset="0"/>
            </a:endParaRPr>
          </a:p>
          <a:p>
            <a:pPr marL="285750" lvl="1" eaLnBrk="1" hangingPunct="1">
              <a:defRPr/>
            </a:pPr>
            <a:endParaRPr lang="en-US" sz="2000" dirty="0">
              <a:latin typeface="Calibri" pitchFamily="34" charset="0"/>
              <a:cs typeface="Calibri" pitchFamily="34" charset="0"/>
            </a:endParaRPr>
          </a:p>
          <a:p>
            <a:pPr marL="685800" lvl="2" eaLnBrk="1" hangingPunct="1">
              <a:defRPr/>
            </a:pPr>
            <a:r>
              <a:rPr lang="en-US" sz="2000" dirty="0" smtClean="0">
                <a:solidFill>
                  <a:schemeClr val="accent1">
                    <a:lumMod val="50000"/>
                  </a:schemeClr>
                </a:solidFill>
                <a:latin typeface="Calibri" pitchFamily="34" charset="0"/>
                <a:cs typeface="Calibri" pitchFamily="34" charset="0"/>
              </a:rPr>
              <a:t>India/France – SARAL</a:t>
            </a:r>
          </a:p>
          <a:p>
            <a:pPr marL="685800" lvl="2" eaLnBrk="1" hangingPunct="1">
              <a:defRPr/>
            </a:pPr>
            <a:r>
              <a:rPr lang="en-US" sz="2000" dirty="0" smtClean="0">
                <a:solidFill>
                  <a:schemeClr val="accent1">
                    <a:lumMod val="50000"/>
                  </a:schemeClr>
                </a:solidFill>
                <a:latin typeface="Calibri" pitchFamily="34" charset="0"/>
                <a:cs typeface="Calibri" pitchFamily="34" charset="0"/>
              </a:rPr>
              <a:t>India – INSAT-3D</a:t>
            </a:r>
          </a:p>
          <a:p>
            <a:pPr marL="685800" lvl="2" eaLnBrk="1" hangingPunct="1">
              <a:defRPr/>
            </a:pPr>
            <a:r>
              <a:rPr lang="en-US" sz="2000" dirty="0" smtClean="0">
                <a:solidFill>
                  <a:schemeClr val="accent1">
                    <a:lumMod val="50000"/>
                  </a:schemeClr>
                </a:solidFill>
                <a:latin typeface="Calibri" pitchFamily="34" charset="0"/>
                <a:cs typeface="Calibri" pitchFamily="34" charset="0"/>
              </a:rPr>
              <a:t>China – FY3C</a:t>
            </a:r>
            <a:endParaRPr lang="en-US" sz="2000" dirty="0">
              <a:solidFill>
                <a:schemeClr val="accent1">
                  <a:lumMod val="50000"/>
                </a:schemeClr>
              </a:solidFill>
              <a:latin typeface="Calibri" pitchFamily="34" charset="0"/>
              <a:cs typeface="Calibri" pitchFamily="34" charset="0"/>
            </a:endParaRPr>
          </a:p>
          <a:p>
            <a:pPr marL="685800" lvl="2" eaLnBrk="1" hangingPunct="1">
              <a:defRPr/>
            </a:pPr>
            <a:r>
              <a:rPr lang="en-US" sz="2000" dirty="0" smtClean="0">
                <a:solidFill>
                  <a:schemeClr val="accent1">
                    <a:lumMod val="50000"/>
                  </a:schemeClr>
                </a:solidFill>
                <a:latin typeface="Calibri" pitchFamily="34" charset="0"/>
                <a:cs typeface="Calibri" pitchFamily="34" charset="0"/>
              </a:rPr>
              <a:t>Korea – KOMPSAT-5</a:t>
            </a:r>
          </a:p>
          <a:p>
            <a:pPr marL="685800" lvl="2" eaLnBrk="1" hangingPunct="1">
              <a:defRPr/>
            </a:pPr>
            <a:r>
              <a:rPr lang="en-US" sz="2000" dirty="0" smtClean="0">
                <a:solidFill>
                  <a:schemeClr val="accent1">
                    <a:lumMod val="50000"/>
                  </a:schemeClr>
                </a:solidFill>
                <a:latin typeface="Calibri" pitchFamily="34" charset="0"/>
                <a:cs typeface="Calibri" pitchFamily="34" charset="0"/>
              </a:rPr>
              <a:t>ESA – PROBA-V</a:t>
            </a:r>
          </a:p>
          <a:p>
            <a:pPr marL="685800" lvl="2" eaLnBrk="1" hangingPunct="1">
              <a:defRPr/>
            </a:pPr>
            <a:r>
              <a:rPr lang="en-US" sz="2000" dirty="0" smtClean="0">
                <a:solidFill>
                  <a:schemeClr val="accent1">
                    <a:lumMod val="50000"/>
                  </a:schemeClr>
                </a:solidFill>
                <a:latin typeface="Calibri" pitchFamily="34" charset="0"/>
                <a:cs typeface="Calibri" pitchFamily="34" charset="0"/>
              </a:rPr>
              <a:t>Russia – </a:t>
            </a:r>
            <a:r>
              <a:rPr lang="en-US" sz="2000" dirty="0" err="1" smtClean="0">
                <a:solidFill>
                  <a:schemeClr val="accent1">
                    <a:lumMod val="50000"/>
                  </a:schemeClr>
                </a:solidFill>
                <a:latin typeface="Calibri" pitchFamily="34" charset="0"/>
                <a:cs typeface="Calibri" pitchFamily="34" charset="0"/>
              </a:rPr>
              <a:t>Resurs</a:t>
            </a:r>
            <a:r>
              <a:rPr lang="en-US" sz="2000" dirty="0" smtClean="0">
                <a:solidFill>
                  <a:schemeClr val="accent1">
                    <a:lumMod val="50000"/>
                  </a:schemeClr>
                </a:solidFill>
                <a:latin typeface="Calibri" pitchFamily="34" charset="0"/>
                <a:cs typeface="Calibri" pitchFamily="34" charset="0"/>
              </a:rPr>
              <a:t>-P</a:t>
            </a:r>
          </a:p>
          <a:p>
            <a:pPr marL="685800" lvl="2" eaLnBrk="1" hangingPunct="1">
              <a:defRPr/>
            </a:pPr>
            <a:r>
              <a:rPr lang="en-US" sz="2000" dirty="0" smtClean="0">
                <a:solidFill>
                  <a:schemeClr val="accent1">
                    <a:lumMod val="50000"/>
                  </a:schemeClr>
                </a:solidFill>
                <a:latin typeface="Calibri" pitchFamily="34" charset="0"/>
                <a:cs typeface="Calibri" pitchFamily="34" charset="0"/>
              </a:rPr>
              <a:t>NASA/USGS – Landsat-8</a:t>
            </a:r>
            <a:endParaRPr lang="en-US" sz="3200" dirty="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F098F91B-3DA2-4EDA-9C78-FFEEFA578441}" type="slidenum">
              <a:rPr lang="en-US" smtClean="0"/>
              <a:pPr>
                <a:defRPr/>
              </a:pPr>
              <a:t>5</a:t>
            </a:fld>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636" t="5581" r="13636" b="5581"/>
          <a:stretch/>
        </p:blipFill>
        <p:spPr bwMode="auto">
          <a:xfrm>
            <a:off x="2776870" y="2756486"/>
            <a:ext cx="1828800" cy="2538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descr="Vega laun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819400"/>
            <a:ext cx="1924696" cy="25641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Liftoff of the Atlas V rocket carrying the LDCM spacecraf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5313" y="1600200"/>
            <a:ext cx="1608511" cy="24165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5313" y="4220682"/>
            <a:ext cx="1778148" cy="2561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1229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DBDBDB"/>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DBDBDB"/>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DBDBDB"/>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7085</TotalTime>
  <Words>420</Words>
  <Application>Microsoft Office PowerPoint</Application>
  <PresentationFormat>On-screen Show (4:3)</PresentationFormat>
  <Paragraphs>62</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Recent Developments</vt:lpstr>
      <vt:lpstr>NOAA CEOS Activities</vt:lpstr>
      <vt:lpstr>Importance of Partnership</vt:lpstr>
    </vt:vector>
  </TitlesOfParts>
  <Company>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Lara.Hinderstein</dc:creator>
  <cp:lastModifiedBy>Kerry Sawyer</cp:lastModifiedBy>
  <cp:revision>771</cp:revision>
  <cp:lastPrinted>2013-10-31T19:05:30Z</cp:lastPrinted>
  <dcterms:created xsi:type="dcterms:W3CDTF">2012-02-16T04:42:04Z</dcterms:created>
  <dcterms:modified xsi:type="dcterms:W3CDTF">2013-10-31T19:42:23Z</dcterms:modified>
</cp:coreProperties>
</file>