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xls" ContentType="application/vnd.ms-excel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0"/>
  </p:notesMasterIdLst>
  <p:sldIdLst>
    <p:sldId id="260" r:id="rId2"/>
    <p:sldId id="261" r:id="rId3"/>
    <p:sldId id="264" r:id="rId4"/>
    <p:sldId id="266" r:id="rId5"/>
    <p:sldId id="263" r:id="rId6"/>
    <p:sldId id="265" r:id="rId7"/>
    <p:sldId id="267" r:id="rId8"/>
    <p:sldId id="269" r:id="rId9"/>
    <p:sldId id="270" r:id="rId10"/>
    <p:sldId id="283" r:id="rId11"/>
    <p:sldId id="284" r:id="rId12"/>
    <p:sldId id="286" r:id="rId13"/>
    <p:sldId id="285" r:id="rId14"/>
    <p:sldId id="272" r:id="rId15"/>
    <p:sldId id="280" r:id="rId16"/>
    <p:sldId id="281" r:id="rId17"/>
    <p:sldId id="282" r:id="rId18"/>
    <p:sldId id="273" r:id="rId19"/>
  </p:sldIdLst>
  <p:sldSz cx="9144000" cy="6858000" type="screen4x3"/>
  <p:notesSz cx="6881813" cy="92964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-106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-106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-106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-106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-106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-106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-106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-106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-106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202B0CA-FC54-4496-8BCA-5EF66A818D29}" styleName="深色样式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9" autoAdjust="0"/>
    <p:restoredTop sz="94696" autoAdjust="0"/>
  </p:normalViewPr>
  <p:slideViewPr>
    <p:cSldViewPr snapToGrid="0" snapToObjects="1">
      <p:cViewPr varScale="1">
        <p:scale>
          <a:sx n="76" d="100"/>
          <a:sy n="76" d="100"/>
        </p:scale>
        <p:origin x="-984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2119" cy="464820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98102" y="0"/>
            <a:ext cx="2982119" cy="464820"/>
          </a:xfrm>
          <a:prstGeom prst="rect">
            <a:avLst/>
          </a:prstGeom>
        </p:spPr>
        <p:txBody>
          <a:bodyPr vert="horz" wrap="square" lIns="92446" tIns="46223" rIns="92446" bIns="46223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-106" charset="0"/>
              </a:defRPr>
            </a:lvl1pPr>
          </a:lstStyle>
          <a:p>
            <a:pPr>
              <a:defRPr/>
            </a:pPr>
            <a:fld id="{70C43DB1-6AE4-42F4-A030-67A0368BA2C1}" type="datetime1">
              <a:rPr lang="en-US"/>
              <a:pPr>
                <a:defRPr/>
              </a:pPr>
              <a:t>11/7/2013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176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46" tIns="46223" rIns="92446" bIns="46223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182" y="4415790"/>
            <a:ext cx="5505450" cy="4183380"/>
          </a:xfrm>
          <a:prstGeom prst="rect">
            <a:avLst/>
          </a:prstGeom>
        </p:spPr>
        <p:txBody>
          <a:bodyPr vert="horz" lIns="92446" tIns="46223" rIns="92446" bIns="46223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2982119" cy="464820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98102" y="8829967"/>
            <a:ext cx="2982119" cy="464820"/>
          </a:xfrm>
          <a:prstGeom prst="rect">
            <a:avLst/>
          </a:prstGeom>
        </p:spPr>
        <p:txBody>
          <a:bodyPr vert="horz" wrap="square" lIns="92446" tIns="46223" rIns="92446" bIns="46223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-106" charset="0"/>
              </a:defRPr>
            </a:lvl1pPr>
          </a:lstStyle>
          <a:p>
            <a:pPr>
              <a:defRPr/>
            </a:pPr>
            <a:fld id="{3D31D474-A30B-46C7-A7CB-BF5BB52F9B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31068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6" charset="-128"/>
        <a:cs typeface="ＭＳ Ｐゴシック" pitchFamily="-106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6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6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6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6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C098A87-5171-4B75-93C2-5524BB9D1112}" type="slidenum">
              <a:rPr lang="de-DE" smtClean="0">
                <a:latin typeface="Times New Roman" pitchFamily="-106" charset="0"/>
              </a:rPr>
              <a:pPr/>
              <a:t>1</a:t>
            </a:fld>
            <a:endParaRPr lang="de-DE" smtClean="0">
              <a:latin typeface="Times New Roman" pitchFamily="-106" charset="0"/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>
              <a:latin typeface="Times New Roman" pitchFamily="-106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>
              <a:latin typeface="Times New Roman" pitchFamily="-106" charset="0"/>
            </a:endParaRPr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7D10890-62FC-4A72-AC60-97757228D65B}" type="slidenum">
              <a:rPr lang="en-US" smtClean="0">
                <a:solidFill>
                  <a:srgbClr val="000000"/>
                </a:solidFill>
              </a:rPr>
              <a:pPr/>
              <a:t>2</a:t>
            </a:fld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5125" name="Header Placeholder 4"/>
          <p:cNvSpPr>
            <a:spLocks noGrp="1"/>
          </p:cNvSpPr>
          <p:nvPr>
            <p:ph type="hdr" sz="quarter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Times New Roman" pitchFamily="-106" charset="0"/>
              <a:ea typeface="ＭＳ Ｐゴシック" pitchFamily="-106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5675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defTabSz="955675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defTabSz="955675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defTabSz="955675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defTabSz="955675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algn="r" defTabSz="955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algn="r" defTabSz="955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algn="r" defTabSz="955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algn="r" defTabSz="955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fld id="{2EC41B60-32F5-4336-AD92-F355C2CEEE5C}" type="slidenum">
              <a:rPr lang="en-US" altLang="zh-CN" smtClean="0"/>
              <a:pPr eaLnBrk="1" hangingPunct="1"/>
              <a:t>4</a:t>
            </a:fld>
            <a:endParaRPr lang="en-US" altLang="zh-CN" smtClean="0"/>
          </a:p>
        </p:txBody>
      </p:sp>
      <p:sp>
        <p:nvSpPr>
          <p:cNvPr id="57347" name="Rectangle 7"/>
          <p:cNvSpPr txBox="1">
            <a:spLocks noGrp="1" noChangeArrowheads="1"/>
          </p:cNvSpPr>
          <p:nvPr/>
        </p:nvSpPr>
        <p:spPr bwMode="auto">
          <a:xfrm>
            <a:off x="3897337" y="8831059"/>
            <a:ext cx="2982869" cy="463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571" tIns="47786" rIns="95571" bIns="47786" anchor="b"/>
          <a:lstStyle>
            <a:lvl1pPr defTabSz="955675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defTabSz="955675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defTabSz="955675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defTabSz="955675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defTabSz="955675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algn="r" defTabSz="955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algn="r" defTabSz="955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algn="r" defTabSz="955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algn="r" defTabSz="955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fld id="{6B58CBAB-AC60-4548-9436-080800BBF34D}" type="slidenum">
              <a:rPr lang="en-US" altLang="zh-CN" sz="1300"/>
              <a:pPr eaLnBrk="1" hangingPunct="1"/>
              <a:t>4</a:t>
            </a:fld>
            <a:endParaRPr lang="en-US" altLang="zh-CN" sz="1300"/>
          </a:p>
        </p:txBody>
      </p:sp>
      <p:sp>
        <p:nvSpPr>
          <p:cNvPr id="5734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zh-CN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0EF19D5-E62F-4731-909F-70AAC19C157A}" type="slidenum">
              <a:rPr lang="en-US" altLang="zh-CN"/>
              <a:pPr/>
              <a:t>11</a:t>
            </a:fld>
            <a:endParaRPr lang="en-US" altLang="zh-CN"/>
          </a:p>
        </p:txBody>
      </p:sp>
      <p:sp>
        <p:nvSpPr>
          <p:cNvPr id="225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2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zh-CN" b="1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8188325" y="6513023"/>
            <a:ext cx="617157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>
              <a:defRPr/>
            </a:pPr>
            <a:r>
              <a:rPr lang="de-DE" sz="1200" dirty="0">
                <a:solidFill>
                  <a:srgbClr val="5F758D"/>
                </a:solidFill>
                <a:latin typeface="Century Gothic" pitchFamily="34" charset="0"/>
              </a:rPr>
              <a:t>Slide: </a:t>
            </a:r>
            <a:fld id="{00674DB5-EA4F-4207-BB2F-8F03D6107A33}" type="slidenum">
              <a:rPr lang="de-DE" sz="1200">
                <a:solidFill>
                  <a:srgbClr val="5F758D"/>
                </a:solidFill>
                <a:latin typeface="Century Gothic" pitchFamily="34" charset="0"/>
              </a:rPr>
              <a:pPr algn="l">
                <a:defRPr/>
              </a:pPr>
              <a:t>‹#›</a:t>
            </a:fld>
            <a:endParaRPr lang="de-DE" sz="1200" dirty="0">
              <a:solidFill>
                <a:srgbClr val="5F758D"/>
              </a:solidFill>
              <a:latin typeface="Century Gothic" pitchFamily="34" charset="0"/>
            </a:endParaRPr>
          </a:p>
        </p:txBody>
      </p:sp>
      <p:sp>
        <p:nvSpPr>
          <p:cNvPr id="5" name="AutoShape 5"/>
          <p:cNvSpPr>
            <a:spLocks noChangeAspect="1" noChangeArrowheads="1" noTextEdit="1"/>
          </p:cNvSpPr>
          <p:nvPr/>
        </p:nvSpPr>
        <p:spPr bwMode="auto">
          <a:xfrm>
            <a:off x="0" y="3244851"/>
            <a:ext cx="9144000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latin typeface="Tahoma" pitchFamily="34" charset="0"/>
            </a:endParaRPr>
          </a:p>
        </p:txBody>
      </p:sp>
      <p:sp>
        <p:nvSpPr>
          <p:cNvPr id="6" name="Rectangle 36"/>
          <p:cNvSpPr>
            <a:spLocks noChangeArrowheads="1"/>
          </p:cNvSpPr>
          <p:nvPr userDrawn="1"/>
        </p:nvSpPr>
        <p:spPr bwMode="auto">
          <a:xfrm>
            <a:off x="158549" y="6494551"/>
            <a:ext cx="4553718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>
              <a:defRPr/>
            </a:pPr>
            <a:r>
              <a:rPr lang="en-US" sz="1400" b="0" noProof="0" smtClean="0">
                <a:solidFill>
                  <a:schemeClr val="tx2">
                    <a:lumMod val="50000"/>
                  </a:schemeClr>
                </a:solidFill>
                <a:latin typeface="Century Gothic" pitchFamily="34" charset="0"/>
              </a:rPr>
              <a:t>27</a:t>
            </a:r>
            <a:r>
              <a:rPr lang="en-US" sz="1400" b="0" baseline="30000" noProof="0" smtClean="0">
                <a:solidFill>
                  <a:schemeClr val="tx2">
                    <a:lumMod val="50000"/>
                  </a:schemeClr>
                </a:solidFill>
                <a:latin typeface="Century Gothic" pitchFamily="34" charset="0"/>
              </a:rPr>
              <a:t>th</a:t>
            </a:r>
            <a:r>
              <a:rPr lang="en-US" sz="1400" b="0" baseline="0" noProof="0" smtClean="0">
                <a:solidFill>
                  <a:schemeClr val="tx2">
                    <a:lumMod val="50000"/>
                  </a:schemeClr>
                </a:solidFill>
                <a:latin typeface="Century Gothic" pitchFamily="34" charset="0"/>
              </a:rPr>
              <a:t> </a:t>
            </a:r>
            <a:r>
              <a:rPr lang="en-US" sz="1400" b="0" noProof="0" smtClean="0">
                <a:solidFill>
                  <a:schemeClr val="tx2">
                    <a:lumMod val="50000"/>
                  </a:schemeClr>
                </a:solidFill>
                <a:latin typeface="Century Gothic" pitchFamily="34" charset="0"/>
              </a:rPr>
              <a:t>CEOS Plenary |</a:t>
            </a:r>
            <a:r>
              <a:rPr lang="en-US" sz="1400" b="0" kern="1200" noProof="0" smtClean="0">
                <a:solidFill>
                  <a:schemeClr val="tx2">
                    <a:lumMod val="50000"/>
                  </a:schemeClr>
                </a:solidFill>
                <a:latin typeface="Century Gothic" pitchFamily="34" charset="0"/>
                <a:ea typeface="ＭＳ Ｐゴシック" pitchFamily="-106" charset="-128"/>
                <a:cs typeface="+mn-cs"/>
              </a:rPr>
              <a:t>Montréal </a:t>
            </a:r>
            <a:r>
              <a:rPr lang="en-US" sz="1400" b="0" noProof="0" smtClean="0">
                <a:solidFill>
                  <a:schemeClr val="tx2">
                    <a:lumMod val="50000"/>
                  </a:schemeClr>
                </a:solidFill>
                <a:latin typeface="Century Gothic" pitchFamily="34" charset="0"/>
              </a:rPr>
              <a:t>| 5 - 6 November 2013</a:t>
            </a:r>
            <a:endParaRPr lang="en-US" sz="1400" b="0" noProof="0">
              <a:solidFill>
                <a:schemeClr val="tx2">
                  <a:lumMod val="50000"/>
                </a:schemeClr>
              </a:solidFill>
              <a:latin typeface="Century Gothic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7712320" y="4881563"/>
            <a:ext cx="1431680" cy="9334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328706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4089889" y="666750"/>
            <a:ext cx="4810857" cy="187483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28707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4081097" y="2722564"/>
            <a:ext cx="4826977" cy="1093787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r>
              <a:rPr lang="en-GB" dirty="0"/>
              <a:t>Click to edit Master subtitle style</a:t>
            </a:r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278737" y="6567055"/>
            <a:ext cx="1639186" cy="205885"/>
          </a:xfrm>
        </p:spPr>
        <p:txBody>
          <a:bodyPr/>
          <a:lstStyle>
            <a:lvl1pPr>
              <a:defRPr sz="1000">
                <a:latin typeface="Century Gothic" pitchFamily="34" charset="0"/>
              </a:defRPr>
            </a:lvl1pPr>
          </a:lstStyle>
          <a:p>
            <a:pPr>
              <a:defRPr/>
            </a:pPr>
            <a:fld id="{6BF8D2B0-EFB6-4DAA-9B0B-6F6B3A58082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240142" y="1440873"/>
            <a:ext cx="8686800" cy="5126182"/>
          </a:xfrm>
        </p:spPr>
        <p:txBody>
          <a:bodyPr/>
          <a:lstStyle>
            <a:lvl1pPr>
              <a:defRPr b="1"/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137144" y="188913"/>
            <a:ext cx="6930656" cy="50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Click to edit Master title style</a:t>
            </a:r>
          </a:p>
        </p:txBody>
      </p:sp>
    </p:spTree>
  </p:cSld>
  <p:clrMapOvr>
    <a:masterClrMapping/>
  </p:clrMapOvr>
  <p:transition spd="slow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E95FA3-3D77-42C2-ADCB-7A836204C926}" type="datetimeFigureOut">
              <a:rPr lang="zh-CN" altLang="en-US"/>
              <a:pPr>
                <a:defRPr/>
              </a:pPr>
              <a:t>2013/11/7</a:t>
            </a:fld>
            <a:endParaRPr lang="en-US" altLang="zh-CN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F47268-8DBE-43AB-8ABF-30432495FE2E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0467977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6FA6736-EB45-4A32-B47D-3DB0EA071CE8}" type="datetimeFigureOut">
              <a:rPr lang="zh-CN" altLang="en-US" smtClean="0"/>
              <a:t>2013/11/7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4CE57-A91A-4D3A-AAFA-AF22397C889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52561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 bwMode="auto">
          <a:xfrm>
            <a:off x="0" y="1347788"/>
            <a:ext cx="9144000" cy="551021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r" defTabSz="914400" eaLnBrk="0" hangingPunct="0">
              <a:defRPr/>
            </a:pPr>
            <a:endParaRPr lang="en-US" sz="1500" dirty="0">
              <a:solidFill>
                <a:srgbClr val="000000"/>
              </a:solidFill>
              <a:latin typeface="Tahoma" pitchFamily="34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137144" y="188913"/>
            <a:ext cx="6930656" cy="50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Click to edit Master title style</a:t>
            </a:r>
          </a:p>
        </p:txBody>
      </p:sp>
      <p:sp>
        <p:nvSpPr>
          <p:cNvPr id="1028" name="Rectangle 58"/>
          <p:cNvSpPr>
            <a:spLocks noGrp="1" noChangeArrowheads="1"/>
          </p:cNvSpPr>
          <p:nvPr>
            <p:ph type="body" idx="1"/>
          </p:nvPr>
        </p:nvSpPr>
        <p:spPr bwMode="auto">
          <a:xfrm>
            <a:off x="296863" y="1457325"/>
            <a:ext cx="8445500" cy="486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-27130" y="568610"/>
            <a:ext cx="1442165" cy="5286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 eaLnBrk="0" hangingPunct="0">
              <a:lnSpc>
                <a:spcPct val="90000"/>
              </a:lnSpc>
              <a:spcBef>
                <a:spcPts val="0"/>
              </a:spcBef>
              <a:defRPr/>
            </a:pPr>
            <a:r>
              <a:rPr lang="en-US" sz="1050" b="1" dirty="0" smtClean="0">
                <a:solidFill>
                  <a:srgbClr val="FFFFFF"/>
                </a:solidFill>
                <a:latin typeface="+mj-lt"/>
                <a:ea typeface="ＭＳ Ｐゴシック" pitchFamily="-105" charset="-128"/>
                <a:cs typeface="ＭＳ Ｐゴシック" pitchFamily="-105" charset="-128"/>
              </a:rPr>
              <a:t>27</a:t>
            </a:r>
            <a:r>
              <a:rPr lang="en-US" sz="1050" b="1" baseline="30000" dirty="0" smtClean="0">
                <a:solidFill>
                  <a:srgbClr val="FFFFFF"/>
                </a:solidFill>
                <a:latin typeface="+mj-lt"/>
                <a:ea typeface="ＭＳ Ｐゴシック" pitchFamily="-105" charset="-128"/>
                <a:cs typeface="ＭＳ Ｐゴシック" pitchFamily="-105" charset="-128"/>
              </a:rPr>
              <a:t>th</a:t>
            </a:r>
            <a:r>
              <a:rPr lang="en-US" sz="1050" b="1" dirty="0" smtClean="0">
                <a:solidFill>
                  <a:srgbClr val="FFFFFF"/>
                </a:solidFill>
                <a:latin typeface="+mj-lt"/>
                <a:ea typeface="ＭＳ Ｐゴシック" pitchFamily="-105" charset="-128"/>
                <a:cs typeface="ＭＳ Ｐゴシック" pitchFamily="-105" charset="-128"/>
              </a:rPr>
              <a:t> CEOS Plenary</a:t>
            </a:r>
            <a:endParaRPr lang="en-US" sz="1050" b="1" dirty="0">
              <a:solidFill>
                <a:srgbClr val="FFFFFF"/>
              </a:solidFill>
              <a:latin typeface="+mj-lt"/>
              <a:ea typeface="ＭＳ Ｐゴシック" pitchFamily="-105" charset="-128"/>
              <a:cs typeface="ＭＳ Ｐゴシック" pitchFamily="-105" charset="-128"/>
            </a:endParaRPr>
          </a:p>
          <a:p>
            <a:pPr algn="ctr" defTabSz="914400" eaLnBrk="0" hangingPunct="0">
              <a:lnSpc>
                <a:spcPct val="90000"/>
              </a:lnSpc>
              <a:spcBef>
                <a:spcPts val="0"/>
              </a:spcBef>
              <a:defRPr/>
            </a:pPr>
            <a:r>
              <a:rPr lang="en-US" sz="1050" b="1" dirty="0" smtClean="0">
                <a:solidFill>
                  <a:srgbClr val="FFFFFF"/>
                </a:solidFill>
                <a:latin typeface="+mj-lt"/>
                <a:ea typeface="ＭＳ Ｐゴシック" pitchFamily="-105" charset="-128"/>
                <a:cs typeface="ＭＳ Ｐゴシック" pitchFamily="-105" charset="-128"/>
              </a:rPr>
              <a:t>Montréal, Canada</a:t>
            </a:r>
            <a:r>
              <a:rPr lang="en-US" sz="1050" b="1" dirty="0">
                <a:solidFill>
                  <a:srgbClr val="FFFFFF"/>
                </a:solidFill>
                <a:latin typeface="+mj-lt"/>
                <a:ea typeface="ＭＳ Ｐゴシック" pitchFamily="-105" charset="-128"/>
                <a:cs typeface="ＭＳ Ｐゴシック" pitchFamily="-105" charset="-128"/>
              </a:rPr>
              <a:t/>
            </a:r>
            <a:br>
              <a:rPr lang="en-US" sz="1050" b="1" dirty="0">
                <a:solidFill>
                  <a:srgbClr val="FFFFFF"/>
                </a:solidFill>
                <a:latin typeface="+mj-lt"/>
                <a:ea typeface="ＭＳ Ｐゴシック" pitchFamily="-105" charset="-128"/>
                <a:cs typeface="ＭＳ Ｐゴシック" pitchFamily="-105" charset="-128"/>
              </a:rPr>
            </a:br>
            <a:r>
              <a:rPr lang="en-US" sz="1050" b="1" dirty="0" smtClean="0">
                <a:solidFill>
                  <a:srgbClr val="FFFFFF"/>
                </a:solidFill>
                <a:latin typeface="+mj-lt"/>
                <a:ea typeface="ＭＳ Ｐゴシック" pitchFamily="-105" charset="-128"/>
                <a:cs typeface="ＭＳ Ｐゴシック" pitchFamily="-105" charset="-128"/>
              </a:rPr>
              <a:t>5-6 November, 2013</a:t>
            </a:r>
            <a:endParaRPr lang="en-US" sz="1050" b="1" dirty="0">
              <a:solidFill>
                <a:srgbClr val="FFFFFF"/>
              </a:solidFill>
              <a:latin typeface="+mj-lt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8" name="Rectangle 4"/>
          <p:cNvSpPr>
            <a:spLocks noGrp="1" noChangeArrowheads="1"/>
          </p:cNvSpPr>
          <p:nvPr>
            <p:ph type="sldNum" sz="quarter" idx="4"/>
          </p:nvPr>
        </p:nvSpPr>
        <p:spPr>
          <a:xfrm>
            <a:off x="7239000" y="6600825"/>
            <a:ext cx="1905000" cy="2571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50000"/>
              </a:spcBef>
              <a:defRPr sz="1000">
                <a:solidFill>
                  <a:srgbClr val="002569"/>
                </a:solidFill>
                <a:latin typeface="Calibri" pitchFamily="-106" charset="0"/>
                <a:cs typeface="Calibri" pitchFamily="-106" charset="0"/>
              </a:defRPr>
            </a:lvl1pPr>
          </a:lstStyle>
          <a:p>
            <a:pPr>
              <a:defRPr/>
            </a:pPr>
            <a:fld id="{980EA4A0-E513-42EA-B292-B21C1B51B6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0" name="Picture 34"/>
          <p:cNvPicPr>
            <a:picLocks noChangeAspect="1" noChangeArrowheads="1"/>
          </p:cNvPicPr>
          <p:nvPr userDrawn="1"/>
        </p:nvPicPr>
        <p:blipFill>
          <a:blip r:embed="rId7" cstate="print"/>
          <a:srcRect t="16208"/>
          <a:stretch>
            <a:fillRect/>
          </a:stretch>
        </p:blipFill>
        <p:spPr bwMode="auto">
          <a:xfrm>
            <a:off x="1" y="0"/>
            <a:ext cx="1375442" cy="690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1" r:id="rId2"/>
    <p:sldLayoutId id="2147483673" r:id="rId3"/>
    <p:sldLayoutId id="2147483674" r:id="rId4"/>
  </p:sldLayoutIdLst>
  <p:transition spd="slow"/>
  <p:hf hdr="0" ftr="0" dt="0"/>
  <p:txStyles>
    <p:titleStyle>
      <a:lvl1pPr algn="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ＭＳ Ｐゴシック" charset="-128"/>
          <a:cs typeface="ＭＳ Ｐゴシック" charset="-128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ＭＳ Ｐゴシック" charset="-128"/>
          <a:cs typeface="ＭＳ Ｐゴシック" charset="-128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ＭＳ Ｐゴシック" charset="-128"/>
          <a:cs typeface="ＭＳ Ｐゴシック" charset="-128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ＭＳ Ｐゴシック" charset="-128"/>
          <a:cs typeface="ＭＳ Ｐゴシック" charset="-128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entury Gothic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entury Gothic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entury Gothic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entury Gothic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b="1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200" b="1">
          <a:solidFill>
            <a:schemeClr val="tx2"/>
          </a:solidFill>
          <a:latin typeface="Arial" charset="0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SzPct val="75000"/>
        <a:buFont typeface="Courier New" pitchFamily="-106" charset="0"/>
        <a:buChar char="o"/>
        <a:defRPr sz="2000" b="1">
          <a:solidFill>
            <a:schemeClr val="tx2"/>
          </a:solidFill>
          <a:latin typeface="Arial" charset="0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Wingdings" pitchFamily="-106" charset="2"/>
        <a:buChar char="§"/>
        <a:defRPr b="1">
          <a:solidFill>
            <a:schemeClr val="tx2"/>
          </a:solidFill>
          <a:latin typeface="Arial" charset="0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600" b="1">
          <a:solidFill>
            <a:schemeClr val="tx2"/>
          </a:solidFill>
          <a:latin typeface="Arial" charset="0"/>
          <a:ea typeface="ＭＳ Ｐゴシック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defRPr sz="2400">
          <a:solidFill>
            <a:schemeClr val="tx2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defRPr sz="2400">
          <a:solidFill>
            <a:schemeClr val="tx2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defRPr sz="2400">
          <a:solidFill>
            <a:schemeClr val="tx2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defRPr sz="2400"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9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5.png"/><Relationship Id="rId11" Type="http://schemas.openxmlformats.org/officeDocument/2006/relationships/image" Target="../media/image19.png"/><Relationship Id="rId5" Type="http://schemas.openxmlformats.org/officeDocument/2006/relationships/image" Target="../media/image14.wmf"/><Relationship Id="rId10" Type="http://schemas.openxmlformats.org/officeDocument/2006/relationships/oleObject" Target="../embeddings/oleObject2.bin"/><Relationship Id="rId4" Type="http://schemas.openxmlformats.org/officeDocument/2006/relationships/oleObject" Target="../embeddings/oleObject1.bin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16.pn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7" Type="http://schemas.openxmlformats.org/officeDocument/2006/relationships/image" Target="../media/image31.gi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0.gif"/><Relationship Id="rId5" Type="http://schemas.openxmlformats.org/officeDocument/2006/relationships/image" Target="../media/image29.png"/><Relationship Id="rId4" Type="http://schemas.openxmlformats.org/officeDocument/2006/relationships/oleObject" Target="../embeddings/Microsoft_Excel_97-2003_Worksheet1.xls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hyperlink" Target="http://satellite.cma.gov.cn/portalsite/default.aspx?currentculture=en-US" TargetMode="External"/><Relationship Id="rId7" Type="http://schemas.openxmlformats.org/officeDocument/2006/relationships/image" Target="../media/image32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33.png"/><Relationship Id="rId4" Type="http://schemas.openxmlformats.org/officeDocument/2006/relationships/hyperlink" Target="http://satellite.cma.gov.cn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43"/>
          <p:cNvSpPr>
            <a:spLocks noGrp="1" noChangeArrowheads="1"/>
          </p:cNvSpPr>
          <p:nvPr>
            <p:ph type="subTitle" idx="1"/>
          </p:nvPr>
        </p:nvSpPr>
        <p:spPr>
          <a:xfrm>
            <a:off x="3540205" y="2520945"/>
            <a:ext cx="5360541" cy="1493843"/>
          </a:xfrm>
        </p:spPr>
        <p:txBody>
          <a:bodyPr/>
          <a:lstStyle/>
          <a:p>
            <a:pPr eaLnBrk="1" hangingPunct="1"/>
            <a:r>
              <a:rPr lang="en-GB" altLang="ja-JP" dirty="0" smtClean="0">
                <a:latin typeface="Calibri" pitchFamily="34" charset="0"/>
                <a:ea typeface="ＭＳ Ｐゴシック" pitchFamily="50" charset="-128"/>
              </a:rPr>
              <a:t>Item 37</a:t>
            </a:r>
          </a:p>
          <a:p>
            <a:pPr eaLnBrk="1" hangingPunct="1"/>
            <a:r>
              <a:rPr lang="en-GB" altLang="ja-JP" dirty="0" smtClean="0">
                <a:latin typeface="Calibri" pitchFamily="34" charset="0"/>
                <a:ea typeface="ＭＳ Ｐゴシック" pitchFamily="50" charset="-128"/>
              </a:rPr>
              <a:t>Wei </a:t>
            </a:r>
            <a:r>
              <a:rPr lang="en-GB" altLang="ja-JP" dirty="0" err="1" smtClean="0">
                <a:latin typeface="Calibri" pitchFamily="34" charset="0"/>
                <a:ea typeface="ＭＳ Ｐゴシック" pitchFamily="50" charset="-128"/>
              </a:rPr>
              <a:t>Caiying</a:t>
            </a:r>
            <a:r>
              <a:rPr lang="en-GB" altLang="ja-JP" dirty="0" smtClean="0">
                <a:latin typeface="Calibri" pitchFamily="34" charset="0"/>
                <a:ea typeface="ＭＳ Ｐゴシック" pitchFamily="50" charset="-128"/>
              </a:rPr>
              <a:t>, Zhang </a:t>
            </a:r>
            <a:r>
              <a:rPr lang="en-GB" altLang="ja-JP" dirty="0" err="1" smtClean="0">
                <a:latin typeface="Calibri" pitchFamily="34" charset="0"/>
                <a:ea typeface="ＭＳ Ｐゴシック" pitchFamily="50" charset="-128"/>
              </a:rPr>
              <a:t>Jiashen</a:t>
            </a:r>
            <a:r>
              <a:rPr lang="en-GB" altLang="ja-JP" dirty="0" smtClean="0">
                <a:latin typeface="Calibri" pitchFamily="34" charset="0"/>
                <a:ea typeface="ＭＳ Ｐゴシック" pitchFamily="50" charset="-128"/>
              </a:rPr>
              <a:t>, Yang Lei  and Fan </a:t>
            </a:r>
            <a:r>
              <a:rPr lang="en-GB" altLang="ja-JP" dirty="0" err="1" smtClean="0">
                <a:latin typeface="Calibri" pitchFamily="34" charset="0"/>
                <a:ea typeface="ＭＳ Ｐゴシック" pitchFamily="50" charset="-128"/>
              </a:rPr>
              <a:t>Jinlong</a:t>
            </a:r>
            <a:endParaRPr lang="en-GB" altLang="ja-JP" dirty="0" smtClean="0">
              <a:latin typeface="Calibri" pitchFamily="34" charset="0"/>
              <a:ea typeface="ＭＳ Ｐゴシック" pitchFamily="50" charset="-128"/>
            </a:endParaRPr>
          </a:p>
          <a:p>
            <a:pPr eaLnBrk="1" hangingPunct="1"/>
            <a:r>
              <a:rPr lang="en-GB" altLang="ja-JP" dirty="0" smtClean="0">
                <a:solidFill>
                  <a:srgbClr val="00B050"/>
                </a:solidFill>
                <a:latin typeface="Calibri" pitchFamily="34" charset="0"/>
                <a:ea typeface="ＭＳ Ｐゴシック" pitchFamily="50" charset="-128"/>
              </a:rPr>
              <a:t>National </a:t>
            </a:r>
            <a:r>
              <a:rPr lang="en-GB" altLang="ja-JP" dirty="0">
                <a:solidFill>
                  <a:srgbClr val="00B050"/>
                </a:solidFill>
                <a:latin typeface="Calibri" pitchFamily="34" charset="0"/>
                <a:ea typeface="ＭＳ Ｐゴシック" pitchFamily="50" charset="-128"/>
              </a:rPr>
              <a:t>Satellite Meteorological </a:t>
            </a:r>
            <a:r>
              <a:rPr lang="en-GB" altLang="ja-JP" dirty="0" err="1" smtClean="0">
                <a:solidFill>
                  <a:srgbClr val="00B050"/>
                </a:solidFill>
                <a:latin typeface="Calibri" pitchFamily="34" charset="0"/>
                <a:ea typeface="ＭＳ Ｐゴシック" pitchFamily="50" charset="-128"/>
              </a:rPr>
              <a:t>Center</a:t>
            </a:r>
            <a:endParaRPr lang="en-GB" altLang="ja-JP" dirty="0" smtClean="0">
              <a:solidFill>
                <a:srgbClr val="00B050"/>
              </a:solidFill>
              <a:latin typeface="Calibri" pitchFamily="34" charset="0"/>
              <a:ea typeface="ＭＳ Ｐゴシック" pitchFamily="50" charset="-128"/>
            </a:endParaRPr>
          </a:p>
          <a:p>
            <a:pPr eaLnBrk="1" hangingPunct="1"/>
            <a:r>
              <a:rPr lang="en-GB" altLang="ja-JP" dirty="0" smtClean="0">
                <a:solidFill>
                  <a:srgbClr val="00B050"/>
                </a:solidFill>
                <a:latin typeface="Calibri" pitchFamily="34" charset="0"/>
                <a:ea typeface="ＭＳ Ｐゴシック" pitchFamily="50" charset="-128"/>
              </a:rPr>
              <a:t>China Meteorological Administration</a:t>
            </a:r>
            <a:endParaRPr lang="en-GB" altLang="ja-JP" dirty="0">
              <a:solidFill>
                <a:srgbClr val="00B050"/>
              </a:solidFill>
              <a:latin typeface="Calibri" pitchFamily="34" charset="0"/>
              <a:ea typeface="ＭＳ Ｐゴシック" pitchFamily="50" charset="-128"/>
            </a:endParaRPr>
          </a:p>
        </p:txBody>
      </p:sp>
      <p:sp>
        <p:nvSpPr>
          <p:cNvPr id="13315" name="Rectangle 4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Updates from NSMC/CMA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0" y="152400"/>
            <a:ext cx="609600" cy="572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5" descr="E:\文档\局徽01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2277" y="93129"/>
            <a:ext cx="797539" cy="79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9" descr="国家卫星气象中心徽标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8132" y="104016"/>
            <a:ext cx="704269" cy="72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 idx="4294967295"/>
          </p:nvPr>
        </p:nvSpPr>
        <p:spPr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l" defTabSz="457200"/>
            <a:r>
              <a:rPr lang="en-US" altLang="zh-CN" kern="1200" dirty="0"/>
              <a:t>CMA GPRC GSICS Implementation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549407"/>
            <a:ext cx="8229600" cy="50292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zh-CN" sz="1600" b="1" dirty="0" smtClean="0">
                <a:ea typeface="Arial Unicode MS" pitchFamily="34" charset="-122"/>
                <a:cs typeface="Arial Unicode MS" pitchFamily="34" charset="-122"/>
              </a:rPr>
              <a:t>2009</a:t>
            </a:r>
            <a:r>
              <a:rPr lang="en-US" altLang="zh-CN" sz="1600" dirty="0" smtClean="0">
                <a:ea typeface="Arial Unicode MS" pitchFamily="34" charset="-122"/>
                <a:cs typeface="Arial Unicode MS" pitchFamily="34" charset="-122"/>
              </a:rPr>
              <a:t>: FY-2C/2D GSICS IR calibration experiment using the AIRS and IASI since Oct., 2009. Development of onboard half-optical BB calibration model based on GSICS reference standard.</a:t>
            </a:r>
          </a:p>
          <a:p>
            <a:pPr eaLnBrk="1" hangingPunct="1">
              <a:lnSpc>
                <a:spcPct val="80000"/>
              </a:lnSpc>
            </a:pPr>
            <a:endParaRPr lang="en-US" altLang="zh-CN" sz="1600" dirty="0" smtClean="0">
              <a:ea typeface="Arial Unicode MS" pitchFamily="34" charset="-122"/>
              <a:cs typeface="Arial Unicode MS" pitchFamily="34" charset="-122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zh-CN" sz="1600" b="1" dirty="0" smtClean="0">
                <a:ea typeface="Arial Unicode MS" pitchFamily="34" charset="-122"/>
                <a:cs typeface="Arial Unicode MS" pitchFamily="34" charset="-122"/>
              </a:rPr>
              <a:t>2010:</a:t>
            </a:r>
            <a:r>
              <a:rPr lang="en-US" altLang="zh-CN" sz="1600" dirty="0" smtClean="0">
                <a:ea typeface="Arial Unicode MS" pitchFamily="34" charset="-122"/>
                <a:cs typeface="Arial Unicode MS" pitchFamily="34" charset="-122"/>
              </a:rPr>
              <a:t> FY-3/MERSI/VIRR/IRAS LEO-LEO  </a:t>
            </a:r>
            <a:r>
              <a:rPr lang="en-US" altLang="zh-CN" sz="1600" dirty="0" err="1" smtClean="0">
                <a:ea typeface="Arial Unicode MS" pitchFamily="34" charset="-122"/>
                <a:cs typeface="Arial Unicode MS" pitchFamily="34" charset="-122"/>
              </a:rPr>
              <a:t>intercalibration</a:t>
            </a:r>
            <a:r>
              <a:rPr lang="en-US" altLang="zh-CN" sz="1600" dirty="0" smtClean="0">
                <a:ea typeface="Arial Unicode MS" pitchFamily="34" charset="-122"/>
                <a:cs typeface="Arial Unicode MS" pitchFamily="34" charset="-122"/>
              </a:rPr>
              <a:t> began to be established based on AIRS/IASI/MODIS. </a:t>
            </a:r>
          </a:p>
          <a:p>
            <a:pPr eaLnBrk="1" hangingPunct="1">
              <a:lnSpc>
                <a:spcPct val="80000"/>
              </a:lnSpc>
            </a:pPr>
            <a:endParaRPr lang="en-US" altLang="zh-CN" sz="1600" dirty="0" smtClean="0">
              <a:ea typeface="Arial Unicode MS" pitchFamily="34" charset="-122"/>
              <a:cs typeface="Arial Unicode MS" pitchFamily="34" charset="-122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zh-CN" sz="1600" b="1" dirty="0" smtClean="0">
                <a:ea typeface="Arial Unicode MS" pitchFamily="34" charset="-122"/>
                <a:cs typeface="Arial Unicode MS" pitchFamily="34" charset="-122"/>
              </a:rPr>
              <a:t>2012</a:t>
            </a:r>
            <a:r>
              <a:rPr lang="en-US" altLang="zh-CN" sz="1600" dirty="0" smtClean="0">
                <a:ea typeface="Arial Unicode MS" pitchFamily="34" charset="-122"/>
                <a:cs typeface="Arial Unicode MS" pitchFamily="34" charset="-122"/>
              </a:rPr>
              <a:t>: FY-2D/2E operational calibration monitoring test using GSICS IR calibration since May, 2011. FY-2E GSICS GEO-LEO IASI results has become the operational input of L1 calibration LUT instead of AVHRR/HIRS since Jan 12, 2012. FY-2D GSICS has incorporated into operation since April, 2012</a:t>
            </a:r>
          </a:p>
          <a:p>
            <a:pPr eaLnBrk="1" hangingPunct="1">
              <a:lnSpc>
                <a:spcPct val="80000"/>
              </a:lnSpc>
            </a:pPr>
            <a:endParaRPr lang="en-US" altLang="zh-CN" sz="1600" dirty="0" smtClean="0">
              <a:ea typeface="Arial Unicode MS" pitchFamily="34" charset="-122"/>
              <a:cs typeface="Arial Unicode MS" pitchFamily="34" charset="-122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zh-CN" sz="1600" b="1" dirty="0" smtClean="0">
                <a:ea typeface="Arial Unicode MS" pitchFamily="34" charset="-122"/>
                <a:cs typeface="Arial Unicode MS" pitchFamily="34" charset="-122"/>
              </a:rPr>
              <a:t>2012</a:t>
            </a:r>
            <a:r>
              <a:rPr lang="en-US" altLang="zh-CN" sz="1600" dirty="0" smtClean="0">
                <a:ea typeface="Arial Unicode MS" pitchFamily="34" charset="-122"/>
                <a:cs typeface="Arial Unicode MS" pitchFamily="34" charset="-122"/>
              </a:rPr>
              <a:t>: FY-2F operational calibration has been based on </a:t>
            </a:r>
            <a:r>
              <a:rPr lang="en-US" altLang="zh-CN" sz="1600" dirty="0" err="1" smtClean="0">
                <a:ea typeface="Arial Unicode MS" pitchFamily="34" charset="-122"/>
                <a:cs typeface="Arial Unicode MS" pitchFamily="34" charset="-122"/>
              </a:rPr>
              <a:t>onboad</a:t>
            </a:r>
            <a:r>
              <a:rPr lang="en-US" altLang="zh-CN" sz="1600" dirty="0" smtClean="0">
                <a:ea typeface="Arial Unicode MS" pitchFamily="34" charset="-122"/>
                <a:cs typeface="Arial Unicode MS" pitchFamily="34" charset="-122"/>
              </a:rPr>
              <a:t> blackbody and moon observation with diurnal change since  July, 2012. GSICS calibration is still used to monitoring the calibration bias using AIRS/IASI or </a:t>
            </a:r>
            <a:r>
              <a:rPr lang="en-US" altLang="zh-CN" sz="1600" dirty="0" err="1" smtClean="0">
                <a:ea typeface="Arial Unicode MS" pitchFamily="34" charset="-122"/>
                <a:cs typeface="Arial Unicode MS" pitchFamily="34" charset="-122"/>
              </a:rPr>
              <a:t>CrIS</a:t>
            </a:r>
            <a:r>
              <a:rPr lang="en-US" altLang="zh-CN" sz="1600" dirty="0" smtClean="0">
                <a:ea typeface="Arial Unicode MS" pitchFamily="34" charset="-122"/>
                <a:cs typeface="Arial Unicode MS" pitchFamily="34" charset="-122"/>
              </a:rPr>
              <a:t>.</a:t>
            </a:r>
          </a:p>
          <a:p>
            <a:pPr eaLnBrk="1" hangingPunct="1">
              <a:lnSpc>
                <a:spcPct val="80000"/>
              </a:lnSpc>
            </a:pPr>
            <a:endParaRPr lang="en-US" altLang="zh-CN" sz="1600" dirty="0" smtClean="0">
              <a:ea typeface="Arial Unicode MS" pitchFamily="34" charset="-122"/>
              <a:cs typeface="Arial Unicode MS" pitchFamily="34" charset="-122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zh-CN" sz="1600" b="1" dirty="0" smtClean="0">
                <a:ea typeface="Arial Unicode MS" pitchFamily="34" charset="-122"/>
                <a:cs typeface="Arial Unicode MS" pitchFamily="34" charset="-122"/>
              </a:rPr>
              <a:t>2013</a:t>
            </a:r>
            <a:r>
              <a:rPr lang="en-US" altLang="zh-CN" sz="1600" dirty="0" smtClean="0">
                <a:ea typeface="Arial Unicode MS" pitchFamily="34" charset="-122"/>
                <a:cs typeface="Arial Unicode MS" pitchFamily="34" charset="-122"/>
              </a:rPr>
              <a:t>: GSICS calibration  become the baseline method of calibration monitoring and correction for all FY series sensors (FY-2D/2E/2F, FY-3A/3B)</a:t>
            </a:r>
          </a:p>
          <a:p>
            <a:pPr eaLnBrk="1" hangingPunct="1">
              <a:lnSpc>
                <a:spcPct val="80000"/>
              </a:lnSpc>
            </a:pPr>
            <a:endParaRPr lang="en-US" altLang="zh-CN" sz="1600" dirty="0" smtClean="0">
              <a:ea typeface="Arial Unicode MS" pitchFamily="34" charset="-122"/>
              <a:cs typeface="Arial Unicode MS" pitchFamily="34" charset="-122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zh-CN" sz="1600" b="1" dirty="0" smtClean="0">
                <a:ea typeface="Arial Unicode MS" pitchFamily="34" charset="-122"/>
                <a:cs typeface="Arial Unicode MS" pitchFamily="34" charset="-122"/>
              </a:rPr>
              <a:t>Retrospectively</a:t>
            </a:r>
            <a:r>
              <a:rPr lang="en-US" altLang="zh-CN" sz="1600" dirty="0" smtClean="0">
                <a:ea typeface="Arial Unicode MS" pitchFamily="34" charset="-122"/>
                <a:cs typeface="Arial Unicode MS" pitchFamily="34" charset="-122"/>
              </a:rPr>
              <a:t>: Recalibration for FY-2C/2D/2E and FY-1C/1D is conducted based inter-calibration using AIRS and IASI.</a:t>
            </a:r>
          </a:p>
          <a:p>
            <a:pPr eaLnBrk="1" hangingPunct="1">
              <a:lnSpc>
                <a:spcPct val="80000"/>
              </a:lnSpc>
            </a:pPr>
            <a:endParaRPr lang="en-US" altLang="zh-CN" sz="1600" dirty="0" smtClean="0">
              <a:ea typeface="Arial Unicode MS" pitchFamily="34" charset="-122"/>
              <a:cs typeface="Arial Unicode MS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78097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1598613"/>
            <a:ext cx="6629400" cy="4192587"/>
            <a:chOff x="-192" y="912"/>
            <a:chExt cx="4176" cy="2641"/>
          </a:xfrm>
        </p:grpSpPr>
        <p:pic>
          <p:nvPicPr>
            <p:cNvPr id="224259" name="Picture 3" descr="FY2D_VISSR_VS_IASI_2010_2013_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92" y="912"/>
              <a:ext cx="4176" cy="13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4260" name="Picture 4" descr="FY2E_VISSR_VS_IASI_2010_2013_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92" y="2208"/>
              <a:ext cx="4176" cy="13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4261" name="Rectangle 5"/>
            <p:cNvSpPr>
              <a:spLocks noChangeArrowheads="1"/>
            </p:cNvSpPr>
            <p:nvPr/>
          </p:nvSpPr>
          <p:spPr bwMode="auto">
            <a:xfrm>
              <a:off x="254" y="2352"/>
              <a:ext cx="2242" cy="919"/>
            </a:xfrm>
            <a:prstGeom prst="rect">
              <a:avLst/>
            </a:prstGeom>
            <a:solidFill>
              <a:srgbClr val="CCFFFF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endParaRPr lang="zh-CN" altLang="zh-CN" sz="1800"/>
            </a:p>
          </p:txBody>
        </p:sp>
        <p:sp>
          <p:nvSpPr>
            <p:cNvPr id="224262" name="Line 6"/>
            <p:cNvSpPr>
              <a:spLocks noChangeShapeType="1"/>
            </p:cNvSpPr>
            <p:nvPr/>
          </p:nvSpPr>
          <p:spPr bwMode="auto">
            <a:xfrm>
              <a:off x="2480" y="2352"/>
              <a:ext cx="0" cy="912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24263" name="Rectangle 7"/>
            <p:cNvSpPr>
              <a:spLocks noChangeArrowheads="1"/>
            </p:cNvSpPr>
            <p:nvPr/>
          </p:nvSpPr>
          <p:spPr bwMode="auto">
            <a:xfrm>
              <a:off x="2779" y="2352"/>
              <a:ext cx="149" cy="912"/>
            </a:xfrm>
            <a:prstGeom prst="rect">
              <a:avLst/>
            </a:prstGeom>
            <a:solidFill>
              <a:schemeClr val="accent1">
                <a:alpha val="34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224264" name="Rectangle 8"/>
            <p:cNvSpPr>
              <a:spLocks noChangeArrowheads="1"/>
            </p:cNvSpPr>
            <p:nvPr/>
          </p:nvSpPr>
          <p:spPr bwMode="auto">
            <a:xfrm>
              <a:off x="3127" y="2352"/>
              <a:ext cx="137" cy="912"/>
            </a:xfrm>
            <a:prstGeom prst="rect">
              <a:avLst/>
            </a:prstGeom>
            <a:solidFill>
              <a:schemeClr val="accent1">
                <a:alpha val="34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224265" name="Rectangle 9"/>
            <p:cNvSpPr>
              <a:spLocks noChangeArrowheads="1"/>
            </p:cNvSpPr>
            <p:nvPr/>
          </p:nvSpPr>
          <p:spPr bwMode="auto">
            <a:xfrm>
              <a:off x="206" y="1056"/>
              <a:ext cx="2626" cy="919"/>
            </a:xfrm>
            <a:prstGeom prst="rect">
              <a:avLst/>
            </a:prstGeom>
            <a:solidFill>
              <a:srgbClr val="CCFFFF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endParaRPr lang="zh-CN" altLang="zh-CN" sz="1800" b="1">
                <a:ea typeface="黑体" pitchFamily="49" charset="-122"/>
              </a:endParaRPr>
            </a:p>
          </p:txBody>
        </p:sp>
        <p:sp>
          <p:nvSpPr>
            <p:cNvPr id="224266" name="Line 10"/>
            <p:cNvSpPr>
              <a:spLocks noChangeShapeType="1"/>
            </p:cNvSpPr>
            <p:nvPr/>
          </p:nvSpPr>
          <p:spPr bwMode="auto">
            <a:xfrm>
              <a:off x="2832" y="1056"/>
              <a:ext cx="0" cy="912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24267" name="Rectangle 11"/>
            <p:cNvSpPr>
              <a:spLocks noChangeArrowheads="1"/>
            </p:cNvSpPr>
            <p:nvPr/>
          </p:nvSpPr>
          <p:spPr bwMode="auto">
            <a:xfrm>
              <a:off x="3072" y="1049"/>
              <a:ext cx="144" cy="912"/>
            </a:xfrm>
            <a:prstGeom prst="rect">
              <a:avLst/>
            </a:prstGeom>
            <a:solidFill>
              <a:schemeClr val="accent1">
                <a:alpha val="34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224268" name="AutoShape 12"/>
            <p:cNvSpPr>
              <a:spLocks noChangeArrowheads="1"/>
            </p:cNvSpPr>
            <p:nvPr/>
          </p:nvSpPr>
          <p:spPr bwMode="auto">
            <a:xfrm>
              <a:off x="2706" y="2127"/>
              <a:ext cx="724" cy="177"/>
            </a:xfrm>
            <a:prstGeom prst="wedgeEllipseCallout">
              <a:avLst>
                <a:gd name="adj1" fmla="val -30639"/>
                <a:gd name="adj2" fmla="val 106648"/>
              </a:avLst>
            </a:prstGeom>
            <a:solidFill>
              <a:schemeClr val="accent1">
                <a:alpha val="74001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zh-CN" sz="900" b="1">
                  <a:solidFill>
                    <a:srgbClr val="0000FF"/>
                  </a:solidFill>
                  <a:ea typeface="黑体" pitchFamily="49" charset="-122"/>
                </a:rPr>
                <a:t>Eclipse Phase</a:t>
              </a:r>
            </a:p>
          </p:txBody>
        </p:sp>
      </p:grpSp>
      <p:sp>
        <p:nvSpPr>
          <p:cNvPr id="224269" name="Rectangle 13"/>
          <p:cNvSpPr>
            <a:spLocks noChangeArrowheads="1"/>
          </p:cNvSpPr>
          <p:nvPr/>
        </p:nvSpPr>
        <p:spPr bwMode="auto">
          <a:xfrm>
            <a:off x="0" y="5964922"/>
            <a:ext cx="6451599" cy="547907"/>
          </a:xfrm>
          <a:prstGeom prst="rect">
            <a:avLst/>
          </a:prstGeom>
          <a:solidFill>
            <a:srgbClr val="FFFF00">
              <a:alpha val="58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indent="228600">
              <a:lnSpc>
                <a:spcPct val="11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1400" b="1" dirty="0">
                <a:ea typeface="黑体" pitchFamily="49" charset="-122"/>
              </a:rPr>
              <a:t>Time series of calibrated TBB bias for IR1~3 channels </a:t>
            </a:r>
            <a:r>
              <a:rPr lang="en-US" altLang="zh-CN" sz="1400" b="1" dirty="0" err="1">
                <a:ea typeface="黑体" pitchFamily="49" charset="-122"/>
              </a:rPr>
              <a:t>vs</a:t>
            </a:r>
            <a:r>
              <a:rPr lang="en-US" altLang="zh-CN" sz="1400" b="1" dirty="0">
                <a:ea typeface="黑体" pitchFamily="49" charset="-122"/>
              </a:rPr>
              <a:t> AQUA/AIRS</a:t>
            </a:r>
          </a:p>
          <a:p>
            <a:pPr indent="228600">
              <a:lnSpc>
                <a:spcPct val="11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1400" b="1" dirty="0">
                <a:ea typeface="黑体" pitchFamily="49" charset="-122"/>
              </a:rPr>
              <a:t>reference scenes (290 K for IR1 and IR2, 250 K for IR3).</a:t>
            </a:r>
          </a:p>
        </p:txBody>
      </p:sp>
      <p:sp>
        <p:nvSpPr>
          <p:cNvPr id="224270" name="Text Box 14"/>
          <p:cNvSpPr txBox="1">
            <a:spLocks noChangeArrowheads="1"/>
          </p:cNvSpPr>
          <p:nvPr/>
        </p:nvSpPr>
        <p:spPr bwMode="auto">
          <a:xfrm>
            <a:off x="6451599" y="1397013"/>
            <a:ext cx="2667000" cy="5438775"/>
          </a:xfrm>
          <a:prstGeom prst="rect">
            <a:avLst/>
          </a:prstGeom>
          <a:noFill/>
          <a:ln w="28575">
            <a:solidFill>
              <a:srgbClr val="00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en-US" sz="1400" dirty="0">
                <a:latin typeface="Times New Roman" pitchFamily="18" charset="0"/>
                <a:ea typeface="楷体" pitchFamily="49" charset="-122"/>
              </a:rPr>
              <a:t>Operational calibration of FY-2D/2E was upgraded using GSICS inter-calibration algorithm in 2012-04 and 2012-01 separately. </a:t>
            </a:r>
            <a:r>
              <a:rPr lang="en-US" altLang="zh-CN" sz="1400" dirty="0">
                <a:latin typeface="Times New Roman" pitchFamily="18" charset="0"/>
                <a:ea typeface="楷体" pitchFamily="49" charset="-122"/>
              </a:rPr>
              <a:t>The</a:t>
            </a:r>
            <a:r>
              <a:rPr lang="en-US" altLang="en-US" sz="1400" dirty="0">
                <a:latin typeface="Times New Roman" pitchFamily="18" charset="0"/>
                <a:ea typeface="楷体" pitchFamily="49" charset="-122"/>
              </a:rPr>
              <a:t> calibration bias</a:t>
            </a:r>
            <a:r>
              <a:rPr lang="en-US" altLang="zh-CN" sz="1400" dirty="0">
                <a:latin typeface="Times New Roman" pitchFamily="18" charset="0"/>
                <a:ea typeface="楷体" pitchFamily="49" charset="-122"/>
              </a:rPr>
              <a:t>es</a:t>
            </a:r>
            <a:r>
              <a:rPr lang="en-US" altLang="en-US" sz="1400" dirty="0">
                <a:latin typeface="Times New Roman" pitchFamily="18" charset="0"/>
                <a:ea typeface="楷体" pitchFamily="49" charset="-122"/>
              </a:rPr>
              <a:t> </a:t>
            </a:r>
            <a:r>
              <a:rPr lang="en-US" altLang="zh-CN" sz="1400" dirty="0">
                <a:latin typeface="Times New Roman" pitchFamily="18" charset="0"/>
                <a:ea typeface="楷体" pitchFamily="49" charset="-122"/>
              </a:rPr>
              <a:t>were</a:t>
            </a:r>
            <a:r>
              <a:rPr lang="en-US" altLang="en-US" sz="1400" dirty="0">
                <a:latin typeface="Times New Roman" pitchFamily="18" charset="0"/>
                <a:ea typeface="楷体" pitchFamily="49" charset="-122"/>
              </a:rPr>
              <a:t> sharply decreased</a:t>
            </a:r>
            <a:r>
              <a:rPr lang="en-US" altLang="zh-CN" sz="1400" dirty="0">
                <a:latin typeface="Times New Roman" pitchFamily="18" charset="0"/>
                <a:ea typeface="楷体" pitchFamily="49" charset="-122"/>
              </a:rPr>
              <a:t>, and reduced to</a:t>
            </a:r>
            <a:r>
              <a:rPr lang="en-US" altLang="en-US" sz="1400" dirty="0">
                <a:latin typeface="Times New Roman" pitchFamily="18" charset="0"/>
                <a:ea typeface="楷体" pitchFamily="49" charset="-122"/>
              </a:rPr>
              <a:t> about </a:t>
            </a:r>
            <a:r>
              <a:rPr lang="en-US" altLang="zh-CN" sz="1400" dirty="0">
                <a:latin typeface="Times New Roman" pitchFamily="18" charset="0"/>
                <a:ea typeface="楷体" pitchFamily="49" charset="-122"/>
              </a:rPr>
              <a:t>0.5~</a:t>
            </a:r>
            <a:r>
              <a:rPr lang="en-US" altLang="en-US" sz="1400" dirty="0">
                <a:latin typeface="Times New Roman" pitchFamily="18" charset="0"/>
                <a:ea typeface="楷体" pitchFamily="49" charset="-122"/>
              </a:rPr>
              <a:t>1K@290K</a:t>
            </a:r>
            <a:r>
              <a:rPr lang="en-US" altLang="zh-CN" sz="1400" dirty="0">
                <a:latin typeface="Times New Roman" pitchFamily="18" charset="0"/>
                <a:ea typeface="楷体" pitchFamily="49" charset="-122"/>
              </a:rPr>
              <a:t> (@250K</a:t>
            </a:r>
            <a:r>
              <a:rPr lang="zh-CN" altLang="en-US" sz="1400" dirty="0">
                <a:latin typeface="Times New Roman" pitchFamily="18" charset="0"/>
                <a:ea typeface="楷体" pitchFamily="49" charset="-122"/>
              </a:rPr>
              <a:t>）</a:t>
            </a:r>
            <a:r>
              <a:rPr lang="en-US" altLang="zh-CN" sz="1400" dirty="0">
                <a:latin typeface="Times New Roman" pitchFamily="18" charset="0"/>
                <a:ea typeface="楷体" pitchFamily="49" charset="-122"/>
              </a:rPr>
              <a:t>without eclipse period.</a:t>
            </a:r>
          </a:p>
          <a:p>
            <a:pPr algn="l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en-US" sz="1400" dirty="0">
                <a:latin typeface="Times New Roman" pitchFamily="18" charset="0"/>
                <a:ea typeface="楷体" pitchFamily="49" charset="-122"/>
              </a:rPr>
              <a:t>Before upgrade, calibration bias of FY-2D </a:t>
            </a:r>
            <a:r>
              <a:rPr lang="en-US" altLang="zh-CN" sz="1400" dirty="0">
                <a:latin typeface="Times New Roman" pitchFamily="18" charset="0"/>
                <a:ea typeface="楷体" pitchFamily="49" charset="-122"/>
              </a:rPr>
              <a:t>was</a:t>
            </a:r>
            <a:r>
              <a:rPr lang="en-US" altLang="en-US" sz="1400" dirty="0">
                <a:latin typeface="Times New Roman" pitchFamily="18" charset="0"/>
                <a:ea typeface="楷体" pitchFamily="49" charset="-122"/>
              </a:rPr>
              <a:t> about 1~2K@290K in split window channels, and 3~4K@250K in WV channel. </a:t>
            </a:r>
            <a:r>
              <a:rPr lang="en-US" altLang="en-US" sz="1400" dirty="0" err="1">
                <a:latin typeface="Times New Roman" pitchFamily="18" charset="0"/>
                <a:ea typeface="楷体" pitchFamily="49" charset="-122"/>
              </a:rPr>
              <a:t>Tbb</a:t>
            </a:r>
            <a:r>
              <a:rPr lang="en-US" altLang="en-US" sz="1400" dirty="0">
                <a:latin typeface="Times New Roman" pitchFamily="18" charset="0"/>
                <a:ea typeface="楷体" pitchFamily="49" charset="-122"/>
              </a:rPr>
              <a:t> bias presents a significant cyclical fluctuation ,and reaches 4-6 K every September during the Autumn eclipse phase.</a:t>
            </a:r>
          </a:p>
          <a:p>
            <a:pPr algn="l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en-US" sz="1400" dirty="0">
                <a:latin typeface="Times New Roman" pitchFamily="18" charset="0"/>
                <a:ea typeface="楷体" pitchFamily="49" charset="-122"/>
              </a:rPr>
              <a:t>Before upgrade, calibration bias of FY-2E </a:t>
            </a:r>
            <a:r>
              <a:rPr lang="en-US" altLang="zh-CN" sz="1400" dirty="0">
                <a:latin typeface="Times New Roman" pitchFamily="18" charset="0"/>
                <a:ea typeface="楷体" pitchFamily="49" charset="-122"/>
              </a:rPr>
              <a:t>was</a:t>
            </a:r>
            <a:r>
              <a:rPr lang="en-US" altLang="en-US" sz="1400" dirty="0">
                <a:latin typeface="Times New Roman" pitchFamily="18" charset="0"/>
                <a:ea typeface="楷体" pitchFamily="49" charset="-122"/>
              </a:rPr>
              <a:t> about 1~3K@290K in split window channels (IR2 is larger than IR1). TBB bias in WV channel@250K is similar large as FY-2D  but without seasonal fluctuation.</a:t>
            </a:r>
          </a:p>
        </p:txBody>
      </p:sp>
      <p:sp>
        <p:nvSpPr>
          <p:cNvPr id="224271" name="Text Box 15"/>
          <p:cNvSpPr txBox="1">
            <a:spLocks noChangeArrowheads="1"/>
          </p:cNvSpPr>
          <p:nvPr/>
        </p:nvSpPr>
        <p:spPr bwMode="auto">
          <a:xfrm>
            <a:off x="0" y="1279525"/>
            <a:ext cx="2590800" cy="396875"/>
          </a:xfrm>
          <a:prstGeom prst="rect">
            <a:avLst/>
          </a:prstGeom>
          <a:solidFill>
            <a:srgbClr val="FF99CC">
              <a:alpha val="53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zh-CN" sz="2000" b="1">
                <a:solidFill>
                  <a:srgbClr val="0000FF"/>
                </a:solidFill>
              </a:rPr>
              <a:t>FY-2 vs AQUA/AIRS</a:t>
            </a:r>
          </a:p>
        </p:txBody>
      </p:sp>
      <p:sp>
        <p:nvSpPr>
          <p:cNvPr id="224272" name="Rectangle 16"/>
          <p:cNvSpPr>
            <a:spLocks noChangeArrowheads="1"/>
          </p:cNvSpPr>
          <p:nvPr/>
        </p:nvSpPr>
        <p:spPr bwMode="auto">
          <a:xfrm>
            <a:off x="2129366" y="84667"/>
            <a:ext cx="6629400" cy="78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0" hangingPunct="0"/>
            <a:r>
              <a:rPr lang="en-US" altLang="zh-CN" sz="2600" b="1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Significant improvement to FY-2D/2E Cal Based on GSICS reference</a:t>
            </a:r>
          </a:p>
        </p:txBody>
      </p:sp>
    </p:spTree>
    <p:extLst>
      <p:ext uri="{BB962C8B-B14F-4D97-AF65-F5344CB8AC3E}">
        <p14:creationId xmlns:p14="http://schemas.microsoft.com/office/powerpoint/2010/main" val="3578376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ext Box 2"/>
          <p:cNvSpPr txBox="1">
            <a:spLocks noChangeArrowheads="1"/>
          </p:cNvSpPr>
          <p:nvPr/>
        </p:nvSpPr>
        <p:spPr bwMode="auto">
          <a:xfrm>
            <a:off x="1361282" y="144274"/>
            <a:ext cx="7446962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eaLnBrk="0" hangingPunct="0">
              <a:defRPr sz="2600" b="1">
                <a:solidFill>
                  <a:schemeClr val="bg1"/>
                </a:solidFill>
                <a:ea typeface="ＭＳ Ｐゴシック" charset="-128"/>
                <a:cs typeface="ＭＳ Ｐゴシック" charset="-128"/>
              </a:defRPr>
            </a:lvl1pPr>
          </a:lstStyle>
          <a:p>
            <a:r>
              <a:rPr lang="en-US" altLang="zh-CN" dirty="0"/>
              <a:t>Nonlinear Evaluation of </a:t>
            </a:r>
            <a:r>
              <a:rPr lang="zh-CN" altLang="en-US" dirty="0"/>
              <a:t>FY3 </a:t>
            </a:r>
            <a:r>
              <a:rPr lang="en-US" altLang="zh-CN" dirty="0"/>
              <a:t>VIRR by IASI </a:t>
            </a:r>
            <a:r>
              <a:rPr lang="en-US" altLang="zh-CN" dirty="0" err="1"/>
              <a:t>InterCal</a:t>
            </a:r>
            <a:endParaRPr lang="zh-CN" altLang="en-US" dirty="0"/>
          </a:p>
        </p:txBody>
      </p:sp>
      <p:pic>
        <p:nvPicPr>
          <p:cNvPr id="56323" name="Picture 3" descr="TBB Comparison ofFY3A+VIRR-MetopA+IASI@24-Aug-2012~29-Aug-2012"/>
          <p:cNvPicPr>
            <a:picLocks noChangeAspect="1" noChangeArrowheads="1"/>
          </p:cNvPicPr>
          <p:nvPr/>
        </p:nvPicPr>
        <p:blipFill>
          <a:blip r:embed="rId2"/>
          <a:srcRect t="34715"/>
          <a:stretch>
            <a:fillRect/>
          </a:stretch>
        </p:blipFill>
        <p:spPr bwMode="auto">
          <a:xfrm>
            <a:off x="2809875" y="1125538"/>
            <a:ext cx="6226175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6324" name="Text Box 4"/>
          <p:cNvSpPr txBox="1">
            <a:spLocks noChangeArrowheads="1"/>
          </p:cNvSpPr>
          <p:nvPr/>
        </p:nvSpPr>
        <p:spPr bwMode="auto">
          <a:xfrm>
            <a:off x="107950" y="1847850"/>
            <a:ext cx="3384550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altLang="zh-CN" sz="1400" b="1">
                <a:solidFill>
                  <a:srgbClr val="FF0000"/>
                </a:solidFill>
              </a:rPr>
              <a:t>Large Nonlinearity of  FY-3A/VIRR</a:t>
            </a:r>
          </a:p>
          <a:p>
            <a:r>
              <a:rPr lang="en-US" altLang="zh-CN" sz="1400" b="1">
                <a:solidFill>
                  <a:srgbClr val="FF0000"/>
                </a:solidFill>
              </a:rPr>
              <a:t>leads to significant error of BTD11-12</a:t>
            </a:r>
            <a:endParaRPr lang="zh-CN" altLang="en-US" sz="1400" b="1">
              <a:solidFill>
                <a:srgbClr val="FF0000"/>
              </a:solidFill>
            </a:endParaRPr>
          </a:p>
        </p:txBody>
      </p:sp>
      <p:pic>
        <p:nvPicPr>
          <p:cNvPr id="56325" name="Picture 7" descr="TBB Comparison ofFY3B+VIRR-MetopA+IASI@14-Aug-2012~16-Aug-2012"/>
          <p:cNvPicPr>
            <a:picLocks noChangeAspect="1" noChangeArrowheads="1"/>
          </p:cNvPicPr>
          <p:nvPr/>
        </p:nvPicPr>
        <p:blipFill>
          <a:blip r:embed="rId3"/>
          <a:srcRect t="34857"/>
          <a:stretch>
            <a:fillRect/>
          </a:stretch>
        </p:blipFill>
        <p:spPr bwMode="auto">
          <a:xfrm>
            <a:off x="2946400" y="3933825"/>
            <a:ext cx="6162675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6326" name="Text Box 8"/>
          <p:cNvSpPr txBox="1">
            <a:spLocks noChangeArrowheads="1"/>
          </p:cNvSpPr>
          <p:nvPr/>
        </p:nvSpPr>
        <p:spPr bwMode="auto">
          <a:xfrm>
            <a:off x="146050" y="5092700"/>
            <a:ext cx="3175000" cy="86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altLang="zh-CN" sz="1600" b="1">
                <a:solidFill>
                  <a:srgbClr val="0070C0"/>
                </a:solidFill>
              </a:rPr>
              <a:t>Nonlinearity of FY-3B/VIRR is much smaller than FY-3A</a:t>
            </a:r>
          </a:p>
          <a:p>
            <a:endParaRPr lang="zh-CN" altLang="en-US" sz="1600" b="1">
              <a:solidFill>
                <a:srgbClr val="0070C0"/>
              </a:solidFill>
            </a:endParaRPr>
          </a:p>
        </p:txBody>
      </p:sp>
      <p:sp>
        <p:nvSpPr>
          <p:cNvPr id="56327" name="矩形 1"/>
          <p:cNvSpPr>
            <a:spLocks noChangeArrowheads="1"/>
          </p:cNvSpPr>
          <p:nvPr/>
        </p:nvSpPr>
        <p:spPr bwMode="auto">
          <a:xfrm>
            <a:off x="4211638" y="1196975"/>
            <a:ext cx="14414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>
                <a:solidFill>
                  <a:srgbClr val="C00000"/>
                </a:solidFill>
              </a:rPr>
              <a:t>FY3</a:t>
            </a:r>
            <a:r>
              <a:rPr lang="en-US" altLang="zh-CN">
                <a:solidFill>
                  <a:srgbClr val="C00000"/>
                </a:solidFill>
              </a:rPr>
              <a:t>A/VIRR </a:t>
            </a:r>
            <a:endParaRPr lang="zh-CN" altLang="en-US">
              <a:solidFill>
                <a:srgbClr val="C00000"/>
              </a:solidFill>
            </a:endParaRPr>
          </a:p>
        </p:txBody>
      </p:sp>
      <p:sp>
        <p:nvSpPr>
          <p:cNvPr id="56328" name="矩形 10"/>
          <p:cNvSpPr>
            <a:spLocks noChangeArrowheads="1"/>
          </p:cNvSpPr>
          <p:nvPr/>
        </p:nvSpPr>
        <p:spPr bwMode="auto">
          <a:xfrm>
            <a:off x="4373563" y="2457450"/>
            <a:ext cx="14414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>
                <a:solidFill>
                  <a:srgbClr val="C00000"/>
                </a:solidFill>
              </a:rPr>
              <a:t>FY3</a:t>
            </a:r>
            <a:r>
              <a:rPr lang="en-US" altLang="zh-CN">
                <a:solidFill>
                  <a:srgbClr val="C00000"/>
                </a:solidFill>
              </a:rPr>
              <a:t>A/VIRR </a:t>
            </a:r>
            <a:endParaRPr lang="zh-CN" altLang="en-US">
              <a:solidFill>
                <a:srgbClr val="C00000"/>
              </a:solidFill>
            </a:endParaRPr>
          </a:p>
        </p:txBody>
      </p:sp>
      <p:sp>
        <p:nvSpPr>
          <p:cNvPr id="56329" name="矩形 11"/>
          <p:cNvSpPr>
            <a:spLocks noChangeArrowheads="1"/>
          </p:cNvSpPr>
          <p:nvPr/>
        </p:nvSpPr>
        <p:spPr bwMode="auto">
          <a:xfrm>
            <a:off x="4364038" y="3995738"/>
            <a:ext cx="14414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>
                <a:solidFill>
                  <a:srgbClr val="C00000"/>
                </a:solidFill>
              </a:rPr>
              <a:t>FY3</a:t>
            </a:r>
            <a:r>
              <a:rPr lang="en-US" altLang="zh-CN">
                <a:solidFill>
                  <a:srgbClr val="C00000"/>
                </a:solidFill>
              </a:rPr>
              <a:t>B/VIRR </a:t>
            </a:r>
            <a:endParaRPr lang="zh-CN" altLang="en-US">
              <a:solidFill>
                <a:srgbClr val="C00000"/>
              </a:solidFill>
            </a:endParaRPr>
          </a:p>
        </p:txBody>
      </p:sp>
      <p:sp>
        <p:nvSpPr>
          <p:cNvPr id="56330" name="矩形 12"/>
          <p:cNvSpPr>
            <a:spLocks noChangeArrowheads="1"/>
          </p:cNvSpPr>
          <p:nvPr/>
        </p:nvSpPr>
        <p:spPr bwMode="auto">
          <a:xfrm>
            <a:off x="4433888" y="5373688"/>
            <a:ext cx="14414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>
                <a:solidFill>
                  <a:srgbClr val="C00000"/>
                </a:solidFill>
              </a:rPr>
              <a:t>FY3</a:t>
            </a:r>
            <a:r>
              <a:rPr lang="en-US" altLang="zh-CN">
                <a:solidFill>
                  <a:srgbClr val="C00000"/>
                </a:solidFill>
              </a:rPr>
              <a:t>B/VIRR </a:t>
            </a:r>
            <a:endParaRPr lang="zh-CN" altLang="en-US">
              <a:solidFill>
                <a:srgbClr val="C00000"/>
              </a:solidFill>
            </a:endParaRPr>
          </a:p>
        </p:txBody>
      </p:sp>
      <p:cxnSp>
        <p:nvCxnSpPr>
          <p:cNvPr id="4" name="直接连接符 3"/>
          <p:cNvCxnSpPr/>
          <p:nvPr/>
        </p:nvCxnSpPr>
        <p:spPr>
          <a:xfrm>
            <a:off x="0" y="3716338"/>
            <a:ext cx="914400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6332" name="Picture 4" descr="VIRR_AIRS_SpatialMatch1"/>
          <p:cNvPicPr>
            <a:picLocks noChangeAspect="1" noChangeArrowheads="1"/>
          </p:cNvPicPr>
          <p:nvPr/>
        </p:nvPicPr>
        <p:blipFill>
          <a:blip r:embed="rId4"/>
          <a:srcRect l="8382" t="5557" r="7603" b="7828"/>
          <a:stretch>
            <a:fillRect/>
          </a:stretch>
        </p:blipFill>
        <p:spPr bwMode="auto">
          <a:xfrm>
            <a:off x="107950" y="2470150"/>
            <a:ext cx="3241675" cy="225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79247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23996" y="0"/>
            <a:ext cx="4896937" cy="114300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l" defTabSz="457200"/>
            <a:r>
              <a:rPr lang="en-US" altLang="zh-CN" sz="2600" kern="1200" dirty="0"/>
              <a:t>http://giscs.nsmc.cma.gov.cn</a:t>
            </a:r>
            <a:endParaRPr lang="zh-CN" altLang="en-US" sz="2600" kern="1200" dirty="0"/>
          </a:p>
        </p:txBody>
      </p:sp>
      <p:sp>
        <p:nvSpPr>
          <p:cNvPr id="34819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smtClean="0"/>
          </a:p>
        </p:txBody>
      </p:sp>
      <p:pic>
        <p:nvPicPr>
          <p:cNvPr id="34820" name="Picture 2"/>
          <p:cNvPicPr>
            <a:picLocks noChangeAspect="1" noChangeArrowheads="1"/>
          </p:cNvPicPr>
          <p:nvPr/>
        </p:nvPicPr>
        <p:blipFill>
          <a:blip r:embed="rId2"/>
          <a:srcRect l="1001" t="24481" r="15877" b="5713"/>
          <a:stretch>
            <a:fillRect/>
          </a:stretch>
        </p:blipFill>
        <p:spPr bwMode="auto">
          <a:xfrm>
            <a:off x="0" y="1052513"/>
            <a:ext cx="9132888" cy="479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637737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Picture 1" descr="E:\FY3A_MERSI_GBAL_L1_20130826_0145_0250M_MS_GeoRef_Cal_resize_FalseTrueColo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44646"/>
            <a:ext cx="9144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灯片编号占位符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F8D2B0-EFB6-4DAA-9B0B-6F6B3A580823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graphicFrame>
        <p:nvGraphicFramePr>
          <p:cNvPr id="3" name="表格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3925369"/>
              </p:ext>
            </p:extLst>
          </p:nvPr>
        </p:nvGraphicFramePr>
        <p:xfrm>
          <a:off x="1" y="1741851"/>
          <a:ext cx="4436532" cy="2651644"/>
        </p:xfrm>
        <a:graphic>
          <a:graphicData uri="http://schemas.openxmlformats.org/drawingml/2006/table">
            <a:tbl>
              <a:tblPr firstRow="1" firstCol="1" bandRow="1">
                <a:tableStyleId>{5202B0CA-FC54-4496-8BCA-5EF66A818D29}</a:tableStyleId>
              </a:tblPr>
              <a:tblGrid>
                <a:gridCol w="2326714"/>
                <a:gridCol w="900452"/>
                <a:gridCol w="1209366"/>
              </a:tblGrid>
              <a:tr h="27603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500" kern="100" dirty="0">
                          <a:effectLst/>
                          <a:latin typeface="+mn-ea"/>
                          <a:ea typeface="+mn-ea"/>
                        </a:rPr>
                        <a:t>Satellite/Sensor</a:t>
                      </a:r>
                      <a:endParaRPr lang="zh-CN" sz="1500" kern="1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500" kern="100">
                          <a:effectLst/>
                          <a:latin typeface="+mn-ea"/>
                          <a:ea typeface="+mn-ea"/>
                        </a:rPr>
                        <a:t>Scenes</a:t>
                      </a:r>
                      <a:endParaRPr lang="zh-CN" sz="1500" kern="10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500" kern="100">
                          <a:effectLst/>
                          <a:latin typeface="+mn-ea"/>
                          <a:ea typeface="+mn-ea"/>
                        </a:rPr>
                        <a:t>Provider</a:t>
                      </a:r>
                      <a:endParaRPr lang="zh-CN" sz="1500" kern="10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7603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500" kern="100" dirty="0">
                          <a:effectLst/>
                          <a:latin typeface="+mn-ea"/>
                          <a:ea typeface="+mn-ea"/>
                        </a:rPr>
                        <a:t>Landsat-8</a:t>
                      </a:r>
                      <a:endParaRPr lang="zh-CN" sz="1500" kern="1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en-US" sz="1500" kern="100" dirty="0" smtClean="0">
                        <a:effectLst/>
                        <a:latin typeface="+mn-ea"/>
                        <a:ea typeface="+mn-ea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500" kern="100" dirty="0" smtClean="0">
                          <a:effectLst/>
                          <a:latin typeface="+mn-ea"/>
                          <a:ea typeface="+mn-ea"/>
                        </a:rPr>
                        <a:t>483</a:t>
                      </a:r>
                      <a:endParaRPr lang="zh-CN" sz="1500" kern="1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en-US" sz="1500" kern="100" dirty="0" smtClean="0">
                        <a:effectLst/>
                        <a:latin typeface="+mn-ea"/>
                        <a:ea typeface="+mn-ea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500" kern="100" dirty="0" smtClean="0">
                          <a:effectLst/>
                          <a:latin typeface="+mn-ea"/>
                          <a:ea typeface="+mn-ea"/>
                        </a:rPr>
                        <a:t>USGS</a:t>
                      </a:r>
                      <a:endParaRPr lang="zh-CN" sz="1500" kern="100" dirty="0">
                        <a:effectLst/>
                        <a:latin typeface="+mn-ea"/>
                        <a:ea typeface="+mn-ea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500" kern="100" dirty="0">
                          <a:effectLst/>
                          <a:latin typeface="+mn-ea"/>
                          <a:ea typeface="+mn-ea"/>
                        </a:rPr>
                        <a:t> </a:t>
                      </a:r>
                      <a:endParaRPr lang="zh-CN" sz="1500" kern="1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276032">
                <a:tc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kern="100" dirty="0" smtClean="0">
                          <a:effectLst/>
                          <a:latin typeface="+mn-ea"/>
                          <a:ea typeface="+mn-ea"/>
                        </a:rPr>
                        <a:t>WorldView-1/</a:t>
                      </a:r>
                      <a:r>
                        <a:rPr lang="en-US" altLang="zh-CN" sz="1500" kern="100" dirty="0" err="1" smtClean="0">
                          <a:effectLst/>
                          <a:latin typeface="+mn-ea"/>
                          <a:ea typeface="+mn-ea"/>
                        </a:rPr>
                        <a:t>Quickbird</a:t>
                      </a:r>
                      <a:endParaRPr lang="zh-CN" sz="1500" kern="1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zh-CN" sz="2000" kern="100" dirty="0">
                        <a:solidFill>
                          <a:schemeClr val="tx1"/>
                        </a:solidFill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7603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500" kern="100" dirty="0">
                          <a:effectLst/>
                          <a:latin typeface="+mn-ea"/>
                          <a:ea typeface="+mn-ea"/>
                        </a:rPr>
                        <a:t>NASA-ISS</a:t>
                      </a:r>
                      <a:endParaRPr lang="zh-CN" sz="1500" kern="1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zh-CN" sz="2000" kern="100" dirty="0">
                        <a:solidFill>
                          <a:schemeClr val="tx1"/>
                        </a:solidFill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7603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500" kern="1200" dirty="0">
                          <a:effectLst/>
                          <a:latin typeface="+mn-ea"/>
                          <a:ea typeface="+mn-ea"/>
                        </a:rPr>
                        <a:t>RADARSAT-2</a:t>
                      </a:r>
                      <a:endParaRPr lang="zh-CN" sz="1500" kern="1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500" kern="100" dirty="0">
                          <a:effectLst/>
                          <a:latin typeface="+mn-ea"/>
                          <a:ea typeface="+mn-ea"/>
                        </a:rPr>
                        <a:t>5</a:t>
                      </a:r>
                      <a:endParaRPr lang="zh-CN" sz="1500" kern="1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500" kern="100" dirty="0">
                          <a:effectLst/>
                          <a:latin typeface="+mn-ea"/>
                          <a:ea typeface="+mn-ea"/>
                        </a:rPr>
                        <a:t>CSA</a:t>
                      </a:r>
                      <a:endParaRPr lang="zh-CN" sz="1500" kern="1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27603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500" kern="1200" dirty="0" err="1">
                          <a:effectLst/>
                          <a:latin typeface="+mn-ea"/>
                          <a:ea typeface="+mn-ea"/>
                        </a:rPr>
                        <a:t>TerraSAR</a:t>
                      </a:r>
                      <a:r>
                        <a:rPr lang="en-US" sz="1500" kern="1200" dirty="0">
                          <a:effectLst/>
                          <a:latin typeface="+mn-ea"/>
                          <a:ea typeface="+mn-ea"/>
                        </a:rPr>
                        <a:t>-X</a:t>
                      </a:r>
                      <a:endParaRPr lang="zh-CN" sz="1500" kern="1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500" kern="100" dirty="0">
                          <a:effectLst/>
                          <a:latin typeface="+mn-ea"/>
                          <a:ea typeface="+mn-ea"/>
                        </a:rPr>
                        <a:t>9</a:t>
                      </a:r>
                      <a:endParaRPr lang="zh-CN" sz="1500" kern="1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500" kern="100" dirty="0">
                          <a:effectLst/>
                          <a:latin typeface="+mn-ea"/>
                          <a:ea typeface="+mn-ea"/>
                        </a:rPr>
                        <a:t>DLR</a:t>
                      </a:r>
                      <a:endParaRPr lang="zh-CN" sz="1500" kern="1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</a:tr>
              <a:tr h="27603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500" kern="1200" dirty="0">
                          <a:effectLst/>
                          <a:latin typeface="+mn-ea"/>
                          <a:ea typeface="+mn-ea"/>
                        </a:rPr>
                        <a:t>SPOT-5</a:t>
                      </a:r>
                      <a:endParaRPr lang="zh-CN" sz="1500" kern="1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500" kern="100" dirty="0">
                          <a:effectLst/>
                          <a:latin typeface="+mn-ea"/>
                          <a:ea typeface="+mn-ea"/>
                        </a:rPr>
                        <a:t>3</a:t>
                      </a:r>
                      <a:endParaRPr lang="zh-CN" sz="1500" kern="1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500" kern="100" dirty="0">
                          <a:effectLst/>
                          <a:latin typeface="+mn-ea"/>
                          <a:ea typeface="+mn-ea"/>
                        </a:rPr>
                        <a:t>CNSA</a:t>
                      </a:r>
                      <a:endParaRPr lang="zh-CN" sz="1500" kern="1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</a:tr>
              <a:tr h="22498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500" kern="1200" dirty="0" err="1">
                          <a:effectLst/>
                          <a:latin typeface="+mn-ea"/>
                          <a:ea typeface="+mn-ea"/>
                        </a:rPr>
                        <a:t>DMCii</a:t>
                      </a:r>
                      <a:endParaRPr lang="zh-CN" sz="1500" kern="1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500" kern="100" dirty="0">
                          <a:effectLst/>
                          <a:latin typeface="+mn-ea"/>
                          <a:ea typeface="+mn-ea"/>
                        </a:rPr>
                        <a:t>3</a:t>
                      </a:r>
                      <a:endParaRPr lang="zh-CN" sz="1500" kern="1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500" kern="100" dirty="0" smtClean="0">
                          <a:effectLst/>
                          <a:latin typeface="+mn-ea"/>
                          <a:ea typeface="+mn-ea"/>
                        </a:rPr>
                        <a:t>DMC</a:t>
                      </a:r>
                      <a:endParaRPr lang="zh-CN" sz="1500" kern="1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</a:tr>
              <a:tr h="22498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500" kern="1200" dirty="0">
                          <a:effectLst/>
                          <a:latin typeface="+mn-ea"/>
                          <a:ea typeface="+mn-ea"/>
                        </a:rPr>
                        <a:t>RISAT-1</a:t>
                      </a:r>
                      <a:endParaRPr lang="zh-CN" sz="1500" kern="1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500" kern="100" dirty="0">
                          <a:effectLst/>
                          <a:latin typeface="+mn-ea"/>
                          <a:ea typeface="+mn-ea"/>
                        </a:rPr>
                        <a:t>10</a:t>
                      </a:r>
                      <a:endParaRPr lang="zh-CN" sz="1500" kern="1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500" kern="100" dirty="0" smtClean="0">
                          <a:effectLst/>
                          <a:latin typeface="+mn-ea"/>
                          <a:ea typeface="+mn-ea"/>
                        </a:rPr>
                        <a:t>ISRO</a:t>
                      </a:r>
                      <a:endParaRPr lang="zh-CN" sz="1500" kern="1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26222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500" kern="1200" dirty="0">
                          <a:effectLst/>
                          <a:latin typeface="+mn-ea"/>
                          <a:ea typeface="+mn-ea"/>
                        </a:rPr>
                        <a:t>Resourcesat-2 </a:t>
                      </a:r>
                      <a:r>
                        <a:rPr lang="en-US" sz="1500" kern="1200" dirty="0" smtClean="0">
                          <a:effectLst/>
                          <a:latin typeface="+mn-ea"/>
                          <a:ea typeface="+mn-ea"/>
                        </a:rPr>
                        <a:t>AWIFS</a:t>
                      </a:r>
                      <a:endParaRPr lang="zh-CN" sz="1500" kern="1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500" kern="100" dirty="0">
                          <a:effectLst/>
                          <a:latin typeface="+mn-ea"/>
                          <a:ea typeface="+mn-ea"/>
                        </a:rPr>
                        <a:t>1</a:t>
                      </a:r>
                      <a:endParaRPr lang="zh-CN" sz="1500" kern="1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zh-CN" sz="1500" kern="1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1137179" y="35981"/>
            <a:ext cx="7920037" cy="1077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3200" b="1">
                <a:solidFill>
                  <a:schemeClr val="bg1"/>
                </a:solidFill>
                <a:ea typeface="ＭＳ Ｐゴシック" charset="-128"/>
                <a:cs typeface="ＭＳ Ｐゴシック" charset="-128"/>
              </a:defRPr>
            </a:lvl1pPr>
            <a:lvl2pPr algn="r" eaLnBrk="0" hangingPunct="0">
              <a:defRPr sz="3200" b="1">
                <a:solidFill>
                  <a:schemeClr val="bg1"/>
                </a:solidFill>
                <a:ea typeface="ＭＳ Ｐゴシック" charset="-128"/>
                <a:cs typeface="ＭＳ Ｐゴシック" charset="-128"/>
              </a:defRPr>
            </a:lvl2pPr>
            <a:lvl3pPr algn="r" eaLnBrk="0" hangingPunct="0">
              <a:defRPr sz="3200" b="1">
                <a:solidFill>
                  <a:schemeClr val="bg1"/>
                </a:solidFill>
                <a:ea typeface="ＭＳ Ｐゴシック" charset="-128"/>
                <a:cs typeface="ＭＳ Ｐゴシック" charset="-128"/>
              </a:defRPr>
            </a:lvl3pPr>
            <a:lvl4pPr algn="r" eaLnBrk="0" hangingPunct="0">
              <a:defRPr sz="3200" b="1">
                <a:solidFill>
                  <a:schemeClr val="bg1"/>
                </a:solidFill>
                <a:ea typeface="ＭＳ Ｐゴシック" charset="-128"/>
                <a:cs typeface="ＭＳ Ｐゴシック" charset="-128"/>
              </a:defRPr>
            </a:lvl4pPr>
            <a:lvl5pPr algn="r" eaLnBrk="0" hangingPunct="0">
              <a:defRPr sz="3200" b="1">
                <a:solidFill>
                  <a:schemeClr val="bg1"/>
                </a:solidFill>
                <a:ea typeface="ＭＳ Ｐゴシック" charset="-128"/>
                <a:cs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Century Gothic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Century Gothic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Century Gothic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Century Gothic" pitchFamily="34" charset="0"/>
              </a:defRPr>
            </a:lvl9pPr>
          </a:lstStyle>
          <a:p>
            <a:r>
              <a:rPr lang="en-US" altLang="zh-CN" sz="2600" dirty="0" smtClean="0"/>
              <a:t>CHARTER -  Flood monitoring</a:t>
            </a:r>
            <a:endParaRPr lang="en-US" altLang="zh-CN" sz="2600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1379541"/>
            <a:ext cx="54468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/>
              <a:t>Satellite data received for the CHATER Call_447</a:t>
            </a:r>
            <a:endParaRPr lang="zh-CN" altLang="en-US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5003823" y="5926667"/>
            <a:ext cx="414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FY3A MERSI 250m  -  20130826</a:t>
            </a:r>
            <a:endParaRPr lang="zh-CN" alt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920045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F8D2B0-EFB6-4DAA-9B0B-6F6B3A580823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pic>
        <p:nvPicPr>
          <p:cNvPr id="5" name="Picture 2" descr="嫩江下游水体变化监测-a(缩小）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811" y="1401516"/>
            <a:ext cx="3872543" cy="50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5" descr="绥滨水体变化监测图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0981" y="1412758"/>
            <a:ext cx="3765517" cy="50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650564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F8D2B0-EFB6-4DAA-9B0B-6F6B3A580823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pic>
        <p:nvPicPr>
          <p:cNvPr id="5" name="Picture 3" descr="C:\Users\Gaohao\Desktop\同江水体监测TM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6752"/>
            <a:ext cx="4542385" cy="5448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Gaohao\Desktop\同江水体监测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2204" y="1196752"/>
            <a:ext cx="4442442" cy="532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702632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F8D2B0-EFB6-4DAA-9B0B-6F6B3A580823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pic>
        <p:nvPicPr>
          <p:cNvPr id="5" name="Picture 3" descr="雷达卫星黑龙江绥滨水体变化监测图2013年8月21日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2736"/>
            <a:ext cx="4909996" cy="5256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绥滨同江水体变化-a(德国星）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965514"/>
            <a:ext cx="3412688" cy="5775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88507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F8D2B0-EFB6-4DAA-9B0B-6F6B3A580823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562914" y="2717225"/>
            <a:ext cx="5872120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CN" sz="3200" b="1" i="1" dirty="0">
                <a:solidFill>
                  <a:srgbClr val="FF0000"/>
                </a:solidFill>
                <a:latin typeface="+mn-lt"/>
                <a:ea typeface="华文彩云" pitchFamily="2" charset="-122"/>
              </a:rPr>
              <a:t>Thank you</a:t>
            </a:r>
            <a:r>
              <a:rPr lang="zh-CN" altLang="en-US" sz="3200" b="1" i="1" dirty="0">
                <a:solidFill>
                  <a:srgbClr val="FF0000"/>
                </a:solidFill>
                <a:latin typeface="+mn-lt"/>
                <a:ea typeface="华文彩云" pitchFamily="2" charset="-122"/>
              </a:rPr>
              <a:t> </a:t>
            </a:r>
            <a:r>
              <a:rPr lang="en-US" altLang="zh-CN" sz="3200" b="1" i="1" dirty="0">
                <a:solidFill>
                  <a:srgbClr val="FF0000"/>
                </a:solidFill>
                <a:latin typeface="+mn-lt"/>
                <a:ea typeface="华文彩云" pitchFamily="2" charset="-122"/>
              </a:rPr>
              <a:t>for your </a:t>
            </a:r>
            <a:r>
              <a:rPr lang="en-US" altLang="zh-CN" sz="3200" b="1" i="1" dirty="0" smtClean="0">
                <a:solidFill>
                  <a:srgbClr val="FF0000"/>
                </a:solidFill>
                <a:latin typeface="+mn-lt"/>
                <a:ea typeface="华文彩云" pitchFamily="2" charset="-122"/>
              </a:rPr>
              <a:t>attention</a:t>
            </a:r>
            <a:r>
              <a:rPr lang="en-US" altLang="zh-CN" sz="3200" b="1" i="1" dirty="0">
                <a:solidFill>
                  <a:srgbClr val="FF0000"/>
                </a:solidFill>
                <a:latin typeface="+mn-lt"/>
                <a:ea typeface="华文彩云" pitchFamily="2" charset="-122"/>
              </a:rPr>
              <a:t>!</a:t>
            </a:r>
            <a:endParaRPr lang="zh-CN" altLang="en-US" sz="3200" b="1" i="1" dirty="0">
              <a:solidFill>
                <a:srgbClr val="FF0000"/>
              </a:solidFill>
              <a:latin typeface="+mn-lt"/>
              <a:ea typeface="华文彩云" pitchFamily="2" charset="-122"/>
            </a:endParaRPr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00612"/>
            <a:ext cx="9144000" cy="195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289001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D9731-F711-4403-8BC4-60A829C86C9C}" type="slidenum">
              <a:rPr lang="en-US" smtClean="0"/>
              <a:pPr/>
              <a:t>2</a:t>
            </a:fld>
            <a:endParaRPr lang="en-US" smtClean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US" dirty="0" smtClean="0"/>
          </a:p>
          <a:p>
            <a:pPr lvl="1"/>
            <a:r>
              <a:rPr lang="en-US" dirty="0" smtClean="0"/>
              <a:t>FY- 3C: Successful launch of </a:t>
            </a:r>
            <a:r>
              <a:rPr lang="en-US" dirty="0" smtClean="0"/>
              <a:t>the operational </a:t>
            </a:r>
            <a:r>
              <a:rPr lang="en-US" dirty="0" smtClean="0"/>
              <a:t>satellite</a:t>
            </a:r>
          </a:p>
          <a:p>
            <a:pPr lvl="1"/>
            <a:r>
              <a:rPr lang="en-US" dirty="0" smtClean="0"/>
              <a:t>FY- 2: </a:t>
            </a:r>
            <a:r>
              <a:rPr lang="en-US" altLang="zh-CN" dirty="0"/>
              <a:t>Intensified observations up to every 6 minutes</a:t>
            </a:r>
            <a:endParaRPr lang="en-US" dirty="0"/>
          </a:p>
          <a:p>
            <a:pPr lvl="1"/>
            <a:r>
              <a:rPr lang="en-US" altLang="zh-CN" dirty="0" smtClean="0"/>
              <a:t>GSICS: </a:t>
            </a:r>
            <a:r>
              <a:rPr lang="en-US" altLang="zh-CN" dirty="0"/>
              <a:t>Achievement </a:t>
            </a:r>
            <a:r>
              <a:rPr lang="en-US" altLang="zh-CN" dirty="0" smtClean="0"/>
              <a:t>in CMA</a:t>
            </a:r>
            <a:endParaRPr lang="en-US" altLang="zh-CN" dirty="0"/>
          </a:p>
          <a:p>
            <a:pPr lvl="1"/>
            <a:r>
              <a:rPr lang="en-US" dirty="0" smtClean="0"/>
              <a:t>CHARTER: Supported flood monitoring in NE China</a:t>
            </a:r>
          </a:p>
        </p:txBody>
      </p:sp>
      <p:sp>
        <p:nvSpPr>
          <p:cNvPr id="307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Contents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2619910" y="1373752"/>
            <a:ext cx="3132137" cy="720725"/>
          </a:xfrm>
        </p:spPr>
        <p:txBody>
          <a:bodyPr lIns="91427" tIns="45714" rIns="91427" bIns="45714" anchor="t"/>
          <a:lstStyle/>
          <a:p>
            <a:pPr eaLnBrk="1" hangingPunct="1"/>
            <a:r>
              <a:rPr lang="en-US" altLang="zh-CN" sz="4000" dirty="0" smtClean="0">
                <a:solidFill>
                  <a:srgbClr val="0000CC"/>
                </a:solidFill>
              </a:rPr>
              <a:t>NSMC/CMA</a:t>
            </a:r>
          </a:p>
        </p:txBody>
      </p:sp>
      <p:grpSp>
        <p:nvGrpSpPr>
          <p:cNvPr id="6" name="Group 21"/>
          <p:cNvGrpSpPr>
            <a:grpSpLocks/>
          </p:cNvGrpSpPr>
          <p:nvPr/>
        </p:nvGrpSpPr>
        <p:grpSpPr bwMode="auto">
          <a:xfrm>
            <a:off x="3117848" y="5649927"/>
            <a:ext cx="2411413" cy="1158875"/>
            <a:chOff x="0" y="3590"/>
            <a:chExt cx="1519" cy="730"/>
          </a:xfrm>
        </p:grpSpPr>
        <p:pic>
          <p:nvPicPr>
            <p:cNvPr id="7" name="Picture 14" descr="瑞典基律纳站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590"/>
              <a:ext cx="1519" cy="730"/>
            </a:xfrm>
            <a:prstGeom prst="rect">
              <a:avLst/>
            </a:prstGeom>
            <a:noFill/>
            <a:ln w="19050">
              <a:solidFill>
                <a:srgbClr val="FF66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 Box 16"/>
            <p:cNvSpPr txBox="1">
              <a:spLocks noChangeArrowheads="1"/>
            </p:cNvSpPr>
            <p:nvPr/>
          </p:nvSpPr>
          <p:spPr bwMode="auto">
            <a:xfrm>
              <a:off x="0" y="3612"/>
              <a:ext cx="86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7" tIns="45714" rIns="91427" bIns="45714">
              <a:spAutoFit/>
            </a:bodyPr>
            <a:lstStyle>
              <a:lvl1pPr defTabSz="912813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 defTabSz="912813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 defTabSz="912813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 defTabSz="912813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 defTabSz="912813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algn="r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algn="r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algn="r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algn="r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algn="l" eaLnBrk="1" hangingPunct="1">
                <a:spcBef>
                  <a:spcPct val="50000"/>
                </a:spcBef>
              </a:pPr>
              <a:r>
                <a:rPr lang="en-US" altLang="zh-CN" b="1">
                  <a:latin typeface="Garamond" pitchFamily="18" charset="0"/>
                </a:rPr>
                <a:t>KIRUNA</a:t>
              </a:r>
              <a:endParaRPr lang="zh-CN" altLang="en-US" b="1">
                <a:latin typeface="Garamond" pitchFamily="18" charset="0"/>
              </a:endParaRPr>
            </a:p>
          </p:txBody>
        </p:sp>
      </p:grpSp>
      <p:sp>
        <p:nvSpPr>
          <p:cNvPr id="9" name="Text Box 17"/>
          <p:cNvSpPr txBox="1">
            <a:spLocks noChangeArrowheads="1"/>
          </p:cNvSpPr>
          <p:nvPr/>
        </p:nvSpPr>
        <p:spPr bwMode="auto">
          <a:xfrm>
            <a:off x="3627436" y="1017602"/>
            <a:ext cx="168275" cy="89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lIns="83594" tIns="41797" rIns="83594" bIns="41797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l" eaLnBrk="1" hangingPunct="1">
              <a:lnSpc>
                <a:spcPct val="115000"/>
              </a:lnSpc>
              <a:spcBef>
                <a:spcPct val="50000"/>
              </a:spcBef>
            </a:pPr>
            <a:endParaRPr lang="zh-CN" altLang="zh-CN" sz="4600" b="1">
              <a:solidFill>
                <a:schemeClr val="bg1"/>
              </a:solidFill>
              <a:latin typeface="黑体" pitchFamily="49" charset="-122"/>
            </a:endParaRPr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5878511" y="1336689"/>
            <a:ext cx="3214687" cy="5400675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7" tIns="45714" rIns="91427" bIns="45714"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l">
              <a:spcBef>
                <a:spcPct val="20000"/>
              </a:spcBef>
              <a:spcAft>
                <a:spcPct val="20000"/>
              </a:spcAft>
              <a:buClr>
                <a:srgbClr val="FF0000"/>
              </a:buClr>
              <a:buFont typeface="Wingdings" pitchFamily="2" charset="2"/>
              <a:buChar char="p"/>
            </a:pPr>
            <a:r>
              <a:rPr kumimoji="1" lang="en-US" altLang="zh-CN" b="1" dirty="0">
                <a:solidFill>
                  <a:srgbClr val="FF3300"/>
                </a:solidFill>
              </a:rPr>
              <a:t>founded in 1971</a:t>
            </a:r>
            <a:endParaRPr lang="en-US" altLang="zh-CN" b="1" dirty="0">
              <a:solidFill>
                <a:srgbClr val="FF3300"/>
              </a:solidFill>
              <a:latin typeface="Times New Roman" pitchFamily="18" charset="0"/>
            </a:endParaRPr>
          </a:p>
          <a:p>
            <a:pPr algn="l">
              <a:spcBef>
                <a:spcPct val="20000"/>
              </a:spcBef>
              <a:spcAft>
                <a:spcPct val="20000"/>
              </a:spcAft>
              <a:buClr>
                <a:srgbClr val="FF0000"/>
              </a:buClr>
              <a:buFont typeface="Wingdings" pitchFamily="2" charset="2"/>
              <a:buChar char="p"/>
            </a:pPr>
            <a:r>
              <a:rPr lang="en-US" altLang="zh-CN" dirty="0">
                <a:latin typeface="Times New Roman" pitchFamily="18" charset="0"/>
              </a:rPr>
              <a:t>Program planning for development of </a:t>
            </a:r>
            <a:r>
              <a:rPr lang="en-US" altLang="zh-CN" b="1" dirty="0">
                <a:solidFill>
                  <a:srgbClr val="0000CC"/>
                </a:solidFill>
                <a:latin typeface="Times New Roman" pitchFamily="18" charset="0"/>
              </a:rPr>
              <a:t>Chinese meteorological satellites;</a:t>
            </a:r>
          </a:p>
          <a:p>
            <a:pPr algn="l">
              <a:spcBef>
                <a:spcPct val="20000"/>
              </a:spcBef>
              <a:spcAft>
                <a:spcPct val="20000"/>
              </a:spcAft>
              <a:buClr>
                <a:srgbClr val="FF0000"/>
              </a:buClr>
              <a:buFont typeface="Wingdings" pitchFamily="2" charset="2"/>
              <a:buChar char="p"/>
            </a:pPr>
            <a:r>
              <a:rPr lang="en-US" altLang="zh-CN" dirty="0">
                <a:latin typeface="Times New Roman" pitchFamily="18" charset="0"/>
              </a:rPr>
              <a:t>Development and construction of </a:t>
            </a:r>
            <a:r>
              <a:rPr lang="en-US" altLang="zh-CN" b="1" dirty="0">
                <a:solidFill>
                  <a:srgbClr val="0000CC"/>
                </a:solidFill>
                <a:latin typeface="Times New Roman" pitchFamily="18" charset="0"/>
              </a:rPr>
              <a:t>ground segment;</a:t>
            </a:r>
          </a:p>
          <a:p>
            <a:pPr algn="l">
              <a:spcBef>
                <a:spcPct val="20000"/>
              </a:spcBef>
              <a:spcAft>
                <a:spcPct val="20000"/>
              </a:spcAft>
              <a:buClr>
                <a:srgbClr val="FF0000"/>
              </a:buClr>
              <a:buFont typeface="Wingdings" pitchFamily="2" charset="2"/>
              <a:buChar char="p"/>
            </a:pPr>
            <a:r>
              <a:rPr lang="en-US" altLang="zh-CN" dirty="0">
                <a:latin typeface="Times New Roman" pitchFamily="18" charset="0"/>
              </a:rPr>
              <a:t>Acquisition, process,   dissemination of meteorological </a:t>
            </a:r>
            <a:r>
              <a:rPr lang="en-US" altLang="zh-CN" b="1" dirty="0">
                <a:solidFill>
                  <a:srgbClr val="0000CC"/>
                </a:solidFill>
                <a:latin typeface="Times New Roman" pitchFamily="18" charset="0"/>
              </a:rPr>
              <a:t>satellite data</a:t>
            </a:r>
            <a:r>
              <a:rPr lang="en-US" altLang="zh-CN" dirty="0">
                <a:latin typeface="Times New Roman" pitchFamily="18" charset="0"/>
              </a:rPr>
              <a:t>; </a:t>
            </a:r>
          </a:p>
          <a:p>
            <a:pPr algn="l">
              <a:spcBef>
                <a:spcPct val="20000"/>
              </a:spcBef>
              <a:spcAft>
                <a:spcPct val="20000"/>
              </a:spcAft>
              <a:buClr>
                <a:srgbClr val="FF0000"/>
              </a:buClr>
              <a:buFont typeface="Wingdings" pitchFamily="2" charset="2"/>
              <a:buChar char="p"/>
            </a:pPr>
            <a:r>
              <a:rPr lang="en-US" altLang="zh-CN" dirty="0">
                <a:latin typeface="Times New Roman" pitchFamily="18" charset="0"/>
              </a:rPr>
              <a:t>Provision of nationwide </a:t>
            </a:r>
            <a:r>
              <a:rPr lang="en-US" altLang="zh-CN" b="1" dirty="0">
                <a:solidFill>
                  <a:srgbClr val="0000CC"/>
                </a:solidFill>
                <a:latin typeface="Times New Roman" pitchFamily="18" charset="0"/>
              </a:rPr>
              <a:t>services of satellite data, information and product</a:t>
            </a:r>
            <a:r>
              <a:rPr lang="en-US" altLang="zh-CN" dirty="0">
                <a:latin typeface="Times New Roman" pitchFamily="18" charset="0"/>
              </a:rPr>
              <a:t>;</a:t>
            </a:r>
          </a:p>
          <a:p>
            <a:pPr algn="l">
              <a:spcBef>
                <a:spcPct val="20000"/>
              </a:spcBef>
              <a:spcAft>
                <a:spcPct val="20000"/>
              </a:spcAft>
              <a:buClr>
                <a:srgbClr val="FF0000"/>
              </a:buClr>
              <a:buFont typeface="Wingdings" pitchFamily="2" charset="2"/>
              <a:buChar char="p"/>
            </a:pPr>
            <a:r>
              <a:rPr lang="en-US" altLang="zh-CN" b="1" dirty="0">
                <a:solidFill>
                  <a:srgbClr val="0000CC"/>
                </a:solidFill>
                <a:latin typeface="Times New Roman" pitchFamily="18" charset="0"/>
              </a:rPr>
              <a:t>Space weather </a:t>
            </a:r>
            <a:r>
              <a:rPr lang="en-US" altLang="zh-CN" dirty="0">
                <a:latin typeface="Times New Roman" pitchFamily="18" charset="0"/>
              </a:rPr>
              <a:t>monitoring, forecast and services since 2002.</a:t>
            </a: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2649536" y="1768489"/>
            <a:ext cx="3384550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76" tIns="44444" rIns="90476" bIns="44444"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>
              <a:lnSpc>
                <a:spcPct val="80000"/>
              </a:lnSpc>
              <a:spcBef>
                <a:spcPct val="20000"/>
              </a:spcBef>
              <a:buClr>
                <a:srgbClr val="FF0000"/>
              </a:buClr>
              <a:buFont typeface="Wingdings" pitchFamily="2" charset="2"/>
              <a:buNone/>
            </a:pPr>
            <a:endParaRPr kumimoji="1" lang="en-US" altLang="zh-CN" sz="2800">
              <a:latin typeface="Times New Roman" pitchFamily="18" charset="0"/>
              <a:ea typeface="隶书" pitchFamily="49" charset="-122"/>
              <a:cs typeface="Arial Unicode MS" pitchFamily="34" charset="-122"/>
            </a:endParaRPr>
          </a:p>
        </p:txBody>
      </p:sp>
      <p:grpSp>
        <p:nvGrpSpPr>
          <p:cNvPr id="12" name="Group 31"/>
          <p:cNvGrpSpPr>
            <a:grpSpLocks/>
          </p:cNvGrpSpPr>
          <p:nvPr/>
        </p:nvGrpSpPr>
        <p:grpSpPr bwMode="auto">
          <a:xfrm>
            <a:off x="2936873" y="2271727"/>
            <a:ext cx="2808288" cy="2908300"/>
            <a:chOff x="1927" y="1389"/>
            <a:chExt cx="1906" cy="1832"/>
          </a:xfrm>
        </p:grpSpPr>
        <p:pic>
          <p:nvPicPr>
            <p:cNvPr id="13" name="Picture 6" descr="01大楼外立面版式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7" y="1389"/>
              <a:ext cx="1905" cy="15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Text Box 18"/>
            <p:cNvSpPr txBox="1">
              <a:spLocks noChangeArrowheads="1"/>
            </p:cNvSpPr>
            <p:nvPr/>
          </p:nvSpPr>
          <p:spPr bwMode="auto">
            <a:xfrm>
              <a:off x="2041" y="1389"/>
              <a:ext cx="1019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27" tIns="45714" rIns="91427" bIns="45714">
              <a:spAutoFit/>
            </a:bodyPr>
            <a:lstStyle/>
            <a:p>
              <a:pPr algn="l" defTabSz="912813">
                <a:spcBef>
                  <a:spcPct val="50000"/>
                </a:spcBef>
                <a:defRPr/>
              </a:pPr>
              <a:r>
                <a:rPr lang="en-US" altLang="zh-CN" sz="1600" b="1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Garamond" pitchFamily="18" charset="0"/>
                </a:rPr>
                <a:t>DPC@NSMC</a:t>
              </a:r>
              <a:endParaRPr lang="zh-CN" altLang="en-US" sz="16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itchFamily="18" charset="0"/>
              </a:endParaRPr>
            </a:p>
          </p:txBody>
        </p:sp>
        <p:pic>
          <p:nvPicPr>
            <p:cNvPr id="15" name="Picture 3" descr="地面应用系统-中心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7" y="2760"/>
              <a:ext cx="1906" cy="4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" name="Line 32"/>
          <p:cNvSpPr>
            <a:spLocks noChangeShapeType="1"/>
          </p:cNvSpPr>
          <p:nvPr/>
        </p:nvSpPr>
        <p:spPr bwMode="auto">
          <a:xfrm>
            <a:off x="2433636" y="2416189"/>
            <a:ext cx="503237" cy="863600"/>
          </a:xfrm>
          <a:prstGeom prst="line">
            <a:avLst/>
          </a:prstGeom>
          <a:noFill/>
          <a:ln w="38100">
            <a:solidFill>
              <a:srgbClr val="FF66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7" name="Line 33"/>
          <p:cNvSpPr>
            <a:spLocks noChangeShapeType="1"/>
          </p:cNvSpPr>
          <p:nvPr/>
        </p:nvSpPr>
        <p:spPr bwMode="auto">
          <a:xfrm>
            <a:off x="2433636" y="3568714"/>
            <a:ext cx="503237" cy="0"/>
          </a:xfrm>
          <a:prstGeom prst="line">
            <a:avLst/>
          </a:prstGeom>
          <a:noFill/>
          <a:ln w="38100">
            <a:solidFill>
              <a:srgbClr val="FF66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8" name="Line 34"/>
          <p:cNvSpPr>
            <a:spLocks noChangeShapeType="1"/>
          </p:cNvSpPr>
          <p:nvPr/>
        </p:nvSpPr>
        <p:spPr bwMode="auto">
          <a:xfrm flipV="1">
            <a:off x="2433636" y="4000514"/>
            <a:ext cx="503237" cy="1008063"/>
          </a:xfrm>
          <a:prstGeom prst="line">
            <a:avLst/>
          </a:prstGeom>
          <a:noFill/>
          <a:ln w="38100">
            <a:solidFill>
              <a:srgbClr val="FF66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9" name="Line 35"/>
          <p:cNvSpPr>
            <a:spLocks noChangeShapeType="1"/>
          </p:cNvSpPr>
          <p:nvPr/>
        </p:nvSpPr>
        <p:spPr bwMode="auto">
          <a:xfrm flipV="1">
            <a:off x="2433636" y="5080014"/>
            <a:ext cx="503237" cy="1152525"/>
          </a:xfrm>
          <a:prstGeom prst="line">
            <a:avLst/>
          </a:prstGeom>
          <a:noFill/>
          <a:ln w="38100">
            <a:solidFill>
              <a:srgbClr val="FF66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0" name="Line 36"/>
          <p:cNvSpPr>
            <a:spLocks noChangeShapeType="1"/>
          </p:cNvSpPr>
          <p:nvPr/>
        </p:nvSpPr>
        <p:spPr bwMode="auto">
          <a:xfrm flipV="1">
            <a:off x="4305298" y="5224477"/>
            <a:ext cx="0" cy="360362"/>
          </a:xfrm>
          <a:prstGeom prst="line">
            <a:avLst/>
          </a:prstGeom>
          <a:noFill/>
          <a:ln w="38100">
            <a:solidFill>
              <a:srgbClr val="FF66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grpSp>
        <p:nvGrpSpPr>
          <p:cNvPr id="21" name="Group 22"/>
          <p:cNvGrpSpPr>
            <a:grpSpLocks/>
          </p:cNvGrpSpPr>
          <p:nvPr/>
        </p:nvGrpSpPr>
        <p:grpSpPr bwMode="auto">
          <a:xfrm>
            <a:off x="165098" y="1552589"/>
            <a:ext cx="2411413" cy="1296988"/>
            <a:chOff x="0" y="255"/>
            <a:chExt cx="1519" cy="817"/>
          </a:xfrm>
        </p:grpSpPr>
        <p:pic>
          <p:nvPicPr>
            <p:cNvPr id="22" name="Picture 4" descr="DSC0001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55"/>
              <a:ext cx="1519" cy="8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Text Box 10"/>
            <p:cNvSpPr txBox="1">
              <a:spLocks noChangeArrowheads="1"/>
            </p:cNvSpPr>
            <p:nvPr/>
          </p:nvSpPr>
          <p:spPr bwMode="auto">
            <a:xfrm>
              <a:off x="0" y="255"/>
              <a:ext cx="99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7" tIns="45714" rIns="91427" bIns="45714">
              <a:spAutoFit/>
            </a:bodyPr>
            <a:lstStyle>
              <a:lvl1pPr defTabSz="912813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 defTabSz="912813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 defTabSz="912813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 defTabSz="912813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 defTabSz="912813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algn="r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algn="r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algn="r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algn="r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algn="l" eaLnBrk="1" hangingPunct="1">
                <a:spcBef>
                  <a:spcPct val="50000"/>
                </a:spcBef>
              </a:pPr>
              <a:r>
                <a:rPr lang="en-US" altLang="zh-CN" b="1">
                  <a:solidFill>
                    <a:schemeClr val="bg1"/>
                  </a:solidFill>
                  <a:latin typeface="Garamond" pitchFamily="18" charset="0"/>
                </a:rPr>
                <a:t>Beijing</a:t>
              </a:r>
              <a:endParaRPr lang="zh-CN" altLang="en-US" b="1">
                <a:solidFill>
                  <a:schemeClr val="bg1"/>
                </a:solidFill>
                <a:latin typeface="Garamond" pitchFamily="18" charset="0"/>
              </a:endParaRPr>
            </a:p>
          </p:txBody>
        </p:sp>
      </p:grpSp>
      <p:grpSp>
        <p:nvGrpSpPr>
          <p:cNvPr id="24" name="Group 23"/>
          <p:cNvGrpSpPr>
            <a:grpSpLocks/>
          </p:cNvGrpSpPr>
          <p:nvPr/>
        </p:nvGrpSpPr>
        <p:grpSpPr bwMode="auto">
          <a:xfrm>
            <a:off x="165098" y="2849577"/>
            <a:ext cx="2411413" cy="1439862"/>
            <a:chOff x="0" y="1071"/>
            <a:chExt cx="1519" cy="907"/>
          </a:xfrm>
        </p:grpSpPr>
        <p:pic>
          <p:nvPicPr>
            <p:cNvPr id="25" name="Picture 7" descr="广州站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071"/>
              <a:ext cx="1519" cy="9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" name="Text Box 11"/>
            <p:cNvSpPr txBox="1">
              <a:spLocks noChangeArrowheads="1"/>
            </p:cNvSpPr>
            <p:nvPr/>
          </p:nvSpPr>
          <p:spPr bwMode="auto">
            <a:xfrm>
              <a:off x="0" y="1071"/>
              <a:ext cx="907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7" tIns="45714" rIns="91427" bIns="45714">
              <a:spAutoFit/>
            </a:bodyPr>
            <a:lstStyle>
              <a:lvl1pPr defTabSz="912813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 defTabSz="912813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 defTabSz="912813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 defTabSz="912813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 defTabSz="912813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algn="r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algn="r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algn="r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algn="r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algn="l" eaLnBrk="1" hangingPunct="1">
                <a:spcBef>
                  <a:spcPct val="50000"/>
                </a:spcBef>
              </a:pPr>
              <a:r>
                <a:rPr lang="en-US" altLang="zh-CN" b="1">
                  <a:solidFill>
                    <a:schemeClr val="bg1"/>
                  </a:solidFill>
                  <a:latin typeface="Garamond" pitchFamily="18" charset="0"/>
                </a:rPr>
                <a:t>Guangzhou</a:t>
              </a:r>
              <a:r>
                <a:rPr lang="en-US" altLang="zh-CN" b="1">
                  <a:latin typeface="Garamond" pitchFamily="18" charset="0"/>
                </a:rPr>
                <a:t> </a:t>
              </a:r>
              <a:endParaRPr lang="zh-CN" altLang="en-US" b="1">
                <a:latin typeface="Garamond" pitchFamily="18" charset="0"/>
              </a:endParaRPr>
            </a:p>
          </p:txBody>
        </p:sp>
      </p:grpSp>
      <p:grpSp>
        <p:nvGrpSpPr>
          <p:cNvPr id="27" name="Group 24"/>
          <p:cNvGrpSpPr>
            <a:grpSpLocks/>
          </p:cNvGrpSpPr>
          <p:nvPr/>
        </p:nvGrpSpPr>
        <p:grpSpPr bwMode="auto">
          <a:xfrm>
            <a:off x="165098" y="4241814"/>
            <a:ext cx="2411413" cy="1412875"/>
            <a:chOff x="0" y="1979"/>
            <a:chExt cx="1519" cy="890"/>
          </a:xfrm>
        </p:grpSpPr>
        <p:pic>
          <p:nvPicPr>
            <p:cNvPr id="28" name="Picture 3" descr="图片31：黑山头副站FY3后全景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979"/>
              <a:ext cx="1519" cy="8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" name="Text Box 12"/>
            <p:cNvSpPr txBox="1">
              <a:spLocks noChangeArrowheads="1"/>
            </p:cNvSpPr>
            <p:nvPr/>
          </p:nvSpPr>
          <p:spPr bwMode="auto">
            <a:xfrm>
              <a:off x="0" y="1979"/>
              <a:ext cx="74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7" tIns="45714" rIns="91427" bIns="45714">
              <a:spAutoFit/>
            </a:bodyPr>
            <a:lstStyle>
              <a:lvl1pPr defTabSz="912813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 defTabSz="912813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 defTabSz="912813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 defTabSz="912813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 defTabSz="912813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algn="r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algn="r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algn="r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algn="r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algn="l" eaLnBrk="1" hangingPunct="1">
                <a:spcBef>
                  <a:spcPct val="50000"/>
                </a:spcBef>
              </a:pPr>
              <a:r>
                <a:rPr lang="en-US" altLang="zh-CN" b="1">
                  <a:solidFill>
                    <a:schemeClr val="bg1"/>
                  </a:solidFill>
                  <a:latin typeface="Garamond" pitchFamily="18" charset="0"/>
                </a:rPr>
                <a:t>Urumuqi</a:t>
              </a:r>
              <a:endParaRPr lang="zh-CN" altLang="en-US" b="1">
                <a:solidFill>
                  <a:schemeClr val="bg1"/>
                </a:solidFill>
                <a:latin typeface="Garamond" pitchFamily="18" charset="0"/>
              </a:endParaRPr>
            </a:p>
          </p:txBody>
        </p:sp>
      </p:grpSp>
      <p:grpSp>
        <p:nvGrpSpPr>
          <p:cNvPr id="30" name="Group 30"/>
          <p:cNvGrpSpPr>
            <a:grpSpLocks/>
          </p:cNvGrpSpPr>
          <p:nvPr/>
        </p:nvGrpSpPr>
        <p:grpSpPr bwMode="auto">
          <a:xfrm>
            <a:off x="165098" y="5657864"/>
            <a:ext cx="2411413" cy="1079500"/>
            <a:chOff x="0" y="3385"/>
            <a:chExt cx="1519" cy="680"/>
          </a:xfrm>
        </p:grpSpPr>
        <p:pic>
          <p:nvPicPr>
            <p:cNvPr id="31" name="Picture 13" descr="佳木斯站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385"/>
              <a:ext cx="1519" cy="6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" name="Text Box 15"/>
            <p:cNvSpPr txBox="1">
              <a:spLocks noChangeArrowheads="1"/>
            </p:cNvSpPr>
            <p:nvPr/>
          </p:nvSpPr>
          <p:spPr bwMode="auto">
            <a:xfrm>
              <a:off x="0" y="3385"/>
              <a:ext cx="61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7" tIns="45714" rIns="91427" bIns="45714">
              <a:spAutoFit/>
            </a:bodyPr>
            <a:lstStyle>
              <a:lvl1pPr defTabSz="912813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 defTabSz="912813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 defTabSz="912813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 defTabSz="912813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 defTabSz="912813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algn="r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algn="r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algn="r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algn="r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algn="l" eaLnBrk="1" hangingPunct="1">
                <a:spcBef>
                  <a:spcPct val="50000"/>
                </a:spcBef>
              </a:pPr>
              <a:r>
                <a:rPr lang="en-US" altLang="zh-CN" b="1">
                  <a:latin typeface="Garamond" pitchFamily="18" charset="0"/>
                </a:rPr>
                <a:t>Jiamusi</a:t>
              </a:r>
              <a:endParaRPr lang="zh-CN" altLang="en-US" b="1">
                <a:latin typeface="Garamond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4389278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灯片编号占位符 3"/>
          <p:cNvSpPr txBox="1">
            <a:spLocks noGrp="1"/>
          </p:cNvSpPr>
          <p:nvPr/>
        </p:nvSpPr>
        <p:spPr bwMode="auto">
          <a:xfrm>
            <a:off x="6553200" y="6363763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fld id="{72E3BAC3-AD9C-4393-9BFE-8091B1BD563A}" type="slidenum">
              <a:rPr lang="en-US" altLang="zh-CN" sz="1400"/>
              <a:pPr eaLnBrk="1" hangingPunct="1"/>
              <a:t>4</a:t>
            </a:fld>
            <a:endParaRPr lang="en-US" altLang="zh-CN" sz="1400"/>
          </a:p>
        </p:txBody>
      </p:sp>
      <p:sp>
        <p:nvSpPr>
          <p:cNvPr id="22531" name="Oval 2"/>
          <p:cNvSpPr>
            <a:spLocks noChangeArrowheads="1"/>
          </p:cNvSpPr>
          <p:nvPr/>
        </p:nvSpPr>
        <p:spPr bwMode="auto">
          <a:xfrm>
            <a:off x="2093913" y="2128313"/>
            <a:ext cx="1809750" cy="1514475"/>
          </a:xfrm>
          <a:prstGeom prst="ellipse">
            <a:avLst/>
          </a:prstGeom>
          <a:gradFill rotWithShape="0">
            <a:gsLst>
              <a:gs pos="0">
                <a:srgbClr val="00279F"/>
              </a:gs>
              <a:gs pos="100000">
                <a:srgbClr val="4C67BC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endParaRPr lang="zh-CN" altLang="zh-CN"/>
          </a:p>
        </p:txBody>
      </p:sp>
      <p:grpSp>
        <p:nvGrpSpPr>
          <p:cNvPr id="22532" name="Group 3"/>
          <p:cNvGrpSpPr>
            <a:grpSpLocks/>
          </p:cNvGrpSpPr>
          <p:nvPr/>
        </p:nvGrpSpPr>
        <p:grpSpPr bwMode="auto">
          <a:xfrm>
            <a:off x="2025650" y="2336276"/>
            <a:ext cx="1820863" cy="1127125"/>
            <a:chOff x="1468" y="1947"/>
            <a:chExt cx="1134" cy="917"/>
          </a:xfrm>
        </p:grpSpPr>
        <p:sp>
          <p:nvSpPr>
            <p:cNvPr id="22578" name="Freeform 4"/>
            <p:cNvSpPr>
              <a:spLocks/>
            </p:cNvSpPr>
            <p:nvPr/>
          </p:nvSpPr>
          <p:spPr bwMode="auto">
            <a:xfrm>
              <a:off x="1468" y="2303"/>
              <a:ext cx="373" cy="486"/>
            </a:xfrm>
            <a:custGeom>
              <a:avLst/>
              <a:gdLst>
                <a:gd name="T0" fmla="*/ 46 w 373"/>
                <a:gd name="T1" fmla="*/ 61 h 486"/>
                <a:gd name="T2" fmla="*/ 26 w 373"/>
                <a:gd name="T3" fmla="*/ 76 h 486"/>
                <a:gd name="T4" fmla="*/ 10 w 373"/>
                <a:gd name="T5" fmla="*/ 109 h 486"/>
                <a:gd name="T6" fmla="*/ 6 w 373"/>
                <a:gd name="T7" fmla="*/ 140 h 486"/>
                <a:gd name="T8" fmla="*/ 15 w 373"/>
                <a:gd name="T9" fmla="*/ 186 h 486"/>
                <a:gd name="T10" fmla="*/ 47 w 373"/>
                <a:gd name="T11" fmla="*/ 229 h 486"/>
                <a:gd name="T12" fmla="*/ 79 w 373"/>
                <a:gd name="T13" fmla="*/ 217 h 486"/>
                <a:gd name="T14" fmla="*/ 142 w 373"/>
                <a:gd name="T15" fmla="*/ 231 h 486"/>
                <a:gd name="T16" fmla="*/ 158 w 373"/>
                <a:gd name="T17" fmla="*/ 305 h 486"/>
                <a:gd name="T18" fmla="*/ 159 w 373"/>
                <a:gd name="T19" fmla="*/ 324 h 486"/>
                <a:gd name="T20" fmla="*/ 153 w 373"/>
                <a:gd name="T21" fmla="*/ 366 h 486"/>
                <a:gd name="T22" fmla="*/ 171 w 373"/>
                <a:gd name="T23" fmla="*/ 414 h 486"/>
                <a:gd name="T24" fmla="*/ 189 w 373"/>
                <a:gd name="T25" fmla="*/ 464 h 486"/>
                <a:gd name="T26" fmla="*/ 216 w 373"/>
                <a:gd name="T27" fmla="*/ 481 h 486"/>
                <a:gd name="T28" fmla="*/ 265 w 373"/>
                <a:gd name="T29" fmla="*/ 442 h 486"/>
                <a:gd name="T30" fmla="*/ 276 w 373"/>
                <a:gd name="T31" fmla="*/ 418 h 486"/>
                <a:gd name="T32" fmla="*/ 282 w 373"/>
                <a:gd name="T33" fmla="*/ 401 h 486"/>
                <a:gd name="T34" fmla="*/ 307 w 373"/>
                <a:gd name="T35" fmla="*/ 357 h 486"/>
                <a:gd name="T36" fmla="*/ 307 w 373"/>
                <a:gd name="T37" fmla="*/ 318 h 486"/>
                <a:gd name="T38" fmla="*/ 303 w 373"/>
                <a:gd name="T39" fmla="*/ 297 h 486"/>
                <a:gd name="T40" fmla="*/ 322 w 373"/>
                <a:gd name="T41" fmla="*/ 256 h 486"/>
                <a:gd name="T42" fmla="*/ 372 w 373"/>
                <a:gd name="T43" fmla="*/ 172 h 486"/>
                <a:gd name="T44" fmla="*/ 321 w 373"/>
                <a:gd name="T45" fmla="*/ 177 h 486"/>
                <a:gd name="T46" fmla="*/ 299 w 373"/>
                <a:gd name="T47" fmla="*/ 146 h 486"/>
                <a:gd name="T48" fmla="*/ 264 w 373"/>
                <a:gd name="T49" fmla="*/ 75 h 486"/>
                <a:gd name="T50" fmla="*/ 265 w 373"/>
                <a:gd name="T51" fmla="*/ 52 h 486"/>
                <a:gd name="T52" fmla="*/ 243 w 373"/>
                <a:gd name="T53" fmla="*/ 56 h 486"/>
                <a:gd name="T54" fmla="*/ 193 w 373"/>
                <a:gd name="T55" fmla="*/ 65 h 486"/>
                <a:gd name="T56" fmla="*/ 174 w 373"/>
                <a:gd name="T57" fmla="*/ 41 h 486"/>
                <a:gd name="T58" fmla="*/ 155 w 373"/>
                <a:gd name="T59" fmla="*/ 12 h 486"/>
                <a:gd name="T60" fmla="*/ 90 w 373"/>
                <a:gd name="T61" fmla="*/ 0 h 486"/>
                <a:gd name="T62" fmla="*/ 68 w 373"/>
                <a:gd name="T63" fmla="*/ 26 h 48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373"/>
                <a:gd name="T97" fmla="*/ 0 h 486"/>
                <a:gd name="T98" fmla="*/ 373 w 373"/>
                <a:gd name="T99" fmla="*/ 486 h 48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373" h="486">
                  <a:moveTo>
                    <a:pt x="53" y="38"/>
                  </a:moveTo>
                  <a:lnTo>
                    <a:pt x="46" y="61"/>
                  </a:lnTo>
                  <a:lnTo>
                    <a:pt x="38" y="69"/>
                  </a:lnTo>
                  <a:lnTo>
                    <a:pt x="26" y="76"/>
                  </a:lnTo>
                  <a:lnTo>
                    <a:pt x="20" y="89"/>
                  </a:lnTo>
                  <a:lnTo>
                    <a:pt x="10" y="109"/>
                  </a:lnTo>
                  <a:lnTo>
                    <a:pt x="10" y="122"/>
                  </a:lnTo>
                  <a:lnTo>
                    <a:pt x="6" y="140"/>
                  </a:lnTo>
                  <a:lnTo>
                    <a:pt x="0" y="164"/>
                  </a:lnTo>
                  <a:lnTo>
                    <a:pt x="15" y="186"/>
                  </a:lnTo>
                  <a:lnTo>
                    <a:pt x="31" y="207"/>
                  </a:lnTo>
                  <a:lnTo>
                    <a:pt x="47" y="229"/>
                  </a:lnTo>
                  <a:lnTo>
                    <a:pt x="56" y="217"/>
                  </a:lnTo>
                  <a:lnTo>
                    <a:pt x="79" y="217"/>
                  </a:lnTo>
                  <a:lnTo>
                    <a:pt x="113" y="217"/>
                  </a:lnTo>
                  <a:lnTo>
                    <a:pt x="142" y="231"/>
                  </a:lnTo>
                  <a:lnTo>
                    <a:pt x="140" y="261"/>
                  </a:lnTo>
                  <a:lnTo>
                    <a:pt x="158" y="305"/>
                  </a:lnTo>
                  <a:lnTo>
                    <a:pt x="161" y="312"/>
                  </a:lnTo>
                  <a:lnTo>
                    <a:pt x="159" y="324"/>
                  </a:lnTo>
                  <a:lnTo>
                    <a:pt x="165" y="336"/>
                  </a:lnTo>
                  <a:lnTo>
                    <a:pt x="153" y="366"/>
                  </a:lnTo>
                  <a:lnTo>
                    <a:pt x="163" y="391"/>
                  </a:lnTo>
                  <a:lnTo>
                    <a:pt x="171" y="414"/>
                  </a:lnTo>
                  <a:lnTo>
                    <a:pt x="178" y="439"/>
                  </a:lnTo>
                  <a:lnTo>
                    <a:pt x="189" y="464"/>
                  </a:lnTo>
                  <a:lnTo>
                    <a:pt x="197" y="485"/>
                  </a:lnTo>
                  <a:lnTo>
                    <a:pt x="216" y="481"/>
                  </a:lnTo>
                  <a:lnTo>
                    <a:pt x="250" y="463"/>
                  </a:lnTo>
                  <a:lnTo>
                    <a:pt x="265" y="442"/>
                  </a:lnTo>
                  <a:lnTo>
                    <a:pt x="265" y="427"/>
                  </a:lnTo>
                  <a:lnTo>
                    <a:pt x="276" y="418"/>
                  </a:lnTo>
                  <a:lnTo>
                    <a:pt x="284" y="412"/>
                  </a:lnTo>
                  <a:lnTo>
                    <a:pt x="282" y="401"/>
                  </a:lnTo>
                  <a:lnTo>
                    <a:pt x="280" y="391"/>
                  </a:lnTo>
                  <a:lnTo>
                    <a:pt x="307" y="357"/>
                  </a:lnTo>
                  <a:lnTo>
                    <a:pt x="313" y="327"/>
                  </a:lnTo>
                  <a:lnTo>
                    <a:pt x="307" y="318"/>
                  </a:lnTo>
                  <a:lnTo>
                    <a:pt x="308" y="310"/>
                  </a:lnTo>
                  <a:lnTo>
                    <a:pt x="303" y="297"/>
                  </a:lnTo>
                  <a:lnTo>
                    <a:pt x="323" y="270"/>
                  </a:lnTo>
                  <a:lnTo>
                    <a:pt x="322" y="256"/>
                  </a:lnTo>
                  <a:lnTo>
                    <a:pt x="355" y="234"/>
                  </a:lnTo>
                  <a:lnTo>
                    <a:pt x="372" y="172"/>
                  </a:lnTo>
                  <a:lnTo>
                    <a:pt x="343" y="186"/>
                  </a:lnTo>
                  <a:lnTo>
                    <a:pt x="321" y="177"/>
                  </a:lnTo>
                  <a:lnTo>
                    <a:pt x="323" y="163"/>
                  </a:lnTo>
                  <a:lnTo>
                    <a:pt x="299" y="146"/>
                  </a:lnTo>
                  <a:lnTo>
                    <a:pt x="289" y="110"/>
                  </a:lnTo>
                  <a:lnTo>
                    <a:pt x="264" y="75"/>
                  </a:lnTo>
                  <a:lnTo>
                    <a:pt x="265" y="56"/>
                  </a:lnTo>
                  <a:lnTo>
                    <a:pt x="265" y="52"/>
                  </a:lnTo>
                  <a:lnTo>
                    <a:pt x="253" y="53"/>
                  </a:lnTo>
                  <a:lnTo>
                    <a:pt x="243" y="56"/>
                  </a:lnTo>
                  <a:lnTo>
                    <a:pt x="210" y="43"/>
                  </a:lnTo>
                  <a:lnTo>
                    <a:pt x="193" y="65"/>
                  </a:lnTo>
                  <a:lnTo>
                    <a:pt x="180" y="48"/>
                  </a:lnTo>
                  <a:lnTo>
                    <a:pt x="174" y="41"/>
                  </a:lnTo>
                  <a:lnTo>
                    <a:pt x="157" y="38"/>
                  </a:lnTo>
                  <a:lnTo>
                    <a:pt x="155" y="12"/>
                  </a:lnTo>
                  <a:lnTo>
                    <a:pt x="129" y="16"/>
                  </a:lnTo>
                  <a:lnTo>
                    <a:pt x="90" y="0"/>
                  </a:lnTo>
                  <a:lnTo>
                    <a:pt x="82" y="14"/>
                  </a:lnTo>
                  <a:lnTo>
                    <a:pt x="68" y="26"/>
                  </a:lnTo>
                  <a:lnTo>
                    <a:pt x="53" y="38"/>
                  </a:lnTo>
                </a:path>
              </a:pathLst>
            </a:custGeom>
            <a:gradFill rotWithShape="0">
              <a:gsLst>
                <a:gs pos="0">
                  <a:srgbClr val="008000"/>
                </a:gs>
                <a:gs pos="100000">
                  <a:srgbClr val="FFFFFF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2579" name="Freeform 5"/>
            <p:cNvSpPr>
              <a:spLocks/>
            </p:cNvSpPr>
            <p:nvPr/>
          </p:nvSpPr>
          <p:spPr bwMode="auto">
            <a:xfrm>
              <a:off x="2538" y="2712"/>
              <a:ext cx="64" cy="89"/>
            </a:xfrm>
            <a:custGeom>
              <a:avLst/>
              <a:gdLst>
                <a:gd name="T0" fmla="*/ 41 w 64"/>
                <a:gd name="T1" fmla="*/ 0 h 89"/>
                <a:gd name="T2" fmla="*/ 40 w 64"/>
                <a:gd name="T3" fmla="*/ 30 h 89"/>
                <a:gd name="T4" fmla="*/ 18 w 64"/>
                <a:gd name="T5" fmla="*/ 51 h 89"/>
                <a:gd name="T6" fmla="*/ 5 w 64"/>
                <a:gd name="T7" fmla="*/ 67 h 89"/>
                <a:gd name="T8" fmla="*/ 0 w 64"/>
                <a:gd name="T9" fmla="*/ 74 h 89"/>
                <a:gd name="T10" fmla="*/ 5 w 64"/>
                <a:gd name="T11" fmla="*/ 80 h 89"/>
                <a:gd name="T12" fmla="*/ 18 w 64"/>
                <a:gd name="T13" fmla="*/ 88 h 89"/>
                <a:gd name="T14" fmla="*/ 30 w 64"/>
                <a:gd name="T15" fmla="*/ 69 h 89"/>
                <a:gd name="T16" fmla="*/ 48 w 64"/>
                <a:gd name="T17" fmla="*/ 51 h 89"/>
                <a:gd name="T18" fmla="*/ 57 w 64"/>
                <a:gd name="T19" fmla="*/ 35 h 89"/>
                <a:gd name="T20" fmla="*/ 63 w 64"/>
                <a:gd name="T21" fmla="*/ 22 h 89"/>
                <a:gd name="T22" fmla="*/ 59 w 64"/>
                <a:gd name="T23" fmla="*/ 14 h 89"/>
                <a:gd name="T24" fmla="*/ 41 w 64"/>
                <a:gd name="T25" fmla="*/ 0 h 8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4"/>
                <a:gd name="T40" fmla="*/ 0 h 89"/>
                <a:gd name="T41" fmla="*/ 64 w 64"/>
                <a:gd name="T42" fmla="*/ 89 h 8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4" h="89">
                  <a:moveTo>
                    <a:pt x="41" y="0"/>
                  </a:moveTo>
                  <a:lnTo>
                    <a:pt x="40" y="30"/>
                  </a:lnTo>
                  <a:lnTo>
                    <a:pt x="18" y="51"/>
                  </a:lnTo>
                  <a:lnTo>
                    <a:pt x="5" y="67"/>
                  </a:lnTo>
                  <a:lnTo>
                    <a:pt x="0" y="74"/>
                  </a:lnTo>
                  <a:lnTo>
                    <a:pt x="5" y="80"/>
                  </a:lnTo>
                  <a:lnTo>
                    <a:pt x="18" y="88"/>
                  </a:lnTo>
                  <a:lnTo>
                    <a:pt x="30" y="69"/>
                  </a:lnTo>
                  <a:lnTo>
                    <a:pt x="48" y="51"/>
                  </a:lnTo>
                  <a:lnTo>
                    <a:pt x="57" y="35"/>
                  </a:lnTo>
                  <a:lnTo>
                    <a:pt x="63" y="22"/>
                  </a:lnTo>
                  <a:lnTo>
                    <a:pt x="59" y="14"/>
                  </a:lnTo>
                  <a:lnTo>
                    <a:pt x="41" y="0"/>
                  </a:lnTo>
                </a:path>
              </a:pathLst>
            </a:custGeom>
            <a:gradFill rotWithShape="0">
              <a:gsLst>
                <a:gs pos="0">
                  <a:srgbClr val="008000"/>
                </a:gs>
                <a:gs pos="100000">
                  <a:srgbClr val="FFFFFF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2580" name="Freeform 6"/>
            <p:cNvSpPr>
              <a:spLocks/>
            </p:cNvSpPr>
            <p:nvPr/>
          </p:nvSpPr>
          <p:spPr bwMode="auto">
            <a:xfrm>
              <a:off x="2304" y="2644"/>
              <a:ext cx="199" cy="186"/>
            </a:xfrm>
            <a:custGeom>
              <a:avLst/>
              <a:gdLst>
                <a:gd name="T0" fmla="*/ 137 w 199"/>
                <a:gd name="T1" fmla="*/ 11 h 186"/>
                <a:gd name="T2" fmla="*/ 138 w 199"/>
                <a:gd name="T3" fmla="*/ 18 h 186"/>
                <a:gd name="T4" fmla="*/ 136 w 199"/>
                <a:gd name="T5" fmla="*/ 32 h 186"/>
                <a:gd name="T6" fmla="*/ 123 w 199"/>
                <a:gd name="T7" fmla="*/ 30 h 186"/>
                <a:gd name="T8" fmla="*/ 115 w 199"/>
                <a:gd name="T9" fmla="*/ 3 h 186"/>
                <a:gd name="T10" fmla="*/ 92 w 199"/>
                <a:gd name="T11" fmla="*/ 0 h 186"/>
                <a:gd name="T12" fmla="*/ 87 w 199"/>
                <a:gd name="T13" fmla="*/ 8 h 186"/>
                <a:gd name="T14" fmla="*/ 74 w 199"/>
                <a:gd name="T15" fmla="*/ 20 h 186"/>
                <a:gd name="T16" fmla="*/ 62 w 199"/>
                <a:gd name="T17" fmla="*/ 18 h 186"/>
                <a:gd name="T18" fmla="*/ 48 w 199"/>
                <a:gd name="T19" fmla="*/ 34 h 186"/>
                <a:gd name="T20" fmla="*/ 43 w 199"/>
                <a:gd name="T21" fmla="*/ 36 h 186"/>
                <a:gd name="T22" fmla="*/ 37 w 199"/>
                <a:gd name="T23" fmla="*/ 49 h 186"/>
                <a:gd name="T24" fmla="*/ 13 w 199"/>
                <a:gd name="T25" fmla="*/ 56 h 186"/>
                <a:gd name="T26" fmla="*/ 0 w 199"/>
                <a:gd name="T27" fmla="*/ 79 h 186"/>
                <a:gd name="T28" fmla="*/ 7 w 199"/>
                <a:gd name="T29" fmla="*/ 101 h 186"/>
                <a:gd name="T30" fmla="*/ 4 w 199"/>
                <a:gd name="T31" fmla="*/ 107 h 186"/>
                <a:gd name="T32" fmla="*/ 11 w 199"/>
                <a:gd name="T33" fmla="*/ 132 h 186"/>
                <a:gd name="T34" fmla="*/ 24 w 199"/>
                <a:gd name="T35" fmla="*/ 149 h 186"/>
                <a:gd name="T36" fmla="*/ 54 w 199"/>
                <a:gd name="T37" fmla="*/ 142 h 186"/>
                <a:gd name="T38" fmla="*/ 69 w 199"/>
                <a:gd name="T39" fmla="*/ 132 h 186"/>
                <a:gd name="T40" fmla="*/ 74 w 199"/>
                <a:gd name="T41" fmla="*/ 130 h 186"/>
                <a:gd name="T42" fmla="*/ 95 w 199"/>
                <a:gd name="T43" fmla="*/ 132 h 186"/>
                <a:gd name="T44" fmla="*/ 104 w 199"/>
                <a:gd name="T45" fmla="*/ 144 h 186"/>
                <a:gd name="T46" fmla="*/ 110 w 199"/>
                <a:gd name="T47" fmla="*/ 153 h 186"/>
                <a:gd name="T48" fmla="*/ 130 w 199"/>
                <a:gd name="T49" fmla="*/ 160 h 186"/>
                <a:gd name="T50" fmla="*/ 149 w 199"/>
                <a:gd name="T51" fmla="*/ 178 h 186"/>
                <a:gd name="T52" fmla="*/ 158 w 199"/>
                <a:gd name="T53" fmla="*/ 184 h 186"/>
                <a:gd name="T54" fmla="*/ 174 w 199"/>
                <a:gd name="T55" fmla="*/ 172 h 186"/>
                <a:gd name="T56" fmla="*/ 183 w 199"/>
                <a:gd name="T57" fmla="*/ 154 h 186"/>
                <a:gd name="T58" fmla="*/ 194 w 199"/>
                <a:gd name="T59" fmla="*/ 131 h 186"/>
                <a:gd name="T60" fmla="*/ 196 w 199"/>
                <a:gd name="T61" fmla="*/ 97 h 186"/>
                <a:gd name="T62" fmla="*/ 183 w 199"/>
                <a:gd name="T63" fmla="*/ 75 h 186"/>
                <a:gd name="T64" fmla="*/ 178 w 199"/>
                <a:gd name="T65" fmla="*/ 61 h 186"/>
                <a:gd name="T66" fmla="*/ 164 w 199"/>
                <a:gd name="T67" fmla="*/ 50 h 186"/>
                <a:gd name="T68" fmla="*/ 157 w 199"/>
                <a:gd name="T69" fmla="*/ 25 h 186"/>
                <a:gd name="T70" fmla="*/ 143 w 199"/>
                <a:gd name="T71" fmla="*/ 0 h 18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99"/>
                <a:gd name="T109" fmla="*/ 0 h 186"/>
                <a:gd name="T110" fmla="*/ 199 w 199"/>
                <a:gd name="T111" fmla="*/ 186 h 18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99" h="186">
                  <a:moveTo>
                    <a:pt x="139" y="2"/>
                  </a:moveTo>
                  <a:lnTo>
                    <a:pt x="137" y="11"/>
                  </a:lnTo>
                  <a:lnTo>
                    <a:pt x="136" y="14"/>
                  </a:lnTo>
                  <a:lnTo>
                    <a:pt x="138" y="18"/>
                  </a:lnTo>
                  <a:lnTo>
                    <a:pt x="138" y="28"/>
                  </a:lnTo>
                  <a:lnTo>
                    <a:pt x="136" y="32"/>
                  </a:lnTo>
                  <a:lnTo>
                    <a:pt x="130" y="34"/>
                  </a:lnTo>
                  <a:lnTo>
                    <a:pt x="123" y="30"/>
                  </a:lnTo>
                  <a:lnTo>
                    <a:pt x="122" y="19"/>
                  </a:lnTo>
                  <a:lnTo>
                    <a:pt x="115" y="3"/>
                  </a:lnTo>
                  <a:lnTo>
                    <a:pt x="104" y="4"/>
                  </a:lnTo>
                  <a:lnTo>
                    <a:pt x="92" y="0"/>
                  </a:lnTo>
                  <a:lnTo>
                    <a:pt x="92" y="8"/>
                  </a:lnTo>
                  <a:lnTo>
                    <a:pt x="87" y="8"/>
                  </a:lnTo>
                  <a:lnTo>
                    <a:pt x="82" y="19"/>
                  </a:lnTo>
                  <a:lnTo>
                    <a:pt x="74" y="20"/>
                  </a:lnTo>
                  <a:lnTo>
                    <a:pt x="69" y="21"/>
                  </a:lnTo>
                  <a:lnTo>
                    <a:pt x="62" y="18"/>
                  </a:lnTo>
                  <a:lnTo>
                    <a:pt x="49" y="30"/>
                  </a:lnTo>
                  <a:lnTo>
                    <a:pt x="48" y="34"/>
                  </a:lnTo>
                  <a:lnTo>
                    <a:pt x="44" y="31"/>
                  </a:lnTo>
                  <a:lnTo>
                    <a:pt x="43" y="36"/>
                  </a:lnTo>
                  <a:lnTo>
                    <a:pt x="43" y="40"/>
                  </a:lnTo>
                  <a:lnTo>
                    <a:pt x="37" y="49"/>
                  </a:lnTo>
                  <a:lnTo>
                    <a:pt x="26" y="53"/>
                  </a:lnTo>
                  <a:lnTo>
                    <a:pt x="13" y="56"/>
                  </a:lnTo>
                  <a:lnTo>
                    <a:pt x="4" y="63"/>
                  </a:lnTo>
                  <a:lnTo>
                    <a:pt x="0" y="79"/>
                  </a:lnTo>
                  <a:lnTo>
                    <a:pt x="3" y="100"/>
                  </a:lnTo>
                  <a:lnTo>
                    <a:pt x="7" y="101"/>
                  </a:lnTo>
                  <a:lnTo>
                    <a:pt x="7" y="102"/>
                  </a:lnTo>
                  <a:lnTo>
                    <a:pt x="4" y="107"/>
                  </a:lnTo>
                  <a:lnTo>
                    <a:pt x="10" y="124"/>
                  </a:lnTo>
                  <a:lnTo>
                    <a:pt x="11" y="132"/>
                  </a:lnTo>
                  <a:lnTo>
                    <a:pt x="10" y="142"/>
                  </a:lnTo>
                  <a:lnTo>
                    <a:pt x="24" y="149"/>
                  </a:lnTo>
                  <a:lnTo>
                    <a:pt x="34" y="142"/>
                  </a:lnTo>
                  <a:lnTo>
                    <a:pt x="54" y="142"/>
                  </a:lnTo>
                  <a:lnTo>
                    <a:pt x="52" y="139"/>
                  </a:lnTo>
                  <a:lnTo>
                    <a:pt x="69" y="132"/>
                  </a:lnTo>
                  <a:lnTo>
                    <a:pt x="74" y="132"/>
                  </a:lnTo>
                  <a:lnTo>
                    <a:pt x="74" y="130"/>
                  </a:lnTo>
                  <a:lnTo>
                    <a:pt x="82" y="128"/>
                  </a:lnTo>
                  <a:lnTo>
                    <a:pt x="95" y="132"/>
                  </a:lnTo>
                  <a:lnTo>
                    <a:pt x="102" y="132"/>
                  </a:lnTo>
                  <a:lnTo>
                    <a:pt x="104" y="144"/>
                  </a:lnTo>
                  <a:lnTo>
                    <a:pt x="110" y="144"/>
                  </a:lnTo>
                  <a:lnTo>
                    <a:pt x="110" y="153"/>
                  </a:lnTo>
                  <a:lnTo>
                    <a:pt x="124" y="155"/>
                  </a:lnTo>
                  <a:lnTo>
                    <a:pt x="130" y="160"/>
                  </a:lnTo>
                  <a:lnTo>
                    <a:pt x="131" y="171"/>
                  </a:lnTo>
                  <a:lnTo>
                    <a:pt x="149" y="178"/>
                  </a:lnTo>
                  <a:lnTo>
                    <a:pt x="153" y="185"/>
                  </a:lnTo>
                  <a:lnTo>
                    <a:pt x="158" y="184"/>
                  </a:lnTo>
                  <a:lnTo>
                    <a:pt x="168" y="177"/>
                  </a:lnTo>
                  <a:lnTo>
                    <a:pt x="174" y="172"/>
                  </a:lnTo>
                  <a:lnTo>
                    <a:pt x="181" y="172"/>
                  </a:lnTo>
                  <a:lnTo>
                    <a:pt x="183" y="154"/>
                  </a:lnTo>
                  <a:lnTo>
                    <a:pt x="186" y="140"/>
                  </a:lnTo>
                  <a:lnTo>
                    <a:pt x="194" y="131"/>
                  </a:lnTo>
                  <a:lnTo>
                    <a:pt x="198" y="118"/>
                  </a:lnTo>
                  <a:lnTo>
                    <a:pt x="196" y="97"/>
                  </a:lnTo>
                  <a:lnTo>
                    <a:pt x="194" y="84"/>
                  </a:lnTo>
                  <a:lnTo>
                    <a:pt x="183" y="75"/>
                  </a:lnTo>
                  <a:lnTo>
                    <a:pt x="182" y="68"/>
                  </a:lnTo>
                  <a:lnTo>
                    <a:pt x="178" y="61"/>
                  </a:lnTo>
                  <a:lnTo>
                    <a:pt x="174" y="56"/>
                  </a:lnTo>
                  <a:lnTo>
                    <a:pt x="164" y="50"/>
                  </a:lnTo>
                  <a:lnTo>
                    <a:pt x="161" y="40"/>
                  </a:lnTo>
                  <a:lnTo>
                    <a:pt x="157" y="25"/>
                  </a:lnTo>
                  <a:lnTo>
                    <a:pt x="151" y="14"/>
                  </a:lnTo>
                  <a:lnTo>
                    <a:pt x="143" y="0"/>
                  </a:lnTo>
                  <a:lnTo>
                    <a:pt x="139" y="2"/>
                  </a:lnTo>
                </a:path>
              </a:pathLst>
            </a:custGeom>
            <a:gradFill rotWithShape="0">
              <a:gsLst>
                <a:gs pos="0">
                  <a:srgbClr val="008000"/>
                </a:gs>
                <a:gs pos="100000">
                  <a:srgbClr val="FFFFFF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2581" name="Freeform 7"/>
            <p:cNvSpPr>
              <a:spLocks/>
            </p:cNvSpPr>
            <p:nvPr/>
          </p:nvSpPr>
          <p:spPr bwMode="auto">
            <a:xfrm>
              <a:off x="2355" y="2552"/>
              <a:ext cx="105" cy="87"/>
            </a:xfrm>
            <a:custGeom>
              <a:avLst/>
              <a:gdLst>
                <a:gd name="T0" fmla="*/ 0 w 105"/>
                <a:gd name="T1" fmla="*/ 0 h 87"/>
                <a:gd name="T2" fmla="*/ 7 w 105"/>
                <a:gd name="T3" fmla="*/ 22 h 87"/>
                <a:gd name="T4" fmla="*/ 42 w 105"/>
                <a:gd name="T5" fmla="*/ 51 h 87"/>
                <a:gd name="T6" fmla="*/ 62 w 105"/>
                <a:gd name="T7" fmla="*/ 46 h 87"/>
                <a:gd name="T8" fmla="*/ 104 w 105"/>
                <a:gd name="T9" fmla="*/ 86 h 87"/>
                <a:gd name="T10" fmla="*/ 81 w 105"/>
                <a:gd name="T11" fmla="*/ 45 h 87"/>
                <a:gd name="T12" fmla="*/ 81 w 105"/>
                <a:gd name="T13" fmla="*/ 36 h 87"/>
                <a:gd name="T14" fmla="*/ 85 w 105"/>
                <a:gd name="T15" fmla="*/ 27 h 87"/>
                <a:gd name="T16" fmla="*/ 40 w 105"/>
                <a:gd name="T17" fmla="*/ 9 h 87"/>
                <a:gd name="T18" fmla="*/ 0 w 105"/>
                <a:gd name="T19" fmla="*/ 0 h 8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05"/>
                <a:gd name="T31" fmla="*/ 0 h 87"/>
                <a:gd name="T32" fmla="*/ 105 w 105"/>
                <a:gd name="T33" fmla="*/ 87 h 8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05" h="87">
                  <a:moveTo>
                    <a:pt x="0" y="0"/>
                  </a:moveTo>
                  <a:lnTo>
                    <a:pt x="7" y="22"/>
                  </a:lnTo>
                  <a:lnTo>
                    <a:pt x="42" y="51"/>
                  </a:lnTo>
                  <a:lnTo>
                    <a:pt x="62" y="46"/>
                  </a:lnTo>
                  <a:lnTo>
                    <a:pt x="104" y="86"/>
                  </a:lnTo>
                  <a:lnTo>
                    <a:pt x="81" y="45"/>
                  </a:lnTo>
                  <a:lnTo>
                    <a:pt x="81" y="36"/>
                  </a:lnTo>
                  <a:lnTo>
                    <a:pt x="85" y="27"/>
                  </a:lnTo>
                  <a:lnTo>
                    <a:pt x="40" y="9"/>
                  </a:lnTo>
                  <a:lnTo>
                    <a:pt x="0" y="0"/>
                  </a:lnTo>
                </a:path>
              </a:pathLst>
            </a:custGeom>
            <a:gradFill rotWithShape="0">
              <a:gsLst>
                <a:gs pos="0">
                  <a:srgbClr val="008000"/>
                </a:gs>
                <a:gs pos="100000">
                  <a:srgbClr val="FFFFFF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2582" name="Freeform 8"/>
            <p:cNvSpPr>
              <a:spLocks/>
            </p:cNvSpPr>
            <p:nvPr/>
          </p:nvSpPr>
          <p:spPr bwMode="auto">
            <a:xfrm>
              <a:off x="2245" y="2522"/>
              <a:ext cx="64" cy="84"/>
            </a:xfrm>
            <a:custGeom>
              <a:avLst/>
              <a:gdLst>
                <a:gd name="T0" fmla="*/ 47 w 64"/>
                <a:gd name="T1" fmla="*/ 0 h 84"/>
                <a:gd name="T2" fmla="*/ 22 w 64"/>
                <a:gd name="T3" fmla="*/ 43 h 84"/>
                <a:gd name="T4" fmla="*/ 0 w 64"/>
                <a:gd name="T5" fmla="*/ 44 h 84"/>
                <a:gd name="T6" fmla="*/ 7 w 64"/>
                <a:gd name="T7" fmla="*/ 74 h 84"/>
                <a:gd name="T8" fmla="*/ 52 w 64"/>
                <a:gd name="T9" fmla="*/ 83 h 84"/>
                <a:gd name="T10" fmla="*/ 63 w 64"/>
                <a:gd name="T11" fmla="*/ 24 h 84"/>
                <a:gd name="T12" fmla="*/ 47 w 64"/>
                <a:gd name="T13" fmla="*/ 0 h 8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4"/>
                <a:gd name="T22" fmla="*/ 0 h 84"/>
                <a:gd name="T23" fmla="*/ 64 w 64"/>
                <a:gd name="T24" fmla="*/ 84 h 8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4" h="84">
                  <a:moveTo>
                    <a:pt x="47" y="0"/>
                  </a:moveTo>
                  <a:lnTo>
                    <a:pt x="22" y="43"/>
                  </a:lnTo>
                  <a:lnTo>
                    <a:pt x="0" y="44"/>
                  </a:lnTo>
                  <a:lnTo>
                    <a:pt x="7" y="74"/>
                  </a:lnTo>
                  <a:lnTo>
                    <a:pt x="52" y="83"/>
                  </a:lnTo>
                  <a:lnTo>
                    <a:pt x="63" y="24"/>
                  </a:lnTo>
                  <a:lnTo>
                    <a:pt x="47" y="0"/>
                  </a:lnTo>
                </a:path>
              </a:pathLst>
            </a:custGeom>
            <a:gradFill rotWithShape="0">
              <a:gsLst>
                <a:gs pos="0">
                  <a:srgbClr val="008000"/>
                </a:gs>
                <a:gs pos="100000">
                  <a:srgbClr val="FFFFFF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2583" name="Freeform 9"/>
            <p:cNvSpPr>
              <a:spLocks/>
            </p:cNvSpPr>
            <p:nvPr/>
          </p:nvSpPr>
          <p:spPr bwMode="auto">
            <a:xfrm>
              <a:off x="2162" y="2578"/>
              <a:ext cx="68" cy="52"/>
            </a:xfrm>
            <a:custGeom>
              <a:avLst/>
              <a:gdLst>
                <a:gd name="T0" fmla="*/ 0 w 68"/>
                <a:gd name="T1" fmla="*/ 0 h 52"/>
                <a:gd name="T2" fmla="*/ 39 w 68"/>
                <a:gd name="T3" fmla="*/ 50 h 52"/>
                <a:gd name="T4" fmla="*/ 60 w 68"/>
                <a:gd name="T5" fmla="*/ 51 h 52"/>
                <a:gd name="T6" fmla="*/ 67 w 68"/>
                <a:gd name="T7" fmla="*/ 35 h 52"/>
                <a:gd name="T8" fmla="*/ 28 w 68"/>
                <a:gd name="T9" fmla="*/ 7 h 52"/>
                <a:gd name="T10" fmla="*/ 0 w 68"/>
                <a:gd name="T11" fmla="*/ 0 h 5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8"/>
                <a:gd name="T19" fmla="*/ 0 h 52"/>
                <a:gd name="T20" fmla="*/ 68 w 68"/>
                <a:gd name="T21" fmla="*/ 52 h 5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8" h="52">
                  <a:moveTo>
                    <a:pt x="0" y="0"/>
                  </a:moveTo>
                  <a:lnTo>
                    <a:pt x="39" y="50"/>
                  </a:lnTo>
                  <a:lnTo>
                    <a:pt x="60" y="51"/>
                  </a:lnTo>
                  <a:lnTo>
                    <a:pt x="67" y="35"/>
                  </a:lnTo>
                  <a:lnTo>
                    <a:pt x="28" y="7"/>
                  </a:lnTo>
                  <a:lnTo>
                    <a:pt x="0" y="0"/>
                  </a:lnTo>
                </a:path>
              </a:pathLst>
            </a:custGeom>
            <a:gradFill rotWithShape="0">
              <a:gsLst>
                <a:gs pos="0">
                  <a:srgbClr val="008000"/>
                </a:gs>
                <a:gs pos="100000">
                  <a:srgbClr val="FFFFFF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2584" name="Freeform 10"/>
            <p:cNvSpPr>
              <a:spLocks/>
            </p:cNvSpPr>
            <p:nvPr/>
          </p:nvSpPr>
          <p:spPr bwMode="auto">
            <a:xfrm>
              <a:off x="2225" y="2631"/>
              <a:ext cx="118" cy="34"/>
            </a:xfrm>
            <a:custGeom>
              <a:avLst/>
              <a:gdLst>
                <a:gd name="T0" fmla="*/ 0 w 118"/>
                <a:gd name="T1" fmla="*/ 0 h 34"/>
                <a:gd name="T2" fmla="*/ 25 w 118"/>
                <a:gd name="T3" fmla="*/ 33 h 34"/>
                <a:gd name="T4" fmla="*/ 117 w 118"/>
                <a:gd name="T5" fmla="*/ 13 h 34"/>
                <a:gd name="T6" fmla="*/ 28 w 118"/>
                <a:gd name="T7" fmla="*/ 17 h 34"/>
                <a:gd name="T8" fmla="*/ 0 w 118"/>
                <a:gd name="T9" fmla="*/ 0 h 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8"/>
                <a:gd name="T16" fmla="*/ 0 h 34"/>
                <a:gd name="T17" fmla="*/ 118 w 118"/>
                <a:gd name="T18" fmla="*/ 34 h 3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8" h="34">
                  <a:moveTo>
                    <a:pt x="0" y="0"/>
                  </a:moveTo>
                  <a:lnTo>
                    <a:pt x="25" y="33"/>
                  </a:lnTo>
                  <a:lnTo>
                    <a:pt x="117" y="13"/>
                  </a:lnTo>
                  <a:lnTo>
                    <a:pt x="28" y="17"/>
                  </a:lnTo>
                  <a:lnTo>
                    <a:pt x="0" y="0"/>
                  </a:lnTo>
                </a:path>
              </a:pathLst>
            </a:custGeom>
            <a:gradFill rotWithShape="0">
              <a:gsLst>
                <a:gs pos="0">
                  <a:srgbClr val="008000"/>
                </a:gs>
                <a:gs pos="100000">
                  <a:srgbClr val="FFFFFF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2585" name="Freeform 11"/>
            <p:cNvSpPr>
              <a:spLocks/>
            </p:cNvSpPr>
            <p:nvPr/>
          </p:nvSpPr>
          <p:spPr bwMode="auto">
            <a:xfrm>
              <a:off x="2457" y="2833"/>
              <a:ext cx="21" cy="31"/>
            </a:xfrm>
            <a:custGeom>
              <a:avLst/>
              <a:gdLst>
                <a:gd name="T0" fmla="*/ 6 w 21"/>
                <a:gd name="T1" fmla="*/ 0 h 31"/>
                <a:gd name="T2" fmla="*/ 0 w 21"/>
                <a:gd name="T3" fmla="*/ 0 h 31"/>
                <a:gd name="T4" fmla="*/ 1 w 21"/>
                <a:gd name="T5" fmla="*/ 7 h 31"/>
                <a:gd name="T6" fmla="*/ 6 w 21"/>
                <a:gd name="T7" fmla="*/ 12 h 31"/>
                <a:gd name="T8" fmla="*/ 6 w 21"/>
                <a:gd name="T9" fmla="*/ 23 h 31"/>
                <a:gd name="T10" fmla="*/ 14 w 21"/>
                <a:gd name="T11" fmla="*/ 30 h 31"/>
                <a:gd name="T12" fmla="*/ 17 w 21"/>
                <a:gd name="T13" fmla="*/ 24 h 31"/>
                <a:gd name="T14" fmla="*/ 17 w 21"/>
                <a:gd name="T15" fmla="*/ 19 h 31"/>
                <a:gd name="T16" fmla="*/ 19 w 21"/>
                <a:gd name="T17" fmla="*/ 15 h 31"/>
                <a:gd name="T18" fmla="*/ 20 w 21"/>
                <a:gd name="T19" fmla="*/ 2 h 31"/>
                <a:gd name="T20" fmla="*/ 11 w 21"/>
                <a:gd name="T21" fmla="*/ 5 h 31"/>
                <a:gd name="T22" fmla="*/ 6 w 21"/>
                <a:gd name="T23" fmla="*/ 0 h 3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1"/>
                <a:gd name="T37" fmla="*/ 0 h 31"/>
                <a:gd name="T38" fmla="*/ 21 w 21"/>
                <a:gd name="T39" fmla="*/ 31 h 3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1" h="31">
                  <a:moveTo>
                    <a:pt x="6" y="0"/>
                  </a:moveTo>
                  <a:lnTo>
                    <a:pt x="0" y="0"/>
                  </a:lnTo>
                  <a:lnTo>
                    <a:pt x="1" y="7"/>
                  </a:lnTo>
                  <a:lnTo>
                    <a:pt x="6" y="12"/>
                  </a:lnTo>
                  <a:lnTo>
                    <a:pt x="6" y="23"/>
                  </a:lnTo>
                  <a:lnTo>
                    <a:pt x="14" y="30"/>
                  </a:lnTo>
                  <a:lnTo>
                    <a:pt x="17" y="24"/>
                  </a:lnTo>
                  <a:lnTo>
                    <a:pt x="17" y="19"/>
                  </a:lnTo>
                  <a:lnTo>
                    <a:pt x="19" y="15"/>
                  </a:lnTo>
                  <a:lnTo>
                    <a:pt x="20" y="2"/>
                  </a:lnTo>
                  <a:lnTo>
                    <a:pt x="11" y="5"/>
                  </a:lnTo>
                  <a:lnTo>
                    <a:pt x="6" y="0"/>
                  </a:lnTo>
                </a:path>
              </a:pathLst>
            </a:custGeom>
            <a:gradFill rotWithShape="0">
              <a:gsLst>
                <a:gs pos="0">
                  <a:srgbClr val="008000"/>
                </a:gs>
                <a:gs pos="100000">
                  <a:srgbClr val="FFFFFF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2586" name="Freeform 12"/>
            <p:cNvSpPr>
              <a:spLocks/>
            </p:cNvSpPr>
            <p:nvPr/>
          </p:nvSpPr>
          <p:spPr bwMode="auto">
            <a:xfrm>
              <a:off x="2333" y="2204"/>
              <a:ext cx="83" cy="135"/>
            </a:xfrm>
            <a:custGeom>
              <a:avLst/>
              <a:gdLst>
                <a:gd name="T0" fmla="*/ 54 w 83"/>
                <a:gd name="T1" fmla="*/ 0 h 135"/>
                <a:gd name="T2" fmla="*/ 54 w 83"/>
                <a:gd name="T3" fmla="*/ 18 h 135"/>
                <a:gd name="T4" fmla="*/ 47 w 83"/>
                <a:gd name="T5" fmla="*/ 28 h 135"/>
                <a:gd name="T6" fmla="*/ 49 w 83"/>
                <a:gd name="T7" fmla="*/ 47 h 135"/>
                <a:gd name="T8" fmla="*/ 41 w 83"/>
                <a:gd name="T9" fmla="*/ 70 h 135"/>
                <a:gd name="T10" fmla="*/ 28 w 83"/>
                <a:gd name="T11" fmla="*/ 90 h 135"/>
                <a:gd name="T12" fmla="*/ 4 w 83"/>
                <a:gd name="T13" fmla="*/ 109 h 135"/>
                <a:gd name="T14" fmla="*/ 0 w 83"/>
                <a:gd name="T15" fmla="*/ 134 h 135"/>
                <a:gd name="T16" fmla="*/ 9 w 83"/>
                <a:gd name="T17" fmla="*/ 134 h 135"/>
                <a:gd name="T18" fmla="*/ 11 w 83"/>
                <a:gd name="T19" fmla="*/ 111 h 135"/>
                <a:gd name="T20" fmla="*/ 39 w 83"/>
                <a:gd name="T21" fmla="*/ 109 h 135"/>
                <a:gd name="T22" fmla="*/ 62 w 83"/>
                <a:gd name="T23" fmla="*/ 93 h 135"/>
                <a:gd name="T24" fmla="*/ 61 w 83"/>
                <a:gd name="T25" fmla="*/ 60 h 135"/>
                <a:gd name="T26" fmla="*/ 67 w 83"/>
                <a:gd name="T27" fmla="*/ 48 h 135"/>
                <a:gd name="T28" fmla="*/ 57 w 83"/>
                <a:gd name="T29" fmla="*/ 31 h 135"/>
                <a:gd name="T30" fmla="*/ 72 w 83"/>
                <a:gd name="T31" fmla="*/ 23 h 135"/>
                <a:gd name="T32" fmla="*/ 82 w 83"/>
                <a:gd name="T33" fmla="*/ 5 h 135"/>
                <a:gd name="T34" fmla="*/ 61 w 83"/>
                <a:gd name="T35" fmla="*/ 9 h 135"/>
                <a:gd name="T36" fmla="*/ 54 w 83"/>
                <a:gd name="T37" fmla="*/ 0 h 135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83"/>
                <a:gd name="T58" fmla="*/ 0 h 135"/>
                <a:gd name="T59" fmla="*/ 83 w 83"/>
                <a:gd name="T60" fmla="*/ 135 h 135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83" h="135">
                  <a:moveTo>
                    <a:pt x="54" y="0"/>
                  </a:moveTo>
                  <a:lnTo>
                    <a:pt x="54" y="18"/>
                  </a:lnTo>
                  <a:lnTo>
                    <a:pt x="47" y="28"/>
                  </a:lnTo>
                  <a:lnTo>
                    <a:pt x="49" y="47"/>
                  </a:lnTo>
                  <a:lnTo>
                    <a:pt x="41" y="70"/>
                  </a:lnTo>
                  <a:lnTo>
                    <a:pt x="28" y="90"/>
                  </a:lnTo>
                  <a:lnTo>
                    <a:pt x="4" y="109"/>
                  </a:lnTo>
                  <a:lnTo>
                    <a:pt x="0" y="134"/>
                  </a:lnTo>
                  <a:lnTo>
                    <a:pt x="9" y="134"/>
                  </a:lnTo>
                  <a:lnTo>
                    <a:pt x="11" y="111"/>
                  </a:lnTo>
                  <a:lnTo>
                    <a:pt x="39" y="109"/>
                  </a:lnTo>
                  <a:lnTo>
                    <a:pt x="62" y="93"/>
                  </a:lnTo>
                  <a:lnTo>
                    <a:pt x="61" y="60"/>
                  </a:lnTo>
                  <a:lnTo>
                    <a:pt x="67" y="48"/>
                  </a:lnTo>
                  <a:lnTo>
                    <a:pt x="57" y="31"/>
                  </a:lnTo>
                  <a:lnTo>
                    <a:pt x="72" y="23"/>
                  </a:lnTo>
                  <a:lnTo>
                    <a:pt x="82" y="5"/>
                  </a:lnTo>
                  <a:lnTo>
                    <a:pt x="61" y="9"/>
                  </a:lnTo>
                  <a:lnTo>
                    <a:pt x="54" y="0"/>
                  </a:lnTo>
                </a:path>
              </a:pathLst>
            </a:custGeom>
            <a:gradFill rotWithShape="0">
              <a:gsLst>
                <a:gs pos="0">
                  <a:srgbClr val="008000"/>
                </a:gs>
                <a:gs pos="100000">
                  <a:srgbClr val="FFFFFF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2587" name="Freeform 13"/>
            <p:cNvSpPr>
              <a:spLocks/>
            </p:cNvSpPr>
            <p:nvPr/>
          </p:nvSpPr>
          <p:spPr bwMode="auto">
            <a:xfrm>
              <a:off x="2301" y="2395"/>
              <a:ext cx="17" cy="20"/>
            </a:xfrm>
            <a:custGeom>
              <a:avLst/>
              <a:gdLst>
                <a:gd name="T0" fmla="*/ 9 w 17"/>
                <a:gd name="T1" fmla="*/ 0 h 20"/>
                <a:gd name="T2" fmla="*/ 16 w 17"/>
                <a:gd name="T3" fmla="*/ 8 h 20"/>
                <a:gd name="T4" fmla="*/ 6 w 17"/>
                <a:gd name="T5" fmla="*/ 18 h 20"/>
                <a:gd name="T6" fmla="*/ 0 w 17"/>
                <a:gd name="T7" fmla="*/ 19 h 20"/>
                <a:gd name="T8" fmla="*/ 2 w 17"/>
                <a:gd name="T9" fmla="*/ 9 h 20"/>
                <a:gd name="T10" fmla="*/ 9 w 17"/>
                <a:gd name="T11" fmla="*/ 0 h 2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7"/>
                <a:gd name="T19" fmla="*/ 0 h 20"/>
                <a:gd name="T20" fmla="*/ 17 w 17"/>
                <a:gd name="T21" fmla="*/ 20 h 2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7" h="20">
                  <a:moveTo>
                    <a:pt x="9" y="0"/>
                  </a:moveTo>
                  <a:lnTo>
                    <a:pt x="16" y="8"/>
                  </a:lnTo>
                  <a:lnTo>
                    <a:pt x="6" y="18"/>
                  </a:lnTo>
                  <a:lnTo>
                    <a:pt x="0" y="19"/>
                  </a:lnTo>
                  <a:lnTo>
                    <a:pt x="2" y="9"/>
                  </a:lnTo>
                  <a:lnTo>
                    <a:pt x="9" y="0"/>
                  </a:lnTo>
                </a:path>
              </a:pathLst>
            </a:custGeom>
            <a:gradFill rotWithShape="0">
              <a:gsLst>
                <a:gs pos="0">
                  <a:srgbClr val="008000"/>
                </a:gs>
                <a:gs pos="100000">
                  <a:srgbClr val="FFFFFF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2588" name="Freeform 14"/>
            <p:cNvSpPr>
              <a:spLocks/>
            </p:cNvSpPr>
            <p:nvPr/>
          </p:nvSpPr>
          <p:spPr bwMode="auto">
            <a:xfrm>
              <a:off x="2314" y="2423"/>
              <a:ext cx="20" cy="30"/>
            </a:xfrm>
            <a:custGeom>
              <a:avLst/>
              <a:gdLst>
                <a:gd name="T0" fmla="*/ 8 w 20"/>
                <a:gd name="T1" fmla="*/ 0 h 30"/>
                <a:gd name="T2" fmla="*/ 12 w 20"/>
                <a:gd name="T3" fmla="*/ 9 h 30"/>
                <a:gd name="T4" fmla="*/ 7 w 20"/>
                <a:gd name="T5" fmla="*/ 15 h 30"/>
                <a:gd name="T6" fmla="*/ 8 w 20"/>
                <a:gd name="T7" fmla="*/ 18 h 30"/>
                <a:gd name="T8" fmla="*/ 19 w 20"/>
                <a:gd name="T9" fmla="*/ 23 h 30"/>
                <a:gd name="T10" fmla="*/ 18 w 20"/>
                <a:gd name="T11" fmla="*/ 28 h 30"/>
                <a:gd name="T12" fmla="*/ 11 w 20"/>
                <a:gd name="T13" fmla="*/ 24 h 30"/>
                <a:gd name="T14" fmla="*/ 3 w 20"/>
                <a:gd name="T15" fmla="*/ 29 h 30"/>
                <a:gd name="T16" fmla="*/ 0 w 20"/>
                <a:gd name="T17" fmla="*/ 22 h 30"/>
                <a:gd name="T18" fmla="*/ 4 w 20"/>
                <a:gd name="T19" fmla="*/ 19 h 30"/>
                <a:gd name="T20" fmla="*/ 1 w 20"/>
                <a:gd name="T21" fmla="*/ 14 h 30"/>
                <a:gd name="T22" fmla="*/ 8 w 20"/>
                <a:gd name="T23" fmla="*/ 0 h 3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0"/>
                <a:gd name="T37" fmla="*/ 0 h 30"/>
                <a:gd name="T38" fmla="*/ 20 w 20"/>
                <a:gd name="T39" fmla="*/ 30 h 3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0" h="30">
                  <a:moveTo>
                    <a:pt x="8" y="0"/>
                  </a:moveTo>
                  <a:lnTo>
                    <a:pt x="12" y="9"/>
                  </a:lnTo>
                  <a:lnTo>
                    <a:pt x="7" y="15"/>
                  </a:lnTo>
                  <a:lnTo>
                    <a:pt x="8" y="18"/>
                  </a:lnTo>
                  <a:lnTo>
                    <a:pt x="19" y="23"/>
                  </a:lnTo>
                  <a:lnTo>
                    <a:pt x="18" y="28"/>
                  </a:lnTo>
                  <a:lnTo>
                    <a:pt x="11" y="24"/>
                  </a:lnTo>
                  <a:lnTo>
                    <a:pt x="3" y="29"/>
                  </a:lnTo>
                  <a:lnTo>
                    <a:pt x="0" y="22"/>
                  </a:lnTo>
                  <a:lnTo>
                    <a:pt x="4" y="19"/>
                  </a:lnTo>
                  <a:lnTo>
                    <a:pt x="1" y="14"/>
                  </a:lnTo>
                  <a:lnTo>
                    <a:pt x="8" y="0"/>
                  </a:lnTo>
                </a:path>
              </a:pathLst>
            </a:custGeom>
            <a:gradFill rotWithShape="0">
              <a:gsLst>
                <a:gs pos="0">
                  <a:srgbClr val="008000"/>
                </a:gs>
                <a:gs pos="100000">
                  <a:srgbClr val="FFFFFF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2589" name="Freeform 15"/>
            <p:cNvSpPr>
              <a:spLocks/>
            </p:cNvSpPr>
            <p:nvPr/>
          </p:nvSpPr>
          <p:spPr bwMode="auto">
            <a:xfrm>
              <a:off x="2332" y="2455"/>
              <a:ext cx="17" cy="17"/>
            </a:xfrm>
            <a:custGeom>
              <a:avLst/>
              <a:gdLst>
                <a:gd name="T0" fmla="*/ 7 w 17"/>
                <a:gd name="T1" fmla="*/ 0 h 17"/>
                <a:gd name="T2" fmla="*/ 0 w 17"/>
                <a:gd name="T3" fmla="*/ 6 h 17"/>
                <a:gd name="T4" fmla="*/ 12 w 17"/>
                <a:gd name="T5" fmla="*/ 16 h 17"/>
                <a:gd name="T6" fmla="*/ 16 w 17"/>
                <a:gd name="T7" fmla="*/ 13 h 17"/>
                <a:gd name="T8" fmla="*/ 7 w 17"/>
                <a:gd name="T9" fmla="*/ 0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7"/>
                <a:gd name="T17" fmla="*/ 17 w 17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7">
                  <a:moveTo>
                    <a:pt x="7" y="0"/>
                  </a:moveTo>
                  <a:lnTo>
                    <a:pt x="0" y="6"/>
                  </a:lnTo>
                  <a:lnTo>
                    <a:pt x="12" y="16"/>
                  </a:lnTo>
                  <a:lnTo>
                    <a:pt x="16" y="13"/>
                  </a:lnTo>
                  <a:lnTo>
                    <a:pt x="7" y="0"/>
                  </a:lnTo>
                </a:path>
              </a:pathLst>
            </a:custGeom>
            <a:gradFill rotWithShape="0">
              <a:gsLst>
                <a:gs pos="0">
                  <a:srgbClr val="008000"/>
                </a:gs>
                <a:gs pos="100000">
                  <a:srgbClr val="FFFFFF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2590" name="Freeform 16"/>
            <p:cNvSpPr>
              <a:spLocks/>
            </p:cNvSpPr>
            <p:nvPr/>
          </p:nvSpPr>
          <p:spPr bwMode="auto">
            <a:xfrm>
              <a:off x="2318" y="2455"/>
              <a:ext cx="17" cy="17"/>
            </a:xfrm>
            <a:custGeom>
              <a:avLst/>
              <a:gdLst>
                <a:gd name="T0" fmla="*/ 16 w 17"/>
                <a:gd name="T1" fmla="*/ 0 h 17"/>
                <a:gd name="T2" fmla="*/ 12 w 17"/>
                <a:gd name="T3" fmla="*/ 16 h 17"/>
                <a:gd name="T4" fmla="*/ 0 w 17"/>
                <a:gd name="T5" fmla="*/ 10 h 17"/>
                <a:gd name="T6" fmla="*/ 16 w 17"/>
                <a:gd name="T7" fmla="*/ 0 h 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7"/>
                <a:gd name="T13" fmla="*/ 0 h 17"/>
                <a:gd name="T14" fmla="*/ 17 w 17"/>
                <a:gd name="T15" fmla="*/ 17 h 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7" h="17">
                  <a:moveTo>
                    <a:pt x="16" y="0"/>
                  </a:moveTo>
                  <a:lnTo>
                    <a:pt x="12" y="16"/>
                  </a:lnTo>
                  <a:lnTo>
                    <a:pt x="0" y="10"/>
                  </a:lnTo>
                  <a:lnTo>
                    <a:pt x="16" y="0"/>
                  </a:lnTo>
                </a:path>
              </a:pathLst>
            </a:custGeom>
            <a:gradFill rotWithShape="0">
              <a:gsLst>
                <a:gs pos="0">
                  <a:srgbClr val="008000"/>
                </a:gs>
                <a:gs pos="100000">
                  <a:srgbClr val="FFFFFF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2591" name="Freeform 17"/>
            <p:cNvSpPr>
              <a:spLocks/>
            </p:cNvSpPr>
            <p:nvPr/>
          </p:nvSpPr>
          <p:spPr bwMode="auto">
            <a:xfrm>
              <a:off x="2044" y="2545"/>
              <a:ext cx="21" cy="38"/>
            </a:xfrm>
            <a:custGeom>
              <a:avLst/>
              <a:gdLst>
                <a:gd name="T0" fmla="*/ 9 w 21"/>
                <a:gd name="T1" fmla="*/ 0 h 38"/>
                <a:gd name="T2" fmla="*/ 0 w 21"/>
                <a:gd name="T3" fmla="*/ 18 h 38"/>
                <a:gd name="T4" fmla="*/ 8 w 21"/>
                <a:gd name="T5" fmla="*/ 37 h 38"/>
                <a:gd name="T6" fmla="*/ 20 w 21"/>
                <a:gd name="T7" fmla="*/ 22 h 38"/>
                <a:gd name="T8" fmla="*/ 9 w 21"/>
                <a:gd name="T9" fmla="*/ 0 h 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1"/>
                <a:gd name="T16" fmla="*/ 0 h 38"/>
                <a:gd name="T17" fmla="*/ 21 w 21"/>
                <a:gd name="T18" fmla="*/ 38 h 3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" h="38">
                  <a:moveTo>
                    <a:pt x="9" y="0"/>
                  </a:moveTo>
                  <a:lnTo>
                    <a:pt x="0" y="18"/>
                  </a:lnTo>
                  <a:lnTo>
                    <a:pt x="8" y="37"/>
                  </a:lnTo>
                  <a:lnTo>
                    <a:pt x="20" y="22"/>
                  </a:lnTo>
                  <a:lnTo>
                    <a:pt x="9" y="0"/>
                  </a:lnTo>
                </a:path>
              </a:pathLst>
            </a:custGeom>
            <a:gradFill rotWithShape="0">
              <a:gsLst>
                <a:gs pos="0">
                  <a:srgbClr val="008000"/>
                </a:gs>
                <a:gs pos="100000">
                  <a:srgbClr val="FFFFFF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2592" name="Freeform 18"/>
            <p:cNvSpPr>
              <a:spLocks/>
            </p:cNvSpPr>
            <p:nvPr/>
          </p:nvSpPr>
          <p:spPr bwMode="auto">
            <a:xfrm>
              <a:off x="1583" y="2149"/>
              <a:ext cx="37" cy="57"/>
            </a:xfrm>
            <a:custGeom>
              <a:avLst/>
              <a:gdLst>
                <a:gd name="T0" fmla="*/ 29 w 37"/>
                <a:gd name="T1" fmla="*/ 0 h 57"/>
                <a:gd name="T2" fmla="*/ 21 w 37"/>
                <a:gd name="T3" fmla="*/ 0 h 57"/>
                <a:gd name="T4" fmla="*/ 17 w 37"/>
                <a:gd name="T5" fmla="*/ 4 h 57"/>
                <a:gd name="T6" fmla="*/ 13 w 37"/>
                <a:gd name="T7" fmla="*/ 8 h 57"/>
                <a:gd name="T8" fmla="*/ 13 w 37"/>
                <a:gd name="T9" fmla="*/ 24 h 57"/>
                <a:gd name="T10" fmla="*/ 18 w 37"/>
                <a:gd name="T11" fmla="*/ 27 h 57"/>
                <a:gd name="T12" fmla="*/ 18 w 37"/>
                <a:gd name="T13" fmla="*/ 34 h 57"/>
                <a:gd name="T14" fmla="*/ 14 w 37"/>
                <a:gd name="T15" fmla="*/ 34 h 57"/>
                <a:gd name="T16" fmla="*/ 9 w 37"/>
                <a:gd name="T17" fmla="*/ 40 h 57"/>
                <a:gd name="T18" fmla="*/ 9 w 37"/>
                <a:gd name="T19" fmla="*/ 47 h 57"/>
                <a:gd name="T20" fmla="*/ 0 w 37"/>
                <a:gd name="T21" fmla="*/ 56 h 57"/>
                <a:gd name="T22" fmla="*/ 27 w 37"/>
                <a:gd name="T23" fmla="*/ 56 h 57"/>
                <a:gd name="T24" fmla="*/ 36 w 37"/>
                <a:gd name="T25" fmla="*/ 45 h 57"/>
                <a:gd name="T26" fmla="*/ 27 w 37"/>
                <a:gd name="T27" fmla="*/ 37 h 57"/>
                <a:gd name="T28" fmla="*/ 27 w 37"/>
                <a:gd name="T29" fmla="*/ 12 h 57"/>
                <a:gd name="T30" fmla="*/ 32 w 37"/>
                <a:gd name="T31" fmla="*/ 7 h 57"/>
                <a:gd name="T32" fmla="*/ 23 w 37"/>
                <a:gd name="T33" fmla="*/ 7 h 57"/>
                <a:gd name="T34" fmla="*/ 29 w 37"/>
                <a:gd name="T35" fmla="*/ 0 h 5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37"/>
                <a:gd name="T55" fmla="*/ 0 h 57"/>
                <a:gd name="T56" fmla="*/ 37 w 37"/>
                <a:gd name="T57" fmla="*/ 57 h 5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37" h="57">
                  <a:moveTo>
                    <a:pt x="29" y="0"/>
                  </a:moveTo>
                  <a:lnTo>
                    <a:pt x="21" y="0"/>
                  </a:lnTo>
                  <a:lnTo>
                    <a:pt x="17" y="4"/>
                  </a:lnTo>
                  <a:lnTo>
                    <a:pt x="13" y="8"/>
                  </a:lnTo>
                  <a:lnTo>
                    <a:pt x="13" y="24"/>
                  </a:lnTo>
                  <a:lnTo>
                    <a:pt x="18" y="27"/>
                  </a:lnTo>
                  <a:lnTo>
                    <a:pt x="18" y="34"/>
                  </a:lnTo>
                  <a:lnTo>
                    <a:pt x="14" y="34"/>
                  </a:lnTo>
                  <a:lnTo>
                    <a:pt x="9" y="40"/>
                  </a:lnTo>
                  <a:lnTo>
                    <a:pt x="9" y="47"/>
                  </a:lnTo>
                  <a:lnTo>
                    <a:pt x="0" y="56"/>
                  </a:lnTo>
                  <a:lnTo>
                    <a:pt x="27" y="56"/>
                  </a:lnTo>
                  <a:lnTo>
                    <a:pt x="36" y="45"/>
                  </a:lnTo>
                  <a:lnTo>
                    <a:pt x="27" y="37"/>
                  </a:lnTo>
                  <a:lnTo>
                    <a:pt x="27" y="12"/>
                  </a:lnTo>
                  <a:lnTo>
                    <a:pt x="32" y="7"/>
                  </a:lnTo>
                  <a:lnTo>
                    <a:pt x="23" y="7"/>
                  </a:lnTo>
                  <a:lnTo>
                    <a:pt x="29" y="0"/>
                  </a:lnTo>
                </a:path>
              </a:pathLst>
            </a:custGeom>
            <a:gradFill rotWithShape="0">
              <a:gsLst>
                <a:gs pos="0">
                  <a:srgbClr val="008000"/>
                </a:gs>
                <a:gs pos="100000">
                  <a:srgbClr val="FFFFFF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2593" name="Freeform 19"/>
            <p:cNvSpPr>
              <a:spLocks/>
            </p:cNvSpPr>
            <p:nvPr/>
          </p:nvSpPr>
          <p:spPr bwMode="auto">
            <a:xfrm>
              <a:off x="1572" y="2166"/>
              <a:ext cx="20" cy="23"/>
            </a:xfrm>
            <a:custGeom>
              <a:avLst/>
              <a:gdLst>
                <a:gd name="T0" fmla="*/ 19 w 20"/>
                <a:gd name="T1" fmla="*/ 1 h 23"/>
                <a:gd name="T2" fmla="*/ 14 w 20"/>
                <a:gd name="T3" fmla="*/ 0 h 23"/>
                <a:gd name="T4" fmla="*/ 8 w 20"/>
                <a:gd name="T5" fmla="*/ 7 h 23"/>
                <a:gd name="T6" fmla="*/ 0 w 20"/>
                <a:gd name="T7" fmla="*/ 16 h 23"/>
                <a:gd name="T8" fmla="*/ 0 w 20"/>
                <a:gd name="T9" fmla="*/ 22 h 23"/>
                <a:gd name="T10" fmla="*/ 11 w 20"/>
                <a:gd name="T11" fmla="*/ 22 h 23"/>
                <a:gd name="T12" fmla="*/ 17 w 20"/>
                <a:gd name="T13" fmla="*/ 17 h 23"/>
                <a:gd name="T14" fmla="*/ 16 w 20"/>
                <a:gd name="T15" fmla="*/ 8 h 23"/>
                <a:gd name="T16" fmla="*/ 19 w 20"/>
                <a:gd name="T17" fmla="*/ 7 h 23"/>
                <a:gd name="T18" fmla="*/ 19 w 20"/>
                <a:gd name="T19" fmla="*/ 1 h 2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0"/>
                <a:gd name="T31" fmla="*/ 0 h 23"/>
                <a:gd name="T32" fmla="*/ 20 w 20"/>
                <a:gd name="T33" fmla="*/ 23 h 2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0" h="23">
                  <a:moveTo>
                    <a:pt x="19" y="1"/>
                  </a:moveTo>
                  <a:lnTo>
                    <a:pt x="14" y="0"/>
                  </a:lnTo>
                  <a:lnTo>
                    <a:pt x="8" y="7"/>
                  </a:lnTo>
                  <a:lnTo>
                    <a:pt x="0" y="16"/>
                  </a:lnTo>
                  <a:lnTo>
                    <a:pt x="0" y="22"/>
                  </a:lnTo>
                  <a:lnTo>
                    <a:pt x="11" y="22"/>
                  </a:lnTo>
                  <a:lnTo>
                    <a:pt x="17" y="17"/>
                  </a:lnTo>
                  <a:lnTo>
                    <a:pt x="16" y="8"/>
                  </a:lnTo>
                  <a:lnTo>
                    <a:pt x="19" y="7"/>
                  </a:lnTo>
                  <a:lnTo>
                    <a:pt x="19" y="1"/>
                  </a:lnTo>
                </a:path>
              </a:pathLst>
            </a:custGeom>
            <a:gradFill rotWithShape="0">
              <a:gsLst>
                <a:gs pos="0">
                  <a:srgbClr val="008000"/>
                </a:gs>
                <a:gs pos="100000">
                  <a:srgbClr val="FFFFFF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2594" name="Freeform 20"/>
            <p:cNvSpPr>
              <a:spLocks/>
            </p:cNvSpPr>
            <p:nvPr/>
          </p:nvSpPr>
          <p:spPr bwMode="auto">
            <a:xfrm>
              <a:off x="1788" y="2628"/>
              <a:ext cx="26" cy="89"/>
            </a:xfrm>
            <a:custGeom>
              <a:avLst/>
              <a:gdLst>
                <a:gd name="T0" fmla="*/ 19 w 26"/>
                <a:gd name="T1" fmla="*/ 0 h 89"/>
                <a:gd name="T2" fmla="*/ 13 w 26"/>
                <a:gd name="T3" fmla="*/ 22 h 89"/>
                <a:gd name="T4" fmla="*/ 0 w 26"/>
                <a:gd name="T5" fmla="*/ 30 h 89"/>
                <a:gd name="T6" fmla="*/ 4 w 26"/>
                <a:gd name="T7" fmla="*/ 42 h 89"/>
                <a:gd name="T8" fmla="*/ 5 w 26"/>
                <a:gd name="T9" fmla="*/ 52 h 89"/>
                <a:gd name="T10" fmla="*/ 0 w 26"/>
                <a:gd name="T11" fmla="*/ 65 h 89"/>
                <a:gd name="T12" fmla="*/ 1 w 26"/>
                <a:gd name="T13" fmla="*/ 88 h 89"/>
                <a:gd name="T14" fmla="*/ 18 w 26"/>
                <a:gd name="T15" fmla="*/ 78 h 89"/>
                <a:gd name="T16" fmla="*/ 22 w 26"/>
                <a:gd name="T17" fmla="*/ 50 h 89"/>
                <a:gd name="T18" fmla="*/ 25 w 26"/>
                <a:gd name="T19" fmla="*/ 34 h 89"/>
                <a:gd name="T20" fmla="*/ 19 w 26"/>
                <a:gd name="T21" fmla="*/ 0 h 8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6"/>
                <a:gd name="T34" fmla="*/ 0 h 89"/>
                <a:gd name="T35" fmla="*/ 26 w 26"/>
                <a:gd name="T36" fmla="*/ 89 h 8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6" h="89">
                  <a:moveTo>
                    <a:pt x="19" y="0"/>
                  </a:moveTo>
                  <a:lnTo>
                    <a:pt x="13" y="22"/>
                  </a:lnTo>
                  <a:lnTo>
                    <a:pt x="0" y="30"/>
                  </a:lnTo>
                  <a:lnTo>
                    <a:pt x="4" y="42"/>
                  </a:lnTo>
                  <a:lnTo>
                    <a:pt x="5" y="52"/>
                  </a:lnTo>
                  <a:lnTo>
                    <a:pt x="0" y="65"/>
                  </a:lnTo>
                  <a:lnTo>
                    <a:pt x="1" y="88"/>
                  </a:lnTo>
                  <a:lnTo>
                    <a:pt x="18" y="78"/>
                  </a:lnTo>
                  <a:lnTo>
                    <a:pt x="22" y="50"/>
                  </a:lnTo>
                  <a:lnTo>
                    <a:pt x="25" y="34"/>
                  </a:lnTo>
                  <a:lnTo>
                    <a:pt x="19" y="0"/>
                  </a:lnTo>
                </a:path>
              </a:pathLst>
            </a:custGeom>
            <a:gradFill rotWithShape="0">
              <a:gsLst>
                <a:gs pos="0">
                  <a:srgbClr val="008000"/>
                </a:gs>
                <a:gs pos="100000">
                  <a:srgbClr val="FFFFFF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2595" name="Freeform 21"/>
            <p:cNvSpPr>
              <a:spLocks/>
            </p:cNvSpPr>
            <p:nvPr/>
          </p:nvSpPr>
          <p:spPr bwMode="auto">
            <a:xfrm>
              <a:off x="1628" y="2269"/>
              <a:ext cx="17" cy="17"/>
            </a:xfrm>
            <a:custGeom>
              <a:avLst/>
              <a:gdLst>
                <a:gd name="T0" fmla="*/ 0 w 17"/>
                <a:gd name="T1" fmla="*/ 2 h 17"/>
                <a:gd name="T2" fmla="*/ 0 w 17"/>
                <a:gd name="T3" fmla="*/ 16 h 17"/>
                <a:gd name="T4" fmla="*/ 16 w 17"/>
                <a:gd name="T5" fmla="*/ 8 h 17"/>
                <a:gd name="T6" fmla="*/ 16 w 17"/>
                <a:gd name="T7" fmla="*/ 0 h 17"/>
                <a:gd name="T8" fmla="*/ 0 w 17"/>
                <a:gd name="T9" fmla="*/ 2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7"/>
                <a:gd name="T17" fmla="*/ 17 w 17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7">
                  <a:moveTo>
                    <a:pt x="0" y="2"/>
                  </a:moveTo>
                  <a:lnTo>
                    <a:pt x="0" y="16"/>
                  </a:lnTo>
                  <a:lnTo>
                    <a:pt x="16" y="8"/>
                  </a:lnTo>
                  <a:lnTo>
                    <a:pt x="16" y="0"/>
                  </a:lnTo>
                  <a:lnTo>
                    <a:pt x="0" y="2"/>
                  </a:lnTo>
                </a:path>
              </a:pathLst>
            </a:custGeom>
            <a:gradFill rotWithShape="0">
              <a:gsLst>
                <a:gs pos="0">
                  <a:srgbClr val="008000"/>
                </a:gs>
                <a:gs pos="100000">
                  <a:srgbClr val="FFFFFF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2596" name="Freeform 22"/>
            <p:cNvSpPr>
              <a:spLocks/>
            </p:cNvSpPr>
            <p:nvPr/>
          </p:nvSpPr>
          <p:spPr bwMode="auto">
            <a:xfrm>
              <a:off x="1628" y="2279"/>
              <a:ext cx="17" cy="18"/>
            </a:xfrm>
            <a:custGeom>
              <a:avLst/>
              <a:gdLst>
                <a:gd name="T0" fmla="*/ 12 w 17"/>
                <a:gd name="T1" fmla="*/ 0 h 18"/>
                <a:gd name="T2" fmla="*/ 0 w 17"/>
                <a:gd name="T3" fmla="*/ 7 h 18"/>
                <a:gd name="T4" fmla="*/ 0 w 17"/>
                <a:gd name="T5" fmla="*/ 17 h 18"/>
                <a:gd name="T6" fmla="*/ 16 w 17"/>
                <a:gd name="T7" fmla="*/ 16 h 18"/>
                <a:gd name="T8" fmla="*/ 12 w 17"/>
                <a:gd name="T9" fmla="*/ 0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8"/>
                <a:gd name="T17" fmla="*/ 17 w 17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8">
                  <a:moveTo>
                    <a:pt x="12" y="0"/>
                  </a:moveTo>
                  <a:lnTo>
                    <a:pt x="0" y="7"/>
                  </a:lnTo>
                  <a:lnTo>
                    <a:pt x="0" y="17"/>
                  </a:lnTo>
                  <a:lnTo>
                    <a:pt x="16" y="16"/>
                  </a:lnTo>
                  <a:lnTo>
                    <a:pt x="12" y="0"/>
                  </a:lnTo>
                </a:path>
              </a:pathLst>
            </a:custGeom>
            <a:gradFill rotWithShape="0">
              <a:gsLst>
                <a:gs pos="0">
                  <a:srgbClr val="008000"/>
                </a:gs>
                <a:gs pos="100000">
                  <a:srgbClr val="FFFFFF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2597" name="Freeform 23"/>
            <p:cNvSpPr>
              <a:spLocks/>
            </p:cNvSpPr>
            <p:nvPr/>
          </p:nvSpPr>
          <p:spPr bwMode="auto">
            <a:xfrm>
              <a:off x="1648" y="2304"/>
              <a:ext cx="17" cy="17"/>
            </a:xfrm>
            <a:custGeom>
              <a:avLst/>
              <a:gdLst>
                <a:gd name="T0" fmla="*/ 0 w 17"/>
                <a:gd name="T1" fmla="*/ 0 h 17"/>
                <a:gd name="T2" fmla="*/ 14 w 17"/>
                <a:gd name="T3" fmla="*/ 0 h 17"/>
                <a:gd name="T4" fmla="*/ 16 w 17"/>
                <a:gd name="T5" fmla="*/ 16 h 17"/>
                <a:gd name="T6" fmla="*/ 0 w 17"/>
                <a:gd name="T7" fmla="*/ 0 h 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7"/>
                <a:gd name="T13" fmla="*/ 0 h 17"/>
                <a:gd name="T14" fmla="*/ 17 w 17"/>
                <a:gd name="T15" fmla="*/ 17 h 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7" h="17">
                  <a:moveTo>
                    <a:pt x="0" y="0"/>
                  </a:moveTo>
                  <a:lnTo>
                    <a:pt x="14" y="0"/>
                  </a:lnTo>
                  <a:lnTo>
                    <a:pt x="16" y="16"/>
                  </a:lnTo>
                  <a:lnTo>
                    <a:pt x="0" y="0"/>
                  </a:lnTo>
                </a:path>
              </a:pathLst>
            </a:custGeom>
            <a:gradFill rotWithShape="0">
              <a:gsLst>
                <a:gs pos="0">
                  <a:srgbClr val="008000"/>
                </a:gs>
                <a:gs pos="100000">
                  <a:srgbClr val="FFFFFF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2598" name="Freeform 24"/>
            <p:cNvSpPr>
              <a:spLocks/>
            </p:cNvSpPr>
            <p:nvPr/>
          </p:nvSpPr>
          <p:spPr bwMode="auto">
            <a:xfrm>
              <a:off x="1547" y="1947"/>
              <a:ext cx="978" cy="636"/>
            </a:xfrm>
            <a:custGeom>
              <a:avLst/>
              <a:gdLst>
                <a:gd name="T0" fmla="*/ 464 w 978"/>
                <a:gd name="T1" fmla="*/ 14 h 636"/>
                <a:gd name="T2" fmla="*/ 650 w 978"/>
                <a:gd name="T3" fmla="*/ 6 h 636"/>
                <a:gd name="T4" fmla="*/ 768 w 978"/>
                <a:gd name="T5" fmla="*/ 61 h 636"/>
                <a:gd name="T6" fmla="*/ 910 w 978"/>
                <a:gd name="T7" fmla="*/ 76 h 636"/>
                <a:gd name="T8" fmla="*/ 973 w 978"/>
                <a:gd name="T9" fmla="*/ 129 h 636"/>
                <a:gd name="T10" fmla="*/ 896 w 978"/>
                <a:gd name="T11" fmla="*/ 182 h 636"/>
                <a:gd name="T12" fmla="*/ 863 w 978"/>
                <a:gd name="T13" fmla="*/ 232 h 636"/>
                <a:gd name="T14" fmla="*/ 848 w 978"/>
                <a:gd name="T15" fmla="*/ 182 h 636"/>
                <a:gd name="T16" fmla="*/ 799 w 978"/>
                <a:gd name="T17" fmla="*/ 226 h 636"/>
                <a:gd name="T18" fmla="*/ 791 w 978"/>
                <a:gd name="T19" fmla="*/ 302 h 636"/>
                <a:gd name="T20" fmla="*/ 789 w 978"/>
                <a:gd name="T21" fmla="*/ 343 h 636"/>
                <a:gd name="T22" fmla="*/ 774 w 978"/>
                <a:gd name="T23" fmla="*/ 342 h 636"/>
                <a:gd name="T24" fmla="*/ 764 w 978"/>
                <a:gd name="T25" fmla="*/ 405 h 636"/>
                <a:gd name="T26" fmla="*/ 698 w 978"/>
                <a:gd name="T27" fmla="*/ 486 h 636"/>
                <a:gd name="T28" fmla="*/ 664 w 978"/>
                <a:gd name="T29" fmla="*/ 585 h 636"/>
                <a:gd name="T30" fmla="*/ 670 w 978"/>
                <a:gd name="T31" fmla="*/ 635 h 636"/>
                <a:gd name="T32" fmla="*/ 536 w 978"/>
                <a:gd name="T33" fmla="*/ 492 h 636"/>
                <a:gd name="T34" fmla="*/ 474 w 978"/>
                <a:gd name="T35" fmla="*/ 611 h 636"/>
                <a:gd name="T36" fmla="*/ 390 w 978"/>
                <a:gd name="T37" fmla="*/ 503 h 636"/>
                <a:gd name="T38" fmla="*/ 271 w 978"/>
                <a:gd name="T39" fmla="*/ 424 h 636"/>
                <a:gd name="T40" fmla="*/ 318 w 978"/>
                <a:gd name="T41" fmla="*/ 477 h 636"/>
                <a:gd name="T42" fmla="*/ 245 w 978"/>
                <a:gd name="T43" fmla="*/ 500 h 636"/>
                <a:gd name="T44" fmla="*/ 186 w 978"/>
                <a:gd name="T45" fmla="*/ 415 h 636"/>
                <a:gd name="T46" fmla="*/ 211 w 978"/>
                <a:gd name="T47" fmla="*/ 357 h 636"/>
                <a:gd name="T48" fmla="*/ 167 w 978"/>
                <a:gd name="T49" fmla="*/ 343 h 636"/>
                <a:gd name="T50" fmla="*/ 195 w 978"/>
                <a:gd name="T51" fmla="*/ 326 h 636"/>
                <a:gd name="T52" fmla="*/ 208 w 978"/>
                <a:gd name="T53" fmla="*/ 304 h 636"/>
                <a:gd name="T54" fmla="*/ 205 w 978"/>
                <a:gd name="T55" fmla="*/ 300 h 636"/>
                <a:gd name="T56" fmla="*/ 189 w 978"/>
                <a:gd name="T57" fmla="*/ 302 h 636"/>
                <a:gd name="T58" fmla="*/ 173 w 978"/>
                <a:gd name="T59" fmla="*/ 304 h 636"/>
                <a:gd name="T60" fmla="*/ 171 w 978"/>
                <a:gd name="T61" fmla="*/ 337 h 636"/>
                <a:gd name="T62" fmla="*/ 158 w 978"/>
                <a:gd name="T63" fmla="*/ 357 h 636"/>
                <a:gd name="T64" fmla="*/ 134 w 978"/>
                <a:gd name="T65" fmla="*/ 347 h 636"/>
                <a:gd name="T66" fmla="*/ 109 w 978"/>
                <a:gd name="T67" fmla="*/ 305 h 636"/>
                <a:gd name="T68" fmla="*/ 126 w 978"/>
                <a:gd name="T69" fmla="*/ 346 h 636"/>
                <a:gd name="T70" fmla="*/ 121 w 978"/>
                <a:gd name="T71" fmla="*/ 352 h 636"/>
                <a:gd name="T72" fmla="*/ 92 w 978"/>
                <a:gd name="T73" fmla="*/ 323 h 636"/>
                <a:gd name="T74" fmla="*/ 59 w 978"/>
                <a:gd name="T75" fmla="*/ 315 h 636"/>
                <a:gd name="T76" fmla="*/ 0 w 978"/>
                <a:gd name="T77" fmla="*/ 319 h 636"/>
                <a:gd name="T78" fmla="*/ 35 w 978"/>
                <a:gd name="T79" fmla="*/ 308 h 636"/>
                <a:gd name="T80" fmla="*/ 61 w 978"/>
                <a:gd name="T81" fmla="*/ 266 h 636"/>
                <a:gd name="T82" fmla="*/ 94 w 978"/>
                <a:gd name="T83" fmla="*/ 245 h 636"/>
                <a:gd name="T84" fmla="*/ 109 w 978"/>
                <a:gd name="T85" fmla="*/ 234 h 636"/>
                <a:gd name="T86" fmla="*/ 116 w 978"/>
                <a:gd name="T87" fmla="*/ 248 h 636"/>
                <a:gd name="T88" fmla="*/ 142 w 978"/>
                <a:gd name="T89" fmla="*/ 236 h 636"/>
                <a:gd name="T90" fmla="*/ 165 w 978"/>
                <a:gd name="T91" fmla="*/ 211 h 636"/>
                <a:gd name="T92" fmla="*/ 139 w 978"/>
                <a:gd name="T93" fmla="*/ 187 h 636"/>
                <a:gd name="T94" fmla="*/ 144 w 978"/>
                <a:gd name="T95" fmla="*/ 163 h 636"/>
                <a:gd name="T96" fmla="*/ 131 w 978"/>
                <a:gd name="T97" fmla="*/ 207 h 636"/>
                <a:gd name="T98" fmla="*/ 110 w 978"/>
                <a:gd name="T99" fmla="*/ 237 h 636"/>
                <a:gd name="T100" fmla="*/ 89 w 978"/>
                <a:gd name="T101" fmla="*/ 214 h 636"/>
                <a:gd name="T102" fmla="*/ 127 w 978"/>
                <a:gd name="T103" fmla="*/ 143 h 636"/>
                <a:gd name="T104" fmla="*/ 205 w 978"/>
                <a:gd name="T105" fmla="*/ 148 h 636"/>
                <a:gd name="T106" fmla="*/ 237 w 978"/>
                <a:gd name="T107" fmla="*/ 153 h 636"/>
                <a:gd name="T108" fmla="*/ 303 w 978"/>
                <a:gd name="T109" fmla="*/ 91 h 636"/>
                <a:gd name="T110" fmla="*/ 270 w 978"/>
                <a:gd name="T111" fmla="*/ 142 h 6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978"/>
                <a:gd name="T169" fmla="*/ 0 h 636"/>
                <a:gd name="T170" fmla="*/ 978 w 978"/>
                <a:gd name="T171" fmla="*/ 636 h 6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978" h="636">
                  <a:moveTo>
                    <a:pt x="336" y="111"/>
                  </a:moveTo>
                  <a:lnTo>
                    <a:pt x="388" y="86"/>
                  </a:lnTo>
                  <a:lnTo>
                    <a:pt x="465" y="52"/>
                  </a:lnTo>
                  <a:lnTo>
                    <a:pt x="464" y="14"/>
                  </a:lnTo>
                  <a:lnTo>
                    <a:pt x="526" y="6"/>
                  </a:lnTo>
                  <a:lnTo>
                    <a:pt x="561" y="24"/>
                  </a:lnTo>
                  <a:lnTo>
                    <a:pt x="632" y="0"/>
                  </a:lnTo>
                  <a:lnTo>
                    <a:pt x="650" y="6"/>
                  </a:lnTo>
                  <a:lnTo>
                    <a:pt x="663" y="14"/>
                  </a:lnTo>
                  <a:lnTo>
                    <a:pt x="695" y="47"/>
                  </a:lnTo>
                  <a:lnTo>
                    <a:pt x="712" y="68"/>
                  </a:lnTo>
                  <a:lnTo>
                    <a:pt x="768" y="61"/>
                  </a:lnTo>
                  <a:lnTo>
                    <a:pt x="781" y="60"/>
                  </a:lnTo>
                  <a:lnTo>
                    <a:pt x="815" y="78"/>
                  </a:lnTo>
                  <a:lnTo>
                    <a:pt x="854" y="77"/>
                  </a:lnTo>
                  <a:lnTo>
                    <a:pt x="910" y="76"/>
                  </a:lnTo>
                  <a:lnTo>
                    <a:pt x="967" y="91"/>
                  </a:lnTo>
                  <a:lnTo>
                    <a:pt x="977" y="98"/>
                  </a:lnTo>
                  <a:lnTo>
                    <a:pt x="977" y="111"/>
                  </a:lnTo>
                  <a:lnTo>
                    <a:pt x="973" y="129"/>
                  </a:lnTo>
                  <a:lnTo>
                    <a:pt x="937" y="142"/>
                  </a:lnTo>
                  <a:lnTo>
                    <a:pt x="914" y="152"/>
                  </a:lnTo>
                  <a:lnTo>
                    <a:pt x="921" y="170"/>
                  </a:lnTo>
                  <a:lnTo>
                    <a:pt x="896" y="182"/>
                  </a:lnTo>
                  <a:lnTo>
                    <a:pt x="894" y="207"/>
                  </a:lnTo>
                  <a:lnTo>
                    <a:pt x="896" y="221"/>
                  </a:lnTo>
                  <a:lnTo>
                    <a:pt x="871" y="253"/>
                  </a:lnTo>
                  <a:lnTo>
                    <a:pt x="863" y="232"/>
                  </a:lnTo>
                  <a:lnTo>
                    <a:pt x="863" y="222"/>
                  </a:lnTo>
                  <a:lnTo>
                    <a:pt x="875" y="202"/>
                  </a:lnTo>
                  <a:lnTo>
                    <a:pt x="873" y="154"/>
                  </a:lnTo>
                  <a:lnTo>
                    <a:pt x="848" y="182"/>
                  </a:lnTo>
                  <a:lnTo>
                    <a:pt x="828" y="195"/>
                  </a:lnTo>
                  <a:lnTo>
                    <a:pt x="815" y="174"/>
                  </a:lnTo>
                  <a:lnTo>
                    <a:pt x="802" y="202"/>
                  </a:lnTo>
                  <a:lnTo>
                    <a:pt x="799" y="226"/>
                  </a:lnTo>
                  <a:lnTo>
                    <a:pt x="813" y="226"/>
                  </a:lnTo>
                  <a:lnTo>
                    <a:pt x="810" y="253"/>
                  </a:lnTo>
                  <a:lnTo>
                    <a:pt x="799" y="291"/>
                  </a:lnTo>
                  <a:lnTo>
                    <a:pt x="791" y="302"/>
                  </a:lnTo>
                  <a:lnTo>
                    <a:pt x="780" y="314"/>
                  </a:lnTo>
                  <a:lnTo>
                    <a:pt x="774" y="322"/>
                  </a:lnTo>
                  <a:lnTo>
                    <a:pt x="785" y="335"/>
                  </a:lnTo>
                  <a:lnTo>
                    <a:pt x="789" y="343"/>
                  </a:lnTo>
                  <a:lnTo>
                    <a:pt x="783" y="358"/>
                  </a:lnTo>
                  <a:lnTo>
                    <a:pt x="777" y="364"/>
                  </a:lnTo>
                  <a:lnTo>
                    <a:pt x="776" y="353"/>
                  </a:lnTo>
                  <a:lnTo>
                    <a:pt x="774" y="342"/>
                  </a:lnTo>
                  <a:lnTo>
                    <a:pt x="762" y="332"/>
                  </a:lnTo>
                  <a:lnTo>
                    <a:pt x="740" y="343"/>
                  </a:lnTo>
                  <a:lnTo>
                    <a:pt x="760" y="388"/>
                  </a:lnTo>
                  <a:lnTo>
                    <a:pt x="764" y="405"/>
                  </a:lnTo>
                  <a:lnTo>
                    <a:pt x="760" y="430"/>
                  </a:lnTo>
                  <a:lnTo>
                    <a:pt x="741" y="471"/>
                  </a:lnTo>
                  <a:lnTo>
                    <a:pt x="707" y="484"/>
                  </a:lnTo>
                  <a:lnTo>
                    <a:pt x="698" y="486"/>
                  </a:lnTo>
                  <a:lnTo>
                    <a:pt x="671" y="484"/>
                  </a:lnTo>
                  <a:lnTo>
                    <a:pt x="685" y="508"/>
                  </a:lnTo>
                  <a:lnTo>
                    <a:pt x="688" y="544"/>
                  </a:lnTo>
                  <a:lnTo>
                    <a:pt x="664" y="585"/>
                  </a:lnTo>
                  <a:lnTo>
                    <a:pt x="637" y="561"/>
                  </a:lnTo>
                  <a:lnTo>
                    <a:pt x="632" y="585"/>
                  </a:lnTo>
                  <a:lnTo>
                    <a:pt x="653" y="606"/>
                  </a:lnTo>
                  <a:lnTo>
                    <a:pt x="670" y="635"/>
                  </a:lnTo>
                  <a:lnTo>
                    <a:pt x="641" y="618"/>
                  </a:lnTo>
                  <a:lnTo>
                    <a:pt x="608" y="516"/>
                  </a:lnTo>
                  <a:lnTo>
                    <a:pt x="563" y="490"/>
                  </a:lnTo>
                  <a:lnTo>
                    <a:pt x="536" y="492"/>
                  </a:lnTo>
                  <a:lnTo>
                    <a:pt x="496" y="550"/>
                  </a:lnTo>
                  <a:lnTo>
                    <a:pt x="501" y="572"/>
                  </a:lnTo>
                  <a:lnTo>
                    <a:pt x="488" y="611"/>
                  </a:lnTo>
                  <a:lnTo>
                    <a:pt x="474" y="611"/>
                  </a:lnTo>
                  <a:lnTo>
                    <a:pt x="429" y="527"/>
                  </a:lnTo>
                  <a:lnTo>
                    <a:pt x="428" y="491"/>
                  </a:lnTo>
                  <a:lnTo>
                    <a:pt x="419" y="503"/>
                  </a:lnTo>
                  <a:lnTo>
                    <a:pt x="390" y="503"/>
                  </a:lnTo>
                  <a:lnTo>
                    <a:pt x="404" y="480"/>
                  </a:lnTo>
                  <a:lnTo>
                    <a:pt x="361" y="454"/>
                  </a:lnTo>
                  <a:lnTo>
                    <a:pt x="315" y="452"/>
                  </a:lnTo>
                  <a:lnTo>
                    <a:pt x="271" y="424"/>
                  </a:lnTo>
                  <a:lnTo>
                    <a:pt x="269" y="452"/>
                  </a:lnTo>
                  <a:lnTo>
                    <a:pt x="287" y="465"/>
                  </a:lnTo>
                  <a:lnTo>
                    <a:pt x="305" y="478"/>
                  </a:lnTo>
                  <a:lnTo>
                    <a:pt x="318" y="477"/>
                  </a:lnTo>
                  <a:lnTo>
                    <a:pt x="281" y="511"/>
                  </a:lnTo>
                  <a:lnTo>
                    <a:pt x="261" y="517"/>
                  </a:lnTo>
                  <a:lnTo>
                    <a:pt x="245" y="521"/>
                  </a:lnTo>
                  <a:lnTo>
                    <a:pt x="245" y="500"/>
                  </a:lnTo>
                  <a:lnTo>
                    <a:pt x="219" y="463"/>
                  </a:lnTo>
                  <a:lnTo>
                    <a:pt x="198" y="436"/>
                  </a:lnTo>
                  <a:lnTo>
                    <a:pt x="189" y="421"/>
                  </a:lnTo>
                  <a:lnTo>
                    <a:pt x="186" y="415"/>
                  </a:lnTo>
                  <a:lnTo>
                    <a:pt x="185" y="409"/>
                  </a:lnTo>
                  <a:lnTo>
                    <a:pt x="201" y="397"/>
                  </a:lnTo>
                  <a:lnTo>
                    <a:pt x="215" y="387"/>
                  </a:lnTo>
                  <a:lnTo>
                    <a:pt x="211" y="357"/>
                  </a:lnTo>
                  <a:lnTo>
                    <a:pt x="202" y="368"/>
                  </a:lnTo>
                  <a:lnTo>
                    <a:pt x="178" y="368"/>
                  </a:lnTo>
                  <a:lnTo>
                    <a:pt x="167" y="356"/>
                  </a:lnTo>
                  <a:lnTo>
                    <a:pt x="167" y="343"/>
                  </a:lnTo>
                  <a:lnTo>
                    <a:pt x="173" y="343"/>
                  </a:lnTo>
                  <a:lnTo>
                    <a:pt x="179" y="336"/>
                  </a:lnTo>
                  <a:lnTo>
                    <a:pt x="185" y="336"/>
                  </a:lnTo>
                  <a:lnTo>
                    <a:pt x="195" y="326"/>
                  </a:lnTo>
                  <a:lnTo>
                    <a:pt x="210" y="326"/>
                  </a:lnTo>
                  <a:lnTo>
                    <a:pt x="224" y="318"/>
                  </a:lnTo>
                  <a:lnTo>
                    <a:pt x="210" y="304"/>
                  </a:lnTo>
                  <a:lnTo>
                    <a:pt x="208" y="304"/>
                  </a:lnTo>
                  <a:lnTo>
                    <a:pt x="208" y="283"/>
                  </a:lnTo>
                  <a:lnTo>
                    <a:pt x="198" y="296"/>
                  </a:lnTo>
                  <a:lnTo>
                    <a:pt x="201" y="300"/>
                  </a:lnTo>
                  <a:lnTo>
                    <a:pt x="205" y="300"/>
                  </a:lnTo>
                  <a:lnTo>
                    <a:pt x="204" y="303"/>
                  </a:lnTo>
                  <a:lnTo>
                    <a:pt x="200" y="303"/>
                  </a:lnTo>
                  <a:lnTo>
                    <a:pt x="194" y="309"/>
                  </a:lnTo>
                  <a:lnTo>
                    <a:pt x="189" y="302"/>
                  </a:lnTo>
                  <a:lnTo>
                    <a:pt x="192" y="298"/>
                  </a:lnTo>
                  <a:lnTo>
                    <a:pt x="185" y="297"/>
                  </a:lnTo>
                  <a:lnTo>
                    <a:pt x="181" y="295"/>
                  </a:lnTo>
                  <a:lnTo>
                    <a:pt x="173" y="304"/>
                  </a:lnTo>
                  <a:lnTo>
                    <a:pt x="173" y="321"/>
                  </a:lnTo>
                  <a:lnTo>
                    <a:pt x="169" y="326"/>
                  </a:lnTo>
                  <a:lnTo>
                    <a:pt x="177" y="337"/>
                  </a:lnTo>
                  <a:lnTo>
                    <a:pt x="171" y="337"/>
                  </a:lnTo>
                  <a:lnTo>
                    <a:pt x="167" y="340"/>
                  </a:lnTo>
                  <a:lnTo>
                    <a:pt x="158" y="340"/>
                  </a:lnTo>
                  <a:lnTo>
                    <a:pt x="151" y="349"/>
                  </a:lnTo>
                  <a:lnTo>
                    <a:pt x="158" y="357"/>
                  </a:lnTo>
                  <a:lnTo>
                    <a:pt x="148" y="369"/>
                  </a:lnTo>
                  <a:lnTo>
                    <a:pt x="139" y="361"/>
                  </a:lnTo>
                  <a:lnTo>
                    <a:pt x="142" y="358"/>
                  </a:lnTo>
                  <a:lnTo>
                    <a:pt x="134" y="347"/>
                  </a:lnTo>
                  <a:lnTo>
                    <a:pt x="134" y="338"/>
                  </a:lnTo>
                  <a:lnTo>
                    <a:pt x="125" y="327"/>
                  </a:lnTo>
                  <a:lnTo>
                    <a:pt x="109" y="310"/>
                  </a:lnTo>
                  <a:lnTo>
                    <a:pt x="109" y="305"/>
                  </a:lnTo>
                  <a:lnTo>
                    <a:pt x="102" y="305"/>
                  </a:lnTo>
                  <a:lnTo>
                    <a:pt x="102" y="314"/>
                  </a:lnTo>
                  <a:lnTo>
                    <a:pt x="114" y="331"/>
                  </a:lnTo>
                  <a:lnTo>
                    <a:pt x="126" y="346"/>
                  </a:lnTo>
                  <a:lnTo>
                    <a:pt x="124" y="348"/>
                  </a:lnTo>
                  <a:lnTo>
                    <a:pt x="121" y="344"/>
                  </a:lnTo>
                  <a:lnTo>
                    <a:pt x="117" y="347"/>
                  </a:lnTo>
                  <a:lnTo>
                    <a:pt x="121" y="352"/>
                  </a:lnTo>
                  <a:lnTo>
                    <a:pt x="116" y="358"/>
                  </a:lnTo>
                  <a:lnTo>
                    <a:pt x="116" y="348"/>
                  </a:lnTo>
                  <a:lnTo>
                    <a:pt x="103" y="335"/>
                  </a:lnTo>
                  <a:lnTo>
                    <a:pt x="92" y="323"/>
                  </a:lnTo>
                  <a:lnTo>
                    <a:pt x="93" y="317"/>
                  </a:lnTo>
                  <a:lnTo>
                    <a:pt x="87" y="310"/>
                  </a:lnTo>
                  <a:lnTo>
                    <a:pt x="83" y="315"/>
                  </a:lnTo>
                  <a:lnTo>
                    <a:pt x="59" y="315"/>
                  </a:lnTo>
                  <a:lnTo>
                    <a:pt x="31" y="350"/>
                  </a:lnTo>
                  <a:lnTo>
                    <a:pt x="12" y="351"/>
                  </a:lnTo>
                  <a:lnTo>
                    <a:pt x="1" y="338"/>
                  </a:lnTo>
                  <a:lnTo>
                    <a:pt x="0" y="319"/>
                  </a:lnTo>
                  <a:lnTo>
                    <a:pt x="6" y="310"/>
                  </a:lnTo>
                  <a:lnTo>
                    <a:pt x="6" y="296"/>
                  </a:lnTo>
                  <a:lnTo>
                    <a:pt x="25" y="296"/>
                  </a:lnTo>
                  <a:lnTo>
                    <a:pt x="35" y="308"/>
                  </a:lnTo>
                  <a:lnTo>
                    <a:pt x="44" y="297"/>
                  </a:lnTo>
                  <a:lnTo>
                    <a:pt x="44" y="278"/>
                  </a:lnTo>
                  <a:lnTo>
                    <a:pt x="35" y="266"/>
                  </a:lnTo>
                  <a:lnTo>
                    <a:pt x="61" y="266"/>
                  </a:lnTo>
                  <a:lnTo>
                    <a:pt x="67" y="258"/>
                  </a:lnTo>
                  <a:lnTo>
                    <a:pt x="72" y="257"/>
                  </a:lnTo>
                  <a:lnTo>
                    <a:pt x="84" y="245"/>
                  </a:lnTo>
                  <a:lnTo>
                    <a:pt x="94" y="245"/>
                  </a:lnTo>
                  <a:lnTo>
                    <a:pt x="95" y="226"/>
                  </a:lnTo>
                  <a:lnTo>
                    <a:pt x="102" y="218"/>
                  </a:lnTo>
                  <a:lnTo>
                    <a:pt x="102" y="226"/>
                  </a:lnTo>
                  <a:lnTo>
                    <a:pt x="109" y="234"/>
                  </a:lnTo>
                  <a:lnTo>
                    <a:pt x="109" y="238"/>
                  </a:lnTo>
                  <a:lnTo>
                    <a:pt x="102" y="245"/>
                  </a:lnTo>
                  <a:lnTo>
                    <a:pt x="114" y="245"/>
                  </a:lnTo>
                  <a:lnTo>
                    <a:pt x="116" y="248"/>
                  </a:lnTo>
                  <a:lnTo>
                    <a:pt x="126" y="239"/>
                  </a:lnTo>
                  <a:lnTo>
                    <a:pt x="133" y="246"/>
                  </a:lnTo>
                  <a:lnTo>
                    <a:pt x="137" y="240"/>
                  </a:lnTo>
                  <a:lnTo>
                    <a:pt x="142" y="236"/>
                  </a:lnTo>
                  <a:lnTo>
                    <a:pt x="142" y="221"/>
                  </a:lnTo>
                  <a:lnTo>
                    <a:pt x="150" y="230"/>
                  </a:lnTo>
                  <a:lnTo>
                    <a:pt x="150" y="211"/>
                  </a:lnTo>
                  <a:lnTo>
                    <a:pt x="165" y="211"/>
                  </a:lnTo>
                  <a:lnTo>
                    <a:pt x="166" y="205"/>
                  </a:lnTo>
                  <a:lnTo>
                    <a:pt x="143" y="205"/>
                  </a:lnTo>
                  <a:lnTo>
                    <a:pt x="139" y="199"/>
                  </a:lnTo>
                  <a:lnTo>
                    <a:pt x="139" y="187"/>
                  </a:lnTo>
                  <a:lnTo>
                    <a:pt x="149" y="173"/>
                  </a:lnTo>
                  <a:lnTo>
                    <a:pt x="159" y="160"/>
                  </a:lnTo>
                  <a:lnTo>
                    <a:pt x="157" y="151"/>
                  </a:lnTo>
                  <a:lnTo>
                    <a:pt x="144" y="163"/>
                  </a:lnTo>
                  <a:lnTo>
                    <a:pt x="134" y="174"/>
                  </a:lnTo>
                  <a:lnTo>
                    <a:pt x="125" y="186"/>
                  </a:lnTo>
                  <a:lnTo>
                    <a:pt x="126" y="201"/>
                  </a:lnTo>
                  <a:lnTo>
                    <a:pt x="131" y="207"/>
                  </a:lnTo>
                  <a:lnTo>
                    <a:pt x="124" y="216"/>
                  </a:lnTo>
                  <a:lnTo>
                    <a:pt x="123" y="227"/>
                  </a:lnTo>
                  <a:lnTo>
                    <a:pt x="116" y="236"/>
                  </a:lnTo>
                  <a:lnTo>
                    <a:pt x="110" y="237"/>
                  </a:lnTo>
                  <a:lnTo>
                    <a:pt x="110" y="214"/>
                  </a:lnTo>
                  <a:lnTo>
                    <a:pt x="103" y="209"/>
                  </a:lnTo>
                  <a:lnTo>
                    <a:pt x="97" y="214"/>
                  </a:lnTo>
                  <a:lnTo>
                    <a:pt x="89" y="214"/>
                  </a:lnTo>
                  <a:lnTo>
                    <a:pt x="90" y="186"/>
                  </a:lnTo>
                  <a:lnTo>
                    <a:pt x="95" y="179"/>
                  </a:lnTo>
                  <a:lnTo>
                    <a:pt x="109" y="163"/>
                  </a:lnTo>
                  <a:lnTo>
                    <a:pt x="127" y="143"/>
                  </a:lnTo>
                  <a:lnTo>
                    <a:pt x="139" y="129"/>
                  </a:lnTo>
                  <a:lnTo>
                    <a:pt x="171" y="110"/>
                  </a:lnTo>
                  <a:lnTo>
                    <a:pt x="201" y="132"/>
                  </a:lnTo>
                  <a:lnTo>
                    <a:pt x="205" y="148"/>
                  </a:lnTo>
                  <a:lnTo>
                    <a:pt x="199" y="150"/>
                  </a:lnTo>
                  <a:lnTo>
                    <a:pt x="186" y="147"/>
                  </a:lnTo>
                  <a:lnTo>
                    <a:pt x="201" y="167"/>
                  </a:lnTo>
                  <a:lnTo>
                    <a:pt x="237" y="153"/>
                  </a:lnTo>
                  <a:lnTo>
                    <a:pt x="267" y="142"/>
                  </a:lnTo>
                  <a:lnTo>
                    <a:pt x="258" y="122"/>
                  </a:lnTo>
                  <a:lnTo>
                    <a:pt x="285" y="91"/>
                  </a:lnTo>
                  <a:lnTo>
                    <a:pt x="303" y="91"/>
                  </a:lnTo>
                  <a:lnTo>
                    <a:pt x="286" y="102"/>
                  </a:lnTo>
                  <a:lnTo>
                    <a:pt x="274" y="121"/>
                  </a:lnTo>
                  <a:lnTo>
                    <a:pt x="270" y="131"/>
                  </a:lnTo>
                  <a:lnTo>
                    <a:pt x="270" y="142"/>
                  </a:lnTo>
                  <a:lnTo>
                    <a:pt x="282" y="149"/>
                  </a:lnTo>
                  <a:lnTo>
                    <a:pt x="298" y="160"/>
                  </a:lnTo>
                  <a:lnTo>
                    <a:pt x="336" y="111"/>
                  </a:lnTo>
                </a:path>
              </a:pathLst>
            </a:custGeom>
            <a:gradFill rotWithShape="0">
              <a:gsLst>
                <a:gs pos="0">
                  <a:srgbClr val="008000"/>
                </a:gs>
                <a:gs pos="100000">
                  <a:srgbClr val="FFFFFF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22533" name="Group 25"/>
          <p:cNvGrpSpPr>
            <a:grpSpLocks/>
          </p:cNvGrpSpPr>
          <p:nvPr/>
        </p:nvGrpSpPr>
        <p:grpSpPr bwMode="auto">
          <a:xfrm>
            <a:off x="1223963" y="1382188"/>
            <a:ext cx="7408862" cy="2860675"/>
            <a:chOff x="1321" y="1184"/>
            <a:chExt cx="4287" cy="2335"/>
          </a:xfrm>
        </p:grpSpPr>
        <p:sp>
          <p:nvSpPr>
            <p:cNvPr id="22571" name="Arc 26"/>
            <p:cNvSpPr>
              <a:spLocks/>
            </p:cNvSpPr>
            <p:nvPr/>
          </p:nvSpPr>
          <p:spPr bwMode="auto">
            <a:xfrm>
              <a:off x="1321" y="2057"/>
              <a:ext cx="408" cy="34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</a:path>
                <a:path w="21600" h="21600" stroke="0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  <a:lnTo>
                    <a:pt x="21600" y="0"/>
                  </a:lnTo>
                  <a:lnTo>
                    <a:pt x="21600" y="21600"/>
                  </a:lnTo>
                  <a:close/>
                </a:path>
              </a:pathLst>
            </a:custGeom>
            <a:noFill/>
            <a:ln w="25400" cap="rnd">
              <a:solidFill>
                <a:srgbClr val="7679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22572" name="Arc 27"/>
            <p:cNvSpPr>
              <a:spLocks/>
            </p:cNvSpPr>
            <p:nvPr/>
          </p:nvSpPr>
          <p:spPr bwMode="auto">
            <a:xfrm>
              <a:off x="1323" y="1716"/>
              <a:ext cx="427" cy="334"/>
            </a:xfrm>
            <a:custGeom>
              <a:avLst/>
              <a:gdLst>
                <a:gd name="T0" fmla="*/ 0 w 21600"/>
                <a:gd name="T1" fmla="*/ 0 h 17031"/>
                <a:gd name="T2" fmla="*/ 0 w 21600"/>
                <a:gd name="T3" fmla="*/ 0 h 17031"/>
                <a:gd name="T4" fmla="*/ 0 w 21600"/>
                <a:gd name="T5" fmla="*/ 0 h 17031"/>
                <a:gd name="T6" fmla="*/ 0 60000 65536"/>
                <a:gd name="T7" fmla="*/ 0 60000 65536"/>
                <a:gd name="T8" fmla="*/ 0 60000 65536"/>
                <a:gd name="T9" fmla="*/ 0 w 21600"/>
                <a:gd name="T10" fmla="*/ 0 h 17031"/>
                <a:gd name="T11" fmla="*/ 21600 w 21600"/>
                <a:gd name="T12" fmla="*/ 17031 h 1703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17031" fill="none" extrusionOk="0">
                  <a:moveTo>
                    <a:pt x="0" y="17031"/>
                  </a:moveTo>
                  <a:cubicBezTo>
                    <a:pt x="0" y="10376"/>
                    <a:pt x="3067" y="4092"/>
                    <a:pt x="8314" y="-1"/>
                  </a:cubicBezTo>
                </a:path>
                <a:path w="21600" h="17031" stroke="0" extrusionOk="0">
                  <a:moveTo>
                    <a:pt x="0" y="17031"/>
                  </a:moveTo>
                  <a:cubicBezTo>
                    <a:pt x="0" y="10376"/>
                    <a:pt x="3067" y="4092"/>
                    <a:pt x="8314" y="-1"/>
                  </a:cubicBezTo>
                  <a:lnTo>
                    <a:pt x="21600" y="17031"/>
                  </a:lnTo>
                  <a:lnTo>
                    <a:pt x="0" y="17031"/>
                  </a:lnTo>
                  <a:close/>
                </a:path>
              </a:pathLst>
            </a:custGeom>
            <a:noFill/>
            <a:ln w="25400" cap="rnd">
              <a:solidFill>
                <a:srgbClr val="7679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22573" name="Arc 28"/>
            <p:cNvSpPr>
              <a:spLocks/>
            </p:cNvSpPr>
            <p:nvPr/>
          </p:nvSpPr>
          <p:spPr bwMode="auto">
            <a:xfrm>
              <a:off x="1489" y="1184"/>
              <a:ext cx="2583" cy="789"/>
            </a:xfrm>
            <a:custGeom>
              <a:avLst/>
              <a:gdLst>
                <a:gd name="T0" fmla="*/ 0 w 20423"/>
                <a:gd name="T1" fmla="*/ 0 h 21517"/>
                <a:gd name="T2" fmla="*/ 0 w 20423"/>
                <a:gd name="T3" fmla="*/ 0 h 21517"/>
                <a:gd name="T4" fmla="*/ 0 w 20423"/>
                <a:gd name="T5" fmla="*/ 0 h 21517"/>
                <a:gd name="T6" fmla="*/ 0 60000 65536"/>
                <a:gd name="T7" fmla="*/ 0 60000 65536"/>
                <a:gd name="T8" fmla="*/ 0 60000 65536"/>
                <a:gd name="T9" fmla="*/ 0 w 20423"/>
                <a:gd name="T10" fmla="*/ 0 h 21517"/>
                <a:gd name="T11" fmla="*/ 20423 w 20423"/>
                <a:gd name="T12" fmla="*/ 21517 h 2151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423" h="21517" fill="none" extrusionOk="0">
                  <a:moveTo>
                    <a:pt x="0" y="14484"/>
                  </a:moveTo>
                  <a:cubicBezTo>
                    <a:pt x="2776" y="6420"/>
                    <a:pt x="10037" y="746"/>
                    <a:pt x="18532" y="-1"/>
                  </a:cubicBezTo>
                </a:path>
                <a:path w="20423" h="21517" stroke="0" extrusionOk="0">
                  <a:moveTo>
                    <a:pt x="0" y="14484"/>
                  </a:moveTo>
                  <a:cubicBezTo>
                    <a:pt x="2776" y="6420"/>
                    <a:pt x="10037" y="746"/>
                    <a:pt x="18532" y="-1"/>
                  </a:cubicBezTo>
                  <a:lnTo>
                    <a:pt x="20423" y="21517"/>
                  </a:lnTo>
                  <a:lnTo>
                    <a:pt x="0" y="14484"/>
                  </a:lnTo>
                  <a:close/>
                </a:path>
              </a:pathLst>
            </a:custGeom>
            <a:noFill/>
            <a:ln w="25400" cap="rnd">
              <a:solidFill>
                <a:srgbClr val="7679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22574" name="Arc 29"/>
            <p:cNvSpPr>
              <a:spLocks/>
            </p:cNvSpPr>
            <p:nvPr/>
          </p:nvSpPr>
          <p:spPr bwMode="auto">
            <a:xfrm>
              <a:off x="3826" y="1186"/>
              <a:ext cx="1782" cy="841"/>
            </a:xfrm>
            <a:custGeom>
              <a:avLst/>
              <a:gdLst>
                <a:gd name="T0" fmla="*/ 0 w 21609"/>
                <a:gd name="T1" fmla="*/ 0 h 21600"/>
                <a:gd name="T2" fmla="*/ 0 w 21609"/>
                <a:gd name="T3" fmla="*/ 0 h 21600"/>
                <a:gd name="T4" fmla="*/ 0 w 21609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9"/>
                <a:gd name="T10" fmla="*/ 0 h 21600"/>
                <a:gd name="T11" fmla="*/ 21609 w 21609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9" h="21600" fill="none" extrusionOk="0">
                  <a:moveTo>
                    <a:pt x="0" y="0"/>
                  </a:moveTo>
                  <a:cubicBezTo>
                    <a:pt x="4" y="0"/>
                    <a:pt x="8" y="-1"/>
                    <a:pt x="12" y="0"/>
                  </a:cubicBezTo>
                  <a:cubicBezTo>
                    <a:pt x="11791" y="0"/>
                    <a:pt x="21398" y="9437"/>
                    <a:pt x="21608" y="21215"/>
                  </a:cubicBezTo>
                </a:path>
                <a:path w="21609" h="21600" stroke="0" extrusionOk="0">
                  <a:moveTo>
                    <a:pt x="0" y="0"/>
                  </a:moveTo>
                  <a:cubicBezTo>
                    <a:pt x="4" y="0"/>
                    <a:pt x="8" y="-1"/>
                    <a:pt x="12" y="0"/>
                  </a:cubicBezTo>
                  <a:cubicBezTo>
                    <a:pt x="11791" y="0"/>
                    <a:pt x="21398" y="9437"/>
                    <a:pt x="21608" y="21215"/>
                  </a:cubicBezTo>
                  <a:lnTo>
                    <a:pt x="12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25400" cap="rnd">
              <a:solidFill>
                <a:srgbClr val="7679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22575" name="Arc 30"/>
            <p:cNvSpPr>
              <a:spLocks/>
            </p:cNvSpPr>
            <p:nvPr/>
          </p:nvSpPr>
          <p:spPr bwMode="auto">
            <a:xfrm>
              <a:off x="2678" y="2236"/>
              <a:ext cx="2160" cy="1144"/>
            </a:xfrm>
            <a:custGeom>
              <a:avLst/>
              <a:gdLst>
                <a:gd name="T0" fmla="*/ 0 w 15801"/>
                <a:gd name="T1" fmla="*/ 0 h 20656"/>
                <a:gd name="T2" fmla="*/ 0 w 15801"/>
                <a:gd name="T3" fmla="*/ 0 h 20656"/>
                <a:gd name="T4" fmla="*/ 0 w 15801"/>
                <a:gd name="T5" fmla="*/ 0 h 20656"/>
                <a:gd name="T6" fmla="*/ 0 60000 65536"/>
                <a:gd name="T7" fmla="*/ 0 60000 65536"/>
                <a:gd name="T8" fmla="*/ 0 60000 65536"/>
                <a:gd name="T9" fmla="*/ 0 w 15801"/>
                <a:gd name="T10" fmla="*/ 0 h 20656"/>
                <a:gd name="T11" fmla="*/ 15801 w 15801"/>
                <a:gd name="T12" fmla="*/ 20656 h 2065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801" h="20656" fill="none" extrusionOk="0">
                  <a:moveTo>
                    <a:pt x="15801" y="14727"/>
                  </a:moveTo>
                  <a:cubicBezTo>
                    <a:pt x="13214" y="17501"/>
                    <a:pt x="9943" y="19546"/>
                    <a:pt x="6315" y="20655"/>
                  </a:cubicBezTo>
                </a:path>
                <a:path w="15801" h="20656" stroke="0" extrusionOk="0">
                  <a:moveTo>
                    <a:pt x="15801" y="14727"/>
                  </a:moveTo>
                  <a:cubicBezTo>
                    <a:pt x="13214" y="17501"/>
                    <a:pt x="9943" y="19546"/>
                    <a:pt x="6315" y="20655"/>
                  </a:cubicBezTo>
                  <a:lnTo>
                    <a:pt x="0" y="0"/>
                  </a:lnTo>
                  <a:lnTo>
                    <a:pt x="15801" y="14727"/>
                  </a:lnTo>
                  <a:close/>
                </a:path>
              </a:pathLst>
            </a:custGeom>
            <a:noFill/>
            <a:ln w="25400" cap="rnd">
              <a:solidFill>
                <a:srgbClr val="7679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22576" name="Arc 31"/>
            <p:cNvSpPr>
              <a:spLocks/>
            </p:cNvSpPr>
            <p:nvPr/>
          </p:nvSpPr>
          <p:spPr bwMode="auto">
            <a:xfrm>
              <a:off x="3819" y="2008"/>
              <a:ext cx="1788" cy="1043"/>
            </a:xfrm>
            <a:custGeom>
              <a:avLst/>
              <a:gdLst>
                <a:gd name="T0" fmla="*/ 0 w 21600"/>
                <a:gd name="T1" fmla="*/ 0 h 18089"/>
                <a:gd name="T2" fmla="*/ 0 w 21600"/>
                <a:gd name="T3" fmla="*/ 0 h 18089"/>
                <a:gd name="T4" fmla="*/ 0 w 21600"/>
                <a:gd name="T5" fmla="*/ 0 h 18089"/>
                <a:gd name="T6" fmla="*/ 0 60000 65536"/>
                <a:gd name="T7" fmla="*/ 0 60000 65536"/>
                <a:gd name="T8" fmla="*/ 0 60000 65536"/>
                <a:gd name="T9" fmla="*/ 0 w 21600"/>
                <a:gd name="T10" fmla="*/ 0 h 18089"/>
                <a:gd name="T11" fmla="*/ 21600 w 21600"/>
                <a:gd name="T12" fmla="*/ 18089 h 1808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18089" fill="none" extrusionOk="0">
                  <a:moveTo>
                    <a:pt x="21596" y="-1"/>
                  </a:moveTo>
                  <a:cubicBezTo>
                    <a:pt x="21598" y="132"/>
                    <a:pt x="21600" y="265"/>
                    <a:pt x="21600" y="399"/>
                  </a:cubicBezTo>
                  <a:cubicBezTo>
                    <a:pt x="21600" y="7443"/>
                    <a:pt x="18164" y="14046"/>
                    <a:pt x="12394" y="18088"/>
                  </a:cubicBezTo>
                </a:path>
                <a:path w="21600" h="18089" stroke="0" extrusionOk="0">
                  <a:moveTo>
                    <a:pt x="21596" y="-1"/>
                  </a:moveTo>
                  <a:cubicBezTo>
                    <a:pt x="21598" y="132"/>
                    <a:pt x="21600" y="265"/>
                    <a:pt x="21600" y="399"/>
                  </a:cubicBezTo>
                  <a:cubicBezTo>
                    <a:pt x="21600" y="7443"/>
                    <a:pt x="18164" y="14046"/>
                    <a:pt x="12394" y="18088"/>
                  </a:cubicBezTo>
                  <a:lnTo>
                    <a:pt x="0" y="399"/>
                  </a:lnTo>
                  <a:lnTo>
                    <a:pt x="21596" y="-1"/>
                  </a:lnTo>
                  <a:close/>
                </a:path>
              </a:pathLst>
            </a:custGeom>
            <a:noFill/>
            <a:ln w="25400" cap="rnd">
              <a:solidFill>
                <a:srgbClr val="7679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22577" name="Arc 32"/>
            <p:cNvSpPr>
              <a:spLocks/>
            </p:cNvSpPr>
            <p:nvPr/>
          </p:nvSpPr>
          <p:spPr bwMode="auto">
            <a:xfrm>
              <a:off x="1771" y="2808"/>
              <a:ext cx="1793" cy="711"/>
            </a:xfrm>
            <a:custGeom>
              <a:avLst/>
              <a:gdLst>
                <a:gd name="T0" fmla="*/ 0 w 13011"/>
                <a:gd name="T1" fmla="*/ 0 h 21600"/>
                <a:gd name="T2" fmla="*/ 0 w 13011"/>
                <a:gd name="T3" fmla="*/ 0 h 21600"/>
                <a:gd name="T4" fmla="*/ 0 w 13011"/>
                <a:gd name="T5" fmla="*/ 0 h 21600"/>
                <a:gd name="T6" fmla="*/ 0 60000 65536"/>
                <a:gd name="T7" fmla="*/ 0 60000 65536"/>
                <a:gd name="T8" fmla="*/ 0 60000 65536"/>
                <a:gd name="T9" fmla="*/ 0 w 13011"/>
                <a:gd name="T10" fmla="*/ 0 h 21600"/>
                <a:gd name="T11" fmla="*/ 13011 w 13011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3011" h="21600" fill="none" extrusionOk="0">
                  <a:moveTo>
                    <a:pt x="13011" y="17241"/>
                  </a:moveTo>
                  <a:cubicBezTo>
                    <a:pt x="9263" y="20069"/>
                    <a:pt x="4695" y="21599"/>
                    <a:pt x="0" y="21600"/>
                  </a:cubicBezTo>
                </a:path>
                <a:path w="13011" h="21600" stroke="0" extrusionOk="0">
                  <a:moveTo>
                    <a:pt x="13011" y="17241"/>
                  </a:moveTo>
                  <a:cubicBezTo>
                    <a:pt x="9263" y="20069"/>
                    <a:pt x="4695" y="21599"/>
                    <a:pt x="0" y="21600"/>
                  </a:cubicBezTo>
                  <a:lnTo>
                    <a:pt x="0" y="0"/>
                  </a:lnTo>
                  <a:lnTo>
                    <a:pt x="13011" y="17241"/>
                  </a:lnTo>
                  <a:close/>
                </a:path>
              </a:pathLst>
            </a:custGeom>
            <a:noFill/>
            <a:ln w="25400" cap="rnd">
              <a:solidFill>
                <a:srgbClr val="7679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</p:grpSp>
      <p:sp>
        <p:nvSpPr>
          <p:cNvPr id="22534" name="Arc 33"/>
          <p:cNvSpPr>
            <a:spLocks/>
          </p:cNvSpPr>
          <p:nvPr/>
        </p:nvSpPr>
        <p:spPr bwMode="auto">
          <a:xfrm>
            <a:off x="2438400" y="2737913"/>
            <a:ext cx="803275" cy="147638"/>
          </a:xfrm>
          <a:custGeom>
            <a:avLst/>
            <a:gdLst>
              <a:gd name="T0" fmla="*/ 2147483647 w 19307"/>
              <a:gd name="T1" fmla="*/ 2147483647 h 21600"/>
              <a:gd name="T2" fmla="*/ 0 w 19307"/>
              <a:gd name="T3" fmla="*/ 2147483647 h 21600"/>
              <a:gd name="T4" fmla="*/ 0 w 19307"/>
              <a:gd name="T5" fmla="*/ 0 h 21600"/>
              <a:gd name="T6" fmla="*/ 0 60000 65536"/>
              <a:gd name="T7" fmla="*/ 0 60000 65536"/>
              <a:gd name="T8" fmla="*/ 0 60000 65536"/>
              <a:gd name="T9" fmla="*/ 0 w 19307"/>
              <a:gd name="T10" fmla="*/ 0 h 21600"/>
              <a:gd name="T11" fmla="*/ 19307 w 19307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9307" h="21600" fill="none" extrusionOk="0">
                <a:moveTo>
                  <a:pt x="19307" y="9685"/>
                </a:moveTo>
                <a:cubicBezTo>
                  <a:pt x="15643" y="16988"/>
                  <a:pt x="8171" y="21599"/>
                  <a:pt x="0" y="21600"/>
                </a:cubicBezTo>
              </a:path>
              <a:path w="19307" h="21600" stroke="0" extrusionOk="0">
                <a:moveTo>
                  <a:pt x="19307" y="9685"/>
                </a:moveTo>
                <a:cubicBezTo>
                  <a:pt x="15643" y="16988"/>
                  <a:pt x="8171" y="21599"/>
                  <a:pt x="0" y="21600"/>
                </a:cubicBezTo>
                <a:lnTo>
                  <a:pt x="0" y="0"/>
                </a:lnTo>
                <a:lnTo>
                  <a:pt x="19307" y="9685"/>
                </a:lnTo>
                <a:close/>
              </a:path>
            </a:pathLst>
          </a:custGeom>
          <a:noFill/>
          <a:ln w="25400" cap="rnd">
            <a:solidFill>
              <a:srgbClr val="7679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2535" name="Rectangle 34"/>
          <p:cNvSpPr>
            <a:spLocks noChangeArrowheads="1"/>
          </p:cNvSpPr>
          <p:nvPr/>
        </p:nvSpPr>
        <p:spPr bwMode="auto">
          <a:xfrm>
            <a:off x="250825" y="2395013"/>
            <a:ext cx="8223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b" anchorCtr="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latinLnBrk="1" hangingPunct="1"/>
            <a:r>
              <a:rPr kumimoji="1" lang="en-US" altLang="zh-CN" sz="1000" b="1">
                <a:solidFill>
                  <a:srgbClr val="0033CC"/>
                </a:solidFill>
                <a:ea typeface="Gulim" pitchFamily="34" charset="-127"/>
              </a:rPr>
              <a:t>2008FY-2E</a:t>
            </a:r>
            <a:endParaRPr kumimoji="1" lang="en-US" altLang="ko-KR" sz="1000" b="1">
              <a:solidFill>
                <a:srgbClr val="0033CC"/>
              </a:solidFill>
              <a:ea typeface="Gulim" pitchFamily="34" charset="-127"/>
            </a:endParaRPr>
          </a:p>
        </p:txBody>
      </p:sp>
      <p:graphicFrame>
        <p:nvGraphicFramePr>
          <p:cNvPr id="22536" name="Object 3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758720"/>
              </p:ext>
            </p:extLst>
          </p:nvPr>
        </p:nvGraphicFramePr>
        <p:xfrm>
          <a:off x="7650163" y="3204638"/>
          <a:ext cx="45085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70" name="클립" r:id="rId4" imgW="6702552" imgH="5474513" progId="MS_ClipArt_Gallery.2">
                  <p:embed/>
                </p:oleObj>
              </mc:Choice>
              <mc:Fallback>
                <p:oleObj name="클립" r:id="rId4" imgW="6702552" imgH="5474513" progId="MS_ClipArt_Gallery.2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50163" y="3204638"/>
                        <a:ext cx="450850" cy="342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CC99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537" name="Rectangle 37"/>
          <p:cNvSpPr>
            <a:spLocks noChangeArrowheads="1"/>
          </p:cNvSpPr>
          <p:nvPr/>
        </p:nvSpPr>
        <p:spPr bwMode="auto">
          <a:xfrm>
            <a:off x="2484438" y="2539476"/>
            <a:ext cx="1296987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latinLnBrk="1" hangingPunct="1"/>
            <a:r>
              <a:rPr kumimoji="1" lang="en-US" altLang="zh-CN" sz="1000" b="1" dirty="0">
                <a:solidFill>
                  <a:srgbClr val="FF0000"/>
                </a:solidFill>
                <a:ea typeface="Gulim" pitchFamily="34" charset="-127"/>
              </a:rPr>
              <a:t>2008FY-3A (</a:t>
            </a:r>
            <a:r>
              <a:rPr kumimoji="1" lang="en-US" altLang="zh-CN" sz="1000" b="1" dirty="0">
                <a:solidFill>
                  <a:srgbClr val="FF0000"/>
                </a:solidFill>
              </a:rPr>
              <a:t>R&amp;D</a:t>
            </a:r>
            <a:r>
              <a:rPr kumimoji="1" lang="en-US" altLang="zh-CN" sz="1000" b="1" dirty="0">
                <a:solidFill>
                  <a:srgbClr val="FF0000"/>
                </a:solidFill>
                <a:ea typeface="Gulim" pitchFamily="34" charset="-127"/>
              </a:rPr>
              <a:t>)  </a:t>
            </a:r>
            <a:endParaRPr kumimoji="1" lang="en-US" altLang="ko-KR" sz="1000" b="1" dirty="0">
              <a:solidFill>
                <a:srgbClr val="FF0000"/>
              </a:solidFill>
              <a:ea typeface="Gulim" pitchFamily="34" charset="-127"/>
            </a:endParaRPr>
          </a:p>
        </p:txBody>
      </p:sp>
      <p:sp>
        <p:nvSpPr>
          <p:cNvPr id="22538" name="Rectangle 38"/>
          <p:cNvSpPr>
            <a:spLocks noChangeArrowheads="1"/>
          </p:cNvSpPr>
          <p:nvPr/>
        </p:nvSpPr>
        <p:spPr bwMode="auto">
          <a:xfrm>
            <a:off x="2043113" y="1026588"/>
            <a:ext cx="823912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latinLnBrk="1" hangingPunct="1"/>
            <a:r>
              <a:rPr kumimoji="1" lang="en-US" altLang="zh-CN" sz="1000" b="1">
                <a:solidFill>
                  <a:srgbClr val="0033CC"/>
                </a:solidFill>
                <a:ea typeface="Gulim" pitchFamily="34" charset="-127"/>
              </a:rPr>
              <a:t>2012FY-2</a:t>
            </a:r>
            <a:r>
              <a:rPr kumimoji="1" lang="en-US" altLang="zh-CN" sz="1000" b="1">
                <a:solidFill>
                  <a:srgbClr val="000000"/>
                </a:solidFill>
                <a:ea typeface="Gulim" pitchFamily="34" charset="-127"/>
              </a:rPr>
              <a:t>F</a:t>
            </a:r>
            <a:endParaRPr kumimoji="1" lang="en-US" altLang="ko-KR" sz="1000" b="1">
              <a:solidFill>
                <a:srgbClr val="000000"/>
              </a:solidFill>
              <a:latin typeface="GulimChe" pitchFamily="49" charset="-127"/>
              <a:ea typeface="GulimChe" pitchFamily="49" charset="-127"/>
            </a:endParaRPr>
          </a:p>
        </p:txBody>
      </p:sp>
      <p:pic>
        <p:nvPicPr>
          <p:cNvPr id="22539" name="Picture 40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2323576"/>
            <a:ext cx="471487" cy="50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0" name="Picture 41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1315513"/>
            <a:ext cx="471487" cy="50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41" name="Rectangle 43"/>
          <p:cNvSpPr>
            <a:spLocks noChangeArrowheads="1"/>
          </p:cNvSpPr>
          <p:nvPr/>
        </p:nvSpPr>
        <p:spPr bwMode="auto">
          <a:xfrm>
            <a:off x="539750" y="1531413"/>
            <a:ext cx="12271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latinLnBrk="1" hangingPunct="1"/>
            <a:r>
              <a:rPr kumimoji="1" lang="en-US" altLang="zh-CN" sz="1000" b="1">
                <a:solidFill>
                  <a:srgbClr val="FF0000"/>
                </a:solidFill>
                <a:ea typeface="Gulim" pitchFamily="34" charset="-127"/>
              </a:rPr>
              <a:t>2010FY-3B (R&amp;D)</a:t>
            </a:r>
            <a:endParaRPr kumimoji="1" lang="en-US" altLang="ko-KR" sz="1000" b="1">
              <a:solidFill>
                <a:srgbClr val="FF0000"/>
              </a:solidFill>
              <a:latin typeface="GulimChe" pitchFamily="49" charset="-127"/>
              <a:ea typeface="GulimChe" pitchFamily="49" charset="-127"/>
            </a:endParaRPr>
          </a:p>
        </p:txBody>
      </p:sp>
      <p:sp>
        <p:nvSpPr>
          <p:cNvPr id="22542" name="Rectangle 44"/>
          <p:cNvSpPr>
            <a:spLocks noChangeArrowheads="1"/>
          </p:cNvSpPr>
          <p:nvPr/>
        </p:nvSpPr>
        <p:spPr bwMode="auto">
          <a:xfrm>
            <a:off x="3265488" y="883713"/>
            <a:ext cx="1103312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latinLnBrk="1" hangingPunct="1"/>
            <a:r>
              <a:rPr kumimoji="1" lang="en-US" altLang="zh-CN" sz="1000" b="1">
                <a:solidFill>
                  <a:srgbClr val="FF0000"/>
                </a:solidFill>
                <a:ea typeface="Gulim" pitchFamily="34" charset="-127"/>
              </a:rPr>
              <a:t>201</a:t>
            </a:r>
            <a:r>
              <a:rPr kumimoji="1" lang="en-US" altLang="zh-CN" sz="1000" b="1">
                <a:solidFill>
                  <a:srgbClr val="FF0000"/>
                </a:solidFill>
              </a:rPr>
              <a:t>3</a:t>
            </a:r>
            <a:r>
              <a:rPr kumimoji="1" lang="en-US" altLang="zh-CN" sz="1000" b="1">
                <a:solidFill>
                  <a:srgbClr val="FF0000"/>
                </a:solidFill>
                <a:ea typeface="Gulim" pitchFamily="34" charset="-127"/>
              </a:rPr>
              <a:t>FY-3</a:t>
            </a:r>
            <a:r>
              <a:rPr kumimoji="1" lang="en-US" altLang="zh-CN" sz="1000" b="1">
                <a:solidFill>
                  <a:srgbClr val="FF0000"/>
                </a:solidFill>
              </a:rPr>
              <a:t>C(Op)</a:t>
            </a:r>
            <a:endParaRPr kumimoji="1" lang="en-US" altLang="zh-CN" sz="1000" b="1">
              <a:solidFill>
                <a:srgbClr val="FF0000"/>
              </a:solidFill>
              <a:latin typeface="GulimChe" pitchFamily="49" charset="-127"/>
            </a:endParaRPr>
          </a:p>
        </p:txBody>
      </p:sp>
      <p:sp>
        <p:nvSpPr>
          <p:cNvPr id="22543" name="Rectangle 45"/>
          <p:cNvSpPr>
            <a:spLocks noChangeArrowheads="1"/>
          </p:cNvSpPr>
          <p:nvPr/>
        </p:nvSpPr>
        <p:spPr bwMode="auto">
          <a:xfrm>
            <a:off x="5424488" y="739251"/>
            <a:ext cx="1103312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latinLnBrk="1" hangingPunct="1"/>
            <a:r>
              <a:rPr kumimoji="1" lang="en-US" altLang="zh-CN" sz="1000" b="1">
                <a:solidFill>
                  <a:srgbClr val="FF0000"/>
                </a:solidFill>
                <a:ea typeface="Gulim" pitchFamily="34" charset="-127"/>
              </a:rPr>
              <a:t>201</a:t>
            </a:r>
            <a:r>
              <a:rPr kumimoji="1" lang="en-US" altLang="zh-CN" sz="1000" b="1">
                <a:solidFill>
                  <a:srgbClr val="FF0000"/>
                </a:solidFill>
              </a:rPr>
              <a:t>5</a:t>
            </a:r>
            <a:r>
              <a:rPr kumimoji="1" lang="en-US" altLang="zh-CN" sz="1000" b="1">
                <a:solidFill>
                  <a:srgbClr val="FF0000"/>
                </a:solidFill>
                <a:ea typeface="Gulim" pitchFamily="34" charset="-127"/>
              </a:rPr>
              <a:t>FY-3</a:t>
            </a:r>
            <a:r>
              <a:rPr kumimoji="1" lang="en-US" altLang="zh-CN" sz="1000" b="1">
                <a:solidFill>
                  <a:srgbClr val="FF0000"/>
                </a:solidFill>
              </a:rPr>
              <a:t>D(Op)</a:t>
            </a:r>
            <a:endParaRPr kumimoji="1" lang="en-US" altLang="zh-CN" sz="1000" b="1">
              <a:solidFill>
                <a:srgbClr val="FF0000"/>
              </a:solidFill>
              <a:latin typeface="GulimChe" pitchFamily="49" charset="-127"/>
            </a:endParaRPr>
          </a:p>
        </p:txBody>
      </p:sp>
      <p:sp>
        <p:nvSpPr>
          <p:cNvPr id="22544" name="Rectangle 46"/>
          <p:cNvSpPr>
            <a:spLocks noChangeArrowheads="1"/>
          </p:cNvSpPr>
          <p:nvPr/>
        </p:nvSpPr>
        <p:spPr bwMode="auto">
          <a:xfrm>
            <a:off x="4492625" y="810688"/>
            <a:ext cx="84455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latinLnBrk="1" hangingPunct="1"/>
            <a:r>
              <a:rPr kumimoji="1" lang="en-US" altLang="zh-CN" sz="1000" b="1">
                <a:solidFill>
                  <a:srgbClr val="0033CC"/>
                </a:solidFill>
                <a:ea typeface="Gulim" pitchFamily="34" charset="-127"/>
              </a:rPr>
              <a:t>2014FY-2G</a:t>
            </a:r>
            <a:endParaRPr kumimoji="1" lang="en-US" altLang="ko-KR" sz="1000" b="1">
              <a:solidFill>
                <a:srgbClr val="0033CC"/>
              </a:solidFill>
              <a:latin typeface="GulimChe" pitchFamily="49" charset="-127"/>
              <a:ea typeface="GulimChe" pitchFamily="49" charset="-127"/>
            </a:endParaRPr>
          </a:p>
        </p:txBody>
      </p:sp>
      <p:sp>
        <p:nvSpPr>
          <p:cNvPr id="22545" name="Rectangle 47"/>
          <p:cNvSpPr>
            <a:spLocks noChangeArrowheads="1"/>
          </p:cNvSpPr>
          <p:nvPr/>
        </p:nvSpPr>
        <p:spPr bwMode="auto">
          <a:xfrm>
            <a:off x="6935788" y="955151"/>
            <a:ext cx="1239837" cy="247650"/>
          </a:xfrm>
          <a:prstGeom prst="rect">
            <a:avLst/>
          </a:prstGeom>
          <a:solidFill>
            <a:srgbClr val="D5D5C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latinLnBrk="1" hangingPunct="1"/>
            <a:r>
              <a:rPr kumimoji="1" lang="en-US" altLang="zh-CN" sz="1000" b="1">
                <a:solidFill>
                  <a:srgbClr val="006600"/>
                </a:solidFill>
                <a:ea typeface="Gulim" pitchFamily="34" charset="-127"/>
              </a:rPr>
              <a:t>2015FY-4A (R&amp;D)</a:t>
            </a:r>
            <a:endParaRPr kumimoji="1" lang="en-US" altLang="ko-KR" sz="1000" b="1">
              <a:solidFill>
                <a:srgbClr val="006600"/>
              </a:solidFill>
              <a:latin typeface="GulimChe" pitchFamily="49" charset="-127"/>
              <a:ea typeface="GulimChe" pitchFamily="49" charset="-127"/>
            </a:endParaRPr>
          </a:p>
        </p:txBody>
      </p:sp>
      <p:sp>
        <p:nvSpPr>
          <p:cNvPr id="22546" name="Rectangle 50"/>
          <p:cNvSpPr>
            <a:spLocks noChangeArrowheads="1"/>
          </p:cNvSpPr>
          <p:nvPr/>
        </p:nvSpPr>
        <p:spPr bwMode="auto">
          <a:xfrm>
            <a:off x="6865938" y="2323576"/>
            <a:ext cx="1095375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latinLnBrk="1" hangingPunct="1"/>
            <a:r>
              <a:rPr kumimoji="1" lang="en-US" altLang="zh-CN" sz="1000" b="1">
                <a:solidFill>
                  <a:srgbClr val="FF0000"/>
                </a:solidFill>
                <a:ea typeface="Gulim" pitchFamily="34" charset="-127"/>
              </a:rPr>
              <a:t>2017FY-3E(Op)</a:t>
            </a:r>
            <a:endParaRPr kumimoji="1" lang="en-US" altLang="ko-KR" sz="1000" b="1">
              <a:solidFill>
                <a:srgbClr val="FF0000"/>
              </a:solidFill>
              <a:latin typeface="GulimChe" pitchFamily="49" charset="-127"/>
              <a:ea typeface="GulimChe" pitchFamily="49" charset="-127"/>
            </a:endParaRPr>
          </a:p>
        </p:txBody>
      </p:sp>
      <p:sp>
        <p:nvSpPr>
          <p:cNvPr id="22547" name="Rectangle 53"/>
          <p:cNvSpPr>
            <a:spLocks noChangeArrowheads="1"/>
          </p:cNvSpPr>
          <p:nvPr/>
        </p:nvSpPr>
        <p:spPr bwMode="auto">
          <a:xfrm>
            <a:off x="6864350" y="2899838"/>
            <a:ext cx="1241425" cy="24765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latinLnBrk="1" hangingPunct="1"/>
            <a:r>
              <a:rPr kumimoji="1" lang="en-US" altLang="zh-CN" sz="1000" b="1">
                <a:solidFill>
                  <a:srgbClr val="7030A0"/>
                </a:solidFill>
                <a:ea typeface="Gulim" pitchFamily="34" charset="-127"/>
              </a:rPr>
              <a:t>2018FY-RM(R&amp;D)</a:t>
            </a:r>
            <a:endParaRPr kumimoji="1" lang="en-US" altLang="ko-KR" sz="1000" b="1">
              <a:solidFill>
                <a:srgbClr val="7030A0"/>
              </a:solidFill>
              <a:latin typeface="GulimChe" pitchFamily="49" charset="-127"/>
              <a:ea typeface="GulimChe" pitchFamily="49" charset="-127"/>
            </a:endParaRPr>
          </a:p>
        </p:txBody>
      </p:sp>
      <p:pic>
        <p:nvPicPr>
          <p:cNvPr id="22548" name="Picture 54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2539476"/>
            <a:ext cx="1258888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9" name="Picture 55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1244076"/>
            <a:ext cx="134937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0" name="Picture 56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1675876"/>
            <a:ext cx="1258887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1" name="Picture 57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1099613"/>
            <a:ext cx="1258888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2" name="Picture 58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1026588"/>
            <a:ext cx="471488" cy="50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3" name="Picture 59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1026588"/>
            <a:ext cx="1257300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4" name="Picture 60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5113" y="2323576"/>
            <a:ext cx="1258887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55" name="Rectangle 65"/>
          <p:cNvSpPr>
            <a:spLocks noChangeArrowheads="1"/>
          </p:cNvSpPr>
          <p:nvPr/>
        </p:nvSpPr>
        <p:spPr bwMode="auto">
          <a:xfrm>
            <a:off x="250825" y="2285476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endParaRPr lang="zh-CN" altLang="zh-CN"/>
          </a:p>
        </p:txBody>
      </p:sp>
      <p:pic>
        <p:nvPicPr>
          <p:cNvPr id="22556" name="Picture 66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3545951"/>
            <a:ext cx="1277937" cy="64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57" name="Rectangle 67"/>
          <p:cNvSpPr>
            <a:spLocks noChangeArrowheads="1"/>
          </p:cNvSpPr>
          <p:nvPr/>
        </p:nvSpPr>
        <p:spPr bwMode="auto">
          <a:xfrm>
            <a:off x="6000750" y="3260201"/>
            <a:ext cx="1138238" cy="247650"/>
          </a:xfrm>
          <a:prstGeom prst="rect">
            <a:avLst/>
          </a:prstGeom>
          <a:solidFill>
            <a:srgbClr val="D5D5C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latinLnBrk="1" hangingPunct="1"/>
            <a:r>
              <a:rPr kumimoji="1" lang="en-US" altLang="zh-CN" sz="1000" b="1">
                <a:solidFill>
                  <a:srgbClr val="006600"/>
                </a:solidFill>
                <a:ea typeface="Gulim" pitchFamily="34" charset="-127"/>
              </a:rPr>
              <a:t>2018FY-4B (Op)</a:t>
            </a:r>
            <a:endParaRPr kumimoji="1" lang="en-US" altLang="ko-KR" sz="1000" b="1">
              <a:solidFill>
                <a:srgbClr val="006600"/>
              </a:solidFill>
              <a:latin typeface="GulimChe" pitchFamily="49" charset="-127"/>
              <a:ea typeface="GulimChe" pitchFamily="49" charset="-127"/>
            </a:endParaRPr>
          </a:p>
        </p:txBody>
      </p:sp>
      <p:pic>
        <p:nvPicPr>
          <p:cNvPr id="22558" name="Picture 68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3692001"/>
            <a:ext cx="1258887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59" name="Rectangle 69"/>
          <p:cNvSpPr>
            <a:spLocks noChangeArrowheads="1"/>
          </p:cNvSpPr>
          <p:nvPr/>
        </p:nvSpPr>
        <p:spPr bwMode="auto">
          <a:xfrm>
            <a:off x="4932363" y="3547538"/>
            <a:ext cx="1103312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latinLnBrk="1" hangingPunct="1"/>
            <a:r>
              <a:rPr kumimoji="1" lang="en-US" altLang="zh-CN" sz="1000" b="1">
                <a:solidFill>
                  <a:srgbClr val="FF0000"/>
                </a:solidFill>
                <a:ea typeface="Gulim" pitchFamily="34" charset="-127"/>
              </a:rPr>
              <a:t>2019FY-3F(Op)</a:t>
            </a:r>
            <a:endParaRPr kumimoji="1" lang="en-US" altLang="ko-KR" sz="1000" b="1">
              <a:solidFill>
                <a:srgbClr val="FF0000"/>
              </a:solidFill>
              <a:latin typeface="GulimChe" pitchFamily="49" charset="-127"/>
              <a:ea typeface="GulimChe" pitchFamily="49" charset="-127"/>
            </a:endParaRPr>
          </a:p>
        </p:txBody>
      </p:sp>
      <p:graphicFrame>
        <p:nvGraphicFramePr>
          <p:cNvPr id="22560" name="Object 71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734202976"/>
              </p:ext>
            </p:extLst>
          </p:nvPr>
        </p:nvGraphicFramePr>
        <p:xfrm>
          <a:off x="1973263" y="3934888"/>
          <a:ext cx="566737" cy="374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71" name="클립" r:id="rId10" imgW="6702552" imgH="5474513" progId="MS_ClipArt_Gallery.2">
                  <p:embed/>
                </p:oleObj>
              </mc:Choice>
              <mc:Fallback>
                <p:oleObj name="클립" r:id="rId10" imgW="6702552" imgH="5474513" progId="MS_ClipArt_Gallery.2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73263" y="3934888"/>
                        <a:ext cx="566737" cy="374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CC99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561" name="Rectangle 72"/>
          <p:cNvSpPr>
            <a:spLocks noChangeArrowheads="1"/>
          </p:cNvSpPr>
          <p:nvPr/>
        </p:nvSpPr>
        <p:spPr bwMode="auto">
          <a:xfrm>
            <a:off x="1763713" y="4411138"/>
            <a:ext cx="1152525" cy="24765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latinLnBrk="1" hangingPunct="1"/>
            <a:r>
              <a:rPr kumimoji="1" lang="en-US" altLang="zh-CN" sz="1000" b="1">
                <a:solidFill>
                  <a:srgbClr val="7030A0"/>
                </a:solidFill>
                <a:ea typeface="Gulim" pitchFamily="34" charset="-127"/>
              </a:rPr>
              <a:t>2022FY-RM2</a:t>
            </a:r>
            <a:endParaRPr kumimoji="1" lang="en-US" altLang="ko-KR" sz="1000" b="1">
              <a:solidFill>
                <a:srgbClr val="7030A0"/>
              </a:solidFill>
              <a:latin typeface="GulimChe" pitchFamily="49" charset="-127"/>
              <a:ea typeface="GulimChe" pitchFamily="49" charset="-127"/>
            </a:endParaRPr>
          </a:p>
        </p:txBody>
      </p:sp>
      <p:sp>
        <p:nvSpPr>
          <p:cNvPr id="22562" name="Rectangle 75"/>
          <p:cNvSpPr>
            <a:spLocks noChangeArrowheads="1"/>
          </p:cNvSpPr>
          <p:nvPr/>
        </p:nvSpPr>
        <p:spPr bwMode="auto">
          <a:xfrm>
            <a:off x="3059113" y="4411138"/>
            <a:ext cx="1368425" cy="247650"/>
          </a:xfrm>
          <a:prstGeom prst="rect">
            <a:avLst/>
          </a:prstGeom>
          <a:solidFill>
            <a:srgbClr val="D5D5C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latinLnBrk="1" hangingPunct="1"/>
            <a:r>
              <a:rPr kumimoji="1" lang="en-US" altLang="zh-CN" sz="1000" b="1">
                <a:solidFill>
                  <a:srgbClr val="006600"/>
                </a:solidFill>
                <a:ea typeface="Gulim" pitchFamily="34" charset="-127"/>
              </a:rPr>
              <a:t>2021FY-4C(Op)</a:t>
            </a:r>
            <a:endParaRPr kumimoji="1" lang="en-US" altLang="ko-KR" sz="1000" b="1">
              <a:solidFill>
                <a:srgbClr val="006600"/>
              </a:solidFill>
              <a:latin typeface="GulimChe" pitchFamily="49" charset="-127"/>
              <a:ea typeface="GulimChe" pitchFamily="49" charset="-127"/>
            </a:endParaRPr>
          </a:p>
        </p:txBody>
      </p:sp>
      <p:pic>
        <p:nvPicPr>
          <p:cNvPr id="22563" name="Picture 76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3833288"/>
            <a:ext cx="1350962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64" name="Picture 8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5060426"/>
            <a:ext cx="8723313" cy="170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65" name="Line 82"/>
          <p:cNvSpPr>
            <a:spLocks noChangeShapeType="1"/>
          </p:cNvSpPr>
          <p:nvPr/>
        </p:nvSpPr>
        <p:spPr bwMode="auto">
          <a:xfrm flipH="1">
            <a:off x="8191500" y="4842938"/>
            <a:ext cx="125413" cy="1296988"/>
          </a:xfrm>
          <a:prstGeom prst="line">
            <a:avLst/>
          </a:prstGeom>
          <a:noFill/>
          <a:ln w="63500">
            <a:solidFill>
              <a:srgbClr val="FF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2566" name="Line 83"/>
          <p:cNvSpPr>
            <a:spLocks noChangeShapeType="1"/>
          </p:cNvSpPr>
          <p:nvPr/>
        </p:nvSpPr>
        <p:spPr bwMode="auto">
          <a:xfrm flipH="1">
            <a:off x="7885113" y="4842938"/>
            <a:ext cx="431800" cy="1657350"/>
          </a:xfrm>
          <a:prstGeom prst="line">
            <a:avLst/>
          </a:prstGeom>
          <a:noFill/>
          <a:ln w="63500">
            <a:solidFill>
              <a:srgbClr val="FF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2567" name="Text Box 84"/>
          <p:cNvSpPr txBox="1">
            <a:spLocks noChangeArrowheads="1"/>
          </p:cNvSpPr>
          <p:nvPr/>
        </p:nvSpPr>
        <p:spPr bwMode="auto">
          <a:xfrm>
            <a:off x="7288213" y="4503213"/>
            <a:ext cx="17335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altLang="zh-CN" b="1">
                <a:solidFill>
                  <a:srgbClr val="CC3300"/>
                </a:solidFill>
              </a:rPr>
              <a:t>Interferometer</a:t>
            </a:r>
          </a:p>
        </p:txBody>
      </p:sp>
      <p:sp>
        <p:nvSpPr>
          <p:cNvPr id="22568" name="AutoShape 68"/>
          <p:cNvSpPr>
            <a:spLocks noChangeArrowheads="1"/>
          </p:cNvSpPr>
          <p:nvPr/>
        </p:nvSpPr>
        <p:spPr bwMode="auto">
          <a:xfrm>
            <a:off x="1399259" y="255851"/>
            <a:ext cx="7557945" cy="360362"/>
          </a:xfrm>
          <a:prstGeom prst="roundRect">
            <a:avLst>
              <a:gd name="adj" fmla="val 16667"/>
            </a:avLst>
          </a:prstGeom>
          <a:solidFill>
            <a:srgbClr val="CCFFCC"/>
          </a:solidFill>
          <a:ln w="28575">
            <a:solidFill>
              <a:srgbClr val="FF0000"/>
            </a:solidFill>
            <a:round/>
            <a:headEnd/>
            <a:tailEnd/>
          </a:ln>
        </p:spPr>
        <p:txBody>
          <a:bodyPr lIns="91415" tIns="45707" rIns="91415" bIns="45707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en-US" altLang="zh-CN" sz="2400" dirty="0">
                <a:solidFill>
                  <a:srgbClr val="FF0000"/>
                </a:solidFill>
                <a:ea typeface="黑体" pitchFamily="49" charset="-122"/>
              </a:rPr>
              <a:t>Road Map of FENGYUN </a:t>
            </a:r>
            <a:r>
              <a:rPr lang="en-US" altLang="zh-CN" sz="2400" dirty="0" smtClean="0">
                <a:solidFill>
                  <a:srgbClr val="FF0000"/>
                </a:solidFill>
                <a:ea typeface="黑体" pitchFamily="49" charset="-122"/>
              </a:rPr>
              <a:t>Satellites by 2020</a:t>
            </a:r>
            <a:endParaRPr lang="en-US" altLang="zh-CN" sz="2400" dirty="0">
              <a:solidFill>
                <a:srgbClr val="FF0000"/>
              </a:solidFill>
              <a:ea typeface="黑体" pitchFamily="49" charset="-122"/>
            </a:endParaRPr>
          </a:p>
        </p:txBody>
      </p:sp>
      <p:pic>
        <p:nvPicPr>
          <p:cNvPr id="22569" name="Picture 41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550" y="1675876"/>
            <a:ext cx="471488" cy="50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70" name="Rectangle 38"/>
          <p:cNvSpPr>
            <a:spLocks noChangeArrowheads="1"/>
          </p:cNvSpPr>
          <p:nvPr/>
        </p:nvSpPr>
        <p:spPr bwMode="auto">
          <a:xfrm>
            <a:off x="8150225" y="1459976"/>
            <a:ext cx="83820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latinLnBrk="1" hangingPunct="1"/>
            <a:r>
              <a:rPr kumimoji="1" lang="en-US" altLang="zh-CN" sz="1000" b="1">
                <a:solidFill>
                  <a:srgbClr val="0033CC"/>
                </a:solidFill>
                <a:ea typeface="Gulim" pitchFamily="34" charset="-127"/>
              </a:rPr>
              <a:t>2016FY-2</a:t>
            </a:r>
            <a:r>
              <a:rPr kumimoji="1" lang="en-US" altLang="zh-CN" sz="1000" b="1">
                <a:solidFill>
                  <a:srgbClr val="000000"/>
                </a:solidFill>
                <a:ea typeface="Gulim" pitchFamily="34" charset="-127"/>
              </a:rPr>
              <a:t>H</a:t>
            </a:r>
            <a:endParaRPr kumimoji="1" lang="en-US" altLang="ko-KR" sz="1000" b="1">
              <a:solidFill>
                <a:srgbClr val="000000"/>
              </a:solidFill>
              <a:latin typeface="GulimChe" pitchFamily="49" charset="-127"/>
              <a:ea typeface="GulimChe" pitchFamily="49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8153373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F8D2B0-EFB6-4DAA-9B0B-6F6B3A580823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pic>
        <p:nvPicPr>
          <p:cNvPr id="1026" name="Picture 2" descr="http://www.cma.gov.cn/2011xzt/2013zhuant/20130917/2013071901/201309/W02013092354573090348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7923" y="1507067"/>
            <a:ext cx="3600000" cy="2512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620000" y="3767666"/>
            <a:ext cx="1371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 smtClean="0">
                <a:solidFill>
                  <a:srgbClr val="FF0000"/>
                </a:solidFill>
              </a:rPr>
              <a:t>Source: internet</a:t>
            </a:r>
            <a:endParaRPr lang="zh-CN" altLang="en-US" sz="1200" dirty="0">
              <a:solidFill>
                <a:srgbClr val="FF0000"/>
              </a:solidFill>
            </a:endParaRPr>
          </a:p>
        </p:txBody>
      </p:sp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5317923" y="4062106"/>
            <a:ext cx="3744790" cy="707886"/>
          </a:xfrm>
          <a:prstGeom prst="rect">
            <a:avLst/>
          </a:prstGeom>
          <a:solidFill>
            <a:srgbClr val="D5D5C9"/>
          </a:solidFill>
          <a:ln w="25400">
            <a:solidFill>
              <a:srgbClr val="0000FF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zh-CN" sz="1600" dirty="0">
                <a:solidFill>
                  <a:srgbClr val="FF3300"/>
                </a:solidFill>
              </a:rPr>
              <a:t>FY-3A was launched in 2008,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altLang="zh-CN" sz="1600" dirty="0">
                <a:solidFill>
                  <a:srgbClr val="FF3300"/>
                </a:solidFill>
              </a:rPr>
              <a:t>FY-3B was launched in 2010.</a:t>
            </a: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3811" y="1456265"/>
            <a:ext cx="3276600" cy="331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图片 9" descr="20131002_MERSI全球拼图--简化版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4797152"/>
            <a:ext cx="9144000" cy="208823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151467" y="2965719"/>
            <a:ext cx="4091713" cy="9233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FY-3C was successfully launched on 23 Sep. 2013, and is in the testing stage so far.</a:t>
            </a:r>
            <a:endParaRPr lang="zh-CN" altLang="en-US" dirty="0"/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1145646" y="35981"/>
            <a:ext cx="7920037" cy="1077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3200" b="1">
                <a:solidFill>
                  <a:schemeClr val="bg1"/>
                </a:solidFill>
                <a:ea typeface="ＭＳ Ｐゴシック" charset="-128"/>
                <a:cs typeface="ＭＳ Ｐゴシック" charset="-128"/>
              </a:defRPr>
            </a:lvl1pPr>
            <a:lvl2pPr algn="r" eaLnBrk="0" hangingPunct="0">
              <a:defRPr sz="3200" b="1">
                <a:solidFill>
                  <a:schemeClr val="bg1"/>
                </a:solidFill>
                <a:ea typeface="ＭＳ Ｐゴシック" charset="-128"/>
                <a:cs typeface="ＭＳ Ｐゴシック" charset="-128"/>
              </a:defRPr>
            </a:lvl2pPr>
            <a:lvl3pPr algn="r" eaLnBrk="0" hangingPunct="0">
              <a:defRPr sz="3200" b="1">
                <a:solidFill>
                  <a:schemeClr val="bg1"/>
                </a:solidFill>
                <a:ea typeface="ＭＳ Ｐゴシック" charset="-128"/>
                <a:cs typeface="ＭＳ Ｐゴシック" charset="-128"/>
              </a:defRPr>
            </a:lvl3pPr>
            <a:lvl4pPr algn="r" eaLnBrk="0" hangingPunct="0">
              <a:defRPr sz="3200" b="1">
                <a:solidFill>
                  <a:schemeClr val="bg1"/>
                </a:solidFill>
                <a:ea typeface="ＭＳ Ｐゴシック" charset="-128"/>
                <a:cs typeface="ＭＳ Ｐゴシック" charset="-128"/>
              </a:defRPr>
            </a:lvl4pPr>
            <a:lvl5pPr algn="r" eaLnBrk="0" hangingPunct="0">
              <a:defRPr sz="3200" b="1">
                <a:solidFill>
                  <a:schemeClr val="bg1"/>
                </a:solidFill>
                <a:ea typeface="ＭＳ Ｐゴシック" charset="-128"/>
                <a:cs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Century Gothic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Century Gothic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Century Gothic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Century Gothic" pitchFamily="34" charset="0"/>
              </a:defRPr>
            </a:lvl9pPr>
          </a:lstStyle>
          <a:p>
            <a:r>
              <a:rPr lang="en-US" altLang="zh-CN" dirty="0" smtClean="0"/>
              <a:t>New Launch of FY3C</a:t>
            </a: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05796337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F8D2B0-EFB6-4DAA-9B0B-6F6B3A580823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pic>
        <p:nvPicPr>
          <p:cNvPr id="6146" name="Picture 2" descr="http://satellite.cma.gov.cn/portalsite/StaticContent/Load_Profile/FY_3C/images/kjgdgp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162" y="1822978"/>
            <a:ext cx="4762500" cy="1981201"/>
          </a:xfrm>
          <a:prstGeom prst="rect">
            <a:avLst/>
          </a:prstGeom>
          <a:noFill/>
          <a:ln w="38100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矩形 2"/>
          <p:cNvSpPr/>
          <p:nvPr/>
        </p:nvSpPr>
        <p:spPr>
          <a:xfrm>
            <a:off x="1037330" y="1381667"/>
            <a:ext cx="29206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d-ID" altLang="zh-CN" dirty="0"/>
              <a:t>FY-3C VIRR globle mosaic</a:t>
            </a:r>
            <a:endParaRPr lang="zh-CN" altLang="en-US" dirty="0"/>
          </a:p>
        </p:txBody>
      </p:sp>
      <p:pic>
        <p:nvPicPr>
          <p:cNvPr id="6148" name="Picture 4" descr="http://satellite.cma.gov.cn/portalsite/StaticContent/Load_Profile/FY_3C/images/mersi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225" y="4385734"/>
            <a:ext cx="4762500" cy="1943100"/>
          </a:xfrm>
          <a:prstGeom prst="rect">
            <a:avLst/>
          </a:prstGeom>
          <a:noFill/>
          <a:ln w="38100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/>
          <p:cNvSpPr/>
          <p:nvPr/>
        </p:nvSpPr>
        <p:spPr>
          <a:xfrm>
            <a:off x="947561" y="3896268"/>
            <a:ext cx="31002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d-ID" altLang="zh-CN" dirty="0"/>
              <a:t>FY-3C MERSI globle mosaic</a:t>
            </a:r>
            <a:endParaRPr lang="zh-CN" alt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037668" y="1814511"/>
            <a:ext cx="3970866" cy="4524315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Instruments onboard FY-3A,3B and 3C:</a:t>
            </a:r>
          </a:p>
          <a:p>
            <a:endParaRPr lang="en-US" altLang="zh-CN" sz="1600" dirty="0" smtClean="0"/>
          </a:p>
          <a:p>
            <a:r>
              <a:rPr lang="en-US" altLang="zh-CN" sz="1600" dirty="0" smtClean="0"/>
              <a:t>VIRR (Visible and Infrared Radiometer)</a:t>
            </a:r>
          </a:p>
          <a:p>
            <a:r>
              <a:rPr lang="en-US" altLang="zh-CN" sz="1600" dirty="0"/>
              <a:t>MERSI (Medium Resolution Spectral Imager</a:t>
            </a:r>
            <a:r>
              <a:rPr lang="en-US" altLang="zh-CN" sz="1600" dirty="0" smtClean="0"/>
              <a:t>)</a:t>
            </a:r>
          </a:p>
          <a:p>
            <a:r>
              <a:rPr lang="en-US" altLang="zh-CN" sz="1600" dirty="0" smtClean="0"/>
              <a:t>IRAS (Infrared Atmospheric Sounder)</a:t>
            </a:r>
          </a:p>
          <a:p>
            <a:r>
              <a:rPr lang="en-US" altLang="zh-CN" sz="1600" dirty="0" smtClean="0"/>
              <a:t>MWTS Ⅱ (Microwave Temperature Sounder Ⅱ)</a:t>
            </a:r>
          </a:p>
          <a:p>
            <a:r>
              <a:rPr lang="en-US" altLang="zh-CN" sz="1600" dirty="0" smtClean="0"/>
              <a:t>MWHS Ⅱ (Microwave Humidity Sounder Ⅱ)</a:t>
            </a:r>
          </a:p>
          <a:p>
            <a:r>
              <a:rPr lang="en-US" altLang="zh-CN" sz="1600" dirty="0" smtClean="0"/>
              <a:t>SBUS (Solar Backscattering UV Sounder)</a:t>
            </a:r>
          </a:p>
          <a:p>
            <a:r>
              <a:rPr lang="en-US" altLang="zh-CN" sz="1600" dirty="0" smtClean="0"/>
              <a:t>TOU (Total Ozone Unit)</a:t>
            </a:r>
          </a:p>
          <a:p>
            <a:r>
              <a:rPr lang="en-US" altLang="zh-CN" sz="1600" dirty="0" smtClean="0"/>
              <a:t>MWRI (Microwave Radiation Imager)</a:t>
            </a:r>
          </a:p>
          <a:p>
            <a:r>
              <a:rPr lang="en-US" altLang="zh-CN" sz="1600" dirty="0" smtClean="0"/>
              <a:t>ERM (Earth Radiation Measurement)</a:t>
            </a:r>
          </a:p>
          <a:p>
            <a:r>
              <a:rPr lang="en-US" altLang="zh-CN" sz="1600" dirty="0" smtClean="0"/>
              <a:t>SEM (Space Environment Monitor)</a:t>
            </a:r>
          </a:p>
          <a:p>
            <a:r>
              <a:rPr lang="en-US" altLang="zh-CN" sz="1600" dirty="0" smtClean="0"/>
              <a:t>SIM Ⅱ (Solar Irradiation Monitor Ⅱ)</a:t>
            </a:r>
          </a:p>
          <a:p>
            <a:endParaRPr lang="en-US" altLang="zh-CN" sz="1600" dirty="0" smtClean="0"/>
          </a:p>
          <a:p>
            <a:r>
              <a:rPr lang="en-US" altLang="zh-CN" sz="1600" dirty="0"/>
              <a:t>GNOS (GNSS Occultation Sounder</a:t>
            </a:r>
            <a:r>
              <a:rPr lang="en-US" altLang="zh-CN" sz="1600" dirty="0" smtClean="0"/>
              <a:t>)</a:t>
            </a:r>
            <a:endParaRPr lang="zh-CN" altLang="en-US" sz="1600" dirty="0" smtClean="0">
              <a:solidFill>
                <a:srgbClr val="FF0000"/>
              </a:solidFill>
            </a:endParaRP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1145646" y="44448"/>
            <a:ext cx="7920037" cy="1077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3200" b="1">
                <a:solidFill>
                  <a:schemeClr val="bg1"/>
                </a:solidFill>
                <a:ea typeface="ＭＳ Ｐゴシック" charset="-128"/>
                <a:cs typeface="ＭＳ Ｐゴシック" charset="-128"/>
              </a:defRPr>
            </a:lvl1pPr>
            <a:lvl2pPr algn="r" eaLnBrk="0" hangingPunct="0">
              <a:defRPr sz="3200" b="1">
                <a:solidFill>
                  <a:schemeClr val="bg1"/>
                </a:solidFill>
                <a:ea typeface="ＭＳ Ｐゴシック" charset="-128"/>
                <a:cs typeface="ＭＳ Ｐゴシック" charset="-128"/>
              </a:defRPr>
            </a:lvl2pPr>
            <a:lvl3pPr algn="r" eaLnBrk="0" hangingPunct="0">
              <a:defRPr sz="3200" b="1">
                <a:solidFill>
                  <a:schemeClr val="bg1"/>
                </a:solidFill>
                <a:ea typeface="ＭＳ Ｐゴシック" charset="-128"/>
                <a:cs typeface="ＭＳ Ｐゴシック" charset="-128"/>
              </a:defRPr>
            </a:lvl3pPr>
            <a:lvl4pPr algn="r" eaLnBrk="0" hangingPunct="0">
              <a:defRPr sz="3200" b="1">
                <a:solidFill>
                  <a:schemeClr val="bg1"/>
                </a:solidFill>
                <a:ea typeface="ＭＳ Ｐゴシック" charset="-128"/>
                <a:cs typeface="ＭＳ Ｐゴシック" charset="-128"/>
              </a:defRPr>
            </a:lvl4pPr>
            <a:lvl5pPr algn="r" eaLnBrk="0" hangingPunct="0">
              <a:defRPr sz="3200" b="1">
                <a:solidFill>
                  <a:schemeClr val="bg1"/>
                </a:solidFill>
                <a:ea typeface="ＭＳ Ｐゴシック" charset="-128"/>
                <a:cs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Century Gothic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Century Gothic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Century Gothic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Century Gothic" pitchFamily="34" charset="0"/>
              </a:defRPr>
            </a:lvl9pPr>
          </a:lstStyle>
          <a:p>
            <a:r>
              <a:rPr lang="en-US" altLang="zh-CN" dirty="0" smtClean="0"/>
              <a:t>Samples of the first images of FY3C</a:t>
            </a: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87920420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F8D2B0-EFB6-4DAA-9B0B-6F6B3A580823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1145646" y="44448"/>
            <a:ext cx="7920037" cy="1077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3200" b="1">
                <a:solidFill>
                  <a:schemeClr val="bg1"/>
                </a:solidFill>
                <a:ea typeface="ＭＳ Ｐゴシック" charset="-128"/>
                <a:cs typeface="ＭＳ Ｐゴシック" charset="-128"/>
              </a:defRPr>
            </a:lvl1pPr>
            <a:lvl2pPr algn="r" eaLnBrk="0" hangingPunct="0">
              <a:defRPr sz="3200" b="1">
                <a:solidFill>
                  <a:schemeClr val="bg1"/>
                </a:solidFill>
                <a:ea typeface="ＭＳ Ｐゴシック" charset="-128"/>
                <a:cs typeface="ＭＳ Ｐゴシック" charset="-128"/>
              </a:defRPr>
            </a:lvl2pPr>
            <a:lvl3pPr algn="r" eaLnBrk="0" hangingPunct="0">
              <a:defRPr sz="3200" b="1">
                <a:solidFill>
                  <a:schemeClr val="bg1"/>
                </a:solidFill>
                <a:ea typeface="ＭＳ Ｐゴシック" charset="-128"/>
                <a:cs typeface="ＭＳ Ｐゴシック" charset="-128"/>
              </a:defRPr>
            </a:lvl3pPr>
            <a:lvl4pPr algn="r" eaLnBrk="0" hangingPunct="0">
              <a:defRPr sz="3200" b="1">
                <a:solidFill>
                  <a:schemeClr val="bg1"/>
                </a:solidFill>
                <a:ea typeface="ＭＳ Ｐゴシック" charset="-128"/>
                <a:cs typeface="ＭＳ Ｐゴシック" charset="-128"/>
              </a:defRPr>
            </a:lvl4pPr>
            <a:lvl5pPr algn="r" eaLnBrk="0" hangingPunct="0">
              <a:defRPr sz="3200" b="1">
                <a:solidFill>
                  <a:schemeClr val="bg1"/>
                </a:solidFill>
                <a:ea typeface="ＭＳ Ｐゴシック" charset="-128"/>
                <a:cs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Century Gothic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Century Gothic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Century Gothic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Century Gothic" pitchFamily="34" charset="0"/>
              </a:defRPr>
            </a:lvl9pPr>
          </a:lstStyle>
          <a:p>
            <a:r>
              <a:rPr lang="en-US" altLang="zh-CN" dirty="0" smtClean="0"/>
              <a:t>Contribution to the GEOSS</a:t>
            </a:r>
            <a:endParaRPr lang="en-US" altLang="zh-CN" dirty="0"/>
          </a:p>
        </p:txBody>
      </p:sp>
      <p:grpSp>
        <p:nvGrpSpPr>
          <p:cNvPr id="4" name="组合 1"/>
          <p:cNvGrpSpPr>
            <a:grpSpLocks/>
          </p:cNvGrpSpPr>
          <p:nvPr/>
        </p:nvGrpSpPr>
        <p:grpSpPr bwMode="auto">
          <a:xfrm>
            <a:off x="-5822" y="1479550"/>
            <a:ext cx="9144000" cy="4829175"/>
            <a:chOff x="36513" y="1479550"/>
            <a:chExt cx="9144000" cy="4829175"/>
          </a:xfrm>
        </p:grpSpPr>
        <p:pic>
          <p:nvPicPr>
            <p:cNvPr id="5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513" y="1479550"/>
              <a:ext cx="9144000" cy="4829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4" descr="FY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4888" y="3749675"/>
              <a:ext cx="549275" cy="576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5" descr="FY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04025" y="3749675"/>
              <a:ext cx="549275" cy="576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6" descr="极轨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contrast="84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1175" y="2525713"/>
              <a:ext cx="936625" cy="496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Rectangle 7"/>
            <p:cNvSpPr>
              <a:spLocks noChangeArrowheads="1"/>
            </p:cNvSpPr>
            <p:nvPr/>
          </p:nvSpPr>
          <p:spPr bwMode="auto">
            <a:xfrm>
              <a:off x="6011863" y="4541838"/>
              <a:ext cx="720725" cy="215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27" tIns="45714" rIns="91427" bIns="45714"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algn="ctr" eaLnBrk="1" hangingPunct="1"/>
              <a:r>
                <a:rPr lang="en-US" altLang="zh-CN" sz="1600" b="1">
                  <a:solidFill>
                    <a:schemeClr val="bg1"/>
                  </a:solidFill>
                </a:rPr>
                <a:t>FY-2D</a:t>
              </a:r>
            </a:p>
            <a:p>
              <a:pPr algn="ctr" eaLnBrk="1" hangingPunct="1"/>
              <a:r>
                <a:rPr lang="en-US" altLang="zh-CN" sz="1600" b="1">
                  <a:solidFill>
                    <a:schemeClr val="bg1"/>
                  </a:solidFill>
                </a:rPr>
                <a:t>86.5</a:t>
              </a:r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auto">
            <a:xfrm>
              <a:off x="6804025" y="4541838"/>
              <a:ext cx="720725" cy="215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27" tIns="45714" rIns="91427" bIns="45714"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algn="ctr" eaLnBrk="1" hangingPunct="1"/>
              <a:r>
                <a:rPr lang="en-US" altLang="zh-CN" sz="1600" b="1">
                  <a:solidFill>
                    <a:schemeClr val="bg1"/>
                  </a:solidFill>
                </a:rPr>
                <a:t>FY-2E</a:t>
              </a:r>
            </a:p>
            <a:p>
              <a:pPr algn="ctr" eaLnBrk="1" hangingPunct="1"/>
              <a:r>
                <a:rPr lang="en-US" altLang="zh-CN" sz="1600" b="1">
                  <a:solidFill>
                    <a:schemeClr val="bg1"/>
                  </a:solidFill>
                </a:rPr>
                <a:t>105</a:t>
              </a:r>
            </a:p>
          </p:txBody>
        </p:sp>
        <p:sp>
          <p:nvSpPr>
            <p:cNvPr id="11" name="Rectangle 9"/>
            <p:cNvSpPr>
              <a:spLocks noChangeArrowheads="1"/>
            </p:cNvSpPr>
            <p:nvPr/>
          </p:nvSpPr>
          <p:spPr bwMode="auto">
            <a:xfrm>
              <a:off x="8353425" y="4541838"/>
              <a:ext cx="720725" cy="215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27" tIns="45714" rIns="91427" bIns="45714"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algn="ctr" eaLnBrk="1" hangingPunct="1"/>
              <a:r>
                <a:rPr lang="en-US" altLang="zh-CN" sz="1600" b="1">
                  <a:solidFill>
                    <a:srgbClr val="FF0000"/>
                  </a:solidFill>
                </a:rPr>
                <a:t>FY-2C</a:t>
              </a:r>
            </a:p>
            <a:p>
              <a:pPr algn="ctr" eaLnBrk="1" hangingPunct="1"/>
              <a:r>
                <a:rPr lang="en-US" altLang="zh-CN" sz="1600" b="1">
                  <a:solidFill>
                    <a:srgbClr val="FF0000"/>
                  </a:solidFill>
                </a:rPr>
                <a:t>123.5</a:t>
              </a:r>
            </a:p>
          </p:txBody>
        </p:sp>
        <p:pic>
          <p:nvPicPr>
            <p:cNvPr id="12" name="Picture 10" descr="FY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53425" y="3749675"/>
              <a:ext cx="549275" cy="576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57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43100" y="1949450"/>
              <a:ext cx="1081088" cy="974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57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40088" y="3856038"/>
              <a:ext cx="1081087" cy="974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Rectangle 13"/>
            <p:cNvSpPr>
              <a:spLocks noChangeArrowheads="1"/>
            </p:cNvSpPr>
            <p:nvPr/>
          </p:nvSpPr>
          <p:spPr bwMode="auto">
            <a:xfrm>
              <a:off x="4392613" y="3173413"/>
              <a:ext cx="720725" cy="215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27" tIns="45714" rIns="91427" bIns="45714"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algn="ctr" eaLnBrk="1" hangingPunct="1"/>
              <a:r>
                <a:rPr lang="en-US" altLang="zh-CN" sz="1600" b="1" dirty="0" smtClean="0">
                  <a:solidFill>
                    <a:srgbClr val="FF0000"/>
                  </a:solidFill>
                </a:rPr>
                <a:t>FY-3C</a:t>
              </a:r>
              <a:endParaRPr lang="en-US" altLang="zh-CN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16" name="Rectangle 14"/>
            <p:cNvSpPr>
              <a:spLocks noChangeArrowheads="1"/>
            </p:cNvSpPr>
            <p:nvPr/>
          </p:nvSpPr>
          <p:spPr bwMode="auto">
            <a:xfrm>
              <a:off x="3240088" y="4757738"/>
              <a:ext cx="720725" cy="215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27" tIns="45714" rIns="91427" bIns="45714"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algn="ctr" eaLnBrk="1" hangingPunct="1"/>
              <a:r>
                <a:rPr lang="en-US" altLang="zh-CN" sz="1600" b="1">
                  <a:solidFill>
                    <a:schemeClr val="bg1"/>
                  </a:solidFill>
                </a:rPr>
                <a:t>FY-3B</a:t>
              </a:r>
            </a:p>
          </p:txBody>
        </p:sp>
        <p:sp>
          <p:nvSpPr>
            <p:cNvPr id="17" name="Rectangle 15"/>
            <p:cNvSpPr>
              <a:spLocks noChangeArrowheads="1"/>
            </p:cNvSpPr>
            <p:nvPr/>
          </p:nvSpPr>
          <p:spPr bwMode="auto">
            <a:xfrm>
              <a:off x="1871663" y="2884488"/>
              <a:ext cx="720725" cy="215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27" tIns="45714" rIns="91427" bIns="45714"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algn="ctr" eaLnBrk="1" hangingPunct="1"/>
              <a:r>
                <a:rPr lang="en-US" altLang="zh-CN" sz="1600" b="1">
                  <a:solidFill>
                    <a:schemeClr val="bg1"/>
                  </a:solidFill>
                </a:rPr>
                <a:t>FY-3A</a:t>
              </a:r>
            </a:p>
          </p:txBody>
        </p:sp>
        <p:pic>
          <p:nvPicPr>
            <p:cNvPr id="18" name="Picture 17" descr="FY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96188" y="3775075"/>
              <a:ext cx="549275" cy="576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Rectangle 18"/>
            <p:cNvSpPr>
              <a:spLocks noChangeArrowheads="1"/>
            </p:cNvSpPr>
            <p:nvPr/>
          </p:nvSpPr>
          <p:spPr bwMode="auto">
            <a:xfrm>
              <a:off x="7524750" y="4344988"/>
              <a:ext cx="863600" cy="5984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7" tIns="45714" rIns="91427" bIns="4571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eaLnBrk="1" hangingPunct="1"/>
              <a:r>
                <a:rPr lang="en-US" altLang="zh-CN" sz="1600" b="1">
                  <a:solidFill>
                    <a:schemeClr val="bg1"/>
                  </a:solidFill>
                </a:rPr>
                <a:t>FY-2F</a:t>
              </a:r>
            </a:p>
            <a:p>
              <a:pPr eaLnBrk="1" hangingPunct="1"/>
              <a:r>
                <a:rPr lang="en-US" altLang="zh-CN" sz="1600" b="1">
                  <a:solidFill>
                    <a:schemeClr val="bg1"/>
                  </a:solidFill>
                </a:rPr>
                <a:t>112</a:t>
              </a:r>
              <a:endParaRPr lang="zh-CN" altLang="en-US" sz="1600" b="1">
                <a:solidFill>
                  <a:schemeClr val="bg1"/>
                </a:solidFill>
              </a:endParaRPr>
            </a:p>
          </p:txBody>
        </p:sp>
      </p:grpSp>
      <p:pic>
        <p:nvPicPr>
          <p:cNvPr id="20" name="Picture 3" descr="风云卫星已成为国际对地观测星座的核心成员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4823353"/>
            <a:ext cx="2846907" cy="2033058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039023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Box 2"/>
          <p:cNvSpPr txBox="1">
            <a:spLocks noChangeArrowheads="1"/>
          </p:cNvSpPr>
          <p:nvPr/>
        </p:nvSpPr>
        <p:spPr bwMode="auto">
          <a:xfrm>
            <a:off x="1230316" y="14697"/>
            <a:ext cx="7920037" cy="1077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3200" b="1">
                <a:solidFill>
                  <a:schemeClr val="bg1"/>
                </a:solidFill>
                <a:ea typeface="ＭＳ Ｐゴシック" charset="-128"/>
                <a:cs typeface="ＭＳ Ｐゴシック" charset="-128"/>
              </a:defRPr>
            </a:lvl1pPr>
            <a:lvl2pPr algn="r" eaLnBrk="0" hangingPunct="0">
              <a:defRPr sz="3200" b="1">
                <a:solidFill>
                  <a:schemeClr val="bg1"/>
                </a:solidFill>
                <a:ea typeface="ＭＳ Ｐゴシック" charset="-128"/>
                <a:cs typeface="ＭＳ Ｐゴシック" charset="-128"/>
              </a:defRPr>
            </a:lvl2pPr>
            <a:lvl3pPr algn="r" eaLnBrk="0" hangingPunct="0">
              <a:defRPr sz="3200" b="1">
                <a:solidFill>
                  <a:schemeClr val="bg1"/>
                </a:solidFill>
                <a:ea typeface="ＭＳ Ｐゴシック" charset="-128"/>
                <a:cs typeface="ＭＳ Ｐゴシック" charset="-128"/>
              </a:defRPr>
            </a:lvl3pPr>
            <a:lvl4pPr algn="r" eaLnBrk="0" hangingPunct="0">
              <a:defRPr sz="3200" b="1">
                <a:solidFill>
                  <a:schemeClr val="bg1"/>
                </a:solidFill>
                <a:ea typeface="ＭＳ Ｐゴシック" charset="-128"/>
                <a:cs typeface="ＭＳ Ｐゴシック" charset="-128"/>
              </a:defRPr>
            </a:lvl4pPr>
            <a:lvl5pPr algn="r" eaLnBrk="0" hangingPunct="0">
              <a:defRPr sz="3200" b="1">
                <a:solidFill>
                  <a:schemeClr val="bg1"/>
                </a:solidFill>
                <a:ea typeface="ＭＳ Ｐゴシック" charset="-128"/>
                <a:cs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Century Gothic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Century Gothic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Century Gothic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Century Gothic" pitchFamily="34" charset="0"/>
              </a:defRPr>
            </a:lvl9pPr>
          </a:lstStyle>
          <a:p>
            <a:pPr algn="l"/>
            <a:r>
              <a:rPr lang="en-US" altLang="zh-CN" dirty="0" smtClean="0"/>
              <a:t>FY2 Observations for disaster weather</a:t>
            </a:r>
            <a:endParaRPr lang="en-US" altLang="zh-CN" dirty="0"/>
          </a:p>
        </p:txBody>
      </p:sp>
      <p:graphicFrame>
        <p:nvGraphicFramePr>
          <p:cNvPr id="7" name="图表 1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84952698"/>
              </p:ext>
            </p:extLst>
          </p:nvPr>
        </p:nvGraphicFramePr>
        <p:xfrm>
          <a:off x="179388" y="4795838"/>
          <a:ext cx="8599487" cy="2089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9" r:id="rId4" imgW="8596105" imgH="2091109" progId="Excel.Chart.8">
                  <p:embed/>
                </p:oleObj>
              </mc:Choice>
              <mc:Fallback>
                <p:oleObj r:id="rId4" imgW="8596105" imgH="2091109" progId="Excel.Char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388" y="4795838"/>
                        <a:ext cx="8599487" cy="2089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灯片编号占位符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F8D2B0-EFB6-4DAA-9B0B-6F6B3A580823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3" name="圆角矩形 2"/>
          <p:cNvSpPr/>
          <p:nvPr/>
        </p:nvSpPr>
        <p:spPr>
          <a:xfrm>
            <a:off x="76200" y="1380067"/>
            <a:ext cx="6623050" cy="745066"/>
          </a:xfrm>
          <a:prstGeom prst="round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>
              <a:lnSpc>
                <a:spcPct val="120000"/>
              </a:lnSpc>
              <a:defRPr/>
            </a:pPr>
            <a:r>
              <a:rPr lang="en-US" altLang="zh-CN" sz="1500" b="1" dirty="0" smtClean="0">
                <a:solidFill>
                  <a:srgbClr val="00B050"/>
                </a:solidFill>
                <a:latin typeface="+mn-ea"/>
                <a:cs typeface="Arial" pitchFamily="34" charset="0"/>
              </a:rPr>
              <a:t>Intensified </a:t>
            </a:r>
            <a:r>
              <a:rPr lang="en-US" altLang="zh-CN" sz="1500" b="1" dirty="0">
                <a:solidFill>
                  <a:srgbClr val="00B050"/>
                </a:solidFill>
                <a:latin typeface="+mn-ea"/>
                <a:cs typeface="Arial" pitchFamily="34" charset="0"/>
              </a:rPr>
              <a:t>observations up to every 6 </a:t>
            </a:r>
            <a:r>
              <a:rPr lang="en-US" altLang="zh-CN" sz="1500" b="1" dirty="0" smtClean="0">
                <a:solidFill>
                  <a:srgbClr val="00B050"/>
                </a:solidFill>
                <a:latin typeface="+mn-ea"/>
                <a:cs typeface="Arial" pitchFamily="34" charset="0"/>
              </a:rPr>
              <a:t>minutes during the flood season since 2012</a:t>
            </a:r>
            <a:endParaRPr lang="zh-CN" altLang="en-US" sz="1500" b="1" dirty="0">
              <a:solidFill>
                <a:srgbClr val="00B050"/>
              </a:solidFill>
              <a:latin typeface="+mn-ea"/>
              <a:cs typeface="Arial" pitchFamily="34" charset="0"/>
            </a:endParaRPr>
          </a:p>
        </p:txBody>
      </p:sp>
      <p:cxnSp>
        <p:nvCxnSpPr>
          <p:cNvPr id="5" name="直接连接符 4"/>
          <p:cNvCxnSpPr/>
          <p:nvPr/>
        </p:nvCxnSpPr>
        <p:spPr>
          <a:xfrm flipV="1">
            <a:off x="4643438" y="5157788"/>
            <a:ext cx="3168650" cy="2159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6"/>
          <p:cNvSpPr txBox="1">
            <a:spLocks noChangeArrowheads="1"/>
          </p:cNvSpPr>
          <p:nvPr/>
        </p:nvSpPr>
        <p:spPr bwMode="auto">
          <a:xfrm>
            <a:off x="372533" y="4819650"/>
            <a:ext cx="356130" cy="161582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lnSpc>
                <a:spcPct val="110000"/>
              </a:lnSpc>
            </a:pPr>
            <a:r>
              <a:rPr kumimoji="1" lang="en-US" altLang="zh-CN" sz="1000" b="1" dirty="0" smtClean="0">
                <a:solidFill>
                  <a:srgbClr val="000000"/>
                </a:solidFill>
              </a:rPr>
              <a:t>0</a:t>
            </a:r>
          </a:p>
          <a:p>
            <a:pPr eaLnBrk="1" hangingPunct="1">
              <a:lnSpc>
                <a:spcPct val="110000"/>
              </a:lnSpc>
            </a:pPr>
            <a:endParaRPr kumimoji="1" lang="en-US" altLang="zh-CN" sz="1000" b="1" dirty="0">
              <a:solidFill>
                <a:srgbClr val="000000"/>
              </a:solidFill>
            </a:endParaRPr>
          </a:p>
          <a:p>
            <a:pPr eaLnBrk="1" hangingPunct="1">
              <a:lnSpc>
                <a:spcPct val="110000"/>
              </a:lnSpc>
            </a:pPr>
            <a:r>
              <a:rPr kumimoji="1" lang="en-US" altLang="zh-CN" sz="1000" b="1" dirty="0" smtClean="0">
                <a:solidFill>
                  <a:srgbClr val="000000"/>
                </a:solidFill>
              </a:rPr>
              <a:t>15</a:t>
            </a:r>
          </a:p>
          <a:p>
            <a:pPr eaLnBrk="1" hangingPunct="1">
              <a:lnSpc>
                <a:spcPct val="110000"/>
              </a:lnSpc>
            </a:pPr>
            <a:endParaRPr kumimoji="1" lang="en-US" altLang="zh-CN" sz="1000" b="1" dirty="0">
              <a:solidFill>
                <a:srgbClr val="000000"/>
              </a:solidFill>
            </a:endParaRPr>
          </a:p>
          <a:p>
            <a:pPr eaLnBrk="1" hangingPunct="1">
              <a:lnSpc>
                <a:spcPct val="110000"/>
              </a:lnSpc>
            </a:pPr>
            <a:r>
              <a:rPr kumimoji="1" lang="en-US" altLang="zh-CN" sz="1000" b="1" dirty="0">
                <a:solidFill>
                  <a:srgbClr val="000000"/>
                </a:solidFill>
              </a:rPr>
              <a:t>30</a:t>
            </a:r>
          </a:p>
          <a:p>
            <a:pPr eaLnBrk="1" hangingPunct="1">
              <a:lnSpc>
                <a:spcPct val="110000"/>
              </a:lnSpc>
            </a:pPr>
            <a:endParaRPr kumimoji="1" lang="en-US" altLang="zh-CN" sz="1000" b="1" dirty="0" smtClean="0">
              <a:solidFill>
                <a:srgbClr val="000000"/>
              </a:solidFill>
            </a:endParaRPr>
          </a:p>
          <a:p>
            <a:pPr eaLnBrk="1" hangingPunct="1">
              <a:lnSpc>
                <a:spcPct val="110000"/>
              </a:lnSpc>
            </a:pPr>
            <a:r>
              <a:rPr kumimoji="1" lang="en-US" altLang="zh-CN" sz="1000" b="1" dirty="0" smtClean="0">
                <a:solidFill>
                  <a:srgbClr val="000000"/>
                </a:solidFill>
              </a:rPr>
              <a:t>45</a:t>
            </a:r>
            <a:endParaRPr kumimoji="1" lang="en-US" altLang="zh-CN" sz="1000" b="1" dirty="0">
              <a:solidFill>
                <a:srgbClr val="000000"/>
              </a:solidFill>
            </a:endParaRPr>
          </a:p>
          <a:p>
            <a:pPr eaLnBrk="1" hangingPunct="1">
              <a:lnSpc>
                <a:spcPct val="110000"/>
              </a:lnSpc>
            </a:pPr>
            <a:endParaRPr kumimoji="1" lang="en-US" altLang="zh-CN" sz="1000" b="1" dirty="0" smtClean="0">
              <a:solidFill>
                <a:srgbClr val="000000"/>
              </a:solidFill>
            </a:endParaRPr>
          </a:p>
          <a:p>
            <a:pPr eaLnBrk="1" hangingPunct="1">
              <a:lnSpc>
                <a:spcPct val="110000"/>
              </a:lnSpc>
            </a:pPr>
            <a:r>
              <a:rPr kumimoji="1" lang="en-US" altLang="zh-CN" sz="1000" b="1" dirty="0" smtClean="0">
                <a:solidFill>
                  <a:srgbClr val="000000"/>
                </a:solidFill>
              </a:rPr>
              <a:t>60</a:t>
            </a:r>
            <a:endParaRPr kumimoji="1" lang="zh-CN" altLang="en-US" sz="1000" b="1" dirty="0">
              <a:solidFill>
                <a:srgbClr val="000000"/>
              </a:solidFill>
            </a:endParaRPr>
          </a:p>
        </p:txBody>
      </p:sp>
      <p:sp>
        <p:nvSpPr>
          <p:cNvPr id="9" name="矩形 28"/>
          <p:cNvSpPr>
            <a:spLocks noChangeArrowheads="1"/>
          </p:cNvSpPr>
          <p:nvPr/>
        </p:nvSpPr>
        <p:spPr bwMode="auto">
          <a:xfrm>
            <a:off x="110071" y="6369077"/>
            <a:ext cx="104378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altLang="zh-CN" sz="1200" b="1" dirty="0">
                <a:solidFill>
                  <a:srgbClr val="000000"/>
                </a:solidFill>
                <a:latin typeface="黑体" pitchFamily="49" charset="-122"/>
                <a:ea typeface="黑体" pitchFamily="49" charset="-122"/>
              </a:rPr>
              <a:t>(</a:t>
            </a:r>
            <a:r>
              <a:rPr lang="en-US" altLang="zh-CN" sz="1200" b="1" dirty="0" smtClean="0">
                <a:solidFill>
                  <a:srgbClr val="000000"/>
                </a:solidFill>
                <a:latin typeface="黑体" pitchFamily="49" charset="-122"/>
                <a:ea typeface="黑体" pitchFamily="49" charset="-122"/>
              </a:rPr>
              <a:t>minutes)</a:t>
            </a:r>
            <a:endParaRPr lang="zh-CN" altLang="en-US" sz="1200" b="1" dirty="0">
              <a:solidFill>
                <a:srgbClr val="000000"/>
              </a:solidFill>
              <a:latin typeface="黑体" pitchFamily="49" charset="-122"/>
              <a:ea typeface="黑体" pitchFamily="49" charset="-122"/>
            </a:endParaRPr>
          </a:p>
        </p:txBody>
      </p:sp>
      <p:pic>
        <p:nvPicPr>
          <p:cNvPr id="10" name="Picture 5" descr="双星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225" y="2795588"/>
            <a:ext cx="7040563" cy="234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图片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4175" y="1595440"/>
            <a:ext cx="2409825" cy="273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2"/>
          <p:cNvSpPr txBox="1">
            <a:spLocks noChangeArrowheads="1"/>
          </p:cNvSpPr>
          <p:nvPr/>
        </p:nvSpPr>
        <p:spPr bwMode="auto">
          <a:xfrm>
            <a:off x="554038" y="2351088"/>
            <a:ext cx="9794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altLang="zh-CN" b="1">
                <a:solidFill>
                  <a:srgbClr val="FF0000"/>
                </a:solidFill>
              </a:rPr>
              <a:t>60 min</a:t>
            </a:r>
            <a:r>
              <a:rPr lang="en-US" altLang="zh-CN"/>
              <a:t>.</a:t>
            </a:r>
            <a:endParaRPr lang="zh-CN" altLang="en-US"/>
          </a:p>
        </p:txBody>
      </p:sp>
      <p:sp>
        <p:nvSpPr>
          <p:cNvPr id="13" name="TextBox 24"/>
          <p:cNvSpPr txBox="1">
            <a:spLocks noChangeArrowheads="1"/>
          </p:cNvSpPr>
          <p:nvPr/>
        </p:nvSpPr>
        <p:spPr bwMode="auto">
          <a:xfrm>
            <a:off x="3027363" y="2328863"/>
            <a:ext cx="9794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altLang="zh-CN" b="1">
                <a:solidFill>
                  <a:srgbClr val="FF0000"/>
                </a:solidFill>
              </a:rPr>
              <a:t>30 min</a:t>
            </a:r>
            <a:r>
              <a:rPr lang="en-US" altLang="zh-CN"/>
              <a:t>.</a:t>
            </a:r>
            <a:endParaRPr lang="zh-CN" altLang="en-US"/>
          </a:p>
        </p:txBody>
      </p:sp>
      <p:sp>
        <p:nvSpPr>
          <p:cNvPr id="14" name="TextBox 26"/>
          <p:cNvSpPr txBox="1">
            <a:spLocks noChangeArrowheads="1"/>
          </p:cNvSpPr>
          <p:nvPr/>
        </p:nvSpPr>
        <p:spPr bwMode="auto">
          <a:xfrm>
            <a:off x="5476875" y="2362200"/>
            <a:ext cx="9810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altLang="zh-CN" b="1">
                <a:solidFill>
                  <a:srgbClr val="FF0000"/>
                </a:solidFill>
              </a:rPr>
              <a:t>15 min</a:t>
            </a:r>
            <a:r>
              <a:rPr lang="en-US" altLang="zh-CN"/>
              <a:t>.</a:t>
            </a:r>
            <a:endParaRPr lang="zh-CN" altLang="en-US"/>
          </a:p>
        </p:txBody>
      </p:sp>
      <p:sp>
        <p:nvSpPr>
          <p:cNvPr id="15" name="TextBox 27"/>
          <p:cNvSpPr txBox="1">
            <a:spLocks noChangeArrowheads="1"/>
          </p:cNvSpPr>
          <p:nvPr/>
        </p:nvSpPr>
        <p:spPr bwMode="auto">
          <a:xfrm>
            <a:off x="6699250" y="1283758"/>
            <a:ext cx="8509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altLang="zh-CN" b="1" dirty="0">
                <a:solidFill>
                  <a:srgbClr val="FF0000"/>
                </a:solidFill>
              </a:rPr>
              <a:t>6 min</a:t>
            </a:r>
            <a:r>
              <a:rPr lang="en-US" altLang="zh-CN" dirty="0"/>
              <a:t>.</a:t>
            </a:r>
            <a:endParaRPr lang="zh-CN" altLang="en-US" dirty="0"/>
          </a:p>
        </p:txBody>
      </p:sp>
      <p:sp>
        <p:nvSpPr>
          <p:cNvPr id="17" name="矩形 16"/>
          <p:cNvSpPr/>
          <p:nvPr/>
        </p:nvSpPr>
        <p:spPr bwMode="auto">
          <a:xfrm>
            <a:off x="1727200" y="6435477"/>
            <a:ext cx="237067" cy="27012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5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Tahoma" pitchFamily="34" charset="0"/>
            </a:endParaRPr>
          </a:p>
        </p:txBody>
      </p:sp>
      <p:sp>
        <p:nvSpPr>
          <p:cNvPr id="18" name="矩形 17"/>
          <p:cNvSpPr/>
          <p:nvPr/>
        </p:nvSpPr>
        <p:spPr bwMode="auto">
          <a:xfrm>
            <a:off x="3300423" y="6435476"/>
            <a:ext cx="237067" cy="27012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5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Tahoma" pitchFamily="34" charset="0"/>
            </a:endParaRPr>
          </a:p>
        </p:txBody>
      </p:sp>
      <p:sp>
        <p:nvSpPr>
          <p:cNvPr id="19" name="矩形 18"/>
          <p:cNvSpPr/>
          <p:nvPr/>
        </p:nvSpPr>
        <p:spPr bwMode="auto">
          <a:xfrm>
            <a:off x="4866760" y="6474728"/>
            <a:ext cx="237067" cy="27012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5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Tahoma" pitchFamily="34" charset="0"/>
            </a:endParaRPr>
          </a:p>
        </p:txBody>
      </p:sp>
      <p:sp>
        <p:nvSpPr>
          <p:cNvPr id="20" name="矩形 19"/>
          <p:cNvSpPr/>
          <p:nvPr/>
        </p:nvSpPr>
        <p:spPr bwMode="auto">
          <a:xfrm>
            <a:off x="6419331" y="6440050"/>
            <a:ext cx="237067" cy="27012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5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Tahoma" pitchFamily="34" charset="0"/>
            </a:endParaRPr>
          </a:p>
        </p:txBody>
      </p:sp>
      <p:sp>
        <p:nvSpPr>
          <p:cNvPr id="21" name="矩形 20"/>
          <p:cNvSpPr/>
          <p:nvPr/>
        </p:nvSpPr>
        <p:spPr bwMode="auto">
          <a:xfrm>
            <a:off x="7982491" y="6451745"/>
            <a:ext cx="237067" cy="27012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5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077925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F8D2B0-EFB6-4DAA-9B0B-6F6B3A580823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sp>
        <p:nvSpPr>
          <p:cNvPr id="3" name="矩形 2"/>
          <p:cNvSpPr/>
          <p:nvPr/>
        </p:nvSpPr>
        <p:spPr>
          <a:xfrm>
            <a:off x="4512734" y="1354671"/>
            <a:ext cx="4648200" cy="60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2400" b="1" kern="0" dirty="0">
                <a:solidFill>
                  <a:srgbClr val="FF0000"/>
                </a:solidFill>
              </a:rPr>
              <a:t>Coverage of </a:t>
            </a:r>
            <a:r>
              <a:rPr lang="en-US" altLang="zh-CN" sz="2400" b="1" kern="0" dirty="0" err="1">
                <a:solidFill>
                  <a:srgbClr val="FF0000"/>
                </a:solidFill>
              </a:rPr>
              <a:t>CMACast</a:t>
            </a:r>
            <a:endParaRPr lang="zh-CN" altLang="en-US" sz="2400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5657850"/>
            <a:ext cx="4724400" cy="76944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>
            <a:sp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altLang="zh-CN" sz="2400" dirty="0" smtClean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Web link</a:t>
            </a:r>
            <a:endParaRPr lang="en-US" altLang="zh-CN" sz="2400" dirty="0">
              <a:solidFill>
                <a:srgbClr val="C00000"/>
              </a:solidFill>
              <a:latin typeface="+mj-lt"/>
              <a:ea typeface="+mj-ea"/>
              <a:cs typeface="+mj-cs"/>
            </a:endParaRPr>
          </a:p>
          <a:p>
            <a:pPr algn="ctr">
              <a:defRPr/>
            </a:pPr>
            <a:r>
              <a:rPr lang="en-US" altLang="zh-CN" sz="1000" dirty="0">
                <a:hlinkClick r:id="rId3"/>
              </a:rPr>
              <a:t>http://</a:t>
            </a:r>
            <a:r>
              <a:rPr lang="en-US" altLang="zh-CN" sz="1000" dirty="0" smtClean="0">
                <a:hlinkClick r:id="rId3"/>
              </a:rPr>
              <a:t>satellite.cma.gov.cn/portalsite/default.aspx?currentculture=en-US</a:t>
            </a:r>
            <a:endParaRPr lang="en-US" altLang="zh-CN" sz="1000" dirty="0" smtClean="0"/>
          </a:p>
          <a:p>
            <a:pPr algn="ctr">
              <a:defRPr/>
            </a:pPr>
            <a:endParaRPr lang="en-US" altLang="zh-CN" sz="1000" dirty="0">
              <a:hlinkClick r:id="rId4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6164" y="1972734"/>
            <a:ext cx="3837836" cy="2683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21962705"/>
              </p:ext>
            </p:extLst>
          </p:nvPr>
        </p:nvGraphicFramePr>
        <p:xfrm>
          <a:off x="5140582" y="4656667"/>
          <a:ext cx="4003418" cy="22013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42" name="Visio" r:id="rId6" imgW="16078962" imgH="7259193" progId="Visio.Drawing.11">
                  <p:embed/>
                </p:oleObj>
              </mc:Choice>
              <mc:Fallback>
                <p:oleObj name="Visio" r:id="rId6" imgW="16078962" imgH="7259193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40582" y="4656667"/>
                        <a:ext cx="4003418" cy="220133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103" name="Picture 7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14" t="10842" r="23129" b="4529"/>
          <a:stretch/>
        </p:blipFill>
        <p:spPr bwMode="auto">
          <a:xfrm>
            <a:off x="-1" y="1343915"/>
            <a:ext cx="4564439" cy="3990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1137179" y="35981"/>
            <a:ext cx="7920037" cy="1077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3200" b="1">
                <a:solidFill>
                  <a:schemeClr val="bg1"/>
                </a:solidFill>
                <a:ea typeface="ＭＳ Ｐゴシック" charset="-128"/>
                <a:cs typeface="ＭＳ Ｐゴシック" charset="-128"/>
              </a:defRPr>
            </a:lvl1pPr>
            <a:lvl2pPr algn="r" eaLnBrk="0" hangingPunct="0">
              <a:defRPr sz="3200" b="1">
                <a:solidFill>
                  <a:schemeClr val="bg1"/>
                </a:solidFill>
                <a:ea typeface="ＭＳ Ｐゴシック" charset="-128"/>
                <a:cs typeface="ＭＳ Ｐゴシック" charset="-128"/>
              </a:defRPr>
            </a:lvl2pPr>
            <a:lvl3pPr algn="r" eaLnBrk="0" hangingPunct="0">
              <a:defRPr sz="3200" b="1">
                <a:solidFill>
                  <a:schemeClr val="bg1"/>
                </a:solidFill>
                <a:ea typeface="ＭＳ Ｐゴシック" charset="-128"/>
                <a:cs typeface="ＭＳ Ｐゴシック" charset="-128"/>
              </a:defRPr>
            </a:lvl3pPr>
            <a:lvl4pPr algn="r" eaLnBrk="0" hangingPunct="0">
              <a:defRPr sz="3200" b="1">
                <a:solidFill>
                  <a:schemeClr val="bg1"/>
                </a:solidFill>
                <a:ea typeface="ＭＳ Ｐゴシック" charset="-128"/>
                <a:cs typeface="ＭＳ Ｐゴシック" charset="-128"/>
              </a:defRPr>
            </a:lvl4pPr>
            <a:lvl5pPr algn="r" eaLnBrk="0" hangingPunct="0">
              <a:defRPr sz="3200" b="1">
                <a:solidFill>
                  <a:schemeClr val="bg1"/>
                </a:solidFill>
                <a:ea typeface="ＭＳ Ｐゴシック" charset="-128"/>
                <a:cs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Century Gothic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Century Gothic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Century Gothic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Century Gothic" pitchFamily="34" charset="0"/>
              </a:defRPr>
            </a:lvl9pPr>
          </a:lstStyle>
          <a:p>
            <a:r>
              <a:rPr lang="en-US" altLang="zh-CN" sz="2600" dirty="0"/>
              <a:t>Data Collection and Production </a:t>
            </a:r>
            <a:r>
              <a:rPr lang="en-US" altLang="zh-CN" sz="2600" dirty="0" smtClean="0"/>
              <a:t>Center Services</a:t>
            </a:r>
            <a:endParaRPr lang="en-US" altLang="zh-CN" sz="2600" dirty="0"/>
          </a:p>
        </p:txBody>
      </p:sp>
    </p:spTree>
    <p:extLst>
      <p:ext uri="{BB962C8B-B14F-4D97-AF65-F5344CB8AC3E}">
        <p14:creationId xmlns:p14="http://schemas.microsoft.com/office/powerpoint/2010/main" val="129077925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4_EUM_template_v03">
  <a:themeElements>
    <a:clrScheme name="1_EUM_template_v03 1">
      <a:dk1>
        <a:srgbClr val="002569"/>
      </a:dk1>
      <a:lt1>
        <a:srgbClr val="FFFFFF"/>
      </a:lt1>
      <a:dk2>
        <a:srgbClr val="002569"/>
      </a:dk2>
      <a:lt2>
        <a:srgbClr val="5F758D"/>
      </a:lt2>
      <a:accent1>
        <a:srgbClr val="FF9A00"/>
      </a:accent1>
      <a:accent2>
        <a:srgbClr val="9F2D20"/>
      </a:accent2>
      <a:accent3>
        <a:srgbClr val="FFFFFF"/>
      </a:accent3>
      <a:accent4>
        <a:srgbClr val="001E59"/>
      </a:accent4>
      <a:accent5>
        <a:srgbClr val="FFCAAA"/>
      </a:accent5>
      <a:accent6>
        <a:srgbClr val="90281C"/>
      </a:accent6>
      <a:hlink>
        <a:srgbClr val="7498C0"/>
      </a:hlink>
      <a:folHlink>
        <a:srgbClr val="929497"/>
      </a:folHlink>
    </a:clrScheme>
    <a:fontScheme name="4_EUM_template_v03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5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5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1_EUM_template_v03 1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FF9A00"/>
        </a:accent1>
        <a:accent2>
          <a:srgbClr val="9F2D20"/>
        </a:accent2>
        <a:accent3>
          <a:srgbClr val="FFFFFF"/>
        </a:accent3>
        <a:accent4>
          <a:srgbClr val="001E59"/>
        </a:accent4>
        <a:accent5>
          <a:srgbClr val="FFCAAA"/>
        </a:accent5>
        <a:accent6>
          <a:srgbClr val="90281C"/>
        </a:accent6>
        <a:hlink>
          <a:srgbClr val="7498C0"/>
        </a:hlink>
        <a:folHlink>
          <a:srgbClr val="92949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2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F6D0A9"/>
        </a:accent1>
        <a:accent2>
          <a:srgbClr val="EBCAE3"/>
        </a:accent2>
        <a:accent3>
          <a:srgbClr val="FFFFFF"/>
        </a:accent3>
        <a:accent4>
          <a:srgbClr val="001E59"/>
        </a:accent4>
        <a:accent5>
          <a:srgbClr val="FAE4D1"/>
        </a:accent5>
        <a:accent6>
          <a:srgbClr val="D5B7CE"/>
        </a:accent6>
        <a:hlink>
          <a:srgbClr val="4E2029"/>
        </a:hlink>
        <a:folHlink>
          <a:srgbClr val="423B6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3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5B97B1"/>
        </a:accent1>
        <a:accent2>
          <a:srgbClr val="F39600"/>
        </a:accent2>
        <a:accent3>
          <a:srgbClr val="FFFFFF"/>
        </a:accent3>
        <a:accent4>
          <a:srgbClr val="001E59"/>
        </a:accent4>
        <a:accent5>
          <a:srgbClr val="B5C9D5"/>
        </a:accent5>
        <a:accent6>
          <a:srgbClr val="DC8700"/>
        </a:accent6>
        <a:hlink>
          <a:srgbClr val="FFE4AE"/>
        </a:hlink>
        <a:folHlink>
          <a:srgbClr val="002A3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4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003F80"/>
        </a:accent1>
        <a:accent2>
          <a:srgbClr val="BDD7EE"/>
        </a:accent2>
        <a:accent3>
          <a:srgbClr val="FFFFFF"/>
        </a:accent3>
        <a:accent4>
          <a:srgbClr val="001E59"/>
        </a:accent4>
        <a:accent5>
          <a:srgbClr val="AAAFC0"/>
        </a:accent5>
        <a:accent6>
          <a:srgbClr val="ABC3D8"/>
        </a:accent6>
        <a:hlink>
          <a:srgbClr val="FFD350"/>
        </a:hlink>
        <a:folHlink>
          <a:srgbClr val="EB6F3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5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C75B12"/>
        </a:accent1>
        <a:accent2>
          <a:srgbClr val="003359"/>
        </a:accent2>
        <a:accent3>
          <a:srgbClr val="FFFFFF"/>
        </a:accent3>
        <a:accent4>
          <a:srgbClr val="001E59"/>
        </a:accent4>
        <a:accent5>
          <a:srgbClr val="E0B5AA"/>
        </a:accent5>
        <a:accent6>
          <a:srgbClr val="002D50"/>
        </a:accent6>
        <a:hlink>
          <a:srgbClr val="92A2BD"/>
        </a:hlink>
        <a:folHlink>
          <a:srgbClr val="C7B37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532</TotalTime>
  <Words>793</Words>
  <Application>Microsoft Office PowerPoint</Application>
  <PresentationFormat>全屏显示(4:3)</PresentationFormat>
  <Paragraphs>174</Paragraphs>
  <Slides>18</Slides>
  <Notes>4</Notes>
  <HiddenSlides>0</HiddenSlides>
  <MMClips>0</MMClips>
  <ScaleCrop>false</ScaleCrop>
  <HeadingPairs>
    <vt:vector size="6" baseType="variant">
      <vt:variant>
        <vt:lpstr>主题</vt:lpstr>
      </vt:variant>
      <vt:variant>
        <vt:i4>1</vt:i4>
      </vt:variant>
      <vt:variant>
        <vt:lpstr>嵌入 OLE 服务器</vt:lpstr>
      </vt:variant>
      <vt:variant>
        <vt:i4>3</vt:i4>
      </vt:variant>
      <vt:variant>
        <vt:lpstr>幻灯片标题</vt:lpstr>
      </vt:variant>
      <vt:variant>
        <vt:i4>18</vt:i4>
      </vt:variant>
    </vt:vector>
  </HeadingPairs>
  <TitlesOfParts>
    <vt:vector size="22" baseType="lpstr">
      <vt:lpstr>4_EUM_template_v03</vt:lpstr>
      <vt:lpstr>클립</vt:lpstr>
      <vt:lpstr>Microsoft Excel 图表</vt:lpstr>
      <vt:lpstr>Visio</vt:lpstr>
      <vt:lpstr>Updates from NSMC/CMA</vt:lpstr>
      <vt:lpstr>Contents</vt:lpstr>
      <vt:lpstr>NSMC/CMA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CMA GPRC GSICS Implementation</vt:lpstr>
      <vt:lpstr>PowerPoint 演示文稿</vt:lpstr>
      <vt:lpstr>PowerPoint 演示文稿</vt:lpstr>
      <vt:lpstr>http://giscs.nsmc.cma.gov.cn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dc:creator>Brian Killough</dc:creator>
  <cp:lastModifiedBy>nsmc</cp:lastModifiedBy>
  <cp:revision>101</cp:revision>
  <cp:lastPrinted>2013-07-23T19:08:48Z</cp:lastPrinted>
  <dcterms:created xsi:type="dcterms:W3CDTF">2011-11-16T09:23:13Z</dcterms:created>
  <dcterms:modified xsi:type="dcterms:W3CDTF">2013-11-06T18:14:13Z</dcterms:modified>
</cp:coreProperties>
</file>