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1"/>
  </p:notesMasterIdLst>
  <p:sldIdLst>
    <p:sldId id="260" r:id="rId2"/>
    <p:sldId id="263" r:id="rId3"/>
    <p:sldId id="264" r:id="rId4"/>
    <p:sldId id="262" r:id="rId5"/>
    <p:sldId id="261" r:id="rId6"/>
    <p:sldId id="265" r:id="rId7"/>
    <p:sldId id="267" r:id="rId8"/>
    <p:sldId id="266" r:id="rId9"/>
    <p:sldId id="268" r:id="rId10"/>
  </p:sldIdLst>
  <p:sldSz cx="9144000" cy="6858000" type="screen4x3"/>
  <p:notesSz cx="6881813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9" autoAdjust="0"/>
    <p:restoredTop sz="94696" autoAdjust="0"/>
  </p:normalViewPr>
  <p:slideViewPr>
    <p:cSldViewPr snapToGrid="0" snapToObjects="1">
      <p:cViewPr varScale="1">
        <p:scale>
          <a:sx n="70" d="100"/>
          <a:sy n="70" d="100"/>
        </p:scale>
        <p:origin x="-138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06" charset="0"/>
              </a:defRPr>
            </a:lvl1pPr>
          </a:lstStyle>
          <a:p>
            <a:pPr>
              <a:defRPr/>
            </a:pPr>
            <a:fld id="{70C43DB1-6AE4-42F4-A030-67A0368BA2C1}" type="datetime1">
              <a:rPr lang="en-US"/>
              <a:pPr>
                <a:defRPr/>
              </a:pPr>
              <a:t>11/6/2013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06" charset="0"/>
              </a:defRPr>
            </a:lvl1pPr>
          </a:lstStyle>
          <a:p>
            <a:pPr>
              <a:defRPr/>
            </a:pPr>
            <a:fld id="{3D31D474-A30B-46C7-A7CB-BF5BB52F9BB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3106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ＭＳ Ｐゴシック" pitchFamily="-106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098A87-5171-4B75-93C2-5524BB9D1112}" type="slidenum">
              <a:rPr lang="de-DE" smtClean="0">
                <a:latin typeface="Times New Roman" pitchFamily="-106" charset="0"/>
              </a:rPr>
              <a:pPr/>
              <a:t>1</a:t>
            </a:fld>
            <a:endParaRPr lang="de-DE" smtClean="0">
              <a:latin typeface="Times New Roman" pitchFamily="-10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>
              <a:latin typeface="Times New Roman" pitchFamily="-106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Times New Roman" pitchFamily="-106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D10890-62FC-4A72-AC60-97757228D65B}" type="slidenum">
              <a:rPr lang="en-US" smtClean="0">
                <a:solidFill>
                  <a:srgbClr val="000000"/>
                </a:solidFill>
              </a:rPr>
              <a:pPr/>
              <a:t>2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125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Times New Roman" pitchFamily="-106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D10890-62FC-4A72-AC60-97757228D65B}" type="slidenum">
              <a:rPr lang="en-US" smtClean="0">
                <a:solidFill>
                  <a:srgbClr val="000000"/>
                </a:solidFill>
              </a:rPr>
              <a:pPr/>
              <a:t>3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125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Times New Roman" pitchFamily="-106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D10890-62FC-4A72-AC60-97757228D65B}" type="slidenum">
              <a:rPr lang="en-US" smtClean="0">
                <a:solidFill>
                  <a:srgbClr val="000000"/>
                </a:solidFill>
              </a:rPr>
              <a:pPr/>
              <a:t>4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125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Times New Roman" pitchFamily="-106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D10890-62FC-4A72-AC60-97757228D65B}" type="slidenum">
              <a:rPr lang="en-US" smtClean="0">
                <a:solidFill>
                  <a:srgbClr val="000000"/>
                </a:solidFill>
              </a:rPr>
              <a:pPr/>
              <a:t>5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125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Times New Roman" pitchFamily="-106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D10890-62FC-4A72-AC60-97757228D65B}" type="slidenum">
              <a:rPr lang="en-US" smtClean="0">
                <a:solidFill>
                  <a:srgbClr val="000000"/>
                </a:solidFill>
              </a:rPr>
              <a:pPr/>
              <a:t>6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125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Times New Roman" pitchFamily="-106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D10890-62FC-4A72-AC60-97757228D65B}" type="slidenum">
              <a:rPr lang="en-US" smtClean="0">
                <a:solidFill>
                  <a:srgbClr val="000000"/>
                </a:solidFill>
              </a:rPr>
              <a:pPr/>
              <a:t>7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125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Times New Roman" pitchFamily="-106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D10890-62FC-4A72-AC60-97757228D65B}" type="slidenum">
              <a:rPr lang="en-US" smtClean="0">
                <a:solidFill>
                  <a:srgbClr val="000000"/>
                </a:solidFill>
              </a:rPr>
              <a:pPr/>
              <a:t>8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125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Times New Roman" pitchFamily="-106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D10890-62FC-4A72-AC60-97757228D65B}" type="slidenum">
              <a:rPr lang="en-US" smtClean="0">
                <a:solidFill>
                  <a:srgbClr val="000000"/>
                </a:solidFill>
              </a:rPr>
              <a:pPr/>
              <a:t>9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125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8188325" y="6513023"/>
            <a:ext cx="617157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>
              <a:defRPr/>
            </a:pPr>
            <a:r>
              <a:rPr lang="de-DE" sz="1200" dirty="0">
                <a:solidFill>
                  <a:srgbClr val="5F758D"/>
                </a:solidFill>
                <a:latin typeface="Century Gothic" pitchFamily="34" charset="0"/>
              </a:rPr>
              <a:t>Slide: </a:t>
            </a:r>
            <a:fld id="{00674DB5-EA4F-4207-BB2F-8F03D6107A33}" type="slidenum">
              <a:rPr lang="de-DE" sz="1200">
                <a:solidFill>
                  <a:srgbClr val="5F758D"/>
                </a:solidFill>
                <a:latin typeface="Century Gothic" pitchFamily="34" charset="0"/>
              </a:rPr>
              <a:pPr algn="l">
                <a:defRPr/>
              </a:pPr>
              <a:t>‹nº›</a:t>
            </a:fld>
            <a:endParaRPr lang="de-DE" sz="1200" dirty="0">
              <a:solidFill>
                <a:srgbClr val="5F758D"/>
              </a:solidFill>
              <a:latin typeface="Century Gothic" pitchFamily="34" charset="0"/>
            </a:endParaRPr>
          </a:p>
        </p:txBody>
      </p:sp>
      <p:sp>
        <p:nvSpPr>
          <p:cNvPr id="5" name="AutoShape 5"/>
          <p:cNvSpPr>
            <a:spLocks noChangeAspect="1" noChangeArrowheads="1" noTextEdit="1"/>
          </p:cNvSpPr>
          <p:nvPr/>
        </p:nvSpPr>
        <p:spPr bwMode="auto">
          <a:xfrm>
            <a:off x="0" y="3244851"/>
            <a:ext cx="91440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Tahoma" pitchFamily="34" charset="0"/>
            </a:endParaRPr>
          </a:p>
        </p:txBody>
      </p:sp>
      <p:sp>
        <p:nvSpPr>
          <p:cNvPr id="6" name="Rectangle 36"/>
          <p:cNvSpPr>
            <a:spLocks noChangeArrowheads="1"/>
          </p:cNvSpPr>
          <p:nvPr userDrawn="1"/>
        </p:nvSpPr>
        <p:spPr bwMode="auto">
          <a:xfrm>
            <a:off x="158549" y="6494551"/>
            <a:ext cx="455371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>
              <a:defRPr/>
            </a:pPr>
            <a:r>
              <a:rPr lang="en-US" sz="1400" b="0" noProof="0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27</a:t>
            </a:r>
            <a:r>
              <a:rPr lang="en-US" sz="1400" b="0" baseline="30000" noProof="0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th</a:t>
            </a:r>
            <a:r>
              <a:rPr lang="en-US" sz="1400" b="0" baseline="0" noProof="0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en-US" sz="1400" b="0" noProof="0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CEOS Plenary |</a:t>
            </a:r>
            <a:r>
              <a:rPr lang="en-US" sz="1400" b="0" kern="1200" noProof="0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  <a:ea typeface="ＭＳ Ｐゴシック" pitchFamily="-106" charset="-128"/>
                <a:cs typeface="+mn-cs"/>
              </a:rPr>
              <a:t>Montréal </a:t>
            </a:r>
            <a:r>
              <a:rPr lang="en-US" sz="1400" b="0" noProof="0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| 5 - 6 November 2013</a:t>
            </a:r>
            <a:endParaRPr lang="en-US" sz="1400" b="0" noProof="0">
              <a:solidFill>
                <a:schemeClr val="tx2">
                  <a:lumMod val="50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712320" y="4881563"/>
            <a:ext cx="1431680" cy="933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2870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4089889" y="666750"/>
            <a:ext cx="4810857" cy="187483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2870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081097" y="2722564"/>
            <a:ext cx="4826977" cy="1093787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GB" dirty="0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78737" y="6567055"/>
            <a:ext cx="1639186" cy="205885"/>
          </a:xfrm>
        </p:spPr>
        <p:txBody>
          <a:bodyPr/>
          <a:lstStyle>
            <a:lvl1pPr>
              <a:defRPr sz="1000">
                <a:latin typeface="Century Gothic" pitchFamily="34" charset="0"/>
              </a:defRPr>
            </a:lvl1pPr>
          </a:lstStyle>
          <a:p>
            <a:pPr>
              <a:defRPr/>
            </a:pPr>
            <a:fld id="{6BF8D2B0-EFB6-4DAA-9B0B-6F6B3A580823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240142" y="1440873"/>
            <a:ext cx="8686800" cy="5126182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37144" y="188913"/>
            <a:ext cx="6930656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title style</a:t>
            </a:r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auto">
          <a:xfrm>
            <a:off x="0" y="1347788"/>
            <a:ext cx="9144000" cy="551021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r" defTabSz="914400" eaLnBrk="0" hangingPunct="0">
              <a:defRPr/>
            </a:pPr>
            <a:endParaRPr lang="en-US" sz="1500" dirty="0">
              <a:solidFill>
                <a:srgbClr val="000000"/>
              </a:solidFill>
              <a:latin typeface="Tahoma" pitchFamily="34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37144" y="188913"/>
            <a:ext cx="6930656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title style</a:t>
            </a:r>
          </a:p>
        </p:txBody>
      </p:sp>
      <p:sp>
        <p:nvSpPr>
          <p:cNvPr id="1028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6863" y="1457325"/>
            <a:ext cx="8445500" cy="486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-27130" y="568610"/>
            <a:ext cx="1442165" cy="5286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eaLnBrk="0" hangingPunct="0">
              <a:lnSpc>
                <a:spcPct val="90000"/>
              </a:lnSpc>
              <a:spcBef>
                <a:spcPts val="0"/>
              </a:spcBef>
              <a:defRPr/>
            </a:pPr>
            <a:r>
              <a:rPr lang="en-US" sz="1050" b="1" dirty="0" smtClean="0">
                <a:solidFill>
                  <a:srgbClr val="FFFFFF"/>
                </a:solidFill>
                <a:latin typeface="+mj-lt"/>
                <a:ea typeface="ＭＳ Ｐゴシック" pitchFamily="-105" charset="-128"/>
                <a:cs typeface="ＭＳ Ｐゴシック" pitchFamily="-105" charset="-128"/>
              </a:rPr>
              <a:t>27</a:t>
            </a:r>
            <a:r>
              <a:rPr lang="en-US" sz="1050" b="1" baseline="30000" dirty="0" smtClean="0">
                <a:solidFill>
                  <a:srgbClr val="FFFFFF"/>
                </a:solidFill>
                <a:latin typeface="+mj-lt"/>
                <a:ea typeface="ＭＳ Ｐゴシック" pitchFamily="-105" charset="-128"/>
                <a:cs typeface="ＭＳ Ｐゴシック" pitchFamily="-105" charset="-128"/>
              </a:rPr>
              <a:t>th</a:t>
            </a:r>
            <a:r>
              <a:rPr lang="en-US" sz="1050" b="1" dirty="0" smtClean="0">
                <a:solidFill>
                  <a:srgbClr val="FFFFFF"/>
                </a:solidFill>
                <a:latin typeface="+mj-lt"/>
                <a:ea typeface="ＭＳ Ｐゴシック" pitchFamily="-105" charset="-128"/>
                <a:cs typeface="ＭＳ Ｐゴシック" pitchFamily="-105" charset="-128"/>
              </a:rPr>
              <a:t> CEOS Plenary</a:t>
            </a:r>
            <a:endParaRPr lang="en-US" sz="1050" b="1" dirty="0">
              <a:solidFill>
                <a:srgbClr val="FFFFFF"/>
              </a:solidFill>
              <a:latin typeface="+mj-lt"/>
              <a:ea typeface="ＭＳ Ｐゴシック" pitchFamily="-105" charset="-128"/>
              <a:cs typeface="ＭＳ Ｐゴシック" pitchFamily="-105" charset="-128"/>
            </a:endParaRPr>
          </a:p>
          <a:p>
            <a:pPr algn="ctr" defTabSz="914400" eaLnBrk="0" hangingPunct="0">
              <a:lnSpc>
                <a:spcPct val="90000"/>
              </a:lnSpc>
              <a:spcBef>
                <a:spcPts val="0"/>
              </a:spcBef>
              <a:defRPr/>
            </a:pPr>
            <a:r>
              <a:rPr lang="en-US" sz="1050" b="1" dirty="0" smtClean="0">
                <a:solidFill>
                  <a:srgbClr val="FFFFFF"/>
                </a:solidFill>
                <a:latin typeface="+mj-lt"/>
                <a:ea typeface="ＭＳ Ｐゴシック" pitchFamily="-105" charset="-128"/>
                <a:cs typeface="ＭＳ Ｐゴシック" pitchFamily="-105" charset="-128"/>
              </a:rPr>
              <a:t>Montréal, Canada</a:t>
            </a:r>
            <a:r>
              <a:rPr lang="en-US" sz="1050" b="1" dirty="0">
                <a:solidFill>
                  <a:srgbClr val="FFFFFF"/>
                </a:solidFill>
                <a:latin typeface="+mj-lt"/>
                <a:ea typeface="ＭＳ Ｐゴシック" pitchFamily="-105" charset="-128"/>
                <a:cs typeface="ＭＳ Ｐゴシック" pitchFamily="-105" charset="-128"/>
              </a:rPr>
              <a:t/>
            </a:r>
            <a:br>
              <a:rPr lang="en-US" sz="1050" b="1" dirty="0">
                <a:solidFill>
                  <a:srgbClr val="FFFFFF"/>
                </a:solidFill>
                <a:latin typeface="+mj-lt"/>
                <a:ea typeface="ＭＳ Ｐゴシック" pitchFamily="-105" charset="-128"/>
                <a:cs typeface="ＭＳ Ｐゴシック" pitchFamily="-105" charset="-128"/>
              </a:rPr>
            </a:br>
            <a:r>
              <a:rPr lang="en-US" sz="1050" b="1" dirty="0" smtClean="0">
                <a:solidFill>
                  <a:srgbClr val="FFFFFF"/>
                </a:solidFill>
                <a:latin typeface="+mj-lt"/>
                <a:ea typeface="ＭＳ Ｐゴシック" pitchFamily="-105" charset="-128"/>
                <a:cs typeface="ＭＳ Ｐゴシック" pitchFamily="-105" charset="-128"/>
              </a:rPr>
              <a:t>5-6 November, 2013</a:t>
            </a:r>
            <a:endParaRPr lang="en-US" sz="1050" b="1" dirty="0">
              <a:solidFill>
                <a:srgbClr val="FFFFFF"/>
              </a:solidFill>
              <a:latin typeface="+mj-lt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239000" y="6600825"/>
            <a:ext cx="1905000" cy="2571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1000">
                <a:solidFill>
                  <a:srgbClr val="002569"/>
                </a:solidFill>
                <a:latin typeface="Calibri" pitchFamily="-106" charset="0"/>
                <a:cs typeface="Calibri" pitchFamily="-106" charset="0"/>
              </a:defRPr>
            </a:lvl1pPr>
          </a:lstStyle>
          <a:p>
            <a:pPr>
              <a:defRPr/>
            </a:pPr>
            <a:fld id="{980EA4A0-E513-42EA-B292-B21C1B51B66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  <p:pic>
        <p:nvPicPr>
          <p:cNvPr id="10" name="Picture 34"/>
          <p:cNvPicPr>
            <a:picLocks noChangeAspect="1" noChangeArrowheads="1"/>
          </p:cNvPicPr>
          <p:nvPr userDrawn="1"/>
        </p:nvPicPr>
        <p:blipFill>
          <a:blip r:embed="rId5" cstate="print"/>
          <a:srcRect t="16208"/>
          <a:stretch>
            <a:fillRect/>
          </a:stretch>
        </p:blipFill>
        <p:spPr bwMode="auto">
          <a:xfrm>
            <a:off x="1" y="0"/>
            <a:ext cx="1375442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</p:sldLayoutIdLst>
  <p:transition spd="slow"/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200" b="1">
          <a:solidFill>
            <a:schemeClr val="tx2"/>
          </a:solidFill>
          <a:latin typeface="Arial" charset="0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75000"/>
        <a:buFont typeface="Courier New" pitchFamily="-106" charset="0"/>
        <a:buChar char="o"/>
        <a:defRPr sz="2000" b="1">
          <a:solidFill>
            <a:schemeClr val="tx2"/>
          </a:solidFill>
          <a:latin typeface="Arial" charset="0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-106" charset="2"/>
        <a:buChar char="§"/>
        <a:defRPr b="1">
          <a:solidFill>
            <a:schemeClr val="tx2"/>
          </a:solidFill>
          <a:latin typeface="Arial" charset="0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b="1">
          <a:solidFill>
            <a:schemeClr val="tx2"/>
          </a:solidFill>
          <a:latin typeface="Arial" charset="0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slide" Target="slide8.xml"/><Relationship Id="rId7" Type="http://schemas.openxmlformats.org/officeDocument/2006/relationships/image" Target="../media/image9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wmf"/><Relationship Id="rId5" Type="http://schemas.openxmlformats.org/officeDocument/2006/relationships/image" Target="../media/image7.jpeg"/><Relationship Id="rId4" Type="http://schemas.openxmlformats.org/officeDocument/2006/relationships/image" Target="../media/image6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hilcea@dpi.inpe.br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GB" altLang="ja-JP" dirty="0" smtClean="0">
              <a:latin typeface="Calibri" pitchFamily="34" charset="0"/>
              <a:ea typeface="ＭＳ Ｐゴシック" pitchFamily="50" charset="-128"/>
            </a:endParaRPr>
          </a:p>
          <a:p>
            <a:pPr eaLnBrk="1" hangingPunct="1"/>
            <a:r>
              <a:rPr lang="en-GB" altLang="ja-JP" dirty="0" err="1" smtClean="0">
                <a:latin typeface="Calibri" pitchFamily="34" charset="0"/>
                <a:ea typeface="ＭＳ Ｐゴシック" pitchFamily="50" charset="-128"/>
              </a:rPr>
              <a:t>Hilcéa</a:t>
            </a:r>
            <a:r>
              <a:rPr lang="en-GB" altLang="ja-JP" dirty="0" smtClean="0">
                <a:latin typeface="Calibri" pitchFamily="34" charset="0"/>
                <a:ea typeface="ＭＳ Ｐゴシック" pitchFamily="50" charset="-128"/>
              </a:rPr>
              <a:t> Ferreira</a:t>
            </a:r>
            <a:endParaRPr lang="en-GB" altLang="ja-JP" dirty="0">
              <a:latin typeface="Calibri" pitchFamily="34" charset="0"/>
              <a:ea typeface="ＭＳ Ｐゴシック" pitchFamily="50" charset="-128"/>
            </a:endParaRPr>
          </a:p>
          <a:p>
            <a:pPr eaLnBrk="1" hangingPunct="1"/>
            <a:r>
              <a:rPr lang="en-GB" altLang="ja-JP" smtClean="0">
                <a:latin typeface="Calibri" pitchFamily="34" charset="0"/>
                <a:ea typeface="ＭＳ Ｐゴシック" pitchFamily="50" charset="-128"/>
              </a:rPr>
              <a:t>Agenda Item 37</a:t>
            </a:r>
            <a:endParaRPr lang="en-GB" altLang="ja-JP" dirty="0" smtClean="0">
              <a:latin typeface="Calibri" pitchFamily="34" charset="0"/>
              <a:ea typeface="ＭＳ Ｐゴシック" pitchFamily="50" charset="-128"/>
            </a:endParaRPr>
          </a:p>
        </p:txBody>
      </p:sp>
      <p:sp>
        <p:nvSpPr>
          <p:cNvPr id="13315" name="Rectangle 4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CEOS PLENARY 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/>
              <a:t>Earth Observation </a:t>
            </a:r>
            <a:r>
              <a:rPr lang="en-US" dirty="0" smtClean="0"/>
              <a:t>Activities </a:t>
            </a:r>
            <a:r>
              <a:rPr lang="en-US" dirty="0"/>
              <a:t>@ </a:t>
            </a:r>
            <a:r>
              <a:rPr lang="en-US" dirty="0" smtClean="0"/>
              <a:t>INPE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0087" y="54459"/>
            <a:ext cx="969317" cy="78548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D9731-F711-4403-8BC4-60A829C86C9C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/>
          </p:nvPr>
        </p:nvSpPr>
        <p:spPr>
          <a:xfrm>
            <a:off x="240142" y="1440873"/>
            <a:ext cx="8686800" cy="865599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National Institute for Space Research – Brazil</a:t>
            </a:r>
          </a:p>
          <a:p>
            <a:pPr marL="0" indent="0" algn="ctr">
              <a:buNone/>
            </a:pPr>
            <a:r>
              <a:rPr lang="en-US" dirty="0" smtClean="0"/>
              <a:t>Headquarters in São Jose dos Campos, SP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5" name="Picture 4" descr="foto-aere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11572"/>
          <a:stretch>
            <a:fillRect/>
          </a:stretch>
        </p:blipFill>
        <p:spPr bwMode="auto">
          <a:xfrm>
            <a:off x="1243013" y="2555205"/>
            <a:ext cx="6457950" cy="398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543" y="13516"/>
            <a:ext cx="848861" cy="687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7604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D9731-F711-4403-8BC4-60A829C86C9C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307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INPE – Main Areas</a:t>
            </a:r>
          </a:p>
        </p:txBody>
      </p:sp>
      <p:grpSp>
        <p:nvGrpSpPr>
          <p:cNvPr id="20" name="Group 21"/>
          <p:cNvGrpSpPr>
            <a:grpSpLocks/>
          </p:cNvGrpSpPr>
          <p:nvPr/>
        </p:nvGrpSpPr>
        <p:grpSpPr bwMode="auto">
          <a:xfrm>
            <a:off x="179387" y="1504156"/>
            <a:ext cx="2684463" cy="2473325"/>
            <a:chOff x="305" y="534"/>
            <a:chExt cx="1691" cy="1558"/>
          </a:xfrm>
        </p:grpSpPr>
        <p:pic>
          <p:nvPicPr>
            <p:cNvPr id="21" name="Picture 5">
              <a:hlinkClick r:id="rId3" action="ppaction://hlinksldjump"/>
            </p:cNvPr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" y="932"/>
              <a:ext cx="1333" cy="1160"/>
            </a:xfrm>
            <a:prstGeom prst="rect">
              <a:avLst/>
            </a:prstGeom>
            <a:noFill/>
            <a:ln w="9525">
              <a:solidFill>
                <a:srgbClr val="0066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 Box 6"/>
            <p:cNvSpPr txBox="1">
              <a:spLocks noChangeArrowheads="1"/>
            </p:cNvSpPr>
            <p:nvPr/>
          </p:nvSpPr>
          <p:spPr bwMode="auto">
            <a:xfrm>
              <a:off x="305" y="534"/>
              <a:ext cx="1691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b="1" dirty="0" smtClean="0">
                  <a:latin typeface="Verdana" pitchFamily="34" charset="0"/>
                  <a:ea typeface="HY헤드라인M" pitchFamily="18" charset="-127"/>
                </a:rPr>
                <a:t>Space and </a:t>
              </a:r>
              <a:r>
                <a:rPr lang="en-US" altLang="en-US" b="1" dirty="0" smtClean="0">
                  <a:latin typeface="Verdana" pitchFamily="34" charset="0"/>
                  <a:ea typeface="HY헤드라인M" pitchFamily="18" charset="-127"/>
                </a:rPr>
                <a:t>Atmospheric </a:t>
              </a:r>
              <a:r>
                <a:rPr lang="en-US" altLang="en-US" b="1" dirty="0" smtClean="0">
                  <a:latin typeface="Verdana" pitchFamily="34" charset="0"/>
                  <a:ea typeface="HY헤드라인M" pitchFamily="18" charset="-127"/>
                </a:rPr>
                <a:t>Sciences</a:t>
              </a:r>
              <a:endParaRPr lang="en-US" altLang="en-US" b="1" dirty="0">
                <a:latin typeface="Verdana" pitchFamily="34" charset="0"/>
                <a:ea typeface="HY헤드라인M" pitchFamily="18" charset="-127"/>
              </a:endParaRPr>
            </a:p>
          </p:txBody>
        </p:sp>
      </p:grpSp>
      <p:pic>
        <p:nvPicPr>
          <p:cNvPr id="23" name="Picture 7" descr="WFI_recortada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8854" y="4928844"/>
            <a:ext cx="2295892" cy="1710403"/>
          </a:xfrm>
          <a:prstGeom prst="rect">
            <a:avLst/>
          </a:prstGeom>
          <a:noFill/>
          <a:ln w="9525">
            <a:solidFill>
              <a:srgbClr val="00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4783777" y="4445127"/>
            <a:ext cx="28892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en-US" b="1" dirty="0">
                <a:latin typeface="Verdana" pitchFamily="34" charset="0"/>
                <a:ea typeface="HY헤드라인M" pitchFamily="18" charset="-127"/>
              </a:rPr>
              <a:t>Earth </a:t>
            </a:r>
            <a:r>
              <a:rPr lang="en-US" altLang="en-US" b="1" dirty="0" smtClean="0">
                <a:latin typeface="Verdana" pitchFamily="34" charset="0"/>
                <a:ea typeface="HY헤드라인M" pitchFamily="18" charset="-127"/>
              </a:rPr>
              <a:t>Observation</a:t>
            </a:r>
            <a:endParaRPr lang="en-US" altLang="en-US" b="1" dirty="0">
              <a:latin typeface="Verdana" pitchFamily="34" charset="0"/>
              <a:ea typeface="HY헤드라인M" pitchFamily="18" charset="-127"/>
            </a:endParaRPr>
          </a:p>
        </p:txBody>
      </p:sp>
      <p:grpSp>
        <p:nvGrpSpPr>
          <p:cNvPr id="25" name="Group 22"/>
          <p:cNvGrpSpPr>
            <a:grpSpLocks/>
          </p:cNvGrpSpPr>
          <p:nvPr/>
        </p:nvGrpSpPr>
        <p:grpSpPr bwMode="auto">
          <a:xfrm>
            <a:off x="881109" y="4405389"/>
            <a:ext cx="2516237" cy="2230275"/>
            <a:chOff x="879" y="2364"/>
            <a:chExt cx="1851" cy="1638"/>
          </a:xfrm>
        </p:grpSpPr>
        <p:pic>
          <p:nvPicPr>
            <p:cNvPr id="26" name="Picture 9">
              <a:hlinkClick r:id="" action="ppaction://noaction"/>
            </p:cNvPr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1" y="2817"/>
              <a:ext cx="1067" cy="1185"/>
            </a:xfrm>
            <a:prstGeom prst="rect">
              <a:avLst/>
            </a:prstGeom>
            <a:noFill/>
            <a:ln w="9525">
              <a:solidFill>
                <a:srgbClr val="0066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 Box 10"/>
            <p:cNvSpPr txBox="1">
              <a:spLocks noChangeArrowheads="1"/>
            </p:cNvSpPr>
            <p:nvPr/>
          </p:nvSpPr>
          <p:spPr bwMode="auto">
            <a:xfrm>
              <a:off x="879" y="2364"/>
              <a:ext cx="1851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b="1" dirty="0" smtClean="0">
                  <a:latin typeface="Verdana" pitchFamily="34" charset="0"/>
                  <a:ea typeface="HY헤드라인M" pitchFamily="18" charset="-127"/>
                </a:rPr>
                <a:t>Weather Forecast and Climate Studies</a:t>
              </a:r>
              <a:endParaRPr lang="en-US" altLang="en-US" b="1" dirty="0">
                <a:latin typeface="Verdana" pitchFamily="34" charset="0"/>
                <a:ea typeface="HY헤드라인M" pitchFamily="18" charset="-127"/>
              </a:endParaRPr>
            </a:p>
          </p:txBody>
        </p:sp>
      </p:grpSp>
      <p:grpSp>
        <p:nvGrpSpPr>
          <p:cNvPr id="28" name="Group 19"/>
          <p:cNvGrpSpPr>
            <a:grpSpLocks/>
          </p:cNvGrpSpPr>
          <p:nvPr/>
        </p:nvGrpSpPr>
        <p:grpSpPr bwMode="auto">
          <a:xfrm>
            <a:off x="3025170" y="1542177"/>
            <a:ext cx="3089275" cy="2396909"/>
            <a:chOff x="3773" y="2415"/>
            <a:chExt cx="1810" cy="1314"/>
          </a:xfrm>
        </p:grpSpPr>
        <p:pic>
          <p:nvPicPr>
            <p:cNvPr id="29" name="Picture 11">
              <a:hlinkClick r:id="" action="ppaction://noaction"/>
            </p:cNvPr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6" y="2763"/>
              <a:ext cx="1277" cy="966"/>
            </a:xfrm>
            <a:prstGeom prst="rect">
              <a:avLst/>
            </a:prstGeom>
            <a:noFill/>
            <a:ln w="9525">
              <a:solidFill>
                <a:srgbClr val="0066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Text Box 12"/>
            <p:cNvSpPr txBox="1">
              <a:spLocks noChangeArrowheads="1"/>
            </p:cNvSpPr>
            <p:nvPr/>
          </p:nvSpPr>
          <p:spPr bwMode="auto">
            <a:xfrm>
              <a:off x="3773" y="2415"/>
              <a:ext cx="1810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t-BR" altLang="en-US" b="1" dirty="0">
                  <a:latin typeface="Verdana" pitchFamily="34" charset="0"/>
                  <a:ea typeface="HY헤드라인M" pitchFamily="18" charset="-127"/>
                </a:rPr>
                <a:t>Space </a:t>
              </a:r>
              <a:r>
                <a:rPr lang="en-US" altLang="en-US" b="1" dirty="0" smtClean="0">
                  <a:latin typeface="Verdana" pitchFamily="34" charset="0"/>
                  <a:ea typeface="HY헤드라인M" pitchFamily="18" charset="-127"/>
                </a:rPr>
                <a:t>Engineering</a:t>
              </a:r>
              <a:r>
                <a:rPr lang="pt-BR" altLang="en-US" b="1" dirty="0" smtClean="0">
                  <a:latin typeface="Verdana" pitchFamily="34" charset="0"/>
                  <a:ea typeface="HY헤드라인M" pitchFamily="18" charset="-127"/>
                </a:rPr>
                <a:t> </a:t>
              </a:r>
              <a:r>
                <a:rPr lang="en-US" altLang="en-US" b="1" dirty="0" smtClean="0">
                  <a:latin typeface="Verdana" pitchFamily="34" charset="0"/>
                  <a:ea typeface="HY헤드라인M" pitchFamily="18" charset="-127"/>
                </a:rPr>
                <a:t>and</a:t>
              </a:r>
              <a:r>
                <a:rPr lang="pt-BR" altLang="en-US" b="1" dirty="0" smtClean="0">
                  <a:latin typeface="Verdana" pitchFamily="34" charset="0"/>
                  <a:ea typeface="HY헤드라인M" pitchFamily="18" charset="-127"/>
                </a:rPr>
                <a:t> </a:t>
              </a:r>
              <a:r>
                <a:rPr lang="pt-BR" altLang="en-US" b="1" dirty="0">
                  <a:latin typeface="Verdana" pitchFamily="34" charset="0"/>
                  <a:ea typeface="HY헤드라인M" pitchFamily="18" charset="-127"/>
                </a:rPr>
                <a:t>Technology</a:t>
              </a:r>
              <a:endParaRPr lang="en-US" altLang="en-US" b="1" dirty="0">
                <a:latin typeface="Verdana" pitchFamily="34" charset="0"/>
                <a:ea typeface="HY헤드라인M" pitchFamily="18" charset="-127"/>
              </a:endParaRPr>
            </a:p>
          </p:txBody>
        </p:sp>
      </p:grpSp>
      <p:pic>
        <p:nvPicPr>
          <p:cNvPr id="31" name="Picture 6" descr="esa_changing_earth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050" y="2033215"/>
            <a:ext cx="2153461" cy="1905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 Box 8"/>
          <p:cNvSpPr txBox="1">
            <a:spLocks noChangeArrowheads="1"/>
          </p:cNvSpPr>
          <p:nvPr/>
        </p:nvSpPr>
        <p:spPr bwMode="auto">
          <a:xfrm>
            <a:off x="5857875" y="1504950"/>
            <a:ext cx="28892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en-US" b="1" dirty="0">
                <a:latin typeface="Verdana" pitchFamily="34" charset="0"/>
                <a:ea typeface="HY헤드라인M" pitchFamily="18" charset="-127"/>
              </a:rPr>
              <a:t>Earth Science Systems</a:t>
            </a:r>
            <a:endParaRPr lang="en-US" altLang="en-US" b="1" dirty="0">
              <a:latin typeface="Verdana" pitchFamily="34" charset="0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8403106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D9731-F711-4403-8BC4-60A829C86C9C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307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Organizational Chart</a:t>
            </a:r>
            <a:endParaRPr lang="en-US" dirty="0" smtClean="0"/>
          </a:p>
        </p:txBody>
      </p:sp>
      <p:grpSp>
        <p:nvGrpSpPr>
          <p:cNvPr id="14" name="Grupo 24"/>
          <p:cNvGrpSpPr>
            <a:grpSpLocks/>
          </p:cNvGrpSpPr>
          <p:nvPr/>
        </p:nvGrpSpPr>
        <p:grpSpPr bwMode="auto">
          <a:xfrm>
            <a:off x="471487" y="1616084"/>
            <a:ext cx="5201840" cy="3150345"/>
            <a:chOff x="304799" y="1676400"/>
            <a:chExt cx="5201840" cy="2871476"/>
          </a:xfrm>
        </p:grpSpPr>
        <p:sp>
          <p:nvSpPr>
            <p:cNvPr id="16" name="Retângulo 7"/>
            <p:cNvSpPr/>
            <p:nvPr/>
          </p:nvSpPr>
          <p:spPr bwMode="auto">
            <a:xfrm>
              <a:off x="814398" y="2894752"/>
              <a:ext cx="2590800" cy="68586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 cap="flat" cmpd="sng" algn="ctr">
              <a:solidFill>
                <a:srgbClr val="003399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algn="ctr">
                <a:defRPr/>
              </a:pPr>
              <a:r>
                <a:rPr lang="en-US" sz="2000" b="0" dirty="0" smtClean="0">
                  <a:solidFill>
                    <a:srgbClr val="0B5FAB"/>
                  </a:solidFill>
                  <a:latin typeface="Arial" pitchFamily="34" charset="0"/>
                  <a:ea typeface="+mj-ea"/>
                  <a:cs typeface="Arial" pitchFamily="34" charset="0"/>
                </a:rPr>
                <a:t>Earth Observation </a:t>
              </a:r>
            </a:p>
            <a:p>
              <a:pPr algn="ctr">
                <a:defRPr/>
              </a:pPr>
              <a:r>
                <a:rPr lang="en-US" sz="2000" b="0" dirty="0" smtClean="0">
                  <a:solidFill>
                    <a:srgbClr val="0B5FAB"/>
                  </a:solidFill>
                  <a:latin typeface="Arial" pitchFamily="34" charset="0"/>
                  <a:ea typeface="+mj-ea"/>
                  <a:cs typeface="Arial" pitchFamily="34" charset="0"/>
                </a:rPr>
                <a:t>Directorate (OBT)</a:t>
              </a:r>
              <a:endParaRPr lang="en-US" sz="2000" b="0" dirty="0">
                <a:solidFill>
                  <a:srgbClr val="0B5FAB"/>
                </a:solidFill>
                <a:latin typeface="Arial" pitchFamily="34" charset="0"/>
                <a:ea typeface="+mj-ea"/>
                <a:cs typeface="Arial" pitchFamily="34" charset="0"/>
              </a:endParaRPr>
            </a:p>
          </p:txBody>
        </p:sp>
        <p:sp>
          <p:nvSpPr>
            <p:cNvPr id="17" name="Retângulo 8"/>
            <p:cNvSpPr/>
            <p:nvPr/>
          </p:nvSpPr>
          <p:spPr bwMode="auto">
            <a:xfrm>
              <a:off x="2722958" y="1676400"/>
              <a:ext cx="2783681" cy="45724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 cap="flat" cmpd="sng" algn="ctr">
              <a:solidFill>
                <a:srgbClr val="003399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algn="ctr">
                <a:defRPr/>
              </a:pPr>
              <a:r>
                <a:rPr lang="en-US" sz="2400" b="0" dirty="0" smtClean="0">
                  <a:solidFill>
                    <a:srgbClr val="0B5FAB"/>
                  </a:solidFill>
                  <a:latin typeface="Arial" pitchFamily="34" charset="0"/>
                  <a:ea typeface="+mj-ea"/>
                  <a:cs typeface="Arial" pitchFamily="34" charset="0"/>
                </a:rPr>
                <a:t>General Director</a:t>
              </a:r>
              <a:endParaRPr lang="en-US" sz="2400" b="0" dirty="0">
                <a:solidFill>
                  <a:srgbClr val="0B5FAB"/>
                </a:solidFill>
                <a:latin typeface="Arial" pitchFamily="34" charset="0"/>
                <a:ea typeface="+mj-ea"/>
                <a:cs typeface="Arial" pitchFamily="34" charset="0"/>
              </a:endParaRPr>
            </a:p>
          </p:txBody>
        </p:sp>
        <p:sp>
          <p:nvSpPr>
            <p:cNvPr id="19" name="Retângulo 10"/>
            <p:cNvSpPr/>
            <p:nvPr/>
          </p:nvSpPr>
          <p:spPr bwMode="auto">
            <a:xfrm>
              <a:off x="304799" y="3990040"/>
              <a:ext cx="1676400" cy="55783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 cap="flat" cmpd="sng" algn="ctr">
              <a:solidFill>
                <a:srgbClr val="003399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algn="ctr">
                <a:defRPr/>
              </a:pPr>
              <a:r>
                <a:rPr lang="en-US" sz="1400" b="1" dirty="0" smtClean="0">
                  <a:solidFill>
                    <a:srgbClr val="0B5FAB"/>
                  </a:solidFill>
                  <a:latin typeface="Arial" pitchFamily="34" charset="0"/>
                  <a:ea typeface="+mj-ea"/>
                  <a:cs typeface="Arial" pitchFamily="34" charset="0"/>
                </a:rPr>
                <a:t>Image Processing </a:t>
              </a:r>
            </a:p>
            <a:p>
              <a:pPr algn="ctr">
                <a:defRPr/>
              </a:pPr>
              <a:r>
                <a:rPr lang="en-US" sz="1400" b="1" dirty="0" smtClean="0">
                  <a:solidFill>
                    <a:srgbClr val="0B5FAB"/>
                  </a:solidFill>
                  <a:latin typeface="Arial" pitchFamily="34" charset="0"/>
                  <a:ea typeface="+mj-ea"/>
                  <a:cs typeface="Arial" pitchFamily="34" charset="0"/>
                </a:rPr>
                <a:t>Division</a:t>
              </a:r>
              <a:endParaRPr lang="en-US" sz="1400" b="1" dirty="0">
                <a:solidFill>
                  <a:srgbClr val="0B5FAB"/>
                </a:solidFill>
                <a:latin typeface="Arial" pitchFamily="34" charset="0"/>
                <a:ea typeface="+mj-ea"/>
                <a:cs typeface="Arial" pitchFamily="34" charset="0"/>
              </a:endParaRPr>
            </a:p>
          </p:txBody>
        </p:sp>
        <p:cxnSp>
          <p:nvCxnSpPr>
            <p:cNvPr id="24" name="Conector de seta reta 17"/>
            <p:cNvCxnSpPr>
              <a:cxnSpLocks noChangeShapeType="1"/>
            </p:cNvCxnSpPr>
            <p:nvPr/>
          </p:nvCxnSpPr>
          <p:spPr bwMode="auto">
            <a:xfrm flipH="1">
              <a:off x="2722958" y="2286794"/>
              <a:ext cx="838200" cy="457200"/>
            </a:xfrm>
            <a:prstGeom prst="straightConnector1">
              <a:avLst/>
            </a:prstGeom>
            <a:noFill/>
            <a:ln w="19050">
              <a:solidFill>
                <a:srgbClr val="003399"/>
              </a:solidFill>
              <a:miter lim="800000"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0" name="Retângulo 10"/>
          <p:cNvSpPr/>
          <p:nvPr/>
        </p:nvSpPr>
        <p:spPr bwMode="auto">
          <a:xfrm>
            <a:off x="1438286" y="5085418"/>
            <a:ext cx="1676400" cy="612011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 cap="flat" cmpd="sng" algn="ctr">
            <a:solidFill>
              <a:srgbClr val="003399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algn="ctr">
              <a:defRPr/>
            </a:pPr>
            <a:r>
              <a:rPr lang="en-US" sz="1400" b="1" dirty="0">
                <a:solidFill>
                  <a:srgbClr val="0B5FAB"/>
                </a:solidFill>
                <a:latin typeface="Arial" pitchFamily="34" charset="0"/>
                <a:ea typeface="+mj-ea"/>
                <a:cs typeface="Arial" pitchFamily="34" charset="0"/>
              </a:rPr>
              <a:t>Remote Sensing</a:t>
            </a:r>
          </a:p>
          <a:p>
            <a:pPr algn="ctr">
              <a:defRPr/>
            </a:pPr>
            <a:r>
              <a:rPr lang="en-US" sz="1400" b="1" dirty="0">
                <a:solidFill>
                  <a:srgbClr val="0B5FAB"/>
                </a:solidFill>
                <a:latin typeface="Arial" pitchFamily="34" charset="0"/>
                <a:ea typeface="+mj-ea"/>
                <a:cs typeface="Arial" pitchFamily="34" charset="0"/>
              </a:rPr>
              <a:t>Data Center</a:t>
            </a:r>
          </a:p>
        </p:txBody>
      </p:sp>
      <p:sp>
        <p:nvSpPr>
          <p:cNvPr id="31" name="Retângulo 10"/>
          <p:cNvSpPr/>
          <p:nvPr/>
        </p:nvSpPr>
        <p:spPr bwMode="auto">
          <a:xfrm>
            <a:off x="2605086" y="4149557"/>
            <a:ext cx="1676400" cy="612011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 cap="flat" cmpd="sng" algn="ctr">
            <a:solidFill>
              <a:srgbClr val="003399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algn="ctr">
              <a:defRPr/>
            </a:pPr>
            <a:r>
              <a:rPr lang="en-US" sz="1400" b="1" dirty="0" smtClean="0">
                <a:solidFill>
                  <a:srgbClr val="0B5FAB"/>
                </a:solidFill>
                <a:latin typeface="Arial" pitchFamily="34" charset="0"/>
                <a:ea typeface="+mj-ea"/>
                <a:cs typeface="Arial" pitchFamily="34" charset="0"/>
              </a:rPr>
              <a:t>Remote Sensing</a:t>
            </a:r>
          </a:p>
          <a:p>
            <a:pPr algn="ctr">
              <a:defRPr/>
            </a:pPr>
            <a:r>
              <a:rPr lang="en-US" sz="1400" b="1" dirty="0" smtClean="0">
                <a:solidFill>
                  <a:srgbClr val="0B5FAB"/>
                </a:solidFill>
                <a:latin typeface="Arial" pitchFamily="34" charset="0"/>
                <a:ea typeface="+mj-ea"/>
                <a:cs typeface="Arial" pitchFamily="34" charset="0"/>
              </a:rPr>
              <a:t>Division</a:t>
            </a:r>
            <a:endParaRPr lang="en-US" sz="1400" b="1" dirty="0">
              <a:solidFill>
                <a:srgbClr val="0B5FAB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2" name="Retângulo 10"/>
          <p:cNvSpPr/>
          <p:nvPr/>
        </p:nvSpPr>
        <p:spPr bwMode="auto">
          <a:xfrm>
            <a:off x="4738424" y="4149557"/>
            <a:ext cx="2349365" cy="747907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 cap="flat" cmpd="sng" algn="ctr">
            <a:solidFill>
              <a:srgbClr val="003399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algn="ctr">
              <a:defRPr/>
            </a:pPr>
            <a:r>
              <a:rPr lang="en-US" sz="1400" b="1" dirty="0" smtClean="0">
                <a:solidFill>
                  <a:srgbClr val="0B5FAB"/>
                </a:solidFill>
                <a:latin typeface="Arial" pitchFamily="34" charset="0"/>
                <a:ea typeface="+mj-ea"/>
                <a:cs typeface="Arial" pitchFamily="34" charset="0"/>
              </a:rPr>
              <a:t>Satellite and </a:t>
            </a:r>
          </a:p>
          <a:p>
            <a:pPr algn="ctr">
              <a:defRPr/>
            </a:pPr>
            <a:r>
              <a:rPr lang="en-US" sz="1400" b="1" dirty="0" smtClean="0">
                <a:solidFill>
                  <a:srgbClr val="0B5FAB"/>
                </a:solidFill>
                <a:latin typeface="Arial" pitchFamily="34" charset="0"/>
                <a:ea typeface="+mj-ea"/>
                <a:cs typeface="Arial" pitchFamily="34" charset="0"/>
              </a:rPr>
              <a:t>Environmental Systems</a:t>
            </a:r>
            <a:r>
              <a:rPr lang="en-US" sz="1400" b="1" dirty="0">
                <a:solidFill>
                  <a:srgbClr val="0B5FAB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>
              <a:defRPr/>
            </a:pPr>
            <a:r>
              <a:rPr lang="en-US" sz="1400" b="1" dirty="0" smtClean="0">
                <a:solidFill>
                  <a:srgbClr val="0B5FAB"/>
                </a:solidFill>
                <a:latin typeface="Arial" pitchFamily="34" charset="0"/>
                <a:cs typeface="Arial" pitchFamily="34" charset="0"/>
              </a:rPr>
              <a:t>Division </a:t>
            </a:r>
            <a:endParaRPr lang="en-US" sz="1400" b="1" dirty="0">
              <a:solidFill>
                <a:srgbClr val="0B5FAB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3" name="Retângulo 7"/>
          <p:cNvSpPr/>
          <p:nvPr/>
        </p:nvSpPr>
        <p:spPr bwMode="auto">
          <a:xfrm>
            <a:off x="5076834" y="2797936"/>
            <a:ext cx="3471853" cy="959675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 cap="flat" cmpd="sng" algn="ctr">
            <a:solidFill>
              <a:srgbClr val="003399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algn="ctr">
              <a:defRPr/>
            </a:pPr>
            <a:r>
              <a:rPr lang="en-US" sz="2000" dirty="0" smtClean="0">
                <a:solidFill>
                  <a:srgbClr val="0B5FAB"/>
                </a:solidFill>
                <a:latin typeface="Arial" pitchFamily="34" charset="0"/>
                <a:ea typeface="+mj-ea"/>
                <a:cs typeface="Arial" pitchFamily="34" charset="0"/>
              </a:rPr>
              <a:t>Center for Weather Forecast </a:t>
            </a:r>
          </a:p>
          <a:p>
            <a:pPr algn="ctr">
              <a:defRPr/>
            </a:pPr>
            <a:r>
              <a:rPr lang="en-US" sz="2000" dirty="0" smtClean="0">
                <a:solidFill>
                  <a:srgbClr val="0B5FAB"/>
                </a:solidFill>
                <a:latin typeface="Arial" pitchFamily="34" charset="0"/>
                <a:ea typeface="+mj-ea"/>
                <a:cs typeface="Arial" pitchFamily="34" charset="0"/>
              </a:rPr>
              <a:t>and Climate Studies</a:t>
            </a:r>
          </a:p>
          <a:p>
            <a:pPr algn="ctr">
              <a:defRPr/>
            </a:pPr>
            <a:r>
              <a:rPr lang="en-US" sz="2000" b="0" dirty="0" smtClean="0">
                <a:solidFill>
                  <a:srgbClr val="0B5FAB"/>
                </a:solidFill>
                <a:latin typeface="Arial" pitchFamily="34" charset="0"/>
                <a:ea typeface="+mj-ea"/>
                <a:cs typeface="Arial" pitchFamily="34" charset="0"/>
              </a:rPr>
              <a:t>(CPTEC)</a:t>
            </a:r>
            <a:endParaRPr lang="en-US" sz="2000" b="0" dirty="0">
              <a:solidFill>
                <a:srgbClr val="0B5FAB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34" name="Conector de seta reta 17"/>
          <p:cNvCxnSpPr>
            <a:cxnSpLocks noChangeShapeType="1"/>
          </p:cNvCxnSpPr>
          <p:nvPr/>
        </p:nvCxnSpPr>
        <p:spPr bwMode="auto">
          <a:xfrm>
            <a:off x="4601765" y="2194200"/>
            <a:ext cx="1071562" cy="470854"/>
          </a:xfrm>
          <a:prstGeom prst="straightConnector1">
            <a:avLst/>
          </a:prstGeom>
          <a:noFill/>
          <a:ln w="19050">
            <a:solidFill>
              <a:srgbClr val="003399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" name="Retângulo 10"/>
          <p:cNvSpPr/>
          <p:nvPr/>
        </p:nvSpPr>
        <p:spPr bwMode="auto">
          <a:xfrm>
            <a:off x="7241523" y="1773440"/>
            <a:ext cx="1676400" cy="612011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 cap="flat" cmpd="sng" algn="ctr">
            <a:solidFill>
              <a:srgbClr val="003399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algn="ctr">
              <a:defRPr/>
            </a:pPr>
            <a:r>
              <a:rPr lang="en-US" sz="3200" dirty="0" smtClean="0">
                <a:solidFill>
                  <a:srgbClr val="0B5FAB"/>
                </a:solidFill>
                <a:latin typeface="Arial" pitchFamily="34" charset="0"/>
                <a:ea typeface="+mj-ea"/>
                <a:cs typeface="Arial" pitchFamily="34" charset="0"/>
              </a:rPr>
              <a:t>…</a:t>
            </a:r>
            <a:endParaRPr lang="en-US" sz="3200" dirty="0">
              <a:solidFill>
                <a:srgbClr val="0B5FAB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39" name="Conector de seta reta 17"/>
          <p:cNvCxnSpPr>
            <a:cxnSpLocks noChangeShapeType="1"/>
          </p:cNvCxnSpPr>
          <p:nvPr/>
        </p:nvCxnSpPr>
        <p:spPr bwMode="auto">
          <a:xfrm>
            <a:off x="5872163" y="1684350"/>
            <a:ext cx="1215626" cy="470854"/>
          </a:xfrm>
          <a:prstGeom prst="straightConnector1">
            <a:avLst/>
          </a:prstGeom>
          <a:noFill/>
          <a:ln w="19050">
            <a:solidFill>
              <a:srgbClr val="003399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" name="Retângulo 10"/>
          <p:cNvSpPr/>
          <p:nvPr/>
        </p:nvSpPr>
        <p:spPr bwMode="auto">
          <a:xfrm>
            <a:off x="5913106" y="5104874"/>
            <a:ext cx="2540313" cy="612011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 cap="flat" cmpd="sng" algn="ctr">
            <a:solidFill>
              <a:srgbClr val="003399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algn="ctr">
              <a:defRPr/>
            </a:pPr>
            <a:r>
              <a:rPr lang="en-US" sz="1400" b="1" dirty="0" smtClean="0">
                <a:solidFill>
                  <a:srgbClr val="0B5FAB"/>
                </a:solidFill>
                <a:latin typeface="Arial" pitchFamily="34" charset="0"/>
                <a:ea typeface="+mj-ea"/>
                <a:cs typeface="Arial" pitchFamily="34" charset="0"/>
              </a:rPr>
              <a:t>Modeling and Development </a:t>
            </a:r>
          </a:p>
          <a:p>
            <a:pPr algn="ctr">
              <a:defRPr/>
            </a:pPr>
            <a:r>
              <a:rPr lang="en-US" sz="1400" b="1" dirty="0" smtClean="0">
                <a:solidFill>
                  <a:srgbClr val="0B5FAB"/>
                </a:solidFill>
                <a:latin typeface="Arial" pitchFamily="34" charset="0"/>
                <a:ea typeface="+mj-ea"/>
                <a:cs typeface="Arial" pitchFamily="34" charset="0"/>
              </a:rPr>
              <a:t>Division</a:t>
            </a:r>
            <a:endParaRPr lang="en-US" sz="1400" b="1" dirty="0">
              <a:solidFill>
                <a:srgbClr val="0B5FAB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43" name="Retângulo 10"/>
          <p:cNvSpPr/>
          <p:nvPr/>
        </p:nvSpPr>
        <p:spPr bwMode="auto">
          <a:xfrm>
            <a:off x="7216757" y="4139262"/>
            <a:ext cx="1919284" cy="747907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 cap="flat" cmpd="sng" algn="ctr">
            <a:solidFill>
              <a:srgbClr val="003399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algn="ctr">
              <a:defRPr/>
            </a:pPr>
            <a:r>
              <a:rPr lang="en-US" sz="1400" b="1" dirty="0" smtClean="0">
                <a:solidFill>
                  <a:srgbClr val="0B5FAB"/>
                </a:solidFill>
                <a:latin typeface="Arial" pitchFamily="34" charset="0"/>
                <a:ea typeface="+mj-ea"/>
                <a:cs typeface="Arial" pitchFamily="34" charset="0"/>
              </a:rPr>
              <a:t>Operations</a:t>
            </a:r>
            <a:endParaRPr lang="en-US" sz="1400" b="1" dirty="0">
              <a:solidFill>
                <a:srgbClr val="0B5FAB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n-US" sz="1400" b="1" dirty="0" smtClean="0">
                <a:solidFill>
                  <a:srgbClr val="0B5FAB"/>
                </a:solidFill>
                <a:latin typeface="Arial" pitchFamily="34" charset="0"/>
                <a:cs typeface="Arial" pitchFamily="34" charset="0"/>
              </a:rPr>
              <a:t>Division </a:t>
            </a:r>
            <a:endParaRPr lang="en-US" sz="1400" b="1" dirty="0">
              <a:solidFill>
                <a:srgbClr val="0B5FAB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D9731-F711-4403-8BC4-60A829C86C9C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/>
          </p:nvPr>
        </p:nvSpPr>
        <p:spPr>
          <a:xfrm>
            <a:off x="302135" y="1504196"/>
            <a:ext cx="8175438" cy="572577"/>
          </a:xfrm>
        </p:spPr>
        <p:txBody>
          <a:bodyPr/>
          <a:lstStyle/>
          <a:p>
            <a:pPr marL="457200" lvl="1" indent="0" algn="ctr">
              <a:buNone/>
            </a:pPr>
            <a:r>
              <a:rPr lang="en-US" sz="1800" dirty="0" smtClean="0"/>
              <a:t>CBERS-3 Launch – December 09, 2013 </a:t>
            </a:r>
          </a:p>
          <a:p>
            <a:pPr marL="457200" lvl="1" indent="0" algn="ctr">
              <a:buNone/>
            </a:pPr>
            <a:r>
              <a:rPr lang="en-US" sz="1800" dirty="0" smtClean="0"/>
              <a:t>Taiyuan Satellite Launch Centre, China</a:t>
            </a:r>
          </a:p>
        </p:txBody>
      </p:sp>
      <p:sp>
        <p:nvSpPr>
          <p:cNvPr id="307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Updates: CBERS-3</a:t>
            </a:r>
            <a:endParaRPr lang="en-US" dirty="0" smtClean="0"/>
          </a:p>
        </p:txBody>
      </p:sp>
      <p:pic>
        <p:nvPicPr>
          <p:cNvPr id="5" name="Picture 13" descr="voo_cz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458" y="2424710"/>
            <a:ext cx="4849776" cy="3620489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8"/>
          <p:cNvSpPr txBox="1">
            <a:spLocks/>
          </p:cNvSpPr>
          <p:nvPr/>
        </p:nvSpPr>
        <p:spPr bwMode="auto">
          <a:xfrm>
            <a:off x="718007" y="6197599"/>
            <a:ext cx="8175438" cy="727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b="1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2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Courier New" pitchFamily="-106" charset="0"/>
              <a:buChar char="o"/>
              <a:defRPr sz="20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-106" charset="2"/>
              <a:buChar char="§"/>
              <a:defRPr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9pPr>
          </a:lstStyle>
          <a:p>
            <a:pPr marL="457200" lvl="1" indent="0" defTabSz="914400">
              <a:buFont typeface="Arial" pitchFamily="34" charset="0"/>
              <a:buNone/>
            </a:pPr>
            <a:r>
              <a:rPr lang="pt-BR" sz="1600" kern="0" dirty="0" smtClean="0"/>
              <a:t>CBERS1                               CBERS2	              CBERS2B</a:t>
            </a:r>
          </a:p>
          <a:p>
            <a:pPr marL="457200" lvl="1" indent="0" defTabSz="914400">
              <a:buFont typeface="Arial" pitchFamily="34" charset="0"/>
              <a:buNone/>
            </a:pPr>
            <a:r>
              <a:rPr lang="pt-BR" sz="1600" kern="0" dirty="0" err="1" smtClean="0"/>
              <a:t>Oct</a:t>
            </a:r>
            <a:r>
              <a:rPr lang="pt-BR" sz="1600" kern="0" dirty="0" smtClean="0"/>
              <a:t> </a:t>
            </a:r>
            <a:r>
              <a:rPr lang="pt-BR" sz="1600" kern="0" dirty="0" smtClean="0"/>
              <a:t>1999		      </a:t>
            </a:r>
            <a:r>
              <a:rPr lang="pt-BR" sz="1600" kern="0" dirty="0" err="1" smtClean="0"/>
              <a:t>Oct</a:t>
            </a:r>
            <a:r>
              <a:rPr lang="pt-BR" sz="1600" kern="0" dirty="0" smtClean="0"/>
              <a:t> </a:t>
            </a:r>
            <a:r>
              <a:rPr lang="pt-BR" sz="1600" kern="0" dirty="0" smtClean="0"/>
              <a:t>2003                        </a:t>
            </a:r>
            <a:r>
              <a:rPr lang="pt-BR" sz="1600" kern="0" dirty="0" err="1" smtClean="0"/>
              <a:t>Sep</a:t>
            </a:r>
            <a:r>
              <a:rPr lang="pt-BR" sz="1600" kern="0" dirty="0" smtClean="0"/>
              <a:t> </a:t>
            </a:r>
            <a:r>
              <a:rPr lang="pt-BR" sz="1600" kern="0" dirty="0" smtClean="0"/>
              <a:t>2007</a:t>
            </a:r>
            <a:endParaRPr lang="en-US" sz="1600" kern="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D9731-F711-4403-8BC4-60A829C86C9C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/>
          </p:nvPr>
        </p:nvSpPr>
        <p:spPr>
          <a:xfrm>
            <a:off x="302135" y="1504196"/>
            <a:ext cx="8175438" cy="752621"/>
          </a:xfrm>
        </p:spPr>
        <p:txBody>
          <a:bodyPr/>
          <a:lstStyle/>
          <a:p>
            <a:pPr marL="457200" lvl="1" indent="0" algn="ctr">
              <a:buNone/>
            </a:pPr>
            <a:r>
              <a:rPr lang="en-US" sz="2000" dirty="0" smtClean="0"/>
              <a:t>AMAZONIA – 1</a:t>
            </a:r>
          </a:p>
          <a:p>
            <a:pPr marL="457200" lvl="1" indent="0" algn="ctr">
              <a:buNone/>
            </a:pPr>
            <a:r>
              <a:rPr lang="pt-BR" sz="2000" dirty="0" smtClean="0"/>
              <a:t>Remote </a:t>
            </a:r>
            <a:r>
              <a:rPr lang="en-US" sz="2000" dirty="0" smtClean="0"/>
              <a:t>Sensing Satellite</a:t>
            </a:r>
          </a:p>
        </p:txBody>
      </p:sp>
      <p:sp>
        <p:nvSpPr>
          <p:cNvPr id="307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Updates: Amazonia -1</a:t>
            </a:r>
          </a:p>
        </p:txBody>
      </p:sp>
      <p:sp>
        <p:nvSpPr>
          <p:cNvPr id="6" name="Content Placeholder 8"/>
          <p:cNvSpPr txBox="1">
            <a:spLocks/>
          </p:cNvSpPr>
          <p:nvPr/>
        </p:nvSpPr>
        <p:spPr bwMode="auto">
          <a:xfrm>
            <a:off x="302135" y="4445638"/>
            <a:ext cx="3199822" cy="729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b="1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2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Courier New" pitchFamily="-106" charset="0"/>
              <a:buChar char="o"/>
              <a:defRPr sz="20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-106" charset="2"/>
              <a:buChar char="§"/>
              <a:defRPr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9pPr>
          </a:lstStyle>
          <a:p>
            <a:pPr marL="457200" lvl="1" indent="0" defTabSz="914400">
              <a:buFont typeface="Arial" pitchFamily="34" charset="0"/>
              <a:buNone/>
            </a:pPr>
            <a:r>
              <a:rPr lang="pt-BR" sz="1800" kern="0" dirty="0" err="1" smtClean="0"/>
              <a:t>Multi-Mission</a:t>
            </a:r>
            <a:r>
              <a:rPr lang="pt-BR" sz="1800" kern="0" dirty="0" smtClean="0"/>
              <a:t> Platform - MMP</a:t>
            </a:r>
            <a:endParaRPr lang="en-US" sz="1800" kern="0" dirty="0"/>
          </a:p>
        </p:txBody>
      </p:sp>
      <p:pic>
        <p:nvPicPr>
          <p:cNvPr id="7" name="Picture 4" descr="mmp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135" y="2533989"/>
            <a:ext cx="2515431" cy="2096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37349" y="2409993"/>
            <a:ext cx="3398838" cy="2551112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</p:pic>
      <p:sp>
        <p:nvSpPr>
          <p:cNvPr id="10" name="Content Placeholder 8"/>
          <p:cNvSpPr txBox="1">
            <a:spLocks/>
          </p:cNvSpPr>
          <p:nvPr/>
        </p:nvSpPr>
        <p:spPr bwMode="auto">
          <a:xfrm>
            <a:off x="60749" y="5742214"/>
            <a:ext cx="8175438" cy="572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b="1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2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Courier New" pitchFamily="-106" charset="0"/>
              <a:buChar char="o"/>
              <a:defRPr sz="20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-106" charset="2"/>
              <a:buChar char="§"/>
              <a:defRPr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9pPr>
          </a:lstStyle>
          <a:p>
            <a:pPr marL="457200" lvl="1" indent="0" algn="ctr" defTabSz="914400">
              <a:buFont typeface="Arial" pitchFamily="34" charset="0"/>
              <a:buNone/>
            </a:pPr>
            <a:r>
              <a:rPr lang="en-US" sz="2000" kern="0" dirty="0" smtClean="0"/>
              <a:t>Scheduled to be launched in 2016</a:t>
            </a:r>
          </a:p>
        </p:txBody>
      </p:sp>
    </p:spTree>
    <p:extLst>
      <p:ext uri="{BB962C8B-B14F-4D97-AF65-F5344CB8AC3E}">
        <p14:creationId xmlns:p14="http://schemas.microsoft.com/office/powerpoint/2010/main" val="376488407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D9731-F711-4403-8BC4-60A829C86C9C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/>
          </p:nvPr>
        </p:nvSpPr>
        <p:spPr>
          <a:xfrm>
            <a:off x="108485" y="1507138"/>
            <a:ext cx="5418161" cy="856867"/>
          </a:xfrm>
        </p:spPr>
        <p:txBody>
          <a:bodyPr/>
          <a:lstStyle/>
          <a:p>
            <a:pPr marL="457200" lvl="1" indent="0" algn="ctr">
              <a:buNone/>
            </a:pPr>
            <a:r>
              <a:rPr lang="pt-BR" sz="1800" dirty="0" err="1" smtClean="0"/>
              <a:t>SABIA-Mar</a:t>
            </a:r>
            <a:r>
              <a:rPr lang="pt-BR" sz="1800" dirty="0" smtClean="0"/>
              <a:t> - </a:t>
            </a:r>
            <a:r>
              <a:rPr lang="en-US" sz="1800" dirty="0"/>
              <a:t> </a:t>
            </a:r>
            <a:r>
              <a:rPr lang="en-US" sz="1800" dirty="0" smtClean="0"/>
              <a:t>Argentinean-Brazilian Satellite </a:t>
            </a:r>
            <a:r>
              <a:rPr lang="en-US" sz="1800" dirty="0"/>
              <a:t>of Environmental Information of the Sea focused on ocean surface monitoring</a:t>
            </a:r>
            <a:endParaRPr lang="en-US" sz="1800" dirty="0" smtClean="0"/>
          </a:p>
        </p:txBody>
      </p:sp>
      <p:sp>
        <p:nvSpPr>
          <p:cNvPr id="307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Updates: SABIA-Mar</a:t>
            </a:r>
          </a:p>
        </p:txBody>
      </p:sp>
      <p:sp>
        <p:nvSpPr>
          <p:cNvPr id="6" name="Content Placeholder 8"/>
          <p:cNvSpPr txBox="1">
            <a:spLocks/>
          </p:cNvSpPr>
          <p:nvPr/>
        </p:nvSpPr>
        <p:spPr bwMode="auto">
          <a:xfrm>
            <a:off x="642510" y="4445638"/>
            <a:ext cx="3015575" cy="515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b="1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2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Courier New" pitchFamily="-106" charset="0"/>
              <a:buChar char="o"/>
              <a:defRPr sz="20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-106" charset="2"/>
              <a:buChar char="§"/>
              <a:defRPr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9pPr>
          </a:lstStyle>
          <a:p>
            <a:pPr marL="457200" lvl="1" indent="0" defTabSz="914400">
              <a:buFont typeface="Arial" pitchFamily="34" charset="0"/>
              <a:buNone/>
            </a:pPr>
            <a:r>
              <a:rPr lang="pt-BR" sz="1600" kern="0" dirty="0" err="1" smtClean="0"/>
              <a:t>Multi-Mission</a:t>
            </a:r>
            <a:r>
              <a:rPr lang="pt-BR" sz="1600" kern="0" dirty="0" smtClean="0"/>
              <a:t> Platform - MMP</a:t>
            </a:r>
            <a:endParaRPr lang="en-US" sz="1600" kern="0" dirty="0"/>
          </a:p>
        </p:txBody>
      </p:sp>
      <p:pic>
        <p:nvPicPr>
          <p:cNvPr id="7" name="Picture 4" descr="mmp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583" y="2533989"/>
            <a:ext cx="2515431" cy="2096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8"/>
          <p:cNvSpPr txBox="1">
            <a:spLocks/>
          </p:cNvSpPr>
          <p:nvPr/>
        </p:nvSpPr>
        <p:spPr bwMode="auto">
          <a:xfrm>
            <a:off x="60749" y="5451269"/>
            <a:ext cx="8175438" cy="1115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b="1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2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Courier New" pitchFamily="-106" charset="0"/>
              <a:buChar char="o"/>
              <a:defRPr sz="20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-106" charset="2"/>
              <a:buChar char="§"/>
              <a:defRPr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9pPr>
          </a:lstStyle>
          <a:p>
            <a:pPr marL="457200" lvl="1" indent="0" defTabSz="914400">
              <a:buNone/>
            </a:pPr>
            <a:r>
              <a:rPr lang="en-US" sz="1600" kern="0" dirty="0" smtClean="0"/>
              <a:t>Brazilian Space Agency (in Portuguese AEB) and the National Commission for Space Activities (in Spanish CONAE) </a:t>
            </a:r>
          </a:p>
          <a:p>
            <a:pPr marL="457200" lvl="1" indent="0" defTabSz="914400">
              <a:buNone/>
            </a:pPr>
            <a:r>
              <a:rPr lang="en-US" sz="1600" kern="0" dirty="0" smtClean="0"/>
              <a:t>December 2013: Final revision of Phase A (Preliminary Requirements Review)</a:t>
            </a:r>
          </a:p>
          <a:p>
            <a:pPr marL="457200" lvl="1" indent="0" defTabSz="914400">
              <a:buFont typeface="Arial" pitchFamily="34" charset="0"/>
              <a:buNone/>
            </a:pPr>
            <a:r>
              <a:rPr lang="en-US" sz="1600" kern="0" dirty="0" smtClean="0"/>
              <a:t>Launch in 2018-2019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027" y="2731522"/>
            <a:ext cx="2286000" cy="131445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8221" y="1502797"/>
            <a:ext cx="1828800" cy="122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37825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D9731-F711-4403-8BC4-60A829C86C9C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/>
          </p:nvPr>
        </p:nvSpPr>
        <p:spPr>
          <a:xfrm>
            <a:off x="302135" y="1504196"/>
            <a:ext cx="8175438" cy="5268744"/>
          </a:xfrm>
        </p:spPr>
        <p:txBody>
          <a:bodyPr/>
          <a:lstStyle/>
          <a:p>
            <a:pPr marL="457200" lvl="1" indent="0" algn="ctr">
              <a:buNone/>
            </a:pPr>
            <a:r>
              <a:rPr lang="pt-BR" sz="2400" dirty="0" err="1" smtClean="0"/>
              <a:t>Sentinel</a:t>
            </a:r>
            <a:r>
              <a:rPr lang="pt-BR" sz="2400" dirty="0" smtClean="0"/>
              <a:t> </a:t>
            </a:r>
            <a:r>
              <a:rPr lang="pt-BR" sz="2400" dirty="0" err="1" smtClean="0"/>
              <a:t>Mission</a:t>
            </a:r>
            <a:endParaRPr lang="pt-BR" sz="2400" dirty="0" smtClean="0"/>
          </a:p>
          <a:p>
            <a:pPr marL="457200" lvl="1" indent="0" algn="ctr">
              <a:buNone/>
            </a:pPr>
            <a:endParaRPr lang="pt-BR" sz="1800" dirty="0"/>
          </a:p>
          <a:p>
            <a:pPr marL="457200" lvl="1" indent="0" algn="ctr">
              <a:buNone/>
            </a:pPr>
            <a:endParaRPr lang="en-US" sz="1800" dirty="0" smtClean="0"/>
          </a:p>
        </p:txBody>
      </p:sp>
      <p:sp>
        <p:nvSpPr>
          <p:cNvPr id="307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Updates</a:t>
            </a:r>
            <a:r>
              <a:rPr lang="en-US" dirty="0" smtClean="0"/>
              <a:t>: Sentinel </a:t>
            </a:r>
            <a:r>
              <a:rPr lang="en-US" dirty="0" smtClean="0"/>
              <a:t>Mission</a:t>
            </a:r>
          </a:p>
        </p:txBody>
      </p:sp>
      <p:sp>
        <p:nvSpPr>
          <p:cNvPr id="6" name="Content Placeholder 8"/>
          <p:cNvSpPr txBox="1">
            <a:spLocks/>
          </p:cNvSpPr>
          <p:nvPr/>
        </p:nvSpPr>
        <p:spPr bwMode="auto">
          <a:xfrm>
            <a:off x="302135" y="2076774"/>
            <a:ext cx="8591310" cy="4490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b="1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2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Courier New" pitchFamily="-106" charset="0"/>
              <a:buChar char="o"/>
              <a:defRPr sz="20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-106" charset="2"/>
              <a:buChar char="§"/>
              <a:defRPr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9pPr>
          </a:lstStyle>
          <a:p>
            <a:pPr marL="342900" lvl="1" indent="-342900" defTabSz="914400">
              <a:buFont typeface="Wingdings" panose="05000000000000000000" pitchFamily="2" charset="2"/>
              <a:buChar char="ü"/>
            </a:pPr>
            <a:r>
              <a:rPr lang="en-US" sz="2000" b="0" kern="0" dirty="0" smtClean="0"/>
              <a:t>Willingness and interest in hosting the necessary facilities for the downlink of data/products from the new Sentinel satellites constellation</a:t>
            </a:r>
          </a:p>
          <a:p>
            <a:pPr marL="457200" lvl="1" indent="0" defTabSz="914400">
              <a:buFont typeface="Arial" pitchFamily="34" charset="0"/>
              <a:buNone/>
            </a:pPr>
            <a:endParaRPr lang="en-US" sz="2000" b="0" kern="0" dirty="0" smtClean="0"/>
          </a:p>
          <a:p>
            <a:pPr marL="342900" lvl="1" indent="-342900" defTabSz="914400">
              <a:buFont typeface="Wingdings" panose="05000000000000000000" pitchFamily="2" charset="2"/>
              <a:buChar char="ü"/>
            </a:pPr>
            <a:r>
              <a:rPr lang="en-US" sz="2000" dirty="0" smtClean="0"/>
              <a:t>Offering new state-of-the-art remote sensing products to the Latin America </a:t>
            </a:r>
            <a:r>
              <a:rPr lang="en-US" sz="2000" dirty="0" smtClean="0"/>
              <a:t>community</a:t>
            </a:r>
            <a:endParaRPr lang="en-US" sz="2000" b="0" dirty="0" smtClean="0"/>
          </a:p>
          <a:p>
            <a:pPr marL="342900" lvl="1" indent="-342900" defTabSz="914400">
              <a:buFont typeface="Wingdings" panose="05000000000000000000" pitchFamily="2" charset="2"/>
              <a:buChar char="ü"/>
            </a:pPr>
            <a:endParaRPr lang="en-US" sz="2000" b="0" dirty="0" smtClean="0"/>
          </a:p>
          <a:p>
            <a:pPr marL="342900" lvl="1" indent="-342900" defTabSz="914400">
              <a:buFont typeface="Wingdings" panose="05000000000000000000" pitchFamily="2" charset="2"/>
              <a:buChar char="ü"/>
            </a:pPr>
            <a:r>
              <a:rPr lang="en-US" sz="2000" b="0" dirty="0" smtClean="0"/>
              <a:t>I</a:t>
            </a:r>
            <a:r>
              <a:rPr lang="en-US" sz="2000" b="0" dirty="0" smtClean="0"/>
              <a:t>mproving </a:t>
            </a:r>
            <a:r>
              <a:rPr lang="en-US" sz="2000" b="0" dirty="0" smtClean="0"/>
              <a:t>our </a:t>
            </a:r>
            <a:r>
              <a:rPr lang="en-US" sz="2000" b="0" u="sng" dirty="0" smtClean="0"/>
              <a:t>monitoring power of sensitive </a:t>
            </a:r>
            <a:r>
              <a:rPr lang="en-US" sz="2000" b="0" u="sng" dirty="0" smtClean="0"/>
              <a:t>biomes: </a:t>
            </a:r>
            <a:r>
              <a:rPr lang="en-US" sz="2000" b="0" dirty="0" smtClean="0"/>
              <a:t>tropical </a:t>
            </a:r>
            <a:r>
              <a:rPr lang="en-US" sz="2000" b="0" dirty="0" smtClean="0"/>
              <a:t>rain forest and </a:t>
            </a:r>
            <a:r>
              <a:rPr lang="en-US" sz="2000" b="0" dirty="0" err="1" smtClean="0"/>
              <a:t>Cerrado</a:t>
            </a:r>
            <a:r>
              <a:rPr lang="en-US" sz="2000" b="0" dirty="0" smtClean="0"/>
              <a:t> (Brazilian savannah), the coastal zone and inland water bodies and urban development. </a:t>
            </a:r>
          </a:p>
          <a:p>
            <a:pPr marL="342900" lvl="1" indent="-342900" defTabSz="914400">
              <a:buFont typeface="Wingdings" panose="05000000000000000000" pitchFamily="2" charset="2"/>
              <a:buChar char="ü"/>
            </a:pPr>
            <a:endParaRPr lang="en-US" sz="2000" b="0" kern="0" dirty="0" smtClean="0"/>
          </a:p>
          <a:p>
            <a:pPr marL="342900" lvl="1" indent="-342900" defTabSz="914400">
              <a:buFont typeface="Wingdings" panose="05000000000000000000" pitchFamily="2" charset="2"/>
              <a:buChar char="ü"/>
            </a:pPr>
            <a:r>
              <a:rPr lang="en-US" sz="1800" kern="0" dirty="0" smtClean="0"/>
              <a:t>Sentinel 1</a:t>
            </a:r>
            <a:r>
              <a:rPr lang="en-US" sz="1800" b="0" kern="0" dirty="0" smtClean="0"/>
              <a:t> – Ship-detection technology in partnership with the Brazilian Navy</a:t>
            </a:r>
          </a:p>
          <a:p>
            <a:pPr marL="342900" lvl="1" indent="-342900" defTabSz="914400">
              <a:buFont typeface="Wingdings" panose="05000000000000000000" pitchFamily="2" charset="2"/>
              <a:buChar char="ü"/>
            </a:pPr>
            <a:r>
              <a:rPr lang="en-US" sz="1800" kern="0" dirty="0" smtClean="0"/>
              <a:t>Sentinel 2</a:t>
            </a:r>
            <a:r>
              <a:rPr lang="en-US" sz="1800" b="0" kern="0" dirty="0" smtClean="0"/>
              <a:t> – Deforestation monitoring and detection</a:t>
            </a:r>
          </a:p>
          <a:p>
            <a:pPr marL="342900" lvl="1" indent="-342900" defTabSz="914400">
              <a:buFont typeface="Wingdings" panose="05000000000000000000" pitchFamily="2" charset="2"/>
              <a:buChar char="ü"/>
            </a:pPr>
            <a:r>
              <a:rPr lang="en-US" sz="1800" kern="0" dirty="0" smtClean="0"/>
              <a:t>Sentinel 3 </a:t>
            </a:r>
            <a:r>
              <a:rPr lang="en-US" sz="1800" b="0" kern="0" dirty="0" smtClean="0"/>
              <a:t>– Monitoring of aquatic systems, floodplain in Amazonia</a:t>
            </a:r>
          </a:p>
          <a:p>
            <a:pPr marL="457200" lvl="1" indent="0" defTabSz="914400">
              <a:buFont typeface="Arial" pitchFamily="34" charset="0"/>
              <a:buNone/>
            </a:pPr>
            <a:endParaRPr lang="en-US" sz="2000" b="0" kern="0" dirty="0"/>
          </a:p>
        </p:txBody>
      </p:sp>
    </p:spTree>
    <p:extLst>
      <p:ext uri="{BB962C8B-B14F-4D97-AF65-F5344CB8AC3E}">
        <p14:creationId xmlns:p14="http://schemas.microsoft.com/office/powerpoint/2010/main" val="299245760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D9731-F711-4403-8BC4-60A829C86C9C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/>
          </p:nvPr>
        </p:nvSpPr>
        <p:spPr>
          <a:xfrm>
            <a:off x="302135" y="1504196"/>
            <a:ext cx="8175438" cy="5268744"/>
          </a:xfrm>
        </p:spPr>
        <p:txBody>
          <a:bodyPr/>
          <a:lstStyle/>
          <a:p>
            <a:pPr marL="457200" lvl="1" indent="0" algn="ctr">
              <a:buNone/>
            </a:pPr>
            <a:endParaRPr lang="pt-BR" sz="1800" dirty="0"/>
          </a:p>
          <a:p>
            <a:pPr marL="457200" lvl="1" indent="0" algn="ctr">
              <a:buNone/>
            </a:pPr>
            <a:endParaRPr lang="en-US" sz="1800" dirty="0" smtClean="0"/>
          </a:p>
        </p:txBody>
      </p:sp>
      <p:sp>
        <p:nvSpPr>
          <p:cNvPr id="307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6" name="Content Placeholder 8"/>
          <p:cNvSpPr txBox="1">
            <a:spLocks/>
          </p:cNvSpPr>
          <p:nvPr/>
        </p:nvSpPr>
        <p:spPr bwMode="auto">
          <a:xfrm>
            <a:off x="326613" y="2282658"/>
            <a:ext cx="8591310" cy="4490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b="1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2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Courier New" pitchFamily="-106" charset="0"/>
              <a:buChar char="o"/>
              <a:defRPr sz="20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-106" charset="2"/>
              <a:buChar char="§"/>
              <a:defRPr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9pPr>
          </a:lstStyle>
          <a:p>
            <a:pPr marL="0" lvl="1" indent="0" algn="ctr" defTabSz="914400">
              <a:buNone/>
            </a:pPr>
            <a:r>
              <a:rPr lang="en-US" sz="3200" b="0" kern="0" dirty="0" smtClean="0"/>
              <a:t>Thank you</a:t>
            </a:r>
          </a:p>
          <a:p>
            <a:pPr marL="0" lvl="1" indent="0" algn="ctr" defTabSz="914400">
              <a:buNone/>
            </a:pPr>
            <a:endParaRPr lang="pt-BR" sz="3200" b="0" kern="0" dirty="0" smtClean="0"/>
          </a:p>
          <a:p>
            <a:pPr marL="0" lvl="1" indent="0" algn="ctr" defTabSz="914400">
              <a:buNone/>
            </a:pPr>
            <a:endParaRPr lang="pt-BR" sz="3200" b="0" kern="0" dirty="0"/>
          </a:p>
          <a:p>
            <a:pPr marL="0" lvl="1" indent="0" algn="ctr" defTabSz="914400">
              <a:buNone/>
            </a:pPr>
            <a:r>
              <a:rPr lang="pt-BR" sz="3200" b="0" kern="0" dirty="0" err="1" smtClean="0"/>
              <a:t>Hilcéa</a:t>
            </a:r>
            <a:r>
              <a:rPr lang="pt-BR" sz="3200" b="0" kern="0" dirty="0" smtClean="0"/>
              <a:t> Ferreira</a:t>
            </a:r>
            <a:endParaRPr lang="en-US" sz="3200" b="0" kern="0" dirty="0" smtClean="0"/>
          </a:p>
          <a:p>
            <a:pPr marL="0" lvl="1" indent="0" algn="ctr" defTabSz="914400">
              <a:buNone/>
            </a:pPr>
            <a:r>
              <a:rPr lang="pt-BR" sz="3200" b="0" kern="0" dirty="0" smtClean="0">
                <a:hlinkClick r:id="rId3"/>
              </a:rPr>
              <a:t>hilcea@dpi.inpe.br</a:t>
            </a:r>
            <a:r>
              <a:rPr lang="pt-BR" sz="3200" b="0" kern="0" dirty="0" smtClean="0"/>
              <a:t>	</a:t>
            </a:r>
          </a:p>
          <a:p>
            <a:pPr marL="457200" lvl="1" indent="0" defTabSz="914400">
              <a:buNone/>
            </a:pPr>
            <a:endParaRPr lang="en-US" sz="3200" b="0" kern="0" dirty="0"/>
          </a:p>
        </p:txBody>
      </p:sp>
    </p:spTree>
    <p:extLst>
      <p:ext uri="{BB962C8B-B14F-4D97-AF65-F5344CB8AC3E}">
        <p14:creationId xmlns:p14="http://schemas.microsoft.com/office/powerpoint/2010/main" val="85957093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EUM_template_v03">
  <a:themeElements>
    <a:clrScheme name="1_EUM_template_v03 1">
      <a:dk1>
        <a:srgbClr val="002569"/>
      </a:dk1>
      <a:lt1>
        <a:srgbClr val="FFFFFF"/>
      </a:lt1>
      <a:dk2>
        <a:srgbClr val="002569"/>
      </a:dk2>
      <a:lt2>
        <a:srgbClr val="5F758D"/>
      </a:lt2>
      <a:accent1>
        <a:srgbClr val="FF9A00"/>
      </a:accent1>
      <a:accent2>
        <a:srgbClr val="9F2D20"/>
      </a:accent2>
      <a:accent3>
        <a:srgbClr val="FFFFFF"/>
      </a:accent3>
      <a:accent4>
        <a:srgbClr val="001E59"/>
      </a:accent4>
      <a:accent5>
        <a:srgbClr val="FFCAAA"/>
      </a:accent5>
      <a:accent6>
        <a:srgbClr val="90281C"/>
      </a:accent6>
      <a:hlink>
        <a:srgbClr val="7498C0"/>
      </a:hlink>
      <a:folHlink>
        <a:srgbClr val="929497"/>
      </a:folHlink>
    </a:clrScheme>
    <a:fontScheme name="4_EUM_template_v03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5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5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EUM_template_v03 1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F9A00"/>
        </a:accent1>
        <a:accent2>
          <a:srgbClr val="9F2D20"/>
        </a:accent2>
        <a:accent3>
          <a:srgbClr val="FFFFFF"/>
        </a:accent3>
        <a:accent4>
          <a:srgbClr val="001E59"/>
        </a:accent4>
        <a:accent5>
          <a:srgbClr val="FFCAAA"/>
        </a:accent5>
        <a:accent6>
          <a:srgbClr val="90281C"/>
        </a:accent6>
        <a:hlink>
          <a:srgbClr val="7498C0"/>
        </a:hlink>
        <a:folHlink>
          <a:srgbClr val="92949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2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6D0A9"/>
        </a:accent1>
        <a:accent2>
          <a:srgbClr val="EBCAE3"/>
        </a:accent2>
        <a:accent3>
          <a:srgbClr val="FFFFFF"/>
        </a:accent3>
        <a:accent4>
          <a:srgbClr val="001E59"/>
        </a:accent4>
        <a:accent5>
          <a:srgbClr val="FAE4D1"/>
        </a:accent5>
        <a:accent6>
          <a:srgbClr val="D5B7CE"/>
        </a:accent6>
        <a:hlink>
          <a:srgbClr val="4E2029"/>
        </a:hlink>
        <a:folHlink>
          <a:srgbClr val="423B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3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5B97B1"/>
        </a:accent1>
        <a:accent2>
          <a:srgbClr val="F39600"/>
        </a:accent2>
        <a:accent3>
          <a:srgbClr val="FFFFFF"/>
        </a:accent3>
        <a:accent4>
          <a:srgbClr val="001E59"/>
        </a:accent4>
        <a:accent5>
          <a:srgbClr val="B5C9D5"/>
        </a:accent5>
        <a:accent6>
          <a:srgbClr val="DC8700"/>
        </a:accent6>
        <a:hlink>
          <a:srgbClr val="FFE4AE"/>
        </a:hlink>
        <a:folHlink>
          <a:srgbClr val="002A3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4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003F80"/>
        </a:accent1>
        <a:accent2>
          <a:srgbClr val="BDD7EE"/>
        </a:accent2>
        <a:accent3>
          <a:srgbClr val="FFFFFF"/>
        </a:accent3>
        <a:accent4>
          <a:srgbClr val="001E59"/>
        </a:accent4>
        <a:accent5>
          <a:srgbClr val="AAAFC0"/>
        </a:accent5>
        <a:accent6>
          <a:srgbClr val="ABC3D8"/>
        </a:accent6>
        <a:hlink>
          <a:srgbClr val="FFD350"/>
        </a:hlink>
        <a:folHlink>
          <a:srgbClr val="EB6F3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5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C75B12"/>
        </a:accent1>
        <a:accent2>
          <a:srgbClr val="003359"/>
        </a:accent2>
        <a:accent3>
          <a:srgbClr val="FFFFFF"/>
        </a:accent3>
        <a:accent4>
          <a:srgbClr val="001E59"/>
        </a:accent4>
        <a:accent5>
          <a:srgbClr val="E0B5AA"/>
        </a:accent5>
        <a:accent6>
          <a:srgbClr val="002D50"/>
        </a:accent6>
        <a:hlink>
          <a:srgbClr val="92A2BD"/>
        </a:hlink>
        <a:folHlink>
          <a:srgbClr val="C7B3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2438</TotalTime>
  <Words>302</Words>
  <Application>Microsoft Office PowerPoint</Application>
  <PresentationFormat>Apresentação na tela (4:3)</PresentationFormat>
  <Paragraphs>82</Paragraphs>
  <Slides>9</Slides>
  <Notes>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0" baseType="lpstr">
      <vt:lpstr>4_EUM_template_v03</vt:lpstr>
      <vt:lpstr>CEOS PLENARY   Earth Observation Activities @ INPE</vt:lpstr>
      <vt:lpstr>Apresentação do PowerPoint</vt:lpstr>
      <vt:lpstr>INPE – Main Areas</vt:lpstr>
      <vt:lpstr>Organizational Chart</vt:lpstr>
      <vt:lpstr>Main Updates: CBERS-3</vt:lpstr>
      <vt:lpstr>Main Updates: Amazonia -1</vt:lpstr>
      <vt:lpstr>Main Updates: SABIA-Mar</vt:lpstr>
      <vt:lpstr>Main Updates: Sentinel Mission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Brian Killough</dc:creator>
  <cp:lastModifiedBy>Hilcea</cp:lastModifiedBy>
  <cp:revision>88</cp:revision>
  <cp:lastPrinted>2013-07-23T19:08:48Z</cp:lastPrinted>
  <dcterms:created xsi:type="dcterms:W3CDTF">2011-11-16T09:23:13Z</dcterms:created>
  <dcterms:modified xsi:type="dcterms:W3CDTF">2013-11-06T17:37:18Z</dcterms:modified>
</cp:coreProperties>
</file>