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63" r:id="rId3"/>
    <p:sldId id="267" r:id="rId4"/>
    <p:sldId id="270" r:id="rId5"/>
    <p:sldId id="269" r:id="rId6"/>
    <p:sldId id="265" r:id="rId7"/>
    <p:sldId id="271" r:id="rId8"/>
    <p:sldId id="266" r:id="rId9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96" autoAdjust="0"/>
  </p:normalViewPr>
  <p:slideViewPr>
    <p:cSldViewPr snapToGrid="0" snapToObjects="1">
      <p:cViewPr varScale="1">
        <p:scale>
          <a:sx n="92" d="100"/>
          <a:sy n="92" d="100"/>
        </p:scale>
        <p:origin x="-46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</a:t>
            </a:r>
            <a:r>
              <a:rPr lang="en-US" sz="1400" b="0" baseline="300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sz="1400" b="0" baseline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Plenary |</a:t>
            </a:r>
            <a:r>
              <a:rPr lang="en-US" sz="1400" b="0" kern="12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en-US" sz="1400" b="0" noProof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27130" y="568610"/>
            <a:ext cx="1442165" cy="52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o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Agenda item: 36</a:t>
            </a:r>
          </a:p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Kerry Ann Sawyer, CEOS Executive Officer</a:t>
            </a: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CEO Report on Future CEOS Activities and Interactions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Three-year CEOS Work Plan and other relevant documents</a:t>
            </a:r>
          </a:p>
          <a:p>
            <a:r>
              <a:rPr lang="en-US" dirty="0" smtClean="0"/>
              <a:t>Prep for GEO-X Plenary and Ministerial</a:t>
            </a:r>
          </a:p>
          <a:p>
            <a:r>
              <a:rPr lang="en-US" dirty="0" smtClean="0"/>
              <a:t>Key </a:t>
            </a:r>
            <a:r>
              <a:rPr lang="en-US" dirty="0"/>
              <a:t>CEOS Stakeholder Meetings</a:t>
            </a:r>
          </a:p>
          <a:p>
            <a:r>
              <a:rPr lang="en-US" dirty="0" smtClean="0"/>
              <a:t>Succession </a:t>
            </a:r>
            <a:r>
              <a:rPr lang="en-US" dirty="0"/>
              <a:t>Planning for CEO </a:t>
            </a:r>
            <a:r>
              <a:rPr lang="en-US" dirty="0" smtClean="0"/>
              <a:t>(and DCEO?)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2571" y="188913"/>
            <a:ext cx="7585229" cy="501650"/>
          </a:xfrm>
        </p:spPr>
        <p:txBody>
          <a:bodyPr/>
          <a:lstStyle/>
          <a:p>
            <a:r>
              <a:rPr lang="en-US" dirty="0" smtClean="0"/>
              <a:t>Potpourri of Future CEOS Activities</a:t>
            </a:r>
            <a:endParaRPr lang="en-US" dirty="0"/>
          </a:p>
        </p:txBody>
      </p:sp>
      <p:pic>
        <p:nvPicPr>
          <p:cNvPr id="2050" name="Picture 2" descr="http://www.thymes.com/Images/Blog/Potpourri-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653" y="4017467"/>
            <a:ext cx="4474347" cy="284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93444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360971"/>
            <a:ext cx="9144000" cy="5126182"/>
          </a:xfrm>
        </p:spPr>
        <p:txBody>
          <a:bodyPr/>
          <a:lstStyle/>
          <a:p>
            <a:r>
              <a:rPr lang="en-US" dirty="0" smtClean="0"/>
              <a:t>The last of the CSS Strategic Documents</a:t>
            </a:r>
          </a:p>
          <a:p>
            <a:r>
              <a:rPr lang="en-US" dirty="0"/>
              <a:t>Under direction of the CEOS Chair and in consultation with CEOS leadership, the CEO develops the </a:t>
            </a:r>
            <a:r>
              <a:rPr lang="en-US" i="1" dirty="0"/>
              <a:t>CEOS Work Plan</a:t>
            </a:r>
            <a:r>
              <a:rPr lang="en-US" dirty="0"/>
              <a:t> (three-year longevity, updated annually</a:t>
            </a:r>
            <a:r>
              <a:rPr lang="en-US" dirty="0" smtClean="0"/>
              <a:t>).</a:t>
            </a:r>
          </a:p>
          <a:p>
            <a:r>
              <a:rPr lang="en-US" dirty="0" smtClean="0"/>
              <a:t>Use the Montreal Statement as a basis for CEOS priority objectives for 2014 and 2015-2016</a:t>
            </a:r>
          </a:p>
          <a:p>
            <a:r>
              <a:rPr lang="en-US" dirty="0" smtClean="0"/>
              <a:t>Retains original intention to provide overall guidance for CEOS on expected outcomes for CEOS and its stakeholders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Three-Year CEOS Work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3212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360971"/>
            <a:ext cx="9144000" cy="5126182"/>
          </a:xfrm>
        </p:spPr>
        <p:txBody>
          <a:bodyPr/>
          <a:lstStyle/>
          <a:p>
            <a:r>
              <a:rPr lang="en-US" dirty="0" smtClean="0"/>
              <a:t>Timeline: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Mid-November: </a:t>
            </a:r>
            <a:r>
              <a:rPr lang="en-US" sz="1400" dirty="0"/>
              <a:t>begin gathering inputs and prepare a draft outline of the document; work with Working Group Chairs, VC Co-Leads, and </a:t>
            </a:r>
            <a:r>
              <a:rPr lang="en-US" sz="1400" i="1" dirty="0"/>
              <a:t>Ad hoc </a:t>
            </a:r>
            <a:r>
              <a:rPr lang="en-US" sz="1400" dirty="0"/>
              <a:t>Team leads to identify key objectives and activities for 2014, </a:t>
            </a:r>
            <a:r>
              <a:rPr lang="en-US" sz="1400" dirty="0" smtClean="0"/>
              <a:t>2015-2016 (</a:t>
            </a:r>
            <a:r>
              <a:rPr lang="en-US" sz="1400" dirty="0" smtClean="0">
                <a:solidFill>
                  <a:srgbClr val="00B050"/>
                </a:solidFill>
              </a:rPr>
              <a:t>many thanks to </a:t>
            </a:r>
            <a:r>
              <a:rPr lang="en-US" sz="1400" dirty="0" err="1" smtClean="0">
                <a:solidFill>
                  <a:srgbClr val="00B050"/>
                </a:solidFill>
              </a:rPr>
              <a:t>Satoko</a:t>
            </a:r>
            <a:r>
              <a:rPr lang="en-US" sz="1400" dirty="0" smtClean="0">
                <a:solidFill>
                  <a:srgbClr val="00B050"/>
                </a:solidFill>
              </a:rPr>
              <a:t> who has already provided WGISS inputs</a:t>
            </a:r>
            <a:r>
              <a:rPr lang="en-US" sz="1400" dirty="0" smtClean="0"/>
              <a:t>).</a:t>
            </a:r>
            <a:endParaRPr lang="en-US" sz="1400" dirty="0"/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Late-December: </a:t>
            </a:r>
            <a:r>
              <a:rPr lang="en-US" sz="1400" dirty="0"/>
              <a:t>have a draft version of the document prepared and share with the CEOS Secretariat.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Mid-January: </a:t>
            </a:r>
            <a:r>
              <a:rPr lang="en-US" sz="1400" dirty="0"/>
              <a:t>participate in the GEO Plenary meeting where I will capture GEO's priorities for the coming three years.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Early February: </a:t>
            </a:r>
            <a:r>
              <a:rPr lang="en-US" sz="1400" dirty="0"/>
              <a:t>CEOS-GEO Coordination meeting will occur where we will discuss both CEOS and GEO priorities and identify synergies where CEOS can support GEO; share the draft Work Plan with GEO.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Early February: </a:t>
            </a:r>
            <a:r>
              <a:rPr lang="en-US" sz="1400" dirty="0"/>
              <a:t>after the Coordination meeting, revise and update the Work Plan to reflect outcomes from the January GEO Plenary and the February CEOS-GEO Coordination Meeting.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Late February: </a:t>
            </a:r>
            <a:r>
              <a:rPr lang="en-US" sz="1400" dirty="0"/>
              <a:t>have the CEOS-GEO Actions (virtual) meeting and share the draft Work Plan with the Working Groups, VCs, and </a:t>
            </a:r>
            <a:r>
              <a:rPr lang="en-US" sz="1400" i="1" dirty="0"/>
              <a:t>Ad hoc</a:t>
            </a:r>
            <a:r>
              <a:rPr lang="en-US" sz="1400" dirty="0"/>
              <a:t> teams; receive comments from entities.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400" dirty="0" smtClean="0"/>
              <a:t>Final </a:t>
            </a:r>
            <a:r>
              <a:rPr lang="en-US" sz="1400" dirty="0"/>
              <a:t>revision to the document, incorporating any edits received from the CEOS-GEO Actions meeting.</a:t>
            </a:r>
          </a:p>
          <a:p>
            <a:pPr marL="514350" lvl="1" indent="-230188">
              <a:buFont typeface="+mj-lt"/>
              <a:buAutoNum type="arabicPeriod"/>
            </a:pPr>
            <a:r>
              <a:rPr lang="en-US" sz="1800" dirty="0" smtClean="0">
                <a:solidFill>
                  <a:srgbClr val="CC0066"/>
                </a:solidFill>
              </a:rPr>
              <a:t>Mid-March </a:t>
            </a:r>
            <a:r>
              <a:rPr lang="en-US" sz="1800" dirty="0">
                <a:solidFill>
                  <a:srgbClr val="CC0066"/>
                </a:solidFill>
              </a:rPr>
              <a:t>- publish the final version of the CEOS Three-year Work Plan</a:t>
            </a:r>
            <a:r>
              <a:rPr lang="en-US" sz="1800" dirty="0" smtClean="0">
                <a:solidFill>
                  <a:srgbClr val="CC0066"/>
                </a:solidFill>
              </a:rPr>
              <a:t>.</a:t>
            </a:r>
            <a:endParaRPr lang="en-US" sz="1800" dirty="0">
              <a:solidFill>
                <a:srgbClr val="CC0066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Three-Year CEOS Work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2507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83127" y="1440873"/>
            <a:ext cx="8984673" cy="687186"/>
          </a:xfrm>
        </p:spPr>
        <p:txBody>
          <a:bodyPr/>
          <a:lstStyle/>
          <a:p>
            <a:pPr marL="233363" indent="-233363"/>
            <a:r>
              <a:rPr lang="en-US" sz="2000" dirty="0" smtClean="0"/>
              <a:t>Will be hosted by Switzerland and to take place at the International Conference Centre Geneva (CICG) 12-17 January 2014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 for GEO-X and Ministerial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193" y="2128059"/>
            <a:ext cx="6579087" cy="464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128" y="2092052"/>
            <a:ext cx="2801388" cy="454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Courier New" pitchFamily="-106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-106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marL="233363" indent="-233363" defTabSz="914400"/>
            <a:r>
              <a:rPr lang="en-US" sz="1800" kern="0" dirty="0" smtClean="0"/>
              <a:t>Head of CEOS Delegation: A. </a:t>
            </a:r>
            <a:r>
              <a:rPr lang="en-US" sz="1800" kern="0" dirty="0" err="1" smtClean="0"/>
              <a:t>Ratier</a:t>
            </a:r>
            <a:endParaRPr lang="en-US" sz="1800" kern="0" dirty="0" smtClean="0"/>
          </a:p>
          <a:p>
            <a:pPr marL="233363" indent="-233363" defTabSz="914400"/>
            <a:r>
              <a:rPr lang="en-US" sz="1800" kern="0" dirty="0" smtClean="0"/>
              <a:t>Delegations lists due to GEO Secretariat 15 Nov – </a:t>
            </a:r>
            <a:r>
              <a:rPr lang="en-US" sz="1800" kern="0" dirty="0" smtClean="0">
                <a:solidFill>
                  <a:srgbClr val="CC0066"/>
                </a:solidFill>
              </a:rPr>
              <a:t>please contact CEO if wish to be on CEOS delegation</a:t>
            </a:r>
          </a:p>
          <a:p>
            <a:pPr marL="233363" indent="-233363" defTabSz="914400"/>
            <a:r>
              <a:rPr lang="en-US" sz="1800" kern="0" dirty="0" smtClean="0"/>
              <a:t>We will have a CEOS exhibition booth, funded by EUMETSAT, with new SEO/NASA </a:t>
            </a:r>
            <a:r>
              <a:rPr lang="en-US" sz="1800" kern="0" dirty="0" err="1" smtClean="0"/>
              <a:t>hyperwall</a:t>
            </a:r>
            <a:endParaRPr lang="en-US" sz="1800" kern="0" dirty="0" smtClean="0"/>
          </a:p>
          <a:p>
            <a:pPr marL="233363" indent="-233363" defTabSz="914400"/>
            <a:r>
              <a:rPr lang="en-US" sz="1800" kern="0" dirty="0" smtClean="0"/>
              <a:t>CEO will begin preparing Plenary Statements shortly</a:t>
            </a:r>
          </a:p>
        </p:txBody>
      </p:sp>
    </p:spTree>
    <p:extLst>
      <p:ext uri="{BB962C8B-B14F-4D97-AF65-F5344CB8AC3E}">
        <p14:creationId xmlns:p14="http://schemas.microsoft.com/office/powerpoint/2010/main" val="292088317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CEOS Stakeholder Meetings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23464"/>
              </p:ext>
            </p:extLst>
          </p:nvPr>
        </p:nvGraphicFramePr>
        <p:xfrm>
          <a:off x="249381" y="1812637"/>
          <a:ext cx="8678488" cy="296672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330037"/>
                <a:gridCol w="3470279"/>
                <a:gridCol w="38781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Stakeholder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CEOS Engagement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GEO-X</a:t>
                      </a:r>
                      <a:r>
                        <a:rPr lang="en-US" baseline="0" dirty="0" smtClean="0"/>
                        <a:t> Plenary and Ministerial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CEOS Chair, SIT Chair, CEO, SEO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CGMS-42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WGClimate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May/June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 Work Plan Symposium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IGARSS-2014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IAC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CEOS Chair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Climate </a:t>
                      </a:r>
                      <a:r>
                        <a:rPr lang="en-US" baseline="0" dirty="0" smtClean="0"/>
                        <a:t>Workshop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CEOS Chair, </a:t>
                      </a:r>
                      <a:r>
                        <a:rPr lang="en-US" dirty="0" err="1" smtClean="0"/>
                        <a:t>WGClimate</a:t>
                      </a:r>
                      <a:r>
                        <a:rPr lang="en-US" dirty="0" smtClean="0"/>
                        <a:t>, 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UNFCCC</a:t>
                      </a:r>
                      <a:r>
                        <a:rPr lang="en-US" baseline="0" dirty="0" smtClean="0"/>
                        <a:t> COP-20/SBSTA-41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333096"/>
            <a:ext cx="9144000" cy="5232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 Black" pitchFamily="34" charset="0"/>
              </a:rPr>
              <a:t>Are there other meetings?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632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3604952"/>
          </a:xfrm>
        </p:spPr>
        <p:txBody>
          <a:bodyPr/>
          <a:lstStyle/>
          <a:p>
            <a:r>
              <a:rPr lang="en-US" dirty="0" smtClean="0"/>
              <a:t>CEOS Calendar (</a:t>
            </a:r>
            <a:r>
              <a:rPr lang="en-US" dirty="0" smtClean="0">
                <a:hlinkClick r:id="rId2"/>
              </a:rPr>
              <a:t>www.ceos.org</a:t>
            </a:r>
            <a:endParaRPr lang="en-US" dirty="0" smtClean="0"/>
          </a:p>
          <a:p>
            <a:pPr lvl="1"/>
            <a:r>
              <a:rPr lang="en-US" dirty="0" smtClean="0"/>
              <a:t>CEOS Events</a:t>
            </a:r>
          </a:p>
          <a:p>
            <a:pPr lvl="1"/>
            <a:r>
              <a:rPr lang="en-US" dirty="0" smtClean="0"/>
              <a:t>GEO Events</a:t>
            </a:r>
          </a:p>
          <a:p>
            <a:pPr lvl="1"/>
            <a:r>
              <a:rPr lang="en-US" dirty="0" smtClean="0"/>
              <a:t>Related Events</a:t>
            </a:r>
          </a:p>
          <a:p>
            <a:r>
              <a:rPr lang="en-US" sz="30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Action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to CEOS Agencies to please inform CEO of attendance at meetings so that, if required, attendee may act or listen on behalf of CEOS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Calendar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333096"/>
            <a:ext cx="9144000" cy="5232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 Black" pitchFamily="34" charset="0"/>
              </a:rPr>
              <a:t>Ensure CEOS is represented at key meetings 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9412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2003663"/>
          </a:xfrm>
        </p:spPr>
        <p:txBody>
          <a:bodyPr/>
          <a:lstStyle/>
          <a:p>
            <a:r>
              <a:rPr lang="en-US" dirty="0" smtClean="0"/>
              <a:t>Current CEO’s term expires 1 December 2014</a:t>
            </a:r>
          </a:p>
          <a:p>
            <a:r>
              <a:rPr lang="en-US" dirty="0" smtClean="0"/>
              <a:t>There is not, nor has there been, a Deputy CEO since    1 December 2012</a:t>
            </a:r>
          </a:p>
          <a:p>
            <a:r>
              <a:rPr lang="en-US" dirty="0" smtClean="0"/>
              <a:t>CEO has a brand new </a:t>
            </a:r>
            <a:r>
              <a:rPr lang="en-US" dirty="0" err="1" smtClean="0"/>
              <a:t>ToR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67161" y="124287"/>
            <a:ext cx="7700639" cy="566276"/>
          </a:xfrm>
        </p:spPr>
        <p:txBody>
          <a:bodyPr/>
          <a:lstStyle/>
          <a:p>
            <a:r>
              <a:rPr lang="en-US" sz="2800" dirty="0" smtClean="0"/>
              <a:t>Succession Planning for CEO and DCEO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615" y="2280421"/>
            <a:ext cx="3451745" cy="446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 bwMode="auto">
          <a:xfrm>
            <a:off x="4687410" y="2681053"/>
            <a:ext cx="825623" cy="435006"/>
          </a:xfrm>
          <a:prstGeom prst="rightArrow">
            <a:avLst/>
          </a:prstGeom>
          <a:solidFill>
            <a:srgbClr val="CC0066"/>
          </a:solidFill>
          <a:ln w="190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pic>
        <p:nvPicPr>
          <p:cNvPr id="1028" name="Picture 4" descr="http://t1.gstatic.com/images?q=tbn:ANd9GcS9jDWH1AjRw5m9DWpIrPxxf7ku2DFcmTxvdAzLwf0DsunIHInq6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65" y="3561405"/>
            <a:ext cx="2344743" cy="237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20487282">
            <a:off x="639193" y="3614670"/>
            <a:ext cx="1455937" cy="369332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OPEN</a:t>
            </a: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93138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BDBDB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564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4_EUM_template_v03</vt:lpstr>
      <vt:lpstr>CEO Report on Future CEOS Activities and Interactions</vt:lpstr>
      <vt:lpstr>Potpourri of Future CEOS Activities</vt:lpstr>
      <vt:lpstr>Three-Year CEOS Work Plan</vt:lpstr>
      <vt:lpstr>Three-Year CEOS Work Plan</vt:lpstr>
      <vt:lpstr>Prep for GEO-X and Ministerial</vt:lpstr>
      <vt:lpstr>Key CEOS Stakeholder Meetings</vt:lpstr>
      <vt:lpstr>CEOS Calendar</vt:lpstr>
      <vt:lpstr>Succession Planning for CEO and DCEO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75</cp:revision>
  <cp:lastPrinted>2013-07-23T19:08:48Z</cp:lastPrinted>
  <dcterms:created xsi:type="dcterms:W3CDTF">2011-11-16T09:23:13Z</dcterms:created>
  <dcterms:modified xsi:type="dcterms:W3CDTF">2013-10-30T15:17:06Z</dcterms:modified>
</cp:coreProperties>
</file>