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71" r:id="rId9"/>
    <p:sldId id="268" r:id="rId10"/>
    <p:sldId id="269" r:id="rId11"/>
    <p:sldId id="270" r:id="rId12"/>
    <p:sldId id="273" r:id="rId13"/>
    <p:sldId id="272" r:id="rId14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78330" autoAdjust="0"/>
  </p:normalViewPr>
  <p:slideViewPr>
    <p:cSldViewPr snapToGrid="0" snapToObjects="1">
      <p:cViewPr>
        <p:scale>
          <a:sx n="50" d="100"/>
          <a:sy n="50" d="100"/>
        </p:scale>
        <p:origin x="-64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Design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some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metrics: what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is working and what is not, regarding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CapD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 activities and projects. We have to be able to MEASURE IMPACT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CapD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 activities somehow. Besides interaction and cooperation, how are we really delivering CB? How these workshops and trainings have lifted up the capacity of the country where they were held?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This would be discussed with participants at the beginning of each initiative so they would be aware that they were being asked to assist us in evaluating their experience; and that we would be following up with them concerning implementation of the workshop content within their respective organizations.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513023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‹nº›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58549" y="6494551"/>
            <a:ext cx="45537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400" b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27</a:t>
            </a:r>
            <a:r>
              <a:rPr lang="en-US" sz="1400" b="0" baseline="3000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th</a:t>
            </a:r>
            <a:r>
              <a:rPr lang="en-US" sz="1400" b="0" baseline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400" b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CEOS Plenary |</a:t>
            </a:r>
            <a:r>
              <a:rPr lang="en-US" sz="1400" b="0" kern="120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ＭＳ Ｐゴシック" pitchFamily="-106" charset="-128"/>
                <a:cs typeface="+mn-cs"/>
              </a:rPr>
              <a:t>Montréal </a:t>
            </a:r>
            <a:r>
              <a:rPr lang="en-US" sz="1400" b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| 5 - 6 November 2013</a:t>
            </a:r>
            <a:endParaRPr lang="en-US" sz="1400" b="0" noProof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27130" y="568610"/>
            <a:ext cx="1442165" cy="528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27</a:t>
            </a:r>
            <a:r>
              <a:rPr lang="en-US" sz="1050" b="1" baseline="30000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CEOS Plenary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algn="ctr" defTabSz="9144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Montréal, Canada</a:t>
            </a: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5-6 November, 2013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WGCapD_Video.pps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Agenda item: 32</a:t>
            </a:r>
          </a:p>
          <a:p>
            <a:pPr eaLnBrk="1" hangingPunct="1"/>
            <a:r>
              <a:rPr lang="en-GB" altLang="ja-JP" dirty="0" err="1">
                <a:latin typeface="Calibri" pitchFamily="34" charset="0"/>
                <a:ea typeface="ＭＳ Ｐゴシック" pitchFamily="50" charset="-128"/>
              </a:rPr>
              <a:t>Hilcéa</a:t>
            </a:r>
            <a:r>
              <a:rPr lang="en-GB" altLang="ja-JP" dirty="0">
                <a:latin typeface="Calibri" pitchFamily="34" charset="0"/>
                <a:ea typeface="ＭＳ Ｐゴシック" pitchFamily="50" charset="-128"/>
              </a:rPr>
              <a:t> Ferreira, INPE</a:t>
            </a:r>
          </a:p>
          <a:p>
            <a:pPr eaLnBrk="1" hangingPunct="1"/>
            <a:r>
              <a:rPr lang="en-GB" altLang="ja-JP" dirty="0">
                <a:latin typeface="Calibri" pitchFamily="34" charset="0"/>
                <a:ea typeface="ＭＳ Ｐゴシック" pitchFamily="50" charset="-128"/>
              </a:rPr>
              <a:t>Jacob Sutherlun, NOAA</a:t>
            </a:r>
          </a:p>
        </p:txBody>
      </p:sp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411357" y="666750"/>
            <a:ext cx="7489389" cy="2055814"/>
          </a:xfrm>
        </p:spPr>
        <p:txBody>
          <a:bodyPr/>
          <a:lstStyle/>
          <a:p>
            <a:pPr algn="ctr"/>
            <a:r>
              <a:rPr lang="en-US" dirty="0" smtClean="0"/>
              <a:t>CEOS PLENARY </a:t>
            </a:r>
            <a:br>
              <a:rPr lang="en-US" dirty="0" smtClean="0"/>
            </a:br>
            <a:r>
              <a:rPr lang="en-US" dirty="0" smtClean="0"/>
              <a:t> Working Group on Capacity </a:t>
            </a:r>
            <a:r>
              <a:rPr lang="en-US" dirty="0"/>
              <a:t>Building </a:t>
            </a:r>
            <a:r>
              <a:rPr lang="en-US" dirty="0" smtClean="0"/>
              <a:t>and Data Democracy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3795830" cy="5126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Outreach Activities: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0" dirty="0" smtClean="0"/>
              <a:t>Improving contents of our website: Resources Link</a:t>
            </a:r>
          </a:p>
          <a:p>
            <a:r>
              <a:rPr lang="en-US" b="0" dirty="0" smtClean="0"/>
              <a:t>CB Inventory Project showcase during GEO Ministerial/Plenary.</a:t>
            </a:r>
          </a:p>
          <a:p>
            <a:r>
              <a:rPr lang="en-US" b="0" dirty="0" smtClean="0"/>
              <a:t>Participation in main events: UN/IAF Conference, </a:t>
            </a:r>
            <a:r>
              <a:rPr lang="en-US" b="0" dirty="0"/>
              <a:t>IAC</a:t>
            </a:r>
          </a:p>
          <a:p>
            <a:r>
              <a:rPr lang="en-US" dirty="0" smtClean="0">
                <a:hlinkClick r:id="rId3" action="ppaction://hlinkpres?slideindex=1&amp;slidetitle="/>
              </a:rPr>
              <a:t>WGCapD Short Video</a:t>
            </a:r>
            <a:endParaRPr lang="en-US" dirty="0" smtClean="0"/>
          </a:p>
          <a:p>
            <a:endParaRPr lang="en-US" sz="2000" dirty="0" smtClean="0"/>
          </a:p>
          <a:p>
            <a:endParaRPr lang="en-US" sz="2000" b="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Accomplishments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41" y="2730227"/>
            <a:ext cx="5085979" cy="28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51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4921827"/>
          </a:xfrm>
        </p:spPr>
        <p:txBody>
          <a:bodyPr/>
          <a:lstStyle/>
          <a:p>
            <a:r>
              <a:rPr lang="en-US" dirty="0" smtClean="0"/>
              <a:t>How can we define success? How can we measure the impacts of our trainings/workshops in the countries and communities?</a:t>
            </a:r>
          </a:p>
          <a:p>
            <a:pPr lvl="0"/>
            <a:endParaRPr lang="en-US" kern="12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b="0" dirty="0" smtClean="0"/>
              <a:t>Inclusion of a Monitoring </a:t>
            </a:r>
            <a:r>
              <a:rPr lang="en-US" b="0" dirty="0"/>
              <a:t>and Evaluation </a:t>
            </a:r>
            <a:r>
              <a:rPr lang="en-US" b="0" dirty="0" smtClean="0"/>
              <a:t>Component </a:t>
            </a:r>
            <a:r>
              <a:rPr lang="en-US" b="0" dirty="0"/>
              <a:t>into </a:t>
            </a:r>
            <a:r>
              <a:rPr lang="en-US" b="0" dirty="0" smtClean="0"/>
              <a:t>training </a:t>
            </a:r>
            <a:r>
              <a:rPr lang="en-US" b="0" dirty="0"/>
              <a:t>initiatives. </a:t>
            </a:r>
            <a:endParaRPr lang="en-US" b="0" dirty="0" smtClean="0"/>
          </a:p>
          <a:p>
            <a:r>
              <a:rPr lang="en-US" b="0" dirty="0" smtClean="0"/>
              <a:t>Community building: creating </a:t>
            </a:r>
            <a:r>
              <a:rPr lang="en-US" b="0" dirty="0"/>
              <a:t>a BLOG or </a:t>
            </a:r>
            <a:r>
              <a:rPr lang="en-US" b="0" dirty="0" smtClean="0"/>
              <a:t>Facebook </a:t>
            </a:r>
            <a:r>
              <a:rPr lang="en-US" b="0" dirty="0"/>
              <a:t>community</a:t>
            </a:r>
            <a:r>
              <a:rPr lang="en-US" b="0" dirty="0" smtClean="0"/>
              <a:t>.</a:t>
            </a:r>
          </a:p>
          <a:p>
            <a:r>
              <a:rPr lang="en-US" b="0" dirty="0"/>
              <a:t>Seeking opportunities to </a:t>
            </a:r>
            <a:r>
              <a:rPr lang="en-US" u="sng" dirty="0"/>
              <a:t>connect workshop and other training initiative participants with existing CEOS and GEO projects</a:t>
            </a:r>
            <a:r>
              <a:rPr lang="en-US" b="0" dirty="0"/>
              <a:t>. Train them on the technical side and then give them contacts to start the process in their own </a:t>
            </a:r>
            <a:r>
              <a:rPr lang="en-US" b="0" dirty="0" smtClean="0"/>
              <a:t>country</a:t>
            </a:r>
            <a:endParaRPr lang="en-US" b="0" dirty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Way </a:t>
            </a:r>
            <a:r>
              <a:rPr lang="pt-BR" dirty="0" err="1" smtClean="0"/>
              <a:t>forward</a:t>
            </a:r>
            <a:r>
              <a:rPr lang="pt-BR" dirty="0" smtClean="0"/>
              <a:t>...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601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1054677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lvl="0"/>
            <a:endParaRPr lang="en-US" kern="12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2450" y="203251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wish success to WGCapD new leadership! </a:t>
            </a:r>
            <a:endParaRPr lang="en-US" sz="3200" dirty="0"/>
          </a:p>
        </p:txBody>
      </p:sp>
      <p:pic>
        <p:nvPicPr>
          <p:cNvPr id="3078" name="Picture 6" descr="C:\Users\Public\Documents\Documents\_ CEOS\___WGCapD\E_LEARNING\Website\img\no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9718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92" y="4890655"/>
            <a:ext cx="2043113" cy="16764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940050"/>
            <a:ext cx="2655367" cy="1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18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4661753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3200" dirty="0" err="1" smtClean="0"/>
              <a:t>Thank</a:t>
            </a:r>
            <a:r>
              <a:rPr lang="pt-BR" sz="3200" dirty="0" smtClean="0"/>
              <a:t> </a:t>
            </a:r>
            <a:r>
              <a:rPr lang="pt-BR" sz="3200" dirty="0" err="1" smtClean="0"/>
              <a:t>you</a:t>
            </a:r>
            <a:r>
              <a:rPr lang="pt-BR" sz="3200" dirty="0" smtClean="0"/>
              <a:t>!</a:t>
            </a:r>
          </a:p>
          <a:p>
            <a:pPr marL="0" indent="0" algn="ctr">
              <a:buNone/>
            </a:pPr>
            <a:endParaRPr lang="pt-BR" sz="3200" kern="12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algn="ctr">
              <a:buNone/>
            </a:pPr>
            <a:r>
              <a:rPr lang="pt-BR" kern="1200" dirty="0" err="1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Hilcéa</a:t>
            </a:r>
            <a:r>
              <a:rPr lang="pt-BR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pt-BR" kern="1200" dirty="0" err="1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and</a:t>
            </a:r>
            <a:r>
              <a:rPr lang="pt-BR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 Jacob</a:t>
            </a:r>
          </a:p>
          <a:p>
            <a:pPr marL="0" lvl="0" indent="0" algn="ctr">
              <a:buNone/>
            </a:pPr>
            <a:endParaRPr lang="pt-BR" kern="1200" dirty="0" smtClean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lvl="0" indent="0" algn="ctr">
              <a:buNone/>
            </a:pPr>
            <a:endParaRPr lang="pt-BR" kern="12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lvl="0" indent="0" algn="ctr">
              <a:buNone/>
            </a:pPr>
            <a:r>
              <a:rPr lang="pt-BR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hilcea@dpi.inpe.br</a:t>
            </a:r>
            <a:endParaRPr lang="en-US" kern="12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93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2407796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meeting of WGCapD was held in </a:t>
            </a:r>
            <a:r>
              <a:rPr lang="en-US" dirty="0" err="1" smtClean="0"/>
              <a:t>Frascati</a:t>
            </a:r>
            <a:r>
              <a:rPr lang="en-US" dirty="0" smtClean="0"/>
              <a:t>, Italy, from March 4-6, 2013:</a:t>
            </a:r>
          </a:p>
          <a:p>
            <a:pPr lvl="1"/>
            <a:r>
              <a:rPr lang="en-US" sz="2000" dirty="0" smtClean="0"/>
              <a:t>17 Participants: INPE, NOAA, CEOS CEO, CEOS SEO, DLR, ESA, GEO, SANSA, SWF, UNESCO, UNOOSA</a:t>
            </a:r>
          </a:p>
          <a:p>
            <a:pPr lvl="1"/>
            <a:r>
              <a:rPr lang="en-US" sz="2000" dirty="0" smtClean="0"/>
              <a:t>11 Virtual Attendees: INPE, IRD, ISRO, NASA, UCAR, USGS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Accomplishments</a:t>
            </a:r>
          </a:p>
        </p:txBody>
      </p:sp>
      <p:pic>
        <p:nvPicPr>
          <p:cNvPr id="1026" name="Picture 2" descr="C:\Users\Public\Documents\Documents\_ CEOS\___WGCapD\__WGCapD_2_Meeting\PRESENTATIONS\group_photo_wgcap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30" y="3857952"/>
            <a:ext cx="4142686" cy="27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7948515" cy="9884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Improved access to global DEM developed on a country-by-country basis</a:t>
            </a:r>
          </a:p>
          <a:p>
            <a:endParaRPr lang="en-US" dirty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Accomplishments</a:t>
            </a:r>
          </a:p>
        </p:txBody>
      </p:sp>
      <p:pic>
        <p:nvPicPr>
          <p:cNvPr id="6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2" y="2838335"/>
            <a:ext cx="3690413" cy="30302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91332" y="2420804"/>
            <a:ext cx="46265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May </a:t>
            </a:r>
            <a:r>
              <a:rPr lang="en-US" sz="1600" b="1" dirty="0" smtClean="0"/>
              <a:t>6-10</a:t>
            </a:r>
            <a:r>
              <a:rPr lang="en-US" sz="1600" dirty="0" smtClean="0"/>
              <a:t>: </a:t>
            </a:r>
            <a:r>
              <a:rPr lang="en-US" sz="1600" dirty="0"/>
              <a:t>I DEM Workshop held in Nairobi, Kenya, hosted by </a:t>
            </a:r>
            <a:r>
              <a:rPr lang="en-US" sz="1600" dirty="0" smtClean="0"/>
              <a:t>RCMRD</a:t>
            </a:r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 smtClean="0"/>
              <a:t>12 </a:t>
            </a:r>
            <a:r>
              <a:rPr lang="en-US" sz="1600" b="1" dirty="0"/>
              <a:t>participants </a:t>
            </a:r>
            <a:r>
              <a:rPr lang="en-US" sz="1600" dirty="0"/>
              <a:t>(Ethiopia, Somalia, Zambia, Kenya, South Sudan and Uganda).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Instructors</a:t>
            </a:r>
            <a:r>
              <a:rPr lang="en-US" sz="1600" dirty="0" smtClean="0"/>
              <a:t> </a:t>
            </a:r>
            <a:r>
              <a:rPr lang="en-US" sz="1600" dirty="0"/>
              <a:t>were from SANSA, INPE, RCMRD/SERVIR, USGS (</a:t>
            </a:r>
            <a:r>
              <a:rPr lang="en-US" sz="1600" dirty="0" smtClean="0"/>
              <a:t>virtual), </a:t>
            </a:r>
            <a:r>
              <a:rPr lang="en-US" sz="1600" dirty="0"/>
              <a:t>FEWSNET and SWF. </a:t>
            </a:r>
          </a:p>
          <a:p>
            <a:endParaRPr lang="en-US" sz="1600" dirty="0" smtClean="0"/>
          </a:p>
          <a:p>
            <a:r>
              <a:rPr lang="en-US" sz="1600" dirty="0" smtClean="0"/>
              <a:t>Unique </a:t>
            </a:r>
            <a:r>
              <a:rPr lang="en-US" sz="1600" dirty="0"/>
              <a:t>CEOS workshop benefitting people at different levels with varying amounts of resources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“Lessons-learned” Report </a:t>
            </a:r>
            <a:r>
              <a:rPr lang="en-US" sz="1600" dirty="0" smtClean="0"/>
              <a:t>available at </a:t>
            </a:r>
            <a:r>
              <a:rPr lang="en-US" sz="1600" dirty="0"/>
              <a:t>WGCapD </a:t>
            </a:r>
            <a:r>
              <a:rPr lang="en-US" sz="1600" dirty="0" smtClean="0"/>
              <a:t>website, link “Documents”:</a:t>
            </a:r>
          </a:p>
          <a:p>
            <a:r>
              <a:rPr lang="en-US" sz="1600" b="1" dirty="0" smtClean="0"/>
              <a:t>http</a:t>
            </a:r>
            <a:r>
              <a:rPr lang="en-US" sz="1600" b="1" dirty="0"/>
              <a:t>://</a:t>
            </a:r>
            <a:r>
              <a:rPr lang="en-US" sz="1600" b="1" dirty="0" smtClean="0"/>
              <a:t>www.ceos.org/wgcapd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15828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6308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Remote-sensing </a:t>
            </a:r>
            <a:r>
              <a:rPr lang="en-US" dirty="0"/>
              <a:t>E-learning course</a:t>
            </a:r>
          </a:p>
          <a:p>
            <a:endParaRPr lang="en-US" dirty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Accomplishments</a:t>
            </a:r>
          </a:p>
        </p:txBody>
      </p:sp>
      <p:pic>
        <p:nvPicPr>
          <p:cNvPr id="1026" name="Picture 2" descr="C:\Users\Public\Documents\Documents\_ CEOS\___WGCapD\E_LEARNING\RS_Cert_Class_2013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511188"/>
            <a:ext cx="3637845" cy="31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406829" y="2214562"/>
            <a:ext cx="4343400" cy="422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defTabSz="914400"/>
            <a:r>
              <a:rPr lang="en-US" sz="1400" kern="0" dirty="0" smtClean="0"/>
              <a:t>July, 2013</a:t>
            </a:r>
            <a:r>
              <a:rPr lang="en-US" sz="1400" b="0" kern="0" dirty="0" smtClean="0"/>
              <a:t>: e-learning course was finished and the final grades were compiled: from 30 students enrolled, 16 have successfully completed the course (55%). </a:t>
            </a:r>
          </a:p>
          <a:p>
            <a:pPr defTabSz="914400"/>
            <a:r>
              <a:rPr lang="en-US" sz="1400" b="0" kern="0" dirty="0" smtClean="0"/>
              <a:t>From the </a:t>
            </a:r>
            <a:r>
              <a:rPr lang="en-US" sz="1400" kern="0" dirty="0" smtClean="0"/>
              <a:t>13 that have failed, 5 of them have not really participated but 8 of them, although not really handing in assignments, have checked </a:t>
            </a:r>
            <a:r>
              <a:rPr lang="en-US" sz="1400" kern="0" dirty="0" err="1" smtClean="0"/>
              <a:t>TelEduc</a:t>
            </a:r>
            <a:r>
              <a:rPr lang="en-US" sz="1400" kern="0" dirty="0" smtClean="0"/>
              <a:t> almost every week, mainly the Readings Tool, and participated in the web-sessions. </a:t>
            </a:r>
          </a:p>
          <a:p>
            <a:pPr defTabSz="914400"/>
            <a:r>
              <a:rPr lang="en-US" sz="1400" kern="0" dirty="0" smtClean="0"/>
              <a:t>Certificates </a:t>
            </a:r>
            <a:r>
              <a:rPr lang="en-US" sz="1400" b="0" kern="0" dirty="0" smtClean="0"/>
              <a:t>issued by INPE and sent to students by FEDEX.</a:t>
            </a:r>
          </a:p>
          <a:p>
            <a:pPr defTabSz="914400"/>
            <a:r>
              <a:rPr lang="en-US" sz="1400" b="0" kern="0" dirty="0" smtClean="0"/>
              <a:t>Course Materials organized into a </a:t>
            </a:r>
            <a:r>
              <a:rPr lang="en-US" sz="1400" kern="0" dirty="0" smtClean="0"/>
              <a:t>WIKI: http://wiki.obt.inpe.br/doku.php?id=e-learning</a:t>
            </a:r>
          </a:p>
          <a:p>
            <a:pPr defTabSz="914400"/>
            <a:endParaRPr lang="en-US" sz="1400" kern="0" dirty="0" smtClean="0"/>
          </a:p>
          <a:p>
            <a:pPr defTabSz="914400"/>
            <a:r>
              <a:rPr lang="en-US" sz="1400" kern="0" dirty="0" smtClean="0"/>
              <a:t>Evaluation report available!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415828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6308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E-learning course: Lessons learned</a:t>
            </a:r>
            <a:endParaRPr lang="en-US" dirty="0"/>
          </a:p>
          <a:p>
            <a:endParaRPr lang="en-US" dirty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Accomplishments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406829" y="5558111"/>
            <a:ext cx="8390330" cy="88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1800" kern="0" dirty="0" smtClean="0"/>
              <a:t>Plans to  have a </a:t>
            </a:r>
            <a:r>
              <a:rPr lang="en-US" sz="1800" u="sng" kern="0" dirty="0" smtClean="0"/>
              <a:t>follow-up survey</a:t>
            </a:r>
            <a:r>
              <a:rPr lang="en-US" sz="1800" kern="0" dirty="0" smtClean="0"/>
              <a:t> </a:t>
            </a:r>
            <a:r>
              <a:rPr lang="en-US" sz="1800" kern="0" dirty="0" smtClean="0"/>
              <a:t> in </a:t>
            </a:r>
            <a:r>
              <a:rPr lang="en-US" sz="1800" kern="0" dirty="0" smtClean="0"/>
              <a:t>December to ask each of the students (graduated or not) if they have used any of the things they learned in the classroom!</a:t>
            </a:r>
            <a:endParaRPr lang="en-US" sz="1800" kern="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122"/>
              </p:ext>
            </p:extLst>
          </p:nvPr>
        </p:nvGraphicFramePr>
        <p:xfrm>
          <a:off x="1568085" y="2051656"/>
          <a:ext cx="6185265" cy="35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Documento" r:id="rId4" imgW="5564412" imgH="3154644" progId="Word.Document.12">
                  <p:embed/>
                </p:oleObj>
              </mc:Choice>
              <mc:Fallback>
                <p:oleObj name="Documento" r:id="rId4" imgW="5564412" imgH="3154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8085" y="2051656"/>
                        <a:ext cx="6185265" cy="3506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020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1078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Practical EO Education for Students and Teachers</a:t>
            </a:r>
          </a:p>
          <a:p>
            <a:pPr marL="0" indent="0">
              <a:buNone/>
            </a:pPr>
            <a:r>
              <a:rPr lang="en-US" sz="2000" b="0" dirty="0"/>
              <a:t>Education Stand during ESA Living Planet Symposium, with support of </a:t>
            </a:r>
            <a:r>
              <a:rPr lang="en-US" sz="2000" dirty="0"/>
              <a:t>ESA, UK and DLR.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Accomplishments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5779698" y="3040501"/>
            <a:ext cx="3147243" cy="334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defTabSz="914400"/>
            <a:r>
              <a:rPr lang="en-US" sz="1600" b="0" kern="0" dirty="0" smtClean="0"/>
              <a:t>9-12 </a:t>
            </a:r>
            <a:r>
              <a:rPr lang="en-US" sz="1600" b="0" kern="0" dirty="0"/>
              <a:t>September, 2013 </a:t>
            </a:r>
            <a:r>
              <a:rPr lang="en-US" sz="1600" b="0" kern="0" dirty="0" smtClean="0"/>
              <a:t>Edinburgh, UK</a:t>
            </a:r>
            <a:endParaRPr lang="en-US" sz="1600" b="0" kern="0" dirty="0"/>
          </a:p>
          <a:p>
            <a:pPr defTabSz="914400"/>
            <a:endParaRPr lang="en-US" sz="1600" b="0" kern="0" dirty="0"/>
          </a:p>
          <a:p>
            <a:pPr defTabSz="914400"/>
            <a:r>
              <a:rPr lang="en-US" sz="1600" b="0" kern="0" dirty="0" smtClean="0"/>
              <a:t>200 </a:t>
            </a:r>
            <a:r>
              <a:rPr lang="en-US" sz="1600" b="0" kern="0" dirty="0"/>
              <a:t>H</a:t>
            </a:r>
            <a:r>
              <a:rPr lang="en-US" sz="1600" b="0" kern="0" dirty="0" smtClean="0"/>
              <a:t>igh School </a:t>
            </a:r>
            <a:r>
              <a:rPr lang="en-US" sz="1600" b="0" kern="0" dirty="0"/>
              <a:t>Students and Teachers </a:t>
            </a:r>
            <a:endParaRPr lang="en-US" sz="1600" b="0" kern="0" dirty="0" smtClean="0"/>
          </a:p>
          <a:p>
            <a:pPr defTabSz="914400"/>
            <a:endParaRPr lang="en-US" sz="1600" b="0" kern="0" dirty="0"/>
          </a:p>
          <a:p>
            <a:pPr defTabSz="914400"/>
            <a:r>
              <a:rPr lang="en-US" sz="1600" b="0" kern="0" dirty="0" smtClean="0"/>
              <a:t>Hands-on </a:t>
            </a:r>
            <a:r>
              <a:rPr lang="en-US" sz="1600" b="0" kern="0" dirty="0"/>
              <a:t>activities and learn about science and technology behind Earth Observation.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1" y="2853455"/>
            <a:ext cx="5306525" cy="35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61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11604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CB Inventory Project</a:t>
            </a:r>
          </a:p>
          <a:p>
            <a:pPr marL="0" indent="0">
              <a:buNone/>
            </a:pPr>
            <a:r>
              <a:rPr lang="en-US" sz="1800" dirty="0" smtClean="0"/>
              <a:t>First </a:t>
            </a:r>
            <a:r>
              <a:rPr lang="en-US" sz="1800" dirty="0"/>
              <a:t>round of </a:t>
            </a:r>
            <a:r>
              <a:rPr lang="en-US" sz="1800" dirty="0" smtClean="0"/>
              <a:t>questionnaires, </a:t>
            </a:r>
            <a:r>
              <a:rPr lang="en-US" sz="1800" dirty="0"/>
              <a:t>inputs were received from main points of contact (50+ inputs received</a:t>
            </a:r>
            <a:r>
              <a:rPr lang="en-US" sz="1800" dirty="0" smtClean="0"/>
              <a:t>): </a:t>
            </a:r>
            <a:endParaRPr lang="en-US" sz="1800" dirty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Accomplishments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6" t="17030" b="4669"/>
          <a:stretch/>
        </p:blipFill>
        <p:spPr bwMode="auto">
          <a:xfrm>
            <a:off x="1015403" y="2515464"/>
            <a:ext cx="7135388" cy="41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278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40142" y="1440872"/>
            <a:ext cx="8686800" cy="20748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CB Inventory Project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 smtClean="0"/>
              <a:t>Partnering </a:t>
            </a:r>
            <a:r>
              <a:rPr lang="en-US" sz="1600" b="0" dirty="0"/>
              <a:t>with the </a:t>
            </a:r>
            <a:r>
              <a:rPr lang="en-US" sz="1600" dirty="0" err="1"/>
              <a:t>GEONetCab</a:t>
            </a:r>
            <a:r>
              <a:rPr lang="en-US" sz="1600" dirty="0"/>
              <a:t> and </a:t>
            </a:r>
            <a:r>
              <a:rPr lang="en-US" sz="1600" dirty="0" err="1"/>
              <a:t>EOPower</a:t>
            </a:r>
            <a:r>
              <a:rPr lang="en-US" sz="1600" dirty="0"/>
              <a:t> </a:t>
            </a:r>
            <a:r>
              <a:rPr lang="en-US" sz="1600" b="0" dirty="0"/>
              <a:t>(Earth Observation for Economic Empowerment) </a:t>
            </a:r>
            <a:r>
              <a:rPr lang="en-US" sz="1600" b="0" dirty="0" smtClean="0"/>
              <a:t>FP7 European Projects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 smtClean="0"/>
              <a:t>Planning </a:t>
            </a:r>
            <a:r>
              <a:rPr lang="en-US" sz="1600" b="0" dirty="0"/>
              <a:t>a side event during GEO Ministerial Plenary in Geneva (13-17 January, 2014) Information from inventory will be adjusted to fit the standards of </a:t>
            </a:r>
            <a:r>
              <a:rPr lang="en-US" sz="1600" b="0" dirty="0" err="1"/>
              <a:t>GEONetCab</a:t>
            </a:r>
            <a:r>
              <a:rPr lang="en-US" sz="1600" b="0" dirty="0"/>
              <a:t> portal.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/>
              <a:t>Will demo portal at side event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Accomplishments</a:t>
            </a:r>
          </a:p>
        </p:txBody>
      </p:sp>
      <p:pic>
        <p:nvPicPr>
          <p:cNvPr id="7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4" y="4500005"/>
            <a:ext cx="1295400" cy="65532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67" y="3623479"/>
            <a:ext cx="6104954" cy="30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45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DRM Pilots(Support to Capacity Building Activities)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600" b="0" dirty="0" smtClean="0"/>
              <a:t>WGCapD </a:t>
            </a:r>
            <a:r>
              <a:rPr lang="en-US" sz="1600" b="0" dirty="0"/>
              <a:t>is really involved with the </a:t>
            </a:r>
            <a:r>
              <a:rPr lang="en-US" sz="1600" dirty="0"/>
              <a:t>Floods Pilot </a:t>
            </a:r>
            <a:r>
              <a:rPr lang="en-US" sz="1600" b="0" dirty="0"/>
              <a:t>and here it seems that we can add value. </a:t>
            </a:r>
            <a:endParaRPr lang="en-US" sz="1600" b="0" dirty="0" smtClean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600" dirty="0" smtClean="0"/>
              <a:t>Expand </a:t>
            </a:r>
            <a:r>
              <a:rPr lang="en-US" sz="1600" dirty="0"/>
              <a:t>the reach of some workshops</a:t>
            </a:r>
            <a:r>
              <a:rPr lang="en-US" sz="1600" b="0" dirty="0"/>
              <a:t>, involving some partners that have a lot of experience with these pilots such as Stu Frye and Nancy </a:t>
            </a:r>
            <a:r>
              <a:rPr lang="en-US" sz="1600" b="0" dirty="0" err="1"/>
              <a:t>Searby</a:t>
            </a:r>
            <a:r>
              <a:rPr lang="en-US" sz="1600" b="0" dirty="0"/>
              <a:t>, from NASA. </a:t>
            </a:r>
            <a:r>
              <a:rPr lang="en-US" sz="1600" b="0" dirty="0" smtClean="0"/>
              <a:t>Coordination with SERVIR</a:t>
            </a:r>
            <a:r>
              <a:rPr lang="en-US" sz="1600" b="0" dirty="0"/>
              <a:t>. Two main activities are programmed for the next months:</a:t>
            </a:r>
          </a:p>
          <a:p>
            <a:pPr marL="0" indent="0">
              <a:buNone/>
            </a:pPr>
            <a:r>
              <a:rPr lang="en-US" sz="1600" b="0" dirty="0"/>
              <a:t>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Workshop on the Use of Space Science and Technology for the Prevention of and Response to Disasters in Mesoamerica </a:t>
            </a:r>
            <a:r>
              <a:rPr lang="en-US" sz="1600" b="0" dirty="0"/>
              <a:t>- 19 – 22 November 2013, Tuxtla Gutiérrez, Chiapas, México </a:t>
            </a: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</a:t>
            </a:r>
            <a:r>
              <a:rPr lang="en-US" sz="1600" dirty="0" smtClean="0"/>
              <a:t>Partners:</a:t>
            </a:r>
            <a:r>
              <a:rPr lang="en-US" sz="1600" b="0" dirty="0" smtClean="0"/>
              <a:t> CRECTEALC</a:t>
            </a:r>
            <a:r>
              <a:rPr lang="en-US" sz="1600" b="0" dirty="0"/>
              <a:t>, SWF, NOAA, GEO and others.</a:t>
            </a:r>
          </a:p>
          <a:p>
            <a:pPr marL="0" indent="0">
              <a:buNone/>
            </a:pPr>
            <a:r>
              <a:rPr lang="en-US" sz="1600" b="0" dirty="0" smtClean="0"/>
              <a:t>       Preparations </a:t>
            </a:r>
            <a:r>
              <a:rPr lang="en-US" sz="1600" b="0" dirty="0"/>
              <a:t>for invitations for participants and potential instructors </a:t>
            </a: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/>
              <a:t>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Flood and Drought Monitoring and Modeling</a:t>
            </a:r>
            <a:r>
              <a:rPr lang="en-US" sz="1600" b="0" dirty="0"/>
              <a:t>, Namibia (January, </a:t>
            </a:r>
            <a:r>
              <a:rPr lang="en-US" sz="1600" b="0" dirty="0" smtClean="0"/>
              <a:t>2014) 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Partners: NASA and SANSA (INPE is willing to contribute)</a:t>
            </a:r>
            <a:endParaRPr lang="en-US" dirty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17153535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770</Words>
  <Application>Microsoft Office PowerPoint</Application>
  <PresentationFormat>Apresentação na tela (4:3)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4_EUM_template_v03</vt:lpstr>
      <vt:lpstr>Documento</vt:lpstr>
      <vt:lpstr>CEOS PLENARY   Working Group on Capacity Building and Data Democracy </vt:lpstr>
      <vt:lpstr>2013 Accomplishments</vt:lpstr>
      <vt:lpstr>2013 Accomplishments</vt:lpstr>
      <vt:lpstr>2013 Accomplishments</vt:lpstr>
      <vt:lpstr>2013 Accomplishments</vt:lpstr>
      <vt:lpstr>2013 Accomplishments</vt:lpstr>
      <vt:lpstr>2013 Accomplishments</vt:lpstr>
      <vt:lpstr>2013 Accomplishments</vt:lpstr>
      <vt:lpstr>2013 Accomplishments</vt:lpstr>
      <vt:lpstr>2013 Accomplishments</vt:lpstr>
      <vt:lpstr>Way forward...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Hilcea</cp:lastModifiedBy>
  <cp:revision>102</cp:revision>
  <cp:lastPrinted>2013-07-23T19:08:48Z</cp:lastPrinted>
  <dcterms:created xsi:type="dcterms:W3CDTF">2011-11-16T09:23:13Z</dcterms:created>
  <dcterms:modified xsi:type="dcterms:W3CDTF">2013-11-06T14:23:34Z</dcterms:modified>
</cp:coreProperties>
</file>