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0" r:id="rId2"/>
    <p:sldId id="261" r:id="rId3"/>
    <p:sldId id="264" r:id="rId4"/>
    <p:sldId id="265" r:id="rId5"/>
    <p:sldId id="266" r:id="rId6"/>
    <p:sldId id="267" r:id="rId7"/>
    <p:sldId id="269" r:id="rId8"/>
    <p:sldId id="270" r:id="rId9"/>
  </p:sldIdLst>
  <p:sldSz cx="9144000" cy="6858000" type="screen4x3"/>
  <p:notesSz cx="6881813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501">
          <p15:clr>
            <a:srgbClr val="A4A3A4"/>
          </p15:clr>
        </p15:guide>
        <p15:guide id="3" pos="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4696" autoAdjust="0"/>
  </p:normalViewPr>
  <p:slideViewPr>
    <p:cSldViewPr snapToGrid="0" snapToObjects="1">
      <p:cViewPr varScale="1">
        <p:scale>
          <a:sx n="58" d="100"/>
          <a:sy n="58" d="100"/>
        </p:scale>
        <p:origin x="1276" y="44"/>
      </p:cViewPr>
      <p:guideLst>
        <p:guide orient="horz" pos="1207"/>
        <p:guide pos="501"/>
        <p:guide pos="4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10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587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0906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5757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594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396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184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54241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4728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188325" y="6513023"/>
            <a:ext cx="61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de-DE" sz="1200" dirty="0">
                <a:solidFill>
                  <a:srgbClr val="5F758D"/>
                </a:solidFill>
                <a:latin typeface="Century Gothic" pitchFamily="34" charset="0"/>
              </a:rPr>
              <a:t>Slide: </a:t>
            </a:r>
            <a:fld id="{00674DB5-EA4F-4207-BB2F-8F03D6107A33}" type="slidenum">
              <a:rPr lang="de-DE" sz="1200">
                <a:solidFill>
                  <a:srgbClr val="5F758D"/>
                </a:solidFill>
                <a:latin typeface="Century Gothic" pitchFamily="34" charset="0"/>
              </a:rPr>
              <a:pPr algn="l">
                <a:defRPr/>
              </a:pPr>
              <a:t>‹#›</a:t>
            </a:fld>
            <a:endParaRPr lang="de-DE" sz="1200" dirty="0">
              <a:solidFill>
                <a:srgbClr val="5F758D"/>
              </a:solidFill>
              <a:latin typeface="Century Gothic" pitchFamily="34" charset="0"/>
            </a:endParaRPr>
          </a:p>
        </p:txBody>
      </p:sp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6" name="Rectangle 36"/>
          <p:cNvSpPr>
            <a:spLocks noChangeArrowheads="1"/>
          </p:cNvSpPr>
          <p:nvPr userDrawn="1"/>
        </p:nvSpPr>
        <p:spPr bwMode="auto">
          <a:xfrm>
            <a:off x="158549" y="6494551"/>
            <a:ext cx="455371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sz="1400" b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27</a:t>
            </a:r>
            <a:r>
              <a:rPr lang="en-US" sz="1400" b="0" baseline="3000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th</a:t>
            </a:r>
            <a:r>
              <a:rPr lang="en-US" sz="1400" b="0" baseline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400" b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CEOS Plenary |</a:t>
            </a:r>
            <a:r>
              <a:rPr lang="en-US" sz="1400" b="0" kern="120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ea typeface="ＭＳ Ｐゴシック" pitchFamily="-106" charset="-128"/>
                <a:cs typeface="+mn-cs"/>
              </a:rPr>
              <a:t>Montréal </a:t>
            </a:r>
            <a:r>
              <a:rPr lang="en-US" sz="1400" b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| 5 - 6 November 2013</a:t>
            </a:r>
            <a:endParaRPr lang="en-US" sz="1400" b="0" noProof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12320" y="4881563"/>
            <a:ext cx="1431680" cy="93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78737" y="6567055"/>
            <a:ext cx="1639186" cy="205885"/>
          </a:xfrm>
        </p:spPr>
        <p:txBody>
          <a:bodyPr/>
          <a:lstStyle>
            <a:lvl1pPr>
              <a:defRPr sz="1000">
                <a:latin typeface="Century Gothic" pitchFamily="34" charset="0"/>
              </a:defRPr>
            </a:lvl1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40142" y="1440873"/>
            <a:ext cx="8686800" cy="5126182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-27130" y="568610"/>
            <a:ext cx="1442165" cy="528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0" hangingPunct="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27</a:t>
            </a:r>
            <a:r>
              <a:rPr lang="en-US" sz="1050" b="1" baseline="30000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 CEOS Plenary</a:t>
            </a:r>
            <a:endParaRPr lang="en-US" sz="1050" b="1" dirty="0">
              <a:solidFill>
                <a:srgbClr val="FFFFFF"/>
              </a:solidFill>
              <a:latin typeface="+mj-lt"/>
              <a:ea typeface="ＭＳ Ｐゴシック" pitchFamily="-105" charset="-128"/>
              <a:cs typeface="ＭＳ Ｐゴシック" pitchFamily="-105" charset="-128"/>
            </a:endParaRPr>
          </a:p>
          <a:p>
            <a:pPr algn="ctr" defTabSz="914400" eaLnBrk="0" hangingPunct="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Montréal, Canada</a:t>
            </a:r>
            <a:r>
              <a:rPr lang="en-US" sz="1050" b="1" dirty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50" b="1" dirty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5-6 November, 2013</a:t>
            </a:r>
            <a:endParaRPr lang="en-US" sz="1050" b="1" dirty="0">
              <a:solidFill>
                <a:srgbClr val="FFFFFF"/>
              </a:solidFill>
              <a:latin typeface="+mj-lt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34"/>
          <p:cNvPicPr>
            <a:picLocks noChangeAspect="1" noChangeArrowheads="1"/>
          </p:cNvPicPr>
          <p:nvPr userDrawn="1"/>
        </p:nvPicPr>
        <p:blipFill>
          <a:blip r:embed="rId5" cstate="print"/>
          <a:srcRect t="16208"/>
          <a:stretch>
            <a:fillRect/>
          </a:stretch>
        </p:blipFill>
        <p:spPr bwMode="auto">
          <a:xfrm>
            <a:off x="1" y="0"/>
            <a:ext cx="137544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spd="slow"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ja-JP" dirty="0" smtClean="0">
                <a:latin typeface="Calibri" pitchFamily="34" charset="0"/>
                <a:ea typeface="ＭＳ Ｐゴシック" pitchFamily="50" charset="-128"/>
              </a:rPr>
              <a:t>Agenda item: 29</a:t>
            </a:r>
          </a:p>
          <a:p>
            <a:pPr defTabSz="881063" eaLnBrk="1" hangingPunct="1">
              <a:tabLst>
                <a:tab pos="1698625" algn="l"/>
              </a:tabLst>
            </a:pPr>
            <a:r>
              <a:rPr lang="en-GB" altLang="ja-JP" dirty="0" smtClean="0">
                <a:latin typeface="Calibri" pitchFamily="34" charset="0"/>
                <a:ea typeface="ＭＳ Ｐゴシック" pitchFamily="50" charset="-128"/>
              </a:rPr>
              <a:t>Adrian Simmons, 	Chair of the GCOS Steering 		Committee </a:t>
            </a:r>
          </a:p>
        </p:txBody>
      </p:sp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4089600" y="666750"/>
            <a:ext cx="4809600" cy="1874838"/>
          </a:xfrm>
        </p:spPr>
        <p:txBody>
          <a:bodyPr/>
          <a:lstStyle/>
          <a:p>
            <a:r>
              <a:rPr lang="en-GB" dirty="0" smtClean="0"/>
              <a:t>Update from</a:t>
            </a:r>
            <a:br>
              <a:rPr lang="en-GB" dirty="0" smtClean="0"/>
            </a:br>
            <a:r>
              <a:rPr lang="en-GB" dirty="0" smtClean="0"/>
              <a:t>the Global </a:t>
            </a:r>
            <a:r>
              <a:rPr lang="en-GB" dirty="0"/>
              <a:t>Climate Observing </a:t>
            </a:r>
            <a:r>
              <a:rPr lang="en-GB" dirty="0" smtClean="0"/>
              <a:t>System</a:t>
            </a:r>
            <a:endParaRPr lang="en-US" dirty="0" smtClean="0"/>
          </a:p>
        </p:txBody>
      </p:sp>
      <p:grpSp>
        <p:nvGrpSpPr>
          <p:cNvPr id="13" name="Group 12"/>
          <p:cNvGrpSpPr/>
          <p:nvPr/>
        </p:nvGrpSpPr>
        <p:grpSpPr>
          <a:xfrm>
            <a:off x="7073999" y="136800"/>
            <a:ext cx="1703405" cy="781200"/>
            <a:chOff x="7073999" y="136800"/>
            <a:chExt cx="1703405" cy="7812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t="-812" r="-1" b="15078"/>
            <a:stretch/>
          </p:blipFill>
          <p:spPr>
            <a:xfrm>
              <a:off x="7092000" y="151200"/>
              <a:ext cx="1685404" cy="756000"/>
            </a:xfrm>
            <a:prstGeom prst="rect">
              <a:avLst/>
            </a:prstGeom>
          </p:spPr>
        </p:pic>
        <p:sp>
          <p:nvSpPr>
            <p:cNvPr id="12" name="Donut 11"/>
            <p:cNvSpPr>
              <a:spLocks noChangeAspect="1"/>
            </p:cNvSpPr>
            <p:nvPr/>
          </p:nvSpPr>
          <p:spPr bwMode="auto">
            <a:xfrm>
              <a:off x="7073999" y="136800"/>
              <a:ext cx="781200" cy="781200"/>
            </a:xfrm>
            <a:prstGeom prst="donut">
              <a:avLst>
                <a:gd name="adj" fmla="val 3371"/>
              </a:avLst>
            </a:prstGeom>
            <a:solidFill>
              <a:srgbClr val="00287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5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Tahoma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9731-F711-4403-8BC4-60A829C86C9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GCOS Programme</a:t>
            </a: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207963" y="1602000"/>
            <a:ext cx="8710612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•"/>
              <a:defRPr sz="22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Bef>
                <a:spcPct val="0"/>
              </a:spcBef>
              <a:spcAft>
                <a:spcPts val="1500"/>
              </a:spcAft>
              <a:buNone/>
            </a:pPr>
            <a:r>
              <a:rPr lang="en-US" altLang="en-US" dirty="0" smtClean="0">
                <a:solidFill>
                  <a:schemeClr val="tx1"/>
                </a:solidFill>
              </a:rPr>
              <a:t>The GCOS Programme:</a:t>
            </a:r>
            <a:endParaRPr lang="en-US" altLang="en-US" dirty="0">
              <a:solidFill>
                <a:schemeClr val="tx1"/>
              </a:solidFill>
            </a:endParaRPr>
          </a:p>
          <a:p>
            <a:pPr marL="360363" lvl="1" indent="-185738" defTabSz="762000">
              <a:spcBef>
                <a:spcPts val="0"/>
              </a:spcBef>
              <a:spcAft>
                <a:spcPts val="1500"/>
              </a:spcAft>
              <a:buFontTx/>
              <a:buChar char="•"/>
            </a:pPr>
            <a:r>
              <a:rPr lang="en-GB" sz="2000" dirty="0"/>
              <a:t>assesses and communicates requirements for climate observations and products</a:t>
            </a:r>
          </a:p>
          <a:p>
            <a:pPr marL="360363" lvl="1" indent="-185738" defTabSz="762000">
              <a:spcBef>
                <a:spcPts val="0"/>
              </a:spcBef>
              <a:spcAft>
                <a:spcPts val="1500"/>
              </a:spcAft>
              <a:buFontTx/>
              <a:buChar char="•"/>
            </a:pPr>
            <a:r>
              <a:rPr lang="en-GB" sz="2000" dirty="0"/>
              <a:t>advises on implementation and reviews progress</a:t>
            </a:r>
          </a:p>
          <a:p>
            <a:pPr marL="360363" lvl="1" indent="-185738" defTabSz="762000">
              <a:spcBef>
                <a:spcPts val="0"/>
              </a:spcBef>
              <a:spcAft>
                <a:spcPts val="1500"/>
              </a:spcAft>
              <a:buFontTx/>
              <a:buChar char="•"/>
            </a:pPr>
            <a:r>
              <a:rPr lang="en-GB" sz="2000" dirty="0"/>
              <a:t>liaises with and is supported by national and international agencies and programmes that provide, manage and assess data</a:t>
            </a:r>
          </a:p>
          <a:p>
            <a:pPr marL="360363" lvl="1" indent="-185738" defTabSz="762000">
              <a:spcBef>
                <a:spcPts val="0"/>
              </a:spcBef>
              <a:spcAft>
                <a:spcPts val="1500"/>
              </a:spcAft>
              <a:buFontTx/>
              <a:buChar char="•"/>
            </a:pPr>
            <a:r>
              <a:rPr lang="en-GB" sz="2000" dirty="0"/>
              <a:t>reports formally to its sponsors and by invitation to parties to the </a:t>
            </a:r>
            <a:r>
              <a:rPr lang="en-GB" sz="2000" dirty="0" smtClean="0"/>
              <a:t>United Nations Framework Convention on Climate Change</a:t>
            </a:r>
          </a:p>
          <a:p>
            <a:pPr marL="360363" lvl="1" indent="-185738" defTabSz="762000">
              <a:spcBef>
                <a:spcPts val="0"/>
              </a:spcBef>
              <a:spcAft>
                <a:spcPts val="1500"/>
              </a:spcAft>
              <a:buFontTx/>
              <a:buChar char="•"/>
            </a:pPr>
            <a:r>
              <a:rPr lang="en-GB" sz="2000" dirty="0"/>
              <a:t>s</a:t>
            </a:r>
            <a:r>
              <a:rPr lang="en-GB" sz="2000" dirty="0" smtClean="0"/>
              <a:t>erves logically as the climate observing component of the GEOSS</a:t>
            </a:r>
            <a:endParaRPr lang="en-GB" sz="2000" dirty="0"/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n-US" altLang="en-US" sz="500" dirty="0" smtClean="0">
              <a:solidFill>
                <a:schemeClr val="tx1"/>
              </a:solidFill>
            </a:endParaRPr>
          </a:p>
        </p:txBody>
      </p:sp>
      <p:grpSp>
        <p:nvGrpSpPr>
          <p:cNvPr id="10" name="Group 6"/>
          <p:cNvGrpSpPr>
            <a:grpSpLocks noChangeAspect="1"/>
          </p:cNvGrpSpPr>
          <p:nvPr/>
        </p:nvGrpSpPr>
        <p:grpSpPr bwMode="auto">
          <a:xfrm>
            <a:off x="3738565" y="5720285"/>
            <a:ext cx="5256000" cy="846791"/>
            <a:chOff x="3917" y="3984"/>
            <a:chExt cx="1787" cy="288"/>
          </a:xfrm>
        </p:grpSpPr>
        <p:pic>
          <p:nvPicPr>
            <p:cNvPr id="11" name="Picture 7" descr="ICSUlogo4c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7" y="4006"/>
              <a:ext cx="687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8" descr="IOC_UNESCO_color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8" y="4014"/>
              <a:ext cx="451" cy="2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9" descr="UNEP279E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1" y="4020"/>
              <a:ext cx="199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0" descr="WMO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7" y="3984"/>
              <a:ext cx="212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TextBox 2"/>
          <p:cNvSpPr txBox="1">
            <a:spLocks noChangeArrowheads="1"/>
          </p:cNvSpPr>
          <p:nvPr/>
        </p:nvSpPr>
        <p:spPr bwMode="auto">
          <a:xfrm>
            <a:off x="1873859" y="5918913"/>
            <a:ext cx="17572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b="1" dirty="0">
                <a:solidFill>
                  <a:srgbClr val="0050A0"/>
                </a:solidFill>
                <a:latin typeface="+mn-lt"/>
              </a:rPr>
              <a:t>i</a:t>
            </a:r>
            <a:r>
              <a:rPr lang="en-GB" b="1" dirty="0" smtClean="0">
                <a:solidFill>
                  <a:srgbClr val="0050A0"/>
                </a:solidFill>
                <a:latin typeface="+mn-lt"/>
              </a:rPr>
              <a:t>s sponsored </a:t>
            </a:r>
            <a:r>
              <a:rPr lang="en-GB" b="1" dirty="0">
                <a:solidFill>
                  <a:srgbClr val="0050A0"/>
                </a:solidFill>
                <a:latin typeface="+mn-lt"/>
              </a:rPr>
              <a:t>by</a:t>
            </a:r>
          </a:p>
        </p:txBody>
      </p:sp>
      <p:grpSp>
        <p:nvGrpSpPr>
          <p:cNvPr id="16" name="Group 10"/>
          <p:cNvGrpSpPr>
            <a:grpSpLocks noChangeAspect="1"/>
          </p:cNvGrpSpPr>
          <p:nvPr/>
        </p:nvGrpSpPr>
        <p:grpSpPr bwMode="auto">
          <a:xfrm>
            <a:off x="324759" y="5799849"/>
            <a:ext cx="1449000" cy="756000"/>
            <a:chOff x="144000" y="107948"/>
            <a:chExt cx="1972897" cy="1028574"/>
          </a:xfrm>
        </p:grpSpPr>
        <p:pic>
          <p:nvPicPr>
            <p:cNvPr id="17" name="Picture 8" descr="GCOS_new_logo.PN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780" t="3175" r="17033" b="25409"/>
            <a:stretch>
              <a:fillRect/>
            </a:stretch>
          </p:blipFill>
          <p:spPr bwMode="auto">
            <a:xfrm>
              <a:off x="1043608" y="332656"/>
              <a:ext cx="1073289" cy="3885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9" descr="GCOS_new_logo.PN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517" t="79402" b="1588"/>
            <a:stretch>
              <a:fillRect/>
            </a:stretch>
          </p:blipFill>
          <p:spPr bwMode="auto">
            <a:xfrm>
              <a:off x="144000" y="990000"/>
              <a:ext cx="1953772" cy="146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8" descr="GCOS_new_logo.PN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7800" b="23820"/>
            <a:stretch>
              <a:fillRect/>
            </a:stretch>
          </p:blipFill>
          <p:spPr bwMode="auto">
            <a:xfrm>
              <a:off x="144462" y="107948"/>
              <a:ext cx="885383" cy="880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9731-F711-4403-8BC4-60A829C86C9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the GCOS Programme</a:t>
            </a: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207963" y="1602000"/>
            <a:ext cx="874800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•"/>
              <a:defRPr sz="22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en-GB" altLang="en-US" dirty="0">
                <a:solidFill>
                  <a:schemeClr val="tx1"/>
                </a:solidFill>
              </a:rPr>
              <a:t>The sponsors of GCOS </a:t>
            </a:r>
            <a:r>
              <a:rPr lang="en-GB" altLang="en-US" dirty="0" smtClean="0">
                <a:solidFill>
                  <a:schemeClr val="tx1"/>
                </a:solidFill>
              </a:rPr>
              <a:t>have set up a Review Board</a:t>
            </a:r>
            <a:r>
              <a:rPr lang="en-US" altLang="en-US" dirty="0" smtClean="0">
                <a:solidFill>
                  <a:schemeClr val="tx1"/>
                </a:solidFill>
              </a:rPr>
              <a:t>:</a:t>
            </a:r>
            <a:endParaRPr lang="en-US" altLang="en-US" dirty="0">
              <a:solidFill>
                <a:schemeClr val="tx1"/>
              </a:solidFill>
            </a:endParaRPr>
          </a:p>
          <a:p>
            <a:pPr marL="360363" lvl="1" indent="-185738" defTabSz="762000">
              <a:spcAft>
                <a:spcPts val="1200"/>
              </a:spcAft>
              <a:buFontTx/>
              <a:buChar char="•"/>
            </a:pPr>
            <a:r>
              <a:rPr lang="en-GB" sz="2000" dirty="0"/>
              <a:t>t</a:t>
            </a:r>
            <a:r>
              <a:rPr lang="en-GB" sz="2000" dirty="0" smtClean="0"/>
              <a:t>o assess the Programme’s mandate and objectives, </a:t>
            </a:r>
            <a:r>
              <a:rPr lang="en-GB" sz="2000" dirty="0"/>
              <a:t>and </a:t>
            </a:r>
            <a:r>
              <a:rPr lang="en-GB" sz="2000" dirty="0" smtClean="0"/>
              <a:t>the added value it provides to sponsors’ members and the EO community</a:t>
            </a:r>
            <a:endParaRPr lang="en-GB" sz="2000" dirty="0"/>
          </a:p>
          <a:p>
            <a:pPr marL="360363" lvl="1" indent="-185738" defTabSz="762000">
              <a:spcAft>
                <a:spcPts val="900"/>
              </a:spcAft>
              <a:buFontTx/>
              <a:buChar char="•"/>
            </a:pPr>
            <a:r>
              <a:rPr lang="en-GB" sz="2000" dirty="0"/>
              <a:t>taking account of developments since the sponsors’ </a:t>
            </a:r>
            <a:r>
              <a:rPr lang="en-GB" sz="2000" dirty="0" err="1" smtClean="0"/>
              <a:t>MoU</a:t>
            </a:r>
            <a:r>
              <a:rPr lang="en-GB" sz="2000" dirty="0" smtClean="0"/>
              <a:t> on GCOS was agreed in 1998, </a:t>
            </a:r>
            <a:r>
              <a:rPr lang="en-GB" sz="2000" dirty="0"/>
              <a:t>including</a:t>
            </a:r>
          </a:p>
          <a:p>
            <a:pPr marL="804863" lvl="2" indent="-230188" defTabSz="762000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−"/>
            </a:pPr>
            <a:r>
              <a:rPr lang="en-GB" b="0" dirty="0"/>
              <a:t>establishment of </a:t>
            </a:r>
            <a:r>
              <a:rPr lang="en-GB" b="0" dirty="0" smtClean="0"/>
              <a:t>GEOSS</a:t>
            </a:r>
            <a:r>
              <a:rPr lang="en-GB" b="0" dirty="0"/>
              <a:t>, </a:t>
            </a:r>
            <a:r>
              <a:rPr lang="en-GB" b="0" dirty="0" smtClean="0"/>
              <a:t>GFCS, WIGOS, Future Earth, PROVIA, …</a:t>
            </a:r>
            <a:endParaRPr lang="en-GB" b="0" dirty="0"/>
          </a:p>
          <a:p>
            <a:pPr marL="804863" lvl="2" indent="-230188" defTabSz="7620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−"/>
            </a:pPr>
            <a:r>
              <a:rPr lang="en-GB" b="0" dirty="0"/>
              <a:t>evolving requirements </a:t>
            </a:r>
            <a:r>
              <a:rPr lang="en-GB" b="0" dirty="0" smtClean="0"/>
              <a:t>and capabilities for </a:t>
            </a:r>
            <a:r>
              <a:rPr lang="en-GB" b="0" dirty="0"/>
              <a:t>observations and products</a:t>
            </a:r>
          </a:p>
          <a:p>
            <a:pPr marL="360363" lvl="1" indent="-185738" defTabSz="762000">
              <a:spcAft>
                <a:spcPts val="1200"/>
              </a:spcAft>
              <a:buFontTx/>
              <a:buChar char="•"/>
            </a:pPr>
            <a:r>
              <a:rPr lang="en-GB" sz="2000" dirty="0" smtClean="0"/>
              <a:t>meeting in March and October 2013, and March 2014</a:t>
            </a:r>
          </a:p>
          <a:p>
            <a:pPr marL="360363" lvl="1" indent="-185738" defTabSz="762000">
              <a:spcAft>
                <a:spcPts val="1200"/>
              </a:spcAft>
              <a:buFontTx/>
              <a:buChar char="•"/>
            </a:pPr>
            <a:r>
              <a:rPr lang="en-GB" sz="2000" dirty="0" smtClean="0"/>
              <a:t>reporting </a:t>
            </a:r>
            <a:r>
              <a:rPr lang="en-GB" sz="2000" dirty="0"/>
              <a:t>in final form in April 2014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n-US" altLang="en-US" sz="500" dirty="0" smtClean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4068000" y="5483017"/>
            <a:ext cx="4716000" cy="1013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4450" rIns="0" bIns="44450">
            <a:spAutoFit/>
          </a:bodyPr>
          <a:lstStyle/>
          <a:p>
            <a:pPr marL="0"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i="1" dirty="0">
                <a:solidFill>
                  <a:schemeClr val="accent6"/>
                </a:solidFill>
              </a:rPr>
              <a:t>Responses </a:t>
            </a:r>
            <a:r>
              <a:rPr lang="en-GB" sz="2000" b="1" i="1" dirty="0" smtClean="0">
                <a:solidFill>
                  <a:schemeClr val="accent6"/>
                </a:solidFill>
              </a:rPr>
              <a:t>provided</a:t>
            </a:r>
          </a:p>
          <a:p>
            <a:pPr marL="0"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i="1" dirty="0" smtClean="0">
                <a:solidFill>
                  <a:schemeClr val="accent6"/>
                </a:solidFill>
              </a:rPr>
              <a:t> by CEOS agencies </a:t>
            </a:r>
            <a:r>
              <a:rPr lang="en-GB" sz="2000" b="1" i="1" dirty="0">
                <a:solidFill>
                  <a:schemeClr val="accent6"/>
                </a:solidFill>
              </a:rPr>
              <a:t>to </a:t>
            </a:r>
            <a:r>
              <a:rPr lang="en-GB" sz="2000" b="1" i="1" dirty="0" smtClean="0">
                <a:solidFill>
                  <a:schemeClr val="accent6"/>
                </a:solidFill>
              </a:rPr>
              <a:t>the </a:t>
            </a:r>
            <a:r>
              <a:rPr lang="en-GB" sz="2000" b="1" i="1" dirty="0">
                <a:solidFill>
                  <a:schemeClr val="accent6"/>
                </a:solidFill>
              </a:rPr>
              <a:t>R</a:t>
            </a:r>
            <a:r>
              <a:rPr lang="en-GB" sz="2000" b="1" i="1" dirty="0" smtClean="0">
                <a:solidFill>
                  <a:schemeClr val="accent6"/>
                </a:solidFill>
              </a:rPr>
              <a:t>eview</a:t>
            </a:r>
          </a:p>
          <a:p>
            <a:pPr marL="0"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i="1" dirty="0" smtClean="0">
                <a:solidFill>
                  <a:schemeClr val="accent6"/>
                </a:solidFill>
              </a:rPr>
              <a:t> Board’s questionnaire are appreciated</a:t>
            </a:r>
          </a:p>
        </p:txBody>
      </p:sp>
    </p:spTree>
    <p:extLst>
      <p:ext uri="{BB962C8B-B14F-4D97-AF65-F5344CB8AC3E}">
        <p14:creationId xmlns:p14="http://schemas.microsoft.com/office/powerpoint/2010/main" val="34394563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9731-F711-4403-8BC4-60A829C86C9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ew assessment cycle</a:t>
            </a: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207963" y="1602000"/>
            <a:ext cx="8640000" cy="5116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•"/>
              <a:defRPr sz="22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GB" altLang="en-US" dirty="0">
                <a:solidFill>
                  <a:schemeClr val="tx1"/>
                </a:solidFill>
              </a:rPr>
              <a:t>The </a:t>
            </a:r>
            <a:r>
              <a:rPr lang="en-GB" altLang="en-US" dirty="0" smtClean="0">
                <a:solidFill>
                  <a:schemeClr val="tx1"/>
                </a:solidFill>
              </a:rPr>
              <a:t>GCOS programme has started the process for</a:t>
            </a:r>
            <a:r>
              <a:rPr lang="en-US" altLang="en-US" dirty="0" smtClean="0">
                <a:solidFill>
                  <a:schemeClr val="tx1"/>
                </a:solidFill>
              </a:rPr>
              <a:t>:</a:t>
            </a:r>
            <a:endParaRPr lang="en-US" altLang="en-US" dirty="0">
              <a:solidFill>
                <a:schemeClr val="tx1"/>
              </a:solidFill>
            </a:endParaRPr>
          </a:p>
          <a:p>
            <a:pPr marL="360363" lvl="1" indent="-185738" defTabSz="762000">
              <a:spcAft>
                <a:spcPts val="900"/>
              </a:spcAft>
              <a:buFontTx/>
              <a:buChar char="•"/>
            </a:pPr>
            <a:r>
              <a:rPr lang="en-GB" sz="2000" dirty="0"/>
              <a:t>a 2015 report on the progress and status of climate observation</a:t>
            </a:r>
          </a:p>
          <a:p>
            <a:pPr marL="360363" lvl="1" indent="-185738" defTabSz="762000">
              <a:spcAft>
                <a:spcPts val="600"/>
              </a:spcAft>
              <a:buFontTx/>
              <a:buChar char="•"/>
            </a:pPr>
            <a:r>
              <a:rPr lang="en-GB" sz="2000" dirty="0"/>
              <a:t>a new “Implementation Plan</a:t>
            </a:r>
            <a:r>
              <a:rPr lang="en-GB" sz="2000" dirty="0" smtClean="0"/>
              <a:t>” in </a:t>
            </a:r>
            <a:r>
              <a:rPr lang="en-GB" sz="2000" dirty="0"/>
              <a:t>2016, which should identify:</a:t>
            </a:r>
          </a:p>
          <a:p>
            <a:pPr marL="804863" lvl="2" indent="-230188" defTabSz="762000">
              <a:spcAft>
                <a:spcPts val="600"/>
              </a:spcAft>
              <a:buFont typeface="Arial" panose="020B0604020202020204" pitchFamily="34" charset="0"/>
              <a:buChar char="−"/>
            </a:pPr>
            <a:r>
              <a:rPr lang="en-GB" sz="1800" b="0" dirty="0"/>
              <a:t>continuing and new requirements, including </a:t>
            </a:r>
            <a:r>
              <a:rPr lang="en-GB" sz="1800" b="0" dirty="0" smtClean="0"/>
              <a:t>a restatement of the rationale for the list of ECVs and possible amendment of the list</a:t>
            </a:r>
            <a:endParaRPr lang="en-GB" sz="1800" b="0" dirty="0"/>
          </a:p>
          <a:p>
            <a:pPr marL="804863" lvl="2" indent="-230188" defTabSz="762000">
              <a:spcAft>
                <a:spcPts val="600"/>
              </a:spcAft>
              <a:buFont typeface="Arial" panose="020B0604020202020204" pitchFamily="34" charset="0"/>
              <a:buChar char="−"/>
            </a:pPr>
            <a:r>
              <a:rPr lang="en-GB" sz="1800" b="0" dirty="0"/>
              <a:t>the adequacy of present arrangements for meeting the requirements</a:t>
            </a:r>
          </a:p>
          <a:p>
            <a:pPr marL="804863" lvl="2" indent="-230188" defTabSz="762000">
              <a:spcAft>
                <a:spcPts val="900"/>
              </a:spcAft>
              <a:buFont typeface="Arial" panose="020B0604020202020204" pitchFamily="34" charset="0"/>
              <a:buChar char="−"/>
            </a:pPr>
            <a:r>
              <a:rPr lang="en-GB" sz="1800" b="0" dirty="0"/>
              <a:t>the </a:t>
            </a:r>
            <a:r>
              <a:rPr lang="en-GB" sz="1800" b="0" dirty="0" smtClean="0"/>
              <a:t>additional actions needed, </a:t>
            </a:r>
            <a:r>
              <a:rPr lang="en-GB" sz="1800" b="0" dirty="0"/>
              <a:t>with indicative costs, performance indicators and potential agents for implementation</a:t>
            </a:r>
          </a:p>
          <a:p>
            <a:pPr marL="360363" lvl="1" indent="-185738" defTabSz="762000">
              <a:spcAft>
                <a:spcPts val="600"/>
              </a:spcAft>
              <a:buFontTx/>
              <a:buChar char="•"/>
            </a:pPr>
            <a:r>
              <a:rPr lang="en-GB" sz="2000" dirty="0"/>
              <a:t>s</a:t>
            </a:r>
            <a:r>
              <a:rPr lang="en-GB" sz="2000" dirty="0" smtClean="0"/>
              <a:t>tatements of specific </a:t>
            </a:r>
            <a:r>
              <a:rPr lang="en-GB" sz="2000" dirty="0"/>
              <a:t>requirements for products</a:t>
            </a:r>
          </a:p>
          <a:p>
            <a:pPr marL="804863" lvl="2" indent="-230188" defTabSz="762000">
              <a:spcAft>
                <a:spcPts val="600"/>
              </a:spcAft>
              <a:buFont typeface="Arial" panose="020B0604020202020204" pitchFamily="34" charset="0"/>
              <a:buChar char="−"/>
            </a:pPr>
            <a:r>
              <a:rPr lang="en-GB" sz="1800" b="0" dirty="0"/>
              <a:t>from both </a:t>
            </a:r>
            <a:r>
              <a:rPr lang="en-GB" sz="1800" b="0" i="1" dirty="0"/>
              <a:t>in situ </a:t>
            </a:r>
            <a:r>
              <a:rPr lang="en-GB" sz="1800" b="0" dirty="0"/>
              <a:t>networks and the space-based component</a:t>
            </a:r>
          </a:p>
          <a:p>
            <a:pPr marL="804863" lvl="2" indent="-230188" defTabSz="762000">
              <a:spcAft>
                <a:spcPts val="600"/>
              </a:spcAft>
              <a:buFont typeface="Arial" panose="020B0604020202020204" pitchFamily="34" charset="0"/>
              <a:buChar char="−"/>
            </a:pPr>
            <a:r>
              <a:rPr lang="en-GB" sz="1800" b="0" dirty="0"/>
              <a:t>and from integration of the data provided by both</a:t>
            </a:r>
          </a:p>
          <a:p>
            <a:pPr marL="358775" lvl="1" indent="0" defTabSz="762000">
              <a:spcAft>
                <a:spcPts val="600"/>
              </a:spcAft>
              <a:buNone/>
            </a:pPr>
            <a:r>
              <a:rPr lang="en-GB" sz="2000" dirty="0"/>
              <a:t>either embedded in the </a:t>
            </a:r>
            <a:r>
              <a:rPr lang="en-GB" sz="2000" dirty="0" smtClean="0"/>
              <a:t>main </a:t>
            </a:r>
            <a:r>
              <a:rPr lang="en-GB" sz="2000" dirty="0"/>
              <a:t>Plan or as separate supplement(s)</a:t>
            </a:r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n-US" altLang="en-US" sz="5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6432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9731-F711-4403-8BC4-60A829C86C9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Inputs to the new assessments</a:t>
            </a: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207963" y="1602000"/>
            <a:ext cx="8712000" cy="5052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90000"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•"/>
              <a:defRPr sz="22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Bef>
                <a:spcPct val="0"/>
              </a:spcBef>
              <a:spcAft>
                <a:spcPts val="650"/>
              </a:spcAft>
              <a:buNone/>
            </a:pPr>
            <a:r>
              <a:rPr lang="en-GB" altLang="en-US" dirty="0" smtClean="0">
                <a:solidFill>
                  <a:schemeClr val="tx1"/>
                </a:solidFill>
              </a:rPr>
              <a:t>Content </a:t>
            </a:r>
            <a:r>
              <a:rPr lang="en-GB" altLang="en-US" dirty="0">
                <a:solidFill>
                  <a:schemeClr val="tx1"/>
                </a:solidFill>
              </a:rPr>
              <a:t>will be based on various inputs, including </a:t>
            </a:r>
            <a:r>
              <a:rPr lang="en-GB" altLang="en-US" dirty="0" smtClean="0">
                <a:solidFill>
                  <a:schemeClr val="tx1"/>
                </a:solidFill>
              </a:rPr>
              <a:t>from</a:t>
            </a:r>
            <a:r>
              <a:rPr lang="en-US" altLang="en-US" dirty="0" smtClean="0">
                <a:solidFill>
                  <a:schemeClr val="tx1"/>
                </a:solidFill>
              </a:rPr>
              <a:t>:</a:t>
            </a:r>
            <a:endParaRPr lang="en-US" altLang="en-US" dirty="0">
              <a:solidFill>
                <a:schemeClr val="tx1"/>
              </a:solidFill>
            </a:endParaRPr>
          </a:p>
          <a:p>
            <a:pPr marL="360363" lvl="1" indent="-185738" defTabSz="762000">
              <a:spcAft>
                <a:spcPts val="650"/>
              </a:spcAft>
              <a:buFontTx/>
              <a:buChar char="•"/>
            </a:pPr>
            <a:r>
              <a:rPr lang="en-GB" sz="2000" dirty="0"/>
              <a:t>2011 WCRP </a:t>
            </a:r>
            <a:r>
              <a:rPr lang="en-GB" sz="2000" dirty="0" smtClean="0"/>
              <a:t>Conference </a:t>
            </a:r>
            <a:r>
              <a:rPr lang="en-GB" sz="2000" dirty="0"/>
              <a:t>and 2013 SPARC Data </a:t>
            </a:r>
            <a:r>
              <a:rPr lang="en-GB" sz="2000" dirty="0" smtClean="0"/>
              <a:t>Workshop</a:t>
            </a:r>
            <a:endParaRPr lang="en-GB" sz="2000" dirty="0"/>
          </a:p>
          <a:p>
            <a:pPr marL="360363" lvl="1" indent="-185738" defTabSz="762000">
              <a:spcAft>
                <a:spcPts val="650"/>
              </a:spcAft>
              <a:buFontTx/>
              <a:buChar char="•"/>
            </a:pPr>
            <a:r>
              <a:rPr lang="en-GB" sz="2000" dirty="0" smtClean="0"/>
              <a:t>2013/2014 </a:t>
            </a:r>
            <a:r>
              <a:rPr lang="en-GB" sz="2000" dirty="0"/>
              <a:t>IPCC Fifth Assessment Report</a:t>
            </a:r>
          </a:p>
          <a:p>
            <a:pPr marL="360363" lvl="1" indent="-185738" defTabSz="762000">
              <a:spcAft>
                <a:spcPts val="650"/>
              </a:spcAft>
              <a:buFontTx/>
              <a:buChar char="•"/>
            </a:pPr>
            <a:r>
              <a:rPr lang="en-GB" sz="2000" dirty="0" smtClean="0"/>
              <a:t>2013/2014 </a:t>
            </a:r>
            <a:r>
              <a:rPr lang="en-GB" sz="2000" dirty="0"/>
              <a:t>national </a:t>
            </a:r>
            <a:r>
              <a:rPr lang="en-GB" sz="2000" dirty="0" smtClean="0"/>
              <a:t>reporting to UNFCCC </a:t>
            </a:r>
            <a:r>
              <a:rPr lang="en-GB" sz="2000" dirty="0"/>
              <a:t>on systematic </a:t>
            </a:r>
            <a:r>
              <a:rPr lang="en-GB" sz="2000" dirty="0" smtClean="0"/>
              <a:t>observation</a:t>
            </a:r>
            <a:endParaRPr lang="en-GB" sz="2000" dirty="0"/>
          </a:p>
          <a:p>
            <a:pPr marL="360363" lvl="1" indent="-185738" defTabSz="762000">
              <a:spcAft>
                <a:spcPts val="650"/>
              </a:spcAft>
              <a:buFontTx/>
              <a:buChar char="•"/>
            </a:pPr>
            <a:r>
              <a:rPr lang="en-GB" sz="2000" dirty="0"/>
              <a:t>2014 EUMETSAT Climate Symposium </a:t>
            </a:r>
          </a:p>
          <a:p>
            <a:pPr marL="360363" lvl="1" indent="-185738" defTabSz="762000">
              <a:spcAft>
                <a:spcPts val="650"/>
              </a:spcAft>
              <a:buFontTx/>
              <a:buChar char="•"/>
            </a:pPr>
            <a:r>
              <a:rPr lang="en-GB" sz="2000" dirty="0"/>
              <a:t>WMO (</a:t>
            </a:r>
            <a:r>
              <a:rPr lang="en-GB" sz="2000" dirty="0" smtClean="0"/>
              <a:t>GFCS, </a:t>
            </a:r>
            <a:r>
              <a:rPr lang="en-GB" sz="2000" dirty="0"/>
              <a:t>WIGOS</a:t>
            </a:r>
            <a:r>
              <a:rPr lang="en-GB" sz="2000" dirty="0" smtClean="0"/>
              <a:t>), </a:t>
            </a:r>
            <a:r>
              <a:rPr lang="en-GB" sz="2000" dirty="0"/>
              <a:t>IOC (GOOS) </a:t>
            </a:r>
            <a:r>
              <a:rPr lang="en-GB" sz="2000" dirty="0" smtClean="0"/>
              <a:t>and post-2015 GEO planning</a:t>
            </a:r>
            <a:endParaRPr lang="en-GB" sz="2000" dirty="0"/>
          </a:p>
          <a:p>
            <a:pPr marL="360363" lvl="1" indent="-185738" defTabSz="762000">
              <a:spcAft>
                <a:spcPts val="650"/>
              </a:spcAft>
              <a:buFontTx/>
              <a:buChar char="•"/>
            </a:pPr>
            <a:r>
              <a:rPr lang="en-GB" sz="2000" dirty="0"/>
              <a:t>CEOS/CGMS/WMO initiatives (Architecture, Inventory)</a:t>
            </a:r>
          </a:p>
          <a:p>
            <a:pPr marL="360363" lvl="1" indent="-185738" defTabSz="762000">
              <a:spcAft>
                <a:spcPts val="650"/>
              </a:spcAft>
              <a:buFontTx/>
              <a:buChar char="•"/>
            </a:pPr>
            <a:r>
              <a:rPr lang="en-GB" sz="2000" dirty="0"/>
              <a:t>other assessments </a:t>
            </a:r>
            <a:r>
              <a:rPr lang="en-GB" sz="2000"/>
              <a:t>of </a:t>
            </a:r>
            <a:r>
              <a:rPr lang="en-GB" sz="2000" smtClean="0"/>
              <a:t>requirements </a:t>
            </a:r>
            <a:r>
              <a:rPr lang="en-GB" sz="2000" dirty="0"/>
              <a:t>(GEO, ESA CCI)</a:t>
            </a:r>
          </a:p>
          <a:p>
            <a:pPr marL="360363" lvl="1" indent="-185738" defTabSz="762000">
              <a:spcAft>
                <a:spcPts val="650"/>
              </a:spcAft>
              <a:buFontTx/>
              <a:buChar char="•"/>
            </a:pPr>
            <a:r>
              <a:rPr lang="en-GB" sz="2000" dirty="0"/>
              <a:t>assessments by GCOS/WCRP panels</a:t>
            </a:r>
          </a:p>
          <a:p>
            <a:pPr marL="360363" lvl="1" indent="-185738" defTabSz="762000">
              <a:spcAft>
                <a:spcPts val="650"/>
              </a:spcAft>
              <a:buFontTx/>
              <a:buChar char="•"/>
            </a:pPr>
            <a:r>
              <a:rPr lang="en-GB" sz="2000" dirty="0"/>
              <a:t>dedicated GCOS </a:t>
            </a:r>
            <a:r>
              <a:rPr lang="en-GB" sz="2000" dirty="0" smtClean="0"/>
              <a:t>workshops</a:t>
            </a:r>
            <a:endParaRPr lang="en-GB" sz="2000" dirty="0"/>
          </a:p>
          <a:p>
            <a:pPr marL="360363" lvl="1" indent="-185738" defTabSz="762000">
              <a:spcAft>
                <a:spcPts val="650"/>
              </a:spcAft>
              <a:buFontTx/>
              <a:buChar char="•"/>
            </a:pPr>
            <a:r>
              <a:rPr lang="en-GB" sz="2000" dirty="0"/>
              <a:t>a</a:t>
            </a:r>
            <a:r>
              <a:rPr lang="en-GB" sz="2000" dirty="0" smtClean="0"/>
              <a:t>n open review</a:t>
            </a:r>
            <a:endParaRPr lang="en-GB" sz="20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735280" y="5698026"/>
            <a:ext cx="4072973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4450" rIns="0" bIns="44450">
            <a:spAutoFit/>
          </a:bodyPr>
          <a:lstStyle/>
          <a:p>
            <a:pPr marL="0"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i="1" dirty="0" smtClean="0">
                <a:solidFill>
                  <a:schemeClr val="accent6"/>
                </a:solidFill>
              </a:rPr>
              <a:t>Support of experts from</a:t>
            </a:r>
          </a:p>
          <a:p>
            <a:pPr marL="0"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i="1" dirty="0" smtClean="0">
                <a:solidFill>
                  <a:schemeClr val="accent6"/>
                </a:solidFill>
              </a:rPr>
              <a:t>CEOS agencies is welcomed</a:t>
            </a:r>
          </a:p>
        </p:txBody>
      </p:sp>
    </p:spTree>
    <p:extLst>
      <p:ext uri="{BB962C8B-B14F-4D97-AF65-F5344CB8AC3E}">
        <p14:creationId xmlns:p14="http://schemas.microsoft.com/office/powerpoint/2010/main" val="40096127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9731-F711-4403-8BC4-60A829C86C9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with </a:t>
            </a:r>
            <a:r>
              <a:rPr lang="en-US" dirty="0" err="1" smtClean="0"/>
              <a:t>WGClimate</a:t>
            </a:r>
            <a:endParaRPr lang="en-US" dirty="0" smtClean="0"/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207963" y="1602000"/>
            <a:ext cx="8712000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•"/>
              <a:defRPr sz="22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Bef>
                <a:spcPct val="0"/>
              </a:spcBef>
              <a:spcAft>
                <a:spcPts val="900"/>
              </a:spcAft>
              <a:buNone/>
            </a:pPr>
            <a:r>
              <a:rPr lang="en-GB" altLang="en-US" dirty="0" smtClean="0">
                <a:solidFill>
                  <a:schemeClr val="tx1"/>
                </a:solidFill>
              </a:rPr>
              <a:t>GCOS looks forward to strengthened liaison</a:t>
            </a:r>
            <a:r>
              <a:rPr lang="en-US" altLang="en-US" dirty="0" smtClean="0">
                <a:solidFill>
                  <a:schemeClr val="tx1"/>
                </a:solidFill>
              </a:rPr>
              <a:t>:</a:t>
            </a:r>
            <a:endParaRPr lang="en-US" altLang="en-US" dirty="0">
              <a:solidFill>
                <a:schemeClr val="tx1"/>
              </a:solidFill>
            </a:endParaRPr>
          </a:p>
          <a:p>
            <a:pPr marL="360363" lvl="1" indent="-185738" defTabSz="762000">
              <a:spcBef>
                <a:spcPts val="600"/>
              </a:spcBef>
              <a:spcAft>
                <a:spcPts val="900"/>
              </a:spcAft>
              <a:buFontTx/>
              <a:buChar char="•"/>
            </a:pPr>
            <a:r>
              <a:rPr lang="en-GB" sz="2000" dirty="0" smtClean="0"/>
              <a:t>the proposal for a joint CEOS-CGMS WG was welcomed by GCOS</a:t>
            </a:r>
            <a:endParaRPr lang="en-GB" sz="2000" dirty="0"/>
          </a:p>
          <a:p>
            <a:pPr marL="360363" lvl="1" indent="-185738" defTabSz="76200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GB" sz="2000" dirty="0"/>
              <a:t>i</a:t>
            </a:r>
            <a:r>
              <a:rPr lang="en-GB" sz="2000" dirty="0" smtClean="0"/>
              <a:t>n part because observing systems are increasingly serving both climate and weather forecasting needs, e.g. due to</a:t>
            </a:r>
            <a:endParaRPr lang="en-GB" sz="1800" b="0" dirty="0"/>
          </a:p>
          <a:p>
            <a:pPr marL="804863" lvl="2" indent="-230188" defTabSz="762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−"/>
            </a:pPr>
            <a:r>
              <a:rPr lang="en-GB" sz="1800" b="0" dirty="0"/>
              <a:t>u</a:t>
            </a:r>
            <a:r>
              <a:rPr lang="en-GB" sz="1800" b="0" dirty="0" smtClean="0"/>
              <a:t>se of atmospheric sounding data for both NWP and climate trends</a:t>
            </a:r>
          </a:p>
          <a:p>
            <a:pPr marL="804863" lvl="2" indent="-230188" defTabSz="762000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−"/>
            </a:pPr>
            <a:r>
              <a:rPr lang="en-GB" sz="1800" b="0" dirty="0" smtClean="0"/>
              <a:t>use of more comprehensive coupled models for global forecasting</a:t>
            </a:r>
          </a:p>
          <a:p>
            <a:pPr marL="360363" lvl="1" indent="-185738" defTabSz="76200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GB" sz="2000" dirty="0" smtClean="0"/>
              <a:t>particular </a:t>
            </a:r>
            <a:r>
              <a:rPr lang="en-GB" sz="2000" dirty="0"/>
              <a:t>areas for </a:t>
            </a:r>
            <a:r>
              <a:rPr lang="en-GB" sz="2000" dirty="0" smtClean="0"/>
              <a:t>cooperation include implementation of</a:t>
            </a:r>
            <a:endParaRPr lang="en-GB" sz="2000" dirty="0"/>
          </a:p>
          <a:p>
            <a:pPr marL="804863" lvl="2" indent="-230188" defTabSz="762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−"/>
            </a:pPr>
            <a:r>
              <a:rPr lang="en-GB" sz="1800" b="0" dirty="0" smtClean="0"/>
              <a:t>the architecture for monitoring from space</a:t>
            </a:r>
            <a:endParaRPr lang="en-GB" sz="1800" b="0" dirty="0"/>
          </a:p>
          <a:p>
            <a:pPr marL="804863" lvl="2" indent="-230188" defTabSz="762000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−"/>
            </a:pPr>
            <a:r>
              <a:rPr lang="en-GB" sz="1800" b="0" dirty="0" smtClean="0"/>
              <a:t>the inventory of ECV datasets</a:t>
            </a:r>
          </a:p>
          <a:p>
            <a:pPr marL="360363" lvl="1" indent="-185738" defTabSz="76200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GB" sz="2000" dirty="0" smtClean="0"/>
              <a:t>GCOS will</a:t>
            </a:r>
          </a:p>
          <a:p>
            <a:pPr marL="804863" lvl="2" indent="-230188" defTabSz="762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−"/>
            </a:pPr>
            <a:r>
              <a:rPr lang="en-GB" sz="1800" b="0" dirty="0" smtClean="0"/>
              <a:t>be an advocate for the integration with </a:t>
            </a:r>
            <a:r>
              <a:rPr lang="en-GB" sz="1800" b="0" i="1" dirty="0" smtClean="0"/>
              <a:t>in situ </a:t>
            </a:r>
            <a:r>
              <a:rPr lang="en-GB" sz="1800" b="0" dirty="0" smtClean="0"/>
              <a:t>data where appropriate</a:t>
            </a:r>
            <a:endParaRPr lang="en-GB" sz="1800" b="0" dirty="0"/>
          </a:p>
          <a:p>
            <a:pPr marL="804863" lvl="2" indent="-230188" defTabSz="762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−"/>
            </a:pPr>
            <a:r>
              <a:rPr lang="en-GB" sz="1800" b="0" dirty="0" smtClean="0"/>
              <a:t>work with partners to support both this and dataset assessment</a:t>
            </a:r>
            <a:endParaRPr lang="en-GB" sz="2400" dirty="0"/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n-US" altLang="en-US" sz="5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4945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9731-F711-4403-8BC4-60A829C86C9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other topics</a:t>
            </a: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207963" y="1602000"/>
            <a:ext cx="8604000" cy="5101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•"/>
              <a:defRPr sz="22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en-GB" altLang="en-US" dirty="0" smtClean="0">
                <a:solidFill>
                  <a:schemeClr val="tx1"/>
                </a:solidFill>
              </a:rPr>
              <a:t>Liaison with WGCV Land Product Validation subgroup</a:t>
            </a:r>
            <a:r>
              <a:rPr lang="en-US" altLang="en-US" dirty="0" smtClean="0">
                <a:solidFill>
                  <a:schemeClr val="tx1"/>
                </a:solidFill>
              </a:rPr>
              <a:t>:</a:t>
            </a:r>
            <a:endParaRPr lang="en-US" altLang="en-US" dirty="0">
              <a:solidFill>
                <a:schemeClr val="tx1"/>
              </a:solidFill>
            </a:endParaRPr>
          </a:p>
          <a:p>
            <a:pPr marL="360363" lvl="1" indent="-185738" defTabSz="762000">
              <a:spcBef>
                <a:spcPts val="300"/>
              </a:spcBef>
              <a:spcAft>
                <a:spcPts val="900"/>
              </a:spcAft>
              <a:buFontTx/>
              <a:buChar char="•"/>
            </a:pPr>
            <a:r>
              <a:rPr lang="en-GB" sz="2000" dirty="0" smtClean="0"/>
              <a:t>link with GCOS/WCRP/GTOS Terrestrial Observation Panel for Climate is valued highly</a:t>
            </a:r>
            <a:endParaRPr lang="en-GB" sz="2000" dirty="0"/>
          </a:p>
          <a:p>
            <a:pPr marL="360363" lvl="1" indent="-185738" defTabSz="762000">
              <a:spcBef>
                <a:spcPts val="300"/>
              </a:spcBef>
              <a:spcAft>
                <a:spcPts val="900"/>
              </a:spcAft>
              <a:buFontTx/>
              <a:buChar char="•"/>
            </a:pPr>
            <a:r>
              <a:rPr lang="en-GB" sz="2000" dirty="0"/>
              <a:t>t</a:t>
            </a:r>
            <a:r>
              <a:rPr lang="en-GB" sz="2000" dirty="0" smtClean="0"/>
              <a:t>his and the continued functioning of the GOFC-GOLD project and Global Terrestrial Networks are especially important due to recent absence of a functioning GTOS Secretariat at the UN FAO</a:t>
            </a:r>
            <a:endParaRPr lang="en-GB" sz="2000" dirty="0"/>
          </a:p>
          <a:p>
            <a:pPr marL="0" lvl="1" indent="0" eaLnBrk="1" hangingPunct="1">
              <a:spcBef>
                <a:spcPts val="2400"/>
              </a:spcBef>
              <a:spcAft>
                <a:spcPts val="900"/>
              </a:spcAft>
              <a:buNone/>
            </a:pPr>
            <a:r>
              <a:rPr lang="en-GB" sz="2400" dirty="0">
                <a:solidFill>
                  <a:schemeClr val="tx1"/>
                </a:solidFill>
              </a:rPr>
              <a:t>T</a:t>
            </a:r>
            <a:r>
              <a:rPr lang="en-GB" sz="2400" dirty="0" smtClean="0">
                <a:solidFill>
                  <a:schemeClr val="tx1"/>
                </a:solidFill>
              </a:rPr>
              <a:t>he draft GOOS Deep Ocean Observing Strategy:</a:t>
            </a:r>
            <a:endParaRPr lang="en-GB" sz="2400" dirty="0">
              <a:solidFill>
                <a:schemeClr val="tx1"/>
              </a:solidFill>
            </a:endParaRPr>
          </a:p>
          <a:p>
            <a:pPr marL="360363" lvl="1" indent="-185738" defTabSz="762000">
              <a:spcBef>
                <a:spcPts val="300"/>
              </a:spcBef>
              <a:spcAft>
                <a:spcPts val="900"/>
              </a:spcAft>
              <a:buFontTx/>
              <a:buChar char="•"/>
            </a:pPr>
            <a:r>
              <a:rPr lang="en-GB" sz="2000" dirty="0" smtClean="0"/>
              <a:t>envisages using many types of </a:t>
            </a:r>
            <a:r>
              <a:rPr lang="en-GB" sz="2000" i="1" dirty="0" smtClean="0"/>
              <a:t>in situ </a:t>
            </a:r>
            <a:r>
              <a:rPr lang="en-GB" sz="2000" dirty="0" smtClean="0"/>
              <a:t>observation, supported by</a:t>
            </a:r>
            <a:endParaRPr lang="en-GB" sz="2000" dirty="0"/>
          </a:p>
          <a:p>
            <a:pPr marL="360363" lvl="1" indent="-185738" defTabSz="762000">
              <a:spcBef>
                <a:spcPts val="300"/>
              </a:spcBef>
              <a:spcAft>
                <a:spcPts val="900"/>
              </a:spcAft>
              <a:buFontTx/>
              <a:buChar char="•"/>
            </a:pPr>
            <a:r>
              <a:rPr lang="en-GB" sz="2000" dirty="0" err="1" smtClean="0"/>
              <a:t>altimetric</a:t>
            </a:r>
            <a:r>
              <a:rPr lang="en-GB" sz="2000" dirty="0" smtClean="0"/>
              <a:t>, gravimetric and ocean-colour measurement from space</a:t>
            </a:r>
          </a:p>
          <a:p>
            <a:pPr marL="360363" lvl="1" indent="-185738" defTabSz="762000">
              <a:spcBef>
                <a:spcPts val="300"/>
              </a:spcBef>
              <a:spcAft>
                <a:spcPts val="900"/>
              </a:spcAft>
              <a:buFontTx/>
              <a:buChar char="•"/>
            </a:pPr>
            <a:r>
              <a:rPr lang="en-GB" sz="2000" dirty="0" smtClean="0"/>
              <a:t>and modelling and data assimilation that benefit from satellite (and </a:t>
            </a:r>
            <a:r>
              <a:rPr lang="en-GB" sz="2000" i="1" dirty="0" smtClean="0"/>
              <a:t>in situ</a:t>
            </a:r>
            <a:r>
              <a:rPr lang="en-GB" sz="2000" dirty="0" smtClean="0"/>
              <a:t>) observation of the atmosphere and sea surface</a:t>
            </a:r>
            <a:endParaRPr lang="en-GB" sz="2000" dirty="0"/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n-US" altLang="en-US" sz="5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6460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D9731-F711-4403-8BC4-60A829C86C9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conclusion</a:t>
            </a: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207963" y="1602000"/>
            <a:ext cx="8604000" cy="517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24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•"/>
              <a:defRPr sz="22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20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Wingdings" pitchFamily="2" charset="2"/>
              <a:buChar char="§"/>
              <a:defRPr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spcBef>
                <a:spcPts val="600"/>
              </a:spcBef>
              <a:spcAft>
                <a:spcPts val="900"/>
              </a:spcAft>
              <a:buNone/>
            </a:pPr>
            <a:r>
              <a:rPr lang="en-GB" altLang="en-US" dirty="0" smtClean="0">
                <a:solidFill>
                  <a:schemeClr val="tx1"/>
                </a:solidFill>
              </a:rPr>
              <a:t>GCOS appreciates</a:t>
            </a:r>
            <a:r>
              <a:rPr lang="en-US" altLang="en-US" dirty="0" smtClean="0">
                <a:solidFill>
                  <a:schemeClr val="tx1"/>
                </a:solidFill>
              </a:rPr>
              <a:t>:</a:t>
            </a:r>
            <a:endParaRPr lang="en-US" altLang="en-US" dirty="0">
              <a:solidFill>
                <a:schemeClr val="tx1"/>
              </a:solidFill>
            </a:endParaRPr>
          </a:p>
          <a:p>
            <a:pPr marL="360363" lvl="1" indent="-185738" defTabSz="762000">
              <a:spcBef>
                <a:spcPts val="600"/>
              </a:spcBef>
              <a:spcAft>
                <a:spcPts val="900"/>
              </a:spcAft>
              <a:buFontTx/>
              <a:buChar char="•"/>
            </a:pPr>
            <a:r>
              <a:rPr lang="en-GB" sz="2000" dirty="0"/>
              <a:t>t</a:t>
            </a:r>
            <a:r>
              <a:rPr lang="en-GB" sz="2000" dirty="0" smtClean="0"/>
              <a:t>he contributions that CEOS agencies have made to the observation of climate variables, to the generation of data products and to the provision of data services</a:t>
            </a:r>
            <a:endParaRPr lang="en-GB" sz="2000" dirty="0"/>
          </a:p>
          <a:p>
            <a:pPr marL="360363" lvl="1" indent="-185738" defTabSz="762000">
              <a:spcBef>
                <a:spcPts val="600"/>
              </a:spcBef>
              <a:spcAft>
                <a:spcPts val="900"/>
              </a:spcAft>
              <a:buFontTx/>
              <a:buChar char="•"/>
            </a:pPr>
            <a:r>
              <a:rPr lang="en-GB" sz="2000" dirty="0"/>
              <a:t>t</a:t>
            </a:r>
            <a:r>
              <a:rPr lang="en-GB" sz="2000" dirty="0" smtClean="0"/>
              <a:t>he specific support CEOS agencies have given to the GCOS programme</a:t>
            </a:r>
            <a:endParaRPr lang="en-GB" sz="2000" dirty="0"/>
          </a:p>
          <a:p>
            <a:pPr marL="0" lvl="1" indent="0" eaLnBrk="1" hangingPunct="1">
              <a:spcBef>
                <a:spcPts val="1200"/>
              </a:spcBef>
              <a:spcAft>
                <a:spcPts val="900"/>
              </a:spcAft>
              <a:buNone/>
            </a:pPr>
            <a:r>
              <a:rPr lang="en-GB" sz="2400" dirty="0">
                <a:solidFill>
                  <a:schemeClr val="tx1"/>
                </a:solidFill>
              </a:rPr>
              <a:t>a</a:t>
            </a:r>
            <a:r>
              <a:rPr lang="en-GB" sz="2400" dirty="0" smtClean="0">
                <a:solidFill>
                  <a:schemeClr val="tx1"/>
                </a:solidFill>
              </a:rPr>
              <a:t>nd looks forward to:</a:t>
            </a:r>
            <a:endParaRPr lang="en-GB" sz="2400" dirty="0">
              <a:solidFill>
                <a:schemeClr val="tx1"/>
              </a:solidFill>
            </a:endParaRPr>
          </a:p>
          <a:p>
            <a:pPr marL="360363" lvl="1" indent="-185738" defTabSz="762000">
              <a:spcBef>
                <a:spcPts val="600"/>
              </a:spcBef>
              <a:spcAft>
                <a:spcPts val="900"/>
              </a:spcAft>
              <a:buFontTx/>
              <a:buChar char="•"/>
            </a:pPr>
            <a:r>
              <a:rPr lang="en-GB" sz="2000" dirty="0"/>
              <a:t>c</a:t>
            </a:r>
            <a:r>
              <a:rPr lang="en-GB" sz="2000" dirty="0" smtClean="0"/>
              <a:t>ontinued engagement with CEOS </a:t>
            </a:r>
            <a:r>
              <a:rPr lang="en-GB" sz="2000" smtClean="0"/>
              <a:t>under refreshed mandates</a:t>
            </a:r>
            <a:endParaRPr lang="en-GB" sz="2000" dirty="0" smtClean="0"/>
          </a:p>
          <a:p>
            <a:pPr marL="360363" lvl="1" indent="-185738" defTabSz="762000">
              <a:spcBef>
                <a:spcPts val="600"/>
              </a:spcBef>
              <a:spcAft>
                <a:spcPts val="900"/>
              </a:spcAft>
              <a:buFontTx/>
              <a:buChar char="•"/>
            </a:pPr>
            <a:r>
              <a:rPr lang="en-GB" sz="2000" dirty="0" smtClean="0"/>
              <a:t>to ensure needs for climate data and information are identified</a:t>
            </a:r>
          </a:p>
          <a:p>
            <a:pPr marL="360363" lvl="1" indent="-185738" defTabSz="762000">
              <a:spcBef>
                <a:spcPts val="600"/>
              </a:spcBef>
              <a:spcAft>
                <a:spcPts val="900"/>
              </a:spcAft>
              <a:buFontTx/>
              <a:buChar char="•"/>
            </a:pPr>
            <a:r>
              <a:rPr lang="en-GB" sz="2000" dirty="0" smtClean="0"/>
              <a:t>and met in as balanced a way as possible</a:t>
            </a:r>
          </a:p>
          <a:p>
            <a:pPr marL="360363" lvl="1" indent="-185738" defTabSz="762000">
              <a:spcBef>
                <a:spcPts val="300"/>
              </a:spcBef>
              <a:spcAft>
                <a:spcPts val="900"/>
              </a:spcAft>
              <a:buFontTx/>
              <a:buChar char="•"/>
            </a:pPr>
            <a:endParaRPr lang="en-GB" sz="2000" dirty="0"/>
          </a:p>
          <a:p>
            <a:pPr mar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endParaRPr lang="en-US" altLang="en-US" sz="5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8207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</TotalTime>
  <Words>688</Words>
  <Application>Microsoft Office PowerPoint</Application>
  <PresentationFormat>On-screen Show (4:3)</PresentationFormat>
  <Paragraphs>90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Century Gothic</vt:lpstr>
      <vt:lpstr>Courier New</vt:lpstr>
      <vt:lpstr>Tahoma</vt:lpstr>
      <vt:lpstr>Times New Roman</vt:lpstr>
      <vt:lpstr>Wingdings</vt:lpstr>
      <vt:lpstr>4_EUM_template_v03</vt:lpstr>
      <vt:lpstr>Update from the Global Climate Observing System</vt:lpstr>
      <vt:lpstr>The GCOS Programme</vt:lpstr>
      <vt:lpstr>Review of the GCOS Programme</vt:lpstr>
      <vt:lpstr>New assessment cycle</vt:lpstr>
      <vt:lpstr>Inputs to the new assessments</vt:lpstr>
      <vt:lpstr>Liaison with WGClimate</vt:lpstr>
      <vt:lpstr>Two other topics</vt:lpstr>
      <vt:lpstr>In 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Adrian Simmons</cp:lastModifiedBy>
  <cp:revision>174</cp:revision>
  <cp:lastPrinted>2013-07-23T19:08:48Z</cp:lastPrinted>
  <dcterms:created xsi:type="dcterms:W3CDTF">2011-11-16T09:23:13Z</dcterms:created>
  <dcterms:modified xsi:type="dcterms:W3CDTF">2013-11-05T21:47:15Z</dcterms:modified>
</cp:coreProperties>
</file>