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charts/chart2.xml" ContentType="application/vnd.openxmlformats-officedocument.drawingml.chart+xml"/>
  <Override PartName="/ppt/theme/themeOverride3.xml" ContentType="application/vnd.openxmlformats-officedocument.themeOverride+xml"/>
  <Override PartName="/ppt/charts/chart3.xml" ContentType="application/vnd.openxmlformats-officedocument.drawingml.chart+xml"/>
  <Override PartName="/ppt/theme/themeOverride4.xml" ContentType="application/vnd.openxmlformats-officedocument.themeOverride+xml"/>
  <Override PartName="/ppt/charts/chart4.xml" ContentType="application/vnd.openxmlformats-officedocument.drawingml.chart+xml"/>
  <Override PartName="/ppt/theme/themeOverride5.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63" r:id="rId2"/>
    <p:sldId id="276" r:id="rId3"/>
    <p:sldId id="277" r:id="rId4"/>
    <p:sldId id="278" r:id="rId5"/>
    <p:sldId id="264" r:id="rId6"/>
    <p:sldId id="299" r:id="rId7"/>
    <p:sldId id="292" r:id="rId8"/>
    <p:sldId id="279" r:id="rId9"/>
    <p:sldId id="300" r:id="rId10"/>
    <p:sldId id="281" r:id="rId11"/>
    <p:sldId id="269" r:id="rId12"/>
    <p:sldId id="284" r:id="rId13"/>
    <p:sldId id="285" r:id="rId14"/>
    <p:sldId id="286" r:id="rId15"/>
    <p:sldId id="298" r:id="rId16"/>
    <p:sldId id="273" r:id="rId17"/>
    <p:sldId id="287" r:id="rId18"/>
    <p:sldId id="301" r:id="rId19"/>
    <p:sldId id="296" r:id="rId20"/>
    <p:sldId id="303" r:id="rId21"/>
    <p:sldId id="291" r:id="rId22"/>
    <p:sldId id="302" r:id="rId23"/>
    <p:sldId id="288" r:id="rId24"/>
    <p:sldId id="289" r:id="rId25"/>
    <p:sldId id="304" r:id="rId26"/>
    <p:sldId id="275" r:id="rId27"/>
    <p:sldId id="297" r:id="rId28"/>
    <p:sldId id="305" r:id="rId29"/>
  </p:sldIdLst>
  <p:sldSz cx="9144000" cy="6858000" type="screen4x3"/>
  <p:notesSz cx="6881813"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20" autoAdjust="0"/>
    <p:restoredTop sz="95072" autoAdjust="0"/>
  </p:normalViewPr>
  <p:slideViewPr>
    <p:cSldViewPr snapToGrid="0" snapToObjects="1">
      <p:cViewPr>
        <p:scale>
          <a:sx n="108" d="100"/>
          <a:sy n="108" d="100"/>
        </p:scale>
        <p:origin x="-1584" y="-4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shelley:Desktop:ecv%20inventory%20data%20rev1.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Macintosh%20HD:Users:shelley:Desktop:ecv%20inventory%20data%20rev1.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Macintosh%20HD:Users:shelley:Desktop:ecv%20inventory%20data%20rev1.xlsx"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Macintosh%20HD:Users:shelley:Desktop:ecv%20inventory%20data%20rev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pieChart>
        <c:varyColors val="1"/>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pieChart>
        <c:varyColors val="1"/>
        <c:dLbls>
          <c:showLegendKey val="0"/>
          <c:showVal val="0"/>
          <c:showCatName val="0"/>
          <c:showSerName val="0"/>
          <c:showPercent val="0"/>
          <c:showBubbleSize val="0"/>
          <c:showLeaderLines val="1"/>
        </c:dLbls>
        <c:firstSliceAng val="0"/>
      </c:pieChart>
    </c:plotArea>
    <c:legend>
      <c:legendPos val="r"/>
      <c:layout>
        <c:manualLayout>
          <c:xMode val="edge"/>
          <c:yMode val="edge"/>
          <c:x val="0.648482662681119"/>
          <c:y val="0.0"/>
          <c:w val="0.32478924070606"/>
          <c:h val="0.981123359269801"/>
        </c:manualLayout>
      </c:layout>
      <c:overlay val="0"/>
      <c:txPr>
        <a:bodyPr/>
        <a:lstStyle/>
        <a:p>
          <a:pPr>
            <a:defRPr sz="16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pieChart>
        <c:varyColors val="1"/>
        <c:dLbls>
          <c:showLegendKey val="0"/>
          <c:showVal val="0"/>
          <c:showCatName val="0"/>
          <c:showSerName val="0"/>
          <c:showPercent val="0"/>
          <c:showBubbleSize val="0"/>
          <c:showLeaderLines val="1"/>
        </c:dLbls>
        <c:firstSliceAng val="0"/>
      </c:pieChart>
    </c:plotArea>
    <c:legend>
      <c:legendPos val="r"/>
      <c:layout>
        <c:manualLayout>
          <c:xMode val="edge"/>
          <c:yMode val="edge"/>
          <c:x val="0.753159365085942"/>
          <c:y val="0.0311769342214366"/>
          <c:w val="0.224914558594048"/>
          <c:h val="0.761172059372921"/>
        </c:manualLayout>
      </c:layout>
      <c:overlay val="0"/>
      <c:txPr>
        <a:bodyPr/>
        <a:lstStyle/>
        <a:p>
          <a:pPr>
            <a:defRPr sz="1600"/>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646614261893934"/>
          <c:y val="0.117835144992185"/>
          <c:w val="0.588255591178998"/>
          <c:h val="0.882164855007815"/>
        </c:manualLayout>
      </c:layout>
      <c:pieChart>
        <c:varyColors val="1"/>
        <c:dLbls>
          <c:showLegendKey val="0"/>
          <c:showVal val="0"/>
          <c:showCatName val="0"/>
          <c:showSerName val="0"/>
          <c:showPercent val="0"/>
          <c:showBubbleSize val="0"/>
          <c:showLeaderLines val="1"/>
        </c:dLbls>
        <c:firstSliceAng val="0"/>
      </c:pieChart>
    </c:plotArea>
    <c:legend>
      <c:legendPos val="r"/>
      <c:layout/>
      <c:overlay val="0"/>
      <c:txPr>
        <a:bodyPr/>
        <a:lstStyle/>
        <a:p>
          <a:pPr>
            <a:defRPr sz="1600"/>
          </a:pPr>
          <a:endParaRPr lang="en-US"/>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5C0CA6-2604-054F-B881-403D65A0527D}"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B79DA9FB-B635-E34F-86A6-68615CD0F2BA}">
      <dgm:prSet phldrT="[Text]"/>
      <dgm:spPr/>
      <dgm:t>
        <a:bodyPr/>
        <a:lstStyle/>
        <a:p>
          <a:r>
            <a:rPr lang="en-US" dirty="0" smtClean="0">
              <a:solidFill>
                <a:srgbClr val="008000"/>
              </a:solidFill>
            </a:rPr>
            <a:t>Architecture</a:t>
          </a:r>
          <a:endParaRPr lang="en-US" dirty="0"/>
        </a:p>
      </dgm:t>
    </dgm:pt>
    <dgm:pt modelId="{552CB162-2DAF-874A-B41B-E747633C7EB2}" type="parTrans" cxnId="{BC3C0EC5-9C85-AA42-9296-93ED3CB1E6EB}">
      <dgm:prSet/>
      <dgm:spPr/>
      <dgm:t>
        <a:bodyPr/>
        <a:lstStyle/>
        <a:p>
          <a:endParaRPr lang="en-US"/>
        </a:p>
      </dgm:t>
    </dgm:pt>
    <dgm:pt modelId="{49BC2B89-B246-EA41-9109-9664F29D7F4F}" type="sibTrans" cxnId="{BC3C0EC5-9C85-AA42-9296-93ED3CB1E6EB}">
      <dgm:prSet/>
      <dgm:spPr>
        <a:solidFill>
          <a:schemeClr val="accent2"/>
        </a:solidFill>
      </dgm:spPr>
      <dgm:t>
        <a:bodyPr/>
        <a:lstStyle/>
        <a:p>
          <a:endParaRPr lang="en-US"/>
        </a:p>
      </dgm:t>
    </dgm:pt>
    <dgm:pt modelId="{E2C7B313-FF2A-EF4A-8A88-7916812C9956}">
      <dgm:prSet phldrT="[Text]"/>
      <dgm:spPr/>
      <dgm:t>
        <a:bodyPr/>
        <a:lstStyle/>
        <a:p>
          <a:r>
            <a:rPr lang="en-US" dirty="0" smtClean="0">
              <a:solidFill>
                <a:schemeClr val="tx1"/>
              </a:solidFill>
            </a:rPr>
            <a:t>ECV Inventory</a:t>
          </a:r>
          <a:endParaRPr lang="en-US" dirty="0">
            <a:solidFill>
              <a:schemeClr val="tx1"/>
            </a:solidFill>
          </a:endParaRPr>
        </a:p>
      </dgm:t>
    </dgm:pt>
    <dgm:pt modelId="{B2A02F98-1DB8-D447-8FDF-C803C6BD3EEA}" type="parTrans" cxnId="{2687673A-096E-FA4C-B7E4-CCE2FAB9560A}">
      <dgm:prSet/>
      <dgm:spPr/>
      <dgm:t>
        <a:bodyPr/>
        <a:lstStyle/>
        <a:p>
          <a:endParaRPr lang="en-US"/>
        </a:p>
      </dgm:t>
    </dgm:pt>
    <dgm:pt modelId="{FA13B08E-10D5-364E-830F-5B60281BC7F3}" type="sibTrans" cxnId="{2687673A-096E-FA4C-B7E4-CCE2FAB9560A}">
      <dgm:prSet/>
      <dgm:spPr>
        <a:solidFill>
          <a:schemeClr val="accent2"/>
        </a:solidFill>
      </dgm:spPr>
      <dgm:t>
        <a:bodyPr/>
        <a:lstStyle/>
        <a:p>
          <a:endParaRPr lang="en-US"/>
        </a:p>
      </dgm:t>
    </dgm:pt>
    <dgm:pt modelId="{5ED73F3B-50FD-7246-A469-1BBCE271FDEE}">
      <dgm:prSet phldrT="[Text]"/>
      <dgm:spPr/>
      <dgm:t>
        <a:bodyPr/>
        <a:lstStyle/>
        <a:p>
          <a:r>
            <a:rPr lang="en-US" dirty="0" smtClean="0"/>
            <a:t>ECV Assessments</a:t>
          </a:r>
          <a:endParaRPr lang="en-US" dirty="0"/>
        </a:p>
      </dgm:t>
    </dgm:pt>
    <dgm:pt modelId="{9E6E9639-E943-DE4D-A2F2-ADE192F57F2E}" type="parTrans" cxnId="{1FA3D9F6-8514-3149-8536-D9BD6143B4AC}">
      <dgm:prSet/>
      <dgm:spPr/>
      <dgm:t>
        <a:bodyPr/>
        <a:lstStyle/>
        <a:p>
          <a:endParaRPr lang="en-US"/>
        </a:p>
      </dgm:t>
    </dgm:pt>
    <dgm:pt modelId="{46826CA8-97BC-B04D-AC12-128384DAFC0E}" type="sibTrans" cxnId="{1FA3D9F6-8514-3149-8536-D9BD6143B4AC}">
      <dgm:prSet/>
      <dgm:spPr>
        <a:solidFill>
          <a:schemeClr val="accent2"/>
        </a:solidFill>
      </dgm:spPr>
      <dgm:t>
        <a:bodyPr/>
        <a:lstStyle/>
        <a:p>
          <a:endParaRPr lang="en-US"/>
        </a:p>
      </dgm:t>
    </dgm:pt>
    <dgm:pt modelId="{10452CAF-593F-DA4F-8A5A-A2380C4C4E5C}">
      <dgm:prSet phldrT="[Text]"/>
      <dgm:spPr/>
      <dgm:t>
        <a:bodyPr/>
        <a:lstStyle/>
        <a:p>
          <a:r>
            <a:rPr lang="en-US" dirty="0" smtClean="0"/>
            <a:t>Metrics</a:t>
          </a:r>
          <a:endParaRPr lang="en-US" dirty="0"/>
        </a:p>
      </dgm:t>
    </dgm:pt>
    <dgm:pt modelId="{29D276FF-577E-9340-9341-E6DC4330440B}" type="parTrans" cxnId="{913EB234-48E2-C84E-944D-C36CEA8A5FDF}">
      <dgm:prSet/>
      <dgm:spPr/>
      <dgm:t>
        <a:bodyPr/>
        <a:lstStyle/>
        <a:p>
          <a:endParaRPr lang="en-US"/>
        </a:p>
      </dgm:t>
    </dgm:pt>
    <dgm:pt modelId="{94DBE24B-EAFE-5043-94E5-FA8FA200D0CC}" type="sibTrans" cxnId="{913EB234-48E2-C84E-944D-C36CEA8A5FDF}">
      <dgm:prSet/>
      <dgm:spPr>
        <a:solidFill>
          <a:schemeClr val="accent2"/>
        </a:solidFill>
      </dgm:spPr>
      <dgm:t>
        <a:bodyPr/>
        <a:lstStyle/>
        <a:p>
          <a:endParaRPr lang="en-US"/>
        </a:p>
      </dgm:t>
    </dgm:pt>
    <dgm:pt modelId="{1175232F-A3D6-F94F-AEBC-D89E03DEBC31}" type="pres">
      <dgm:prSet presAssocID="{0E5C0CA6-2604-054F-B881-403D65A0527D}" presName="cycle" presStyleCnt="0">
        <dgm:presLayoutVars>
          <dgm:dir/>
          <dgm:resizeHandles val="exact"/>
        </dgm:presLayoutVars>
      </dgm:prSet>
      <dgm:spPr/>
      <dgm:t>
        <a:bodyPr/>
        <a:lstStyle/>
        <a:p>
          <a:endParaRPr lang="en-US"/>
        </a:p>
      </dgm:t>
    </dgm:pt>
    <dgm:pt modelId="{245D103A-43BB-7D4C-9F39-B62B944EF305}" type="pres">
      <dgm:prSet presAssocID="{B79DA9FB-B635-E34F-86A6-68615CD0F2BA}" presName="dummy" presStyleCnt="0"/>
      <dgm:spPr/>
    </dgm:pt>
    <dgm:pt modelId="{D74F7E72-F0FD-8849-8044-C721D96E0844}" type="pres">
      <dgm:prSet presAssocID="{B79DA9FB-B635-E34F-86A6-68615CD0F2BA}" presName="node" presStyleLbl="revTx" presStyleIdx="0" presStyleCnt="4">
        <dgm:presLayoutVars>
          <dgm:bulletEnabled val="1"/>
        </dgm:presLayoutVars>
      </dgm:prSet>
      <dgm:spPr/>
      <dgm:t>
        <a:bodyPr/>
        <a:lstStyle/>
        <a:p>
          <a:endParaRPr lang="en-US"/>
        </a:p>
      </dgm:t>
    </dgm:pt>
    <dgm:pt modelId="{071209F2-7290-6141-9504-B4550094A8FB}" type="pres">
      <dgm:prSet presAssocID="{49BC2B89-B246-EA41-9109-9664F29D7F4F}" presName="sibTrans" presStyleLbl="node1" presStyleIdx="0" presStyleCnt="4"/>
      <dgm:spPr/>
      <dgm:t>
        <a:bodyPr/>
        <a:lstStyle/>
        <a:p>
          <a:endParaRPr lang="en-US"/>
        </a:p>
      </dgm:t>
    </dgm:pt>
    <dgm:pt modelId="{B015DCE8-2186-0C47-8464-750E16CCDE88}" type="pres">
      <dgm:prSet presAssocID="{E2C7B313-FF2A-EF4A-8A88-7916812C9956}" presName="dummy" presStyleCnt="0"/>
      <dgm:spPr/>
    </dgm:pt>
    <dgm:pt modelId="{1A662AE3-A963-5B4E-AD1E-CD11E9B6271A}" type="pres">
      <dgm:prSet presAssocID="{E2C7B313-FF2A-EF4A-8A88-7916812C9956}" presName="node" presStyleLbl="revTx" presStyleIdx="1" presStyleCnt="4">
        <dgm:presLayoutVars>
          <dgm:bulletEnabled val="1"/>
        </dgm:presLayoutVars>
      </dgm:prSet>
      <dgm:spPr/>
      <dgm:t>
        <a:bodyPr/>
        <a:lstStyle/>
        <a:p>
          <a:endParaRPr lang="en-US"/>
        </a:p>
      </dgm:t>
    </dgm:pt>
    <dgm:pt modelId="{241F3594-1DB6-164C-ACAC-EEDDEF88B3BB}" type="pres">
      <dgm:prSet presAssocID="{FA13B08E-10D5-364E-830F-5B60281BC7F3}" presName="sibTrans" presStyleLbl="node1" presStyleIdx="1" presStyleCnt="4"/>
      <dgm:spPr/>
      <dgm:t>
        <a:bodyPr/>
        <a:lstStyle/>
        <a:p>
          <a:endParaRPr lang="en-US"/>
        </a:p>
      </dgm:t>
    </dgm:pt>
    <dgm:pt modelId="{B9A01B3B-D566-D843-A601-2D8745000DF9}" type="pres">
      <dgm:prSet presAssocID="{5ED73F3B-50FD-7246-A469-1BBCE271FDEE}" presName="dummy" presStyleCnt="0"/>
      <dgm:spPr/>
    </dgm:pt>
    <dgm:pt modelId="{1F15B2D8-CBB0-0145-A1B8-E6F6BE971529}" type="pres">
      <dgm:prSet presAssocID="{5ED73F3B-50FD-7246-A469-1BBCE271FDEE}" presName="node" presStyleLbl="revTx" presStyleIdx="2" presStyleCnt="4" custRadScaleRad="98518" custRadScaleInc="9305">
        <dgm:presLayoutVars>
          <dgm:bulletEnabled val="1"/>
        </dgm:presLayoutVars>
      </dgm:prSet>
      <dgm:spPr/>
      <dgm:t>
        <a:bodyPr/>
        <a:lstStyle/>
        <a:p>
          <a:endParaRPr lang="en-US"/>
        </a:p>
      </dgm:t>
    </dgm:pt>
    <dgm:pt modelId="{BD261BBB-B6D4-5E44-948C-2A2B34997C41}" type="pres">
      <dgm:prSet presAssocID="{46826CA8-97BC-B04D-AC12-128384DAFC0E}" presName="sibTrans" presStyleLbl="node1" presStyleIdx="2" presStyleCnt="4"/>
      <dgm:spPr/>
      <dgm:t>
        <a:bodyPr/>
        <a:lstStyle/>
        <a:p>
          <a:endParaRPr lang="en-US"/>
        </a:p>
      </dgm:t>
    </dgm:pt>
    <dgm:pt modelId="{2CB39A90-BFCA-DE41-BE89-ED9167A9567E}" type="pres">
      <dgm:prSet presAssocID="{10452CAF-593F-DA4F-8A5A-A2380C4C4E5C}" presName="dummy" presStyleCnt="0"/>
      <dgm:spPr/>
    </dgm:pt>
    <dgm:pt modelId="{B9B5FCFE-5934-BE47-A670-8A8095B372C9}" type="pres">
      <dgm:prSet presAssocID="{10452CAF-593F-DA4F-8A5A-A2380C4C4E5C}" presName="node" presStyleLbl="revTx" presStyleIdx="3" presStyleCnt="4">
        <dgm:presLayoutVars>
          <dgm:bulletEnabled val="1"/>
        </dgm:presLayoutVars>
      </dgm:prSet>
      <dgm:spPr/>
      <dgm:t>
        <a:bodyPr/>
        <a:lstStyle/>
        <a:p>
          <a:endParaRPr lang="en-US"/>
        </a:p>
      </dgm:t>
    </dgm:pt>
    <dgm:pt modelId="{A794E433-BFEF-464D-9E12-10D8C84B41F5}" type="pres">
      <dgm:prSet presAssocID="{94DBE24B-EAFE-5043-94E5-FA8FA200D0CC}" presName="sibTrans" presStyleLbl="node1" presStyleIdx="3" presStyleCnt="4" custLinFactNeighborY="-1072"/>
      <dgm:spPr/>
      <dgm:t>
        <a:bodyPr/>
        <a:lstStyle/>
        <a:p>
          <a:endParaRPr lang="en-US"/>
        </a:p>
      </dgm:t>
    </dgm:pt>
  </dgm:ptLst>
  <dgm:cxnLst>
    <dgm:cxn modelId="{913EB234-48E2-C84E-944D-C36CEA8A5FDF}" srcId="{0E5C0CA6-2604-054F-B881-403D65A0527D}" destId="{10452CAF-593F-DA4F-8A5A-A2380C4C4E5C}" srcOrd="3" destOrd="0" parTransId="{29D276FF-577E-9340-9341-E6DC4330440B}" sibTransId="{94DBE24B-EAFE-5043-94E5-FA8FA200D0CC}"/>
    <dgm:cxn modelId="{903D44DA-53E6-374A-B4B9-8C1770CFDBD9}" type="presOf" srcId="{FA13B08E-10D5-364E-830F-5B60281BC7F3}" destId="{241F3594-1DB6-164C-ACAC-EEDDEF88B3BB}" srcOrd="0" destOrd="0" presId="urn:microsoft.com/office/officeart/2005/8/layout/cycle1"/>
    <dgm:cxn modelId="{BC3C0EC5-9C85-AA42-9296-93ED3CB1E6EB}" srcId="{0E5C0CA6-2604-054F-B881-403D65A0527D}" destId="{B79DA9FB-B635-E34F-86A6-68615CD0F2BA}" srcOrd="0" destOrd="0" parTransId="{552CB162-2DAF-874A-B41B-E747633C7EB2}" sibTransId="{49BC2B89-B246-EA41-9109-9664F29D7F4F}"/>
    <dgm:cxn modelId="{4DB45A19-56F7-9A4C-B034-752E8D336B45}" type="presOf" srcId="{49BC2B89-B246-EA41-9109-9664F29D7F4F}" destId="{071209F2-7290-6141-9504-B4550094A8FB}" srcOrd="0" destOrd="0" presId="urn:microsoft.com/office/officeart/2005/8/layout/cycle1"/>
    <dgm:cxn modelId="{2687673A-096E-FA4C-B7E4-CCE2FAB9560A}" srcId="{0E5C0CA6-2604-054F-B881-403D65A0527D}" destId="{E2C7B313-FF2A-EF4A-8A88-7916812C9956}" srcOrd="1" destOrd="0" parTransId="{B2A02F98-1DB8-D447-8FDF-C803C6BD3EEA}" sibTransId="{FA13B08E-10D5-364E-830F-5B60281BC7F3}"/>
    <dgm:cxn modelId="{69204D25-7195-0644-ADAD-062A157717C4}" type="presOf" srcId="{10452CAF-593F-DA4F-8A5A-A2380C4C4E5C}" destId="{B9B5FCFE-5934-BE47-A670-8A8095B372C9}" srcOrd="0" destOrd="0" presId="urn:microsoft.com/office/officeart/2005/8/layout/cycle1"/>
    <dgm:cxn modelId="{6F44DC22-F304-EC4B-8D6C-8CE8CED3B45C}" type="presOf" srcId="{5ED73F3B-50FD-7246-A469-1BBCE271FDEE}" destId="{1F15B2D8-CBB0-0145-A1B8-E6F6BE971529}" srcOrd="0" destOrd="0" presId="urn:microsoft.com/office/officeart/2005/8/layout/cycle1"/>
    <dgm:cxn modelId="{1FA3D9F6-8514-3149-8536-D9BD6143B4AC}" srcId="{0E5C0CA6-2604-054F-B881-403D65A0527D}" destId="{5ED73F3B-50FD-7246-A469-1BBCE271FDEE}" srcOrd="2" destOrd="0" parTransId="{9E6E9639-E943-DE4D-A2F2-ADE192F57F2E}" sibTransId="{46826CA8-97BC-B04D-AC12-128384DAFC0E}"/>
    <dgm:cxn modelId="{B79D0031-5C71-BF40-8AE1-54D3F1C79116}" type="presOf" srcId="{46826CA8-97BC-B04D-AC12-128384DAFC0E}" destId="{BD261BBB-B6D4-5E44-948C-2A2B34997C41}" srcOrd="0" destOrd="0" presId="urn:microsoft.com/office/officeart/2005/8/layout/cycle1"/>
    <dgm:cxn modelId="{8892BBA2-979B-8D4B-8CB3-968C1611894E}" type="presOf" srcId="{E2C7B313-FF2A-EF4A-8A88-7916812C9956}" destId="{1A662AE3-A963-5B4E-AD1E-CD11E9B6271A}" srcOrd="0" destOrd="0" presId="urn:microsoft.com/office/officeart/2005/8/layout/cycle1"/>
    <dgm:cxn modelId="{0DAE7FE1-B7B6-1842-9056-E523CFCF2680}" type="presOf" srcId="{B79DA9FB-B635-E34F-86A6-68615CD0F2BA}" destId="{D74F7E72-F0FD-8849-8044-C721D96E0844}" srcOrd="0" destOrd="0" presId="urn:microsoft.com/office/officeart/2005/8/layout/cycle1"/>
    <dgm:cxn modelId="{C2F9F6EC-7E54-D64A-8623-4FE9497DD686}" type="presOf" srcId="{94DBE24B-EAFE-5043-94E5-FA8FA200D0CC}" destId="{A794E433-BFEF-464D-9E12-10D8C84B41F5}" srcOrd="0" destOrd="0" presId="urn:microsoft.com/office/officeart/2005/8/layout/cycle1"/>
    <dgm:cxn modelId="{51333464-FB8E-D44A-8629-1DCE194EB06C}" type="presOf" srcId="{0E5C0CA6-2604-054F-B881-403D65A0527D}" destId="{1175232F-A3D6-F94F-AEBC-D89E03DEBC31}" srcOrd="0" destOrd="0" presId="urn:microsoft.com/office/officeart/2005/8/layout/cycle1"/>
    <dgm:cxn modelId="{C831C93F-22DF-F946-899D-F898DC4281D5}" type="presParOf" srcId="{1175232F-A3D6-F94F-AEBC-D89E03DEBC31}" destId="{245D103A-43BB-7D4C-9F39-B62B944EF305}" srcOrd="0" destOrd="0" presId="urn:microsoft.com/office/officeart/2005/8/layout/cycle1"/>
    <dgm:cxn modelId="{331BAD62-C015-3549-B86C-8078905C73FC}" type="presParOf" srcId="{1175232F-A3D6-F94F-AEBC-D89E03DEBC31}" destId="{D74F7E72-F0FD-8849-8044-C721D96E0844}" srcOrd="1" destOrd="0" presId="urn:microsoft.com/office/officeart/2005/8/layout/cycle1"/>
    <dgm:cxn modelId="{D996CFC3-A2B2-224C-8D52-FA45862EEF09}" type="presParOf" srcId="{1175232F-A3D6-F94F-AEBC-D89E03DEBC31}" destId="{071209F2-7290-6141-9504-B4550094A8FB}" srcOrd="2" destOrd="0" presId="urn:microsoft.com/office/officeart/2005/8/layout/cycle1"/>
    <dgm:cxn modelId="{A0BEDAE9-9A2C-CB4E-B2AB-B982154FBAEE}" type="presParOf" srcId="{1175232F-A3D6-F94F-AEBC-D89E03DEBC31}" destId="{B015DCE8-2186-0C47-8464-750E16CCDE88}" srcOrd="3" destOrd="0" presId="urn:microsoft.com/office/officeart/2005/8/layout/cycle1"/>
    <dgm:cxn modelId="{C7683B30-7AB9-8A45-9273-0268B95246BF}" type="presParOf" srcId="{1175232F-A3D6-F94F-AEBC-D89E03DEBC31}" destId="{1A662AE3-A963-5B4E-AD1E-CD11E9B6271A}" srcOrd="4" destOrd="0" presId="urn:microsoft.com/office/officeart/2005/8/layout/cycle1"/>
    <dgm:cxn modelId="{AABCD354-FE56-7341-BB5F-911D79A4D6A4}" type="presParOf" srcId="{1175232F-A3D6-F94F-AEBC-D89E03DEBC31}" destId="{241F3594-1DB6-164C-ACAC-EEDDEF88B3BB}" srcOrd="5" destOrd="0" presId="urn:microsoft.com/office/officeart/2005/8/layout/cycle1"/>
    <dgm:cxn modelId="{3AE9B177-0EC4-1546-8BCA-BA5E26009C1A}" type="presParOf" srcId="{1175232F-A3D6-F94F-AEBC-D89E03DEBC31}" destId="{B9A01B3B-D566-D843-A601-2D8745000DF9}" srcOrd="6" destOrd="0" presId="urn:microsoft.com/office/officeart/2005/8/layout/cycle1"/>
    <dgm:cxn modelId="{3E1199FF-DDFA-7041-BB7B-920479CE7BB4}" type="presParOf" srcId="{1175232F-A3D6-F94F-AEBC-D89E03DEBC31}" destId="{1F15B2D8-CBB0-0145-A1B8-E6F6BE971529}" srcOrd="7" destOrd="0" presId="urn:microsoft.com/office/officeart/2005/8/layout/cycle1"/>
    <dgm:cxn modelId="{B2699916-2AFD-2846-AC5F-C6D621268203}" type="presParOf" srcId="{1175232F-A3D6-F94F-AEBC-D89E03DEBC31}" destId="{BD261BBB-B6D4-5E44-948C-2A2B34997C41}" srcOrd="8" destOrd="0" presId="urn:microsoft.com/office/officeart/2005/8/layout/cycle1"/>
    <dgm:cxn modelId="{78039AD2-4025-5240-92C2-D51474FFB002}" type="presParOf" srcId="{1175232F-A3D6-F94F-AEBC-D89E03DEBC31}" destId="{2CB39A90-BFCA-DE41-BE89-ED9167A9567E}" srcOrd="9" destOrd="0" presId="urn:microsoft.com/office/officeart/2005/8/layout/cycle1"/>
    <dgm:cxn modelId="{90984E90-5F57-8F4C-8384-9FF5B4810484}" type="presParOf" srcId="{1175232F-A3D6-F94F-AEBC-D89E03DEBC31}" destId="{B9B5FCFE-5934-BE47-A670-8A8095B372C9}" srcOrd="10" destOrd="0" presId="urn:microsoft.com/office/officeart/2005/8/layout/cycle1"/>
    <dgm:cxn modelId="{BA2268D5-F122-0C48-948B-C4ECA7839FD8}" type="presParOf" srcId="{1175232F-A3D6-F94F-AEBC-D89E03DEBC31}" destId="{A794E433-BFEF-464D-9E12-10D8C84B41F5}"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F7E72-F0FD-8849-8044-C721D96E0844}">
      <dsp:nvSpPr>
        <dsp:cNvPr id="0" name=""/>
        <dsp:cNvSpPr/>
      </dsp:nvSpPr>
      <dsp:spPr>
        <a:xfrm>
          <a:off x="4721997" y="123082"/>
          <a:ext cx="1924200" cy="192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8000"/>
              </a:solidFill>
            </a:rPr>
            <a:t>Architecture</a:t>
          </a:r>
          <a:endParaRPr lang="en-US" sz="2800" kern="1200" dirty="0"/>
        </a:p>
      </dsp:txBody>
      <dsp:txXfrm>
        <a:off x="4721997" y="123082"/>
        <a:ext cx="1924200" cy="1924200"/>
      </dsp:txXfrm>
    </dsp:sp>
    <dsp:sp modelId="{071209F2-7290-6141-9504-B4550094A8FB}">
      <dsp:nvSpPr>
        <dsp:cNvPr id="0" name=""/>
        <dsp:cNvSpPr/>
      </dsp:nvSpPr>
      <dsp:spPr>
        <a:xfrm>
          <a:off x="1332830" y="1877"/>
          <a:ext cx="5434571" cy="5434571"/>
        </a:xfrm>
        <a:prstGeom prst="circularArrow">
          <a:avLst>
            <a:gd name="adj1" fmla="val 6904"/>
            <a:gd name="adj2" fmla="val 465530"/>
            <a:gd name="adj3" fmla="val 548667"/>
            <a:gd name="adj4" fmla="val 20585803"/>
            <a:gd name="adj5" fmla="val 8055"/>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A662AE3-A963-5B4E-AD1E-CD11E9B6271A}">
      <dsp:nvSpPr>
        <dsp:cNvPr id="0" name=""/>
        <dsp:cNvSpPr/>
      </dsp:nvSpPr>
      <dsp:spPr>
        <a:xfrm>
          <a:off x="4721997" y="3391044"/>
          <a:ext cx="1924200" cy="192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ECV Inventory</a:t>
          </a:r>
          <a:endParaRPr lang="en-US" sz="2800" kern="1200" dirty="0">
            <a:solidFill>
              <a:schemeClr val="tx1"/>
            </a:solidFill>
          </a:endParaRPr>
        </a:p>
      </dsp:txBody>
      <dsp:txXfrm>
        <a:off x="4721997" y="3391044"/>
        <a:ext cx="1924200" cy="1924200"/>
      </dsp:txXfrm>
    </dsp:sp>
    <dsp:sp modelId="{241F3594-1DB6-164C-ACAC-EEDDEF88B3BB}">
      <dsp:nvSpPr>
        <dsp:cNvPr id="0" name=""/>
        <dsp:cNvSpPr/>
      </dsp:nvSpPr>
      <dsp:spPr>
        <a:xfrm>
          <a:off x="1389719" y="-14616"/>
          <a:ext cx="5434571" cy="5434571"/>
        </a:xfrm>
        <a:prstGeom prst="circularArrow">
          <a:avLst>
            <a:gd name="adj1" fmla="val 6904"/>
            <a:gd name="adj2" fmla="val 465530"/>
            <a:gd name="adj3" fmla="val 6119761"/>
            <a:gd name="adj4" fmla="val 4473923"/>
            <a:gd name="adj5" fmla="val 8055"/>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F15B2D8-CBB0-0145-A1B8-E6F6BE971529}">
      <dsp:nvSpPr>
        <dsp:cNvPr id="0" name=""/>
        <dsp:cNvSpPr/>
      </dsp:nvSpPr>
      <dsp:spPr>
        <a:xfrm>
          <a:off x="1401762" y="3286520"/>
          <a:ext cx="1924200" cy="192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ECV Assessments</a:t>
          </a:r>
          <a:endParaRPr lang="en-US" sz="2800" kern="1200" dirty="0"/>
        </a:p>
      </dsp:txBody>
      <dsp:txXfrm>
        <a:off x="1401762" y="3286520"/>
        <a:ext cx="1924200" cy="1924200"/>
      </dsp:txXfrm>
    </dsp:sp>
    <dsp:sp modelId="{BD261BBB-B6D4-5E44-948C-2A2B34997C41}">
      <dsp:nvSpPr>
        <dsp:cNvPr id="0" name=""/>
        <dsp:cNvSpPr/>
      </dsp:nvSpPr>
      <dsp:spPr>
        <a:xfrm>
          <a:off x="1351133" y="-61599"/>
          <a:ext cx="5434571" cy="5434571"/>
        </a:xfrm>
        <a:prstGeom prst="circularArrow">
          <a:avLst>
            <a:gd name="adj1" fmla="val 6904"/>
            <a:gd name="adj2" fmla="val 465530"/>
            <a:gd name="adj3" fmla="val 11250382"/>
            <a:gd name="adj4" fmla="val 9849450"/>
            <a:gd name="adj5" fmla="val 8055"/>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9B5FCFE-5934-BE47-A670-8A8095B372C9}">
      <dsp:nvSpPr>
        <dsp:cNvPr id="0" name=""/>
        <dsp:cNvSpPr/>
      </dsp:nvSpPr>
      <dsp:spPr>
        <a:xfrm>
          <a:off x="1454035" y="123082"/>
          <a:ext cx="1924200" cy="192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Metrics</a:t>
          </a:r>
          <a:endParaRPr lang="en-US" sz="2800" kern="1200" dirty="0"/>
        </a:p>
      </dsp:txBody>
      <dsp:txXfrm>
        <a:off x="1454035" y="123082"/>
        <a:ext cx="1924200" cy="1924200"/>
      </dsp:txXfrm>
    </dsp:sp>
    <dsp:sp modelId="{A794E433-BFEF-464D-9E12-10D8C84B41F5}">
      <dsp:nvSpPr>
        <dsp:cNvPr id="0" name=""/>
        <dsp:cNvSpPr/>
      </dsp:nvSpPr>
      <dsp:spPr>
        <a:xfrm>
          <a:off x="1332830" y="-56380"/>
          <a:ext cx="5434571" cy="5434571"/>
        </a:xfrm>
        <a:prstGeom prst="circularArrow">
          <a:avLst>
            <a:gd name="adj1" fmla="val 6904"/>
            <a:gd name="adj2" fmla="val 465530"/>
            <a:gd name="adj3" fmla="val 16748667"/>
            <a:gd name="adj4" fmla="val 15185803"/>
            <a:gd name="adj5" fmla="val 8055"/>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98102" y="0"/>
            <a:ext cx="2982119" cy="464820"/>
          </a:xfrm>
          <a:prstGeom prst="rect">
            <a:avLst/>
          </a:prstGeom>
        </p:spPr>
        <p:txBody>
          <a:bodyPr vert="horz" wrap="square" lIns="92446" tIns="46223" rIns="92446" bIns="46223"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10/30/13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smtClean="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a:p>
        </p:txBody>
      </p:sp>
    </p:spTree>
    <p:extLst>
      <p:ext uri="{BB962C8B-B14F-4D97-AF65-F5344CB8AC3E}">
        <p14:creationId xmlns:p14="http://schemas.microsoft.com/office/powerpoint/2010/main" val="54531068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smtClean="0">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de-DE" smtClean="0">
              <a:latin typeface="Times New Roman" pitchFamily="-10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26</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atin typeface="Calibri"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300">
                <a:solidFill>
                  <a:schemeClr val="tx1"/>
                </a:solidFill>
                <a:latin typeface="Calibri" charset="0"/>
                <a:ea typeface="ＭＳ Ｐゴシック" charset="0"/>
                <a:cs typeface="ＭＳ Ｐゴシック" charset="0"/>
              </a:defRPr>
            </a:lvl1pPr>
            <a:lvl2pPr marL="710855" indent="-273406" eaLnBrk="0" hangingPunct="0">
              <a:defRPr sz="2300">
                <a:solidFill>
                  <a:schemeClr val="tx1"/>
                </a:solidFill>
                <a:latin typeface="Calibri" charset="0"/>
                <a:ea typeface="ＭＳ Ｐゴシック" charset="0"/>
              </a:defRPr>
            </a:lvl2pPr>
            <a:lvl3pPr marL="1093622" indent="-218724" eaLnBrk="0" hangingPunct="0">
              <a:defRPr sz="2300">
                <a:solidFill>
                  <a:schemeClr val="tx1"/>
                </a:solidFill>
                <a:latin typeface="Calibri" charset="0"/>
                <a:ea typeface="ＭＳ Ｐゴシック" charset="0"/>
              </a:defRPr>
            </a:lvl3pPr>
            <a:lvl4pPr marL="1531071" indent="-218724" eaLnBrk="0" hangingPunct="0">
              <a:defRPr sz="2300">
                <a:solidFill>
                  <a:schemeClr val="tx1"/>
                </a:solidFill>
                <a:latin typeface="Calibri" charset="0"/>
                <a:ea typeface="ＭＳ Ｐゴシック" charset="0"/>
              </a:defRPr>
            </a:lvl4pPr>
            <a:lvl5pPr marL="1968520" indent="-218724" eaLnBrk="0" hangingPunct="0">
              <a:defRPr sz="2300">
                <a:solidFill>
                  <a:schemeClr val="tx1"/>
                </a:solidFill>
                <a:latin typeface="Calibri" charset="0"/>
                <a:ea typeface="ＭＳ Ｐゴシック" charset="0"/>
              </a:defRPr>
            </a:lvl5pPr>
            <a:lvl6pPr marL="2405969" indent="-218724" eaLnBrk="0" fontAlgn="base" hangingPunct="0">
              <a:spcBef>
                <a:spcPct val="0"/>
              </a:spcBef>
              <a:spcAft>
                <a:spcPct val="0"/>
              </a:spcAft>
              <a:defRPr sz="2300">
                <a:solidFill>
                  <a:schemeClr val="tx1"/>
                </a:solidFill>
                <a:latin typeface="Calibri" charset="0"/>
                <a:ea typeface="ＭＳ Ｐゴシック" charset="0"/>
              </a:defRPr>
            </a:lvl6pPr>
            <a:lvl7pPr marL="2843418" indent="-218724" eaLnBrk="0" fontAlgn="base" hangingPunct="0">
              <a:spcBef>
                <a:spcPct val="0"/>
              </a:spcBef>
              <a:spcAft>
                <a:spcPct val="0"/>
              </a:spcAft>
              <a:defRPr sz="2300">
                <a:solidFill>
                  <a:schemeClr val="tx1"/>
                </a:solidFill>
                <a:latin typeface="Calibri" charset="0"/>
                <a:ea typeface="ＭＳ Ｐゴシック" charset="0"/>
              </a:defRPr>
            </a:lvl7pPr>
            <a:lvl8pPr marL="3280867" indent="-218724" eaLnBrk="0" fontAlgn="base" hangingPunct="0">
              <a:spcBef>
                <a:spcPct val="0"/>
              </a:spcBef>
              <a:spcAft>
                <a:spcPct val="0"/>
              </a:spcAft>
              <a:defRPr sz="2300">
                <a:solidFill>
                  <a:schemeClr val="tx1"/>
                </a:solidFill>
                <a:latin typeface="Calibri" charset="0"/>
                <a:ea typeface="ＭＳ Ｐゴシック" charset="0"/>
              </a:defRPr>
            </a:lvl8pPr>
            <a:lvl9pPr marL="3718316" indent="-218724" eaLnBrk="0" fontAlgn="base" hangingPunct="0">
              <a:spcBef>
                <a:spcPct val="0"/>
              </a:spcBef>
              <a:spcAft>
                <a:spcPct val="0"/>
              </a:spcAft>
              <a:defRPr sz="2300">
                <a:solidFill>
                  <a:schemeClr val="tx1"/>
                </a:solidFill>
                <a:latin typeface="Calibri" charset="0"/>
                <a:ea typeface="ＭＳ Ｐゴシック" charset="0"/>
              </a:defRPr>
            </a:lvl9pPr>
          </a:lstStyle>
          <a:p>
            <a:pPr eaLnBrk="1" hangingPunct="1"/>
            <a:fld id="{C4C1CDFF-A694-1045-84DE-576CEB567E2D}" type="slidenum">
              <a:rPr lang="en-US" sz="1100"/>
              <a:pPr eaLnBrk="1" hangingPunct="1"/>
              <a:t>2</a:t>
            </a:fld>
            <a:endParaRPr lang="en-US" sz="11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300">
                <a:solidFill>
                  <a:schemeClr val="tx1"/>
                </a:solidFill>
                <a:latin typeface="Calibri" charset="0"/>
                <a:ea typeface="ＭＳ Ｐゴシック" charset="0"/>
                <a:cs typeface="ＭＳ Ｐゴシック" charset="0"/>
              </a:defRPr>
            </a:lvl1pPr>
            <a:lvl2pPr marL="710855" indent="-273406" eaLnBrk="0" hangingPunct="0">
              <a:defRPr sz="2300">
                <a:solidFill>
                  <a:schemeClr val="tx1"/>
                </a:solidFill>
                <a:latin typeface="Calibri" charset="0"/>
                <a:ea typeface="ＭＳ Ｐゴシック" charset="0"/>
              </a:defRPr>
            </a:lvl2pPr>
            <a:lvl3pPr marL="1093622" indent="-218724" eaLnBrk="0" hangingPunct="0">
              <a:defRPr sz="2300">
                <a:solidFill>
                  <a:schemeClr val="tx1"/>
                </a:solidFill>
                <a:latin typeface="Calibri" charset="0"/>
                <a:ea typeface="ＭＳ Ｐゴシック" charset="0"/>
              </a:defRPr>
            </a:lvl3pPr>
            <a:lvl4pPr marL="1531071" indent="-218724" eaLnBrk="0" hangingPunct="0">
              <a:defRPr sz="2300">
                <a:solidFill>
                  <a:schemeClr val="tx1"/>
                </a:solidFill>
                <a:latin typeface="Calibri" charset="0"/>
                <a:ea typeface="ＭＳ Ｐゴシック" charset="0"/>
              </a:defRPr>
            </a:lvl4pPr>
            <a:lvl5pPr marL="1968520" indent="-218724" eaLnBrk="0" hangingPunct="0">
              <a:defRPr sz="2300">
                <a:solidFill>
                  <a:schemeClr val="tx1"/>
                </a:solidFill>
                <a:latin typeface="Calibri" charset="0"/>
                <a:ea typeface="ＭＳ Ｐゴシック" charset="0"/>
              </a:defRPr>
            </a:lvl5pPr>
            <a:lvl6pPr marL="2405969" indent="-218724" eaLnBrk="0" fontAlgn="base" hangingPunct="0">
              <a:spcBef>
                <a:spcPct val="0"/>
              </a:spcBef>
              <a:spcAft>
                <a:spcPct val="0"/>
              </a:spcAft>
              <a:defRPr sz="2300">
                <a:solidFill>
                  <a:schemeClr val="tx1"/>
                </a:solidFill>
                <a:latin typeface="Calibri" charset="0"/>
                <a:ea typeface="ＭＳ Ｐゴシック" charset="0"/>
              </a:defRPr>
            </a:lvl6pPr>
            <a:lvl7pPr marL="2843418" indent="-218724" eaLnBrk="0" fontAlgn="base" hangingPunct="0">
              <a:spcBef>
                <a:spcPct val="0"/>
              </a:spcBef>
              <a:spcAft>
                <a:spcPct val="0"/>
              </a:spcAft>
              <a:defRPr sz="2300">
                <a:solidFill>
                  <a:schemeClr val="tx1"/>
                </a:solidFill>
                <a:latin typeface="Calibri" charset="0"/>
                <a:ea typeface="ＭＳ Ｐゴシック" charset="0"/>
              </a:defRPr>
            </a:lvl7pPr>
            <a:lvl8pPr marL="3280867" indent="-218724" eaLnBrk="0" fontAlgn="base" hangingPunct="0">
              <a:spcBef>
                <a:spcPct val="0"/>
              </a:spcBef>
              <a:spcAft>
                <a:spcPct val="0"/>
              </a:spcAft>
              <a:defRPr sz="2300">
                <a:solidFill>
                  <a:schemeClr val="tx1"/>
                </a:solidFill>
                <a:latin typeface="Calibri" charset="0"/>
                <a:ea typeface="ＭＳ Ｐゴシック" charset="0"/>
              </a:defRPr>
            </a:lvl8pPr>
            <a:lvl9pPr marL="3718316" indent="-218724" eaLnBrk="0" fontAlgn="base" hangingPunct="0">
              <a:spcBef>
                <a:spcPct val="0"/>
              </a:spcBef>
              <a:spcAft>
                <a:spcPct val="0"/>
              </a:spcAft>
              <a:defRPr sz="2300">
                <a:solidFill>
                  <a:schemeClr val="tx1"/>
                </a:solidFill>
                <a:latin typeface="Calibri" charset="0"/>
                <a:ea typeface="ＭＳ Ｐゴシック" charset="0"/>
              </a:defRPr>
            </a:lvl9pPr>
          </a:lstStyle>
          <a:p>
            <a:pPr eaLnBrk="1" hangingPunct="1"/>
            <a:fld id="{52F4BC7B-E601-4841-9705-FED71509BCA5}" type="slidenum">
              <a:rPr lang="en-US" sz="1100"/>
              <a:pPr eaLnBrk="1" hangingPunct="1"/>
              <a:t>3</a:t>
            </a:fld>
            <a:endParaRPr lang="en-US" sz="11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atin typeface="Calibri"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300">
                <a:solidFill>
                  <a:schemeClr val="tx1"/>
                </a:solidFill>
                <a:latin typeface="Calibri" charset="0"/>
                <a:ea typeface="ＭＳ Ｐゴシック" charset="0"/>
                <a:cs typeface="ＭＳ Ｐゴシック" charset="0"/>
              </a:defRPr>
            </a:lvl1pPr>
            <a:lvl2pPr marL="710855" indent="-273406" eaLnBrk="0" hangingPunct="0">
              <a:defRPr sz="2300">
                <a:solidFill>
                  <a:schemeClr val="tx1"/>
                </a:solidFill>
                <a:latin typeface="Calibri" charset="0"/>
                <a:ea typeface="ＭＳ Ｐゴシック" charset="0"/>
              </a:defRPr>
            </a:lvl2pPr>
            <a:lvl3pPr marL="1093622" indent="-218724" eaLnBrk="0" hangingPunct="0">
              <a:defRPr sz="2300">
                <a:solidFill>
                  <a:schemeClr val="tx1"/>
                </a:solidFill>
                <a:latin typeface="Calibri" charset="0"/>
                <a:ea typeface="ＭＳ Ｐゴシック" charset="0"/>
              </a:defRPr>
            </a:lvl3pPr>
            <a:lvl4pPr marL="1531071" indent="-218724" eaLnBrk="0" hangingPunct="0">
              <a:defRPr sz="2300">
                <a:solidFill>
                  <a:schemeClr val="tx1"/>
                </a:solidFill>
                <a:latin typeface="Calibri" charset="0"/>
                <a:ea typeface="ＭＳ Ｐゴシック" charset="0"/>
              </a:defRPr>
            </a:lvl4pPr>
            <a:lvl5pPr marL="1968520" indent="-218724" eaLnBrk="0" hangingPunct="0">
              <a:defRPr sz="2300">
                <a:solidFill>
                  <a:schemeClr val="tx1"/>
                </a:solidFill>
                <a:latin typeface="Calibri" charset="0"/>
                <a:ea typeface="ＭＳ Ｐゴシック" charset="0"/>
              </a:defRPr>
            </a:lvl5pPr>
            <a:lvl6pPr marL="2405969" indent="-218724" eaLnBrk="0" fontAlgn="base" hangingPunct="0">
              <a:spcBef>
                <a:spcPct val="0"/>
              </a:spcBef>
              <a:spcAft>
                <a:spcPct val="0"/>
              </a:spcAft>
              <a:defRPr sz="2300">
                <a:solidFill>
                  <a:schemeClr val="tx1"/>
                </a:solidFill>
                <a:latin typeface="Calibri" charset="0"/>
                <a:ea typeface="ＭＳ Ｐゴシック" charset="0"/>
              </a:defRPr>
            </a:lvl6pPr>
            <a:lvl7pPr marL="2843418" indent="-218724" eaLnBrk="0" fontAlgn="base" hangingPunct="0">
              <a:spcBef>
                <a:spcPct val="0"/>
              </a:spcBef>
              <a:spcAft>
                <a:spcPct val="0"/>
              </a:spcAft>
              <a:defRPr sz="2300">
                <a:solidFill>
                  <a:schemeClr val="tx1"/>
                </a:solidFill>
                <a:latin typeface="Calibri" charset="0"/>
                <a:ea typeface="ＭＳ Ｐゴシック" charset="0"/>
              </a:defRPr>
            </a:lvl7pPr>
            <a:lvl8pPr marL="3280867" indent="-218724" eaLnBrk="0" fontAlgn="base" hangingPunct="0">
              <a:spcBef>
                <a:spcPct val="0"/>
              </a:spcBef>
              <a:spcAft>
                <a:spcPct val="0"/>
              </a:spcAft>
              <a:defRPr sz="2300">
                <a:solidFill>
                  <a:schemeClr val="tx1"/>
                </a:solidFill>
                <a:latin typeface="Calibri" charset="0"/>
                <a:ea typeface="ＭＳ Ｐゴシック" charset="0"/>
              </a:defRPr>
            </a:lvl8pPr>
            <a:lvl9pPr marL="3718316" indent="-218724" eaLnBrk="0" fontAlgn="base" hangingPunct="0">
              <a:spcBef>
                <a:spcPct val="0"/>
              </a:spcBef>
              <a:spcAft>
                <a:spcPct val="0"/>
              </a:spcAft>
              <a:defRPr sz="2300">
                <a:solidFill>
                  <a:schemeClr val="tx1"/>
                </a:solidFill>
                <a:latin typeface="Calibri" charset="0"/>
                <a:ea typeface="ＭＳ Ｐゴシック" charset="0"/>
              </a:defRPr>
            </a:lvl9pPr>
          </a:lstStyle>
          <a:p>
            <a:pPr eaLnBrk="1" hangingPunct="1"/>
            <a:fld id="{44EE0DA5-235F-3B43-8B9C-81CC4D504CC4}" type="slidenum">
              <a:rPr lang="en-US" sz="1100"/>
              <a:pPr eaLnBrk="1" hangingPunct="1"/>
              <a:t>4</a:t>
            </a:fld>
            <a:endParaRPr lang="en-US" sz="11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5</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11</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pt-BR" altLang="ja-JP">
              <a:latin typeface="Times New Roman" charset="0"/>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7806" eaLnBrk="0" hangingPunct="0">
              <a:defRPr sz="2300">
                <a:solidFill>
                  <a:schemeClr val="tx1"/>
                </a:solidFill>
                <a:latin typeface="Calibri" charset="0"/>
                <a:ea typeface="ＭＳ Ｐゴシック" charset="0"/>
                <a:cs typeface="ＭＳ Ｐゴシック" charset="0"/>
              </a:defRPr>
            </a:lvl1pPr>
            <a:lvl2pPr marL="710855" indent="-273406" defTabSz="947806" eaLnBrk="0" hangingPunct="0">
              <a:defRPr sz="2300">
                <a:solidFill>
                  <a:schemeClr val="tx1"/>
                </a:solidFill>
                <a:latin typeface="Calibri" charset="0"/>
                <a:ea typeface="ＭＳ Ｐゴシック" charset="0"/>
              </a:defRPr>
            </a:lvl2pPr>
            <a:lvl3pPr marL="1093622" indent="-218724" defTabSz="947806" eaLnBrk="0" hangingPunct="0">
              <a:defRPr sz="2300">
                <a:solidFill>
                  <a:schemeClr val="tx1"/>
                </a:solidFill>
                <a:latin typeface="Calibri" charset="0"/>
                <a:ea typeface="ＭＳ Ｐゴシック" charset="0"/>
              </a:defRPr>
            </a:lvl3pPr>
            <a:lvl4pPr marL="1531071" indent="-218724" defTabSz="947806" eaLnBrk="0" hangingPunct="0">
              <a:defRPr sz="2300">
                <a:solidFill>
                  <a:schemeClr val="tx1"/>
                </a:solidFill>
                <a:latin typeface="Calibri" charset="0"/>
                <a:ea typeface="ＭＳ Ｐゴシック" charset="0"/>
              </a:defRPr>
            </a:lvl4pPr>
            <a:lvl5pPr marL="1968520" indent="-218724" defTabSz="947806" eaLnBrk="0" hangingPunct="0">
              <a:defRPr sz="2300">
                <a:solidFill>
                  <a:schemeClr val="tx1"/>
                </a:solidFill>
                <a:latin typeface="Calibri" charset="0"/>
                <a:ea typeface="ＭＳ Ｐゴシック" charset="0"/>
              </a:defRPr>
            </a:lvl5pPr>
            <a:lvl6pPr marL="2405969" indent="-218724" defTabSz="947806" eaLnBrk="0" fontAlgn="base" hangingPunct="0">
              <a:spcBef>
                <a:spcPct val="0"/>
              </a:spcBef>
              <a:spcAft>
                <a:spcPct val="0"/>
              </a:spcAft>
              <a:defRPr sz="2300">
                <a:solidFill>
                  <a:schemeClr val="tx1"/>
                </a:solidFill>
                <a:latin typeface="Calibri" charset="0"/>
                <a:ea typeface="ＭＳ Ｐゴシック" charset="0"/>
              </a:defRPr>
            </a:lvl6pPr>
            <a:lvl7pPr marL="2843418" indent="-218724" defTabSz="947806" eaLnBrk="0" fontAlgn="base" hangingPunct="0">
              <a:spcBef>
                <a:spcPct val="0"/>
              </a:spcBef>
              <a:spcAft>
                <a:spcPct val="0"/>
              </a:spcAft>
              <a:defRPr sz="2300">
                <a:solidFill>
                  <a:schemeClr val="tx1"/>
                </a:solidFill>
                <a:latin typeface="Calibri" charset="0"/>
                <a:ea typeface="ＭＳ Ｐゴシック" charset="0"/>
              </a:defRPr>
            </a:lvl7pPr>
            <a:lvl8pPr marL="3280867" indent="-218724" defTabSz="947806" eaLnBrk="0" fontAlgn="base" hangingPunct="0">
              <a:spcBef>
                <a:spcPct val="0"/>
              </a:spcBef>
              <a:spcAft>
                <a:spcPct val="0"/>
              </a:spcAft>
              <a:defRPr sz="2300">
                <a:solidFill>
                  <a:schemeClr val="tx1"/>
                </a:solidFill>
                <a:latin typeface="Calibri" charset="0"/>
                <a:ea typeface="ＭＳ Ｐゴシック" charset="0"/>
              </a:defRPr>
            </a:lvl8pPr>
            <a:lvl9pPr marL="3718316" indent="-218724" defTabSz="947806" eaLnBrk="0" fontAlgn="base" hangingPunct="0">
              <a:spcBef>
                <a:spcPct val="0"/>
              </a:spcBef>
              <a:spcAft>
                <a:spcPct val="0"/>
              </a:spcAft>
              <a:defRPr sz="2300">
                <a:solidFill>
                  <a:schemeClr val="tx1"/>
                </a:solidFill>
                <a:latin typeface="Calibri" charset="0"/>
                <a:ea typeface="ＭＳ Ｐゴシック" charset="0"/>
              </a:defRPr>
            </a:lvl9pPr>
          </a:lstStyle>
          <a:p>
            <a:pPr eaLnBrk="1" hangingPunct="1"/>
            <a:fld id="{5B6E4F1F-8AE9-8A41-8501-63837401110A}" type="slidenum">
              <a:rPr lang="en-US" altLang="ja-JP" sz="1000"/>
              <a:pPr eaLnBrk="1" hangingPunct="1"/>
              <a:t>13</a:t>
            </a:fld>
            <a:endParaRPr lang="en-US" altLang="ja-JP" sz="1000"/>
          </a:p>
        </p:txBody>
      </p:sp>
      <p:sp>
        <p:nvSpPr>
          <p:cNvPr id="50180"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300">
                <a:solidFill>
                  <a:schemeClr val="tx1"/>
                </a:solidFill>
                <a:latin typeface="Calibri" charset="0"/>
                <a:ea typeface="ＭＳ Ｐゴシック" charset="0"/>
                <a:cs typeface="ＭＳ Ｐゴシック" charset="0"/>
              </a:defRPr>
            </a:lvl1pPr>
            <a:lvl2pPr marL="710855" indent="-273406" eaLnBrk="0" hangingPunct="0">
              <a:defRPr sz="2300">
                <a:solidFill>
                  <a:schemeClr val="tx1"/>
                </a:solidFill>
                <a:latin typeface="Calibri" charset="0"/>
                <a:ea typeface="ＭＳ Ｐゴシック" charset="0"/>
              </a:defRPr>
            </a:lvl2pPr>
            <a:lvl3pPr marL="1093622" indent="-218724" eaLnBrk="0" hangingPunct="0">
              <a:defRPr sz="2300">
                <a:solidFill>
                  <a:schemeClr val="tx1"/>
                </a:solidFill>
                <a:latin typeface="Calibri" charset="0"/>
                <a:ea typeface="ＭＳ Ｐゴシック" charset="0"/>
              </a:defRPr>
            </a:lvl3pPr>
            <a:lvl4pPr marL="1531071" indent="-218724" eaLnBrk="0" hangingPunct="0">
              <a:defRPr sz="2300">
                <a:solidFill>
                  <a:schemeClr val="tx1"/>
                </a:solidFill>
                <a:latin typeface="Calibri" charset="0"/>
                <a:ea typeface="ＭＳ Ｐゴシック" charset="0"/>
              </a:defRPr>
            </a:lvl4pPr>
            <a:lvl5pPr marL="1968520" indent="-218724" eaLnBrk="0" hangingPunct="0">
              <a:defRPr sz="2300">
                <a:solidFill>
                  <a:schemeClr val="tx1"/>
                </a:solidFill>
                <a:latin typeface="Calibri" charset="0"/>
                <a:ea typeface="ＭＳ Ｐゴシック" charset="0"/>
              </a:defRPr>
            </a:lvl5pPr>
            <a:lvl6pPr marL="2405969" indent="-218724" eaLnBrk="0" fontAlgn="base" hangingPunct="0">
              <a:spcBef>
                <a:spcPct val="0"/>
              </a:spcBef>
              <a:spcAft>
                <a:spcPct val="0"/>
              </a:spcAft>
              <a:defRPr sz="2300">
                <a:solidFill>
                  <a:schemeClr val="tx1"/>
                </a:solidFill>
                <a:latin typeface="Calibri" charset="0"/>
                <a:ea typeface="ＭＳ Ｐゴシック" charset="0"/>
              </a:defRPr>
            </a:lvl6pPr>
            <a:lvl7pPr marL="2843418" indent="-218724" eaLnBrk="0" fontAlgn="base" hangingPunct="0">
              <a:spcBef>
                <a:spcPct val="0"/>
              </a:spcBef>
              <a:spcAft>
                <a:spcPct val="0"/>
              </a:spcAft>
              <a:defRPr sz="2300">
                <a:solidFill>
                  <a:schemeClr val="tx1"/>
                </a:solidFill>
                <a:latin typeface="Calibri" charset="0"/>
                <a:ea typeface="ＭＳ Ｐゴシック" charset="0"/>
              </a:defRPr>
            </a:lvl7pPr>
            <a:lvl8pPr marL="3280867" indent="-218724" eaLnBrk="0" fontAlgn="base" hangingPunct="0">
              <a:spcBef>
                <a:spcPct val="0"/>
              </a:spcBef>
              <a:spcAft>
                <a:spcPct val="0"/>
              </a:spcAft>
              <a:defRPr sz="2300">
                <a:solidFill>
                  <a:schemeClr val="tx1"/>
                </a:solidFill>
                <a:latin typeface="Calibri" charset="0"/>
                <a:ea typeface="ＭＳ Ｐゴシック" charset="0"/>
              </a:defRPr>
            </a:lvl8pPr>
            <a:lvl9pPr marL="3718316" indent="-218724" eaLnBrk="0" fontAlgn="base" hangingPunct="0">
              <a:spcBef>
                <a:spcPct val="0"/>
              </a:spcBef>
              <a:spcAft>
                <a:spcPct val="0"/>
              </a:spcAft>
              <a:defRPr sz="2300">
                <a:solidFill>
                  <a:schemeClr val="tx1"/>
                </a:solidFill>
                <a:latin typeface="Calibri" charset="0"/>
                <a:ea typeface="ＭＳ Ｐゴシック" charset="0"/>
              </a:defRPr>
            </a:lvl9pPr>
          </a:lstStyle>
          <a:p>
            <a:pPr eaLnBrk="1" hangingPunct="1"/>
            <a:endParaRPr lang="en-US" altLang="ja-JP" sz="11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pt-BR" altLang="ja-JP">
              <a:latin typeface="Times New Roman"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7806" eaLnBrk="0" hangingPunct="0">
              <a:defRPr sz="2300">
                <a:solidFill>
                  <a:schemeClr val="tx1"/>
                </a:solidFill>
                <a:latin typeface="Calibri" charset="0"/>
                <a:ea typeface="ＭＳ Ｐゴシック" charset="0"/>
                <a:cs typeface="ＭＳ Ｐゴシック" charset="0"/>
              </a:defRPr>
            </a:lvl1pPr>
            <a:lvl2pPr marL="710855" indent="-273406" defTabSz="947806" eaLnBrk="0" hangingPunct="0">
              <a:defRPr sz="2300">
                <a:solidFill>
                  <a:schemeClr val="tx1"/>
                </a:solidFill>
                <a:latin typeface="Calibri" charset="0"/>
                <a:ea typeface="ＭＳ Ｐゴシック" charset="0"/>
              </a:defRPr>
            </a:lvl2pPr>
            <a:lvl3pPr marL="1093622" indent="-218724" defTabSz="947806" eaLnBrk="0" hangingPunct="0">
              <a:defRPr sz="2300">
                <a:solidFill>
                  <a:schemeClr val="tx1"/>
                </a:solidFill>
                <a:latin typeface="Calibri" charset="0"/>
                <a:ea typeface="ＭＳ Ｐゴシック" charset="0"/>
              </a:defRPr>
            </a:lvl3pPr>
            <a:lvl4pPr marL="1531071" indent="-218724" defTabSz="947806" eaLnBrk="0" hangingPunct="0">
              <a:defRPr sz="2300">
                <a:solidFill>
                  <a:schemeClr val="tx1"/>
                </a:solidFill>
                <a:latin typeface="Calibri" charset="0"/>
                <a:ea typeface="ＭＳ Ｐゴシック" charset="0"/>
              </a:defRPr>
            </a:lvl4pPr>
            <a:lvl5pPr marL="1968520" indent="-218724" defTabSz="947806" eaLnBrk="0" hangingPunct="0">
              <a:defRPr sz="2300">
                <a:solidFill>
                  <a:schemeClr val="tx1"/>
                </a:solidFill>
                <a:latin typeface="Calibri" charset="0"/>
                <a:ea typeface="ＭＳ Ｐゴシック" charset="0"/>
              </a:defRPr>
            </a:lvl5pPr>
            <a:lvl6pPr marL="2405969" indent="-218724" defTabSz="947806" eaLnBrk="0" fontAlgn="base" hangingPunct="0">
              <a:spcBef>
                <a:spcPct val="0"/>
              </a:spcBef>
              <a:spcAft>
                <a:spcPct val="0"/>
              </a:spcAft>
              <a:defRPr sz="2300">
                <a:solidFill>
                  <a:schemeClr val="tx1"/>
                </a:solidFill>
                <a:latin typeface="Calibri" charset="0"/>
                <a:ea typeface="ＭＳ Ｐゴシック" charset="0"/>
              </a:defRPr>
            </a:lvl6pPr>
            <a:lvl7pPr marL="2843418" indent="-218724" defTabSz="947806" eaLnBrk="0" fontAlgn="base" hangingPunct="0">
              <a:spcBef>
                <a:spcPct val="0"/>
              </a:spcBef>
              <a:spcAft>
                <a:spcPct val="0"/>
              </a:spcAft>
              <a:defRPr sz="2300">
                <a:solidFill>
                  <a:schemeClr val="tx1"/>
                </a:solidFill>
                <a:latin typeface="Calibri" charset="0"/>
                <a:ea typeface="ＭＳ Ｐゴシック" charset="0"/>
              </a:defRPr>
            </a:lvl7pPr>
            <a:lvl8pPr marL="3280867" indent="-218724" defTabSz="947806" eaLnBrk="0" fontAlgn="base" hangingPunct="0">
              <a:spcBef>
                <a:spcPct val="0"/>
              </a:spcBef>
              <a:spcAft>
                <a:spcPct val="0"/>
              </a:spcAft>
              <a:defRPr sz="2300">
                <a:solidFill>
                  <a:schemeClr val="tx1"/>
                </a:solidFill>
                <a:latin typeface="Calibri" charset="0"/>
                <a:ea typeface="ＭＳ Ｐゴシック" charset="0"/>
              </a:defRPr>
            </a:lvl8pPr>
            <a:lvl9pPr marL="3718316" indent="-218724" defTabSz="947806" eaLnBrk="0" fontAlgn="base" hangingPunct="0">
              <a:spcBef>
                <a:spcPct val="0"/>
              </a:spcBef>
              <a:spcAft>
                <a:spcPct val="0"/>
              </a:spcAft>
              <a:defRPr sz="2300">
                <a:solidFill>
                  <a:schemeClr val="tx1"/>
                </a:solidFill>
                <a:latin typeface="Calibri" charset="0"/>
                <a:ea typeface="ＭＳ Ｐゴシック" charset="0"/>
              </a:defRPr>
            </a:lvl9pPr>
          </a:lstStyle>
          <a:p>
            <a:pPr eaLnBrk="1" hangingPunct="1"/>
            <a:fld id="{FC229BA7-13DA-0947-93F1-7BEED95C8F05}" type="slidenum">
              <a:rPr lang="en-US" altLang="ja-JP" sz="1000"/>
              <a:pPr eaLnBrk="1" hangingPunct="1"/>
              <a:t>14</a:t>
            </a:fld>
            <a:endParaRPr lang="en-US" altLang="ja-JP" sz="1000"/>
          </a:p>
        </p:txBody>
      </p:sp>
      <p:sp>
        <p:nvSpPr>
          <p:cNvPr id="51204"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300">
                <a:solidFill>
                  <a:schemeClr val="tx1"/>
                </a:solidFill>
                <a:latin typeface="Calibri" charset="0"/>
                <a:ea typeface="ＭＳ Ｐゴシック" charset="0"/>
                <a:cs typeface="ＭＳ Ｐゴシック" charset="0"/>
              </a:defRPr>
            </a:lvl1pPr>
            <a:lvl2pPr marL="710855" indent="-273406" eaLnBrk="0" hangingPunct="0">
              <a:defRPr sz="2300">
                <a:solidFill>
                  <a:schemeClr val="tx1"/>
                </a:solidFill>
                <a:latin typeface="Calibri" charset="0"/>
                <a:ea typeface="ＭＳ Ｐゴシック" charset="0"/>
              </a:defRPr>
            </a:lvl2pPr>
            <a:lvl3pPr marL="1093622" indent="-218724" eaLnBrk="0" hangingPunct="0">
              <a:defRPr sz="2300">
                <a:solidFill>
                  <a:schemeClr val="tx1"/>
                </a:solidFill>
                <a:latin typeface="Calibri" charset="0"/>
                <a:ea typeface="ＭＳ Ｐゴシック" charset="0"/>
              </a:defRPr>
            </a:lvl3pPr>
            <a:lvl4pPr marL="1531071" indent="-218724" eaLnBrk="0" hangingPunct="0">
              <a:defRPr sz="2300">
                <a:solidFill>
                  <a:schemeClr val="tx1"/>
                </a:solidFill>
                <a:latin typeface="Calibri" charset="0"/>
                <a:ea typeface="ＭＳ Ｐゴシック" charset="0"/>
              </a:defRPr>
            </a:lvl4pPr>
            <a:lvl5pPr marL="1968520" indent="-218724" eaLnBrk="0" hangingPunct="0">
              <a:defRPr sz="2300">
                <a:solidFill>
                  <a:schemeClr val="tx1"/>
                </a:solidFill>
                <a:latin typeface="Calibri" charset="0"/>
                <a:ea typeface="ＭＳ Ｐゴシック" charset="0"/>
              </a:defRPr>
            </a:lvl5pPr>
            <a:lvl6pPr marL="2405969" indent="-218724" eaLnBrk="0" fontAlgn="base" hangingPunct="0">
              <a:spcBef>
                <a:spcPct val="0"/>
              </a:spcBef>
              <a:spcAft>
                <a:spcPct val="0"/>
              </a:spcAft>
              <a:defRPr sz="2300">
                <a:solidFill>
                  <a:schemeClr val="tx1"/>
                </a:solidFill>
                <a:latin typeface="Calibri" charset="0"/>
                <a:ea typeface="ＭＳ Ｐゴシック" charset="0"/>
              </a:defRPr>
            </a:lvl6pPr>
            <a:lvl7pPr marL="2843418" indent="-218724" eaLnBrk="0" fontAlgn="base" hangingPunct="0">
              <a:spcBef>
                <a:spcPct val="0"/>
              </a:spcBef>
              <a:spcAft>
                <a:spcPct val="0"/>
              </a:spcAft>
              <a:defRPr sz="2300">
                <a:solidFill>
                  <a:schemeClr val="tx1"/>
                </a:solidFill>
                <a:latin typeface="Calibri" charset="0"/>
                <a:ea typeface="ＭＳ Ｐゴシック" charset="0"/>
              </a:defRPr>
            </a:lvl7pPr>
            <a:lvl8pPr marL="3280867" indent="-218724" eaLnBrk="0" fontAlgn="base" hangingPunct="0">
              <a:spcBef>
                <a:spcPct val="0"/>
              </a:spcBef>
              <a:spcAft>
                <a:spcPct val="0"/>
              </a:spcAft>
              <a:defRPr sz="2300">
                <a:solidFill>
                  <a:schemeClr val="tx1"/>
                </a:solidFill>
                <a:latin typeface="Calibri" charset="0"/>
                <a:ea typeface="ＭＳ Ｐゴシック" charset="0"/>
              </a:defRPr>
            </a:lvl8pPr>
            <a:lvl9pPr marL="3718316" indent="-218724" eaLnBrk="0" fontAlgn="base" hangingPunct="0">
              <a:spcBef>
                <a:spcPct val="0"/>
              </a:spcBef>
              <a:spcAft>
                <a:spcPct val="0"/>
              </a:spcAft>
              <a:defRPr sz="2300">
                <a:solidFill>
                  <a:schemeClr val="tx1"/>
                </a:solidFill>
                <a:latin typeface="Calibri" charset="0"/>
                <a:ea typeface="ＭＳ Ｐゴシック" charset="0"/>
              </a:defRPr>
            </a:lvl9pPr>
          </a:lstStyle>
          <a:p>
            <a:pPr eaLnBrk="1" hangingPunct="1"/>
            <a:endParaRPr lang="en-US" altLang="ja-JP" sz="11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16</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188325" y="6513023"/>
            <a:ext cx="617157" cy="184666"/>
          </a:xfrm>
          <a:prstGeom prst="rect">
            <a:avLst/>
          </a:prstGeom>
          <a:noFill/>
          <a:ln w="9525">
            <a:noFill/>
            <a:miter lim="800000"/>
            <a:headEnd/>
            <a:tailEnd/>
          </a:ln>
        </p:spPr>
        <p:txBody>
          <a:bodyPr wrap="none" lIns="0" tIns="0" rIns="0" bIns="0">
            <a:spAutoFit/>
          </a:bodyPr>
          <a:lstStyle/>
          <a:p>
            <a:pPr algn="l">
              <a:defRPr/>
            </a:pPr>
            <a:r>
              <a:rPr lang="de-DE" sz="1200" dirty="0">
                <a:solidFill>
                  <a:srgbClr val="5F758D"/>
                </a:solidFill>
                <a:latin typeface="Century Gothic" pitchFamily="34" charset="0"/>
              </a:rPr>
              <a:t>Slide: </a:t>
            </a:r>
            <a:fld id="{00674DB5-EA4F-4207-BB2F-8F03D6107A33}" type="slidenum">
              <a:rPr lang="de-DE" sz="1200">
                <a:solidFill>
                  <a:srgbClr val="5F758D"/>
                </a:solidFill>
                <a:latin typeface="Century Gothic" pitchFamily="34" charset="0"/>
              </a:rPr>
              <a:pPr algn="l">
                <a:defRPr/>
              </a:pPr>
              <a:t>‹#›</a:t>
            </a:fld>
            <a:endParaRPr lang="de-DE" sz="1200" dirty="0">
              <a:solidFill>
                <a:srgbClr val="5F758D"/>
              </a:solidFill>
              <a:latin typeface="Century Gothic" pitchFamily="34" charset="0"/>
            </a:endParaRPr>
          </a:p>
        </p:txBody>
      </p:sp>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sp>
        <p:nvSpPr>
          <p:cNvPr id="6" name="Rectangle 36"/>
          <p:cNvSpPr>
            <a:spLocks noChangeArrowheads="1"/>
          </p:cNvSpPr>
          <p:nvPr userDrawn="1"/>
        </p:nvSpPr>
        <p:spPr bwMode="auto">
          <a:xfrm>
            <a:off x="158549" y="6494551"/>
            <a:ext cx="4553718" cy="215444"/>
          </a:xfrm>
          <a:prstGeom prst="rect">
            <a:avLst/>
          </a:prstGeom>
          <a:noFill/>
          <a:ln w="9525">
            <a:noFill/>
            <a:miter lim="800000"/>
            <a:headEnd/>
            <a:tailEnd/>
          </a:ln>
        </p:spPr>
        <p:txBody>
          <a:bodyPr wrap="none" lIns="0" tIns="0" rIns="0" bIns="0">
            <a:spAutoFit/>
          </a:bodyPr>
          <a:lstStyle/>
          <a:p>
            <a:pPr algn="l">
              <a:defRPr/>
            </a:pPr>
            <a:r>
              <a:rPr lang="en-US" sz="1400" b="0" noProof="0" smtClean="0">
                <a:solidFill>
                  <a:schemeClr val="tx2">
                    <a:lumMod val="50000"/>
                  </a:schemeClr>
                </a:solidFill>
                <a:latin typeface="Century Gothic" pitchFamily="34" charset="0"/>
              </a:rPr>
              <a:t>27</a:t>
            </a:r>
            <a:r>
              <a:rPr lang="en-US" sz="1400" b="0" baseline="30000" noProof="0" smtClean="0">
                <a:solidFill>
                  <a:schemeClr val="tx2">
                    <a:lumMod val="50000"/>
                  </a:schemeClr>
                </a:solidFill>
                <a:latin typeface="Century Gothic" pitchFamily="34" charset="0"/>
              </a:rPr>
              <a:t>th</a:t>
            </a:r>
            <a:r>
              <a:rPr lang="en-US" sz="1400" b="0" baseline="0" noProof="0" smtClean="0">
                <a:solidFill>
                  <a:schemeClr val="tx2">
                    <a:lumMod val="50000"/>
                  </a:schemeClr>
                </a:solidFill>
                <a:latin typeface="Century Gothic" pitchFamily="34" charset="0"/>
              </a:rPr>
              <a:t> </a:t>
            </a:r>
            <a:r>
              <a:rPr lang="en-US" sz="1400" b="0" noProof="0" smtClean="0">
                <a:solidFill>
                  <a:schemeClr val="tx2">
                    <a:lumMod val="50000"/>
                  </a:schemeClr>
                </a:solidFill>
                <a:latin typeface="Century Gothic" pitchFamily="34" charset="0"/>
              </a:rPr>
              <a:t>CEOS Plenary |</a:t>
            </a:r>
            <a:r>
              <a:rPr lang="en-US" sz="1400" b="0" kern="1200" noProof="0" smtClean="0">
                <a:solidFill>
                  <a:schemeClr val="tx2">
                    <a:lumMod val="50000"/>
                  </a:schemeClr>
                </a:solidFill>
                <a:latin typeface="Century Gothic" pitchFamily="34" charset="0"/>
                <a:ea typeface="ＭＳ Ｐゴシック" pitchFamily="-106" charset="-128"/>
                <a:cs typeface="+mn-cs"/>
              </a:rPr>
              <a:t>Montréal </a:t>
            </a:r>
            <a:r>
              <a:rPr lang="en-US" sz="1400" b="0" noProof="0" smtClean="0">
                <a:solidFill>
                  <a:schemeClr val="tx2">
                    <a:lumMod val="50000"/>
                  </a:schemeClr>
                </a:solidFill>
                <a:latin typeface="Century Gothic" pitchFamily="34" charset="0"/>
              </a:rPr>
              <a:t>| 5 - 6 November 2013</a:t>
            </a:r>
            <a:endParaRPr lang="en-US" sz="1400" b="0" noProof="0">
              <a:solidFill>
                <a:schemeClr val="tx2">
                  <a:lumMod val="50000"/>
                </a:schemeClr>
              </a:solidFill>
              <a:latin typeface="Century Gothic" pitchFamily="34" charset="0"/>
            </a:endParaRPr>
          </a:p>
        </p:txBody>
      </p:sp>
      <p:pic>
        <p:nvPicPr>
          <p:cNvPr id="7" name="Picture 2"/>
          <p:cNvPicPr>
            <a:picLocks noChangeAspect="1" noChangeArrowheads="1"/>
          </p:cNvPicPr>
          <p:nvPr userDrawn="1"/>
        </p:nvPicPr>
        <p:blipFill>
          <a:blip r:embed="rId3"/>
          <a:srcRect/>
          <a:stretch>
            <a:fillRect/>
          </a:stretch>
        </p:blipFill>
        <p:spPr bwMode="auto">
          <a:xfrm>
            <a:off x="7712320" y="4881563"/>
            <a:ext cx="1431680" cy="933450"/>
          </a:xfrm>
          <a:prstGeom prst="rect">
            <a:avLst/>
          </a:prstGeom>
          <a:noFill/>
          <a:ln w="12700">
            <a:noFill/>
            <a:miter lim="800000"/>
            <a:headEnd/>
            <a:tailEnd/>
          </a:ln>
        </p:spPr>
      </p:pic>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Tree>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60265" y="6453963"/>
            <a:ext cx="1639186" cy="318977"/>
          </a:xfrm>
        </p:spPr>
        <p:txBody>
          <a:bodyPr/>
          <a:lstStyle>
            <a:lvl1pPr>
              <a:defRPr sz="1200">
                <a:latin typeface="Century Gothic" pitchFamily="34" charset="0"/>
              </a:defRPr>
            </a:lvl1pPr>
          </a:lstStyle>
          <a:p>
            <a:pPr>
              <a:defRPr/>
            </a:pPr>
            <a:fld id="{6BF8D2B0-EFB6-4DAA-9B0B-6F6B3A580823}" type="slidenum">
              <a:rPr lang="en-US" smtClean="0"/>
              <a:pPr>
                <a:defRPr/>
              </a:pPr>
              <a:t>‹#›</a:t>
            </a:fld>
            <a:endParaRPr lang="en-US" dirty="0"/>
          </a:p>
        </p:txBody>
      </p:sp>
    </p:spTree>
    <p:extLst>
      <p:ext uri="{BB962C8B-B14F-4D97-AF65-F5344CB8AC3E}">
        <p14:creationId xmlns:p14="http://schemas.microsoft.com/office/powerpoint/2010/main" val="2358819941"/>
      </p:ext>
    </p:extLst>
  </p:cSld>
  <p:clrMapOvr>
    <a:masterClrMapping/>
  </p:clrMapOvr>
  <p:transition xmlns:p14="http://schemas.microsoft.com/office/powerpoint/2010/main" spd="slow"/>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60265" y="6453963"/>
            <a:ext cx="1639186" cy="318977"/>
          </a:xfrm>
        </p:spPr>
        <p:txBody>
          <a:bodyPr/>
          <a:lstStyle>
            <a:lvl1pPr>
              <a:defRPr sz="1200">
                <a:latin typeface="Century Gothic" pitchFamily="34" charset="0"/>
              </a:defRPr>
            </a:lvl1pPr>
          </a:lstStyle>
          <a:p>
            <a:pPr>
              <a:defRPr/>
            </a:pPr>
            <a:fld id="{6BF8D2B0-EFB6-4DAA-9B0B-6F6B3A580823}" type="slidenum">
              <a:rPr lang="en-US" smtClean="0"/>
              <a:pPr>
                <a:defRPr/>
              </a:pPr>
              <a:t>‹#›</a:t>
            </a:fld>
            <a:endParaRPr lang="en-US" dirty="0"/>
          </a:p>
        </p:txBody>
      </p:sp>
    </p:spTree>
    <p:extLst>
      <p:ext uri="{BB962C8B-B14F-4D97-AF65-F5344CB8AC3E}">
        <p14:creationId xmlns:p14="http://schemas.microsoft.com/office/powerpoint/2010/main" val="2358819941"/>
      </p:ext>
    </p:extLst>
  </p:cSld>
  <p:clrMapOvr>
    <a:masterClrMapping/>
  </p:clrMapOvr>
  <p:transition xmlns:p14="http://schemas.microsoft.com/office/powerpoint/2010/main" spd="slow"/>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60265" y="6453963"/>
            <a:ext cx="1639186" cy="318977"/>
          </a:xfrm>
        </p:spPr>
        <p:txBody>
          <a:bodyPr/>
          <a:lstStyle>
            <a:lvl1pPr>
              <a:defRPr sz="1200">
                <a:latin typeface="Century Gothic" pitchFamily="34" charset="0"/>
              </a:defRPr>
            </a:lvl1pPr>
          </a:lstStyle>
          <a:p>
            <a:pPr>
              <a:defRPr/>
            </a:pPr>
            <a:fld id="{6BF8D2B0-EFB6-4DAA-9B0B-6F6B3A580823}" type="slidenum">
              <a:rPr lang="en-US" smtClean="0"/>
              <a:pPr>
                <a:defRPr/>
              </a:pPr>
              <a:t>‹#›</a:t>
            </a:fld>
            <a:endParaRPr lang="en-US" dirty="0"/>
          </a:p>
        </p:txBody>
      </p:sp>
    </p:spTree>
    <p:extLst>
      <p:ext uri="{BB962C8B-B14F-4D97-AF65-F5344CB8AC3E}">
        <p14:creationId xmlns:p14="http://schemas.microsoft.com/office/powerpoint/2010/main" val="2358819941"/>
      </p:ext>
    </p:extLst>
  </p:cSld>
  <p:clrMapOvr>
    <a:masterClrMapping/>
  </p:clrMapOvr>
  <p:transition xmlns:p14="http://schemas.microsoft.com/office/powerpoint/2010/main" spd="slow"/>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60265" y="6453963"/>
            <a:ext cx="1639186" cy="318977"/>
          </a:xfrm>
        </p:spPr>
        <p:txBody>
          <a:bodyPr/>
          <a:lstStyle>
            <a:lvl1pPr>
              <a:defRPr sz="1200">
                <a:latin typeface="Century Gothic" pitchFamily="34" charset="0"/>
              </a:defRPr>
            </a:lvl1pPr>
          </a:lstStyle>
          <a:p>
            <a:pPr>
              <a:defRPr/>
            </a:pPr>
            <a:fld id="{6BF8D2B0-EFB6-4DAA-9B0B-6F6B3A580823}" type="slidenum">
              <a:rPr lang="en-US" smtClean="0"/>
              <a:pPr>
                <a:defRPr/>
              </a:pPr>
              <a:t>‹#›</a:t>
            </a:fld>
            <a:endParaRPr lang="en-US" dirty="0"/>
          </a:p>
        </p:txBody>
      </p:sp>
    </p:spTree>
    <p:extLst>
      <p:ext uri="{BB962C8B-B14F-4D97-AF65-F5344CB8AC3E}">
        <p14:creationId xmlns:p14="http://schemas.microsoft.com/office/powerpoint/2010/main" val="2358819941"/>
      </p:ext>
    </p:extLst>
  </p:cSld>
  <p:clrMapOvr>
    <a:masterClrMapping/>
  </p:clrMapOvr>
  <p:transition xmlns:p14="http://schemas.microsoft.com/office/powerpoint/2010/mai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lstStyle>
            <a:lvl1pPr>
              <a:defRPr sz="40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BC906B3-D0E8-C248-8998-1BD83B69C5DE}" type="datetimeFigureOut">
              <a:rPr lang="en-GB"/>
              <a:pPr>
                <a:defRPr/>
              </a:pPr>
              <a:t>11/3/13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B56CAC4-6A7A-264B-BEBE-79DE7927CEEB}" type="slidenum">
              <a:rPr lang="en-GB"/>
              <a:pPr>
                <a:defRPr/>
              </a:pPr>
              <a:t>‹#›</a:t>
            </a:fld>
            <a:endParaRPr lang="en-GB"/>
          </a:p>
        </p:txBody>
      </p:sp>
    </p:spTree>
    <p:extLst>
      <p:ext uri="{BB962C8B-B14F-4D97-AF65-F5344CB8AC3E}">
        <p14:creationId xmlns:p14="http://schemas.microsoft.com/office/powerpoint/2010/main" val="746862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26769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1"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4" name="TextBox 3"/>
          <p:cNvSpPr txBox="1"/>
          <p:nvPr userDrawn="1"/>
        </p:nvSpPr>
        <p:spPr>
          <a:xfrm>
            <a:off x="-27130" y="568610"/>
            <a:ext cx="1442165" cy="528606"/>
          </a:xfrm>
          <a:prstGeom prst="rect">
            <a:avLst/>
          </a:prstGeom>
          <a:noFill/>
        </p:spPr>
        <p:txBody>
          <a:bodyPr wrap="square">
            <a:spAutoFit/>
          </a:bodyPr>
          <a:lstStyle/>
          <a:p>
            <a:pPr algn="ctr" defTabSz="914400" eaLnBrk="0" hangingPunct="0">
              <a:lnSpc>
                <a:spcPct val="90000"/>
              </a:lnSpc>
              <a:spcBef>
                <a:spcPts val="0"/>
              </a:spcBef>
              <a:defRPr/>
            </a:pPr>
            <a:r>
              <a:rPr lang="en-US" sz="1050" b="1" dirty="0" smtClean="0">
                <a:solidFill>
                  <a:srgbClr val="FFFFFF"/>
                </a:solidFill>
                <a:latin typeface="+mj-lt"/>
                <a:ea typeface="ＭＳ Ｐゴシック" pitchFamily="-105" charset="-128"/>
                <a:cs typeface="ＭＳ Ｐゴシック" pitchFamily="-105" charset="-128"/>
              </a:rPr>
              <a:t>27</a:t>
            </a:r>
            <a:r>
              <a:rPr lang="en-US" sz="1050" b="1" baseline="30000" dirty="0" smtClean="0">
                <a:solidFill>
                  <a:srgbClr val="FFFFFF"/>
                </a:solidFill>
                <a:latin typeface="+mj-lt"/>
                <a:ea typeface="ＭＳ Ｐゴシック" pitchFamily="-105" charset="-128"/>
                <a:cs typeface="ＭＳ Ｐゴシック" pitchFamily="-105" charset="-128"/>
              </a:rPr>
              <a:t>th</a:t>
            </a:r>
            <a:r>
              <a:rPr lang="en-US" sz="1050" b="1" dirty="0" smtClean="0">
                <a:solidFill>
                  <a:srgbClr val="FFFFFF"/>
                </a:solidFill>
                <a:latin typeface="+mj-lt"/>
                <a:ea typeface="ＭＳ Ｐゴシック" pitchFamily="-105" charset="-128"/>
                <a:cs typeface="ＭＳ Ｐゴシック" pitchFamily="-105" charset="-128"/>
              </a:rPr>
              <a:t> CEOS Plenary</a:t>
            </a:r>
            <a:endParaRPr lang="en-US" sz="1050" b="1" dirty="0">
              <a:solidFill>
                <a:srgbClr val="FFFFFF"/>
              </a:solidFill>
              <a:latin typeface="+mj-lt"/>
              <a:ea typeface="ＭＳ Ｐゴシック" pitchFamily="-105" charset="-128"/>
              <a:cs typeface="ＭＳ Ｐゴシック" pitchFamily="-105" charset="-128"/>
            </a:endParaRPr>
          </a:p>
          <a:p>
            <a:pPr algn="ctr" defTabSz="914400" eaLnBrk="0" hangingPunct="0">
              <a:lnSpc>
                <a:spcPct val="90000"/>
              </a:lnSpc>
              <a:spcBef>
                <a:spcPts val="0"/>
              </a:spcBef>
              <a:defRPr/>
            </a:pPr>
            <a:r>
              <a:rPr lang="en-US" sz="1050" b="1" dirty="0" smtClean="0">
                <a:solidFill>
                  <a:srgbClr val="FFFFFF"/>
                </a:solidFill>
                <a:latin typeface="+mj-lt"/>
                <a:ea typeface="ＭＳ Ｐゴシック" pitchFamily="-105" charset="-128"/>
                <a:cs typeface="ＭＳ Ｐゴシック" pitchFamily="-105" charset="-128"/>
              </a:rPr>
              <a:t>Montréal, Canada</a:t>
            </a:r>
            <a:r>
              <a:rPr lang="en-US" sz="1050" b="1" dirty="0">
                <a:solidFill>
                  <a:srgbClr val="FFFFFF"/>
                </a:solidFill>
                <a:latin typeface="+mj-lt"/>
                <a:ea typeface="ＭＳ Ｐゴシック" pitchFamily="-105" charset="-128"/>
                <a:cs typeface="ＭＳ Ｐゴシック" pitchFamily="-105" charset="-128"/>
              </a:rPr>
              <a:t/>
            </a:r>
            <a:br>
              <a:rPr lang="en-US" sz="1050" b="1" dirty="0">
                <a:solidFill>
                  <a:srgbClr val="FFFFFF"/>
                </a:solidFill>
                <a:latin typeface="+mj-lt"/>
                <a:ea typeface="ＭＳ Ｐゴシック" pitchFamily="-105" charset="-128"/>
                <a:cs typeface="ＭＳ Ｐゴシック" pitchFamily="-105" charset="-128"/>
              </a:rPr>
            </a:br>
            <a:r>
              <a:rPr lang="en-US" sz="1050" b="1" dirty="0" smtClean="0">
                <a:solidFill>
                  <a:srgbClr val="FFFFFF"/>
                </a:solidFill>
                <a:latin typeface="+mj-lt"/>
                <a:ea typeface="ＭＳ Ｐゴシック" pitchFamily="-105" charset="-128"/>
                <a:cs typeface="ＭＳ Ｐゴシック" pitchFamily="-105" charset="-128"/>
              </a:rPr>
              <a:t>5-6 November, 2013</a:t>
            </a:r>
            <a:endParaRPr lang="en-US" sz="1050" b="1" dirty="0">
              <a:solidFill>
                <a:srgbClr val="FFFFFF"/>
              </a:solidFill>
              <a:latin typeface="+mj-lt"/>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10" name="Picture 34"/>
          <p:cNvPicPr>
            <a:picLocks noChangeAspect="1" noChangeArrowheads="1"/>
          </p:cNvPicPr>
          <p:nvPr userDrawn="1"/>
        </p:nvPicPr>
        <p:blipFill>
          <a:blip r:embed="rId11" cstate="print"/>
          <a:srcRect t="16208"/>
          <a:stretch>
            <a:fillRect/>
          </a:stretch>
        </p:blipFill>
        <p:spPr bwMode="auto">
          <a:xfrm>
            <a:off x="1" y="0"/>
            <a:ext cx="1375442" cy="690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8" r:id="rId4"/>
    <p:sldLayoutId id="2147483682" r:id="rId5"/>
    <p:sldLayoutId id="2147483684" r:id="rId6"/>
    <p:sldLayoutId id="2147483685" r:id="rId7"/>
    <p:sldLayoutId id="2147483687" r:id="rId8"/>
  </p:sldLayoutIdLst>
  <p:transition xmlns:p14="http://schemas.microsoft.com/office/powerpoint/2010/main" spd="slow"/>
  <p:hf hdr="0" ftr="0" dt="0"/>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SzPct val="75000"/>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7"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mailto:satellite@ml.kishou.go.jp" TargetMode="External"/><Relationship Id="rId4" Type="http://schemas.openxmlformats.org/officeDocument/2006/relationships/hyperlink" Target="mailto:icshin@korea.kr" TargetMode="External"/><Relationship Id="rId5" Type="http://schemas.openxmlformats.org/officeDocument/2006/relationships/hyperlink" Target="mailto:alex.rublev@mail.ru" TargetMode="External"/><Relationship Id="rId1" Type="http://schemas.openxmlformats.org/officeDocument/2006/relationships/slideLayout" Target="../slideLayouts/slideLayout7.xml"/><Relationship Id="rId2" Type="http://schemas.openxmlformats.org/officeDocument/2006/relationships/hyperlink" Target="mailto:fanjl@cma.gov.c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3"/>
          <p:cNvSpPr>
            <a:spLocks noGrp="1" noChangeArrowheads="1"/>
          </p:cNvSpPr>
          <p:nvPr>
            <p:ph type="subTitle" idx="1"/>
          </p:nvPr>
        </p:nvSpPr>
        <p:spPr>
          <a:xfrm>
            <a:off x="4081097" y="2722564"/>
            <a:ext cx="4975817" cy="1093787"/>
          </a:xfrm>
        </p:spPr>
        <p:txBody>
          <a:bodyPr/>
          <a:lstStyle/>
          <a:p>
            <a:pPr algn="r" eaLnBrk="1" hangingPunct="1"/>
            <a:r>
              <a:rPr lang="en-GB" altLang="ja-JP" sz="2800" i="1" dirty="0" smtClean="0">
                <a:latin typeface="Calibri" pitchFamily="34" charset="0"/>
                <a:ea typeface="ＭＳ Ｐゴシック" pitchFamily="50" charset="-128"/>
              </a:rPr>
              <a:t>Mark </a:t>
            </a:r>
            <a:r>
              <a:rPr lang="en-GB" altLang="ja-JP" sz="2800" i="1" dirty="0" smtClean="0">
                <a:latin typeface="Calibri" pitchFamily="34" charset="0"/>
                <a:ea typeface="ＭＳ Ｐゴシック" pitchFamily="50" charset="-128"/>
              </a:rPr>
              <a:t>Dowell and John Bates</a:t>
            </a:r>
          </a:p>
        </p:txBody>
      </p:sp>
      <p:sp>
        <p:nvSpPr>
          <p:cNvPr id="13315" name="Rectangle 44"/>
          <p:cNvSpPr>
            <a:spLocks noGrp="1" noChangeArrowheads="1"/>
          </p:cNvSpPr>
          <p:nvPr>
            <p:ph type="ctrTitle"/>
          </p:nvPr>
        </p:nvSpPr>
        <p:spPr>
          <a:xfrm>
            <a:off x="1727200" y="666750"/>
            <a:ext cx="7173547" cy="1200150"/>
          </a:xfrm>
        </p:spPr>
        <p:txBody>
          <a:bodyPr/>
          <a:lstStyle/>
          <a:p>
            <a:r>
              <a:rPr lang="en-US" dirty="0" smtClean="0"/>
              <a:t>Report on the first 3 years of the CEOS Working Group on Climate</a:t>
            </a:r>
            <a:endParaRPr lang="en-US" dirty="0" smtClean="0"/>
          </a:p>
        </p:txBody>
      </p:sp>
      <p:pic>
        <p:nvPicPr>
          <p:cNvPr id="4" name="Picture 3"/>
          <p:cNvPicPr>
            <a:picLocks noChangeAspect="1"/>
          </p:cNvPicPr>
          <p:nvPr/>
        </p:nvPicPr>
        <p:blipFill>
          <a:blip r:embed="rId3"/>
          <a:stretch>
            <a:fillRect/>
          </a:stretch>
        </p:blipFill>
        <p:spPr>
          <a:xfrm>
            <a:off x="292101" y="5080000"/>
            <a:ext cx="1905000" cy="816429"/>
          </a:xfrm>
          <a:prstGeom prst="rect">
            <a:avLst/>
          </a:prstGeom>
        </p:spPr>
      </p:pic>
      <p:pic>
        <p:nvPicPr>
          <p:cNvPr id="2" name="Picture 1"/>
          <p:cNvPicPr>
            <a:picLocks noChangeAspect="1"/>
          </p:cNvPicPr>
          <p:nvPr/>
        </p:nvPicPr>
        <p:blipFill>
          <a:blip r:embed="rId4"/>
          <a:stretch>
            <a:fillRect/>
          </a:stretch>
        </p:blipFill>
        <p:spPr>
          <a:xfrm>
            <a:off x="2603499" y="4908119"/>
            <a:ext cx="1236297" cy="1244299"/>
          </a:xfrm>
          <a:prstGeom prst="rect">
            <a:avLst/>
          </a:prstGeom>
        </p:spPr>
      </p:pic>
    </p:spTree>
    <p:extLst>
      <p:ext uri="{BB962C8B-B14F-4D97-AF65-F5344CB8AC3E}">
        <p14:creationId xmlns:p14="http://schemas.microsoft.com/office/powerpoint/2010/main" val="32452611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914400" y="0"/>
            <a:ext cx="8229600" cy="857250"/>
          </a:xfrm>
        </p:spPr>
        <p:txBody>
          <a:bodyPr/>
          <a:lstStyle/>
          <a:p>
            <a:r>
              <a:rPr lang="en-US" dirty="0">
                <a:solidFill>
                  <a:srgbClr val="FFFFFF"/>
                </a:solidFill>
                <a:latin typeface="Calibri" charset="0"/>
              </a:rPr>
              <a:t>Research AND Operations</a:t>
            </a:r>
          </a:p>
        </p:txBody>
      </p:sp>
      <p:pic>
        <p:nvPicPr>
          <p:cNvPr id="3072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2818166"/>
            <a:ext cx="4729163"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6"/>
          <p:cNvSpPr>
            <a:spLocks noChangeArrowheads="1"/>
          </p:cNvSpPr>
          <p:nvPr/>
        </p:nvSpPr>
        <p:spPr bwMode="auto">
          <a:xfrm>
            <a:off x="2195513" y="176056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dirty="0"/>
              <a:t>A holistic view of the interdependency of research and operations needed for sustained and routine climate monitoring.</a:t>
            </a:r>
            <a:r>
              <a:rPr lang="en-US" dirty="0"/>
              <a:t> </a:t>
            </a:r>
          </a:p>
        </p:txBody>
      </p:sp>
    </p:spTree>
    <p:extLst>
      <p:ext uri="{BB962C8B-B14F-4D97-AF65-F5344CB8AC3E}">
        <p14:creationId xmlns:p14="http://schemas.microsoft.com/office/powerpoint/2010/main" val="33088554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11</a:t>
            </a:fld>
            <a:endParaRPr lang="en-US" dirty="0" smtClean="0"/>
          </a:p>
        </p:txBody>
      </p:sp>
      <p:sp>
        <p:nvSpPr>
          <p:cNvPr id="3075" name="Title 1"/>
          <p:cNvSpPr>
            <a:spLocks noGrp="1"/>
          </p:cNvSpPr>
          <p:nvPr>
            <p:ph type="title" idx="4294967295"/>
          </p:nvPr>
        </p:nvSpPr>
        <p:spPr>
          <a:xfrm>
            <a:off x="2052084" y="101600"/>
            <a:ext cx="7033179" cy="738372"/>
          </a:xfrm>
        </p:spPr>
        <p:txBody>
          <a:bodyPr/>
          <a:lstStyle/>
          <a:p>
            <a:pPr eaLnBrk="1" hangingPunct="1"/>
            <a:r>
              <a:rPr lang="en-US" sz="2800" dirty="0" smtClean="0">
                <a:latin typeface="Tahoma" pitchFamily="-106" charset="0"/>
                <a:ea typeface="ＭＳ Ｐゴシック" pitchFamily="-106" charset="-128"/>
                <a:cs typeface="Tahoma" pitchFamily="-106" charset="0"/>
              </a:rPr>
              <a:t>Architecture for Climate Monitoring</a:t>
            </a:r>
            <a:endParaRPr lang="en-US" sz="2800" dirty="0" smtClean="0">
              <a:latin typeface="Tahoma" pitchFamily="-106" charset="0"/>
              <a:ea typeface="ＭＳ Ｐゴシック" pitchFamily="-106" charset="-128"/>
              <a:cs typeface="Tahoma" pitchFamily="-106" charset="0"/>
            </a:endParaRPr>
          </a:p>
        </p:txBody>
      </p:sp>
      <p:sp>
        <p:nvSpPr>
          <p:cNvPr id="5" name="Rectangle 3"/>
          <p:cNvSpPr txBox="1">
            <a:spLocks noChangeArrowheads="1"/>
          </p:cNvSpPr>
          <p:nvPr/>
        </p:nvSpPr>
        <p:spPr>
          <a:xfrm>
            <a:off x="3626477" y="1498075"/>
            <a:ext cx="5144761" cy="2174269"/>
          </a:xfrm>
          <a:prstGeom prst="rect">
            <a:avLst/>
          </a:prstGeom>
        </p:spPr>
        <p:txBody>
          <a:bodyPr/>
          <a:lstStyle/>
          <a:p>
            <a:pPr lvl="0" defTabSz="914400">
              <a:lnSpc>
                <a:spcPct val="90000"/>
              </a:lnSpc>
              <a:spcBef>
                <a:spcPct val="20000"/>
              </a:spcBef>
              <a:defRPr/>
            </a:pPr>
            <a:r>
              <a:rPr lang="en-US" sz="2000" b="1" dirty="0" smtClean="0"/>
              <a:t>‘</a:t>
            </a:r>
            <a:r>
              <a:rPr lang="en-US" sz="2000" b="1" dirty="0" smtClean="0"/>
              <a:t>Strategy </a:t>
            </a:r>
            <a:r>
              <a:rPr lang="en-US" sz="2000" b="1" dirty="0"/>
              <a:t>Towards an architecture for Climate Monitoring from Space’ jointly with </a:t>
            </a:r>
            <a:r>
              <a:rPr lang="en-US" sz="2000" b="1" dirty="0" smtClean="0"/>
              <a:t>CGMS and WMO</a:t>
            </a:r>
            <a:endParaRPr lang="en-US" sz="2000" b="1" dirty="0" smtClean="0"/>
          </a:p>
          <a:p>
            <a:pPr marL="800100" lvl="1" indent="-342900" defTabSz="914400">
              <a:lnSpc>
                <a:spcPct val="90000"/>
              </a:lnSpc>
              <a:spcBef>
                <a:spcPct val="20000"/>
              </a:spcBef>
              <a:buFont typeface="Arial" charset="0"/>
              <a:buChar char="•"/>
              <a:defRPr/>
            </a:pPr>
            <a:r>
              <a:rPr lang="en-GB" altLang="ja-JP" sz="2000" noProof="0" dirty="0" smtClean="0">
                <a:solidFill>
                  <a:schemeClr val="tx1">
                    <a:lumMod val="75000"/>
                  </a:schemeClr>
                </a:solidFill>
                <a:latin typeface="Arial" pitchFamily="34" charset="0"/>
                <a:ea typeface="ＭＳ Ｐゴシック" pitchFamily="50" charset="-128"/>
                <a:cs typeface="Arial" pitchFamily="34" charset="0"/>
              </a:rPr>
              <a:t>Report </a:t>
            </a:r>
            <a:r>
              <a:rPr lang="en-GB" altLang="ja-JP" sz="2000" noProof="0" dirty="0" smtClean="0">
                <a:solidFill>
                  <a:schemeClr val="tx1">
                    <a:lumMod val="75000"/>
                  </a:schemeClr>
                </a:solidFill>
                <a:latin typeface="Arial" pitchFamily="34" charset="0"/>
                <a:ea typeface="ＭＳ Ｐゴシック" pitchFamily="50" charset="-128"/>
                <a:cs typeface="Arial" pitchFamily="34" charset="0"/>
              </a:rPr>
              <a:t>can be found on the CEOS WGClimate web </a:t>
            </a:r>
            <a:r>
              <a:rPr lang="en-GB" altLang="ja-JP" sz="2000" noProof="0" dirty="0" smtClean="0">
                <a:solidFill>
                  <a:schemeClr val="tx1">
                    <a:lumMod val="75000"/>
                  </a:schemeClr>
                </a:solidFill>
                <a:latin typeface="Arial" pitchFamily="34" charset="0"/>
                <a:ea typeface="ＭＳ Ｐゴシック" pitchFamily="50" charset="-128"/>
                <a:cs typeface="Arial" pitchFamily="34" charset="0"/>
              </a:rPr>
              <a:t>site (also on CGMS and WMO)</a:t>
            </a:r>
            <a:endParaRPr lang="en-GB" altLang="ja-JP" sz="2000" noProof="0" dirty="0" smtClean="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Arial" charset="0"/>
              <a:buChar char="•"/>
              <a:defRPr/>
            </a:pPr>
            <a:r>
              <a:rPr lang="en-GB" altLang="ja-JP" sz="2000" dirty="0" smtClean="0">
                <a:solidFill>
                  <a:schemeClr val="tx1">
                    <a:lumMod val="75000"/>
                  </a:schemeClr>
                </a:solidFill>
                <a:latin typeface="Arial" pitchFamily="34" charset="0"/>
                <a:ea typeface="ＭＳ Ｐゴシック" pitchFamily="50" charset="-128"/>
                <a:cs typeface="Arial" pitchFamily="34" charset="0"/>
              </a:rPr>
              <a:t>Published 2013</a:t>
            </a:r>
          </a:p>
          <a:p>
            <a:pPr marL="800100" lvl="1" indent="-342900" defTabSz="914400">
              <a:lnSpc>
                <a:spcPct val="90000"/>
              </a:lnSpc>
              <a:spcBef>
                <a:spcPct val="20000"/>
              </a:spcBef>
              <a:buFont typeface="Arial" charset="0"/>
              <a:buChar char="•"/>
              <a:defRPr/>
            </a:pPr>
            <a:r>
              <a:rPr kumimoji="0" lang="en-GB" altLang="ja-JP" sz="2000" i="0" u="none" strike="noStrike" kern="0" cap="none" spc="0" normalizeH="0" baseline="0" noProof="0" dirty="0" smtClean="0">
                <a:ln>
                  <a:noFill/>
                </a:ln>
                <a:solidFill>
                  <a:schemeClr val="tx1">
                    <a:lumMod val="75000"/>
                  </a:schemeClr>
                </a:solidFill>
                <a:effectLst/>
                <a:uLnTx/>
                <a:uFillTx/>
                <a:latin typeface="Arial" pitchFamily="34" charset="0"/>
                <a:ea typeface="ＭＳ Ｐゴシック" pitchFamily="50" charset="-128"/>
                <a:cs typeface="Arial" pitchFamily="34" charset="0"/>
              </a:rPr>
              <a:t>Foundation for the Observation and Monitoring Pillar of GFCS</a:t>
            </a:r>
            <a:endParaRPr kumimoji="0" lang="en-US" altLang="ja-JP" sz="2000" i="0" u="none" strike="noStrike" kern="0" cap="none" spc="0" normalizeH="0" baseline="0" noProof="0" dirty="0" smtClean="0">
              <a:ln>
                <a:noFill/>
              </a:ln>
              <a:solidFill>
                <a:schemeClr val="tx1">
                  <a:lumMod val="75000"/>
                </a:schemeClr>
              </a:solidFill>
              <a:effectLst/>
              <a:uLnTx/>
              <a:uFillTx/>
              <a:latin typeface="Arial" pitchFamily="34" charset="0"/>
              <a:ea typeface="ＭＳ Ｐゴシック" pitchFamily="50" charset="-128"/>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807" y="4541759"/>
            <a:ext cx="6126671" cy="223118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nvGrpSpPr>
          <p:cNvPr id="6" name="Group 5"/>
          <p:cNvGrpSpPr/>
          <p:nvPr/>
        </p:nvGrpSpPr>
        <p:grpSpPr>
          <a:xfrm>
            <a:off x="163747" y="1684208"/>
            <a:ext cx="2882719" cy="3930934"/>
            <a:chOff x="6660400" y="3020125"/>
            <a:chExt cx="2794000" cy="3759200"/>
          </a:xfrm>
        </p:grpSpPr>
        <p:sp>
          <p:nvSpPr>
            <p:cNvPr id="7" name="Rectangle 6"/>
            <p:cNvSpPr/>
            <p:nvPr/>
          </p:nvSpPr>
          <p:spPr bwMode="auto">
            <a:xfrm>
              <a:off x="6660400" y="3020125"/>
              <a:ext cx="2794000" cy="3759200"/>
            </a:xfrm>
            <a:prstGeom prst="rect">
              <a:avLst/>
            </a:prstGeom>
            <a:solidFill>
              <a:schemeClr val="bg1"/>
            </a:solidFill>
            <a:ln w="9525" cap="flat" cmpd="sng" algn="ctr">
              <a:solidFill>
                <a:srgbClr val="BBE0E3"/>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7600" b="1" i="0" u="none" strike="noStrike" cap="none" normalizeH="0" baseline="0">
                <a:ln>
                  <a:noFill/>
                </a:ln>
                <a:solidFill>
                  <a:srgbClr val="FFD624"/>
                </a:solidFill>
                <a:effectLst/>
                <a:latin typeface="Verdana" charset="0"/>
                <a:ea typeface="ＭＳ Ｐゴシック" charset="0"/>
              </a:endParaRPr>
            </a:p>
          </p:txBody>
        </p:sp>
        <p:pic>
          <p:nvPicPr>
            <p:cNvPr id="8" name="Picture 7" descr="Screen Shot 2013-05-13 at 11.07.09.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98400" y="3034925"/>
              <a:ext cx="2718000" cy="3729600"/>
            </a:xfrm>
            <a:prstGeom prst="rect">
              <a:avLst/>
            </a:prstGeom>
          </p:spPr>
        </p:pic>
      </p:grpSp>
      <p:pic>
        <p:nvPicPr>
          <p:cNvPr id="9"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3747" y="5875131"/>
            <a:ext cx="10985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16086" y="5696561"/>
            <a:ext cx="719137"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79429" y="5820386"/>
            <a:ext cx="64928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42505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txBox="1">
            <a:spLocks/>
          </p:cNvSpPr>
          <p:nvPr/>
        </p:nvSpPr>
        <p:spPr bwMode="auto">
          <a:xfrm>
            <a:off x="1524000" y="33338"/>
            <a:ext cx="7620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n-US" sz="4400" dirty="0">
                <a:solidFill>
                  <a:schemeClr val="bg1"/>
                </a:solidFill>
              </a:rPr>
              <a:t>Logical representation</a:t>
            </a:r>
          </a:p>
        </p:txBody>
      </p:sp>
      <p:pic>
        <p:nvPicPr>
          <p:cNvPr id="3379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41584"/>
            <a:ext cx="4876801" cy="296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2088" y="3775075"/>
            <a:ext cx="5141912"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10"/>
          <p:cNvSpPr txBox="1">
            <a:spLocks noChangeArrowheads="1"/>
          </p:cNvSpPr>
          <p:nvPr/>
        </p:nvSpPr>
        <p:spPr bwMode="auto">
          <a:xfrm>
            <a:off x="6088063" y="1722438"/>
            <a:ext cx="2693987" cy="12017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Traceable </a:t>
            </a:r>
            <a:r>
              <a:rPr lang="en-US" sz="1800" b="1">
                <a:latin typeface="Arial" charset="0"/>
              </a:rPr>
              <a:t>to</a:t>
            </a:r>
            <a:r>
              <a:rPr lang="en-US" sz="1800">
                <a:latin typeface="Arial" charset="0"/>
              </a:rPr>
              <a:t> GCOS Guidelines and GCOS Climate Monitoring Principles</a:t>
            </a:r>
          </a:p>
        </p:txBody>
      </p:sp>
      <p:sp>
        <p:nvSpPr>
          <p:cNvPr id="33797" name="TextBox 11"/>
          <p:cNvSpPr txBox="1">
            <a:spLocks noChangeArrowheads="1"/>
          </p:cNvSpPr>
          <p:nvPr/>
        </p:nvSpPr>
        <p:spPr bwMode="auto">
          <a:xfrm>
            <a:off x="798513" y="4581525"/>
            <a:ext cx="2693987" cy="1477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Traceable </a:t>
            </a:r>
            <a:r>
              <a:rPr lang="en-US" sz="1800" b="1">
                <a:latin typeface="Arial" charset="0"/>
              </a:rPr>
              <a:t>from</a:t>
            </a:r>
            <a:r>
              <a:rPr lang="en-US" sz="1800">
                <a:latin typeface="Arial" charset="0"/>
              </a:rPr>
              <a:t> ECV Inventory and physical representation of Climate Monitoring Architecture</a:t>
            </a:r>
          </a:p>
        </p:txBody>
      </p:sp>
    </p:spTree>
    <p:extLst>
      <p:ext uri="{BB962C8B-B14F-4D97-AF65-F5344CB8AC3E}">
        <p14:creationId xmlns:p14="http://schemas.microsoft.com/office/powerpoint/2010/main" val="356925671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88900" y="215106"/>
            <a:ext cx="9232900" cy="430213"/>
          </a:xfrm>
        </p:spPr>
        <p:txBody>
          <a:bodyPr/>
          <a:lstStyle/>
          <a:p>
            <a:pPr eaLnBrk="1" hangingPunct="1"/>
            <a:r>
              <a:rPr lang="en-US" altLang="ja-JP" sz="2800" dirty="0">
                <a:solidFill>
                  <a:schemeClr val="bg1"/>
                </a:solidFill>
                <a:latin typeface="Tahoma" charset="0"/>
                <a:cs typeface="Tahoma" charset="0"/>
              </a:rPr>
              <a:t>ECV </a:t>
            </a:r>
            <a:r>
              <a:rPr lang="en-US" altLang="ja-JP" sz="2800" dirty="0" smtClean="0">
                <a:solidFill>
                  <a:schemeClr val="bg1"/>
                </a:solidFill>
                <a:latin typeface="Tahoma" charset="0"/>
                <a:cs typeface="Tahoma" charset="0"/>
              </a:rPr>
              <a:t>Inventory</a:t>
            </a:r>
            <a:br>
              <a:rPr lang="en-US" altLang="ja-JP" sz="2800" dirty="0" smtClean="0">
                <a:solidFill>
                  <a:schemeClr val="bg1"/>
                </a:solidFill>
                <a:latin typeface="Tahoma" charset="0"/>
                <a:cs typeface="Tahoma" charset="0"/>
              </a:rPr>
            </a:br>
            <a:r>
              <a:rPr lang="en-US" altLang="ja-JP" sz="2800" dirty="0" smtClean="0">
                <a:solidFill>
                  <a:schemeClr val="bg1"/>
                </a:solidFill>
                <a:latin typeface="Tahoma" charset="0"/>
                <a:cs typeface="Tahoma" charset="0"/>
              </a:rPr>
              <a:t> </a:t>
            </a:r>
            <a:r>
              <a:rPr lang="en-US" altLang="ja-JP" sz="2400" b="0" dirty="0">
                <a:solidFill>
                  <a:schemeClr val="bg1"/>
                </a:solidFill>
                <a:latin typeface="Tahoma" charset="0"/>
                <a:cs typeface="Tahoma" charset="0"/>
              </a:rPr>
              <a:t>http://</a:t>
            </a:r>
            <a:r>
              <a:rPr lang="en-US" altLang="ja-JP" sz="2400" b="0" dirty="0" err="1">
                <a:solidFill>
                  <a:schemeClr val="bg1"/>
                </a:solidFill>
                <a:latin typeface="Tahoma" charset="0"/>
                <a:cs typeface="Tahoma" charset="0"/>
              </a:rPr>
              <a:t>www.ecvinventory.com</a:t>
            </a:r>
            <a:endParaRPr lang="en-US" altLang="ja-JP" sz="2400" b="0" dirty="0">
              <a:solidFill>
                <a:srgbClr val="FFFF00"/>
              </a:solidFill>
              <a:latin typeface="Tahoma" charset="0"/>
              <a:cs typeface="Tahoma" charset="0"/>
            </a:endParaRPr>
          </a:p>
        </p:txBody>
      </p:sp>
      <p:pic>
        <p:nvPicPr>
          <p:cNvPr id="3481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9372" y="1539932"/>
            <a:ext cx="4184727" cy="471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Slide Number Placeholder 3"/>
          <p:cNvSpPr>
            <a:spLocks noGrp="1"/>
          </p:cNvSpPr>
          <p:nvPr>
            <p:ph type="sldNum"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fld id="{EB14C4EF-8DB1-8A4C-A4A4-EA4846C895A5}" type="slidenum">
              <a:rPr lang="en-US" sz="1000">
                <a:latin typeface="Arial Unicode MS" charset="0"/>
              </a:rPr>
              <a:pPr algn="ctr" eaLnBrk="1" hangingPunct="1"/>
              <a:t>13</a:t>
            </a:fld>
            <a:endParaRPr lang="en-US" sz="1000">
              <a:latin typeface="Arial Unicode MS" charset="0"/>
            </a:endParaRPr>
          </a:p>
        </p:txBody>
      </p:sp>
      <p:sp>
        <p:nvSpPr>
          <p:cNvPr id="34820" name="Rectangle 5"/>
          <p:cNvSpPr>
            <a:spLocks noChangeArrowheads="1"/>
          </p:cNvSpPr>
          <p:nvPr/>
        </p:nvSpPr>
        <p:spPr bwMode="auto">
          <a:xfrm>
            <a:off x="0" y="1475486"/>
            <a:ext cx="4572000" cy="407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20000"/>
              </a:lnSpc>
              <a:buFont typeface="Arial" charset="0"/>
              <a:buChar char="•"/>
            </a:pPr>
            <a:r>
              <a:rPr lang="en-US" dirty="0" smtClean="0">
                <a:solidFill>
                  <a:srgbClr val="000000"/>
                </a:solidFill>
              </a:rPr>
              <a:t>Continued joint CEOS-CGMS-WMO activity </a:t>
            </a:r>
          </a:p>
          <a:p>
            <a:pPr marL="285750" indent="-285750">
              <a:lnSpc>
                <a:spcPct val="120000"/>
              </a:lnSpc>
              <a:buFont typeface="Arial" charset="0"/>
              <a:buChar char="•"/>
            </a:pPr>
            <a:r>
              <a:rPr lang="en-US" dirty="0" smtClean="0">
                <a:solidFill>
                  <a:srgbClr val="000000"/>
                </a:solidFill>
              </a:rPr>
              <a:t>~</a:t>
            </a:r>
            <a:r>
              <a:rPr lang="en-US" dirty="0">
                <a:solidFill>
                  <a:srgbClr val="000000"/>
                </a:solidFill>
              </a:rPr>
              <a:t>220 </a:t>
            </a:r>
            <a:r>
              <a:rPr lang="en-US" dirty="0" smtClean="0">
                <a:solidFill>
                  <a:srgbClr val="000000"/>
                </a:solidFill>
              </a:rPr>
              <a:t>entries, </a:t>
            </a:r>
            <a:r>
              <a:rPr lang="en-US" dirty="0">
                <a:solidFill>
                  <a:srgbClr val="000000"/>
                </a:solidFill>
              </a:rPr>
              <a:t>good representation across domains</a:t>
            </a:r>
          </a:p>
          <a:p>
            <a:pPr marL="285750" indent="-285750">
              <a:lnSpc>
                <a:spcPct val="120000"/>
              </a:lnSpc>
              <a:buFont typeface="Arial" charset="0"/>
              <a:buChar char="•"/>
            </a:pPr>
            <a:r>
              <a:rPr lang="en-US" dirty="0">
                <a:solidFill>
                  <a:srgbClr val="000000"/>
                </a:solidFill>
              </a:rPr>
              <a:t>Potential for gap analysis to distinguish what is being observed but not used</a:t>
            </a:r>
          </a:p>
          <a:p>
            <a:pPr marL="285750" indent="-285750">
              <a:lnSpc>
                <a:spcPct val="120000"/>
              </a:lnSpc>
              <a:buFont typeface="Arial" charset="0"/>
              <a:buChar char="•"/>
            </a:pPr>
            <a:r>
              <a:rPr lang="en-US" dirty="0" smtClean="0">
                <a:solidFill>
                  <a:srgbClr val="000000"/>
                </a:solidFill>
              </a:rPr>
              <a:t>Quality </a:t>
            </a:r>
            <a:r>
              <a:rPr lang="en-US" dirty="0">
                <a:solidFill>
                  <a:srgbClr val="000000"/>
                </a:solidFill>
              </a:rPr>
              <a:t>control </a:t>
            </a:r>
            <a:r>
              <a:rPr lang="en-US" dirty="0" smtClean="0">
                <a:solidFill>
                  <a:srgbClr val="000000"/>
                </a:solidFill>
              </a:rPr>
              <a:t>assessing </a:t>
            </a:r>
            <a:r>
              <a:rPr lang="en-US" dirty="0">
                <a:solidFill>
                  <a:srgbClr val="000000"/>
                </a:solidFill>
              </a:rPr>
              <a:t>completeness, consistency checks </a:t>
            </a:r>
          </a:p>
          <a:p>
            <a:pPr marL="285750" indent="-285750">
              <a:lnSpc>
                <a:spcPct val="120000"/>
              </a:lnSpc>
              <a:buFont typeface="Arial" charset="0"/>
              <a:buChar char="•"/>
            </a:pPr>
            <a:r>
              <a:rPr lang="en-US" dirty="0">
                <a:solidFill>
                  <a:srgbClr val="000000"/>
                </a:solidFill>
              </a:rPr>
              <a:t>ECV-Inventory will remain continuously open for submissions</a:t>
            </a:r>
          </a:p>
          <a:p>
            <a:pPr marL="285750" indent="-285750">
              <a:lnSpc>
                <a:spcPct val="120000"/>
              </a:lnSpc>
              <a:buFont typeface="Arial" charset="0"/>
              <a:buChar char="•"/>
            </a:pPr>
            <a:r>
              <a:rPr lang="en-US" dirty="0">
                <a:solidFill>
                  <a:srgbClr val="000000"/>
                </a:solidFill>
              </a:rPr>
              <a:t>Snapshots will be taken at specific time interval and </a:t>
            </a:r>
            <a:r>
              <a:rPr lang="en-US" dirty="0" err="1">
                <a:solidFill>
                  <a:srgbClr val="000000"/>
                </a:solidFill>
              </a:rPr>
              <a:t>analysed</a:t>
            </a:r>
            <a:endParaRPr lang="en-US" dirty="0">
              <a:solidFill>
                <a:srgbClr val="000000"/>
              </a:solidFill>
            </a:endParaRPr>
          </a:p>
        </p:txBody>
      </p:sp>
    </p:spTree>
    <p:extLst>
      <p:ext uri="{BB962C8B-B14F-4D97-AF65-F5344CB8AC3E}">
        <p14:creationId xmlns:p14="http://schemas.microsoft.com/office/powerpoint/2010/main" val="103689379"/>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2477978" y="126690"/>
            <a:ext cx="6666021" cy="684213"/>
          </a:xfrm>
        </p:spPr>
        <p:txBody>
          <a:bodyPr/>
          <a:lstStyle/>
          <a:p>
            <a:pPr eaLnBrk="1" hangingPunct="1"/>
            <a:r>
              <a:rPr lang="en-US" altLang="ja-JP" sz="2400" dirty="0">
                <a:solidFill>
                  <a:schemeClr val="bg1"/>
                </a:solidFill>
                <a:latin typeface="Tahoma" charset="0"/>
                <a:cs typeface="Tahoma" charset="0"/>
              </a:rPr>
              <a:t>ECV Inventory Statistics – ECV Timelines</a:t>
            </a:r>
            <a:br>
              <a:rPr lang="en-US" altLang="ja-JP" sz="2400" dirty="0">
                <a:solidFill>
                  <a:schemeClr val="bg1"/>
                </a:solidFill>
                <a:latin typeface="Tahoma" charset="0"/>
                <a:cs typeface="Tahoma" charset="0"/>
              </a:rPr>
            </a:br>
            <a:endParaRPr lang="en-US" altLang="ja-JP" sz="2400" dirty="0">
              <a:solidFill>
                <a:schemeClr val="bg1"/>
              </a:solidFill>
              <a:latin typeface="Tahoma" charset="0"/>
              <a:cs typeface="Tahoma" charset="0"/>
            </a:endParaRPr>
          </a:p>
        </p:txBody>
      </p:sp>
      <p:sp>
        <p:nvSpPr>
          <p:cNvPr id="35843" name="Slide Number Placeholder 4"/>
          <p:cNvSpPr>
            <a:spLocks noGrp="1"/>
          </p:cNvSpPr>
          <p:nvPr>
            <p:ph type="sldNum"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fld id="{B65FE209-730E-4644-ABE0-C4B600F26D3C}" type="slidenum">
              <a:rPr lang="en-US" sz="1000">
                <a:latin typeface="Arial Unicode MS" charset="0"/>
              </a:rPr>
              <a:pPr algn="ctr" eaLnBrk="1" hangingPunct="1"/>
              <a:t>14</a:t>
            </a:fld>
            <a:endParaRPr lang="en-US" sz="1000">
              <a:latin typeface="Arial Unicode MS" charset="0"/>
            </a:endParaRPr>
          </a:p>
        </p:txBody>
      </p:sp>
      <p:graphicFrame>
        <p:nvGraphicFramePr>
          <p:cNvPr id="7" name="Chart 6"/>
          <p:cNvGraphicFramePr>
            <a:graphicFrameLocks/>
          </p:cNvGraphicFramePr>
          <p:nvPr/>
        </p:nvGraphicFramePr>
        <p:xfrm>
          <a:off x="-883511" y="1601810"/>
          <a:ext cx="8945555" cy="49283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nvGraphicFramePr>
        <p:xfrm>
          <a:off x="116046" y="2052222"/>
          <a:ext cx="4632829" cy="46021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nvGraphicFramePr>
        <p:xfrm>
          <a:off x="560392" y="2195458"/>
          <a:ext cx="3995215" cy="43898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a:graphicFrameLocks/>
          </p:cNvGraphicFramePr>
          <p:nvPr/>
        </p:nvGraphicFramePr>
        <p:xfrm>
          <a:off x="0" y="1822702"/>
          <a:ext cx="4202289" cy="3409672"/>
        </p:xfrm>
        <a:graphic>
          <a:graphicData uri="http://schemas.openxmlformats.org/drawingml/2006/chart">
            <c:chart xmlns:c="http://schemas.openxmlformats.org/drawingml/2006/chart" xmlns:r="http://schemas.openxmlformats.org/officeDocument/2006/relationships" r:id="rId6"/>
          </a:graphicData>
        </a:graphic>
      </p:graphicFrame>
      <p:pic>
        <p:nvPicPr>
          <p:cNvPr id="35848"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1432892"/>
            <a:ext cx="9144000"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0548332"/>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258" y="0"/>
            <a:ext cx="8818742" cy="481743"/>
          </a:xfrm>
        </p:spPr>
        <p:txBody>
          <a:bodyPr/>
          <a:lstStyle/>
          <a:p>
            <a:r>
              <a:rPr lang="en-US" sz="3200" dirty="0" smtClean="0"/>
              <a:t>Others using the ECV </a:t>
            </a:r>
            <a:r>
              <a:rPr lang="en-US" sz="3200" dirty="0"/>
              <a:t>I</a:t>
            </a:r>
            <a:r>
              <a:rPr lang="en-US" sz="3200" dirty="0" smtClean="0"/>
              <a:t>nventory</a:t>
            </a:r>
            <a:endParaRPr lang="en-US" sz="3200" dirty="0"/>
          </a:p>
        </p:txBody>
      </p:sp>
      <p:sp>
        <p:nvSpPr>
          <p:cNvPr id="3" name="Content Placeholder 2"/>
          <p:cNvSpPr>
            <a:spLocks noGrp="1"/>
          </p:cNvSpPr>
          <p:nvPr>
            <p:ph idx="1"/>
          </p:nvPr>
        </p:nvSpPr>
        <p:spPr>
          <a:xfrm>
            <a:off x="30979" y="1415832"/>
            <a:ext cx="5111189" cy="4890103"/>
          </a:xfrm>
        </p:spPr>
        <p:txBody>
          <a:bodyPr/>
          <a:lstStyle/>
          <a:p>
            <a:pPr marL="173038" indent="-290513">
              <a:spcBef>
                <a:spcPts val="0"/>
              </a:spcBef>
            </a:pPr>
            <a:r>
              <a:rPr lang="en-US" sz="2000" dirty="0"/>
              <a:t>Assessment of ECV datasets via GCI – </a:t>
            </a:r>
            <a:r>
              <a:rPr lang="en-US" sz="2000" i="1" dirty="0"/>
              <a:t>Analysis of GEOSS resources accessibility related to the GCOS Essential Climate Variables</a:t>
            </a:r>
          </a:p>
          <a:p>
            <a:pPr marL="573088" lvl="1" indent="-290513">
              <a:spcBef>
                <a:spcPts val="0"/>
              </a:spcBef>
            </a:pPr>
            <a:r>
              <a:rPr lang="en-US" sz="2000" b="0" dirty="0"/>
              <a:t>EC-JRC used the CEOS ECV inventory as the basis for their study to determine real accessibility of datasets (how direct was data access).</a:t>
            </a:r>
          </a:p>
          <a:p>
            <a:pPr marL="573088" lvl="1" indent="-290513">
              <a:spcBef>
                <a:spcPts val="0"/>
              </a:spcBef>
            </a:pPr>
            <a:r>
              <a:rPr lang="en-US" sz="2000" b="0" dirty="0"/>
              <a:t>Conclusions:</a:t>
            </a:r>
          </a:p>
          <a:p>
            <a:pPr marL="973138" lvl="2" indent="-290513">
              <a:spcBef>
                <a:spcPts val="0"/>
              </a:spcBef>
            </a:pPr>
            <a:r>
              <a:rPr lang="en-US" sz="1800" b="0" dirty="0"/>
              <a:t>60% of the ECVs-related resources were registered in the GCI as GEOSS Data CORE and that only 8% of them did not provide distribution information. </a:t>
            </a:r>
          </a:p>
          <a:p>
            <a:pPr marL="973138" lvl="2" indent="-290513">
              <a:spcBef>
                <a:spcPts val="0"/>
              </a:spcBef>
            </a:pPr>
            <a:r>
              <a:rPr lang="en-US" sz="1800" b="0" dirty="0"/>
              <a:t>For ECVs, there is good availability and accessibility to the key data resources needed to support applications.</a:t>
            </a:r>
          </a:p>
          <a:p>
            <a:endParaRPr lang="en-US" dirty="0"/>
          </a:p>
        </p:txBody>
      </p:sp>
      <p:sp>
        <p:nvSpPr>
          <p:cNvPr id="4" name="Slide Number Placeholder 3"/>
          <p:cNvSpPr>
            <a:spLocks noGrp="1"/>
          </p:cNvSpPr>
          <p:nvPr>
            <p:ph type="sldNum" sz="quarter" idx="12"/>
          </p:nvPr>
        </p:nvSpPr>
        <p:spPr/>
        <p:txBody>
          <a:bodyPr/>
          <a:lstStyle/>
          <a:p>
            <a:pPr>
              <a:defRPr/>
            </a:pPr>
            <a:fld id="{6B56CAC4-6A7A-264B-BEBE-79DE7927CEEB}" type="slidenum">
              <a:rPr lang="en-GB" smtClean="0"/>
              <a:pPr>
                <a:defRPr/>
              </a:pPr>
              <a:t>15</a:t>
            </a:fld>
            <a:endParaRPr lang="en-GB"/>
          </a:p>
        </p:txBody>
      </p:sp>
      <p:pic>
        <p:nvPicPr>
          <p:cNvPr id="5" name="Picture 4" descr="Microsoft Word - Analysis of GCI data accessibility related to the GCOS Essential Climate Variables-DRAFT.docx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2371" y="1579932"/>
            <a:ext cx="3803210" cy="4921801"/>
          </a:xfrm>
          <a:prstGeom prst="rect">
            <a:avLst/>
          </a:prstGeom>
          <a:ln>
            <a:solidFill>
              <a:schemeClr val="tx1">
                <a:lumMod val="50000"/>
              </a:schemeClr>
            </a:solidFill>
          </a:ln>
        </p:spPr>
      </p:pic>
    </p:spTree>
    <p:extLst>
      <p:ext uri="{BB962C8B-B14F-4D97-AF65-F5344CB8AC3E}">
        <p14:creationId xmlns:p14="http://schemas.microsoft.com/office/powerpoint/2010/main" val="414943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16</a:t>
            </a:fld>
            <a:endParaRPr lang="en-US" dirty="0" smtClean="0"/>
          </a:p>
        </p:txBody>
      </p:sp>
      <p:sp>
        <p:nvSpPr>
          <p:cNvPr id="3075" name="Title 1"/>
          <p:cNvSpPr>
            <a:spLocks noGrp="1"/>
          </p:cNvSpPr>
          <p:nvPr>
            <p:ph type="title" idx="4294967295"/>
          </p:nvPr>
        </p:nvSpPr>
        <p:spPr>
          <a:xfrm>
            <a:off x="2052084" y="101600"/>
            <a:ext cx="7033179" cy="738372"/>
          </a:xfrm>
        </p:spPr>
        <p:txBody>
          <a:bodyPr/>
          <a:lstStyle/>
          <a:p>
            <a:pPr eaLnBrk="1" hangingPunct="1"/>
            <a:r>
              <a:rPr lang="en-US" sz="2000" dirty="0">
                <a:latin typeface="Tahoma" pitchFamily="-106" charset="0"/>
                <a:ea typeface="ＭＳ Ｐゴシック" pitchFamily="-106" charset="-128"/>
                <a:cs typeface="Tahoma" pitchFamily="-106" charset="0"/>
              </a:rPr>
              <a:t>WGClimate</a:t>
            </a:r>
            <a:br>
              <a:rPr lang="en-US" sz="2000" dirty="0">
                <a:latin typeface="Tahoma" pitchFamily="-106" charset="0"/>
                <a:ea typeface="ＭＳ Ｐゴシック" pitchFamily="-106" charset="-128"/>
                <a:cs typeface="Tahoma" pitchFamily="-106" charset="0"/>
              </a:rPr>
            </a:br>
            <a:r>
              <a:rPr lang="en-US" sz="2000" dirty="0" smtClean="0">
                <a:latin typeface="Tahoma" pitchFamily="-106" charset="0"/>
                <a:ea typeface="ＭＳ Ｐゴシック" pitchFamily="-106" charset="-128"/>
                <a:cs typeface="Tahoma" pitchFamily="-106" charset="0"/>
              </a:rPr>
              <a:t>Additional Achievements by the end of 2013 (1/2)</a:t>
            </a:r>
          </a:p>
        </p:txBody>
      </p:sp>
      <p:sp>
        <p:nvSpPr>
          <p:cNvPr id="5" name="Rectangle 3"/>
          <p:cNvSpPr txBox="1">
            <a:spLocks noChangeArrowheads="1"/>
          </p:cNvSpPr>
          <p:nvPr/>
        </p:nvSpPr>
        <p:spPr>
          <a:xfrm>
            <a:off x="-1" y="970594"/>
            <a:ext cx="9241971" cy="1315406"/>
          </a:xfrm>
          <a:prstGeom prst="rect">
            <a:avLst/>
          </a:prstGeom>
        </p:spPr>
        <p:txBody>
          <a:bodyPr/>
          <a:lstStyle/>
          <a:p>
            <a:pPr marR="0" lvl="0" algn="l" defTabSz="914400" rtl="0" eaLnBrk="1" fontAlgn="base" latinLnBrk="0" hangingPunct="1">
              <a:lnSpc>
                <a:spcPct val="90000"/>
              </a:lnSpc>
              <a:spcBef>
                <a:spcPct val="20000"/>
              </a:spcBef>
              <a:spcAft>
                <a:spcPct val="0"/>
              </a:spcAft>
              <a:buClrTx/>
              <a:buSzTx/>
              <a:tabLst/>
              <a:defRPr/>
            </a:pPr>
            <a:endParaRPr lang="en-GB" altLang="ja-JP" sz="2400" b="1" dirty="0" smtClean="0">
              <a:solidFill>
                <a:schemeClr val="tx1">
                  <a:lumMod val="75000"/>
                </a:schemeClr>
              </a:solidFill>
              <a:latin typeface="Arial" pitchFamily="34" charset="0"/>
              <a:ea typeface="ＭＳ Ｐゴシック" pitchFamily="50" charset="-128"/>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lang="en-GB" altLang="ja-JP" sz="2400" b="1" noProof="0" dirty="0" smtClean="0">
                <a:solidFill>
                  <a:schemeClr val="tx1">
                    <a:lumMod val="75000"/>
                  </a:schemeClr>
                </a:solidFill>
                <a:latin typeface="Arial" pitchFamily="34" charset="0"/>
                <a:ea typeface="ＭＳ Ｐゴシック" pitchFamily="50" charset="-128"/>
                <a:cs typeface="Arial" pitchFamily="34" charset="0"/>
              </a:rPr>
              <a:t>Coordination with </a:t>
            </a:r>
            <a:r>
              <a:rPr lang="en-GB" altLang="ja-JP" sz="2400" b="1" noProof="0" dirty="0" smtClean="0">
                <a:solidFill>
                  <a:srgbClr val="FF0000"/>
                </a:solidFill>
                <a:latin typeface="Arial" pitchFamily="34" charset="0"/>
                <a:ea typeface="ＭＳ Ｐゴシック" pitchFamily="50" charset="-128"/>
                <a:cs typeface="Arial" pitchFamily="34" charset="0"/>
              </a:rPr>
              <a:t>CEOS Virtual Constellations </a:t>
            </a:r>
            <a:r>
              <a:rPr lang="en-GB" altLang="ja-JP" sz="2400" b="1" dirty="0" smtClean="0">
                <a:solidFill>
                  <a:srgbClr val="FF0000"/>
                </a:solidFill>
                <a:latin typeface="Arial" pitchFamily="34" charset="0"/>
                <a:ea typeface="ＭＳ Ｐゴシック" pitchFamily="50" charset="-128"/>
                <a:cs typeface="Arial" pitchFamily="34" charset="0"/>
              </a:rPr>
              <a:t>&amp; </a:t>
            </a:r>
            <a:r>
              <a:rPr lang="en-GB" altLang="ja-JP" sz="2400" b="1" noProof="0" dirty="0" smtClean="0">
                <a:solidFill>
                  <a:srgbClr val="00B050"/>
                </a:solidFill>
                <a:latin typeface="Arial" pitchFamily="34" charset="0"/>
                <a:ea typeface="ＭＳ Ｐゴシック" pitchFamily="50" charset="-128"/>
                <a:cs typeface="Arial" pitchFamily="34" charset="0"/>
              </a:rPr>
              <a:t>CGMS International Working Groups &amp; SCOPE-CM </a:t>
            </a:r>
            <a:r>
              <a:rPr lang="en-GB" altLang="ja-JP" sz="2400" b="1" noProof="0" dirty="0" smtClean="0">
                <a:solidFill>
                  <a:schemeClr val="tx1">
                    <a:lumMod val="75000"/>
                  </a:schemeClr>
                </a:solidFill>
                <a:latin typeface="Arial" pitchFamily="34" charset="0"/>
                <a:ea typeface="ＭＳ Ｐゴシック" pitchFamily="50" charset="-128"/>
                <a:cs typeface="Arial" pitchFamily="34" charset="0"/>
              </a:rPr>
              <a:t>regarding ECVs</a:t>
            </a:r>
            <a:endParaRPr kumimoji="0" lang="en-US" altLang="ja-JP" i="0" u="none" strike="noStrike" kern="0" cap="none" spc="0" normalizeH="0" baseline="0" noProof="0" dirty="0" smtClean="0">
              <a:ln>
                <a:noFill/>
              </a:ln>
              <a:solidFill>
                <a:schemeClr val="tx1">
                  <a:lumMod val="75000"/>
                </a:schemeClr>
              </a:solidFill>
              <a:effectLst/>
              <a:uLnTx/>
              <a:uFillTx/>
              <a:latin typeface="Arial" pitchFamily="34" charset="0"/>
              <a:ea typeface="ＭＳ Ｐゴシック" pitchFamily="50" charset="-128"/>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039401300"/>
              </p:ext>
            </p:extLst>
          </p:nvPr>
        </p:nvGraphicFramePr>
        <p:xfrm>
          <a:off x="261257" y="2189364"/>
          <a:ext cx="8251372" cy="4739743"/>
        </p:xfrm>
        <a:graphic>
          <a:graphicData uri="http://schemas.openxmlformats.org/drawingml/2006/table">
            <a:tbl>
              <a:tblPr firstRow="1" firstCol="1" lastRow="1" lastCol="1" bandRow="1" bandCol="1"/>
              <a:tblGrid>
                <a:gridCol w="1345682"/>
                <a:gridCol w="6905690"/>
              </a:tblGrid>
              <a:tr h="992892">
                <a:tc>
                  <a:txBody>
                    <a:bodyPr/>
                    <a:lstStyle/>
                    <a:p>
                      <a:pPr marL="0" marR="0">
                        <a:lnSpc>
                          <a:spcPts val="1300"/>
                        </a:lnSpc>
                        <a:spcBef>
                          <a:spcPts val="45"/>
                        </a:spcBef>
                        <a:spcAft>
                          <a:spcPts val="0"/>
                        </a:spcAft>
                      </a:pPr>
                      <a:r>
                        <a:rPr lang="en-US" sz="1300" dirty="0">
                          <a:effectLst/>
                          <a:latin typeface="Calibri"/>
                          <a:ea typeface="Calibri"/>
                          <a:cs typeface="Times New Roman"/>
                        </a:rPr>
                        <a:t> </a:t>
                      </a:r>
                      <a:endParaRPr lang="en-US" sz="1100" dirty="0">
                        <a:effectLst/>
                        <a:latin typeface="Calibri"/>
                        <a:ea typeface="Calibri"/>
                        <a:cs typeface="Times New Roman"/>
                      </a:endParaRPr>
                    </a:p>
                    <a:p>
                      <a:pPr marL="227965" marR="0">
                        <a:lnSpc>
                          <a:spcPct val="115000"/>
                        </a:lnSpc>
                        <a:spcBef>
                          <a:spcPts val="0"/>
                        </a:spcBef>
                        <a:spcAft>
                          <a:spcPts val="0"/>
                        </a:spcAft>
                      </a:pPr>
                      <a:r>
                        <a:rPr lang="en-US" sz="2000" b="1" dirty="0">
                          <a:effectLst/>
                          <a:latin typeface="Arial"/>
                          <a:ea typeface="Arial"/>
                          <a:cs typeface="Times New Roman"/>
                        </a:rPr>
                        <a:t>Domain</a:t>
                      </a:r>
                      <a:endParaRPr lang="en-US" sz="2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45"/>
                        </a:spcBef>
                        <a:spcAft>
                          <a:spcPts val="0"/>
                        </a:spcAft>
                      </a:pPr>
                      <a:r>
                        <a:rPr lang="en-US" sz="1300" dirty="0">
                          <a:effectLst/>
                          <a:latin typeface="Calibri"/>
                          <a:ea typeface="Calibri"/>
                          <a:cs typeface="Times New Roman"/>
                        </a:rPr>
                        <a:t> </a:t>
                      </a:r>
                      <a:endParaRPr lang="en-US" sz="1100" dirty="0">
                        <a:effectLst/>
                        <a:latin typeface="Calibri"/>
                        <a:ea typeface="Calibri"/>
                        <a:cs typeface="Times New Roman"/>
                      </a:endParaRPr>
                    </a:p>
                    <a:p>
                      <a:pPr marL="1557020" marR="0">
                        <a:lnSpc>
                          <a:spcPct val="115000"/>
                        </a:lnSpc>
                        <a:spcBef>
                          <a:spcPts val="0"/>
                        </a:spcBef>
                        <a:spcAft>
                          <a:spcPts val="0"/>
                        </a:spcAft>
                      </a:pPr>
                      <a:r>
                        <a:rPr lang="en-US" sz="2400" b="1" dirty="0">
                          <a:effectLst/>
                          <a:latin typeface="Arial"/>
                          <a:ea typeface="Arial"/>
                          <a:cs typeface="Times New Roman"/>
                        </a:rPr>
                        <a:t>Essential</a:t>
                      </a:r>
                      <a:r>
                        <a:rPr lang="en-US" sz="2400" b="1" spc="-10" dirty="0">
                          <a:effectLst/>
                          <a:latin typeface="Arial"/>
                          <a:ea typeface="Arial"/>
                          <a:cs typeface="Times New Roman"/>
                        </a:rPr>
                        <a:t> </a:t>
                      </a:r>
                      <a:r>
                        <a:rPr lang="en-US" sz="2400" b="1" dirty="0">
                          <a:effectLst/>
                          <a:latin typeface="Arial"/>
                          <a:ea typeface="Arial"/>
                          <a:cs typeface="Times New Roman"/>
                        </a:rPr>
                        <a:t>Climate Variab</a:t>
                      </a:r>
                      <a:r>
                        <a:rPr lang="en-US" sz="2400" b="1" spc="-10" dirty="0">
                          <a:effectLst/>
                          <a:latin typeface="Arial"/>
                          <a:ea typeface="Arial"/>
                          <a:cs typeface="Times New Roman"/>
                        </a:rPr>
                        <a:t>l</a:t>
                      </a:r>
                      <a:r>
                        <a:rPr lang="en-US" sz="2400" b="1" dirty="0">
                          <a:effectLst/>
                          <a:latin typeface="Arial"/>
                          <a:ea typeface="Arial"/>
                          <a:cs typeface="Times New Roman"/>
                        </a:rPr>
                        <a:t>es</a:t>
                      </a:r>
                      <a:endParaRPr lang="en-US" sz="24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4201">
                <a:tc>
                  <a:txBody>
                    <a:bodyPr/>
                    <a:lstStyle/>
                    <a:p>
                      <a:pPr marL="0" marR="0">
                        <a:lnSpc>
                          <a:spcPts val="1100"/>
                        </a:lnSpc>
                        <a:spcBef>
                          <a:spcPts val="35"/>
                        </a:spcBef>
                        <a:spcAft>
                          <a:spcPts val="0"/>
                        </a:spcAft>
                      </a:pPr>
                      <a:r>
                        <a:rPr lang="en-US" sz="1100" dirty="0">
                          <a:effectLst/>
                          <a:latin typeface="Calibri"/>
                          <a:ea typeface="Calibri"/>
                          <a:cs typeface="Times New Roman"/>
                        </a:rPr>
                        <a:t> </a:t>
                      </a:r>
                    </a:p>
                    <a:p>
                      <a:pPr marL="64770" marR="32385" algn="just">
                        <a:lnSpc>
                          <a:spcPct val="115000"/>
                        </a:lnSpc>
                        <a:spcBef>
                          <a:spcPts val="0"/>
                        </a:spcBef>
                        <a:spcAft>
                          <a:spcPts val="0"/>
                        </a:spcAft>
                      </a:pPr>
                      <a:r>
                        <a:rPr lang="en-US" sz="1600" b="1" dirty="0">
                          <a:effectLst/>
                          <a:latin typeface="Arial"/>
                          <a:ea typeface="Arial"/>
                          <a:cs typeface="Times New Roman"/>
                        </a:rPr>
                        <a:t>Atmo</a:t>
                      </a:r>
                      <a:r>
                        <a:rPr lang="en-US" sz="1600" b="1" spc="-5" dirty="0">
                          <a:effectLst/>
                          <a:latin typeface="Arial"/>
                          <a:ea typeface="Arial"/>
                          <a:cs typeface="Times New Roman"/>
                        </a:rPr>
                        <a:t>s</a:t>
                      </a:r>
                      <a:r>
                        <a:rPr lang="en-US" sz="1600" b="1" dirty="0">
                          <a:effectLst/>
                          <a:latin typeface="Arial"/>
                          <a:ea typeface="Arial"/>
                          <a:cs typeface="Times New Roman"/>
                        </a:rPr>
                        <a:t>pheric </a:t>
                      </a:r>
                      <a:r>
                        <a:rPr lang="en-US" sz="1600" dirty="0">
                          <a:effectLst/>
                          <a:latin typeface="Arial"/>
                          <a:ea typeface="Arial"/>
                          <a:cs typeface="Times New Roman"/>
                        </a:rPr>
                        <a:t>(over land, sea and i</a:t>
                      </a:r>
                      <a:r>
                        <a:rPr lang="en-US" sz="1600" spc="5" dirty="0">
                          <a:effectLst/>
                          <a:latin typeface="Arial"/>
                          <a:ea typeface="Arial"/>
                          <a:cs typeface="Times New Roman"/>
                        </a:rPr>
                        <a:t>c</a:t>
                      </a:r>
                      <a:r>
                        <a:rPr lang="en-US" sz="1600" dirty="0">
                          <a:effectLst/>
                          <a:latin typeface="Arial"/>
                          <a:ea typeface="Arial"/>
                          <a:cs typeface="Times New Roman"/>
                        </a:rPr>
                        <a:t>e)</a:t>
                      </a:r>
                      <a:endParaRPr lang="en-US" sz="16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50"/>
                        </a:lnSpc>
                        <a:spcBef>
                          <a:spcPts val="25"/>
                        </a:spcBef>
                        <a:spcAft>
                          <a:spcPts val="0"/>
                        </a:spcAft>
                      </a:pPr>
                      <a:r>
                        <a:rPr lang="en-US" sz="650" dirty="0">
                          <a:effectLst/>
                          <a:latin typeface="Calibri"/>
                          <a:ea typeface="Calibri"/>
                          <a:cs typeface="Times New Roman"/>
                        </a:rPr>
                        <a:t> </a:t>
                      </a:r>
                      <a:endParaRPr lang="en-US" sz="1100" dirty="0">
                        <a:effectLst/>
                        <a:latin typeface="Calibri"/>
                        <a:ea typeface="Calibri"/>
                        <a:cs typeface="Times New Roman"/>
                      </a:endParaRPr>
                    </a:p>
                    <a:p>
                      <a:pPr marL="64770" marR="24765" algn="just">
                        <a:lnSpc>
                          <a:spcPct val="99000"/>
                        </a:lnSpc>
                        <a:spcBef>
                          <a:spcPts val="0"/>
                        </a:spcBef>
                        <a:spcAft>
                          <a:spcPts val="0"/>
                        </a:spcAft>
                      </a:pPr>
                      <a:r>
                        <a:rPr lang="en-US" sz="1600" dirty="0">
                          <a:solidFill>
                            <a:srgbClr val="FF0000"/>
                          </a:solidFill>
                          <a:effectLst/>
                          <a:latin typeface="Arial"/>
                          <a:ea typeface="Arial"/>
                          <a:cs typeface="Times New Roman"/>
                        </a:rPr>
                        <a:t>Surface </a:t>
                      </a:r>
                      <a:r>
                        <a:rPr lang="en-US" sz="1600" spc="15" dirty="0">
                          <a:solidFill>
                            <a:srgbClr val="FF0000"/>
                          </a:solidFill>
                          <a:effectLst/>
                          <a:latin typeface="Arial"/>
                          <a:ea typeface="Arial"/>
                          <a:cs typeface="Times New Roman"/>
                        </a:rPr>
                        <a:t> </a:t>
                      </a:r>
                      <a:r>
                        <a:rPr lang="en-US" sz="1600" spc="-15" dirty="0">
                          <a:solidFill>
                            <a:srgbClr val="FF0000"/>
                          </a:solidFill>
                          <a:effectLst/>
                          <a:latin typeface="Arial"/>
                          <a:ea typeface="Arial"/>
                          <a:cs typeface="Times New Roman"/>
                        </a:rPr>
                        <a:t>w</a:t>
                      </a:r>
                      <a:r>
                        <a:rPr lang="en-US" sz="1600" spc="5" dirty="0">
                          <a:solidFill>
                            <a:srgbClr val="FF0000"/>
                          </a:solidFill>
                          <a:effectLst/>
                          <a:latin typeface="Arial"/>
                          <a:ea typeface="Arial"/>
                          <a:cs typeface="Times New Roman"/>
                        </a:rPr>
                        <a:t>i</a:t>
                      </a:r>
                      <a:r>
                        <a:rPr lang="en-US" sz="1600" dirty="0">
                          <a:solidFill>
                            <a:srgbClr val="FF0000"/>
                          </a:solidFill>
                          <a:effectLst/>
                          <a:latin typeface="Arial"/>
                          <a:ea typeface="Arial"/>
                          <a:cs typeface="Times New Roman"/>
                        </a:rPr>
                        <a:t>nd </a:t>
                      </a:r>
                      <a:r>
                        <a:rPr lang="en-US" sz="1600" spc="15" dirty="0">
                          <a:solidFill>
                            <a:srgbClr val="FF0000"/>
                          </a:solidFill>
                          <a:effectLst/>
                          <a:latin typeface="Arial"/>
                          <a:ea typeface="Arial"/>
                          <a:cs typeface="Times New Roman"/>
                        </a:rPr>
                        <a:t> </a:t>
                      </a:r>
                      <a:r>
                        <a:rPr lang="en-US" sz="1600" dirty="0">
                          <a:solidFill>
                            <a:srgbClr val="FF0000"/>
                          </a:solidFill>
                          <a:effectLst/>
                          <a:latin typeface="Arial"/>
                          <a:ea typeface="Arial"/>
                          <a:cs typeface="Times New Roman"/>
                        </a:rPr>
                        <a:t>spe</a:t>
                      </a:r>
                      <a:r>
                        <a:rPr lang="en-US" sz="1600" spc="5" dirty="0">
                          <a:solidFill>
                            <a:srgbClr val="FF0000"/>
                          </a:solidFill>
                          <a:effectLst/>
                          <a:latin typeface="Arial"/>
                          <a:ea typeface="Arial"/>
                          <a:cs typeface="Times New Roman"/>
                        </a:rPr>
                        <a:t>e</a:t>
                      </a:r>
                      <a:r>
                        <a:rPr lang="en-US" sz="1600" dirty="0">
                          <a:solidFill>
                            <a:srgbClr val="FF0000"/>
                          </a:solidFill>
                          <a:effectLst/>
                          <a:latin typeface="Arial"/>
                          <a:ea typeface="Arial"/>
                          <a:cs typeface="Times New Roman"/>
                        </a:rPr>
                        <a:t>d </a:t>
                      </a:r>
                      <a:r>
                        <a:rPr lang="en-US" sz="1600" spc="5" dirty="0">
                          <a:solidFill>
                            <a:srgbClr val="FF0000"/>
                          </a:solidFill>
                          <a:effectLst/>
                          <a:latin typeface="Arial"/>
                          <a:ea typeface="Arial"/>
                          <a:cs typeface="Times New Roman"/>
                        </a:rPr>
                        <a:t> </a:t>
                      </a:r>
                      <a:r>
                        <a:rPr lang="en-US" sz="1600" dirty="0">
                          <a:solidFill>
                            <a:srgbClr val="FF0000"/>
                          </a:solidFill>
                          <a:effectLst/>
                          <a:latin typeface="Arial"/>
                          <a:ea typeface="Arial"/>
                          <a:cs typeface="Times New Roman"/>
                        </a:rPr>
                        <a:t>a</a:t>
                      </a:r>
                      <a:r>
                        <a:rPr lang="en-US" sz="1600" spc="5" dirty="0">
                          <a:solidFill>
                            <a:srgbClr val="FF0000"/>
                          </a:solidFill>
                          <a:effectLst/>
                          <a:latin typeface="Arial"/>
                          <a:ea typeface="Arial"/>
                          <a:cs typeface="Times New Roman"/>
                        </a:rPr>
                        <a:t>n</a:t>
                      </a:r>
                      <a:r>
                        <a:rPr lang="en-US" sz="1600" dirty="0">
                          <a:solidFill>
                            <a:srgbClr val="FF0000"/>
                          </a:solidFill>
                          <a:effectLst/>
                          <a:latin typeface="Arial"/>
                          <a:ea typeface="Arial"/>
                          <a:cs typeface="Times New Roman"/>
                        </a:rPr>
                        <a:t>d </a:t>
                      </a:r>
                      <a:r>
                        <a:rPr lang="en-US" sz="1600" spc="5" dirty="0">
                          <a:solidFill>
                            <a:srgbClr val="FF0000"/>
                          </a:solidFill>
                          <a:effectLst/>
                          <a:latin typeface="Arial"/>
                          <a:ea typeface="Arial"/>
                          <a:cs typeface="Times New Roman"/>
                        </a:rPr>
                        <a:t> </a:t>
                      </a:r>
                      <a:r>
                        <a:rPr lang="en-US" sz="1600" dirty="0">
                          <a:solidFill>
                            <a:srgbClr val="FF0000"/>
                          </a:solidFill>
                          <a:effectLst/>
                          <a:latin typeface="Arial"/>
                          <a:ea typeface="Arial"/>
                          <a:cs typeface="Times New Roman"/>
                        </a:rPr>
                        <a:t>di</a:t>
                      </a:r>
                      <a:r>
                        <a:rPr lang="en-US" sz="1600" spc="5" dirty="0">
                          <a:solidFill>
                            <a:srgbClr val="FF0000"/>
                          </a:solidFill>
                          <a:effectLst/>
                          <a:latin typeface="Arial"/>
                          <a:ea typeface="Arial"/>
                          <a:cs typeface="Times New Roman"/>
                        </a:rPr>
                        <a:t>r</a:t>
                      </a:r>
                      <a:r>
                        <a:rPr lang="en-US" sz="1600" spc="-5" dirty="0">
                          <a:solidFill>
                            <a:srgbClr val="FF0000"/>
                          </a:solidFill>
                          <a:effectLst/>
                          <a:latin typeface="Arial"/>
                          <a:ea typeface="Arial"/>
                          <a:cs typeface="Times New Roman"/>
                        </a:rPr>
                        <a:t>e</a:t>
                      </a:r>
                      <a:r>
                        <a:rPr lang="en-US" sz="1600" dirty="0">
                          <a:solidFill>
                            <a:srgbClr val="FF0000"/>
                          </a:solidFill>
                          <a:effectLst/>
                          <a:latin typeface="Arial"/>
                          <a:ea typeface="Arial"/>
                          <a:cs typeface="Times New Roman"/>
                        </a:rPr>
                        <a:t>ct</a:t>
                      </a:r>
                      <a:r>
                        <a:rPr lang="en-US" sz="1600" spc="5" dirty="0">
                          <a:solidFill>
                            <a:srgbClr val="FF0000"/>
                          </a:solidFill>
                          <a:effectLst/>
                          <a:latin typeface="Arial"/>
                          <a:ea typeface="Arial"/>
                          <a:cs typeface="Times New Roman"/>
                        </a:rPr>
                        <a:t>i</a:t>
                      </a:r>
                      <a:r>
                        <a:rPr lang="en-US" sz="1600" dirty="0">
                          <a:solidFill>
                            <a:srgbClr val="FF0000"/>
                          </a:solidFill>
                          <a:effectLst/>
                          <a:latin typeface="Arial"/>
                          <a:ea typeface="Arial"/>
                          <a:cs typeface="Times New Roman"/>
                        </a:rPr>
                        <a:t>on</a:t>
                      </a:r>
                      <a:r>
                        <a:rPr lang="en-US" sz="1600" dirty="0">
                          <a:effectLst/>
                          <a:latin typeface="Arial"/>
                          <a:ea typeface="Arial"/>
                          <a:cs typeface="Times New Roman"/>
                        </a:rPr>
                        <a:t>; </a:t>
                      </a:r>
                      <a:r>
                        <a:rPr lang="en-US" sz="1600" spc="5" dirty="0">
                          <a:effectLst/>
                          <a:latin typeface="Arial"/>
                          <a:ea typeface="Arial"/>
                          <a:cs typeface="Times New Roman"/>
                        </a:rPr>
                        <a:t> </a:t>
                      </a:r>
                      <a:r>
                        <a:rPr lang="en-US" sz="1600" dirty="0">
                          <a:solidFill>
                            <a:srgbClr val="FF0000"/>
                          </a:solidFill>
                          <a:effectLst/>
                          <a:latin typeface="Arial"/>
                          <a:ea typeface="Arial"/>
                          <a:cs typeface="Times New Roman"/>
                        </a:rPr>
                        <a:t>p</a:t>
                      </a:r>
                      <a:r>
                        <a:rPr lang="en-US" sz="1600" spc="5" dirty="0">
                          <a:solidFill>
                            <a:srgbClr val="FF0000"/>
                          </a:solidFill>
                          <a:effectLst/>
                          <a:latin typeface="Arial"/>
                          <a:ea typeface="Arial"/>
                          <a:cs typeface="Times New Roman"/>
                        </a:rPr>
                        <a:t>r</a:t>
                      </a:r>
                      <a:r>
                        <a:rPr lang="en-US" sz="1600" dirty="0">
                          <a:solidFill>
                            <a:srgbClr val="FF0000"/>
                          </a:solidFill>
                          <a:effectLst/>
                          <a:latin typeface="Arial"/>
                          <a:ea typeface="Arial"/>
                          <a:cs typeface="Times New Roman"/>
                        </a:rPr>
                        <a:t>eci</a:t>
                      </a:r>
                      <a:r>
                        <a:rPr lang="en-US" sz="1600" spc="5" dirty="0">
                          <a:solidFill>
                            <a:srgbClr val="FF0000"/>
                          </a:solidFill>
                          <a:effectLst/>
                          <a:latin typeface="Arial"/>
                          <a:ea typeface="Arial"/>
                          <a:cs typeface="Times New Roman"/>
                        </a:rPr>
                        <a:t>p</a:t>
                      </a:r>
                      <a:r>
                        <a:rPr lang="en-US" sz="1600" dirty="0">
                          <a:solidFill>
                            <a:srgbClr val="FF0000"/>
                          </a:solidFill>
                          <a:effectLst/>
                          <a:latin typeface="Arial"/>
                          <a:ea typeface="Arial"/>
                          <a:cs typeface="Times New Roman"/>
                        </a:rPr>
                        <a:t>itation</a:t>
                      </a:r>
                      <a:r>
                        <a:rPr lang="en-US" sz="1600" dirty="0">
                          <a:solidFill>
                            <a:srgbClr val="00B050"/>
                          </a:solidFill>
                          <a:effectLst/>
                          <a:latin typeface="Arial"/>
                          <a:ea typeface="Arial"/>
                          <a:cs typeface="Times New Roman"/>
                        </a:rPr>
                        <a:t>; </a:t>
                      </a:r>
                      <a:r>
                        <a:rPr lang="en-US" sz="1600" spc="5" dirty="0">
                          <a:solidFill>
                            <a:srgbClr val="00B050"/>
                          </a:solidFill>
                          <a:effectLst/>
                          <a:latin typeface="Arial"/>
                          <a:ea typeface="Arial"/>
                          <a:cs typeface="Times New Roman"/>
                        </a:rPr>
                        <a:t> u</a:t>
                      </a:r>
                      <a:r>
                        <a:rPr lang="en-US" sz="1600" dirty="0">
                          <a:solidFill>
                            <a:srgbClr val="00B050"/>
                          </a:solidFill>
                          <a:effectLst/>
                          <a:latin typeface="Arial"/>
                          <a:ea typeface="Arial"/>
                          <a:cs typeface="Times New Roman"/>
                        </a:rPr>
                        <a:t>pper</a:t>
                      </a:r>
                      <a:r>
                        <a:rPr lang="en-US" sz="1600" spc="5" dirty="0">
                          <a:solidFill>
                            <a:srgbClr val="00B050"/>
                          </a:solidFill>
                          <a:effectLst/>
                          <a:latin typeface="Arial"/>
                          <a:ea typeface="Arial"/>
                          <a:cs typeface="Times New Roman"/>
                        </a:rPr>
                        <a:t>-</a:t>
                      </a:r>
                      <a:r>
                        <a:rPr lang="en-US" sz="1600" dirty="0">
                          <a:solidFill>
                            <a:srgbClr val="00B050"/>
                          </a:solidFill>
                          <a:effectLst/>
                          <a:latin typeface="Arial"/>
                          <a:ea typeface="Arial"/>
                          <a:cs typeface="Times New Roman"/>
                        </a:rPr>
                        <a:t>a</a:t>
                      </a:r>
                      <a:r>
                        <a:rPr lang="en-US" sz="1600" spc="5" dirty="0">
                          <a:solidFill>
                            <a:srgbClr val="00B050"/>
                          </a:solidFill>
                          <a:effectLst/>
                          <a:latin typeface="Arial"/>
                          <a:ea typeface="Arial"/>
                          <a:cs typeface="Times New Roman"/>
                        </a:rPr>
                        <a:t>i</a:t>
                      </a:r>
                      <a:r>
                        <a:rPr lang="en-US" sz="1600" dirty="0">
                          <a:solidFill>
                            <a:srgbClr val="00B050"/>
                          </a:solidFill>
                          <a:effectLst/>
                          <a:latin typeface="Arial"/>
                          <a:ea typeface="Arial"/>
                          <a:cs typeface="Times New Roman"/>
                        </a:rPr>
                        <a:t>r </a:t>
                      </a:r>
                      <a:r>
                        <a:rPr lang="en-US" sz="1600" spc="15" dirty="0">
                          <a:solidFill>
                            <a:srgbClr val="00B050"/>
                          </a:solidFill>
                          <a:effectLst/>
                          <a:latin typeface="Arial"/>
                          <a:ea typeface="Arial"/>
                          <a:cs typeface="Times New Roman"/>
                        </a:rPr>
                        <a:t> </a:t>
                      </a:r>
                      <a:r>
                        <a:rPr lang="en-US" sz="1600" dirty="0">
                          <a:solidFill>
                            <a:srgbClr val="00B050"/>
                          </a:solidFill>
                          <a:effectLst/>
                          <a:latin typeface="Arial"/>
                          <a:ea typeface="Arial"/>
                          <a:cs typeface="Times New Roman"/>
                        </a:rPr>
                        <a:t>temperatu</a:t>
                      </a:r>
                      <a:r>
                        <a:rPr lang="en-US" sz="1600" spc="5" dirty="0">
                          <a:solidFill>
                            <a:srgbClr val="00B050"/>
                          </a:solidFill>
                          <a:effectLst/>
                          <a:latin typeface="Arial"/>
                          <a:ea typeface="Arial"/>
                          <a:cs typeface="Times New Roman"/>
                        </a:rPr>
                        <a:t>r</a:t>
                      </a:r>
                      <a:r>
                        <a:rPr lang="en-US" sz="1600" dirty="0">
                          <a:solidFill>
                            <a:srgbClr val="00B050"/>
                          </a:solidFill>
                          <a:effectLst/>
                          <a:latin typeface="Arial"/>
                          <a:ea typeface="Arial"/>
                          <a:cs typeface="Times New Roman"/>
                        </a:rPr>
                        <a:t>e;  up</a:t>
                      </a:r>
                      <a:r>
                        <a:rPr lang="en-US" sz="1600" spc="5" dirty="0">
                          <a:solidFill>
                            <a:srgbClr val="00B050"/>
                          </a:solidFill>
                          <a:effectLst/>
                          <a:latin typeface="Arial"/>
                          <a:ea typeface="Arial"/>
                          <a:cs typeface="Times New Roman"/>
                        </a:rPr>
                        <a:t>p</a:t>
                      </a:r>
                      <a:r>
                        <a:rPr lang="en-US" sz="1600" dirty="0">
                          <a:solidFill>
                            <a:srgbClr val="00B050"/>
                          </a:solidFill>
                          <a:effectLst/>
                          <a:latin typeface="Arial"/>
                          <a:ea typeface="Arial"/>
                          <a:cs typeface="Times New Roman"/>
                        </a:rPr>
                        <a:t>er-air </a:t>
                      </a:r>
                      <a:r>
                        <a:rPr lang="en-US" sz="1600" spc="15" dirty="0">
                          <a:solidFill>
                            <a:srgbClr val="00B050"/>
                          </a:solidFill>
                          <a:effectLst/>
                          <a:latin typeface="Arial"/>
                          <a:ea typeface="Arial"/>
                          <a:cs typeface="Times New Roman"/>
                        </a:rPr>
                        <a:t> </a:t>
                      </a:r>
                      <a:r>
                        <a:rPr lang="en-US" sz="1600" spc="-15" dirty="0">
                          <a:solidFill>
                            <a:srgbClr val="00B050"/>
                          </a:solidFill>
                          <a:effectLst/>
                          <a:latin typeface="Arial"/>
                          <a:ea typeface="Arial"/>
                          <a:cs typeface="Times New Roman"/>
                        </a:rPr>
                        <a:t>w</a:t>
                      </a:r>
                      <a:r>
                        <a:rPr lang="en-US" sz="1600" spc="5" dirty="0">
                          <a:solidFill>
                            <a:srgbClr val="00B050"/>
                          </a:solidFill>
                          <a:effectLst/>
                          <a:latin typeface="Arial"/>
                          <a:ea typeface="Arial"/>
                          <a:cs typeface="Times New Roman"/>
                        </a:rPr>
                        <a:t>i</a:t>
                      </a:r>
                      <a:r>
                        <a:rPr lang="en-US" sz="1600" spc="10" dirty="0">
                          <a:solidFill>
                            <a:srgbClr val="00B050"/>
                          </a:solidFill>
                          <a:effectLst/>
                          <a:latin typeface="Arial"/>
                          <a:ea typeface="Arial"/>
                          <a:cs typeface="Times New Roman"/>
                        </a:rPr>
                        <a:t>n</a:t>
                      </a:r>
                      <a:r>
                        <a:rPr lang="en-US" sz="1600" dirty="0">
                          <a:solidFill>
                            <a:srgbClr val="00B050"/>
                          </a:solidFill>
                          <a:effectLst/>
                          <a:latin typeface="Arial"/>
                          <a:ea typeface="Arial"/>
                          <a:cs typeface="Times New Roman"/>
                        </a:rPr>
                        <a:t>d spe</a:t>
                      </a:r>
                      <a:r>
                        <a:rPr lang="en-US" sz="1600" spc="5" dirty="0">
                          <a:solidFill>
                            <a:srgbClr val="00B050"/>
                          </a:solidFill>
                          <a:effectLst/>
                          <a:latin typeface="Arial"/>
                          <a:ea typeface="Arial"/>
                          <a:cs typeface="Times New Roman"/>
                        </a:rPr>
                        <a:t>e</a:t>
                      </a:r>
                      <a:r>
                        <a:rPr lang="en-US" sz="1600" dirty="0">
                          <a:solidFill>
                            <a:srgbClr val="00B050"/>
                          </a:solidFill>
                          <a:effectLst/>
                          <a:latin typeface="Arial"/>
                          <a:ea typeface="Arial"/>
                          <a:cs typeface="Times New Roman"/>
                        </a:rPr>
                        <a:t>d</a:t>
                      </a:r>
                      <a:r>
                        <a:rPr lang="en-US" sz="1600" spc="10" dirty="0">
                          <a:solidFill>
                            <a:srgbClr val="00B050"/>
                          </a:solidFill>
                          <a:effectLst/>
                          <a:latin typeface="Arial"/>
                          <a:ea typeface="Arial"/>
                          <a:cs typeface="Times New Roman"/>
                        </a:rPr>
                        <a:t> </a:t>
                      </a:r>
                      <a:r>
                        <a:rPr lang="en-US" sz="1600" dirty="0">
                          <a:solidFill>
                            <a:srgbClr val="00B050"/>
                          </a:solidFill>
                          <a:effectLst/>
                          <a:latin typeface="Arial"/>
                          <a:ea typeface="Arial"/>
                          <a:cs typeface="Times New Roman"/>
                        </a:rPr>
                        <a:t>and</a:t>
                      </a:r>
                      <a:r>
                        <a:rPr lang="en-US" sz="1600" spc="10" dirty="0">
                          <a:solidFill>
                            <a:srgbClr val="00B050"/>
                          </a:solidFill>
                          <a:effectLst/>
                          <a:latin typeface="Arial"/>
                          <a:ea typeface="Arial"/>
                          <a:cs typeface="Times New Roman"/>
                        </a:rPr>
                        <a:t> </a:t>
                      </a:r>
                      <a:r>
                        <a:rPr lang="en-US" sz="1600" spc="5" dirty="0">
                          <a:solidFill>
                            <a:srgbClr val="00B050"/>
                          </a:solidFill>
                          <a:effectLst/>
                          <a:latin typeface="Arial"/>
                          <a:ea typeface="Arial"/>
                          <a:cs typeface="Times New Roman"/>
                        </a:rPr>
                        <a:t>d</a:t>
                      </a:r>
                      <a:r>
                        <a:rPr lang="en-US" sz="1600" dirty="0">
                          <a:solidFill>
                            <a:srgbClr val="00B050"/>
                          </a:solidFill>
                          <a:effectLst/>
                          <a:latin typeface="Arial"/>
                          <a:ea typeface="Arial"/>
                          <a:cs typeface="Times New Roman"/>
                        </a:rPr>
                        <a:t>ir</a:t>
                      </a:r>
                      <a:r>
                        <a:rPr lang="en-US" sz="1600" spc="5" dirty="0">
                          <a:solidFill>
                            <a:srgbClr val="00B050"/>
                          </a:solidFill>
                          <a:effectLst/>
                          <a:latin typeface="Arial"/>
                          <a:ea typeface="Arial"/>
                          <a:cs typeface="Times New Roman"/>
                        </a:rPr>
                        <a:t>e</a:t>
                      </a:r>
                      <a:r>
                        <a:rPr lang="en-US" sz="1600" dirty="0">
                          <a:solidFill>
                            <a:srgbClr val="00B050"/>
                          </a:solidFill>
                          <a:effectLst/>
                          <a:latin typeface="Arial"/>
                          <a:ea typeface="Arial"/>
                          <a:cs typeface="Times New Roman"/>
                        </a:rPr>
                        <a:t>ction;</a:t>
                      </a:r>
                      <a:r>
                        <a:rPr lang="en-US" sz="1600" spc="20" dirty="0">
                          <a:solidFill>
                            <a:srgbClr val="00B050"/>
                          </a:solidFill>
                          <a:effectLst/>
                          <a:latin typeface="Arial"/>
                          <a:ea typeface="Arial"/>
                          <a:cs typeface="Times New Roman"/>
                        </a:rPr>
                        <a:t> </a:t>
                      </a:r>
                      <a:r>
                        <a:rPr lang="en-US" sz="1600" spc="-15" dirty="0">
                          <a:solidFill>
                            <a:srgbClr val="00B050"/>
                          </a:solidFill>
                          <a:effectLst/>
                          <a:latin typeface="Arial"/>
                          <a:ea typeface="Arial"/>
                          <a:cs typeface="Times New Roman"/>
                        </a:rPr>
                        <a:t>w</a:t>
                      </a:r>
                      <a:r>
                        <a:rPr lang="en-US" sz="1600" spc="-5" dirty="0">
                          <a:solidFill>
                            <a:srgbClr val="00B050"/>
                          </a:solidFill>
                          <a:effectLst/>
                          <a:latin typeface="Arial"/>
                          <a:ea typeface="Arial"/>
                          <a:cs typeface="Times New Roman"/>
                        </a:rPr>
                        <a:t>a</a:t>
                      </a:r>
                      <a:r>
                        <a:rPr lang="en-US" sz="1600" spc="10" dirty="0">
                          <a:solidFill>
                            <a:srgbClr val="00B050"/>
                          </a:solidFill>
                          <a:effectLst/>
                          <a:latin typeface="Arial"/>
                          <a:ea typeface="Arial"/>
                          <a:cs typeface="Times New Roman"/>
                        </a:rPr>
                        <a:t>t</a:t>
                      </a:r>
                      <a:r>
                        <a:rPr lang="en-US" sz="1600" spc="-5" dirty="0">
                          <a:solidFill>
                            <a:srgbClr val="00B050"/>
                          </a:solidFill>
                          <a:effectLst/>
                          <a:latin typeface="Arial"/>
                          <a:ea typeface="Arial"/>
                          <a:cs typeface="Times New Roman"/>
                        </a:rPr>
                        <a:t>e</a:t>
                      </a:r>
                      <a:r>
                        <a:rPr lang="en-US" sz="1600" dirty="0">
                          <a:solidFill>
                            <a:srgbClr val="00B050"/>
                          </a:solidFill>
                          <a:effectLst/>
                          <a:latin typeface="Arial"/>
                          <a:ea typeface="Arial"/>
                          <a:cs typeface="Times New Roman"/>
                        </a:rPr>
                        <a:t>r</a:t>
                      </a:r>
                      <a:r>
                        <a:rPr lang="en-US" sz="1600" spc="10" dirty="0">
                          <a:solidFill>
                            <a:srgbClr val="00B050"/>
                          </a:solidFill>
                          <a:effectLst/>
                          <a:latin typeface="Arial"/>
                          <a:ea typeface="Arial"/>
                          <a:cs typeface="Times New Roman"/>
                        </a:rPr>
                        <a:t> </a:t>
                      </a:r>
                      <a:r>
                        <a:rPr lang="en-US" sz="1600" dirty="0">
                          <a:solidFill>
                            <a:srgbClr val="00B050"/>
                          </a:solidFill>
                          <a:effectLst/>
                          <a:latin typeface="Arial"/>
                          <a:ea typeface="Arial"/>
                          <a:cs typeface="Times New Roman"/>
                        </a:rPr>
                        <a:t>v</a:t>
                      </a:r>
                      <a:r>
                        <a:rPr lang="en-US" sz="1600" spc="5" dirty="0">
                          <a:solidFill>
                            <a:srgbClr val="00B050"/>
                          </a:solidFill>
                          <a:effectLst/>
                          <a:latin typeface="Arial"/>
                          <a:ea typeface="Arial"/>
                          <a:cs typeface="Times New Roman"/>
                        </a:rPr>
                        <a:t>a</a:t>
                      </a:r>
                      <a:r>
                        <a:rPr lang="en-US" sz="1600" dirty="0">
                          <a:solidFill>
                            <a:srgbClr val="00B050"/>
                          </a:solidFill>
                          <a:effectLst/>
                          <a:latin typeface="Arial"/>
                          <a:ea typeface="Arial"/>
                          <a:cs typeface="Times New Roman"/>
                        </a:rPr>
                        <a:t>pour;</a:t>
                      </a:r>
                      <a:r>
                        <a:rPr lang="en-US" sz="1600" spc="10" dirty="0">
                          <a:solidFill>
                            <a:srgbClr val="00B050"/>
                          </a:solidFill>
                          <a:effectLst/>
                          <a:latin typeface="Arial"/>
                          <a:ea typeface="Arial"/>
                          <a:cs typeface="Times New Roman"/>
                        </a:rPr>
                        <a:t> </a:t>
                      </a:r>
                      <a:r>
                        <a:rPr lang="en-US" sz="1600" dirty="0">
                          <a:solidFill>
                            <a:srgbClr val="00B050"/>
                          </a:solidFill>
                          <a:effectLst/>
                          <a:latin typeface="Arial"/>
                          <a:ea typeface="Arial"/>
                          <a:cs typeface="Times New Roman"/>
                        </a:rPr>
                        <a:t>cl</a:t>
                      </a:r>
                      <a:r>
                        <a:rPr lang="en-US" sz="1600" spc="5" dirty="0">
                          <a:solidFill>
                            <a:srgbClr val="00B050"/>
                          </a:solidFill>
                          <a:effectLst/>
                          <a:latin typeface="Arial"/>
                          <a:ea typeface="Arial"/>
                          <a:cs typeface="Times New Roman"/>
                        </a:rPr>
                        <a:t>o</a:t>
                      </a:r>
                      <a:r>
                        <a:rPr lang="en-US" sz="1600" dirty="0">
                          <a:solidFill>
                            <a:srgbClr val="00B050"/>
                          </a:solidFill>
                          <a:effectLst/>
                          <a:latin typeface="Arial"/>
                          <a:ea typeface="Arial"/>
                          <a:cs typeface="Times New Roman"/>
                        </a:rPr>
                        <a:t>ud</a:t>
                      </a:r>
                      <a:r>
                        <a:rPr lang="en-US" sz="1600" spc="10" dirty="0">
                          <a:solidFill>
                            <a:srgbClr val="00B050"/>
                          </a:solidFill>
                          <a:effectLst/>
                          <a:latin typeface="Arial"/>
                          <a:ea typeface="Arial"/>
                          <a:cs typeface="Times New Roman"/>
                        </a:rPr>
                        <a:t> </a:t>
                      </a:r>
                      <a:r>
                        <a:rPr lang="en-US" sz="1600" dirty="0">
                          <a:solidFill>
                            <a:srgbClr val="00B050"/>
                          </a:solidFill>
                          <a:effectLst/>
                          <a:latin typeface="Arial"/>
                          <a:ea typeface="Arial"/>
                          <a:cs typeface="Times New Roman"/>
                        </a:rPr>
                        <a:t>pr</a:t>
                      </a:r>
                      <a:r>
                        <a:rPr lang="en-US" sz="1600" spc="5" dirty="0">
                          <a:solidFill>
                            <a:srgbClr val="00B050"/>
                          </a:solidFill>
                          <a:effectLst/>
                          <a:latin typeface="Arial"/>
                          <a:ea typeface="Arial"/>
                          <a:cs typeface="Times New Roman"/>
                        </a:rPr>
                        <a:t>o</a:t>
                      </a:r>
                      <a:r>
                        <a:rPr lang="en-US" sz="1600" dirty="0">
                          <a:solidFill>
                            <a:srgbClr val="00B050"/>
                          </a:solidFill>
                          <a:effectLst/>
                          <a:latin typeface="Arial"/>
                          <a:ea typeface="Arial"/>
                          <a:cs typeface="Times New Roman"/>
                        </a:rPr>
                        <a:t>pert</a:t>
                      </a:r>
                      <a:r>
                        <a:rPr lang="en-US" sz="1600" spc="-5" dirty="0">
                          <a:solidFill>
                            <a:srgbClr val="00B050"/>
                          </a:solidFill>
                          <a:effectLst/>
                          <a:latin typeface="Arial"/>
                          <a:ea typeface="Arial"/>
                          <a:cs typeface="Times New Roman"/>
                        </a:rPr>
                        <a:t>i</a:t>
                      </a:r>
                      <a:r>
                        <a:rPr lang="en-US" sz="1600" dirty="0">
                          <a:solidFill>
                            <a:srgbClr val="00B050"/>
                          </a:solidFill>
                          <a:effectLst/>
                          <a:latin typeface="Arial"/>
                          <a:ea typeface="Arial"/>
                          <a:cs typeface="Times New Roman"/>
                        </a:rPr>
                        <a:t>es</a:t>
                      </a:r>
                      <a:r>
                        <a:rPr lang="en-US" sz="1600" dirty="0">
                          <a:effectLst/>
                          <a:latin typeface="Arial"/>
                          <a:ea typeface="Arial"/>
                          <a:cs typeface="Times New Roman"/>
                        </a:rPr>
                        <a:t>; Earth</a:t>
                      </a:r>
                      <a:r>
                        <a:rPr lang="en-US" sz="1600" spc="10" dirty="0">
                          <a:effectLst/>
                          <a:latin typeface="Arial"/>
                          <a:ea typeface="Arial"/>
                          <a:cs typeface="Times New Roman"/>
                        </a:rPr>
                        <a:t> </a:t>
                      </a:r>
                      <a:r>
                        <a:rPr lang="en-US" sz="1600" dirty="0">
                          <a:effectLst/>
                          <a:latin typeface="Arial"/>
                          <a:ea typeface="Arial"/>
                          <a:cs typeface="Times New Roman"/>
                        </a:rPr>
                        <a:t>rad</a:t>
                      </a:r>
                      <a:r>
                        <a:rPr lang="en-US" sz="1600" spc="5" dirty="0">
                          <a:effectLst/>
                          <a:latin typeface="Arial"/>
                          <a:ea typeface="Arial"/>
                          <a:cs typeface="Times New Roman"/>
                        </a:rPr>
                        <a:t>i</a:t>
                      </a:r>
                      <a:r>
                        <a:rPr lang="en-US" sz="1600" dirty="0">
                          <a:effectLst/>
                          <a:latin typeface="Arial"/>
                          <a:ea typeface="Arial"/>
                          <a:cs typeface="Times New Roman"/>
                        </a:rPr>
                        <a:t>ation</a:t>
                      </a:r>
                      <a:r>
                        <a:rPr lang="en-US" sz="1600" spc="10" dirty="0">
                          <a:effectLst/>
                          <a:latin typeface="Arial"/>
                          <a:ea typeface="Arial"/>
                          <a:cs typeface="Times New Roman"/>
                        </a:rPr>
                        <a:t> </a:t>
                      </a:r>
                      <a:r>
                        <a:rPr lang="en-US" sz="1600" spc="5" dirty="0">
                          <a:effectLst/>
                          <a:latin typeface="Arial"/>
                          <a:ea typeface="Arial"/>
                          <a:cs typeface="Times New Roman"/>
                        </a:rPr>
                        <a:t>b</a:t>
                      </a:r>
                      <a:r>
                        <a:rPr lang="en-US" sz="1600" dirty="0">
                          <a:effectLst/>
                          <a:latin typeface="Arial"/>
                          <a:ea typeface="Arial"/>
                          <a:cs typeface="Times New Roman"/>
                        </a:rPr>
                        <a:t>u</a:t>
                      </a:r>
                      <a:r>
                        <a:rPr lang="en-US" sz="1600" spc="5" dirty="0">
                          <a:effectLst/>
                          <a:latin typeface="Arial"/>
                          <a:ea typeface="Arial"/>
                          <a:cs typeface="Times New Roman"/>
                        </a:rPr>
                        <a:t>d</a:t>
                      </a:r>
                      <a:r>
                        <a:rPr lang="en-US" sz="1600" dirty="0">
                          <a:effectLst/>
                          <a:latin typeface="Arial"/>
                          <a:ea typeface="Arial"/>
                          <a:cs typeface="Times New Roman"/>
                        </a:rPr>
                        <a:t>g</a:t>
                      </a:r>
                      <a:r>
                        <a:rPr lang="en-US" sz="1600" spc="5" dirty="0">
                          <a:effectLst/>
                          <a:latin typeface="Arial"/>
                          <a:ea typeface="Arial"/>
                          <a:cs typeface="Times New Roman"/>
                        </a:rPr>
                        <a:t>e</a:t>
                      </a:r>
                      <a:r>
                        <a:rPr lang="en-US" sz="1600" dirty="0">
                          <a:effectLst/>
                          <a:latin typeface="Arial"/>
                          <a:ea typeface="Arial"/>
                          <a:cs typeface="Times New Roman"/>
                        </a:rPr>
                        <a:t>t</a:t>
                      </a:r>
                      <a:r>
                        <a:rPr lang="en-US" sz="1600" spc="15" dirty="0">
                          <a:effectLst/>
                          <a:latin typeface="Arial"/>
                          <a:ea typeface="Arial"/>
                          <a:cs typeface="Times New Roman"/>
                        </a:rPr>
                        <a:t> </a:t>
                      </a:r>
                      <a:r>
                        <a:rPr lang="en-US" sz="1600" dirty="0">
                          <a:effectLst/>
                          <a:latin typeface="Arial"/>
                          <a:ea typeface="Arial"/>
                          <a:cs typeface="Times New Roman"/>
                        </a:rPr>
                        <a:t>(includ</a:t>
                      </a:r>
                      <a:r>
                        <a:rPr lang="en-US" sz="1600" spc="5" dirty="0">
                          <a:effectLst/>
                          <a:latin typeface="Arial"/>
                          <a:ea typeface="Arial"/>
                          <a:cs typeface="Times New Roman"/>
                        </a:rPr>
                        <a:t>i</a:t>
                      </a:r>
                      <a:r>
                        <a:rPr lang="en-US" sz="1600" dirty="0">
                          <a:effectLst/>
                          <a:latin typeface="Arial"/>
                          <a:ea typeface="Arial"/>
                          <a:cs typeface="Times New Roman"/>
                        </a:rPr>
                        <a:t>ng</a:t>
                      </a:r>
                      <a:r>
                        <a:rPr lang="en-US" sz="1600" spc="10" dirty="0">
                          <a:effectLst/>
                          <a:latin typeface="Arial"/>
                          <a:ea typeface="Arial"/>
                          <a:cs typeface="Times New Roman"/>
                        </a:rPr>
                        <a:t> </a:t>
                      </a:r>
                      <a:r>
                        <a:rPr lang="en-US" sz="1600" dirty="0">
                          <a:effectLst/>
                          <a:latin typeface="Arial"/>
                          <a:ea typeface="Arial"/>
                          <a:cs typeface="Times New Roman"/>
                        </a:rPr>
                        <a:t>s</a:t>
                      </a:r>
                      <a:r>
                        <a:rPr lang="en-US" sz="1600" spc="5" dirty="0">
                          <a:effectLst/>
                          <a:latin typeface="Arial"/>
                          <a:ea typeface="Arial"/>
                          <a:cs typeface="Times New Roman"/>
                        </a:rPr>
                        <a:t>ol</a:t>
                      </a:r>
                      <a:r>
                        <a:rPr lang="en-US" sz="1600" dirty="0">
                          <a:effectLst/>
                          <a:latin typeface="Arial"/>
                          <a:ea typeface="Arial"/>
                          <a:cs typeface="Times New Roman"/>
                        </a:rPr>
                        <a:t>ar irrad</a:t>
                      </a:r>
                      <a:r>
                        <a:rPr lang="en-US" sz="1600" spc="5" dirty="0">
                          <a:effectLst/>
                          <a:latin typeface="Arial"/>
                          <a:ea typeface="Arial"/>
                          <a:cs typeface="Times New Roman"/>
                        </a:rPr>
                        <a:t>i</a:t>
                      </a:r>
                      <a:r>
                        <a:rPr lang="en-US" sz="1600" dirty="0">
                          <a:effectLst/>
                          <a:latin typeface="Arial"/>
                          <a:ea typeface="Arial"/>
                          <a:cs typeface="Times New Roman"/>
                        </a:rPr>
                        <a:t>an</a:t>
                      </a:r>
                      <a:r>
                        <a:rPr lang="en-US" sz="1600" spc="5" dirty="0">
                          <a:effectLst/>
                          <a:latin typeface="Arial"/>
                          <a:ea typeface="Arial"/>
                          <a:cs typeface="Times New Roman"/>
                        </a:rPr>
                        <a:t>c</a:t>
                      </a:r>
                      <a:r>
                        <a:rPr lang="en-US" sz="1600" dirty="0">
                          <a:effectLst/>
                          <a:latin typeface="Arial"/>
                          <a:ea typeface="Arial"/>
                          <a:cs typeface="Times New Roman"/>
                        </a:rPr>
                        <a:t>e</a:t>
                      </a:r>
                      <a:r>
                        <a:rPr lang="en-US" sz="1600" dirty="0">
                          <a:solidFill>
                            <a:srgbClr val="FF0000"/>
                          </a:solidFill>
                          <a:effectLst/>
                          <a:latin typeface="Arial"/>
                          <a:ea typeface="Arial"/>
                          <a:cs typeface="Times New Roman"/>
                        </a:rPr>
                        <a:t>);</a:t>
                      </a:r>
                      <a:r>
                        <a:rPr lang="en-US" sz="1600" spc="130" dirty="0">
                          <a:solidFill>
                            <a:srgbClr val="FF0000"/>
                          </a:solidFill>
                          <a:effectLst/>
                          <a:latin typeface="Arial"/>
                          <a:ea typeface="Arial"/>
                          <a:cs typeface="Times New Roman"/>
                        </a:rPr>
                        <a:t> </a:t>
                      </a:r>
                      <a:r>
                        <a:rPr lang="en-US" sz="1600" dirty="0">
                          <a:solidFill>
                            <a:srgbClr val="FF0000"/>
                          </a:solidFill>
                          <a:effectLst/>
                          <a:latin typeface="Arial"/>
                          <a:ea typeface="Arial"/>
                          <a:cs typeface="Times New Roman"/>
                        </a:rPr>
                        <a:t>carbon</a:t>
                      </a:r>
                      <a:r>
                        <a:rPr lang="en-US" sz="1600" spc="140" dirty="0">
                          <a:solidFill>
                            <a:srgbClr val="FF0000"/>
                          </a:solidFill>
                          <a:effectLst/>
                          <a:latin typeface="Arial"/>
                          <a:ea typeface="Arial"/>
                          <a:cs typeface="Times New Roman"/>
                        </a:rPr>
                        <a:t> </a:t>
                      </a:r>
                      <a:r>
                        <a:rPr lang="en-US" sz="1600" spc="5" dirty="0">
                          <a:solidFill>
                            <a:srgbClr val="FF0000"/>
                          </a:solidFill>
                          <a:effectLst/>
                          <a:latin typeface="Arial"/>
                          <a:ea typeface="Arial"/>
                          <a:cs typeface="Times New Roman"/>
                        </a:rPr>
                        <a:t>d</a:t>
                      </a:r>
                      <a:r>
                        <a:rPr lang="en-US" sz="1600" dirty="0">
                          <a:solidFill>
                            <a:srgbClr val="FF0000"/>
                          </a:solidFill>
                          <a:effectLst/>
                          <a:latin typeface="Arial"/>
                          <a:ea typeface="Arial"/>
                          <a:cs typeface="Times New Roman"/>
                        </a:rPr>
                        <a:t>i</a:t>
                      </a:r>
                      <a:r>
                        <a:rPr lang="en-US" sz="1600" spc="5" dirty="0">
                          <a:solidFill>
                            <a:srgbClr val="FF0000"/>
                          </a:solidFill>
                          <a:effectLst/>
                          <a:latin typeface="Arial"/>
                          <a:ea typeface="Arial"/>
                          <a:cs typeface="Times New Roman"/>
                        </a:rPr>
                        <a:t>o</a:t>
                      </a:r>
                      <a:r>
                        <a:rPr lang="en-US" sz="1600" dirty="0">
                          <a:solidFill>
                            <a:srgbClr val="FF0000"/>
                          </a:solidFill>
                          <a:effectLst/>
                          <a:latin typeface="Arial"/>
                          <a:ea typeface="Arial"/>
                          <a:cs typeface="Times New Roman"/>
                        </a:rPr>
                        <a:t>xide;</a:t>
                      </a:r>
                      <a:r>
                        <a:rPr lang="en-US" sz="1600" spc="140" dirty="0">
                          <a:solidFill>
                            <a:srgbClr val="FF0000"/>
                          </a:solidFill>
                          <a:effectLst/>
                          <a:latin typeface="Arial"/>
                          <a:ea typeface="Arial"/>
                          <a:cs typeface="Times New Roman"/>
                        </a:rPr>
                        <a:t> </a:t>
                      </a:r>
                      <a:r>
                        <a:rPr lang="en-US" sz="1600" spc="5" dirty="0">
                          <a:solidFill>
                            <a:srgbClr val="FF0000"/>
                          </a:solidFill>
                          <a:effectLst/>
                          <a:latin typeface="Arial"/>
                          <a:ea typeface="Arial"/>
                          <a:cs typeface="Times New Roman"/>
                        </a:rPr>
                        <a:t>m</a:t>
                      </a:r>
                      <a:r>
                        <a:rPr lang="en-US" sz="1600" spc="-5" dirty="0">
                          <a:solidFill>
                            <a:srgbClr val="FF0000"/>
                          </a:solidFill>
                          <a:effectLst/>
                          <a:latin typeface="Arial"/>
                          <a:ea typeface="Arial"/>
                          <a:cs typeface="Times New Roman"/>
                        </a:rPr>
                        <a:t>e</a:t>
                      </a:r>
                      <a:r>
                        <a:rPr lang="en-US" sz="1600" dirty="0">
                          <a:solidFill>
                            <a:srgbClr val="FF0000"/>
                          </a:solidFill>
                          <a:effectLst/>
                          <a:latin typeface="Arial"/>
                          <a:ea typeface="Arial"/>
                          <a:cs typeface="Times New Roman"/>
                        </a:rPr>
                        <a:t>tha</a:t>
                      </a:r>
                      <a:r>
                        <a:rPr lang="en-US" sz="1600" spc="5" dirty="0">
                          <a:solidFill>
                            <a:srgbClr val="FF0000"/>
                          </a:solidFill>
                          <a:effectLst/>
                          <a:latin typeface="Arial"/>
                          <a:ea typeface="Arial"/>
                          <a:cs typeface="Times New Roman"/>
                        </a:rPr>
                        <a:t>n</a:t>
                      </a:r>
                      <a:r>
                        <a:rPr lang="en-US" sz="1600" dirty="0">
                          <a:solidFill>
                            <a:srgbClr val="FF0000"/>
                          </a:solidFill>
                          <a:effectLst/>
                          <a:latin typeface="Arial"/>
                          <a:ea typeface="Arial"/>
                          <a:cs typeface="Times New Roman"/>
                        </a:rPr>
                        <a:t>e</a:t>
                      </a:r>
                      <a:r>
                        <a:rPr lang="en-US" sz="1600" spc="140" dirty="0">
                          <a:solidFill>
                            <a:srgbClr val="FF0000"/>
                          </a:solidFill>
                          <a:effectLst/>
                          <a:latin typeface="Arial"/>
                          <a:ea typeface="Arial"/>
                          <a:cs typeface="Times New Roman"/>
                        </a:rPr>
                        <a:t> </a:t>
                      </a:r>
                      <a:r>
                        <a:rPr lang="en-US" sz="1600" dirty="0">
                          <a:solidFill>
                            <a:srgbClr val="FF0000"/>
                          </a:solidFill>
                          <a:effectLst/>
                          <a:latin typeface="Arial"/>
                          <a:ea typeface="Arial"/>
                          <a:cs typeface="Times New Roman"/>
                        </a:rPr>
                        <a:t>a</a:t>
                      </a:r>
                      <a:r>
                        <a:rPr lang="en-US" sz="1600" spc="5" dirty="0">
                          <a:solidFill>
                            <a:srgbClr val="FF0000"/>
                          </a:solidFill>
                          <a:effectLst/>
                          <a:latin typeface="Arial"/>
                          <a:ea typeface="Arial"/>
                          <a:cs typeface="Times New Roman"/>
                        </a:rPr>
                        <a:t>n</a:t>
                      </a:r>
                      <a:r>
                        <a:rPr lang="en-US" sz="1600" dirty="0">
                          <a:solidFill>
                            <a:srgbClr val="FF0000"/>
                          </a:solidFill>
                          <a:effectLst/>
                          <a:latin typeface="Arial"/>
                          <a:ea typeface="Arial"/>
                          <a:cs typeface="Times New Roman"/>
                        </a:rPr>
                        <a:t>d</a:t>
                      </a:r>
                      <a:r>
                        <a:rPr lang="en-US" sz="1600" spc="140" dirty="0">
                          <a:solidFill>
                            <a:srgbClr val="FF0000"/>
                          </a:solidFill>
                          <a:effectLst/>
                          <a:latin typeface="Arial"/>
                          <a:ea typeface="Arial"/>
                          <a:cs typeface="Times New Roman"/>
                        </a:rPr>
                        <a:t> </a:t>
                      </a:r>
                      <a:r>
                        <a:rPr lang="en-US" sz="1600" dirty="0">
                          <a:solidFill>
                            <a:srgbClr val="FF0000"/>
                          </a:solidFill>
                          <a:effectLst/>
                          <a:latin typeface="Arial"/>
                          <a:ea typeface="Arial"/>
                          <a:cs typeface="Times New Roman"/>
                        </a:rPr>
                        <a:t>o</a:t>
                      </a:r>
                      <a:r>
                        <a:rPr lang="en-US" sz="1600" spc="15" dirty="0">
                          <a:solidFill>
                            <a:srgbClr val="FF0000"/>
                          </a:solidFill>
                          <a:effectLst/>
                          <a:latin typeface="Arial"/>
                          <a:ea typeface="Arial"/>
                          <a:cs typeface="Times New Roman"/>
                        </a:rPr>
                        <a:t>t</a:t>
                      </a:r>
                      <a:r>
                        <a:rPr lang="en-US" sz="1600" dirty="0">
                          <a:solidFill>
                            <a:srgbClr val="FF0000"/>
                          </a:solidFill>
                          <a:effectLst/>
                          <a:latin typeface="Arial"/>
                          <a:ea typeface="Arial"/>
                          <a:cs typeface="Times New Roman"/>
                        </a:rPr>
                        <a:t>her</a:t>
                      </a:r>
                      <a:r>
                        <a:rPr lang="en-US" sz="1600" spc="135" dirty="0">
                          <a:solidFill>
                            <a:srgbClr val="FF0000"/>
                          </a:solidFill>
                          <a:effectLst/>
                          <a:latin typeface="Arial"/>
                          <a:ea typeface="Arial"/>
                          <a:cs typeface="Times New Roman"/>
                        </a:rPr>
                        <a:t> </a:t>
                      </a:r>
                      <a:r>
                        <a:rPr lang="en-US" sz="1600" dirty="0">
                          <a:solidFill>
                            <a:srgbClr val="FF0000"/>
                          </a:solidFill>
                          <a:effectLst/>
                          <a:latin typeface="Arial"/>
                          <a:ea typeface="Arial"/>
                          <a:cs typeface="Times New Roman"/>
                        </a:rPr>
                        <a:t>l</a:t>
                      </a:r>
                      <a:r>
                        <a:rPr lang="en-US" sz="1600" spc="5" dirty="0">
                          <a:solidFill>
                            <a:srgbClr val="FF0000"/>
                          </a:solidFill>
                          <a:effectLst/>
                          <a:latin typeface="Arial"/>
                          <a:ea typeface="Arial"/>
                          <a:cs typeface="Times New Roman"/>
                        </a:rPr>
                        <a:t>o</a:t>
                      </a:r>
                      <a:r>
                        <a:rPr lang="en-US" sz="1600" dirty="0">
                          <a:solidFill>
                            <a:srgbClr val="FF0000"/>
                          </a:solidFill>
                          <a:effectLst/>
                          <a:latin typeface="Arial"/>
                          <a:ea typeface="Arial"/>
                          <a:cs typeface="Times New Roman"/>
                        </a:rPr>
                        <a:t>ng-</a:t>
                      </a:r>
                      <a:r>
                        <a:rPr lang="en-US" sz="1600" spc="5" dirty="0">
                          <a:solidFill>
                            <a:srgbClr val="FF0000"/>
                          </a:solidFill>
                          <a:effectLst/>
                          <a:latin typeface="Arial"/>
                          <a:ea typeface="Arial"/>
                          <a:cs typeface="Times New Roman"/>
                        </a:rPr>
                        <a:t>l</a:t>
                      </a:r>
                      <a:r>
                        <a:rPr lang="en-US" sz="1600" dirty="0">
                          <a:solidFill>
                            <a:srgbClr val="FF0000"/>
                          </a:solidFill>
                          <a:effectLst/>
                          <a:latin typeface="Arial"/>
                          <a:ea typeface="Arial"/>
                          <a:cs typeface="Times New Roman"/>
                        </a:rPr>
                        <a:t>iv</a:t>
                      </a:r>
                      <a:r>
                        <a:rPr lang="en-US" sz="1600" spc="5" dirty="0">
                          <a:solidFill>
                            <a:srgbClr val="FF0000"/>
                          </a:solidFill>
                          <a:effectLst/>
                          <a:latin typeface="Arial"/>
                          <a:ea typeface="Arial"/>
                          <a:cs typeface="Times New Roman"/>
                        </a:rPr>
                        <a:t>e</a:t>
                      </a:r>
                      <a:r>
                        <a:rPr lang="en-US" sz="1600" dirty="0">
                          <a:solidFill>
                            <a:srgbClr val="FF0000"/>
                          </a:solidFill>
                          <a:effectLst/>
                          <a:latin typeface="Arial"/>
                          <a:ea typeface="Arial"/>
                          <a:cs typeface="Times New Roman"/>
                        </a:rPr>
                        <a:t>d</a:t>
                      </a:r>
                      <a:r>
                        <a:rPr lang="en-US" sz="1600" spc="140" dirty="0">
                          <a:solidFill>
                            <a:srgbClr val="FF0000"/>
                          </a:solidFill>
                          <a:effectLst/>
                          <a:latin typeface="Arial"/>
                          <a:ea typeface="Arial"/>
                          <a:cs typeface="Times New Roman"/>
                        </a:rPr>
                        <a:t> </a:t>
                      </a:r>
                      <a:r>
                        <a:rPr lang="en-US" sz="1600" dirty="0">
                          <a:solidFill>
                            <a:srgbClr val="FF0000"/>
                          </a:solidFill>
                          <a:effectLst/>
                          <a:latin typeface="Arial"/>
                          <a:ea typeface="Arial"/>
                          <a:cs typeface="Times New Roman"/>
                        </a:rPr>
                        <a:t>gre</a:t>
                      </a:r>
                      <a:r>
                        <a:rPr lang="en-US" sz="1600" spc="5" dirty="0">
                          <a:solidFill>
                            <a:srgbClr val="FF0000"/>
                          </a:solidFill>
                          <a:effectLst/>
                          <a:latin typeface="Arial"/>
                          <a:ea typeface="Arial"/>
                          <a:cs typeface="Times New Roman"/>
                        </a:rPr>
                        <a:t>e</a:t>
                      </a:r>
                      <a:r>
                        <a:rPr lang="en-US" sz="1600" dirty="0">
                          <a:solidFill>
                            <a:srgbClr val="FF0000"/>
                          </a:solidFill>
                          <a:effectLst/>
                          <a:latin typeface="Arial"/>
                          <a:ea typeface="Arial"/>
                          <a:cs typeface="Times New Roman"/>
                        </a:rPr>
                        <a:t>nh</a:t>
                      </a:r>
                      <a:r>
                        <a:rPr lang="en-US" sz="1600" spc="5" dirty="0">
                          <a:solidFill>
                            <a:srgbClr val="FF0000"/>
                          </a:solidFill>
                          <a:effectLst/>
                          <a:latin typeface="Arial"/>
                          <a:ea typeface="Arial"/>
                          <a:cs typeface="Times New Roman"/>
                        </a:rPr>
                        <a:t>o</a:t>
                      </a:r>
                      <a:r>
                        <a:rPr lang="en-US" sz="1600" dirty="0">
                          <a:solidFill>
                            <a:srgbClr val="FF0000"/>
                          </a:solidFill>
                          <a:effectLst/>
                          <a:latin typeface="Arial"/>
                          <a:ea typeface="Arial"/>
                          <a:cs typeface="Times New Roman"/>
                        </a:rPr>
                        <a:t>use</a:t>
                      </a:r>
                      <a:r>
                        <a:rPr lang="en-US" sz="1600" spc="145" dirty="0">
                          <a:solidFill>
                            <a:srgbClr val="FF0000"/>
                          </a:solidFill>
                          <a:effectLst/>
                          <a:latin typeface="Arial"/>
                          <a:ea typeface="Arial"/>
                          <a:cs typeface="Times New Roman"/>
                        </a:rPr>
                        <a:t> </a:t>
                      </a:r>
                      <a:r>
                        <a:rPr lang="en-US" sz="1600" spc="5" dirty="0">
                          <a:solidFill>
                            <a:srgbClr val="FF0000"/>
                          </a:solidFill>
                          <a:effectLst/>
                          <a:latin typeface="Arial"/>
                          <a:ea typeface="Arial"/>
                          <a:cs typeface="Times New Roman"/>
                        </a:rPr>
                        <a:t>g</a:t>
                      </a:r>
                      <a:r>
                        <a:rPr lang="en-US" sz="1600" spc="-5" dirty="0">
                          <a:solidFill>
                            <a:srgbClr val="FF0000"/>
                          </a:solidFill>
                          <a:effectLst/>
                          <a:latin typeface="Arial"/>
                          <a:ea typeface="Arial"/>
                          <a:cs typeface="Times New Roman"/>
                        </a:rPr>
                        <a:t>a</a:t>
                      </a:r>
                      <a:r>
                        <a:rPr lang="en-US" sz="1600" dirty="0">
                          <a:solidFill>
                            <a:srgbClr val="FF0000"/>
                          </a:solidFill>
                          <a:effectLst/>
                          <a:latin typeface="Arial"/>
                          <a:ea typeface="Arial"/>
                          <a:cs typeface="Times New Roman"/>
                        </a:rPr>
                        <a:t>ses;</a:t>
                      </a:r>
                      <a:r>
                        <a:rPr lang="en-US" sz="1600" spc="125" dirty="0">
                          <a:solidFill>
                            <a:srgbClr val="FF0000"/>
                          </a:solidFill>
                          <a:effectLst/>
                          <a:latin typeface="Arial"/>
                          <a:ea typeface="Arial"/>
                          <a:cs typeface="Times New Roman"/>
                        </a:rPr>
                        <a:t> </a:t>
                      </a:r>
                      <a:r>
                        <a:rPr lang="en-US" sz="1600" dirty="0">
                          <a:solidFill>
                            <a:srgbClr val="FF0000"/>
                          </a:solidFill>
                          <a:effectLst/>
                          <a:latin typeface="Arial"/>
                          <a:ea typeface="Arial"/>
                          <a:cs typeface="Times New Roman"/>
                        </a:rPr>
                        <a:t>a</a:t>
                      </a:r>
                      <a:r>
                        <a:rPr lang="en-US" sz="1600" spc="5" dirty="0">
                          <a:solidFill>
                            <a:srgbClr val="FF0000"/>
                          </a:solidFill>
                          <a:effectLst/>
                          <a:latin typeface="Arial"/>
                          <a:ea typeface="Arial"/>
                          <a:cs typeface="Times New Roman"/>
                        </a:rPr>
                        <a:t>n</a:t>
                      </a:r>
                      <a:r>
                        <a:rPr lang="en-US" sz="1600" dirty="0">
                          <a:solidFill>
                            <a:srgbClr val="FF0000"/>
                          </a:solidFill>
                          <a:effectLst/>
                          <a:latin typeface="Arial"/>
                          <a:ea typeface="Arial"/>
                          <a:cs typeface="Times New Roman"/>
                        </a:rPr>
                        <a:t>d</a:t>
                      </a:r>
                      <a:r>
                        <a:rPr lang="en-US" sz="1600" spc="140" dirty="0">
                          <a:solidFill>
                            <a:srgbClr val="FF0000"/>
                          </a:solidFill>
                          <a:effectLst/>
                          <a:latin typeface="Arial"/>
                          <a:ea typeface="Arial"/>
                          <a:cs typeface="Times New Roman"/>
                        </a:rPr>
                        <a:t> </a:t>
                      </a:r>
                      <a:r>
                        <a:rPr lang="en-US" sz="1600" dirty="0">
                          <a:solidFill>
                            <a:srgbClr val="FF0000"/>
                          </a:solidFill>
                          <a:effectLst/>
                          <a:latin typeface="Arial"/>
                          <a:ea typeface="Arial"/>
                          <a:cs typeface="Times New Roman"/>
                        </a:rPr>
                        <a:t>oz</a:t>
                      </a:r>
                      <a:r>
                        <a:rPr lang="en-US" sz="1600" spc="5" dirty="0">
                          <a:solidFill>
                            <a:srgbClr val="FF0000"/>
                          </a:solidFill>
                          <a:effectLst/>
                          <a:latin typeface="Arial"/>
                          <a:ea typeface="Arial"/>
                          <a:cs typeface="Times New Roman"/>
                        </a:rPr>
                        <a:t>o</a:t>
                      </a:r>
                      <a:r>
                        <a:rPr lang="en-US" sz="1600" spc="-5" dirty="0">
                          <a:solidFill>
                            <a:srgbClr val="FF0000"/>
                          </a:solidFill>
                          <a:effectLst/>
                          <a:latin typeface="Arial"/>
                          <a:ea typeface="Arial"/>
                          <a:cs typeface="Times New Roman"/>
                        </a:rPr>
                        <a:t>n</a:t>
                      </a:r>
                      <a:r>
                        <a:rPr lang="en-US" sz="1600" dirty="0">
                          <a:solidFill>
                            <a:srgbClr val="FF0000"/>
                          </a:solidFill>
                          <a:effectLst/>
                          <a:latin typeface="Arial"/>
                          <a:ea typeface="Arial"/>
                          <a:cs typeface="Times New Roman"/>
                        </a:rPr>
                        <a:t>e </a:t>
                      </a:r>
                      <a:r>
                        <a:rPr lang="en-US" sz="1600" dirty="0">
                          <a:effectLst/>
                          <a:latin typeface="Arial"/>
                          <a:ea typeface="Arial"/>
                          <a:cs typeface="Times New Roman"/>
                        </a:rPr>
                        <a:t>and </a:t>
                      </a:r>
                      <a:r>
                        <a:rPr lang="en-US" sz="1600" spc="5" dirty="0">
                          <a:solidFill>
                            <a:srgbClr val="00B050"/>
                          </a:solidFill>
                          <a:effectLst/>
                          <a:latin typeface="Arial"/>
                          <a:ea typeface="Arial"/>
                          <a:cs typeface="Times New Roman"/>
                        </a:rPr>
                        <a:t>a</a:t>
                      </a:r>
                      <a:r>
                        <a:rPr lang="en-US" sz="1600" spc="-5" dirty="0">
                          <a:solidFill>
                            <a:srgbClr val="00B050"/>
                          </a:solidFill>
                          <a:effectLst/>
                          <a:latin typeface="Arial"/>
                          <a:ea typeface="Arial"/>
                          <a:cs typeface="Times New Roman"/>
                        </a:rPr>
                        <a:t>e</a:t>
                      </a:r>
                      <a:r>
                        <a:rPr lang="en-US" sz="1600" dirty="0">
                          <a:solidFill>
                            <a:srgbClr val="00B050"/>
                          </a:solidFill>
                          <a:effectLst/>
                          <a:latin typeface="Arial"/>
                          <a:ea typeface="Arial"/>
                          <a:cs typeface="Times New Roman"/>
                        </a:rPr>
                        <a:t>ro</a:t>
                      </a:r>
                      <a:r>
                        <a:rPr lang="en-US" sz="1600" spc="5" dirty="0">
                          <a:solidFill>
                            <a:srgbClr val="00B050"/>
                          </a:solidFill>
                          <a:effectLst/>
                          <a:latin typeface="Arial"/>
                          <a:ea typeface="Arial"/>
                          <a:cs typeface="Times New Roman"/>
                        </a:rPr>
                        <a:t>s</a:t>
                      </a:r>
                      <a:r>
                        <a:rPr lang="en-US" sz="1600" spc="-5" dirty="0">
                          <a:solidFill>
                            <a:srgbClr val="00B050"/>
                          </a:solidFill>
                          <a:effectLst/>
                          <a:latin typeface="Arial"/>
                          <a:ea typeface="Arial"/>
                          <a:cs typeface="Times New Roman"/>
                        </a:rPr>
                        <a:t>o</a:t>
                      </a:r>
                      <a:r>
                        <a:rPr lang="en-US" sz="1600" dirty="0">
                          <a:solidFill>
                            <a:srgbClr val="00B050"/>
                          </a:solidFill>
                          <a:effectLst/>
                          <a:latin typeface="Arial"/>
                          <a:ea typeface="Arial"/>
                          <a:cs typeface="Times New Roman"/>
                        </a:rPr>
                        <a:t>l p</a:t>
                      </a:r>
                      <a:r>
                        <a:rPr lang="en-US" sz="1600" spc="5" dirty="0">
                          <a:solidFill>
                            <a:srgbClr val="00B050"/>
                          </a:solidFill>
                          <a:effectLst/>
                          <a:latin typeface="Arial"/>
                          <a:ea typeface="Arial"/>
                          <a:cs typeface="Times New Roman"/>
                        </a:rPr>
                        <a:t>r</a:t>
                      </a:r>
                      <a:r>
                        <a:rPr lang="en-US" sz="1600" dirty="0">
                          <a:solidFill>
                            <a:srgbClr val="00B050"/>
                          </a:solidFill>
                          <a:effectLst/>
                          <a:latin typeface="Arial"/>
                          <a:ea typeface="Arial"/>
                          <a:cs typeface="Times New Roman"/>
                        </a:rPr>
                        <a:t>opert</a:t>
                      </a:r>
                      <a:r>
                        <a:rPr lang="en-US" sz="1600" spc="5" dirty="0">
                          <a:solidFill>
                            <a:srgbClr val="00B050"/>
                          </a:solidFill>
                          <a:effectLst/>
                          <a:latin typeface="Arial"/>
                          <a:ea typeface="Arial"/>
                          <a:cs typeface="Times New Roman"/>
                        </a:rPr>
                        <a:t>i</a:t>
                      </a:r>
                      <a:r>
                        <a:rPr lang="en-US" sz="1600" dirty="0">
                          <a:solidFill>
                            <a:srgbClr val="00B050"/>
                          </a:solidFill>
                          <a:effectLst/>
                          <a:latin typeface="Arial"/>
                          <a:ea typeface="Arial"/>
                          <a:cs typeface="Times New Roman"/>
                        </a:rPr>
                        <a:t>es</a:t>
                      </a:r>
                      <a:r>
                        <a:rPr lang="en-US" sz="1600" dirty="0">
                          <a:effectLst/>
                          <a:latin typeface="Arial"/>
                          <a:ea typeface="Arial"/>
                          <a:cs typeface="Times New Roman"/>
                        </a:rPr>
                        <a:t>,</a:t>
                      </a:r>
                      <a:r>
                        <a:rPr lang="en-US" sz="1600" spc="-10" dirty="0">
                          <a:effectLst/>
                          <a:latin typeface="Arial"/>
                          <a:ea typeface="Arial"/>
                          <a:cs typeface="Times New Roman"/>
                        </a:rPr>
                        <a:t> </a:t>
                      </a:r>
                      <a:r>
                        <a:rPr lang="en-US" sz="1600" dirty="0">
                          <a:solidFill>
                            <a:srgbClr val="FF0000"/>
                          </a:solidFill>
                          <a:effectLst/>
                          <a:latin typeface="Arial"/>
                          <a:ea typeface="Arial"/>
                          <a:cs typeface="Times New Roman"/>
                        </a:rPr>
                        <a:t>sup</a:t>
                      </a:r>
                      <a:r>
                        <a:rPr lang="en-US" sz="1600" spc="5" dirty="0">
                          <a:solidFill>
                            <a:srgbClr val="FF0000"/>
                          </a:solidFill>
                          <a:effectLst/>
                          <a:latin typeface="Arial"/>
                          <a:ea typeface="Arial"/>
                          <a:cs typeface="Times New Roman"/>
                        </a:rPr>
                        <a:t>p</a:t>
                      </a:r>
                      <a:r>
                        <a:rPr lang="en-US" sz="1600" dirty="0">
                          <a:solidFill>
                            <a:srgbClr val="FF0000"/>
                          </a:solidFill>
                          <a:effectLst/>
                          <a:latin typeface="Arial"/>
                          <a:ea typeface="Arial"/>
                          <a:cs typeface="Times New Roman"/>
                        </a:rPr>
                        <a:t>orted </a:t>
                      </a:r>
                      <a:r>
                        <a:rPr lang="en-US" sz="1600" spc="5" dirty="0">
                          <a:solidFill>
                            <a:srgbClr val="FF0000"/>
                          </a:solidFill>
                          <a:effectLst/>
                          <a:latin typeface="Arial"/>
                          <a:ea typeface="Arial"/>
                          <a:cs typeface="Times New Roman"/>
                        </a:rPr>
                        <a:t>b</a:t>
                      </a:r>
                      <a:r>
                        <a:rPr lang="en-US" sz="1600" dirty="0">
                          <a:solidFill>
                            <a:srgbClr val="FF0000"/>
                          </a:solidFill>
                          <a:effectLst/>
                          <a:latin typeface="Arial"/>
                          <a:ea typeface="Arial"/>
                          <a:cs typeface="Times New Roman"/>
                        </a:rPr>
                        <a:t>y</a:t>
                      </a:r>
                      <a:r>
                        <a:rPr lang="en-US" sz="1600" spc="-5" dirty="0">
                          <a:solidFill>
                            <a:srgbClr val="FF0000"/>
                          </a:solidFill>
                          <a:effectLst/>
                          <a:latin typeface="Arial"/>
                          <a:ea typeface="Arial"/>
                          <a:cs typeface="Times New Roman"/>
                        </a:rPr>
                        <a:t> </a:t>
                      </a:r>
                      <a:r>
                        <a:rPr lang="en-US" sz="1600" dirty="0">
                          <a:solidFill>
                            <a:srgbClr val="FF0000"/>
                          </a:solidFill>
                          <a:effectLst/>
                          <a:latin typeface="Arial"/>
                          <a:ea typeface="Arial"/>
                          <a:cs typeface="Times New Roman"/>
                        </a:rPr>
                        <a:t>their</a:t>
                      </a:r>
                      <a:r>
                        <a:rPr lang="en-US" sz="1600" spc="5" dirty="0">
                          <a:solidFill>
                            <a:srgbClr val="FF0000"/>
                          </a:solidFill>
                          <a:effectLst/>
                          <a:latin typeface="Arial"/>
                          <a:ea typeface="Arial"/>
                          <a:cs typeface="Times New Roman"/>
                        </a:rPr>
                        <a:t> p</a:t>
                      </a:r>
                      <a:r>
                        <a:rPr lang="en-US" sz="1600" dirty="0">
                          <a:solidFill>
                            <a:srgbClr val="FF0000"/>
                          </a:solidFill>
                          <a:effectLst/>
                          <a:latin typeface="Arial"/>
                          <a:ea typeface="Arial"/>
                          <a:cs typeface="Times New Roman"/>
                        </a:rPr>
                        <a:t>recursors</a:t>
                      </a:r>
                      <a:r>
                        <a:rPr lang="en-US" sz="1600" dirty="0">
                          <a:effectLst/>
                          <a:latin typeface="Arial"/>
                          <a:ea typeface="Arial"/>
                          <a:cs typeface="Times New Roman"/>
                        </a:rPr>
                        <a:t>.</a:t>
                      </a:r>
                      <a:endParaRPr lang="en-US" sz="16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176">
                <a:tc>
                  <a:txBody>
                    <a:bodyPr/>
                    <a:lstStyle/>
                    <a:p>
                      <a:pPr marL="64770" marR="0">
                        <a:lnSpc>
                          <a:spcPct val="115000"/>
                        </a:lnSpc>
                        <a:spcBef>
                          <a:spcPts val="490"/>
                        </a:spcBef>
                        <a:spcAft>
                          <a:spcPts val="0"/>
                        </a:spcAft>
                      </a:pPr>
                      <a:r>
                        <a:rPr lang="en-US" sz="1600" b="1" dirty="0">
                          <a:effectLst/>
                          <a:latin typeface="Arial"/>
                          <a:ea typeface="Arial"/>
                          <a:cs typeface="Times New Roman"/>
                        </a:rPr>
                        <a:t>Ocean</a:t>
                      </a:r>
                      <a:r>
                        <a:rPr lang="en-US" sz="1600" b="1" spc="-10" dirty="0">
                          <a:effectLst/>
                          <a:latin typeface="Arial"/>
                          <a:ea typeface="Arial"/>
                          <a:cs typeface="Times New Roman"/>
                        </a:rPr>
                        <a:t>i</a:t>
                      </a:r>
                      <a:r>
                        <a:rPr lang="en-US" sz="1600" b="1" dirty="0">
                          <a:effectLst/>
                          <a:latin typeface="Arial"/>
                          <a:ea typeface="Arial"/>
                          <a:cs typeface="Times New Roman"/>
                        </a:rPr>
                        <a:t>c</a:t>
                      </a:r>
                      <a:endParaRPr lang="en-US" sz="16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500"/>
                        </a:lnSpc>
                        <a:spcBef>
                          <a:spcPts val="50"/>
                        </a:spcBef>
                        <a:spcAft>
                          <a:spcPts val="0"/>
                        </a:spcAft>
                      </a:pPr>
                      <a:r>
                        <a:rPr lang="en-US" sz="500" dirty="0">
                          <a:effectLst/>
                          <a:latin typeface="Calibri"/>
                          <a:ea typeface="Calibri"/>
                          <a:cs typeface="Times New Roman"/>
                        </a:rPr>
                        <a:t> </a:t>
                      </a:r>
                      <a:endParaRPr lang="en-US" sz="1100" dirty="0">
                        <a:effectLst/>
                        <a:latin typeface="Calibri"/>
                        <a:ea typeface="Calibri"/>
                        <a:cs typeface="Times New Roman"/>
                      </a:endParaRPr>
                    </a:p>
                    <a:p>
                      <a:pPr marL="64770" marR="0">
                        <a:lnSpc>
                          <a:spcPct val="115000"/>
                        </a:lnSpc>
                        <a:spcBef>
                          <a:spcPts val="0"/>
                        </a:spcBef>
                        <a:spcAft>
                          <a:spcPts val="0"/>
                        </a:spcAft>
                      </a:pPr>
                      <a:r>
                        <a:rPr lang="en-US" sz="1600" dirty="0">
                          <a:solidFill>
                            <a:srgbClr val="FF0000"/>
                          </a:solidFill>
                          <a:effectLst/>
                          <a:latin typeface="Arial"/>
                          <a:ea typeface="Arial"/>
                          <a:cs typeface="Times New Roman"/>
                        </a:rPr>
                        <a:t>Sea-surfa</a:t>
                      </a:r>
                      <a:r>
                        <a:rPr lang="en-US" sz="1600" spc="5" dirty="0">
                          <a:solidFill>
                            <a:srgbClr val="FF0000"/>
                          </a:solidFill>
                          <a:effectLst/>
                          <a:latin typeface="Arial"/>
                          <a:ea typeface="Arial"/>
                          <a:cs typeface="Times New Roman"/>
                        </a:rPr>
                        <a:t>c</a:t>
                      </a:r>
                      <a:r>
                        <a:rPr lang="en-US" sz="1600" dirty="0">
                          <a:solidFill>
                            <a:srgbClr val="FF0000"/>
                          </a:solidFill>
                          <a:effectLst/>
                          <a:latin typeface="Arial"/>
                          <a:ea typeface="Arial"/>
                          <a:cs typeface="Times New Roman"/>
                        </a:rPr>
                        <a:t>e temperatu</a:t>
                      </a:r>
                      <a:r>
                        <a:rPr lang="en-US" sz="1600" spc="5" dirty="0">
                          <a:solidFill>
                            <a:srgbClr val="FF0000"/>
                          </a:solidFill>
                          <a:effectLst/>
                          <a:latin typeface="Arial"/>
                          <a:ea typeface="Arial"/>
                          <a:cs typeface="Times New Roman"/>
                        </a:rPr>
                        <a:t>r</a:t>
                      </a:r>
                      <a:r>
                        <a:rPr lang="en-US" sz="1600" dirty="0">
                          <a:solidFill>
                            <a:srgbClr val="FF0000"/>
                          </a:solidFill>
                          <a:effectLst/>
                          <a:latin typeface="Arial"/>
                          <a:ea typeface="Arial"/>
                          <a:cs typeface="Times New Roman"/>
                        </a:rPr>
                        <a:t>e</a:t>
                      </a:r>
                      <a:r>
                        <a:rPr lang="en-US" sz="1600" dirty="0">
                          <a:effectLst/>
                          <a:latin typeface="Arial"/>
                          <a:ea typeface="Arial"/>
                          <a:cs typeface="Times New Roman"/>
                        </a:rPr>
                        <a:t>;</a:t>
                      </a:r>
                      <a:r>
                        <a:rPr lang="en-US" sz="1600" spc="-5" dirty="0">
                          <a:effectLst/>
                          <a:latin typeface="Arial"/>
                          <a:ea typeface="Arial"/>
                          <a:cs typeface="Times New Roman"/>
                        </a:rPr>
                        <a:t> </a:t>
                      </a:r>
                      <a:r>
                        <a:rPr lang="en-US" sz="1600" dirty="0">
                          <a:effectLst/>
                          <a:latin typeface="Arial"/>
                          <a:ea typeface="Arial"/>
                          <a:cs typeface="Times New Roman"/>
                        </a:rPr>
                        <a:t>se</a:t>
                      </a:r>
                      <a:r>
                        <a:rPr lang="en-US" sz="1600" spc="5" dirty="0">
                          <a:effectLst/>
                          <a:latin typeface="Arial"/>
                          <a:ea typeface="Arial"/>
                          <a:cs typeface="Times New Roman"/>
                        </a:rPr>
                        <a:t>a</a:t>
                      </a:r>
                      <a:r>
                        <a:rPr lang="en-US" sz="1600" dirty="0">
                          <a:effectLst/>
                          <a:latin typeface="Arial"/>
                          <a:ea typeface="Arial"/>
                          <a:cs typeface="Times New Roman"/>
                        </a:rPr>
                        <a:t>-surface sa</a:t>
                      </a:r>
                      <a:r>
                        <a:rPr lang="en-US" sz="1600" spc="5" dirty="0">
                          <a:effectLst/>
                          <a:latin typeface="Arial"/>
                          <a:ea typeface="Arial"/>
                          <a:cs typeface="Times New Roman"/>
                        </a:rPr>
                        <a:t>l</a:t>
                      </a:r>
                      <a:r>
                        <a:rPr lang="en-US" sz="1600" dirty="0">
                          <a:effectLst/>
                          <a:latin typeface="Arial"/>
                          <a:ea typeface="Arial"/>
                          <a:cs typeface="Times New Roman"/>
                        </a:rPr>
                        <a:t>ini</a:t>
                      </a:r>
                      <a:r>
                        <a:rPr lang="en-US" sz="1600" spc="10" dirty="0">
                          <a:effectLst/>
                          <a:latin typeface="Arial"/>
                          <a:ea typeface="Arial"/>
                          <a:cs typeface="Times New Roman"/>
                        </a:rPr>
                        <a:t>t</a:t>
                      </a:r>
                      <a:r>
                        <a:rPr lang="en-US" sz="1600" spc="-5" dirty="0">
                          <a:effectLst/>
                          <a:latin typeface="Arial"/>
                          <a:ea typeface="Arial"/>
                          <a:cs typeface="Times New Roman"/>
                        </a:rPr>
                        <a:t>y</a:t>
                      </a:r>
                      <a:r>
                        <a:rPr lang="en-US" sz="1600" dirty="0">
                          <a:effectLst/>
                          <a:latin typeface="Arial"/>
                          <a:ea typeface="Arial"/>
                          <a:cs typeface="Times New Roman"/>
                        </a:rPr>
                        <a:t>; </a:t>
                      </a:r>
                      <a:r>
                        <a:rPr lang="en-US" sz="1600" dirty="0">
                          <a:solidFill>
                            <a:srgbClr val="FF0000"/>
                          </a:solidFill>
                          <a:effectLst/>
                          <a:latin typeface="Arial"/>
                          <a:ea typeface="Arial"/>
                          <a:cs typeface="Times New Roman"/>
                        </a:rPr>
                        <a:t>sea </a:t>
                      </a:r>
                      <a:r>
                        <a:rPr lang="en-US" sz="1600" spc="5" dirty="0">
                          <a:solidFill>
                            <a:srgbClr val="FF0000"/>
                          </a:solidFill>
                          <a:effectLst/>
                          <a:latin typeface="Arial"/>
                          <a:ea typeface="Arial"/>
                          <a:cs typeface="Times New Roman"/>
                        </a:rPr>
                        <a:t>l</a:t>
                      </a:r>
                      <a:r>
                        <a:rPr lang="en-US" sz="1600" spc="-5" dirty="0">
                          <a:solidFill>
                            <a:srgbClr val="FF0000"/>
                          </a:solidFill>
                          <a:effectLst/>
                          <a:latin typeface="Arial"/>
                          <a:ea typeface="Arial"/>
                          <a:cs typeface="Times New Roman"/>
                        </a:rPr>
                        <a:t>e</a:t>
                      </a:r>
                      <a:r>
                        <a:rPr lang="en-US" sz="1600" dirty="0">
                          <a:solidFill>
                            <a:srgbClr val="FF0000"/>
                          </a:solidFill>
                          <a:effectLst/>
                          <a:latin typeface="Arial"/>
                          <a:ea typeface="Arial"/>
                          <a:cs typeface="Times New Roman"/>
                        </a:rPr>
                        <a:t>vel</a:t>
                      </a:r>
                      <a:r>
                        <a:rPr lang="en-US" sz="1600" dirty="0">
                          <a:effectLst/>
                          <a:latin typeface="Arial"/>
                          <a:ea typeface="Arial"/>
                          <a:cs typeface="Times New Roman"/>
                        </a:rPr>
                        <a:t>; s</a:t>
                      </a:r>
                      <a:r>
                        <a:rPr lang="en-US" sz="1600" spc="5" dirty="0">
                          <a:effectLst/>
                          <a:latin typeface="Arial"/>
                          <a:ea typeface="Arial"/>
                          <a:cs typeface="Times New Roman"/>
                        </a:rPr>
                        <a:t>e</a:t>
                      </a:r>
                      <a:r>
                        <a:rPr lang="en-US" sz="1600" dirty="0">
                          <a:effectLst/>
                          <a:latin typeface="Arial"/>
                          <a:ea typeface="Arial"/>
                          <a:cs typeface="Times New Roman"/>
                        </a:rPr>
                        <a:t>a state;</a:t>
                      </a:r>
                      <a:r>
                        <a:rPr lang="en-US" sz="1600" spc="-20" dirty="0">
                          <a:effectLst/>
                          <a:latin typeface="Arial"/>
                          <a:ea typeface="Arial"/>
                          <a:cs typeface="Times New Roman"/>
                        </a:rPr>
                        <a:t> </a:t>
                      </a:r>
                      <a:r>
                        <a:rPr lang="en-US" sz="1600" dirty="0">
                          <a:effectLst/>
                          <a:latin typeface="Arial"/>
                          <a:ea typeface="Arial"/>
                          <a:cs typeface="Times New Roman"/>
                        </a:rPr>
                        <a:t>sea ic</a:t>
                      </a:r>
                      <a:r>
                        <a:rPr lang="en-US" sz="1600" spc="5" dirty="0">
                          <a:effectLst/>
                          <a:latin typeface="Arial"/>
                          <a:ea typeface="Arial"/>
                          <a:cs typeface="Times New Roman"/>
                        </a:rPr>
                        <a:t>e</a:t>
                      </a:r>
                      <a:r>
                        <a:rPr lang="en-US" sz="1600" dirty="0">
                          <a:effectLst/>
                          <a:latin typeface="Arial"/>
                          <a:ea typeface="Arial"/>
                          <a:cs typeface="Times New Roman"/>
                        </a:rPr>
                        <a:t>; </a:t>
                      </a:r>
                      <a:r>
                        <a:rPr lang="en-US" sz="1600" dirty="0">
                          <a:solidFill>
                            <a:srgbClr val="FF0000"/>
                          </a:solidFill>
                          <a:effectLst/>
                          <a:latin typeface="Arial"/>
                          <a:ea typeface="Arial"/>
                          <a:cs typeface="Times New Roman"/>
                        </a:rPr>
                        <a:t>ocean co</a:t>
                      </a:r>
                      <a:r>
                        <a:rPr lang="en-US" sz="1600" spc="5" dirty="0">
                          <a:solidFill>
                            <a:srgbClr val="FF0000"/>
                          </a:solidFill>
                          <a:effectLst/>
                          <a:latin typeface="Arial"/>
                          <a:ea typeface="Arial"/>
                          <a:cs typeface="Times New Roman"/>
                        </a:rPr>
                        <a:t>l</a:t>
                      </a:r>
                      <a:r>
                        <a:rPr lang="en-US" sz="1600" dirty="0">
                          <a:solidFill>
                            <a:srgbClr val="FF0000"/>
                          </a:solidFill>
                          <a:effectLst/>
                          <a:latin typeface="Arial"/>
                          <a:ea typeface="Arial"/>
                          <a:cs typeface="Times New Roman"/>
                        </a:rPr>
                        <a:t>our.</a:t>
                      </a:r>
                      <a:endParaRPr lang="en-US" sz="1600" dirty="0">
                        <a:solidFill>
                          <a:srgbClr val="FF0000"/>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2186">
                <a:tc>
                  <a:txBody>
                    <a:bodyPr/>
                    <a:lstStyle/>
                    <a:p>
                      <a:pPr marL="0" marR="0">
                        <a:lnSpc>
                          <a:spcPts val="1300"/>
                        </a:lnSpc>
                        <a:spcBef>
                          <a:spcPts val="95"/>
                        </a:spcBef>
                        <a:spcAft>
                          <a:spcPts val="0"/>
                        </a:spcAft>
                      </a:pPr>
                      <a:r>
                        <a:rPr lang="en-US" sz="1300" dirty="0">
                          <a:effectLst/>
                          <a:latin typeface="Calibri"/>
                          <a:ea typeface="Calibri"/>
                          <a:cs typeface="Times New Roman"/>
                        </a:rPr>
                        <a:t> </a:t>
                      </a:r>
                      <a:endParaRPr lang="en-US" sz="1100" dirty="0">
                        <a:effectLst/>
                        <a:latin typeface="Calibri"/>
                        <a:ea typeface="Calibri"/>
                        <a:cs typeface="Times New Roman"/>
                      </a:endParaRPr>
                    </a:p>
                    <a:p>
                      <a:pPr marL="64770" marR="0">
                        <a:lnSpc>
                          <a:spcPct val="115000"/>
                        </a:lnSpc>
                        <a:spcBef>
                          <a:spcPts val="0"/>
                        </a:spcBef>
                        <a:spcAft>
                          <a:spcPts val="0"/>
                        </a:spcAft>
                      </a:pPr>
                      <a:r>
                        <a:rPr lang="en-US" sz="1600" b="1" dirty="0">
                          <a:solidFill>
                            <a:srgbClr val="FF0000"/>
                          </a:solidFill>
                          <a:effectLst/>
                          <a:latin typeface="Arial"/>
                          <a:ea typeface="Arial"/>
                          <a:cs typeface="Times New Roman"/>
                        </a:rPr>
                        <a:t>Terre</a:t>
                      </a:r>
                      <a:r>
                        <a:rPr lang="en-US" sz="1600" b="1" spc="-5" dirty="0">
                          <a:solidFill>
                            <a:srgbClr val="FF0000"/>
                          </a:solidFill>
                          <a:effectLst/>
                          <a:latin typeface="Arial"/>
                          <a:ea typeface="Arial"/>
                          <a:cs typeface="Times New Roman"/>
                        </a:rPr>
                        <a:t>s</a:t>
                      </a:r>
                      <a:r>
                        <a:rPr lang="en-US" sz="1600" b="1" spc="5" dirty="0">
                          <a:solidFill>
                            <a:srgbClr val="FF0000"/>
                          </a:solidFill>
                          <a:effectLst/>
                          <a:latin typeface="Arial"/>
                          <a:ea typeface="Arial"/>
                          <a:cs typeface="Times New Roman"/>
                        </a:rPr>
                        <a:t>t</a:t>
                      </a:r>
                      <a:r>
                        <a:rPr lang="en-US" sz="1600" b="1" dirty="0">
                          <a:solidFill>
                            <a:srgbClr val="FF0000"/>
                          </a:solidFill>
                          <a:effectLst/>
                          <a:latin typeface="Arial"/>
                          <a:ea typeface="Arial"/>
                          <a:cs typeface="Times New Roman"/>
                        </a:rPr>
                        <a:t>rial</a:t>
                      </a:r>
                      <a:endParaRPr lang="en-US" sz="1600" dirty="0">
                        <a:solidFill>
                          <a:srgbClr val="FF0000"/>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33655" algn="just">
                        <a:lnSpc>
                          <a:spcPts val="1030"/>
                        </a:lnSpc>
                        <a:spcBef>
                          <a:spcPts val="435"/>
                        </a:spcBef>
                        <a:spcAft>
                          <a:spcPts val="0"/>
                        </a:spcAft>
                      </a:pPr>
                      <a:endParaRPr lang="en-US" sz="1600" dirty="0" smtClean="0">
                        <a:effectLst/>
                        <a:latin typeface="Calibri"/>
                        <a:ea typeface="Calibri"/>
                        <a:cs typeface="Times New Roman"/>
                      </a:endParaRPr>
                    </a:p>
                    <a:p>
                      <a:pPr marL="0" marR="0">
                        <a:lnSpc>
                          <a:spcPct val="115000"/>
                        </a:lnSpc>
                        <a:spcBef>
                          <a:spcPts val="0"/>
                        </a:spcBef>
                        <a:spcAft>
                          <a:spcPts val="1000"/>
                        </a:spcAft>
                      </a:pPr>
                      <a:r>
                        <a:rPr lang="en-US" sz="1600" dirty="0" smtClean="0">
                          <a:effectLst/>
                          <a:latin typeface="Arial"/>
                          <a:ea typeface="Calibri"/>
                          <a:cs typeface="Times New Roman"/>
                        </a:rPr>
                        <a:t>Lakes; snow cover; glaciers and ice caps;, ice sheets; albedo; land cover (including vegetation type); fraction of Absorbed Photosynthetically Active Radiation (FAPAR); Leaf Area Index (LAI); above-ground biomass; fire disturbance; soil moisture.</a:t>
                      </a:r>
                      <a:endParaRPr lang="en-US" sz="1100" dirty="0" smtClean="0">
                        <a:effectLst/>
                        <a:latin typeface="Calibri"/>
                        <a:ea typeface="Calibri"/>
                        <a:cs typeface="Times New Roman"/>
                      </a:endParaRPr>
                    </a:p>
                    <a:p>
                      <a:pPr marL="64770" marR="33655" algn="just">
                        <a:lnSpc>
                          <a:spcPts val="1030"/>
                        </a:lnSpc>
                        <a:spcBef>
                          <a:spcPts val="435"/>
                        </a:spcBef>
                        <a:spcAft>
                          <a:spcPts val="0"/>
                        </a:spcAft>
                      </a:pPr>
                      <a:endParaRPr lang="en-US" sz="16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0266853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3"/>
          <p:cNvSpPr txBox="1">
            <a:spLocks/>
          </p:cNvSpPr>
          <p:nvPr/>
        </p:nvSpPr>
        <p:spPr bwMode="auto">
          <a:xfrm>
            <a:off x="2819400" y="0"/>
            <a:ext cx="6324600" cy="58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normAutofit fontScale="97500"/>
          </a:bodyPr>
          <a:lstStyle>
            <a:lvl1pPr algn="ctr" rtl="0" fontAlgn="base">
              <a:spcBef>
                <a:spcPct val="0"/>
              </a:spcBef>
              <a:spcAft>
                <a:spcPct val="0"/>
              </a:spcAft>
              <a:defRPr sz="4400" kern="1200">
                <a:solidFill>
                  <a:schemeClr val="tx1"/>
                </a:solidFill>
                <a:latin typeface="+mj-lt"/>
                <a:ea typeface="ＭＳ Ｐゴシック" charset="0"/>
                <a:cs typeface="+mj-cs"/>
              </a:defRPr>
            </a:lvl1pPr>
            <a:lvl2pPr algn="ctr" rtl="0" fontAlgn="base">
              <a:spcBef>
                <a:spcPct val="0"/>
              </a:spcBef>
              <a:spcAft>
                <a:spcPct val="0"/>
              </a:spcAft>
              <a:defRPr sz="4400">
                <a:solidFill>
                  <a:schemeClr val="tx1"/>
                </a:solidFill>
                <a:latin typeface="Calibri" charset="0"/>
                <a:ea typeface="ＭＳ Ｐゴシック" charset="0"/>
              </a:defRPr>
            </a:lvl2pPr>
            <a:lvl3pPr algn="ctr" rtl="0" fontAlgn="base">
              <a:spcBef>
                <a:spcPct val="0"/>
              </a:spcBef>
              <a:spcAft>
                <a:spcPct val="0"/>
              </a:spcAft>
              <a:defRPr sz="4400">
                <a:solidFill>
                  <a:schemeClr val="tx1"/>
                </a:solidFill>
                <a:latin typeface="Calibri" charset="0"/>
                <a:ea typeface="ＭＳ Ｐゴシック" charset="0"/>
              </a:defRPr>
            </a:lvl3pPr>
            <a:lvl4pPr algn="ctr" rtl="0" fontAlgn="base">
              <a:spcBef>
                <a:spcPct val="0"/>
              </a:spcBef>
              <a:spcAft>
                <a:spcPct val="0"/>
              </a:spcAft>
              <a:defRPr sz="4400">
                <a:solidFill>
                  <a:schemeClr val="tx1"/>
                </a:solidFill>
                <a:latin typeface="Calibri" charset="0"/>
                <a:ea typeface="ＭＳ Ｐゴシック" charset="0"/>
              </a:defRPr>
            </a:lvl4pPr>
            <a:lvl5pPr algn="ctr" rtl="0" fontAlgn="base">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algn="r" fontAlgn="auto">
              <a:spcAft>
                <a:spcPts val="0"/>
              </a:spcAft>
              <a:defRPr/>
            </a:pPr>
            <a:r>
              <a:rPr lang="en-US" sz="3200" dirty="0" smtClean="0">
                <a:solidFill>
                  <a:schemeClr val="bg1"/>
                </a:solidFill>
                <a:ea typeface="+mj-ea"/>
              </a:rPr>
              <a:t>Architecture Road </a:t>
            </a:r>
            <a:r>
              <a:rPr lang="en-US" sz="3200" dirty="0" smtClean="0">
                <a:solidFill>
                  <a:schemeClr val="bg1"/>
                </a:solidFill>
                <a:ea typeface="+mj-ea"/>
              </a:rPr>
              <a:t>Map</a:t>
            </a:r>
            <a:endParaRPr lang="en-US" sz="3200" dirty="0">
              <a:solidFill>
                <a:schemeClr val="bg1"/>
              </a:solidFill>
              <a:ea typeface="+mj-ea"/>
            </a:endParaRPr>
          </a:p>
        </p:txBody>
      </p:sp>
      <p:grpSp>
        <p:nvGrpSpPr>
          <p:cNvPr id="36866" name="Group 11"/>
          <p:cNvGrpSpPr>
            <a:grpSpLocks/>
          </p:cNvGrpSpPr>
          <p:nvPr/>
        </p:nvGrpSpPr>
        <p:grpSpPr bwMode="auto">
          <a:xfrm>
            <a:off x="1803400" y="1456011"/>
            <a:ext cx="3495675" cy="5318125"/>
            <a:chOff x="1680" y="583"/>
            <a:chExt cx="2202" cy="3350"/>
          </a:xfrm>
        </p:grpSpPr>
        <p:sp>
          <p:nvSpPr>
            <p:cNvPr id="29" name="Rounded Rectangle 28"/>
            <p:cNvSpPr>
              <a:spLocks noChangeArrowheads="1"/>
            </p:cNvSpPr>
            <p:nvPr/>
          </p:nvSpPr>
          <p:spPr bwMode="auto">
            <a:xfrm>
              <a:off x="1684" y="1880"/>
              <a:ext cx="2198" cy="718"/>
            </a:xfrm>
            <a:prstGeom prst="roundRect">
              <a:avLst>
                <a:gd name="adj" fmla="val 16667"/>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9"/>
                </a:srgbClr>
              </a:outerShdw>
            </a:effectLst>
          </p:spPr>
          <p:txBody>
            <a:bodyPr anchor="ctr"/>
            <a:lstStyle/>
            <a:p>
              <a:pPr algn="ctr">
                <a:defRPr/>
              </a:pPr>
              <a:r>
                <a:rPr lang="en-US" sz="1400" dirty="0">
                  <a:solidFill>
                    <a:srgbClr val="FFFFFF"/>
                  </a:solidFill>
                  <a:cs typeface="+mn-cs"/>
                </a:rPr>
                <a:t>Describe Current and Planned Implementation Arrangements (ECV-by-ECV) within </a:t>
              </a:r>
              <a:r>
                <a:rPr lang="en-US" sz="1400" dirty="0">
                  <a:solidFill>
                    <a:srgbClr val="FFFFFF"/>
                  </a:solidFill>
                  <a:cs typeface="Arial" charset="0"/>
                </a:rPr>
                <a:t>an Inventory</a:t>
              </a:r>
              <a:endParaRPr lang="en-US" sz="1400" dirty="0">
                <a:solidFill>
                  <a:srgbClr val="FFFFFF"/>
                </a:solidFill>
                <a:cs typeface="+mn-cs"/>
              </a:endParaRPr>
            </a:p>
          </p:txBody>
        </p:sp>
        <p:sp>
          <p:nvSpPr>
            <p:cNvPr id="30" name="Rounded Rectangle 29"/>
            <p:cNvSpPr>
              <a:spLocks noChangeArrowheads="1"/>
            </p:cNvSpPr>
            <p:nvPr/>
          </p:nvSpPr>
          <p:spPr bwMode="auto">
            <a:xfrm>
              <a:off x="1680" y="3216"/>
              <a:ext cx="2198" cy="717"/>
            </a:xfrm>
            <a:prstGeom prst="roundRect">
              <a:avLst>
                <a:gd name="adj" fmla="val 16667"/>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9"/>
                </a:srgbClr>
              </a:outerShdw>
            </a:effectLst>
          </p:spPr>
          <p:txBody>
            <a:bodyPr anchor="ctr"/>
            <a:lstStyle/>
            <a:p>
              <a:pPr algn="ctr">
                <a:defRPr/>
              </a:pPr>
              <a:r>
                <a:rPr lang="en-US" sz="1400" dirty="0">
                  <a:solidFill>
                    <a:srgbClr val="FFFFFF"/>
                  </a:solidFill>
                  <a:cs typeface="+mn-cs"/>
                </a:rPr>
                <a:t>Use the </a:t>
              </a:r>
              <a:r>
                <a:rPr lang="en-US" sz="1400" dirty="0">
                  <a:solidFill>
                    <a:srgbClr val="FFFFFF"/>
                  </a:solidFill>
                  <a:cs typeface="Arial" charset="0"/>
                </a:rPr>
                <a:t>Inventory</a:t>
              </a:r>
              <a:r>
                <a:rPr lang="en-US" sz="1400" dirty="0">
                  <a:solidFill>
                    <a:srgbClr val="FFFFFF"/>
                  </a:solidFill>
                  <a:cs typeface="+mn-cs"/>
                </a:rPr>
                <a:t> </a:t>
              </a:r>
              <a:r>
                <a:rPr lang="en-US" sz="1400" dirty="0">
                  <a:solidFill>
                    <a:srgbClr val="FFFFFF"/>
                  </a:solidFill>
                  <a:cs typeface="+mn-cs"/>
                </a:rPr>
                <a:t>to Develop a Coordinated Action Plan to Address Identified Gaps/Shortfalls </a:t>
              </a:r>
            </a:p>
          </p:txBody>
        </p:sp>
        <p:sp>
          <p:nvSpPr>
            <p:cNvPr id="31" name="Rounded Rectangle 30"/>
            <p:cNvSpPr>
              <a:spLocks noChangeArrowheads="1"/>
            </p:cNvSpPr>
            <p:nvPr/>
          </p:nvSpPr>
          <p:spPr bwMode="auto">
            <a:xfrm>
              <a:off x="1684" y="583"/>
              <a:ext cx="2198" cy="717"/>
            </a:xfrm>
            <a:prstGeom prst="roundRect">
              <a:avLst>
                <a:gd name="adj" fmla="val 16667"/>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9"/>
                </a:srgbClr>
              </a:outerShdw>
            </a:effectLst>
          </p:spPr>
          <p:txBody>
            <a:bodyPr anchor="ctr"/>
            <a:lstStyle/>
            <a:p>
              <a:pPr algn="ctr">
                <a:defRPr/>
              </a:pPr>
              <a:r>
                <a:rPr lang="en-US" sz="1600" dirty="0">
                  <a:solidFill>
                    <a:srgbClr val="FFFFFF"/>
                  </a:solidFill>
                  <a:cs typeface="+mn-cs"/>
                </a:rPr>
                <a:t>Define, Validate and Obtain Consensus on Overall </a:t>
              </a:r>
              <a:r>
                <a:rPr lang="en-US" sz="1600" dirty="0">
                  <a:solidFill>
                    <a:srgbClr val="FFFFFF"/>
                  </a:solidFill>
                  <a:cs typeface="+mn-cs"/>
                </a:rPr>
                <a:t>Approach (including logical representation)</a:t>
              </a:r>
              <a:endParaRPr lang="en-US" sz="1600" dirty="0">
                <a:solidFill>
                  <a:srgbClr val="FFFFFF"/>
                </a:solidFill>
                <a:cs typeface="+mn-cs"/>
              </a:endParaRPr>
            </a:p>
          </p:txBody>
        </p:sp>
        <p:sp>
          <p:nvSpPr>
            <p:cNvPr id="32" name="Down Arrow 31"/>
            <p:cNvSpPr>
              <a:spLocks noChangeArrowheads="1"/>
            </p:cNvSpPr>
            <p:nvPr/>
          </p:nvSpPr>
          <p:spPr bwMode="auto">
            <a:xfrm>
              <a:off x="2511" y="1408"/>
              <a:ext cx="598" cy="309"/>
            </a:xfrm>
            <a:prstGeom prst="downArrow">
              <a:avLst>
                <a:gd name="adj1" fmla="val 50000"/>
                <a:gd name="adj2" fmla="val 50000"/>
              </a:avLst>
            </a:prstGeom>
            <a:solidFill>
              <a:schemeClr val="tx1"/>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3" name="Down Arrow 32"/>
            <p:cNvSpPr>
              <a:spLocks noChangeArrowheads="1"/>
            </p:cNvSpPr>
            <p:nvPr/>
          </p:nvSpPr>
          <p:spPr bwMode="auto">
            <a:xfrm>
              <a:off x="2511" y="2764"/>
              <a:ext cx="598" cy="309"/>
            </a:xfrm>
            <a:prstGeom prst="downArrow">
              <a:avLst>
                <a:gd name="adj1" fmla="val 50000"/>
                <a:gd name="adj2" fmla="val 50000"/>
              </a:avLst>
            </a:prstGeom>
            <a:solidFill>
              <a:schemeClr val="tx1"/>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grpSp>
      <p:sp>
        <p:nvSpPr>
          <p:cNvPr id="34" name="Line 12"/>
          <p:cNvSpPr>
            <a:spLocks noChangeShapeType="1"/>
          </p:cNvSpPr>
          <p:nvPr/>
        </p:nvSpPr>
        <p:spPr bwMode="auto">
          <a:xfrm>
            <a:off x="6570663" y="3880123"/>
            <a:ext cx="914400" cy="0"/>
          </a:xfrm>
          <a:prstGeom prst="line">
            <a:avLst/>
          </a:prstGeom>
          <a:noFill/>
          <a:ln w="762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5" name="Line 14"/>
          <p:cNvSpPr>
            <a:spLocks noChangeShapeType="1"/>
          </p:cNvSpPr>
          <p:nvPr/>
        </p:nvSpPr>
        <p:spPr bwMode="auto">
          <a:xfrm>
            <a:off x="7042150" y="1495698"/>
            <a:ext cx="0" cy="2316163"/>
          </a:xfrm>
          <a:prstGeom prst="line">
            <a:avLst/>
          </a:prstGeom>
          <a:noFill/>
          <a:ln w="38100">
            <a:solidFill>
              <a:srgbClr val="808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6" name="Line 15"/>
          <p:cNvSpPr>
            <a:spLocks noChangeShapeType="1"/>
          </p:cNvSpPr>
          <p:nvPr/>
        </p:nvSpPr>
        <p:spPr bwMode="auto">
          <a:xfrm>
            <a:off x="7026275" y="3981723"/>
            <a:ext cx="15875" cy="2405063"/>
          </a:xfrm>
          <a:prstGeom prst="line">
            <a:avLst/>
          </a:prstGeom>
          <a:noFill/>
          <a:ln w="38100">
            <a:solidFill>
              <a:srgbClr val="808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7" name="Text Box 16"/>
          <p:cNvSpPr txBox="1">
            <a:spLocks noChangeArrowheads="1"/>
          </p:cNvSpPr>
          <p:nvPr/>
        </p:nvSpPr>
        <p:spPr bwMode="auto">
          <a:xfrm>
            <a:off x="7126288" y="2226469"/>
            <a:ext cx="2406650"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dirty="0">
                <a:solidFill>
                  <a:srgbClr val="808080"/>
                </a:solidFill>
                <a:cs typeface="+mn-cs"/>
              </a:rPr>
              <a:t>Short-term</a:t>
            </a:r>
          </a:p>
          <a:p>
            <a:pPr>
              <a:spcBef>
                <a:spcPct val="50000"/>
              </a:spcBef>
              <a:defRPr/>
            </a:pPr>
            <a:r>
              <a:rPr lang="en-GB" sz="1600" dirty="0">
                <a:solidFill>
                  <a:srgbClr val="808080"/>
                </a:solidFill>
                <a:cs typeface="+mn-cs"/>
              </a:rPr>
              <a:t>(within 2 years)</a:t>
            </a:r>
          </a:p>
        </p:txBody>
      </p:sp>
      <p:sp>
        <p:nvSpPr>
          <p:cNvPr id="38" name="Rectangle 17"/>
          <p:cNvSpPr>
            <a:spLocks noChangeArrowheads="1"/>
          </p:cNvSpPr>
          <p:nvPr/>
        </p:nvSpPr>
        <p:spPr bwMode="auto">
          <a:xfrm>
            <a:off x="7234238" y="4705625"/>
            <a:ext cx="1909762"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dirty="0">
                <a:solidFill>
                  <a:srgbClr val="808080"/>
                </a:solidFill>
                <a:cs typeface="+mn-cs"/>
              </a:rPr>
              <a:t>Medium-term</a:t>
            </a:r>
          </a:p>
          <a:p>
            <a:pPr>
              <a:spcBef>
                <a:spcPct val="50000"/>
              </a:spcBef>
              <a:defRPr/>
            </a:pPr>
            <a:r>
              <a:rPr lang="en-GB" sz="1600" dirty="0">
                <a:solidFill>
                  <a:srgbClr val="808080"/>
                </a:solidFill>
                <a:cs typeface="+mn-cs"/>
              </a:rPr>
              <a:t>(2-4 years)</a:t>
            </a:r>
          </a:p>
        </p:txBody>
      </p:sp>
      <p:sp>
        <p:nvSpPr>
          <p:cNvPr id="36872" name="TextBox 38"/>
          <p:cNvSpPr txBox="1">
            <a:spLocks noChangeArrowheads="1"/>
          </p:cNvSpPr>
          <p:nvPr/>
        </p:nvSpPr>
        <p:spPr bwMode="auto">
          <a:xfrm>
            <a:off x="5295900" y="3240361"/>
            <a:ext cx="1635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a:t>Current status</a:t>
            </a:r>
          </a:p>
        </p:txBody>
      </p:sp>
      <p:cxnSp>
        <p:nvCxnSpPr>
          <p:cNvPr id="36873" name="Straight Connector 39"/>
          <p:cNvCxnSpPr>
            <a:cxnSpLocks noChangeShapeType="1"/>
          </p:cNvCxnSpPr>
          <p:nvPr/>
        </p:nvCxnSpPr>
        <p:spPr bwMode="auto">
          <a:xfrm>
            <a:off x="6108700" y="3657873"/>
            <a:ext cx="792163" cy="0"/>
          </a:xfrm>
          <a:prstGeom prst="line">
            <a:avLst/>
          </a:prstGeom>
          <a:noFill/>
          <a:ln w="9525">
            <a:solidFill>
              <a:srgbClr val="FF0000"/>
            </a:solidFill>
            <a:round/>
            <a:headEnd/>
            <a:tailEnd type="triangle" w="med" len="med"/>
          </a:ln>
        </p:spPr>
      </p:cxnSp>
    </p:spTree>
    <p:extLst>
      <p:ext uri="{BB962C8B-B14F-4D97-AF65-F5344CB8AC3E}">
        <p14:creationId xmlns:p14="http://schemas.microsoft.com/office/powerpoint/2010/main" val="321201173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BF8D2B0-EFB6-4DAA-9B0B-6F6B3A580823}" type="slidenum">
              <a:rPr lang="en-US" smtClean="0"/>
              <a:pPr>
                <a:defRPr/>
              </a:pPr>
              <a:t>18</a:t>
            </a:fld>
            <a:endParaRPr lang="en-US" dirty="0"/>
          </a:p>
        </p:txBody>
      </p:sp>
      <p:sp>
        <p:nvSpPr>
          <p:cNvPr id="3" name="Content Placeholder 2"/>
          <p:cNvSpPr>
            <a:spLocks noGrp="1"/>
          </p:cNvSpPr>
          <p:nvPr>
            <p:ph sz="quarter" idx="11"/>
          </p:nvPr>
        </p:nvSpPr>
        <p:spPr>
          <a:xfrm>
            <a:off x="240142" y="1385213"/>
            <a:ext cx="8686800" cy="5126182"/>
          </a:xfrm>
        </p:spPr>
        <p:txBody>
          <a:bodyPr/>
          <a:lstStyle/>
          <a:p>
            <a:r>
              <a:rPr lang="en-US" b="0" dirty="0" smtClean="0"/>
              <a:t>Emphasis on completing first version of ECV Inventory, performing first complete gap-analysis at a ECV product level, start definition of action plans on options to address gaps</a:t>
            </a:r>
          </a:p>
          <a:p>
            <a:r>
              <a:rPr lang="en-US" b="0" dirty="0" smtClean="0"/>
              <a:t>Parallel initiative: building up the “right-hand side” of the Architecture - the link to Applications and Policy requirements. </a:t>
            </a:r>
            <a:endParaRPr lang="en-US" b="0" dirty="0"/>
          </a:p>
          <a:p>
            <a:pPr lvl="1"/>
            <a:r>
              <a:rPr lang="en-US" b="0" dirty="0" smtClean="0"/>
              <a:t>Called for in Strategy Report</a:t>
            </a:r>
          </a:p>
          <a:p>
            <a:pPr lvl="1"/>
            <a:r>
              <a:rPr lang="en-US" b="0" dirty="0" smtClean="0"/>
              <a:t>Initial activity applying case studies to the logical architecture.</a:t>
            </a:r>
          </a:p>
          <a:p>
            <a:pPr lvl="1"/>
            <a:r>
              <a:rPr lang="en-US" b="0" dirty="0" smtClean="0"/>
              <a:t>Examples at global, regional and national scales</a:t>
            </a:r>
          </a:p>
          <a:p>
            <a:pPr lvl="1"/>
            <a:r>
              <a:rPr lang="en-US" b="0" dirty="0" smtClean="0"/>
              <a:t>Compatible with GFCS</a:t>
            </a:r>
          </a:p>
          <a:p>
            <a:pPr lvl="1"/>
            <a:r>
              <a:rPr lang="en-US" b="0" dirty="0" smtClean="0"/>
              <a:t>Strong WMO engagement </a:t>
            </a:r>
          </a:p>
          <a:p>
            <a:pPr lvl="1"/>
            <a:r>
              <a:rPr lang="en-US" b="0" dirty="0" smtClean="0"/>
              <a:t>Maybe a activity where “smaller” CEOS Agencies are interested to engage </a:t>
            </a:r>
            <a:endParaRPr lang="en-US" b="0" dirty="0"/>
          </a:p>
          <a:p>
            <a:endParaRPr lang="en-US" dirty="0"/>
          </a:p>
        </p:txBody>
      </p:sp>
      <p:sp>
        <p:nvSpPr>
          <p:cNvPr id="4" name="Title 3"/>
          <p:cNvSpPr>
            <a:spLocks noGrp="1"/>
          </p:cNvSpPr>
          <p:nvPr>
            <p:ph type="title"/>
          </p:nvPr>
        </p:nvSpPr>
        <p:spPr>
          <a:xfrm>
            <a:off x="1288573" y="221030"/>
            <a:ext cx="7779227" cy="356818"/>
          </a:xfrm>
        </p:spPr>
        <p:txBody>
          <a:bodyPr/>
          <a:lstStyle/>
          <a:p>
            <a:r>
              <a:rPr lang="en-US" sz="2800" dirty="0"/>
              <a:t>Balance of priorities </a:t>
            </a:r>
            <a:r>
              <a:rPr lang="en-US" sz="2800" dirty="0" smtClean="0"/>
              <a:t>of </a:t>
            </a:r>
            <a:r>
              <a:rPr lang="en-US" sz="2800" dirty="0"/>
              <a:t>Architecture work </a:t>
            </a:r>
            <a:br>
              <a:rPr lang="en-US" sz="2800" dirty="0"/>
            </a:br>
            <a:r>
              <a:rPr lang="en-US" sz="2800" dirty="0" smtClean="0"/>
              <a:t> for 2014</a:t>
            </a:r>
            <a:endParaRPr lang="en-US" sz="2800" dirty="0"/>
          </a:p>
        </p:txBody>
      </p:sp>
    </p:spTree>
    <p:extLst>
      <p:ext uri="{BB962C8B-B14F-4D97-AF65-F5344CB8AC3E}">
        <p14:creationId xmlns:p14="http://schemas.microsoft.com/office/powerpoint/2010/main" val="4044270124"/>
      </p:ext>
    </p:extLst>
  </p:cSld>
  <p:clrMapOvr>
    <a:masterClrMapping/>
  </p:clrMapOvr>
  <p:transition xmlns:p14="http://schemas.microsoft.com/office/powerpoint/2010/mai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20" y="-17593"/>
            <a:ext cx="9029280" cy="709330"/>
          </a:xfrm>
        </p:spPr>
        <p:txBody>
          <a:bodyPr>
            <a:normAutofit/>
          </a:bodyPr>
          <a:lstStyle/>
          <a:p>
            <a:r>
              <a:rPr lang="en-US" sz="3200" dirty="0" smtClean="0"/>
              <a:t>Links to WCRP/GCOS </a:t>
            </a:r>
            <a:r>
              <a:rPr lang="en-US" sz="3200" dirty="0" smtClean="0"/>
              <a:t>initiatives</a:t>
            </a:r>
            <a:endParaRPr lang="en-US" sz="3200" dirty="0"/>
          </a:p>
        </p:txBody>
      </p:sp>
      <p:sp>
        <p:nvSpPr>
          <p:cNvPr id="3" name="Content Placeholder 2"/>
          <p:cNvSpPr>
            <a:spLocks noGrp="1"/>
          </p:cNvSpPr>
          <p:nvPr>
            <p:ph idx="1"/>
          </p:nvPr>
        </p:nvSpPr>
        <p:spPr>
          <a:xfrm>
            <a:off x="457200" y="1417638"/>
            <a:ext cx="8229600" cy="5440362"/>
          </a:xfrm>
        </p:spPr>
        <p:txBody>
          <a:bodyPr>
            <a:normAutofit lnSpcReduction="10000"/>
          </a:bodyPr>
          <a:lstStyle/>
          <a:p>
            <a:pPr>
              <a:lnSpc>
                <a:spcPct val="130000"/>
              </a:lnSpc>
            </a:pPr>
            <a:r>
              <a:rPr lang="en-US" b="0" dirty="0" smtClean="0"/>
              <a:t>There is an opportunity to consider a central “database” of ECV product metadata</a:t>
            </a:r>
          </a:p>
          <a:p>
            <a:pPr>
              <a:lnSpc>
                <a:spcPct val="130000"/>
              </a:lnSpc>
            </a:pPr>
            <a:r>
              <a:rPr lang="en-US" b="0" dirty="0" smtClean="0"/>
              <a:t>CEOS-CGMS-WMO maybe the the best “resourced” opportunity for this – BUT this should not negate the potential for multiple interfaces to this database</a:t>
            </a:r>
          </a:p>
          <a:p>
            <a:pPr>
              <a:lnSpc>
                <a:spcPct val="130000"/>
              </a:lnSpc>
            </a:pPr>
            <a:r>
              <a:rPr lang="en-US" b="0" dirty="0" smtClean="0"/>
              <a:t>CEOS-CGMS-WMO Inventory needs to:</a:t>
            </a:r>
          </a:p>
          <a:p>
            <a:pPr lvl="1">
              <a:lnSpc>
                <a:spcPct val="130000"/>
              </a:lnSpc>
            </a:pPr>
            <a:r>
              <a:rPr lang="en-US" b="0" dirty="0" smtClean="0"/>
              <a:t>Verify consistency of GCOS/WCRP questionnaire with ECV </a:t>
            </a:r>
            <a:r>
              <a:rPr lang="en-US" b="0" dirty="0" smtClean="0"/>
              <a:t>Inventory </a:t>
            </a:r>
            <a:r>
              <a:rPr lang="en-US" b="0" dirty="0" smtClean="0">
                <a:solidFill>
                  <a:srgbClr val="FF0000"/>
                </a:solidFill>
              </a:rPr>
              <a:t>[Done… almost]</a:t>
            </a:r>
            <a:endParaRPr lang="en-US" b="0" dirty="0" smtClean="0">
              <a:solidFill>
                <a:srgbClr val="FF0000"/>
              </a:solidFill>
            </a:endParaRPr>
          </a:p>
          <a:p>
            <a:pPr lvl="1">
              <a:lnSpc>
                <a:spcPct val="130000"/>
              </a:lnSpc>
            </a:pPr>
            <a:r>
              <a:rPr lang="en-US" b="0" dirty="0" smtClean="0"/>
              <a:t>On </a:t>
            </a:r>
            <a:r>
              <a:rPr lang="en-US" b="0" dirty="0" smtClean="0"/>
              <a:t>in-situ ultimately CEOS</a:t>
            </a:r>
            <a:r>
              <a:rPr lang="en-US" b="0" dirty="0"/>
              <a:t> </a:t>
            </a:r>
            <a:r>
              <a:rPr lang="en-US" b="0" dirty="0" smtClean="0"/>
              <a:t>&amp; CGMS could provide the infrastructure/database but GCOS/WCRP Panels, WCRP &amp; WMO would be responsible for soliciting in-situ contributions (i.e. handholding) </a:t>
            </a:r>
            <a:endParaRPr lang="en-US" b="0" dirty="0"/>
          </a:p>
        </p:txBody>
      </p:sp>
    </p:spTree>
    <p:extLst>
      <p:ext uri="{BB962C8B-B14F-4D97-AF65-F5344CB8AC3E}">
        <p14:creationId xmlns:p14="http://schemas.microsoft.com/office/powerpoint/2010/main" val="2800007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09" name="Picture 1" descr="climate_house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675" y="654538"/>
            <a:ext cx="8785225"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Rectangle 4"/>
          <p:cNvSpPr>
            <a:spLocks noChangeArrowheads="1"/>
          </p:cNvSpPr>
          <p:nvPr/>
        </p:nvSpPr>
        <p:spPr bwMode="auto">
          <a:xfrm>
            <a:off x="0" y="55896"/>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GB" sz="2400" b="1" dirty="0">
                <a:solidFill>
                  <a:schemeClr val="bg1"/>
                </a:solidFill>
              </a:rPr>
              <a:t> Observation: Foundation of Science &amp; Services</a:t>
            </a:r>
          </a:p>
          <a:p>
            <a:r>
              <a:rPr lang="en-GB" sz="2800" b="1" dirty="0">
                <a:solidFill>
                  <a:srgbClr val="1F497D"/>
                </a:solidFill>
              </a:rPr>
              <a:t>								</a:t>
            </a:r>
          </a:p>
        </p:txBody>
      </p:sp>
      <p:sp>
        <p:nvSpPr>
          <p:cNvPr id="17411" name="TextBox 5"/>
          <p:cNvSpPr txBox="1">
            <a:spLocks noChangeArrowheads="1"/>
          </p:cNvSpPr>
          <p:nvPr/>
        </p:nvSpPr>
        <p:spPr bwMode="auto">
          <a:xfrm>
            <a:off x="290513" y="1127613"/>
            <a:ext cx="15668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Climate House</a:t>
            </a:r>
          </a:p>
          <a:p>
            <a:pPr eaLnBrk="1" hangingPunct="1"/>
            <a:r>
              <a:rPr lang="en-US" sz="1800" b="1">
                <a:solidFill>
                  <a:srgbClr val="008000"/>
                </a:solidFill>
              </a:rPr>
              <a:t>WITH</a:t>
            </a:r>
          </a:p>
          <a:p>
            <a:pPr eaLnBrk="1" hangingPunct="1"/>
            <a:r>
              <a:rPr lang="en-US" sz="1800"/>
              <a:t>Observations</a:t>
            </a:r>
          </a:p>
        </p:txBody>
      </p:sp>
      <p:sp>
        <p:nvSpPr>
          <p:cNvPr id="17412" name="TextBox 6"/>
          <p:cNvSpPr txBox="1">
            <a:spLocks noChangeArrowheads="1"/>
          </p:cNvSpPr>
          <p:nvPr/>
        </p:nvSpPr>
        <p:spPr bwMode="auto">
          <a:xfrm>
            <a:off x="4021138" y="6032988"/>
            <a:ext cx="1616075"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100"/>
              <a:t>Adapted from </a:t>
            </a:r>
          </a:p>
          <a:p>
            <a:pPr eaLnBrk="1" hangingPunct="1"/>
            <a:r>
              <a:rPr lang="en-US" sz="1100"/>
              <a:t>DiploFoundation</a:t>
            </a:r>
          </a:p>
          <a:p>
            <a:pPr eaLnBrk="1" hangingPunct="1"/>
            <a:r>
              <a:rPr lang="en-US" sz="1100"/>
              <a:t>Climate Change Building</a:t>
            </a:r>
          </a:p>
        </p:txBody>
      </p:sp>
      <p:sp>
        <p:nvSpPr>
          <p:cNvPr id="17413" name="TextBox 9"/>
          <p:cNvSpPr txBox="1">
            <a:spLocks noChangeArrowheads="1"/>
          </p:cNvSpPr>
          <p:nvPr/>
        </p:nvSpPr>
        <p:spPr bwMode="auto">
          <a:xfrm>
            <a:off x="6973888" y="5315438"/>
            <a:ext cx="2170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t>In-situ &amp; Space data</a:t>
            </a:r>
          </a:p>
        </p:txBody>
      </p:sp>
      <p:sp>
        <p:nvSpPr>
          <p:cNvPr id="17414" name="TextBox 10"/>
          <p:cNvSpPr txBox="1">
            <a:spLocks noChangeArrowheads="1"/>
          </p:cNvSpPr>
          <p:nvPr/>
        </p:nvSpPr>
        <p:spPr bwMode="auto">
          <a:xfrm>
            <a:off x="6842125" y="4408976"/>
            <a:ext cx="2073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t>Science Assessment</a:t>
            </a:r>
          </a:p>
        </p:txBody>
      </p:sp>
      <p:sp>
        <p:nvSpPr>
          <p:cNvPr id="17415" name="TextBox 11"/>
          <p:cNvSpPr txBox="1">
            <a:spLocks noChangeArrowheads="1"/>
          </p:cNvSpPr>
          <p:nvPr/>
        </p:nvSpPr>
        <p:spPr bwMode="auto">
          <a:xfrm>
            <a:off x="6842125" y="3564426"/>
            <a:ext cx="2136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t>Information services</a:t>
            </a:r>
          </a:p>
        </p:txBody>
      </p:sp>
      <p:sp>
        <p:nvSpPr>
          <p:cNvPr id="17416" name="TextBox 12"/>
          <p:cNvSpPr txBox="1">
            <a:spLocks noChangeArrowheads="1"/>
          </p:cNvSpPr>
          <p:nvPr/>
        </p:nvSpPr>
        <p:spPr bwMode="auto">
          <a:xfrm>
            <a:off x="6829425" y="2467463"/>
            <a:ext cx="2346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t>Guidance / Knowledge</a:t>
            </a:r>
          </a:p>
        </p:txBody>
      </p:sp>
      <p:sp>
        <p:nvSpPr>
          <p:cNvPr id="17417" name="TextBox 2"/>
          <p:cNvSpPr txBox="1">
            <a:spLocks noChangeArrowheads="1"/>
          </p:cNvSpPr>
          <p:nvPr/>
        </p:nvSpPr>
        <p:spPr bwMode="auto">
          <a:xfrm>
            <a:off x="6588125" y="6355251"/>
            <a:ext cx="2371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a:t>M. Doherty Doha 12/2012</a:t>
            </a:r>
          </a:p>
        </p:txBody>
      </p:sp>
    </p:spTree>
    <p:extLst>
      <p:ext uri="{BB962C8B-B14F-4D97-AF65-F5344CB8AC3E}">
        <p14:creationId xmlns:p14="http://schemas.microsoft.com/office/powerpoint/2010/main" val="120556992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175" y="6912"/>
            <a:ext cx="7870825" cy="430213"/>
          </a:xfrm>
        </p:spPr>
        <p:txBody>
          <a:bodyPr/>
          <a:lstStyle/>
          <a:p>
            <a:r>
              <a:rPr lang="en-US" sz="2800" dirty="0" smtClean="0"/>
              <a:t>CEOS-VCs &amp; ECV Assessments</a:t>
            </a:r>
            <a:endParaRPr lang="en-US" sz="2800" dirty="0"/>
          </a:p>
        </p:txBody>
      </p:sp>
      <p:sp>
        <p:nvSpPr>
          <p:cNvPr id="3" name="Content Placeholder 2"/>
          <p:cNvSpPr>
            <a:spLocks noGrp="1"/>
          </p:cNvSpPr>
          <p:nvPr>
            <p:ph idx="1"/>
          </p:nvPr>
        </p:nvSpPr>
        <p:spPr>
          <a:xfrm>
            <a:off x="385043" y="1558471"/>
            <a:ext cx="8229600" cy="5116473"/>
          </a:xfrm>
        </p:spPr>
        <p:txBody>
          <a:bodyPr>
            <a:normAutofit fontScale="92500" lnSpcReduction="20000"/>
          </a:bodyPr>
          <a:lstStyle/>
          <a:p>
            <a:r>
              <a:rPr lang="en-US" b="0" dirty="0"/>
              <a:t>U</a:t>
            </a:r>
            <a:r>
              <a:rPr lang="en-US" b="0" dirty="0" smtClean="0"/>
              <a:t>ltimately existence of an assessment should be indicated in the ECV Inventory but assessment itself would remain independent </a:t>
            </a:r>
          </a:p>
          <a:p>
            <a:endParaRPr lang="en-US" b="0" dirty="0" smtClean="0"/>
          </a:p>
          <a:p>
            <a:r>
              <a:rPr lang="en-US" b="0" dirty="0" smtClean="0"/>
              <a:t>Need to also be clear on differences between system metrics (e.g. maturity matrix) and data assessments – two orthogonal axes.</a:t>
            </a:r>
          </a:p>
          <a:p>
            <a:endParaRPr lang="en-US" b="0" dirty="0" smtClean="0"/>
          </a:p>
          <a:p>
            <a:r>
              <a:rPr lang="en-US" b="0" dirty="0" smtClean="0"/>
              <a:t>Desirable roles/responsibility:</a:t>
            </a:r>
          </a:p>
          <a:p>
            <a:pPr lvl="2"/>
            <a:r>
              <a:rPr lang="en-US" b="0" dirty="0" smtClean="0"/>
              <a:t>Someone to provide “blueprint”/protocol for assessments, i.e. WCRP-WDAC (benefitting from experience with GEWEX, SPARC) – but with input for external expert groups</a:t>
            </a:r>
          </a:p>
          <a:p>
            <a:pPr lvl="2"/>
            <a:r>
              <a:rPr lang="en-US" b="0" dirty="0" smtClean="0"/>
              <a:t>Domain specific competence/scientific bodies (e.g. GHRSST, IOCCG, OST-ST, OSVW-ST) together with CEOS VCs undertake individual assessments</a:t>
            </a:r>
          </a:p>
          <a:p>
            <a:pPr lvl="2"/>
            <a:r>
              <a:rPr lang="en-US" b="0" dirty="0" smtClean="0"/>
              <a:t>CEOS </a:t>
            </a:r>
            <a:r>
              <a:rPr lang="en-US" b="0" dirty="0" err="1" smtClean="0"/>
              <a:t>WGClimate</a:t>
            </a:r>
            <a:r>
              <a:rPr lang="en-US" b="0" dirty="0" smtClean="0"/>
              <a:t> to ensure assessment have resources, where appropriate thorough CEOS member agencies</a:t>
            </a:r>
          </a:p>
          <a:p>
            <a:pPr lvl="2"/>
            <a:r>
              <a:rPr lang="en-US" b="0" dirty="0" smtClean="0"/>
              <a:t>GCOS/WCRP Panels to provide review of assessments </a:t>
            </a:r>
          </a:p>
          <a:p>
            <a:pPr lvl="1"/>
            <a:endParaRPr lang="en-US" dirty="0"/>
          </a:p>
        </p:txBody>
      </p:sp>
    </p:spTree>
    <p:extLst>
      <p:ext uri="{BB962C8B-B14F-4D97-AF65-F5344CB8AC3E}">
        <p14:creationId xmlns:p14="http://schemas.microsoft.com/office/powerpoint/2010/main" val="983570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9" descr="Picture1.jpg"/>
          <p:cNvPicPr>
            <a:picLocks noChangeAspect="1"/>
          </p:cNvPicPr>
          <p:nvPr/>
        </p:nvPicPr>
        <p:blipFill>
          <a:blip r:embed="rId2">
            <a:extLst>
              <a:ext uri="{28A0092B-C50C-407E-A947-70E740481C1C}">
                <a14:useLocalDpi xmlns:a14="http://schemas.microsoft.com/office/drawing/2010/main" val="0"/>
              </a:ext>
            </a:extLst>
          </a:blip>
          <a:srcRect b="80000"/>
          <a:stretch>
            <a:fillRect/>
          </a:stretch>
        </p:blipFill>
        <p:spPr bwMode="auto">
          <a:xfrm>
            <a:off x="0" y="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954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3556" name="Title 1"/>
          <p:cNvSpPr txBox="1">
            <a:spLocks/>
          </p:cNvSpPr>
          <p:nvPr/>
        </p:nvSpPr>
        <p:spPr bwMode="auto">
          <a:xfrm>
            <a:off x="914400" y="0"/>
            <a:ext cx="8229600" cy="492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3200" dirty="0" smtClean="0">
                <a:solidFill>
                  <a:schemeClr val="bg1"/>
                </a:solidFill>
                <a:latin typeface="Calibri" charset="0"/>
              </a:rPr>
              <a:t>Metrics: Maturity </a:t>
            </a:r>
            <a:r>
              <a:rPr lang="en-US" sz="3200" dirty="0">
                <a:solidFill>
                  <a:schemeClr val="bg1"/>
                </a:solidFill>
                <a:latin typeface="Calibri" charset="0"/>
              </a:rPr>
              <a:t>Matrix</a:t>
            </a:r>
          </a:p>
        </p:txBody>
      </p:sp>
      <p:sp>
        <p:nvSpPr>
          <p:cNvPr id="23558" name="TextBox 6"/>
          <p:cNvSpPr txBox="1">
            <a:spLocks noChangeArrowheads="1"/>
          </p:cNvSpPr>
          <p:nvPr/>
        </p:nvSpPr>
        <p:spPr bwMode="auto">
          <a:xfrm>
            <a:off x="6964363" y="6516688"/>
            <a:ext cx="2179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Source J. Bates</a:t>
            </a:r>
          </a:p>
        </p:txBody>
      </p:sp>
      <p:sp>
        <p:nvSpPr>
          <p:cNvPr id="23559" name="TextBox 10"/>
          <p:cNvSpPr txBox="1">
            <a:spLocks noChangeArrowheads="1"/>
          </p:cNvSpPr>
          <p:nvPr/>
        </p:nvSpPr>
        <p:spPr bwMode="auto">
          <a:xfrm>
            <a:off x="395288" y="1844675"/>
            <a:ext cx="3455987"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2000" dirty="0"/>
              <a:t>Ultimate ambition – define CEOS “endorsed” Maturity metrics</a:t>
            </a:r>
          </a:p>
          <a:p>
            <a:pPr eaLnBrk="1" hangingPunct="1">
              <a:buFont typeface="Arial" charset="0"/>
              <a:buChar char="•"/>
            </a:pPr>
            <a:r>
              <a:rPr lang="en-US" sz="2000" dirty="0"/>
              <a:t>Starting point - NOAA effort - Bates and </a:t>
            </a:r>
            <a:r>
              <a:rPr lang="en-US" sz="2000" dirty="0" err="1"/>
              <a:t>Privette</a:t>
            </a:r>
            <a:r>
              <a:rPr lang="en-US" sz="2000" dirty="0"/>
              <a:t> 2012 </a:t>
            </a:r>
          </a:p>
          <a:p>
            <a:pPr eaLnBrk="1" hangingPunct="1">
              <a:buFont typeface="Arial" charset="0"/>
              <a:buChar char="•"/>
            </a:pPr>
            <a:r>
              <a:rPr lang="en-US" sz="2000" dirty="0"/>
              <a:t>Task within </a:t>
            </a:r>
            <a:r>
              <a:rPr lang="en-US" sz="2000" dirty="0" err="1"/>
              <a:t>WGClimate</a:t>
            </a:r>
            <a:r>
              <a:rPr lang="en-US" sz="2000" dirty="0"/>
              <a:t>,  to review/modify =&gt;  </a:t>
            </a:r>
            <a:r>
              <a:rPr lang="en-US" sz="2000" dirty="0" smtClean="0"/>
              <a:t>improve (?)</a:t>
            </a:r>
            <a:endParaRPr lang="en-US" sz="2000" dirty="0"/>
          </a:p>
          <a:p>
            <a:pPr eaLnBrk="1" hangingPunct="1">
              <a:buFont typeface="Arial" charset="0"/>
              <a:buChar char="•"/>
            </a:pPr>
            <a:r>
              <a:rPr lang="en-US" sz="2000" dirty="0"/>
              <a:t>One size may not fit all</a:t>
            </a:r>
          </a:p>
          <a:p>
            <a:pPr eaLnBrk="1" hangingPunct="1">
              <a:buFont typeface="Arial" charset="0"/>
              <a:buChar char="•"/>
            </a:pPr>
            <a:r>
              <a:rPr lang="en-US" sz="2000" dirty="0"/>
              <a:t>It is as much a tool to monitoring progress as it is to provide a snapshot of current capability</a:t>
            </a:r>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1285"/>
          <a:stretch/>
        </p:blipFill>
        <p:spPr bwMode="auto">
          <a:xfrm>
            <a:off x="4113829" y="1636650"/>
            <a:ext cx="4813113"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70631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BF8D2B0-EFB6-4DAA-9B0B-6F6B3A580823}" type="slidenum">
              <a:rPr lang="en-US" smtClean="0"/>
              <a:pPr>
                <a:defRPr/>
              </a:pPr>
              <a:t>22</a:t>
            </a:fld>
            <a:endParaRPr lang="en-US" dirty="0"/>
          </a:p>
        </p:txBody>
      </p:sp>
      <p:sp>
        <p:nvSpPr>
          <p:cNvPr id="4" name="Title 3"/>
          <p:cNvSpPr>
            <a:spLocks noGrp="1"/>
          </p:cNvSpPr>
          <p:nvPr>
            <p:ph type="title"/>
          </p:nvPr>
        </p:nvSpPr>
        <p:spPr>
          <a:xfrm>
            <a:off x="1439333" y="178330"/>
            <a:ext cx="7628467" cy="501650"/>
          </a:xfrm>
        </p:spPr>
        <p:txBody>
          <a:bodyPr/>
          <a:lstStyle/>
          <a:p>
            <a:r>
              <a:rPr lang="en-US" dirty="0" smtClean="0"/>
              <a:t>Strong future leadership for Climate coordination</a:t>
            </a:r>
            <a:endParaRPr lang="en-US" dirty="0"/>
          </a:p>
        </p:txBody>
      </p:sp>
      <p:pic>
        <p:nvPicPr>
          <p:cNvPr id="9" name="Content Placeholder 8"/>
          <p:cNvPicPr>
            <a:picLocks noGrp="1" noChangeAspect="1"/>
          </p:cNvPicPr>
          <p:nvPr>
            <p:ph sz="quarter" idx="11"/>
          </p:nvPr>
        </p:nvPicPr>
        <p:blipFill>
          <a:blip r:embed="rId2"/>
          <a:srcRect t="5743" b="5743"/>
          <a:stretch>
            <a:fillRect/>
          </a:stretch>
        </p:blipFill>
        <p:spPr>
          <a:xfrm>
            <a:off x="5494270" y="4372676"/>
            <a:ext cx="3511667" cy="2072217"/>
          </a:xfrm>
        </p:spPr>
      </p:pic>
      <p:pic>
        <p:nvPicPr>
          <p:cNvPr id="10" name="Picture 9"/>
          <p:cNvPicPr>
            <a:picLocks noChangeAspect="1"/>
          </p:cNvPicPr>
          <p:nvPr/>
        </p:nvPicPr>
        <p:blipFill>
          <a:blip r:embed="rId3"/>
          <a:stretch>
            <a:fillRect/>
          </a:stretch>
        </p:blipFill>
        <p:spPr>
          <a:xfrm>
            <a:off x="5522903" y="1587500"/>
            <a:ext cx="3483034" cy="2368975"/>
          </a:xfrm>
          <a:prstGeom prst="rect">
            <a:avLst/>
          </a:prstGeom>
        </p:spPr>
      </p:pic>
      <p:sp>
        <p:nvSpPr>
          <p:cNvPr id="12" name="TextBox 11"/>
          <p:cNvSpPr txBox="1"/>
          <p:nvPr/>
        </p:nvSpPr>
        <p:spPr>
          <a:xfrm>
            <a:off x="289100" y="1618473"/>
            <a:ext cx="4832058" cy="5120376"/>
          </a:xfrm>
          <a:prstGeom prst="rect">
            <a:avLst/>
          </a:prstGeom>
          <a:noFill/>
          <a:ln>
            <a:solidFill>
              <a:schemeClr val="bg2">
                <a:lumMod val="50000"/>
              </a:schemeClr>
            </a:solidFill>
          </a:ln>
        </p:spPr>
        <p:txBody>
          <a:bodyPr wrap="square" rtlCol="0">
            <a:spAutoFit/>
          </a:bodyPr>
          <a:lstStyle/>
          <a:p>
            <a:pPr marL="285750" indent="-285750" algn="just" defTabSz="914400">
              <a:lnSpc>
                <a:spcPct val="90000"/>
              </a:lnSpc>
              <a:spcBef>
                <a:spcPct val="20000"/>
              </a:spcBef>
              <a:buFont typeface="Arial"/>
              <a:buChar char="•"/>
            </a:pPr>
            <a:r>
              <a:rPr lang="en-GB" altLang="ja-JP" sz="2100" dirty="0" smtClean="0">
                <a:solidFill>
                  <a:schemeClr val="tx1">
                    <a:lumMod val="75000"/>
                  </a:schemeClr>
                </a:solidFill>
                <a:latin typeface="Arial" pitchFamily="34" charset="0"/>
                <a:ea typeface="ＭＳ Ｐゴシック" pitchFamily="50" charset="-128"/>
                <a:cs typeface="Arial" pitchFamily="34" charset="0"/>
              </a:rPr>
              <a:t>CEOS </a:t>
            </a:r>
            <a:r>
              <a:rPr lang="en-GB" altLang="ja-JP" sz="2100" dirty="0" err="1" smtClean="0">
                <a:solidFill>
                  <a:schemeClr val="tx1">
                    <a:lumMod val="75000"/>
                  </a:schemeClr>
                </a:solidFill>
                <a:latin typeface="Arial" pitchFamily="34" charset="0"/>
                <a:ea typeface="ＭＳ Ｐゴシック" pitchFamily="50" charset="-128"/>
                <a:cs typeface="Arial" pitchFamily="34" charset="0"/>
              </a:rPr>
              <a:t>WGClimate</a:t>
            </a:r>
            <a:r>
              <a:rPr lang="en-GB" altLang="ja-JP" sz="2100" dirty="0" smtClean="0">
                <a:solidFill>
                  <a:schemeClr val="tx1">
                    <a:lumMod val="75000"/>
                  </a:schemeClr>
                </a:solidFill>
                <a:latin typeface="Arial" pitchFamily="34" charset="0"/>
                <a:ea typeface="ＭＳ Ｐゴシック" pitchFamily="50" charset="-128"/>
                <a:cs typeface="Arial" pitchFamily="34" charset="0"/>
              </a:rPr>
              <a:t> started a vice chair selection process in March 2013</a:t>
            </a:r>
          </a:p>
          <a:p>
            <a:pPr marL="285750" indent="-285750" algn="just" defTabSz="914400">
              <a:lnSpc>
                <a:spcPct val="90000"/>
              </a:lnSpc>
              <a:spcBef>
                <a:spcPct val="20000"/>
              </a:spcBef>
              <a:buFont typeface="Arial"/>
              <a:buChar char="•"/>
            </a:pPr>
            <a:r>
              <a:rPr lang="en-GB" altLang="ja-JP" sz="2100" dirty="0" smtClean="0">
                <a:solidFill>
                  <a:schemeClr val="tx1">
                    <a:lumMod val="75000"/>
                  </a:schemeClr>
                </a:solidFill>
                <a:latin typeface="Arial" pitchFamily="34" charset="0"/>
                <a:ea typeface="ＭＳ Ｐゴシック" pitchFamily="50" charset="-128"/>
                <a:cs typeface="Arial" pitchFamily="34" charset="0"/>
              </a:rPr>
              <a:t>A sole nomination was received (Pascal </a:t>
            </a:r>
            <a:r>
              <a:rPr lang="en-GB" altLang="ja-JP" sz="2100" dirty="0" err="1" smtClean="0">
                <a:solidFill>
                  <a:schemeClr val="tx1">
                    <a:lumMod val="75000"/>
                  </a:schemeClr>
                </a:solidFill>
                <a:latin typeface="Arial" pitchFamily="34" charset="0"/>
                <a:ea typeface="ＭＳ Ｐゴシック" pitchFamily="50" charset="-128"/>
                <a:cs typeface="Arial" pitchFamily="34" charset="0"/>
              </a:rPr>
              <a:t>Lecomte</a:t>
            </a:r>
            <a:r>
              <a:rPr lang="en-GB" altLang="ja-JP" sz="2100" dirty="0" smtClean="0">
                <a:solidFill>
                  <a:schemeClr val="tx1">
                    <a:lumMod val="75000"/>
                  </a:schemeClr>
                </a:solidFill>
                <a:latin typeface="Arial" pitchFamily="34" charset="0"/>
                <a:ea typeface="ＭＳ Ｐゴシック" pitchFamily="50" charset="-128"/>
                <a:cs typeface="Arial" pitchFamily="34" charset="0"/>
              </a:rPr>
              <a:t> ESA) which was confirmed by his Agency Principal</a:t>
            </a:r>
          </a:p>
          <a:p>
            <a:pPr marL="285750" indent="-285750" algn="just" defTabSz="914400">
              <a:lnSpc>
                <a:spcPct val="90000"/>
              </a:lnSpc>
              <a:spcBef>
                <a:spcPct val="20000"/>
              </a:spcBef>
              <a:buFont typeface="Arial"/>
              <a:buChar char="•"/>
            </a:pPr>
            <a:r>
              <a:rPr lang="en-GB" altLang="ja-JP" sz="2100" dirty="0" smtClean="0">
                <a:solidFill>
                  <a:schemeClr val="tx1">
                    <a:lumMod val="75000"/>
                  </a:schemeClr>
                </a:solidFill>
                <a:latin typeface="Arial" pitchFamily="34" charset="0"/>
                <a:ea typeface="ＭＳ Ｐゴシック" pitchFamily="50" charset="-128"/>
                <a:cs typeface="Arial" pitchFamily="34" charset="0"/>
              </a:rPr>
              <a:t>CGMS Plenary was notified of this </a:t>
            </a:r>
            <a:r>
              <a:rPr lang="en-GB" altLang="ja-JP" sz="2100" dirty="0" err="1" smtClean="0">
                <a:solidFill>
                  <a:schemeClr val="tx1">
                    <a:lumMod val="75000"/>
                  </a:schemeClr>
                </a:solidFill>
                <a:latin typeface="Arial" pitchFamily="34" charset="0"/>
                <a:ea typeface="ＭＳ Ｐゴシック" pitchFamily="50" charset="-128"/>
                <a:cs typeface="Arial" pitchFamily="34" charset="0"/>
              </a:rPr>
              <a:t>ongoing</a:t>
            </a:r>
            <a:r>
              <a:rPr lang="en-GB" altLang="ja-JP" sz="2100" dirty="0" smtClean="0">
                <a:solidFill>
                  <a:schemeClr val="tx1">
                    <a:lumMod val="75000"/>
                  </a:schemeClr>
                </a:solidFill>
                <a:latin typeface="Arial" pitchFamily="34" charset="0"/>
                <a:ea typeface="ＭＳ Ｐゴシック" pitchFamily="50" charset="-128"/>
                <a:cs typeface="Arial" pitchFamily="34" charset="0"/>
              </a:rPr>
              <a:t> leadership selection process – and accepted that this would be an acceptable transition arrangement for the proposed Joint Working Group on Climate</a:t>
            </a:r>
            <a:endParaRPr lang="en-GB" altLang="ja-JP" sz="2100" dirty="0">
              <a:solidFill>
                <a:schemeClr val="tx1">
                  <a:lumMod val="75000"/>
                </a:schemeClr>
              </a:solidFill>
              <a:latin typeface="Arial" pitchFamily="34" charset="0"/>
              <a:ea typeface="ＭＳ Ｐゴシック" pitchFamily="50" charset="-128"/>
              <a:cs typeface="Arial" pitchFamily="34" charset="0"/>
            </a:endParaRPr>
          </a:p>
          <a:p>
            <a:pPr lvl="1" algn="just" defTabSz="914400">
              <a:lnSpc>
                <a:spcPct val="90000"/>
              </a:lnSpc>
              <a:spcBef>
                <a:spcPct val="20000"/>
              </a:spcBef>
            </a:pPr>
            <a:endParaRPr lang="en-GB" altLang="ja-JP" sz="2000" dirty="0" smtClean="0">
              <a:solidFill>
                <a:schemeClr val="tx1">
                  <a:lumMod val="75000"/>
                </a:schemeClr>
              </a:solidFill>
              <a:latin typeface="Arial" pitchFamily="34" charset="0"/>
              <a:ea typeface="ＭＳ Ｐゴシック" pitchFamily="50" charset="-128"/>
              <a:cs typeface="Arial" pitchFamily="34" charset="0"/>
            </a:endParaRPr>
          </a:p>
          <a:p>
            <a:pPr algn="just" defTabSz="914400">
              <a:lnSpc>
                <a:spcPct val="90000"/>
              </a:lnSpc>
              <a:spcBef>
                <a:spcPct val="20000"/>
              </a:spcBef>
            </a:pPr>
            <a:r>
              <a:rPr lang="en-GB" altLang="ja-JP" sz="2000" u="sng" dirty="0" smtClean="0">
                <a:solidFill>
                  <a:schemeClr val="tx1">
                    <a:lumMod val="75000"/>
                  </a:schemeClr>
                </a:solidFill>
                <a:latin typeface="Arial" pitchFamily="34" charset="0"/>
                <a:ea typeface="ＭＳ Ｐゴシック" pitchFamily="50" charset="-128"/>
                <a:cs typeface="Arial" pitchFamily="34" charset="0"/>
              </a:rPr>
              <a:t>From November 2013: John </a:t>
            </a:r>
            <a:r>
              <a:rPr lang="en-GB" altLang="ja-JP" sz="2000" u="sng" dirty="0">
                <a:solidFill>
                  <a:schemeClr val="tx1">
                    <a:lumMod val="75000"/>
                  </a:schemeClr>
                </a:solidFill>
                <a:latin typeface="Arial" pitchFamily="34" charset="0"/>
                <a:ea typeface="ＭＳ Ｐゴシック" pitchFamily="50" charset="-128"/>
                <a:cs typeface="Arial" pitchFamily="34" charset="0"/>
              </a:rPr>
              <a:t>Bates NOAA will assume Chair and Pascal </a:t>
            </a:r>
            <a:r>
              <a:rPr lang="en-GB" altLang="ja-JP" sz="2000" u="sng" dirty="0" err="1">
                <a:solidFill>
                  <a:schemeClr val="tx1">
                    <a:lumMod val="75000"/>
                  </a:schemeClr>
                </a:solidFill>
                <a:latin typeface="Arial" pitchFamily="34" charset="0"/>
                <a:ea typeface="ＭＳ Ｐゴシック" pitchFamily="50" charset="-128"/>
                <a:cs typeface="Arial" pitchFamily="34" charset="0"/>
              </a:rPr>
              <a:t>Lecomte</a:t>
            </a:r>
            <a:r>
              <a:rPr lang="en-GB" altLang="ja-JP" sz="2000" u="sng" dirty="0">
                <a:solidFill>
                  <a:schemeClr val="tx1">
                    <a:lumMod val="75000"/>
                  </a:schemeClr>
                </a:solidFill>
                <a:latin typeface="Arial" pitchFamily="34" charset="0"/>
                <a:ea typeface="ＭＳ Ｐゴシック" pitchFamily="50" charset="-128"/>
                <a:cs typeface="Arial" pitchFamily="34" charset="0"/>
              </a:rPr>
              <a:t> ESA will assume Vice </a:t>
            </a:r>
            <a:r>
              <a:rPr lang="en-GB" altLang="ja-JP" sz="2000" u="sng" dirty="0" smtClean="0">
                <a:solidFill>
                  <a:schemeClr val="tx1">
                    <a:lumMod val="75000"/>
                  </a:schemeClr>
                </a:solidFill>
                <a:latin typeface="Arial" pitchFamily="34" charset="0"/>
                <a:ea typeface="ＭＳ Ｐゴシック" pitchFamily="50" charset="-128"/>
                <a:cs typeface="Arial" pitchFamily="34" charset="0"/>
              </a:rPr>
              <a:t>Chair</a:t>
            </a:r>
            <a:endParaRPr lang="en-GB" altLang="ja-JP" sz="2000" b="1" u="sng" dirty="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312056184"/>
      </p:ext>
    </p:extLst>
  </p:cSld>
  <p:clrMapOvr>
    <a:masterClrMapping/>
  </p:clrMapOvr>
  <p:transition xmlns:p14="http://schemas.microsoft.com/office/powerpoint/2010/mai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5888"/>
            <a:ext cx="8963025" cy="430212"/>
          </a:xfrm>
        </p:spPr>
        <p:txBody>
          <a:bodyPr>
            <a:normAutofit fontScale="90000"/>
          </a:bodyPr>
          <a:lstStyle/>
          <a:p>
            <a:pPr>
              <a:defRPr/>
            </a:pPr>
            <a:r>
              <a:rPr lang="en-US" dirty="0" smtClean="0">
                <a:solidFill>
                  <a:srgbClr val="FFFFFF"/>
                </a:solidFill>
                <a:cs typeface="+mj-cs"/>
              </a:rPr>
              <a:t>Personal Conclusions</a:t>
            </a:r>
            <a:endParaRPr lang="en-US" dirty="0">
              <a:solidFill>
                <a:srgbClr val="FFFFFF"/>
              </a:solidFill>
              <a:cs typeface="+mj-cs"/>
            </a:endParaRPr>
          </a:p>
        </p:txBody>
      </p:sp>
      <p:sp>
        <p:nvSpPr>
          <p:cNvPr id="38914" name="Content Placeholder 4"/>
          <p:cNvSpPr>
            <a:spLocks noGrp="1"/>
          </p:cNvSpPr>
          <p:nvPr>
            <p:ph idx="1"/>
          </p:nvPr>
        </p:nvSpPr>
        <p:spPr>
          <a:xfrm>
            <a:off x="218952" y="1320153"/>
            <a:ext cx="8744073" cy="5139584"/>
          </a:xfrm>
        </p:spPr>
        <p:txBody>
          <a:bodyPr/>
          <a:lstStyle/>
          <a:p>
            <a:pPr>
              <a:lnSpc>
                <a:spcPct val="120000"/>
              </a:lnSpc>
            </a:pPr>
            <a:r>
              <a:rPr lang="en-US" sz="1800" dirty="0" smtClean="0">
                <a:latin typeface="Calibri" charset="0"/>
              </a:rPr>
              <a:t>People are the your most important asset – treasure them</a:t>
            </a:r>
          </a:p>
          <a:p>
            <a:pPr>
              <a:lnSpc>
                <a:spcPct val="120000"/>
              </a:lnSpc>
            </a:pPr>
            <a:r>
              <a:rPr lang="en-US" sz="1800" dirty="0" smtClean="0">
                <a:latin typeface="Calibri" charset="0"/>
              </a:rPr>
              <a:t>The external community values CEOS’ opinion (stamp of approval)</a:t>
            </a:r>
          </a:p>
          <a:p>
            <a:pPr>
              <a:lnSpc>
                <a:spcPct val="120000"/>
              </a:lnSpc>
            </a:pPr>
            <a:r>
              <a:rPr lang="en-US" sz="1800" dirty="0" smtClean="0">
                <a:latin typeface="Calibri" charset="0"/>
              </a:rPr>
              <a:t>The dedicated CEOS staff (CEO, SEO)  are of fundamental importance not only for the CEOS and SIT Chairs, but also for the working level activities</a:t>
            </a:r>
          </a:p>
          <a:p>
            <a:pPr>
              <a:lnSpc>
                <a:spcPct val="120000"/>
              </a:lnSpc>
            </a:pPr>
            <a:r>
              <a:rPr lang="en-US" sz="1800" dirty="0" smtClean="0">
                <a:latin typeface="Calibri" charset="0"/>
              </a:rPr>
              <a:t>Timely feedback from CEOS Principals and </a:t>
            </a:r>
            <a:r>
              <a:rPr lang="en-US" sz="1800" dirty="0" err="1" smtClean="0">
                <a:latin typeface="Calibri" charset="0"/>
              </a:rPr>
              <a:t>poc</a:t>
            </a:r>
            <a:r>
              <a:rPr lang="en-US" sz="1800" dirty="0" smtClean="0">
                <a:latin typeface="Calibri" charset="0"/>
              </a:rPr>
              <a:t> on requests, recommendations and deliverables for WGs and VCs is critical</a:t>
            </a:r>
          </a:p>
          <a:p>
            <a:pPr>
              <a:lnSpc>
                <a:spcPct val="120000"/>
              </a:lnSpc>
            </a:pPr>
            <a:r>
              <a:rPr lang="en-US" sz="1800" dirty="0" smtClean="0">
                <a:latin typeface="Calibri" charset="0"/>
              </a:rPr>
              <a:t>Internal coordination most effective through cross-representation WG-WG &amp;</a:t>
            </a:r>
            <a:r>
              <a:rPr lang="en-US" sz="1800" dirty="0">
                <a:latin typeface="Calibri" charset="0"/>
              </a:rPr>
              <a:t> </a:t>
            </a:r>
            <a:r>
              <a:rPr lang="en-US" sz="1800" dirty="0" smtClean="0">
                <a:latin typeface="Calibri" charset="0"/>
              </a:rPr>
              <a:t>WG-VC</a:t>
            </a:r>
          </a:p>
          <a:p>
            <a:pPr>
              <a:lnSpc>
                <a:spcPct val="120000"/>
              </a:lnSpc>
            </a:pPr>
            <a:r>
              <a:rPr lang="en-US" sz="1800" dirty="0" smtClean="0">
                <a:latin typeface="Calibri" charset="0"/>
              </a:rPr>
              <a:t>External coordination takes a lot of effort, but in many case is necessary: be selective, but where appropriate consider formal relationships</a:t>
            </a:r>
          </a:p>
          <a:p>
            <a:pPr>
              <a:lnSpc>
                <a:spcPct val="120000"/>
              </a:lnSpc>
            </a:pPr>
            <a:r>
              <a:rPr lang="en-US" sz="1800" dirty="0" smtClean="0">
                <a:latin typeface="Calibri" charset="0"/>
              </a:rPr>
              <a:t>Always ask: what is the added value of this being a CEOS activity</a:t>
            </a:r>
          </a:p>
          <a:p>
            <a:pPr>
              <a:lnSpc>
                <a:spcPct val="120000"/>
              </a:lnSpc>
            </a:pPr>
            <a:r>
              <a:rPr lang="en-US" sz="1800" dirty="0" smtClean="0">
                <a:latin typeface="Calibri" charset="0"/>
              </a:rPr>
              <a:t>Domain specific Architecture, had demonstrated to be a highly effective, may have potential as a process beyond Climate</a:t>
            </a:r>
          </a:p>
          <a:p>
            <a:pPr>
              <a:lnSpc>
                <a:spcPct val="120000"/>
              </a:lnSpc>
            </a:pPr>
            <a:r>
              <a:rPr lang="en-US" sz="1800" dirty="0" smtClean="0">
                <a:latin typeface="Calibri" charset="0"/>
              </a:rPr>
              <a:t>All agencies, regardless of size, or if they operate climate “missions” have a role to play in the development of the Architecture for Climate Monitoring</a:t>
            </a:r>
          </a:p>
          <a:p>
            <a:pPr>
              <a:lnSpc>
                <a:spcPct val="120000"/>
              </a:lnSpc>
            </a:pPr>
            <a:r>
              <a:rPr lang="en-US" sz="1800" dirty="0" smtClean="0">
                <a:latin typeface="Calibri" charset="0"/>
              </a:rPr>
              <a:t>There are domain level inequalities – Terrestrial domain (maybe general)</a:t>
            </a:r>
            <a:endParaRPr lang="en-US" sz="1800" dirty="0">
              <a:latin typeface="Calibri" charset="0"/>
            </a:endParaRPr>
          </a:p>
          <a:p>
            <a:pPr>
              <a:lnSpc>
                <a:spcPct val="120000"/>
              </a:lnSpc>
            </a:pPr>
            <a:endParaRPr lang="en-US" dirty="0">
              <a:latin typeface="Calibri" charset="0"/>
            </a:endParaRPr>
          </a:p>
          <a:p>
            <a:pPr>
              <a:lnSpc>
                <a:spcPct val="120000"/>
              </a:lnSpc>
            </a:pPr>
            <a:endParaRPr lang="en-US" sz="2400" dirty="0">
              <a:latin typeface="Calibri" charset="0"/>
            </a:endParaRPr>
          </a:p>
        </p:txBody>
      </p:sp>
    </p:spTree>
    <p:extLst>
      <p:ext uri="{BB962C8B-B14F-4D97-AF65-F5344CB8AC3E}">
        <p14:creationId xmlns:p14="http://schemas.microsoft.com/office/powerpoint/2010/main" val="59145182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5888"/>
            <a:ext cx="8963025" cy="430212"/>
          </a:xfrm>
        </p:spPr>
        <p:txBody>
          <a:bodyPr>
            <a:normAutofit fontScale="90000"/>
          </a:bodyPr>
          <a:lstStyle/>
          <a:p>
            <a:pPr>
              <a:defRPr/>
            </a:pPr>
            <a:r>
              <a:rPr lang="en-US" dirty="0" smtClean="0">
                <a:solidFill>
                  <a:srgbClr val="FFFFFF"/>
                </a:solidFill>
                <a:cs typeface="+mj-cs"/>
              </a:rPr>
              <a:t>Personal Thanks</a:t>
            </a:r>
            <a:endParaRPr lang="en-US" dirty="0">
              <a:solidFill>
                <a:srgbClr val="FFFFFF"/>
              </a:solidFill>
              <a:cs typeface="+mj-cs"/>
            </a:endParaRPr>
          </a:p>
        </p:txBody>
      </p:sp>
      <p:sp>
        <p:nvSpPr>
          <p:cNvPr id="5" name="Content Placeholder 4"/>
          <p:cNvSpPr>
            <a:spLocks noGrp="1"/>
          </p:cNvSpPr>
          <p:nvPr>
            <p:ph idx="1"/>
          </p:nvPr>
        </p:nvSpPr>
        <p:spPr>
          <a:xfrm>
            <a:off x="323849" y="1348129"/>
            <a:ext cx="8639175" cy="4739356"/>
          </a:xfrm>
        </p:spPr>
        <p:txBody>
          <a:bodyPr>
            <a:noAutofit/>
          </a:bodyPr>
          <a:lstStyle/>
          <a:p>
            <a:pPr>
              <a:lnSpc>
                <a:spcPct val="120000"/>
              </a:lnSpc>
              <a:buFont typeface="Arial"/>
              <a:buChar char="•"/>
              <a:defRPr/>
            </a:pPr>
            <a:r>
              <a:rPr lang="en-US" sz="1800" dirty="0" smtClean="0">
                <a:cs typeface="+mn-cs"/>
              </a:rPr>
              <a:t>To my colleagues in EC-JRC and EC- DG ENTR for the opportunity to take on this role</a:t>
            </a:r>
          </a:p>
          <a:p>
            <a:pPr>
              <a:lnSpc>
                <a:spcPct val="120000"/>
              </a:lnSpc>
              <a:buFont typeface="Arial"/>
              <a:buChar char="•"/>
              <a:defRPr/>
            </a:pPr>
            <a:r>
              <a:rPr lang="en-US" sz="1800" dirty="0" smtClean="0">
                <a:cs typeface="+mn-cs"/>
              </a:rPr>
              <a:t>To Stephen Briggs, for the foresight and initial support in advocating closer international coordination on Climate activities</a:t>
            </a:r>
          </a:p>
          <a:p>
            <a:pPr>
              <a:lnSpc>
                <a:spcPct val="120000"/>
              </a:lnSpc>
              <a:buFont typeface="Arial"/>
              <a:buChar char="•"/>
              <a:defRPr/>
            </a:pPr>
            <a:r>
              <a:rPr lang="en-US" sz="1800" dirty="0" smtClean="0">
                <a:cs typeface="+mn-cs"/>
              </a:rPr>
              <a:t>To the SEO &amp; MIM Teams for technical support and advice</a:t>
            </a:r>
          </a:p>
          <a:p>
            <a:pPr>
              <a:lnSpc>
                <a:spcPct val="120000"/>
              </a:lnSpc>
              <a:buFont typeface="Arial"/>
              <a:buChar char="•"/>
              <a:defRPr/>
            </a:pPr>
            <a:r>
              <a:rPr lang="en-US" sz="1800" dirty="0" smtClean="0">
                <a:cs typeface="+mn-cs"/>
              </a:rPr>
              <a:t>To the fabulous CEOs the cornerstones of CEOS (Ivan, Tim &amp; Kerry)</a:t>
            </a:r>
          </a:p>
          <a:p>
            <a:pPr>
              <a:lnSpc>
                <a:spcPct val="120000"/>
              </a:lnSpc>
              <a:buFont typeface="Arial"/>
              <a:buChar char="•"/>
              <a:defRPr/>
            </a:pPr>
            <a:r>
              <a:rPr lang="en-US" sz="1800" dirty="0" smtClean="0">
                <a:cs typeface="+mn-cs"/>
              </a:rPr>
              <a:t>To my sounding board: Pascal,  Rob &amp; </a:t>
            </a:r>
            <a:r>
              <a:rPr lang="en-US" sz="1800" dirty="0" err="1" smtClean="0">
                <a:cs typeface="+mn-cs"/>
              </a:rPr>
              <a:t>Joerg</a:t>
            </a:r>
            <a:r>
              <a:rPr lang="en-US" sz="1800" dirty="0" smtClean="0">
                <a:cs typeface="+mn-cs"/>
              </a:rPr>
              <a:t> …</a:t>
            </a:r>
          </a:p>
          <a:p>
            <a:pPr>
              <a:lnSpc>
                <a:spcPct val="120000"/>
              </a:lnSpc>
              <a:buFont typeface="Arial"/>
              <a:buChar char="•"/>
              <a:defRPr/>
            </a:pPr>
            <a:r>
              <a:rPr lang="en-US" sz="1800" dirty="0" smtClean="0">
                <a:cs typeface="+mn-cs"/>
              </a:rPr>
              <a:t>To my colleagues in </a:t>
            </a:r>
            <a:r>
              <a:rPr lang="en-US" sz="1800" dirty="0" err="1" smtClean="0">
                <a:cs typeface="+mn-cs"/>
              </a:rPr>
              <a:t>WGClimate</a:t>
            </a:r>
            <a:r>
              <a:rPr lang="en-US" sz="1800" dirty="0" smtClean="0">
                <a:cs typeface="+mn-cs"/>
              </a:rPr>
              <a:t> and the </a:t>
            </a:r>
            <a:r>
              <a:rPr lang="en-US" sz="1800" i="1" dirty="0" err="1" smtClean="0">
                <a:cs typeface="+mn-cs"/>
              </a:rPr>
              <a:t>adhoc</a:t>
            </a:r>
            <a:r>
              <a:rPr lang="en-US" sz="1800" dirty="0" smtClean="0">
                <a:cs typeface="+mn-cs"/>
              </a:rPr>
              <a:t> group for the Architecture for Climate Monitoring for their patience, and equal doses of enthusiasm and competence</a:t>
            </a:r>
          </a:p>
          <a:p>
            <a:pPr>
              <a:lnSpc>
                <a:spcPct val="120000"/>
              </a:lnSpc>
              <a:buFont typeface="Arial"/>
              <a:buChar char="•"/>
              <a:defRPr/>
            </a:pPr>
            <a:r>
              <a:rPr lang="en-US" sz="1800" dirty="0" smtClean="0">
                <a:cs typeface="+mn-cs"/>
              </a:rPr>
              <a:t>To the CEOS and SIT Chairs over the last 3 years and to CEOS Principals for their persistent support and interest in advancing the climate coordination activities</a:t>
            </a:r>
          </a:p>
          <a:p>
            <a:pPr>
              <a:lnSpc>
                <a:spcPct val="120000"/>
              </a:lnSpc>
              <a:buFont typeface="Arial"/>
              <a:buChar char="•"/>
              <a:defRPr/>
            </a:pPr>
            <a:r>
              <a:rPr lang="en-US" sz="1800" dirty="0" smtClean="0">
                <a:cs typeface="+mn-cs"/>
              </a:rPr>
              <a:t>To the incoming Chair of the Working Group Climate and the best Vice Chair ever</a:t>
            </a:r>
            <a:r>
              <a:rPr lang="en-US" sz="1800" dirty="0">
                <a:cs typeface="+mn-cs"/>
              </a:rPr>
              <a:t>	 </a:t>
            </a:r>
            <a:r>
              <a:rPr lang="en-US" sz="1800" dirty="0" smtClean="0">
                <a:cs typeface="+mn-cs"/>
              </a:rPr>
              <a:t>   </a:t>
            </a:r>
            <a:r>
              <a:rPr lang="en-US" dirty="0" smtClean="0">
                <a:cs typeface="+mn-cs"/>
              </a:rPr>
              <a:t>BONNE CHANCE JOHN !  </a:t>
            </a:r>
            <a:endParaRPr lang="en-US" dirty="0" smtClean="0">
              <a:cs typeface="+mn-cs"/>
            </a:endParaRPr>
          </a:p>
        </p:txBody>
      </p:sp>
    </p:spTree>
    <p:extLst>
      <p:ext uri="{BB962C8B-B14F-4D97-AF65-F5344CB8AC3E}">
        <p14:creationId xmlns:p14="http://schemas.microsoft.com/office/powerpoint/2010/main" val="360849676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B56CAC4-6A7A-264B-BEBE-79DE7927CEEB}" type="slidenum">
              <a:rPr lang="en-GB" smtClean="0"/>
              <a:pPr>
                <a:defRPr/>
              </a:pPr>
              <a:t>25</a:t>
            </a:fld>
            <a:endParaRPr lang="en-GB"/>
          </a:p>
        </p:txBody>
      </p:sp>
      <p:pic>
        <p:nvPicPr>
          <p:cNvPr id="7" name="Picture 6"/>
          <p:cNvPicPr>
            <a:picLocks noChangeAspect="1"/>
          </p:cNvPicPr>
          <p:nvPr/>
        </p:nvPicPr>
        <p:blipFill>
          <a:blip r:embed="rId2"/>
          <a:stretch>
            <a:fillRect/>
          </a:stretch>
        </p:blipFill>
        <p:spPr>
          <a:xfrm>
            <a:off x="0" y="0"/>
            <a:ext cx="9144000" cy="6089904"/>
          </a:xfrm>
          <a:prstGeom prst="rect">
            <a:avLst/>
          </a:prstGeom>
        </p:spPr>
      </p:pic>
      <p:sp>
        <p:nvSpPr>
          <p:cNvPr id="8" name="Rectangle 7"/>
          <p:cNvSpPr/>
          <p:nvPr/>
        </p:nvSpPr>
        <p:spPr>
          <a:xfrm>
            <a:off x="2058170" y="5934670"/>
            <a:ext cx="5005772" cy="92333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solidFill>
                    <a:srgbClr val="000000"/>
                  </a:solidFill>
                </a:ln>
                <a:solidFill>
                  <a:schemeClr val="tx1"/>
                </a:solidFill>
                <a:effectLst>
                  <a:outerShdw blurRad="80000" dist="40000" dir="5040000" algn="tl">
                    <a:srgbClr val="000000">
                      <a:alpha val="30000"/>
                    </a:srgbClr>
                  </a:outerShdw>
                </a:effectLst>
              </a:rPr>
              <a:t>It’s been a ride !</a:t>
            </a:r>
            <a:endParaRPr lang="en-US" sz="5400" b="1" dirty="0">
              <a:ln w="11430">
                <a:solidFill>
                  <a:srgbClr val="000000"/>
                </a:solidFill>
              </a:ln>
              <a:solidFill>
                <a:schemeClr val="tx1"/>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626950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26</a:t>
            </a:fld>
            <a:endParaRPr lang="en-US" dirty="0" smtClean="0"/>
          </a:p>
        </p:txBody>
      </p:sp>
      <p:sp>
        <p:nvSpPr>
          <p:cNvPr id="3075" name="Title 1"/>
          <p:cNvSpPr>
            <a:spLocks noGrp="1"/>
          </p:cNvSpPr>
          <p:nvPr>
            <p:ph type="title" idx="4294967295"/>
          </p:nvPr>
        </p:nvSpPr>
        <p:spPr>
          <a:xfrm>
            <a:off x="5864550" y="101600"/>
            <a:ext cx="3220713" cy="738372"/>
          </a:xfrm>
        </p:spPr>
        <p:txBody>
          <a:bodyPr/>
          <a:lstStyle/>
          <a:p>
            <a:pPr eaLnBrk="1" hangingPunct="1"/>
            <a:r>
              <a:rPr lang="en-US" sz="2800" dirty="0" smtClean="0">
                <a:latin typeface="Tahoma" pitchFamily="-106" charset="0"/>
                <a:ea typeface="ＭＳ Ｐゴシック" pitchFamily="-106" charset="-128"/>
                <a:cs typeface="Tahoma" pitchFamily="-106" charset="0"/>
              </a:rPr>
              <a:t>For Decision</a:t>
            </a:r>
            <a:endParaRPr lang="en-US" sz="2800" dirty="0" smtClean="0">
              <a:latin typeface="Tahoma" pitchFamily="-106" charset="0"/>
              <a:ea typeface="ＭＳ Ｐゴシック" pitchFamily="-106" charset="-128"/>
              <a:cs typeface="Tahoma" pitchFamily="-106" charset="0"/>
            </a:endParaRPr>
          </a:p>
        </p:txBody>
      </p:sp>
      <p:sp>
        <p:nvSpPr>
          <p:cNvPr id="5" name="Rectangle 3"/>
          <p:cNvSpPr txBox="1">
            <a:spLocks noChangeArrowheads="1"/>
          </p:cNvSpPr>
          <p:nvPr/>
        </p:nvSpPr>
        <p:spPr>
          <a:xfrm>
            <a:off x="147037" y="1335878"/>
            <a:ext cx="8832205" cy="5277806"/>
          </a:xfrm>
          <a:prstGeom prst="rect">
            <a:avLst/>
          </a:prstGeom>
        </p:spPr>
        <p:txBody>
          <a:bodyPr/>
          <a:lstStyle/>
          <a:p>
            <a:pPr marR="0" lvl="0" algn="l" defTabSz="914400" rtl="0" eaLnBrk="1" fontAlgn="base" latinLnBrk="0" hangingPunct="1">
              <a:lnSpc>
                <a:spcPct val="90000"/>
              </a:lnSpc>
              <a:spcBef>
                <a:spcPct val="20000"/>
              </a:spcBef>
              <a:spcAft>
                <a:spcPct val="0"/>
              </a:spcAft>
              <a:buClrTx/>
              <a:buSzTx/>
              <a:tabLst/>
              <a:defRPr/>
            </a:pPr>
            <a:endParaRPr lang="en-GB" altLang="ja-JP" sz="2400" b="1" dirty="0" smtClean="0">
              <a:solidFill>
                <a:schemeClr val="tx1">
                  <a:lumMod val="75000"/>
                </a:schemeClr>
              </a:solidFill>
              <a:latin typeface="Arial" pitchFamily="34" charset="0"/>
              <a:ea typeface="ＭＳ Ｐゴシック" pitchFamily="50" charset="-128"/>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lang="en-GB" altLang="ja-JP" sz="2400" noProof="0" dirty="0" smtClean="0">
                <a:solidFill>
                  <a:schemeClr val="accent4">
                    <a:lumMod val="90000"/>
                    <a:lumOff val="10000"/>
                  </a:schemeClr>
                </a:solidFill>
                <a:latin typeface="Arial" pitchFamily="34" charset="0"/>
                <a:ea typeface="ＭＳ Ｐゴシック" pitchFamily="50" charset="-128"/>
                <a:cs typeface="Arial" pitchFamily="34" charset="0"/>
              </a:rPr>
              <a:t>Issue – Decision to adopt, unamended, the revised Terms of Reference for a Joint CEOS-CGMS </a:t>
            </a:r>
            <a:r>
              <a:rPr lang="en-GB" altLang="ja-JP" sz="2400" noProof="0" dirty="0" err="1" smtClean="0">
                <a:solidFill>
                  <a:schemeClr val="accent4">
                    <a:lumMod val="90000"/>
                    <a:lumOff val="10000"/>
                  </a:schemeClr>
                </a:solidFill>
                <a:latin typeface="Arial" pitchFamily="34" charset="0"/>
                <a:ea typeface="ＭＳ Ｐゴシック" pitchFamily="50" charset="-128"/>
                <a:cs typeface="Arial" pitchFamily="34" charset="0"/>
              </a:rPr>
              <a:t>WGClimate</a:t>
            </a:r>
            <a:r>
              <a:rPr lang="en-GB" altLang="ja-JP" sz="2400" noProof="0" dirty="0" smtClean="0">
                <a:solidFill>
                  <a:schemeClr val="accent4">
                    <a:lumMod val="90000"/>
                    <a:lumOff val="10000"/>
                  </a:schemeClr>
                </a:solidFill>
                <a:latin typeface="Arial" pitchFamily="34" charset="0"/>
                <a:ea typeface="ＭＳ Ｐゴシック" pitchFamily="50" charset="-128"/>
                <a:cs typeface="Arial" pitchFamily="34" charset="0"/>
              </a:rPr>
              <a:t> and the proposed transition arrangement</a:t>
            </a:r>
            <a:endParaRPr lang="en-GB" altLang="ja-JP" sz="2400" noProof="0" dirty="0" smtClean="0">
              <a:solidFill>
                <a:schemeClr val="accent4">
                  <a:lumMod val="90000"/>
                  <a:lumOff val="10000"/>
                </a:schemeClr>
              </a:solidFill>
              <a:latin typeface="Arial" pitchFamily="34" charset="0"/>
              <a:ea typeface="ＭＳ Ｐゴシック" pitchFamily="50" charset="-128"/>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lang="en-GB" altLang="ja-JP" sz="2400" kern="0" dirty="0" smtClean="0">
                <a:solidFill>
                  <a:schemeClr val="accent4">
                    <a:lumMod val="90000"/>
                    <a:lumOff val="10000"/>
                  </a:schemeClr>
                </a:solidFill>
                <a:latin typeface="Arial" pitchFamily="34" charset="0"/>
                <a:ea typeface="ＭＳ Ｐゴシック" pitchFamily="50" charset="-128"/>
                <a:cs typeface="Arial" pitchFamily="34" charset="0"/>
              </a:rPr>
              <a:t>Options</a:t>
            </a:r>
          </a:p>
          <a:p>
            <a:pPr marL="800100" lvl="1" indent="-342900" defTabSz="914400">
              <a:lnSpc>
                <a:spcPct val="90000"/>
              </a:lnSpc>
              <a:spcBef>
                <a:spcPct val="20000"/>
              </a:spcBef>
              <a:buFont typeface="Arial" charset="0"/>
              <a:buChar char="•"/>
              <a:defRPr/>
            </a:pPr>
            <a:r>
              <a:rPr kumimoji="0" lang="en-GB" altLang="ja-JP" sz="2000" i="0" u="none" strike="noStrike" kern="0" cap="none" spc="0" normalizeH="0" baseline="0" dirty="0" smtClean="0">
                <a:ln>
                  <a:noFill/>
                </a:ln>
                <a:solidFill>
                  <a:schemeClr val="accent4">
                    <a:lumMod val="90000"/>
                    <a:lumOff val="10000"/>
                  </a:schemeClr>
                </a:solidFill>
                <a:effectLst/>
                <a:uLnTx/>
                <a:uFillTx/>
                <a:latin typeface="Arial" pitchFamily="34" charset="0"/>
                <a:ea typeface="ＭＳ Ｐゴシック" pitchFamily="50" charset="-128"/>
                <a:cs typeface="Arial" pitchFamily="34" charset="0"/>
              </a:rPr>
              <a:t>Adopt</a:t>
            </a:r>
            <a:r>
              <a:rPr kumimoji="0" lang="en-GB" altLang="ja-JP" sz="2000" i="0" u="none" strike="noStrike" kern="0" cap="none" spc="0" normalizeH="0" dirty="0" smtClean="0">
                <a:ln>
                  <a:noFill/>
                </a:ln>
                <a:solidFill>
                  <a:schemeClr val="accent4">
                    <a:lumMod val="90000"/>
                    <a:lumOff val="10000"/>
                  </a:schemeClr>
                </a:solidFill>
                <a:effectLst/>
                <a:uLnTx/>
                <a:uFillTx/>
                <a:latin typeface="Arial" pitchFamily="34" charset="0"/>
                <a:ea typeface="ＭＳ Ｐゴシック" pitchFamily="50" charset="-128"/>
                <a:cs typeface="Arial" pitchFamily="34" charset="0"/>
              </a:rPr>
              <a:t> revised Terms of Reference for a Joint CEOS-CGMS WGClimate (minor changes can be accomplished by the joint WGClimate if needed)</a:t>
            </a:r>
          </a:p>
          <a:p>
            <a:pPr marL="800100" lvl="1" indent="-342900" defTabSz="914400">
              <a:lnSpc>
                <a:spcPct val="90000"/>
              </a:lnSpc>
              <a:spcBef>
                <a:spcPct val="20000"/>
              </a:spcBef>
              <a:buFont typeface="Arial" charset="0"/>
              <a:buChar char="•"/>
              <a:defRPr/>
            </a:pPr>
            <a:r>
              <a:rPr lang="en-GB" altLang="ja-JP" sz="2000" kern="0" baseline="0" dirty="0" smtClean="0">
                <a:solidFill>
                  <a:schemeClr val="accent4">
                    <a:lumMod val="90000"/>
                    <a:lumOff val="10000"/>
                  </a:schemeClr>
                </a:solidFill>
                <a:latin typeface="Arial" pitchFamily="34" charset="0"/>
                <a:ea typeface="ＭＳ Ｐゴシック" pitchFamily="50" charset="-128"/>
                <a:cs typeface="Arial" pitchFamily="34" charset="0"/>
              </a:rPr>
              <a:t>Amend</a:t>
            </a:r>
            <a:r>
              <a:rPr lang="en-GB" altLang="ja-JP" sz="2000" kern="0" dirty="0" smtClean="0">
                <a:solidFill>
                  <a:schemeClr val="accent4">
                    <a:lumMod val="90000"/>
                    <a:lumOff val="10000"/>
                  </a:schemeClr>
                </a:solidFill>
                <a:latin typeface="Arial" pitchFamily="34" charset="0"/>
                <a:ea typeface="ＭＳ Ｐゴシック" pitchFamily="50" charset="-128"/>
                <a:cs typeface="Arial" pitchFamily="34" charset="0"/>
              </a:rPr>
              <a:t> </a:t>
            </a:r>
            <a:r>
              <a:rPr lang="en-GB" altLang="ja-JP" sz="2000" kern="0" dirty="0">
                <a:solidFill>
                  <a:schemeClr val="accent4">
                    <a:lumMod val="90000"/>
                    <a:lumOff val="10000"/>
                  </a:schemeClr>
                </a:solidFill>
                <a:latin typeface="Arial" pitchFamily="34" charset="0"/>
                <a:ea typeface="ＭＳ Ｐゴシック" pitchFamily="50" charset="-128"/>
                <a:cs typeface="Arial" pitchFamily="34" charset="0"/>
              </a:rPr>
              <a:t>revised Terms of Reference for a Joint CEOS-CGMS </a:t>
            </a:r>
            <a:r>
              <a:rPr lang="en-GB" altLang="ja-JP" sz="2000" kern="0" dirty="0" smtClean="0">
                <a:solidFill>
                  <a:schemeClr val="accent4">
                    <a:lumMod val="90000"/>
                    <a:lumOff val="10000"/>
                  </a:schemeClr>
                </a:solidFill>
                <a:latin typeface="Arial" pitchFamily="34" charset="0"/>
                <a:ea typeface="ＭＳ Ｐゴシック" pitchFamily="50" charset="-128"/>
                <a:cs typeface="Arial" pitchFamily="34" charset="0"/>
              </a:rPr>
              <a:t>WGClimate and return them to CGMS for consideration</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lang="en-GB" altLang="ja-JP" sz="2400" kern="0" dirty="0" smtClean="0">
                <a:solidFill>
                  <a:schemeClr val="accent4">
                    <a:lumMod val="90000"/>
                    <a:lumOff val="10000"/>
                  </a:schemeClr>
                </a:solidFill>
                <a:latin typeface="Arial" pitchFamily="34" charset="0"/>
                <a:ea typeface="ＭＳ Ｐゴシック" pitchFamily="50" charset="-128"/>
                <a:cs typeface="Arial" pitchFamily="34" charset="0"/>
              </a:rPr>
              <a:t>Revised </a:t>
            </a:r>
            <a:r>
              <a:rPr lang="en-GB" altLang="ja-JP" sz="2400" kern="0" dirty="0" smtClean="0">
                <a:solidFill>
                  <a:schemeClr val="accent4">
                    <a:lumMod val="90000"/>
                    <a:lumOff val="10000"/>
                  </a:schemeClr>
                </a:solidFill>
                <a:latin typeface="Arial" pitchFamily="34" charset="0"/>
                <a:ea typeface="ＭＳ Ｐゴシック" pitchFamily="50" charset="-128"/>
                <a:cs typeface="Arial" pitchFamily="34" charset="0"/>
              </a:rPr>
              <a:t>ToR have been adopted by CGMS Plenary and CEOS SEC </a:t>
            </a:r>
            <a:r>
              <a:rPr lang="en-GB" altLang="ja-JP" sz="2400" kern="0" dirty="0" smtClean="0">
                <a:solidFill>
                  <a:schemeClr val="accent4">
                    <a:lumMod val="90000"/>
                    <a:lumOff val="10000"/>
                  </a:schemeClr>
                </a:solidFill>
                <a:latin typeface="Arial" pitchFamily="34" charset="0"/>
                <a:ea typeface="ＭＳ Ｐゴシック" pitchFamily="50" charset="-128"/>
                <a:cs typeface="Arial" pitchFamily="34" charset="0"/>
              </a:rPr>
              <a:t>– EUMETSAT to comment</a:t>
            </a:r>
            <a:endParaRPr lang="en-GB" altLang="ja-JP" sz="2400" kern="0" dirty="0" smtClean="0">
              <a:solidFill>
                <a:schemeClr val="accent4">
                  <a:lumMod val="90000"/>
                  <a:lumOff val="10000"/>
                </a:schemeClr>
              </a:solidFill>
              <a:latin typeface="Arial" pitchFamily="34" charset="0"/>
              <a:ea typeface="ＭＳ Ｐゴシック" pitchFamily="50" charset="-128"/>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lang="en-GB" altLang="ja-JP" sz="2400" kern="0" dirty="0" smtClean="0">
                <a:solidFill>
                  <a:schemeClr val="accent4">
                    <a:lumMod val="90000"/>
                    <a:lumOff val="10000"/>
                  </a:schemeClr>
                </a:solidFill>
                <a:latin typeface="Arial" pitchFamily="34" charset="0"/>
                <a:ea typeface="ＭＳ Ｐゴシック" pitchFamily="50" charset="-128"/>
                <a:cs typeface="Arial" pitchFamily="34" charset="0"/>
              </a:rPr>
              <a:t>Thanks to SEC members, CGMS members and particularly EUMETSAT for their help on this issue</a:t>
            </a:r>
            <a:endParaRPr kumimoji="0" lang="en-US" altLang="ja-JP" i="0" u="none" strike="noStrike" kern="0" cap="none" spc="0" normalizeH="0" baseline="0" noProof="0" dirty="0" smtClean="0">
              <a:ln>
                <a:noFill/>
              </a:ln>
              <a:solidFill>
                <a:schemeClr val="accent4">
                  <a:lumMod val="90000"/>
                  <a:lumOff val="10000"/>
                </a:schemeClr>
              </a:solidFill>
              <a:effectLst/>
              <a:uLnTx/>
              <a:uFillTx/>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375080310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76300"/>
          </a:xfrm>
        </p:spPr>
        <p:txBody>
          <a:bodyPr/>
          <a:lstStyle/>
          <a:p>
            <a:r>
              <a:rPr lang="en-US" sz="3200" dirty="0" smtClean="0"/>
              <a:t>Joint Working Group on Climate</a:t>
            </a:r>
            <a:endParaRPr lang="en-US" sz="3200" dirty="0"/>
          </a:p>
        </p:txBody>
      </p:sp>
      <p:sp>
        <p:nvSpPr>
          <p:cNvPr id="3" name="Content Placeholder 2"/>
          <p:cNvSpPr>
            <a:spLocks noGrp="1"/>
          </p:cNvSpPr>
          <p:nvPr>
            <p:ph idx="1"/>
          </p:nvPr>
        </p:nvSpPr>
        <p:spPr>
          <a:xfrm>
            <a:off x="88900" y="1457325"/>
            <a:ext cx="8966199" cy="4864100"/>
          </a:xfrm>
        </p:spPr>
        <p:txBody>
          <a:bodyPr/>
          <a:lstStyle/>
          <a:p>
            <a:pPr marL="0" indent="0">
              <a:buNone/>
            </a:pPr>
            <a:r>
              <a:rPr lang="en-US" sz="2000" b="0" dirty="0"/>
              <a:t>The over-arching goal of the CEOS/CGMS Working Group on Climate (WG Climate) will be to improve the systematic availability of Climate Data Records through the coordinated implementation, and further development of the architecture for climate monitoring from space. </a:t>
            </a:r>
          </a:p>
          <a:p>
            <a:pPr marL="0" indent="0">
              <a:buNone/>
            </a:pPr>
            <a:endParaRPr lang="en-US" sz="2000" b="0" dirty="0"/>
          </a:p>
          <a:p>
            <a:pPr marL="0" indent="0">
              <a:buNone/>
            </a:pPr>
            <a:r>
              <a:rPr lang="en-US" sz="2000" b="0" dirty="0"/>
              <a:t>More specifically, the coordination shall be designed to achieve three main objectives</a:t>
            </a:r>
            <a:r>
              <a:rPr lang="en-US" sz="2000" b="0" dirty="0" smtClean="0"/>
              <a:t>:</a:t>
            </a:r>
            <a:endParaRPr lang="en-US" sz="2000" b="0" dirty="0"/>
          </a:p>
          <a:p>
            <a:r>
              <a:rPr lang="en-US" sz="1800" b="0" dirty="0"/>
              <a:t>Provision of a structured, comprehensive and accessible view as to what Climate Data Records are currently available from satellite missions of CEOS and CGMS members or their combination</a:t>
            </a:r>
            <a:r>
              <a:rPr lang="en-US" sz="1800" b="0" dirty="0" smtClean="0"/>
              <a:t>;</a:t>
            </a:r>
            <a:endParaRPr lang="en-US" sz="1800" b="0" dirty="0"/>
          </a:p>
          <a:p>
            <a:r>
              <a:rPr lang="en-US" sz="1800" b="0" dirty="0"/>
              <a:t>Creation of the conditions for delivering further Climate Data Records, including multi-mission Climate Date Records, through best use of available data to </a:t>
            </a:r>
            <a:r>
              <a:rPr lang="en-US" sz="1800" b="0" dirty="0" err="1"/>
              <a:t>fulfil</a:t>
            </a:r>
            <a:r>
              <a:rPr lang="en-US" sz="1800" b="0" dirty="0"/>
              <a:t> GCOS requirements (e.g. by identifying and </a:t>
            </a:r>
            <a:r>
              <a:rPr lang="en-US" sz="1800" b="0" dirty="0" err="1"/>
              <a:t>targetting</a:t>
            </a:r>
            <a:r>
              <a:rPr lang="en-US" sz="1800" b="0" dirty="0"/>
              <a:t> cross-calibration or re-processing gaps/shortfalls )</a:t>
            </a:r>
            <a:r>
              <a:rPr lang="en-US" sz="1800" b="0" dirty="0" smtClean="0"/>
              <a:t>;</a:t>
            </a:r>
            <a:endParaRPr lang="en-US" sz="1800" b="0" dirty="0"/>
          </a:p>
          <a:p>
            <a:r>
              <a:rPr lang="en-US" sz="1800" b="0" dirty="0" err="1"/>
              <a:t>Optimisation</a:t>
            </a:r>
            <a:r>
              <a:rPr lang="en-US" sz="1800" b="0" dirty="0"/>
              <a:t> of the planning of future satellite missions and constellations to expand existing and planned Climate Data Records, both in terms of coverage and record length, and to address possible gaps with respect to GCOS requirements. </a:t>
            </a:r>
          </a:p>
          <a:p>
            <a:endParaRPr lang="en-US" sz="1800" b="0" dirty="0"/>
          </a:p>
          <a:p>
            <a:endParaRPr lang="en-US" sz="1800" b="0" dirty="0"/>
          </a:p>
        </p:txBody>
      </p:sp>
      <p:sp>
        <p:nvSpPr>
          <p:cNvPr id="4" name="Slide Number Placeholder 3"/>
          <p:cNvSpPr>
            <a:spLocks noGrp="1"/>
          </p:cNvSpPr>
          <p:nvPr>
            <p:ph type="sldNum" sz="quarter" idx="12"/>
          </p:nvPr>
        </p:nvSpPr>
        <p:spPr/>
        <p:txBody>
          <a:bodyPr/>
          <a:lstStyle/>
          <a:p>
            <a:pPr>
              <a:defRPr/>
            </a:pPr>
            <a:fld id="{6B56CAC4-6A7A-264B-BEBE-79DE7927CEEB}" type="slidenum">
              <a:rPr lang="en-GB" smtClean="0"/>
              <a:pPr>
                <a:defRPr/>
              </a:pPr>
              <a:t>27</a:t>
            </a:fld>
            <a:endParaRPr lang="en-GB"/>
          </a:p>
        </p:txBody>
      </p:sp>
    </p:spTree>
    <p:extLst>
      <p:ext uri="{BB962C8B-B14F-4D97-AF65-F5344CB8AC3E}">
        <p14:creationId xmlns:p14="http://schemas.microsoft.com/office/powerpoint/2010/main" val="4155268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580282"/>
          </a:xfrm>
        </p:spPr>
        <p:txBody>
          <a:bodyPr/>
          <a:lstStyle/>
          <a:p>
            <a:r>
              <a:rPr lang="en-US" sz="3200" dirty="0" smtClean="0"/>
              <a:t>New CGMS nominated members</a:t>
            </a:r>
            <a:endParaRPr lang="en-US" sz="3200" dirty="0"/>
          </a:p>
        </p:txBody>
      </p:sp>
      <p:sp>
        <p:nvSpPr>
          <p:cNvPr id="3" name="Content Placeholder 2"/>
          <p:cNvSpPr>
            <a:spLocks noGrp="1"/>
          </p:cNvSpPr>
          <p:nvPr>
            <p:ph idx="1"/>
          </p:nvPr>
        </p:nvSpPr>
        <p:spPr>
          <a:xfrm>
            <a:off x="296863" y="2572947"/>
            <a:ext cx="8445500" cy="3748477"/>
          </a:xfrm>
        </p:spPr>
        <p:txBody>
          <a:bodyPr/>
          <a:lstStyle/>
          <a:p>
            <a:pPr>
              <a:buFont typeface="Arial"/>
              <a:buChar char="•"/>
            </a:pPr>
            <a:r>
              <a:rPr lang="en-US" dirty="0"/>
              <a:t>CMA: Fan </a:t>
            </a:r>
            <a:r>
              <a:rPr lang="en-US" dirty="0" err="1"/>
              <a:t>Jinlong</a:t>
            </a:r>
            <a:r>
              <a:rPr lang="en-US" dirty="0"/>
              <a:t>, </a:t>
            </a:r>
            <a:r>
              <a:rPr lang="en-US" dirty="0">
                <a:hlinkClick r:id="rId2"/>
              </a:rPr>
              <a:t>fanjl@cma.gov.cn</a:t>
            </a:r>
            <a:endParaRPr lang="en-US" dirty="0"/>
          </a:p>
          <a:p>
            <a:pPr>
              <a:buFont typeface="Arial"/>
              <a:buChar char="•"/>
            </a:pPr>
            <a:r>
              <a:rPr lang="en-US" dirty="0"/>
              <a:t>JMA: Yasushi </a:t>
            </a:r>
            <a:r>
              <a:rPr lang="en-US" dirty="0" err="1"/>
              <a:t>Izumikawa</a:t>
            </a:r>
            <a:r>
              <a:rPr lang="en-US" dirty="0"/>
              <a:t>, </a:t>
            </a:r>
            <a:r>
              <a:rPr lang="en-US" dirty="0">
                <a:hlinkClick r:id="rId3"/>
              </a:rPr>
              <a:t>satellite@ml.kishou.go.jp</a:t>
            </a:r>
            <a:endParaRPr lang="en-US" dirty="0"/>
          </a:p>
          <a:p>
            <a:pPr>
              <a:buFont typeface="Arial"/>
              <a:buChar char="•"/>
            </a:pPr>
            <a:r>
              <a:rPr lang="en-US" dirty="0"/>
              <a:t>KMA: </a:t>
            </a:r>
            <a:r>
              <a:rPr lang="en-US" dirty="0" err="1"/>
              <a:t>Inchul</a:t>
            </a:r>
            <a:r>
              <a:rPr lang="en-US" dirty="0"/>
              <a:t> SHIN </a:t>
            </a:r>
            <a:r>
              <a:rPr lang="en-US" dirty="0">
                <a:hlinkClick r:id="rId4"/>
              </a:rPr>
              <a:t>icshin@korea.kr</a:t>
            </a:r>
            <a:endParaRPr lang="en-US" dirty="0"/>
          </a:p>
          <a:p>
            <a:pPr>
              <a:buFont typeface="Arial"/>
              <a:buChar char="•"/>
            </a:pPr>
            <a:r>
              <a:rPr lang="en-US" dirty="0"/>
              <a:t>ROSHYDROMET: Alexey </a:t>
            </a:r>
            <a:r>
              <a:rPr lang="en-US" dirty="0" err="1"/>
              <a:t>Rublev</a:t>
            </a:r>
            <a:r>
              <a:rPr lang="en-US" dirty="0"/>
              <a:t> </a:t>
            </a:r>
            <a:r>
              <a:rPr lang="en-US" dirty="0">
                <a:hlinkClick r:id="rId5"/>
              </a:rPr>
              <a:t>alex.rublev@</a:t>
            </a:r>
            <a:r>
              <a:rPr lang="en-US" dirty="0" smtClean="0">
                <a:hlinkClick r:id="rId5"/>
              </a:rPr>
              <a:t>mail.ru</a:t>
            </a:r>
            <a:endParaRPr lang="en-US" dirty="0"/>
          </a:p>
        </p:txBody>
      </p:sp>
      <p:sp>
        <p:nvSpPr>
          <p:cNvPr id="4" name="Slide Number Placeholder 3"/>
          <p:cNvSpPr>
            <a:spLocks noGrp="1"/>
          </p:cNvSpPr>
          <p:nvPr>
            <p:ph type="sldNum" sz="quarter" idx="12"/>
          </p:nvPr>
        </p:nvSpPr>
        <p:spPr/>
        <p:txBody>
          <a:bodyPr/>
          <a:lstStyle/>
          <a:p>
            <a:pPr>
              <a:defRPr/>
            </a:pPr>
            <a:fld id="{6B56CAC4-6A7A-264B-BEBE-79DE7927CEEB}" type="slidenum">
              <a:rPr lang="en-GB" smtClean="0"/>
              <a:pPr>
                <a:defRPr/>
              </a:pPr>
              <a:t>28</a:t>
            </a:fld>
            <a:endParaRPr lang="en-GB"/>
          </a:p>
        </p:txBody>
      </p:sp>
    </p:spTree>
    <p:extLst>
      <p:ext uri="{BB962C8B-B14F-4D97-AF65-F5344CB8AC3E}">
        <p14:creationId xmlns:p14="http://schemas.microsoft.com/office/powerpoint/2010/main" val="45164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ChangeArrowheads="1"/>
          </p:cNvSpPr>
          <p:nvPr/>
        </p:nvSpPr>
        <p:spPr bwMode="auto">
          <a:xfrm>
            <a:off x="0" y="141288"/>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GB" sz="2400" b="1" dirty="0">
                <a:solidFill>
                  <a:srgbClr val="FFFFFF"/>
                </a:solidFill>
              </a:rPr>
              <a:t> Observation: Foundation of Science &amp; Services</a:t>
            </a:r>
          </a:p>
          <a:p>
            <a:pPr algn="r"/>
            <a:r>
              <a:rPr lang="en-GB" sz="2800" b="1" dirty="0">
                <a:solidFill>
                  <a:srgbClr val="1F497D"/>
                </a:solidFill>
              </a:rPr>
              <a:t>								</a:t>
            </a:r>
          </a:p>
        </p:txBody>
      </p:sp>
      <p:pic>
        <p:nvPicPr>
          <p:cNvPr id="18434" name="Picture 5" descr="climate_hous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908050"/>
            <a:ext cx="7777162"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6"/>
          <p:cNvSpPr txBox="1">
            <a:spLocks noChangeArrowheads="1"/>
          </p:cNvSpPr>
          <p:nvPr/>
        </p:nvSpPr>
        <p:spPr bwMode="auto">
          <a:xfrm>
            <a:off x="827088" y="981075"/>
            <a:ext cx="15684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Climate House</a:t>
            </a:r>
          </a:p>
          <a:p>
            <a:pPr eaLnBrk="1" hangingPunct="1"/>
            <a:r>
              <a:rPr lang="en-US" sz="1800" b="1">
                <a:solidFill>
                  <a:srgbClr val="FF0000"/>
                </a:solidFill>
              </a:rPr>
              <a:t>WITHOUT</a:t>
            </a:r>
          </a:p>
          <a:p>
            <a:pPr eaLnBrk="1" hangingPunct="1"/>
            <a:r>
              <a:rPr lang="en-US" sz="1800"/>
              <a:t>Observations</a:t>
            </a:r>
          </a:p>
        </p:txBody>
      </p:sp>
      <p:sp>
        <p:nvSpPr>
          <p:cNvPr id="18436" name="TextBox 7"/>
          <p:cNvSpPr txBox="1">
            <a:spLocks noChangeArrowheads="1"/>
          </p:cNvSpPr>
          <p:nvPr/>
        </p:nvSpPr>
        <p:spPr bwMode="auto">
          <a:xfrm>
            <a:off x="7567613" y="5992813"/>
            <a:ext cx="14255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100"/>
              <a:t>Courtesy Marco, ESA</a:t>
            </a:r>
          </a:p>
        </p:txBody>
      </p:sp>
    </p:spTree>
    <p:extLst>
      <p:ext uri="{BB962C8B-B14F-4D97-AF65-F5344CB8AC3E}">
        <p14:creationId xmlns:p14="http://schemas.microsoft.com/office/powerpoint/2010/main" val="363877784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1461016" y="30163"/>
            <a:ext cx="757503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GB" sz="2800" b="1" dirty="0">
                <a:solidFill>
                  <a:schemeClr val="bg1"/>
                </a:solidFill>
              </a:rPr>
              <a:t> We </a:t>
            </a:r>
            <a:r>
              <a:rPr lang="en-GB" sz="2800" b="1" dirty="0" smtClean="0">
                <a:solidFill>
                  <a:schemeClr val="bg1"/>
                </a:solidFill>
              </a:rPr>
              <a:t>need Scaffolding</a:t>
            </a:r>
            <a:r>
              <a:rPr lang="en-GB" sz="2800" b="1" dirty="0">
                <a:solidFill>
                  <a:srgbClr val="1F497D"/>
                </a:solidFill>
              </a:rPr>
              <a:t>								</a:t>
            </a:r>
          </a:p>
        </p:txBody>
      </p:sp>
      <p:pic>
        <p:nvPicPr>
          <p:cNvPr id="1945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516851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5</a:t>
            </a:fld>
            <a:endParaRPr lang="en-US" dirty="0" smtClean="0"/>
          </a:p>
        </p:txBody>
      </p:sp>
      <p:sp>
        <p:nvSpPr>
          <p:cNvPr id="3075" name="Title 1"/>
          <p:cNvSpPr>
            <a:spLocks noGrp="1"/>
          </p:cNvSpPr>
          <p:nvPr>
            <p:ph type="title" idx="4294967295"/>
          </p:nvPr>
        </p:nvSpPr>
        <p:spPr>
          <a:xfrm>
            <a:off x="2052084" y="101600"/>
            <a:ext cx="7033179" cy="738372"/>
          </a:xfrm>
        </p:spPr>
        <p:txBody>
          <a:bodyPr/>
          <a:lstStyle/>
          <a:p>
            <a:pPr eaLnBrk="1" hangingPunct="1"/>
            <a:r>
              <a:rPr lang="en-US" sz="2000" dirty="0" err="1" smtClean="0">
                <a:latin typeface="Tahoma" pitchFamily="-106" charset="0"/>
                <a:ea typeface="ＭＳ Ｐゴシック" pitchFamily="-106" charset="-128"/>
                <a:cs typeface="Tahoma" pitchFamily="-106" charset="0"/>
              </a:rPr>
              <a:t>WGClimate</a:t>
            </a:r>
            <a:r>
              <a:rPr lang="en-US" sz="2000" dirty="0" smtClean="0">
                <a:latin typeface="Tahoma" pitchFamily="-106" charset="0"/>
                <a:ea typeface="ＭＳ Ｐゴシック" pitchFamily="-106" charset="-128"/>
                <a:cs typeface="Tahoma" pitchFamily="-106" charset="0"/>
              </a:rPr>
              <a:t> 2012-2013</a:t>
            </a:r>
            <a:endParaRPr lang="en-US" sz="2000" dirty="0" smtClean="0">
              <a:latin typeface="Tahoma" pitchFamily="-106" charset="0"/>
              <a:ea typeface="ＭＳ Ｐゴシック" pitchFamily="-106" charset="-128"/>
              <a:cs typeface="Tahoma" pitchFamily="-106" charset="0"/>
            </a:endParaRPr>
          </a:p>
        </p:txBody>
      </p:sp>
      <p:sp>
        <p:nvSpPr>
          <p:cNvPr id="5" name="Rectangle 3"/>
          <p:cNvSpPr txBox="1">
            <a:spLocks noChangeArrowheads="1"/>
          </p:cNvSpPr>
          <p:nvPr/>
        </p:nvSpPr>
        <p:spPr>
          <a:xfrm>
            <a:off x="147037" y="1416908"/>
            <a:ext cx="8832205" cy="5129942"/>
          </a:xfrm>
          <a:prstGeom prst="rect">
            <a:avLst/>
          </a:prstGeom>
        </p:spPr>
        <p:txBody>
          <a:bodyPr/>
          <a:lstStyle/>
          <a:p>
            <a:pPr marL="742950" lvl="1" indent="-285750" defTabSz="914400">
              <a:lnSpc>
                <a:spcPct val="90000"/>
              </a:lnSpc>
              <a:spcBef>
                <a:spcPct val="20000"/>
              </a:spcBef>
              <a:buFont typeface="Arial"/>
              <a:buChar char="•"/>
            </a:pPr>
            <a:r>
              <a:rPr lang="en-GB" altLang="ja-JP" b="1" dirty="0" err="1" smtClean="0">
                <a:solidFill>
                  <a:schemeClr val="tx1">
                    <a:lumMod val="75000"/>
                  </a:schemeClr>
                </a:solidFill>
                <a:latin typeface="Arial" pitchFamily="34" charset="0"/>
                <a:ea typeface="ＭＳ Ｐゴシック" pitchFamily="50" charset="-128"/>
                <a:cs typeface="Arial" pitchFamily="34" charset="0"/>
              </a:rPr>
              <a:t>WGClimate</a:t>
            </a:r>
            <a:r>
              <a:rPr lang="en-GB" altLang="ja-JP" b="1" dirty="0" smtClean="0">
                <a:solidFill>
                  <a:schemeClr val="tx1">
                    <a:lumMod val="75000"/>
                  </a:schemeClr>
                </a:solidFill>
                <a:latin typeface="Arial" pitchFamily="34" charset="0"/>
                <a:ea typeface="ＭＳ Ｐゴシック" pitchFamily="50" charset="-128"/>
                <a:cs typeface="Arial" pitchFamily="34" charset="0"/>
              </a:rPr>
              <a:t> 3</a:t>
            </a:r>
            <a:r>
              <a:rPr lang="en-GB" altLang="ja-JP" b="1" dirty="0" smtClean="0">
                <a:solidFill>
                  <a:schemeClr val="tx1">
                    <a:lumMod val="75000"/>
                  </a:schemeClr>
                </a:solidFill>
                <a:latin typeface="Arial" pitchFamily="34" charset="0"/>
                <a:ea typeface="ＭＳ Ｐゴシック" pitchFamily="50" charset="-128"/>
                <a:cs typeface="Arial" pitchFamily="34" charset="0"/>
              </a:rPr>
              <a:t>-year outcomes</a:t>
            </a:r>
          </a:p>
          <a:p>
            <a:pPr marL="1257300" lvl="2" indent="-342900" defTabSz="914400">
              <a:lnSpc>
                <a:spcPct val="90000"/>
              </a:lnSpc>
              <a:spcBef>
                <a:spcPct val="20000"/>
              </a:spcBef>
              <a:buFont typeface="Arial" charset="0"/>
              <a:buChar char="•"/>
            </a:pPr>
            <a:r>
              <a:rPr lang="en-US" dirty="0"/>
              <a:t>Provision of a structured, comprehensive and accessible view as to what Climate Data </a:t>
            </a:r>
            <a:r>
              <a:rPr lang="en-US" dirty="0" smtClean="0"/>
              <a:t>Records (CDRs) </a:t>
            </a:r>
            <a:r>
              <a:rPr lang="en-US" dirty="0"/>
              <a:t>are currently </a:t>
            </a:r>
            <a:r>
              <a:rPr lang="en-US" dirty="0" smtClean="0"/>
              <a:t>available, </a:t>
            </a:r>
          </a:p>
          <a:p>
            <a:pPr marL="1257300" lvl="2" indent="-342900" defTabSz="914400">
              <a:lnSpc>
                <a:spcPct val="90000"/>
              </a:lnSpc>
              <a:spcBef>
                <a:spcPct val="20000"/>
              </a:spcBef>
              <a:buFont typeface="Arial" charset="0"/>
              <a:buChar char="•"/>
            </a:pPr>
            <a:r>
              <a:rPr lang="en-US" dirty="0"/>
              <a:t>C</a:t>
            </a:r>
            <a:r>
              <a:rPr lang="en-US" dirty="0" smtClean="0"/>
              <a:t>reation </a:t>
            </a:r>
            <a:r>
              <a:rPr lang="en-US" dirty="0"/>
              <a:t>of the conditions for delivering further </a:t>
            </a:r>
            <a:r>
              <a:rPr lang="en-US" dirty="0" smtClean="0"/>
              <a:t>CDRs, </a:t>
            </a:r>
          </a:p>
          <a:p>
            <a:pPr marL="1257300" lvl="2" indent="-342900" defTabSz="914400">
              <a:lnSpc>
                <a:spcPct val="90000"/>
              </a:lnSpc>
              <a:spcBef>
                <a:spcPct val="20000"/>
              </a:spcBef>
              <a:buFont typeface="Arial" charset="0"/>
              <a:buChar char="•"/>
            </a:pPr>
            <a:r>
              <a:rPr lang="en-US" dirty="0"/>
              <a:t>O</a:t>
            </a:r>
            <a:r>
              <a:rPr lang="en-US" dirty="0" smtClean="0"/>
              <a:t>ptimization </a:t>
            </a:r>
            <a:r>
              <a:rPr lang="en-US" dirty="0"/>
              <a:t>of the planning of future satellite missions and constellations to expand existing and planned </a:t>
            </a:r>
            <a:r>
              <a:rPr lang="en-US" dirty="0" smtClean="0"/>
              <a:t>CDRs</a:t>
            </a:r>
            <a:r>
              <a:rPr lang="en-US" dirty="0"/>
              <a:t>, both in terms of coverage and record length, and to address possible gaps with respect to GCOS requirements.</a:t>
            </a:r>
            <a:endParaRPr lang="en-GB" altLang="ja-JP" b="1" dirty="0" smtClean="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Arial" charset="0"/>
              <a:buChar char="•"/>
            </a:pPr>
            <a:r>
              <a:rPr lang="en-GB" altLang="ja-JP" b="1" dirty="0" smtClean="0">
                <a:solidFill>
                  <a:schemeClr val="tx1">
                    <a:lumMod val="75000"/>
                  </a:schemeClr>
                </a:solidFill>
                <a:latin typeface="Arial" pitchFamily="34" charset="0"/>
                <a:ea typeface="ＭＳ Ｐゴシック" pitchFamily="50" charset="-128"/>
                <a:cs typeface="Arial" pitchFamily="34" charset="0"/>
              </a:rPr>
              <a:t>Accomplishments since the 2012 Plenary</a:t>
            </a:r>
          </a:p>
          <a:p>
            <a:pPr marL="1257300" lvl="2" indent="-342900" defTabSz="914400">
              <a:lnSpc>
                <a:spcPct val="90000"/>
              </a:lnSpc>
              <a:spcBef>
                <a:spcPct val="20000"/>
              </a:spcBef>
              <a:buFont typeface="Arial" charset="0"/>
              <a:buChar char="•"/>
            </a:pPr>
            <a:r>
              <a:rPr lang="en-GB" altLang="ja-JP" dirty="0" smtClean="0">
                <a:solidFill>
                  <a:schemeClr val="tx1">
                    <a:lumMod val="75000"/>
                  </a:schemeClr>
                </a:solidFill>
                <a:latin typeface="Arial" pitchFamily="34" charset="0"/>
                <a:ea typeface="ＭＳ Ｐゴシック" pitchFamily="50" charset="-128"/>
                <a:cs typeface="Arial" pitchFamily="34" charset="0"/>
              </a:rPr>
              <a:t>CEOS response to GCOS IP presented to COP-18/SBSTA-37</a:t>
            </a:r>
          </a:p>
          <a:p>
            <a:pPr marL="1257300" lvl="2" indent="-342900" defTabSz="914400">
              <a:lnSpc>
                <a:spcPct val="90000"/>
              </a:lnSpc>
              <a:spcBef>
                <a:spcPct val="20000"/>
              </a:spcBef>
              <a:buFont typeface="Arial" charset="0"/>
              <a:buChar char="•"/>
            </a:pPr>
            <a:r>
              <a:rPr lang="en-GB" altLang="ja-JP" dirty="0" smtClean="0">
                <a:solidFill>
                  <a:schemeClr val="tx1">
                    <a:lumMod val="75000"/>
                  </a:schemeClr>
                </a:solidFill>
                <a:latin typeface="Arial" pitchFamily="34" charset="0"/>
                <a:ea typeface="ＭＳ Ｐゴシック" pitchFamily="50" charset="-128"/>
                <a:cs typeface="Arial" pitchFamily="34" charset="0"/>
              </a:rPr>
              <a:t>Climate </a:t>
            </a:r>
            <a:r>
              <a:rPr lang="en-GB" altLang="ja-JP" dirty="0" smtClean="0">
                <a:solidFill>
                  <a:schemeClr val="tx1">
                    <a:lumMod val="75000"/>
                  </a:schemeClr>
                </a:solidFill>
                <a:latin typeface="Arial" pitchFamily="34" charset="0"/>
                <a:ea typeface="ＭＳ Ｐゴシック" pitchFamily="50" charset="-128"/>
                <a:cs typeface="Arial" pitchFamily="34" charset="0"/>
              </a:rPr>
              <a:t>from Space Week in Geneva in February</a:t>
            </a:r>
          </a:p>
          <a:p>
            <a:pPr marL="1257300" lvl="2" indent="-342900" defTabSz="914400">
              <a:lnSpc>
                <a:spcPct val="90000"/>
              </a:lnSpc>
              <a:spcBef>
                <a:spcPct val="20000"/>
              </a:spcBef>
              <a:buFont typeface="Arial" charset="0"/>
              <a:buChar char="•"/>
            </a:pPr>
            <a:r>
              <a:rPr lang="en-GB" altLang="ja-JP" dirty="0" smtClean="0">
                <a:solidFill>
                  <a:schemeClr val="tx1">
                    <a:lumMod val="75000"/>
                  </a:schemeClr>
                </a:solidFill>
                <a:latin typeface="Arial" pitchFamily="34" charset="0"/>
                <a:ea typeface="ＭＳ Ｐゴシック" pitchFamily="50" charset="-128"/>
                <a:cs typeface="Arial" pitchFamily="34" charset="0"/>
              </a:rPr>
              <a:t>Published ‘Strategy Towards an architecture for Climate Monitoring from Space’ jointly with CGMS</a:t>
            </a:r>
          </a:p>
          <a:p>
            <a:pPr marL="1257300" lvl="2" indent="-342900" defTabSz="914400">
              <a:lnSpc>
                <a:spcPct val="90000"/>
              </a:lnSpc>
              <a:spcBef>
                <a:spcPct val="20000"/>
              </a:spcBef>
              <a:buFont typeface="Arial" charset="0"/>
              <a:buChar char="•"/>
            </a:pPr>
            <a:r>
              <a:rPr lang="en-GB" altLang="ja-JP" dirty="0" smtClean="0">
                <a:solidFill>
                  <a:schemeClr val="tx1">
                    <a:lumMod val="75000"/>
                  </a:schemeClr>
                </a:solidFill>
                <a:latin typeface="Arial" pitchFamily="34" charset="0"/>
                <a:ea typeface="ＭＳ Ｐゴシック" pitchFamily="50" charset="-128"/>
                <a:cs typeface="Arial" pitchFamily="34" charset="0"/>
              </a:rPr>
              <a:t>Completed first ECV inventory questionnaire</a:t>
            </a:r>
          </a:p>
          <a:p>
            <a:pPr marL="1257300" lvl="2" indent="-342900" defTabSz="914400">
              <a:lnSpc>
                <a:spcPct val="90000"/>
              </a:lnSpc>
              <a:spcBef>
                <a:spcPct val="20000"/>
              </a:spcBef>
              <a:buFont typeface="Arial" charset="0"/>
              <a:buChar char="•"/>
            </a:pPr>
            <a:r>
              <a:rPr lang="en-GB" altLang="ja-JP" dirty="0" smtClean="0">
                <a:solidFill>
                  <a:schemeClr val="tx1">
                    <a:lumMod val="75000"/>
                  </a:schemeClr>
                </a:solidFill>
                <a:latin typeface="Arial" pitchFamily="34" charset="0"/>
                <a:ea typeface="ＭＳ Ｐゴシック" pitchFamily="50" charset="-128"/>
                <a:cs typeface="Arial" pitchFamily="34" charset="0"/>
              </a:rPr>
              <a:t>Coordinated revised Terms of Reference between CEOS and </a:t>
            </a:r>
            <a:r>
              <a:rPr lang="en-GB" altLang="ja-JP" dirty="0" smtClean="0">
                <a:solidFill>
                  <a:schemeClr val="tx1">
                    <a:lumMod val="75000"/>
                  </a:schemeClr>
                </a:solidFill>
                <a:latin typeface="Arial" pitchFamily="34" charset="0"/>
                <a:ea typeface="ＭＳ Ｐゴシック" pitchFamily="50" charset="-128"/>
                <a:cs typeface="Arial" pitchFamily="34" charset="0"/>
              </a:rPr>
              <a:t>CGMS</a:t>
            </a:r>
            <a:endParaRPr lang="en-GB" sz="2000" b="1" dirty="0" smtClean="0">
              <a:solidFill>
                <a:schemeClr val="tx1">
                  <a:lumMod val="75000"/>
                </a:schemeClr>
              </a:solidFill>
              <a:latin typeface="Arial" pitchFamily="34" charset="0"/>
              <a:cs typeface="Arial" pitchFamily="34" charset="0"/>
            </a:endParaRPr>
          </a:p>
          <a:p>
            <a:pPr marL="742950" marR="0" lvl="1" indent="-28575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altLang="ja-JP" sz="2200" b="1" i="0" u="none" strike="noStrike" kern="0" cap="none" spc="0" normalizeH="0" baseline="0" noProof="0" dirty="0" smtClean="0">
              <a:ln>
                <a:noFill/>
              </a:ln>
              <a:solidFill>
                <a:schemeClr val="tx1">
                  <a:lumMod val="75000"/>
                </a:schemeClr>
              </a:solidFill>
              <a:effectLst/>
              <a:uLnTx/>
              <a:uFillTx/>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144893063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BF8D2B0-EFB6-4DAA-9B0B-6F6B3A580823}" type="slidenum">
              <a:rPr lang="en-US" smtClean="0"/>
              <a:pPr>
                <a:defRPr/>
              </a:pPr>
              <a:t>6</a:t>
            </a:fld>
            <a:endParaRPr lang="en-US" dirty="0"/>
          </a:p>
        </p:txBody>
      </p:sp>
      <p:sp>
        <p:nvSpPr>
          <p:cNvPr id="4" name="Content Placeholder 3"/>
          <p:cNvSpPr>
            <a:spLocks noGrp="1"/>
          </p:cNvSpPr>
          <p:nvPr>
            <p:ph sz="quarter" idx="11"/>
          </p:nvPr>
        </p:nvSpPr>
        <p:spPr>
          <a:xfrm>
            <a:off x="240142" y="1375179"/>
            <a:ext cx="8686800" cy="5126182"/>
          </a:xfrm>
        </p:spPr>
        <p:txBody>
          <a:bodyPr/>
          <a:lstStyle/>
          <a:p>
            <a:r>
              <a:rPr lang="en-US" dirty="0" smtClean="0"/>
              <a:t>Carbon Task Force Report Recommendations</a:t>
            </a:r>
          </a:p>
          <a:p>
            <a:pPr lvl="1"/>
            <a:r>
              <a:rPr lang="en-US" sz="2000" b="0" dirty="0" err="1" smtClean="0"/>
              <a:t>WGClimate</a:t>
            </a:r>
            <a:r>
              <a:rPr lang="en-US" sz="2000" b="0" dirty="0" smtClean="0"/>
              <a:t> are reviewing the report, to provide feedback,  by the November 25</a:t>
            </a:r>
            <a:r>
              <a:rPr lang="en-US" sz="2000" b="0" baseline="30000" dirty="0" smtClean="0"/>
              <a:t>th</a:t>
            </a:r>
            <a:r>
              <a:rPr lang="en-US" sz="2000" b="0" dirty="0" smtClean="0"/>
              <a:t> deadline</a:t>
            </a:r>
          </a:p>
          <a:p>
            <a:pPr lvl="1"/>
            <a:r>
              <a:rPr lang="en-US" sz="2000" b="0" dirty="0" smtClean="0"/>
              <a:t>We propose to initiate an fixed-term task within </a:t>
            </a:r>
            <a:r>
              <a:rPr lang="en-US" sz="2000" b="0" dirty="0" err="1" smtClean="0"/>
              <a:t>WGClimate</a:t>
            </a:r>
            <a:r>
              <a:rPr lang="en-US" sz="2000" b="0" dirty="0" smtClean="0"/>
              <a:t>, to identify where/if the CTF report recommendations could be addressed within CEOS – by September SIT Workshop 2014</a:t>
            </a:r>
            <a:endParaRPr lang="en-US" dirty="0"/>
          </a:p>
          <a:p>
            <a:r>
              <a:rPr lang="en-US" dirty="0" smtClean="0"/>
              <a:t>Broadening CEOS’ reporting to SBSTA-RSO</a:t>
            </a:r>
          </a:p>
          <a:p>
            <a:pPr lvl="1"/>
            <a:r>
              <a:rPr lang="en-US" sz="2000" b="0" dirty="0" smtClean="0"/>
              <a:t>Based on a request from SBSTA at COP-17 December 2012</a:t>
            </a:r>
          </a:p>
          <a:p>
            <a:pPr lvl="1"/>
            <a:r>
              <a:rPr lang="en-US" sz="2000" b="0" dirty="0" smtClean="0"/>
              <a:t>Broaden our periodic reporting to RSO sub-committee on all “activities undertaken my space agencies on topics of interest to the Convention” (e.g. to REDD+ and on Carbon)</a:t>
            </a:r>
          </a:p>
          <a:p>
            <a:pPr lvl="1"/>
            <a:r>
              <a:rPr lang="en-US" sz="2000" b="0" dirty="0" smtClean="0"/>
              <a:t>This should not be seen as requiring additional work…</a:t>
            </a:r>
          </a:p>
          <a:p>
            <a:pPr lvl="1"/>
            <a:r>
              <a:rPr lang="en-US" sz="2000" b="0" dirty="0" err="1" smtClean="0"/>
              <a:t>WGClimate</a:t>
            </a:r>
            <a:r>
              <a:rPr lang="en-US" sz="2000" b="0" dirty="0" smtClean="0"/>
              <a:t> can act as interface by taking advantage (</a:t>
            </a:r>
            <a:r>
              <a:rPr lang="en-US" sz="2000" b="0" u="sng" dirty="0" smtClean="0"/>
              <a:t>and acknowledging</a:t>
            </a:r>
            <a:r>
              <a:rPr lang="en-US" sz="2000" b="0" dirty="0" smtClean="0"/>
              <a:t>) effort of other existing CEOS “products” i.e. CTF Strategy report, relevant strategy documents from GFOI</a:t>
            </a:r>
          </a:p>
        </p:txBody>
      </p:sp>
      <p:sp>
        <p:nvSpPr>
          <p:cNvPr id="3" name="Title 2"/>
          <p:cNvSpPr>
            <a:spLocks noGrp="1"/>
          </p:cNvSpPr>
          <p:nvPr>
            <p:ph type="title"/>
          </p:nvPr>
        </p:nvSpPr>
        <p:spPr/>
        <p:txBody>
          <a:bodyPr/>
          <a:lstStyle/>
          <a:p>
            <a:r>
              <a:rPr lang="en-US" dirty="0" smtClean="0"/>
              <a:t>Addressing recent issues</a:t>
            </a:r>
            <a:endParaRPr lang="en-US" dirty="0"/>
          </a:p>
        </p:txBody>
      </p:sp>
    </p:spTree>
    <p:extLst>
      <p:ext uri="{BB962C8B-B14F-4D97-AF65-F5344CB8AC3E}">
        <p14:creationId xmlns:p14="http://schemas.microsoft.com/office/powerpoint/2010/main" val="306918194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bwMode="auto">
          <a:xfrm>
            <a:off x="1106058" y="0"/>
            <a:ext cx="8037942" cy="609600"/>
          </a:xfrm>
          <a:prstGeom prst="rect">
            <a:avLst/>
          </a:prstGeom>
          <a:noFill/>
          <a:ln w="9525">
            <a:noFill/>
            <a:miter lim="800000"/>
            <a:headEnd/>
            <a:tailEnd/>
          </a:ln>
        </p:spPr>
        <p:txBody>
          <a:bodyPr anchor="ctr"/>
          <a:lstStyle/>
          <a:p>
            <a:pPr algn="r">
              <a:defRPr/>
            </a:pPr>
            <a:r>
              <a:rPr lang="en-GB" sz="3200" b="1" dirty="0">
                <a:solidFill>
                  <a:srgbClr val="FFFFFF"/>
                </a:solidFill>
                <a:latin typeface="Calibri" charset="0"/>
                <a:cs typeface="+mn-cs"/>
              </a:rPr>
              <a:t>Terms of Reference</a:t>
            </a:r>
            <a:endParaRPr lang="en-US" sz="3200" b="1" kern="0" dirty="0">
              <a:solidFill>
                <a:srgbClr val="FFFFFF"/>
              </a:solidFill>
              <a:latin typeface="Tahoma" pitchFamily="-106" charset="0"/>
              <a:ea typeface="ＭＳ Ｐゴシック" pitchFamily="-106" charset="-128"/>
              <a:cs typeface="Tahoma" pitchFamily="-106" charset="0"/>
            </a:endParaRPr>
          </a:p>
        </p:txBody>
      </p:sp>
      <p:sp>
        <p:nvSpPr>
          <p:cNvPr id="15365" name="Rectangle 3"/>
          <p:cNvSpPr txBox="1">
            <a:spLocks noChangeArrowheads="1"/>
          </p:cNvSpPr>
          <p:nvPr/>
        </p:nvSpPr>
        <p:spPr bwMode="auto">
          <a:xfrm>
            <a:off x="457200" y="14097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en-GB" sz="2000" dirty="0">
                <a:latin typeface="Calibri" charset="0"/>
                <a:ea typeface="MS Mincho" charset="0"/>
                <a:cs typeface="MS Mincho" charset="0"/>
              </a:rPr>
              <a:t>The CEOS Climate Working Group will:</a:t>
            </a:r>
          </a:p>
          <a:p>
            <a:pPr lvl="1" eaLnBrk="1" hangingPunct="1">
              <a:lnSpc>
                <a:spcPct val="90000"/>
              </a:lnSpc>
              <a:buFont typeface="Calibri" charset="0"/>
              <a:buAutoNum type="arabicPeriod"/>
            </a:pPr>
            <a:r>
              <a:rPr lang="en-GB" sz="1800" dirty="0">
                <a:solidFill>
                  <a:schemeClr val="accent2"/>
                </a:solidFill>
                <a:latin typeface="Calibri" charset="0"/>
                <a:ea typeface="MS Mincho" charset="0"/>
                <a:cs typeface="MS Mincho" charset="0"/>
              </a:rPr>
              <a:t>Review and assess, on behalf of CEOS, the generation of Fundamental Climate Data Records (FCDRs) and derived Essential Climate Variable (ECV)</a:t>
            </a:r>
            <a:r>
              <a:rPr lang="en-GB" sz="1800" dirty="0">
                <a:latin typeface="Calibri" charset="0"/>
                <a:ea typeface="MS Mincho" charset="0"/>
                <a:cs typeface="MS Mincho" charset="0"/>
              </a:rPr>
              <a:t> climate products supported by Member space agencies, complementary with existing entities and roles;</a:t>
            </a:r>
          </a:p>
          <a:p>
            <a:pPr lvl="1" eaLnBrk="1" hangingPunct="1">
              <a:lnSpc>
                <a:spcPct val="90000"/>
              </a:lnSpc>
              <a:buFont typeface="Calibri" charset="0"/>
              <a:buAutoNum type="arabicPeriod"/>
            </a:pPr>
            <a:r>
              <a:rPr lang="en-GB" sz="1800" dirty="0">
                <a:latin typeface="Calibri" charset="0"/>
                <a:ea typeface="MS Mincho" charset="0"/>
                <a:cs typeface="MS Mincho" charset="0"/>
              </a:rPr>
              <a:t>Contribute to the review of </a:t>
            </a:r>
            <a:r>
              <a:rPr lang="en-GB" sz="1800" dirty="0">
                <a:solidFill>
                  <a:schemeClr val="accent2"/>
                </a:solidFill>
                <a:latin typeface="Calibri" charset="0"/>
                <a:ea typeface="MS Mincho" charset="0"/>
                <a:cs typeface="MS Mincho" charset="0"/>
              </a:rPr>
              <a:t>compliance of satellite missions and products with the GCOS Climate Monitoring Principles</a:t>
            </a:r>
            <a:r>
              <a:rPr lang="en-GB" sz="1800" dirty="0">
                <a:latin typeface="Calibri" charset="0"/>
                <a:ea typeface="MS Mincho" charset="0"/>
                <a:cs typeface="MS Mincho" charset="0"/>
              </a:rPr>
              <a:t> and with the “Guideline for the Generation of Datasets and Products meeting GCOS Requirements” (GCOS-143);</a:t>
            </a:r>
          </a:p>
          <a:p>
            <a:pPr lvl="1" eaLnBrk="1" hangingPunct="1">
              <a:lnSpc>
                <a:spcPct val="90000"/>
              </a:lnSpc>
              <a:buFont typeface="Calibri" charset="0"/>
              <a:buAutoNum type="arabicPeriod"/>
            </a:pPr>
            <a:r>
              <a:rPr lang="en-GB" sz="1800" dirty="0">
                <a:latin typeface="Calibri" charset="0"/>
                <a:ea typeface="MS Mincho" charset="0"/>
                <a:cs typeface="MS Mincho" charset="0"/>
              </a:rPr>
              <a:t>Identify </a:t>
            </a:r>
            <a:r>
              <a:rPr lang="en-GB" sz="1800" dirty="0">
                <a:solidFill>
                  <a:schemeClr val="accent2"/>
                </a:solidFill>
                <a:latin typeface="Calibri" charset="0"/>
                <a:ea typeface="MS Mincho" charset="0"/>
                <a:cs typeface="MS Mincho" charset="0"/>
              </a:rPr>
              <a:t>multi-agency implementation teams</a:t>
            </a:r>
            <a:r>
              <a:rPr lang="en-GB" sz="1800" dirty="0">
                <a:latin typeface="Calibri" charset="0"/>
                <a:ea typeface="MS Mincho" charset="0"/>
                <a:cs typeface="MS Mincho" charset="0"/>
              </a:rPr>
              <a:t> for each product and review their actions, and ensure that a coherent implementation plan exists for each and every product </a:t>
            </a:r>
            <a:r>
              <a:rPr lang="en-GB" sz="1800" dirty="0">
                <a:solidFill>
                  <a:srgbClr val="FF0000"/>
                </a:solidFill>
                <a:latin typeface="Calibri" charset="0"/>
                <a:ea typeface="MS Mincho" charset="0"/>
                <a:cs typeface="MS Mincho" charset="0"/>
              </a:rPr>
              <a:t>taking full account of  other pertinent international initiatives such as SCOPE-CM and science programmes;</a:t>
            </a:r>
          </a:p>
          <a:p>
            <a:pPr lvl="1" eaLnBrk="1" hangingPunct="1">
              <a:lnSpc>
                <a:spcPct val="90000"/>
              </a:lnSpc>
              <a:buFont typeface="Calibri" charset="0"/>
              <a:buAutoNum type="arabicPeriod"/>
            </a:pPr>
            <a:r>
              <a:rPr lang="en-GB" sz="1800" dirty="0">
                <a:solidFill>
                  <a:schemeClr val="accent2"/>
                </a:solidFill>
                <a:latin typeface="Calibri" charset="0"/>
                <a:ea typeface="MS Mincho" charset="0"/>
                <a:cs typeface="MS Mincho" charset="0"/>
              </a:rPr>
              <a:t>Make recommendations</a:t>
            </a:r>
            <a:r>
              <a:rPr lang="en-GB" sz="1800" dirty="0">
                <a:latin typeface="Calibri" charset="0"/>
                <a:ea typeface="MS Mincho" charset="0"/>
                <a:cs typeface="MS Mincho" charset="0"/>
              </a:rPr>
              <a:t> to the above teams and receive recommendations from them, for transmission to </a:t>
            </a:r>
            <a:r>
              <a:rPr lang="en-GB" sz="1800" dirty="0">
                <a:solidFill>
                  <a:schemeClr val="accent2"/>
                </a:solidFill>
                <a:latin typeface="Calibri" charset="0"/>
                <a:ea typeface="MS Mincho" charset="0"/>
                <a:cs typeface="MS Mincho" charset="0"/>
              </a:rPr>
              <a:t>CEOS Agency Principals</a:t>
            </a:r>
            <a:r>
              <a:rPr lang="en-GB" sz="1800" dirty="0">
                <a:latin typeface="Calibri" charset="0"/>
                <a:ea typeface="MS Mincho" charset="0"/>
                <a:cs typeface="MS Mincho" charset="0"/>
              </a:rPr>
              <a:t>;</a:t>
            </a:r>
          </a:p>
          <a:p>
            <a:pPr lvl="1" eaLnBrk="1" hangingPunct="1">
              <a:lnSpc>
                <a:spcPct val="90000"/>
              </a:lnSpc>
              <a:buFont typeface="Calibri" charset="0"/>
              <a:buAutoNum type="arabicPeriod"/>
            </a:pPr>
            <a:r>
              <a:rPr lang="en-GB" sz="1800" dirty="0">
                <a:latin typeface="Calibri" charset="0"/>
                <a:ea typeface="MS Mincho" charset="0"/>
                <a:cs typeface="MS Mincho" charset="0"/>
              </a:rPr>
              <a:t>Ensure coherence of climate product generation supported by space agencies, including with other </a:t>
            </a:r>
            <a:r>
              <a:rPr lang="en-GB" sz="1800" dirty="0">
                <a:solidFill>
                  <a:schemeClr val="accent2"/>
                </a:solidFill>
                <a:latin typeface="Calibri" charset="0"/>
                <a:ea typeface="MS Mincho" charset="0"/>
                <a:cs typeface="MS Mincho" charset="0"/>
              </a:rPr>
              <a:t>relevant international initiatives, in particular SCOPE-CM, and);</a:t>
            </a:r>
          </a:p>
          <a:p>
            <a:pPr lvl="1" eaLnBrk="1" hangingPunct="1">
              <a:lnSpc>
                <a:spcPct val="90000"/>
              </a:lnSpc>
              <a:buFont typeface="Calibri" charset="0"/>
              <a:buAutoNum type="arabicPeriod"/>
            </a:pPr>
            <a:r>
              <a:rPr lang="en-GB" sz="1800" dirty="0">
                <a:latin typeface="Calibri" charset="0"/>
                <a:ea typeface="MS Mincho" charset="0"/>
                <a:cs typeface="MS Mincho" charset="0"/>
              </a:rPr>
              <a:t>Undertake any other relevant activities as instructed by CEOS Chair.</a:t>
            </a:r>
            <a:endParaRPr lang="en-GB" sz="1800" dirty="0">
              <a:latin typeface="Times New Roman" charset="0"/>
              <a:ea typeface="MS Mincho" charset="0"/>
              <a:cs typeface="MS Mincho" charset="0"/>
            </a:endParaRPr>
          </a:p>
        </p:txBody>
      </p:sp>
    </p:spTree>
    <p:extLst>
      <p:ext uri="{BB962C8B-B14F-4D97-AF65-F5344CB8AC3E}">
        <p14:creationId xmlns:p14="http://schemas.microsoft.com/office/powerpoint/2010/main" val="331244176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type="title"/>
          </p:nvPr>
        </p:nvSpPr>
        <p:spPr>
          <a:xfrm>
            <a:off x="736600" y="0"/>
            <a:ext cx="8413750" cy="1384300"/>
          </a:xfrm>
        </p:spPr>
        <p:txBody>
          <a:bodyPr anchor="t"/>
          <a:lstStyle/>
          <a:p>
            <a:pPr eaLnBrk="1" hangingPunct="1"/>
            <a:r>
              <a:rPr lang="en-US" sz="3200" dirty="0" smtClean="0">
                <a:solidFill>
                  <a:srgbClr val="FFFFFF"/>
                </a:solidFill>
                <a:latin typeface="Calibri" charset="0"/>
              </a:rPr>
              <a:t>First new CEOS Standing WG in 10 years</a:t>
            </a:r>
            <a:endParaRPr lang="en-US" sz="3200" dirty="0">
              <a:solidFill>
                <a:srgbClr val="FFFFFF"/>
              </a:solidFill>
              <a:latin typeface="Calibri" charset="0"/>
            </a:endParaRPr>
          </a:p>
        </p:txBody>
      </p:sp>
      <p:pic>
        <p:nvPicPr>
          <p:cNvPr id="2765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138" y="2460625"/>
            <a:ext cx="267335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14504" y="1322387"/>
            <a:ext cx="1873516"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1138" y="1130300"/>
            <a:ext cx="26733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6"/>
          <p:cNvSpPr txBox="1">
            <a:spLocks noChangeArrowheads="1"/>
          </p:cNvSpPr>
          <p:nvPr/>
        </p:nvSpPr>
        <p:spPr bwMode="auto">
          <a:xfrm>
            <a:off x="3059113" y="5430563"/>
            <a:ext cx="5978525"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Chair of  CEOS WGClimate</a:t>
            </a:r>
          </a:p>
          <a:p>
            <a:pPr eaLnBrk="1" hangingPunct="1"/>
            <a:r>
              <a:rPr lang="en-US" sz="1800"/>
              <a:t>Mark Dowell (EC/JRC)</a:t>
            </a:r>
          </a:p>
          <a:p>
            <a:pPr eaLnBrk="1" hangingPunct="1"/>
            <a:r>
              <a:rPr lang="en-US" sz="1800"/>
              <a:t>Vice Chair John Bates (NOAA/NCDC)</a:t>
            </a:r>
          </a:p>
        </p:txBody>
      </p:sp>
      <p:sp>
        <p:nvSpPr>
          <p:cNvPr id="27654" name="TextBox 7"/>
          <p:cNvSpPr txBox="1">
            <a:spLocks noChangeArrowheads="1"/>
          </p:cNvSpPr>
          <p:nvPr/>
        </p:nvSpPr>
        <p:spPr bwMode="auto">
          <a:xfrm>
            <a:off x="3142545" y="1384300"/>
            <a:ext cx="36734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eaLnBrk="1" hangingPunct="1"/>
            <a:r>
              <a:rPr lang="en-GB" sz="1800" dirty="0" err="1"/>
              <a:t>WGClimate</a:t>
            </a:r>
            <a:r>
              <a:rPr lang="en-GB" sz="1800" dirty="0"/>
              <a:t> was endorsed as a full CEOS WG (joining WGISS, WGCV and </a:t>
            </a:r>
            <a:r>
              <a:rPr lang="en-GB" sz="1800" dirty="0" err="1" smtClean="0"/>
              <a:t>WGCapD</a:t>
            </a:r>
            <a:r>
              <a:rPr lang="en-GB" sz="1800" dirty="0" smtClean="0"/>
              <a:t>) </a:t>
            </a:r>
            <a:r>
              <a:rPr lang="en-GB" sz="1800" dirty="0"/>
              <a:t>and will coordinate and encourage collaborative activities between the world’s major space agencies in the area of climate monitoring</a:t>
            </a:r>
            <a:r>
              <a:rPr lang="en-US" sz="1800" dirty="0"/>
              <a:t> </a:t>
            </a:r>
          </a:p>
        </p:txBody>
      </p:sp>
      <p:sp>
        <p:nvSpPr>
          <p:cNvPr id="27655" name="Rectangle 8"/>
          <p:cNvSpPr>
            <a:spLocks noChangeArrowheads="1"/>
          </p:cNvSpPr>
          <p:nvPr/>
        </p:nvSpPr>
        <p:spPr bwMode="auto">
          <a:xfrm>
            <a:off x="3059113" y="3573463"/>
            <a:ext cx="5978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GB" sz="1400" dirty="0">
                <a:solidFill>
                  <a:srgbClr val="000000"/>
                </a:solidFill>
              </a:rPr>
              <a:t>The Mission of the Working Group Climate (</a:t>
            </a:r>
            <a:r>
              <a:rPr lang="en-GB" sz="1400" dirty="0" err="1">
                <a:solidFill>
                  <a:srgbClr val="000000"/>
                </a:solidFill>
              </a:rPr>
              <a:t>WGClimate</a:t>
            </a:r>
            <a:r>
              <a:rPr lang="en-GB" sz="1400" dirty="0">
                <a:solidFill>
                  <a:srgbClr val="000000"/>
                </a:solidFill>
              </a:rPr>
              <a:t>) is to </a:t>
            </a:r>
            <a:r>
              <a:rPr lang="en-GB" sz="1400" dirty="0">
                <a:solidFill>
                  <a:srgbClr val="FF0000"/>
                </a:solidFill>
              </a:rPr>
              <a:t>facilitate the implementation and exploitation of Essential Climate Variable (ECV) time-series through coordination of the existing and substantial activities undertaking be CEOS member agencies</a:t>
            </a:r>
            <a:r>
              <a:rPr lang="en-GB" sz="1400" dirty="0">
                <a:solidFill>
                  <a:srgbClr val="000000"/>
                </a:solidFill>
              </a:rPr>
              <a:t>.  This includes the numerous iterative steps involved in the creation of ECVs and ensuring ECV life cycle information is gathered, organized, and preserved for future generations.</a:t>
            </a:r>
            <a:r>
              <a:rPr lang="en-US" sz="1400" dirty="0">
                <a:solidFill>
                  <a:srgbClr val="000000"/>
                </a:solidFill>
              </a:rPr>
              <a:t> </a:t>
            </a:r>
          </a:p>
        </p:txBody>
      </p:sp>
    </p:spTree>
    <p:extLst>
      <p:ext uri="{BB962C8B-B14F-4D97-AF65-F5344CB8AC3E}">
        <p14:creationId xmlns:p14="http://schemas.microsoft.com/office/powerpoint/2010/main" val="334966017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04231355"/>
              </p:ext>
            </p:extLst>
          </p:nvPr>
        </p:nvGraphicFramePr>
        <p:xfrm>
          <a:off x="514537" y="1395245"/>
          <a:ext cx="8100233" cy="5438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674" name="TextBox 4"/>
          <p:cNvSpPr txBox="1">
            <a:spLocks noChangeArrowheads="1"/>
          </p:cNvSpPr>
          <p:nvPr/>
        </p:nvSpPr>
        <p:spPr bwMode="auto">
          <a:xfrm>
            <a:off x="3514189" y="3606274"/>
            <a:ext cx="2304437"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200" b="1" dirty="0" err="1">
                <a:latin typeface="Times New Roman"/>
                <a:cs typeface="Times New Roman"/>
              </a:rPr>
              <a:t>WGClimate</a:t>
            </a:r>
            <a:endParaRPr lang="en-US" sz="3200" b="1" dirty="0">
              <a:latin typeface="Times New Roman"/>
              <a:cs typeface="Times New Roman"/>
            </a:endParaRPr>
          </a:p>
        </p:txBody>
      </p:sp>
    </p:spTree>
    <p:extLst>
      <p:ext uri="{BB962C8B-B14F-4D97-AF65-F5344CB8AC3E}">
        <p14:creationId xmlns:p14="http://schemas.microsoft.com/office/powerpoint/2010/main" val="8227780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10441</TotalTime>
  <Words>2263</Words>
  <Application>Microsoft Macintosh PowerPoint</Application>
  <PresentationFormat>On-screen Show (4:3)</PresentationFormat>
  <Paragraphs>214</Paragraphs>
  <Slides>28</Slides>
  <Notes>10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4_EUM_template_v03</vt:lpstr>
      <vt:lpstr>Report on the first 3 years of the CEOS Working Group on Climate</vt:lpstr>
      <vt:lpstr>PowerPoint Presentation</vt:lpstr>
      <vt:lpstr>PowerPoint Presentation</vt:lpstr>
      <vt:lpstr>PowerPoint Presentation</vt:lpstr>
      <vt:lpstr>WGClimate 2012-2013</vt:lpstr>
      <vt:lpstr>Addressing recent issues</vt:lpstr>
      <vt:lpstr>PowerPoint Presentation</vt:lpstr>
      <vt:lpstr>First new CEOS Standing WG in 10 years</vt:lpstr>
      <vt:lpstr>PowerPoint Presentation</vt:lpstr>
      <vt:lpstr>Research AND Operations</vt:lpstr>
      <vt:lpstr>Architecture for Climate Monitoring</vt:lpstr>
      <vt:lpstr>PowerPoint Presentation</vt:lpstr>
      <vt:lpstr>ECV Inventory  http://www.ecvinventory.com</vt:lpstr>
      <vt:lpstr>ECV Inventory Statistics – ECV Timelines </vt:lpstr>
      <vt:lpstr>Others using the ECV Inventory</vt:lpstr>
      <vt:lpstr>WGClimate Additional Achievements by the end of 2013 (1/2)</vt:lpstr>
      <vt:lpstr>PowerPoint Presentation</vt:lpstr>
      <vt:lpstr>Balance of priorities of Architecture work   for 2014</vt:lpstr>
      <vt:lpstr>Links to WCRP/GCOS initiatives</vt:lpstr>
      <vt:lpstr>CEOS-VCs &amp; ECV Assessments</vt:lpstr>
      <vt:lpstr>PowerPoint Presentation</vt:lpstr>
      <vt:lpstr>Strong future leadership for Climate coordination</vt:lpstr>
      <vt:lpstr>Personal Conclusions</vt:lpstr>
      <vt:lpstr>Personal Thanks</vt:lpstr>
      <vt:lpstr>PowerPoint Presentation</vt:lpstr>
      <vt:lpstr>For Decision</vt:lpstr>
      <vt:lpstr>Joint Working Group on Climate</vt:lpstr>
      <vt:lpstr>New CGMS nominated members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Mark Dowell</cp:lastModifiedBy>
  <cp:revision>145</cp:revision>
  <cp:lastPrinted>2013-07-23T19:08:48Z</cp:lastPrinted>
  <dcterms:created xsi:type="dcterms:W3CDTF">2011-11-16T09:23:13Z</dcterms:created>
  <dcterms:modified xsi:type="dcterms:W3CDTF">2013-11-06T14:44:18Z</dcterms:modified>
</cp:coreProperties>
</file>