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Default Extension="gif" ContentType="image/gif"/>
  <Default Extension="tiff" ContentType="image/tiff"/>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60" r:id="rId2"/>
    <p:sldId id="305" r:id="rId3"/>
    <p:sldId id="300" r:id="rId4"/>
    <p:sldId id="301" r:id="rId5"/>
    <p:sldId id="273" r:id="rId6"/>
    <p:sldId id="302" r:id="rId7"/>
    <p:sldId id="271" r:id="rId8"/>
    <p:sldId id="272" r:id="rId9"/>
    <p:sldId id="274" r:id="rId10"/>
    <p:sldId id="262" r:id="rId11"/>
    <p:sldId id="289" r:id="rId12"/>
    <p:sldId id="291" r:id="rId13"/>
    <p:sldId id="296" r:id="rId14"/>
    <p:sldId id="306" r:id="rId15"/>
    <p:sldId id="264" r:id="rId16"/>
    <p:sldId id="265" r:id="rId17"/>
    <p:sldId id="266" r:id="rId18"/>
    <p:sldId id="267" r:id="rId19"/>
    <p:sldId id="303" r:id="rId20"/>
    <p:sldId id="275" r:id="rId21"/>
    <p:sldId id="304" r:id="rId22"/>
  </p:sldIdLst>
  <p:sldSz cx="9144000" cy="6858000" type="screen4x3"/>
  <p:notesSz cx="6881813"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FF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2" autoAdjust="0"/>
    <p:restoredTop sz="86377" autoAdjust="0"/>
  </p:normalViewPr>
  <p:slideViewPr>
    <p:cSldViewPr snapToGrid="0" snapToObjects="1">
      <p:cViewPr>
        <p:scale>
          <a:sx n="70" d="100"/>
          <a:sy n="70" d="100"/>
        </p:scale>
        <p:origin x="-1770" y="-19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90" d="100"/>
        <a:sy n="9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98102" y="0"/>
            <a:ext cx="2982119" cy="464820"/>
          </a:xfrm>
          <a:prstGeom prst="rect">
            <a:avLst/>
          </a:prstGeom>
        </p:spPr>
        <p:txBody>
          <a:bodyPr vert="horz" wrap="square" lIns="92446" tIns="46223" rIns="92446" bIns="46223" numCol="1" anchor="t" anchorCtr="0" compatLnSpc="1">
            <a:prstTxWarp prst="textNoShape">
              <a:avLst/>
            </a:prstTxWarp>
          </a:bodyPr>
          <a:lstStyle>
            <a:lvl1pPr algn="r">
              <a:defRPr sz="1200">
                <a:latin typeface="Calibri" pitchFamily="-106" charset="0"/>
              </a:defRPr>
            </a:lvl1pPr>
          </a:lstStyle>
          <a:p>
            <a:pPr>
              <a:defRPr/>
            </a:pPr>
            <a:fld id="{70C43DB1-6AE4-42F4-A030-67A0368BA2C1}" type="datetime1">
              <a:rPr lang="en-US"/>
              <a:pPr>
                <a:defRPr/>
              </a:pPr>
              <a:t>11/6/2013</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pPr lvl="0"/>
            <a:endParaRPr lang="en-US" noProof="0" smtClean="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wrap="square" lIns="92446" tIns="46223" rIns="92446" bIns="46223" numCol="1" anchor="b" anchorCtr="0" compatLnSpc="1">
            <a:prstTxWarp prst="textNoShape">
              <a:avLst/>
            </a:prstTxWarp>
          </a:bodyPr>
          <a:lstStyle>
            <a:lvl1pPr algn="r">
              <a:defRPr sz="1200">
                <a:latin typeface="Calibri" pitchFamily="-106" charset="0"/>
              </a:defRPr>
            </a:lvl1pPr>
          </a:lstStyle>
          <a:p>
            <a:pPr>
              <a:defRPr/>
            </a:pPr>
            <a:fld id="{3D31D474-A30B-46C7-A7CB-BF5BB52F9BBE}" type="slidenum">
              <a:rPr lang="en-US"/>
              <a:pPr>
                <a:defRPr/>
              </a:pPr>
              <a:t>‹N°›</a:t>
            </a:fld>
            <a:endParaRPr lang="en-US"/>
          </a:p>
        </p:txBody>
      </p:sp>
    </p:spTree>
    <p:extLst>
      <p:ext uri="{BB962C8B-B14F-4D97-AF65-F5344CB8AC3E}">
        <p14:creationId xmlns="" xmlns:p14="http://schemas.microsoft.com/office/powerpoint/2010/main" val="54531068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1C098A87-5171-4B75-93C2-5524BB9D1112}" type="slidenum">
              <a:rPr lang="de-DE" smtClean="0">
                <a:latin typeface="Times New Roman" pitchFamily="-106" charset="0"/>
              </a:rPr>
              <a:pPr/>
              <a:t>1</a:t>
            </a:fld>
            <a:endParaRPr lang="de-DE" smtClean="0">
              <a:latin typeface="Times New Roman" pitchFamily="-106"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de-DE" smtClean="0">
              <a:latin typeface="Times New Roman" pitchFamily="-106"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WE CAN INCLUDE AN IMAGE OF THE CROP MONITOR</a:t>
            </a:r>
          </a:p>
          <a:p>
            <a:r>
              <a:rPr lang="en-US" baseline="0" smtClean="0"/>
              <a:t>TITLE SHOULD BE THE CROP MONITOR </a:t>
            </a:r>
            <a:endParaRPr lang="en-US"/>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10</a:t>
            </a:fld>
            <a:endParaRPr lang="en-US"/>
          </a:p>
        </p:txBody>
      </p:sp>
    </p:spTree>
    <p:extLst>
      <p:ext uri="{BB962C8B-B14F-4D97-AF65-F5344CB8AC3E}">
        <p14:creationId xmlns="" xmlns:p14="http://schemas.microsoft.com/office/powerpoint/2010/main" val="243996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a:t>
            </a:r>
            <a:r>
              <a:rPr lang="en-US" baseline="0" dirty="0" smtClean="0"/>
              <a:t> add to the top of the list the Crop Monitor- saying it is operational and provided to AMIS</a:t>
            </a:r>
          </a:p>
          <a:p>
            <a:r>
              <a:rPr lang="en-US" baseline="0" dirty="0" smtClean="0"/>
              <a:t>You could also change the order, so first show the list of accomplishments with the crop monitor as one, and then give the example after</a:t>
            </a:r>
            <a:endParaRPr lang="en-US" dirty="0"/>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11</a:t>
            </a:fld>
            <a:endParaRPr lang="en-US"/>
          </a:p>
        </p:txBody>
      </p:sp>
    </p:spTree>
    <p:extLst>
      <p:ext uri="{BB962C8B-B14F-4D97-AF65-F5344CB8AC3E}">
        <p14:creationId xmlns="" xmlns:p14="http://schemas.microsoft.com/office/powerpoint/2010/main" val="1941426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a:t>
            </a:r>
            <a:r>
              <a:rPr lang="en-US" baseline="0" dirty="0" smtClean="0"/>
              <a:t> add to the top of the list the Crop Monitor- saying it is operational and provided to AMIS</a:t>
            </a:r>
          </a:p>
          <a:p>
            <a:r>
              <a:rPr lang="en-US" baseline="0" dirty="0" smtClean="0"/>
              <a:t>You could also change the order, so first show the list of accomplishments with the crop monitor as one, and then give the example after</a:t>
            </a:r>
            <a:endParaRPr lang="en-US" dirty="0"/>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12</a:t>
            </a:fld>
            <a:endParaRPr lang="en-US"/>
          </a:p>
        </p:txBody>
      </p:sp>
    </p:spTree>
    <p:extLst>
      <p:ext uri="{BB962C8B-B14F-4D97-AF65-F5344CB8AC3E}">
        <p14:creationId xmlns="" xmlns:p14="http://schemas.microsoft.com/office/powerpoint/2010/main" val="1941426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a:t>
            </a:r>
            <a:r>
              <a:rPr lang="en-US" baseline="0" dirty="0" smtClean="0"/>
              <a:t> add to the top of the list the Crop Monitor- saying it is operational and provided to AMIS</a:t>
            </a:r>
          </a:p>
          <a:p>
            <a:r>
              <a:rPr lang="en-US" baseline="0" dirty="0" smtClean="0"/>
              <a:t>You could also change the order, so first show the list of accomplishments with the crop monitor as one, and then give the example after</a:t>
            </a:r>
            <a:endParaRPr lang="en-US" dirty="0"/>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13</a:t>
            </a:fld>
            <a:endParaRPr lang="en-US"/>
          </a:p>
        </p:txBody>
      </p:sp>
    </p:spTree>
    <p:extLst>
      <p:ext uri="{BB962C8B-B14F-4D97-AF65-F5344CB8AC3E}">
        <p14:creationId xmlns="" xmlns:p14="http://schemas.microsoft.com/office/powerpoint/2010/main" val="1941426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 are useful for both our own</a:t>
            </a:r>
            <a:r>
              <a:rPr lang="en-US" baseline="0" dirty="0" smtClean="0"/>
              <a:t> scientific needs as well as for serving as key inputs to the acquisition strategy</a:t>
            </a:r>
            <a:endParaRPr lang="en-US" dirty="0"/>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15</a:t>
            </a:fld>
            <a:endParaRPr lang="en-US"/>
          </a:p>
        </p:txBody>
      </p:sp>
    </p:spTree>
    <p:extLst>
      <p:ext uri="{BB962C8B-B14F-4D97-AF65-F5344CB8AC3E}">
        <p14:creationId xmlns="" xmlns:p14="http://schemas.microsoft.com/office/powerpoint/2010/main" val="84813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3D31D474-A30B-46C7-A7CB-BF5BB52F9BBE}" type="slidenum">
              <a:rPr lang="en-US" smtClean="0"/>
              <a:pPr>
                <a:defRPr/>
              </a:pPr>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Brian</a:t>
            </a:r>
            <a:r>
              <a:rPr lang="en-US" baseline="0" dirty="0" smtClean="0"/>
              <a:t> </a:t>
            </a:r>
            <a:r>
              <a:rPr lang="en-US" baseline="0" dirty="0" err="1" smtClean="0"/>
              <a:t>Killough</a:t>
            </a:r>
            <a:r>
              <a:rPr lang="en-US" baseline="0" dirty="0" smtClean="0"/>
              <a:t> has put forward the idea of an “evaluation phase” during which commercial data suppliers will provide data at low-to-no cost in order for GEOGLAM community of practice to evaluate the utility and appropriateness of said data. After this “evaluation phase” ends, we’ll need to purchase the data.</a:t>
            </a:r>
            <a:endParaRPr lang="en-US" dirty="0"/>
          </a:p>
        </p:txBody>
      </p:sp>
      <p:sp>
        <p:nvSpPr>
          <p:cNvPr id="4" name="Slide Number Placeholder 3"/>
          <p:cNvSpPr>
            <a:spLocks noGrp="1"/>
          </p:cNvSpPr>
          <p:nvPr>
            <p:ph type="sldNum" sz="quarter" idx="10"/>
          </p:nvPr>
        </p:nvSpPr>
        <p:spPr/>
        <p:txBody>
          <a:bodyPr/>
          <a:lstStyle/>
          <a:p>
            <a:pPr>
              <a:defRPr/>
            </a:pPr>
            <a:fld id="{3D31D474-A30B-46C7-A7CB-BF5BB52F9BBE}" type="slidenum">
              <a:rPr lang="en-US" smtClean="0"/>
              <a:pPr>
                <a:defRPr/>
              </a:pPr>
              <a:t>20</a:t>
            </a:fld>
            <a:endParaRPr lang="en-US"/>
          </a:p>
        </p:txBody>
      </p:sp>
    </p:spTree>
    <p:extLst>
      <p:ext uri="{BB962C8B-B14F-4D97-AF65-F5344CB8AC3E}">
        <p14:creationId xmlns="" xmlns:p14="http://schemas.microsoft.com/office/powerpoint/2010/main" val="2316446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AutoShape 5"/>
          <p:cNvSpPr>
            <a:spLocks noChangeAspect="1" noChangeArrowheads="1" noTextEdit="1"/>
          </p:cNvSpPr>
          <p:nvPr/>
        </p:nvSpPr>
        <p:spPr bwMode="auto">
          <a:xfrm>
            <a:off x="0" y="3244851"/>
            <a:ext cx="9144000" cy="288925"/>
          </a:xfrm>
          <a:prstGeom prst="rect">
            <a:avLst/>
          </a:prstGeom>
          <a:noFill/>
          <a:ln w="9525">
            <a:noFill/>
            <a:miter lim="800000"/>
            <a:headEnd/>
            <a:tailEnd/>
          </a:ln>
        </p:spPr>
        <p:txBody>
          <a:bodyPr/>
          <a:lstStyle/>
          <a:p>
            <a:pPr>
              <a:defRPr/>
            </a:pPr>
            <a:endParaRPr lang="en-US">
              <a:latin typeface="Tahoma" pitchFamily="34" charset="0"/>
            </a:endParaRPr>
          </a:p>
        </p:txBody>
      </p:sp>
      <p:sp>
        <p:nvSpPr>
          <p:cNvPr id="6" name="Rectangle 36"/>
          <p:cNvSpPr>
            <a:spLocks noChangeArrowheads="1"/>
          </p:cNvSpPr>
          <p:nvPr userDrawn="1"/>
        </p:nvSpPr>
        <p:spPr bwMode="auto">
          <a:xfrm>
            <a:off x="158549" y="6494551"/>
            <a:ext cx="3446456" cy="215444"/>
          </a:xfrm>
          <a:prstGeom prst="rect">
            <a:avLst/>
          </a:prstGeom>
          <a:noFill/>
          <a:ln w="9525">
            <a:noFill/>
            <a:miter lim="800000"/>
            <a:headEnd/>
            <a:tailEnd/>
          </a:ln>
        </p:spPr>
        <p:txBody>
          <a:bodyPr wrap="none" lIns="0" tIns="0" rIns="0" bIns="0">
            <a:spAutoFit/>
          </a:bodyPr>
          <a:lstStyle/>
          <a:p>
            <a:pPr algn="l">
              <a:defRPr/>
            </a:pPr>
            <a:r>
              <a:rPr lang="de-DE" sz="1400" b="0" dirty="0" smtClean="0">
                <a:solidFill>
                  <a:schemeClr val="tx2">
                    <a:lumMod val="50000"/>
                  </a:schemeClr>
                </a:solidFill>
                <a:latin typeface="Arial Narrow" pitchFamily="34" charset="0"/>
              </a:rPr>
              <a:t>27th</a:t>
            </a:r>
            <a:r>
              <a:rPr lang="de-DE" sz="1400" b="0" baseline="0" dirty="0" smtClean="0">
                <a:solidFill>
                  <a:schemeClr val="tx2">
                    <a:lumMod val="50000"/>
                  </a:schemeClr>
                </a:solidFill>
                <a:latin typeface="Arial Narrow" pitchFamily="34" charset="0"/>
              </a:rPr>
              <a:t> </a:t>
            </a:r>
            <a:r>
              <a:rPr lang="de-DE" sz="1400" b="0" dirty="0" smtClean="0">
                <a:solidFill>
                  <a:schemeClr val="tx2">
                    <a:lumMod val="50000"/>
                  </a:schemeClr>
                </a:solidFill>
                <a:latin typeface="Arial Narrow" pitchFamily="34" charset="0"/>
              </a:rPr>
              <a:t>CEOS </a:t>
            </a:r>
            <a:r>
              <a:rPr lang="de-DE" sz="1400" b="0" dirty="0" err="1" smtClean="0">
                <a:solidFill>
                  <a:schemeClr val="tx2">
                    <a:lumMod val="50000"/>
                  </a:schemeClr>
                </a:solidFill>
                <a:latin typeface="Arial Narrow" pitchFamily="34" charset="0"/>
              </a:rPr>
              <a:t>Plenary</a:t>
            </a:r>
            <a:r>
              <a:rPr lang="de-DE" sz="1400" b="0" dirty="0" smtClean="0">
                <a:solidFill>
                  <a:schemeClr val="tx2">
                    <a:lumMod val="50000"/>
                  </a:schemeClr>
                </a:solidFill>
                <a:latin typeface="Arial Narrow" pitchFamily="34" charset="0"/>
              </a:rPr>
              <a:t> |</a:t>
            </a:r>
            <a:r>
              <a:rPr lang="fr-FR" sz="1400" b="0" kern="1200" dirty="0" smtClean="0">
                <a:solidFill>
                  <a:schemeClr val="tx2">
                    <a:lumMod val="50000"/>
                  </a:schemeClr>
                </a:solidFill>
                <a:latin typeface="Arial Narrow" pitchFamily="34" charset="0"/>
                <a:ea typeface="ＭＳ Ｐゴシック" pitchFamily="-106" charset="-128"/>
                <a:cs typeface="+mn-cs"/>
              </a:rPr>
              <a:t>Montréal </a:t>
            </a:r>
            <a:r>
              <a:rPr lang="de-DE" sz="1400" b="0" dirty="0" smtClean="0">
                <a:solidFill>
                  <a:schemeClr val="tx2">
                    <a:lumMod val="50000"/>
                  </a:schemeClr>
                </a:solidFill>
                <a:latin typeface="Arial Narrow" pitchFamily="34" charset="0"/>
              </a:rPr>
              <a:t>| 5 - 6 November 2013</a:t>
            </a:r>
            <a:endParaRPr lang="de-DE" sz="1400" b="0" dirty="0">
              <a:solidFill>
                <a:schemeClr val="tx2">
                  <a:lumMod val="50000"/>
                </a:schemeClr>
              </a:solidFill>
              <a:latin typeface="Arial Narrow" pitchFamily="34" charset="0"/>
            </a:endParaRPr>
          </a:p>
        </p:txBody>
      </p:sp>
      <p:pic>
        <p:nvPicPr>
          <p:cNvPr id="7" name="Picture 2"/>
          <p:cNvPicPr>
            <a:picLocks noChangeAspect="1" noChangeArrowheads="1"/>
          </p:cNvPicPr>
          <p:nvPr userDrawn="1"/>
        </p:nvPicPr>
        <p:blipFill>
          <a:blip r:embed="rId3"/>
          <a:srcRect/>
          <a:stretch>
            <a:fillRect/>
          </a:stretch>
        </p:blipFill>
        <p:spPr bwMode="auto">
          <a:xfrm>
            <a:off x="7712320" y="4881563"/>
            <a:ext cx="1431680" cy="933450"/>
          </a:xfrm>
          <a:prstGeom prst="rect">
            <a:avLst/>
          </a:prstGeom>
          <a:noFill/>
          <a:ln w="12700">
            <a:noFill/>
            <a:miter lim="800000"/>
            <a:headEnd/>
            <a:tailEnd/>
          </a:ln>
        </p:spPr>
      </p:pic>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60265" y="6453963"/>
            <a:ext cx="1639186" cy="318977"/>
          </a:xfrm>
        </p:spPr>
        <p:txBody>
          <a:bodyPr/>
          <a:lstStyle>
            <a:lvl1pPr>
              <a:defRPr sz="1200">
                <a:latin typeface="Century Gothic" pitchFamily="34" charset="0"/>
              </a:defRPr>
            </a:lvl1pPr>
          </a:lstStyle>
          <a:p>
            <a:pPr>
              <a:defRPr/>
            </a:pPr>
            <a:fld id="{6BF8D2B0-EFB6-4DAA-9B0B-6F6B3A580823}" type="slidenum">
              <a:rPr lang="en-US" smtClean="0"/>
              <a:pPr>
                <a:defRPr/>
              </a:pPr>
              <a:t>‹N°›</a:t>
            </a:fld>
            <a:r>
              <a:rPr lang="en-US" dirty="0" smtClean="0"/>
              <a:t>/22</a:t>
            </a:r>
            <a:endParaRPr lang="en-US" dirty="0"/>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3958" y="143722"/>
            <a:ext cx="7629467" cy="501650"/>
          </a:xfrm>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BFAF502F-6400-7640-A562-981D9E584425}" type="slidenum">
              <a:rPr lang="en-US" smtClean="0"/>
              <a:pPr/>
              <a:t>‹N°›</a:t>
            </a:fld>
            <a:r>
              <a:rPr lang="en-US" dirty="0" smtClean="0"/>
              <a:t>/22</a:t>
            </a:r>
            <a:endParaRPr lang="en-US" dirty="0"/>
          </a:p>
        </p:txBody>
      </p:sp>
    </p:spTree>
    <p:extLst>
      <p:ext uri="{BB962C8B-B14F-4D97-AF65-F5344CB8AC3E}">
        <p14:creationId xmlns="" xmlns:p14="http://schemas.microsoft.com/office/powerpoint/2010/main" val="539333225"/>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bwMode="auto">
          <a:xfrm>
            <a:off x="0" y="1347788"/>
            <a:ext cx="9144000" cy="55102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r" defTabSz="914400" eaLnBrk="0" hangingPunct="0">
              <a:defRPr/>
            </a:pPr>
            <a:endParaRPr lang="en-US" sz="1500" dirty="0">
              <a:solidFill>
                <a:srgbClr val="000000"/>
              </a:solidFill>
              <a:latin typeface="Tahoma" pitchFamily="34" charset="0"/>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2172769" y="143722"/>
            <a:ext cx="6930656"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1028" name="Rectangle 58"/>
          <p:cNvSpPr>
            <a:spLocks noGrp="1" noChangeArrowheads="1"/>
          </p:cNvSpPr>
          <p:nvPr>
            <p:ph type="body" idx="1"/>
          </p:nvPr>
        </p:nvSpPr>
        <p:spPr bwMode="auto">
          <a:xfrm>
            <a:off x="296863" y="1457325"/>
            <a:ext cx="84455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TextBox 3"/>
          <p:cNvSpPr txBox="1"/>
          <p:nvPr userDrawn="1"/>
        </p:nvSpPr>
        <p:spPr>
          <a:xfrm>
            <a:off x="19050" y="559374"/>
            <a:ext cx="1442165" cy="577081"/>
          </a:xfrm>
          <a:prstGeom prst="rect">
            <a:avLst/>
          </a:prstGeom>
          <a:noFill/>
        </p:spPr>
        <p:txBody>
          <a:bodyPr wrap="none">
            <a:spAutoFit/>
          </a:bodyPr>
          <a:lstStyle/>
          <a:p>
            <a:pPr defTabSz="914400" eaLnBrk="0" hangingPunct="0">
              <a:spcBef>
                <a:spcPts val="0"/>
              </a:spcBef>
              <a:defRPr/>
            </a:pPr>
            <a:r>
              <a:rPr lang="en-US" sz="1050" b="1" dirty="0" smtClean="0">
                <a:solidFill>
                  <a:srgbClr val="FFFFFF"/>
                </a:solidFill>
                <a:latin typeface="+mj-lt"/>
                <a:ea typeface="ＭＳ Ｐゴシック" pitchFamily="-105" charset="-128"/>
                <a:cs typeface="ＭＳ Ｐゴシック" pitchFamily="-105" charset="-128"/>
              </a:rPr>
              <a:t>27</a:t>
            </a:r>
            <a:r>
              <a:rPr lang="en-US" sz="1050" b="1" baseline="30000" dirty="0" smtClean="0">
                <a:solidFill>
                  <a:srgbClr val="FFFFFF"/>
                </a:solidFill>
                <a:latin typeface="+mj-lt"/>
                <a:ea typeface="ＭＳ Ｐゴシック" pitchFamily="-105" charset="-128"/>
                <a:cs typeface="ＭＳ Ｐゴシック" pitchFamily="-105" charset="-128"/>
              </a:rPr>
              <a:t>th</a:t>
            </a:r>
            <a:r>
              <a:rPr lang="en-US" sz="1050" b="1" dirty="0" smtClean="0">
                <a:solidFill>
                  <a:srgbClr val="FFFFFF"/>
                </a:solidFill>
                <a:latin typeface="+mj-lt"/>
                <a:ea typeface="ＭＳ Ｐゴシック" pitchFamily="-105" charset="-128"/>
                <a:cs typeface="ＭＳ Ｐゴシック" pitchFamily="-105" charset="-128"/>
              </a:rPr>
              <a:t> CEOS Plenary</a:t>
            </a:r>
            <a:endParaRPr lang="en-US" sz="1050" b="1" dirty="0">
              <a:solidFill>
                <a:srgbClr val="FFFFFF"/>
              </a:solidFill>
              <a:latin typeface="+mj-lt"/>
              <a:ea typeface="ＭＳ Ｐゴシック" pitchFamily="-105" charset="-128"/>
              <a:cs typeface="ＭＳ Ｐゴシック" pitchFamily="-105" charset="-128"/>
            </a:endParaRPr>
          </a:p>
          <a:p>
            <a:pPr algn="ctr" defTabSz="914400" eaLnBrk="0" hangingPunct="0">
              <a:spcBef>
                <a:spcPts val="0"/>
              </a:spcBef>
              <a:defRPr/>
            </a:pPr>
            <a:r>
              <a:rPr lang="en-US" sz="1050" b="1" dirty="0" smtClean="0">
                <a:solidFill>
                  <a:srgbClr val="FFFFFF"/>
                </a:solidFill>
                <a:latin typeface="+mj-lt"/>
                <a:ea typeface="ＭＳ Ｐゴシック" pitchFamily="-105" charset="-128"/>
                <a:cs typeface="ＭＳ Ｐゴシック" pitchFamily="-105" charset="-128"/>
              </a:rPr>
              <a:t>Montréal, Canada</a:t>
            </a:r>
            <a:r>
              <a:rPr lang="en-US" sz="1050" b="1" dirty="0">
                <a:solidFill>
                  <a:srgbClr val="FFFFFF"/>
                </a:solidFill>
                <a:latin typeface="+mj-lt"/>
                <a:ea typeface="ＭＳ Ｐゴシック" pitchFamily="-105" charset="-128"/>
                <a:cs typeface="ＭＳ Ｐゴシック" pitchFamily="-105" charset="-128"/>
              </a:rPr>
              <a:t/>
            </a:r>
            <a:br>
              <a:rPr lang="en-US" sz="1050" b="1" dirty="0">
                <a:solidFill>
                  <a:srgbClr val="FFFFFF"/>
                </a:solidFill>
                <a:latin typeface="+mj-lt"/>
                <a:ea typeface="ＭＳ Ｐゴシック" pitchFamily="-105" charset="-128"/>
                <a:cs typeface="ＭＳ Ｐゴシック" pitchFamily="-105" charset="-128"/>
              </a:rPr>
            </a:br>
            <a:r>
              <a:rPr lang="en-US" sz="1050" b="1" dirty="0" smtClean="0">
                <a:solidFill>
                  <a:srgbClr val="FFFFFF"/>
                </a:solidFill>
                <a:latin typeface="+mj-lt"/>
                <a:ea typeface="ＭＳ Ｐゴシック" pitchFamily="-105" charset="-128"/>
                <a:cs typeface="ＭＳ Ｐゴシック" pitchFamily="-105" charset="-128"/>
              </a:rPr>
              <a:t>5-6 November, 2013</a:t>
            </a:r>
            <a:endParaRPr lang="en-US" sz="1050" b="1" dirty="0">
              <a:solidFill>
                <a:srgbClr val="FFFFFF"/>
              </a:solidFill>
              <a:latin typeface="+mj-lt"/>
              <a:ea typeface="ＭＳ Ｐゴシック" pitchFamily="-105" charset="-128"/>
              <a:cs typeface="ＭＳ Ｐゴシック" pitchFamily="-105" charset="-128"/>
            </a:endParaRPr>
          </a:p>
        </p:txBody>
      </p:sp>
      <p:sp>
        <p:nvSpPr>
          <p:cNvPr id="8" name="Rectangle 4"/>
          <p:cNvSpPr>
            <a:spLocks noGrp="1" noChangeArrowheads="1"/>
          </p:cNvSpPr>
          <p:nvPr>
            <p:ph type="sldNum" sz="quarter" idx="4"/>
          </p:nvPr>
        </p:nvSpPr>
        <p:spPr>
          <a:xfrm>
            <a:off x="7239000" y="6600825"/>
            <a:ext cx="1905000" cy="2571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00">
                <a:solidFill>
                  <a:srgbClr val="002569"/>
                </a:solidFill>
                <a:latin typeface="Calibri" pitchFamily="-106" charset="0"/>
                <a:cs typeface="Calibri" pitchFamily="-106" charset="0"/>
              </a:defRPr>
            </a:lvl1pPr>
          </a:lstStyle>
          <a:p>
            <a:pPr>
              <a:defRPr/>
            </a:pPr>
            <a:fld id="{980EA4A0-E513-42EA-B292-B21C1B51B660}" type="slidenum">
              <a:rPr lang="en-US" smtClean="0"/>
              <a:pPr>
                <a:defRPr/>
              </a:pPr>
              <a:t>‹N°›</a:t>
            </a:fld>
            <a:r>
              <a:rPr lang="en-US" dirty="0" smtClean="0"/>
              <a:t>/22</a:t>
            </a:r>
            <a:endParaRPr lang="en-US" dirty="0"/>
          </a:p>
        </p:txBody>
      </p:sp>
      <p:pic>
        <p:nvPicPr>
          <p:cNvPr id="10" name="Picture 34"/>
          <p:cNvPicPr>
            <a:picLocks noChangeAspect="1" noChangeArrowheads="1"/>
          </p:cNvPicPr>
          <p:nvPr userDrawn="1"/>
        </p:nvPicPr>
        <p:blipFill>
          <a:blip r:embed="rId6" cstate="print"/>
          <a:srcRect t="16208"/>
          <a:stretch>
            <a:fillRect/>
          </a:stretch>
        </p:blipFill>
        <p:spPr bwMode="auto">
          <a:xfrm>
            <a:off x="1" y="0"/>
            <a:ext cx="1375442" cy="690563"/>
          </a:xfrm>
          <a:prstGeom prst="rect">
            <a:avLst/>
          </a:prstGeom>
          <a:noFill/>
          <a:ln w="9525">
            <a:noFill/>
            <a:miter lim="800000"/>
            <a:headEnd/>
            <a:tailEnd/>
          </a:ln>
        </p:spPr>
      </p:pic>
      <p:sp>
        <p:nvSpPr>
          <p:cNvPr id="11" name="Rectangle 36"/>
          <p:cNvSpPr>
            <a:spLocks noChangeArrowheads="1"/>
          </p:cNvSpPr>
          <p:nvPr userDrawn="1"/>
        </p:nvSpPr>
        <p:spPr bwMode="auto">
          <a:xfrm>
            <a:off x="158549" y="6562791"/>
            <a:ext cx="3446456" cy="215444"/>
          </a:xfrm>
          <a:prstGeom prst="rect">
            <a:avLst/>
          </a:prstGeom>
          <a:noFill/>
          <a:ln w="9525">
            <a:noFill/>
            <a:miter lim="800000"/>
            <a:headEnd/>
            <a:tailEnd/>
          </a:ln>
        </p:spPr>
        <p:txBody>
          <a:bodyPr wrap="none" lIns="0" tIns="0" rIns="0" bIns="0">
            <a:spAutoFit/>
          </a:bodyPr>
          <a:lstStyle/>
          <a:p>
            <a:pPr algn="l">
              <a:defRPr/>
            </a:pPr>
            <a:r>
              <a:rPr lang="de-DE" sz="1400" b="0" dirty="0" smtClean="0">
                <a:solidFill>
                  <a:schemeClr val="tx2">
                    <a:lumMod val="50000"/>
                  </a:schemeClr>
                </a:solidFill>
                <a:latin typeface="Arial Narrow" pitchFamily="34" charset="0"/>
              </a:rPr>
              <a:t>27th</a:t>
            </a:r>
            <a:r>
              <a:rPr lang="de-DE" sz="1400" b="0" baseline="0" dirty="0" smtClean="0">
                <a:solidFill>
                  <a:schemeClr val="tx2">
                    <a:lumMod val="50000"/>
                  </a:schemeClr>
                </a:solidFill>
                <a:latin typeface="Arial Narrow" pitchFamily="34" charset="0"/>
              </a:rPr>
              <a:t> </a:t>
            </a:r>
            <a:r>
              <a:rPr lang="de-DE" sz="1400" b="0" dirty="0" smtClean="0">
                <a:solidFill>
                  <a:schemeClr val="tx2">
                    <a:lumMod val="50000"/>
                  </a:schemeClr>
                </a:solidFill>
                <a:latin typeface="Arial Narrow" pitchFamily="34" charset="0"/>
              </a:rPr>
              <a:t>CEOS </a:t>
            </a:r>
            <a:r>
              <a:rPr lang="de-DE" sz="1400" b="0" dirty="0" err="1" smtClean="0">
                <a:solidFill>
                  <a:schemeClr val="tx2">
                    <a:lumMod val="50000"/>
                  </a:schemeClr>
                </a:solidFill>
                <a:latin typeface="Arial Narrow" pitchFamily="34" charset="0"/>
              </a:rPr>
              <a:t>Plenary</a:t>
            </a:r>
            <a:r>
              <a:rPr lang="de-DE" sz="1400" b="0" dirty="0" smtClean="0">
                <a:solidFill>
                  <a:schemeClr val="tx2">
                    <a:lumMod val="50000"/>
                  </a:schemeClr>
                </a:solidFill>
                <a:latin typeface="Arial Narrow" pitchFamily="34" charset="0"/>
              </a:rPr>
              <a:t> |</a:t>
            </a:r>
            <a:r>
              <a:rPr lang="fr-FR" sz="1400" b="0" kern="1200" dirty="0" smtClean="0">
                <a:solidFill>
                  <a:schemeClr val="tx2">
                    <a:lumMod val="50000"/>
                  </a:schemeClr>
                </a:solidFill>
                <a:latin typeface="Arial Narrow" pitchFamily="34" charset="0"/>
                <a:ea typeface="ＭＳ Ｐゴシック" pitchFamily="-106" charset="-128"/>
                <a:cs typeface="+mn-cs"/>
              </a:rPr>
              <a:t>Montréal </a:t>
            </a:r>
            <a:r>
              <a:rPr lang="de-DE" sz="1400" b="0" dirty="0" smtClean="0">
                <a:solidFill>
                  <a:schemeClr val="tx2">
                    <a:lumMod val="50000"/>
                  </a:schemeClr>
                </a:solidFill>
                <a:latin typeface="Arial Narrow" pitchFamily="34" charset="0"/>
              </a:rPr>
              <a:t>| 5 - 6 November 2013</a:t>
            </a:r>
            <a:endParaRPr lang="de-DE" sz="1400" b="0" dirty="0">
              <a:solidFill>
                <a:schemeClr val="tx2">
                  <a:lumMod val="50000"/>
                </a:schemeClr>
              </a:solidFill>
              <a:latin typeface="Arial Narrow" pitchFamily="34" charset="0"/>
            </a:endParaRPr>
          </a:p>
        </p:txBody>
      </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5" r:id="rId3"/>
  </p:sldLayoutIdLst>
  <p:transition spd="slow"/>
  <p:txStyles>
    <p:titleStyle>
      <a:lvl1pPr algn="r"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2800" b="1">
          <a:solidFill>
            <a:schemeClr val="tx2"/>
          </a:solidFill>
          <a:latin typeface="Arial Narrow" pitchFamily="34" charset="0"/>
          <a:ea typeface="ＭＳ Ｐゴシック" charset="-128"/>
          <a:cs typeface="Arial Narrow" pitchFamily="34" charset="0"/>
        </a:defRPr>
      </a:lvl1pPr>
      <a:lvl2pPr marL="742950" indent="-285750" algn="l" rtl="0" eaLnBrk="0" fontAlgn="base" hangingPunct="0">
        <a:spcBef>
          <a:spcPct val="20000"/>
        </a:spcBef>
        <a:spcAft>
          <a:spcPct val="0"/>
        </a:spcAft>
        <a:buFont typeface="Arial" charset="0"/>
        <a:buChar char="•"/>
        <a:defRPr sz="2400" b="1">
          <a:solidFill>
            <a:schemeClr val="tx2"/>
          </a:solidFill>
          <a:latin typeface="Arial Narrow" pitchFamily="34"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400" b="1">
          <a:solidFill>
            <a:schemeClr val="tx2"/>
          </a:solidFill>
          <a:latin typeface="Arial Narrow" pitchFamily="34"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sz="2000" b="1">
          <a:solidFill>
            <a:schemeClr val="tx2"/>
          </a:solidFill>
          <a:latin typeface="Arial Narrow" pitchFamily="34" charset="0"/>
          <a:ea typeface="ＭＳ Ｐゴシック" charset="-128"/>
        </a:defRPr>
      </a:lvl4pPr>
      <a:lvl5pPr marL="2057400" indent="-228600" algn="l" rtl="0" eaLnBrk="0" fontAlgn="base" hangingPunct="0">
        <a:spcBef>
          <a:spcPct val="20000"/>
        </a:spcBef>
        <a:spcAft>
          <a:spcPct val="0"/>
        </a:spcAft>
        <a:buFont typeface="Arial" charset="0"/>
        <a:buChar char="•"/>
        <a:defRPr sz="1800" b="1">
          <a:solidFill>
            <a:schemeClr val="tx2"/>
          </a:solidFill>
          <a:latin typeface="Arial Narrow" pitchFamily="34"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jecam.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jpeg"/><Relationship Id="rId26" Type="http://schemas.openxmlformats.org/officeDocument/2006/relationships/image" Target="../media/image37.jpeg"/><Relationship Id="rId39" Type="http://schemas.openxmlformats.org/officeDocument/2006/relationships/image" Target="../media/image49.jpeg"/><Relationship Id="rId3" Type="http://schemas.openxmlformats.org/officeDocument/2006/relationships/image" Target="../media/image14.png"/><Relationship Id="rId21" Type="http://schemas.openxmlformats.org/officeDocument/2006/relationships/image" Target="../media/image32.jpeg"/><Relationship Id="rId34" Type="http://schemas.openxmlformats.org/officeDocument/2006/relationships/image" Target="../media/image45.jpeg"/><Relationship Id="rId42" Type="http://schemas.openxmlformats.org/officeDocument/2006/relationships/image" Target="../media/image52.png"/><Relationship Id="rId47" Type="http://schemas.openxmlformats.org/officeDocument/2006/relationships/image" Target="../media/image57.png"/><Relationship Id="rId50" Type="http://schemas.openxmlformats.org/officeDocument/2006/relationships/image" Target="../media/image60.png"/><Relationship Id="rId7" Type="http://schemas.openxmlformats.org/officeDocument/2006/relationships/image" Target="../media/image18.jpeg"/><Relationship Id="rId12" Type="http://schemas.openxmlformats.org/officeDocument/2006/relationships/image" Target="../media/image23.png"/><Relationship Id="rId17" Type="http://schemas.openxmlformats.org/officeDocument/2006/relationships/image" Target="../media/image28.jpeg"/><Relationship Id="rId25" Type="http://schemas.openxmlformats.org/officeDocument/2006/relationships/image" Target="../media/image36.wmf"/><Relationship Id="rId33" Type="http://schemas.openxmlformats.org/officeDocument/2006/relationships/image" Target="../media/image44.png"/><Relationship Id="rId38" Type="http://schemas.openxmlformats.org/officeDocument/2006/relationships/image" Target="../media/image48.jpeg"/><Relationship Id="rId46" Type="http://schemas.openxmlformats.org/officeDocument/2006/relationships/image" Target="../media/image56.jpeg"/><Relationship Id="rId2" Type="http://schemas.openxmlformats.org/officeDocument/2006/relationships/image" Target="../media/image13.png"/><Relationship Id="rId16" Type="http://schemas.openxmlformats.org/officeDocument/2006/relationships/image" Target="../media/image27.jpeg"/><Relationship Id="rId20" Type="http://schemas.openxmlformats.org/officeDocument/2006/relationships/image" Target="../media/image31.jpeg"/><Relationship Id="rId29" Type="http://schemas.openxmlformats.org/officeDocument/2006/relationships/image" Target="../media/image40.png"/><Relationship Id="rId41"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24" Type="http://schemas.openxmlformats.org/officeDocument/2006/relationships/image" Target="../media/image35.jpeg"/><Relationship Id="rId32" Type="http://schemas.openxmlformats.org/officeDocument/2006/relationships/image" Target="../media/image43.jpeg"/><Relationship Id="rId37" Type="http://schemas.openxmlformats.org/officeDocument/2006/relationships/image" Target="../media/image47.jpeg"/><Relationship Id="rId40" Type="http://schemas.openxmlformats.org/officeDocument/2006/relationships/image" Target="../media/image50.jpeg"/><Relationship Id="rId45" Type="http://schemas.openxmlformats.org/officeDocument/2006/relationships/image" Target="../media/image55.jpeg"/><Relationship Id="rId5" Type="http://schemas.openxmlformats.org/officeDocument/2006/relationships/image" Target="../media/image16.png"/><Relationship Id="rId15" Type="http://schemas.openxmlformats.org/officeDocument/2006/relationships/image" Target="../media/image26.jpe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6.gif"/><Relationship Id="rId49" Type="http://schemas.openxmlformats.org/officeDocument/2006/relationships/image" Target="../media/image59.jpeg"/><Relationship Id="rId10" Type="http://schemas.openxmlformats.org/officeDocument/2006/relationships/image" Target="../media/image21.jpeg"/><Relationship Id="rId19" Type="http://schemas.openxmlformats.org/officeDocument/2006/relationships/image" Target="../media/image30.png"/><Relationship Id="rId31" Type="http://schemas.openxmlformats.org/officeDocument/2006/relationships/image" Target="../media/image42.jpeg"/><Relationship Id="rId44" Type="http://schemas.openxmlformats.org/officeDocument/2006/relationships/image" Target="../media/image54.emf"/><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jpeg"/><Relationship Id="rId27" Type="http://schemas.openxmlformats.org/officeDocument/2006/relationships/image" Target="../media/image38.png"/><Relationship Id="rId30" Type="http://schemas.openxmlformats.org/officeDocument/2006/relationships/image" Target="../media/image41.jpeg"/><Relationship Id="rId35" Type="http://schemas.openxmlformats.org/officeDocument/2006/relationships/hyperlink" Target="http://www.csiro.au/" TargetMode="External"/><Relationship Id="rId43" Type="http://schemas.openxmlformats.org/officeDocument/2006/relationships/image" Target="../media/image53.png"/><Relationship Id="rId48" Type="http://schemas.openxmlformats.org/officeDocument/2006/relationships/image" Target="../media/image58.png"/><Relationship Id="rId8" Type="http://schemas.openxmlformats.org/officeDocument/2006/relationships/image" Target="../media/image19.png"/><Relationship Id="rId51"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3"/>
          <p:cNvSpPr>
            <a:spLocks noGrp="1" noChangeArrowheads="1"/>
          </p:cNvSpPr>
          <p:nvPr>
            <p:ph type="subTitle" idx="1"/>
          </p:nvPr>
        </p:nvSpPr>
        <p:spPr/>
        <p:txBody>
          <a:bodyPr/>
          <a:lstStyle/>
          <a:p>
            <a:pPr algn="r" eaLnBrk="1" hangingPunct="1"/>
            <a:r>
              <a:rPr lang="en-GB" altLang="ja-JP" dirty="0" smtClean="0">
                <a:latin typeface="Calibri" pitchFamily="34" charset="0"/>
                <a:ea typeface="ＭＳ Ｐゴシック" pitchFamily="50" charset="-128"/>
              </a:rPr>
              <a:t>Agenda item: 24</a:t>
            </a:r>
          </a:p>
          <a:p>
            <a:pPr algn="r" eaLnBrk="1" hangingPunct="1"/>
            <a:r>
              <a:rPr lang="en-GB" altLang="ja-JP" dirty="0" smtClean="0">
                <a:latin typeface="Calibri" pitchFamily="34" charset="0"/>
                <a:ea typeface="ＭＳ Ｐゴシック" pitchFamily="50" charset="-128"/>
              </a:rPr>
              <a:t>Michel Deshayes, GEO Secretariat</a:t>
            </a:r>
          </a:p>
          <a:p>
            <a:pPr marL="627063" indent="-627063" algn="r" eaLnBrk="1" hangingPunct="1"/>
            <a:r>
              <a:rPr lang="en-GB" altLang="ja-JP" dirty="0">
                <a:latin typeface="Calibri" pitchFamily="34" charset="0"/>
                <a:ea typeface="ＭＳ Ｐゴシック" pitchFamily="50" charset="-128"/>
              </a:rPr>
              <a:t>	</a:t>
            </a:r>
            <a:r>
              <a:rPr lang="en-GB" altLang="ja-JP" dirty="0" smtClean="0">
                <a:latin typeface="Calibri" pitchFamily="34" charset="0"/>
                <a:ea typeface="ＭＳ Ｐゴシック" pitchFamily="50" charset="-128"/>
              </a:rPr>
              <a:t>on behalf of GEOGLAM</a:t>
            </a:r>
          </a:p>
        </p:txBody>
      </p:sp>
      <p:sp>
        <p:nvSpPr>
          <p:cNvPr id="13315" name="Rectangle 44"/>
          <p:cNvSpPr>
            <a:spLocks noGrp="1" noChangeArrowheads="1"/>
          </p:cNvSpPr>
          <p:nvPr>
            <p:ph type="ctrTitle"/>
          </p:nvPr>
        </p:nvSpPr>
        <p:spPr>
          <a:xfrm>
            <a:off x="3485721" y="666750"/>
            <a:ext cx="5415026" cy="1874838"/>
          </a:xfrm>
        </p:spPr>
        <p:txBody>
          <a:bodyPr/>
          <a:lstStyle/>
          <a:p>
            <a:r>
              <a:rPr lang="en-US" dirty="0" smtClean="0"/>
              <a:t>27</a:t>
            </a:r>
            <a:r>
              <a:rPr lang="en-US" baseline="30000" dirty="0" smtClean="0"/>
              <a:t>th</a:t>
            </a:r>
            <a:r>
              <a:rPr lang="en-US" dirty="0" smtClean="0"/>
              <a:t> CEOS PLENARY </a:t>
            </a:r>
            <a:br>
              <a:rPr lang="en-US" dirty="0" smtClean="0"/>
            </a:br>
            <a:r>
              <a:rPr lang="en-US" dirty="0" smtClean="0"/>
              <a:t> GEOGLAM Status Update</a:t>
            </a:r>
          </a:p>
        </p:txBody>
      </p:sp>
      <p:pic>
        <p:nvPicPr>
          <p:cNvPr id="5" name="Picture 3"/>
          <p:cNvPicPr>
            <a:picLocks noChangeAspect="1" noChangeArrowheads="1"/>
          </p:cNvPicPr>
          <p:nvPr/>
        </p:nvPicPr>
        <p:blipFill>
          <a:blip r:embed="rId3">
            <a:extLst>
              <a:ext uri="{28A0092B-C50C-407E-A947-70E740481C1C}">
                <a14:useLocalDpi xmlns="" xmlns:a14="http://schemas.microsoft.com/office/drawing/2010/main" val="0"/>
              </a:ext>
            </a:extLst>
          </a:blip>
          <a:stretch>
            <a:fillRect/>
          </a:stretch>
        </p:blipFill>
        <p:spPr bwMode="auto">
          <a:xfrm>
            <a:off x="8400585" y="152400"/>
            <a:ext cx="572430" cy="57243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8-29 at 4.33.53 PM.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635795" y="2056222"/>
            <a:ext cx="4257866" cy="1978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p:cNvSpPr txBox="1">
            <a:spLocks noChangeArrowheads="1"/>
          </p:cNvSpPr>
          <p:nvPr/>
        </p:nvSpPr>
        <p:spPr>
          <a:xfrm>
            <a:off x="318976" y="1545022"/>
            <a:ext cx="8633638" cy="2071635"/>
          </a:xfrm>
          <a:prstGeom prst="rect">
            <a:avLst/>
          </a:prstGeom>
        </p:spPr>
        <p:txBody>
          <a:bodyPr/>
          <a:lstStyle/>
          <a:p>
            <a:pPr marL="273050" lvl="0" indent="-273050" defTabSz="914400">
              <a:lnSpc>
                <a:spcPct val="90000"/>
              </a:lnSpc>
              <a:spcBef>
                <a:spcPct val="20000"/>
              </a:spcBef>
              <a:buFont typeface="Arial" charset="0"/>
              <a:buChar char="•"/>
              <a:defRPr/>
            </a:pPr>
            <a:r>
              <a:rPr lang="en-AU" sz="2400" b="1" kern="0" dirty="0" smtClean="0">
                <a:solidFill>
                  <a:schemeClr val="tx1">
                    <a:lumMod val="75000"/>
                  </a:schemeClr>
                </a:solidFill>
                <a:latin typeface="Arial" pitchFamily="34" charset="0"/>
                <a:ea typeface="ＭＳ Ｐゴシック" pitchFamily="50" charset="-128"/>
                <a:cs typeface="Arial" pitchFamily="34" charset="0"/>
              </a:rPr>
              <a:t>July 2013 : GEOGLAM Implementation Plan </a:t>
            </a:r>
            <a:br>
              <a:rPr lang="en-AU" sz="2400" b="1" kern="0" dirty="0" smtClean="0">
                <a:solidFill>
                  <a:schemeClr val="tx1">
                    <a:lumMod val="75000"/>
                  </a:schemeClr>
                </a:solidFill>
                <a:latin typeface="Arial" pitchFamily="34" charset="0"/>
                <a:ea typeface="ＭＳ Ｐゴシック" pitchFamily="50" charset="-128"/>
                <a:cs typeface="Arial" pitchFamily="34" charset="0"/>
              </a:rPr>
            </a:br>
            <a:r>
              <a:rPr lang="en-AU" sz="2400" b="1" kern="0" dirty="0" smtClean="0">
                <a:solidFill>
                  <a:schemeClr val="tx1">
                    <a:lumMod val="75000"/>
                  </a:schemeClr>
                </a:solidFill>
                <a:latin typeface="Arial" pitchFamily="34" charset="0"/>
                <a:ea typeface="ＭＳ Ｐゴシック" pitchFamily="50" charset="-128"/>
                <a:cs typeface="Arial" pitchFamily="34" charset="0"/>
              </a:rPr>
              <a:t>endorsed by </a:t>
            </a:r>
            <a:br>
              <a:rPr lang="en-AU" sz="2400" b="1" kern="0" dirty="0" smtClean="0">
                <a:solidFill>
                  <a:schemeClr val="tx1">
                    <a:lumMod val="75000"/>
                  </a:schemeClr>
                </a:solidFill>
                <a:latin typeface="Arial" pitchFamily="34" charset="0"/>
                <a:ea typeface="ＭＳ Ｐゴシック" pitchFamily="50" charset="-128"/>
                <a:cs typeface="Arial" pitchFamily="34" charset="0"/>
              </a:rPr>
            </a:br>
            <a:r>
              <a:rPr lang="en-AU" sz="2400" b="1" kern="0" dirty="0" smtClean="0">
                <a:solidFill>
                  <a:schemeClr val="tx1">
                    <a:lumMod val="75000"/>
                  </a:schemeClr>
                </a:solidFill>
                <a:latin typeface="Arial" pitchFamily="34" charset="0"/>
                <a:ea typeface="ＭＳ Ｐゴシック" pitchFamily="50" charset="-128"/>
                <a:cs typeface="Arial" pitchFamily="34" charset="0"/>
              </a:rPr>
              <a:t>GEO Executive Committee </a:t>
            </a:r>
            <a:br>
              <a:rPr lang="en-AU" sz="2400" b="1" kern="0" dirty="0" smtClean="0">
                <a:solidFill>
                  <a:schemeClr val="tx1">
                    <a:lumMod val="75000"/>
                  </a:schemeClr>
                </a:solidFill>
                <a:latin typeface="Arial" pitchFamily="34" charset="0"/>
                <a:ea typeface="ＭＳ Ｐゴシック" pitchFamily="50" charset="-128"/>
                <a:cs typeface="Arial" pitchFamily="34" charset="0"/>
              </a:rPr>
            </a:br>
            <a:endParaRPr lang="en-AU" sz="2400" b="1" kern="0" dirty="0" smtClean="0">
              <a:solidFill>
                <a:schemeClr val="tx1">
                  <a:lumMod val="75000"/>
                </a:schemeClr>
              </a:solidFill>
              <a:latin typeface="Arial" pitchFamily="34" charset="0"/>
              <a:ea typeface="ＭＳ Ｐゴシック" pitchFamily="50" charset="-128"/>
              <a:cs typeface="Arial" pitchFamily="34" charset="0"/>
            </a:endParaRPr>
          </a:p>
          <a:p>
            <a:pPr marL="273050" lvl="0" indent="-273050" defTabSz="914400">
              <a:lnSpc>
                <a:spcPct val="90000"/>
              </a:lnSpc>
              <a:spcBef>
                <a:spcPct val="20000"/>
              </a:spcBef>
              <a:buFont typeface="Arial" charset="0"/>
              <a:buChar char="•"/>
              <a:defRPr/>
            </a:pPr>
            <a:endParaRPr lang="en-AU" sz="2400" b="1" kern="0" dirty="0">
              <a:solidFill>
                <a:schemeClr val="tx1">
                  <a:lumMod val="75000"/>
                </a:schemeClr>
              </a:solidFill>
              <a:latin typeface="Arial" pitchFamily="34" charset="0"/>
              <a:ea typeface="ＭＳ Ｐゴシック" pitchFamily="50" charset="-128"/>
              <a:cs typeface="Arial" pitchFamily="34" charset="0"/>
            </a:endParaRPr>
          </a:p>
          <a:p>
            <a:pPr marL="273050" lvl="0" indent="-273050" defTabSz="914400">
              <a:lnSpc>
                <a:spcPct val="90000"/>
              </a:lnSpc>
              <a:spcBef>
                <a:spcPct val="20000"/>
              </a:spcBef>
              <a:defRPr/>
            </a:pPr>
            <a:endParaRPr lang="en-AU" sz="2400" b="1" kern="0" dirty="0" smtClean="0">
              <a:solidFill>
                <a:schemeClr val="tx1">
                  <a:lumMod val="75000"/>
                </a:schemeClr>
              </a:solidFill>
              <a:latin typeface="Arial" pitchFamily="34" charset="0"/>
              <a:ea typeface="ＭＳ Ｐゴシック" pitchFamily="50" charset="-128"/>
              <a:cs typeface="Arial" pitchFamily="34" charset="0"/>
            </a:endParaRPr>
          </a:p>
        </p:txBody>
      </p:sp>
      <p:sp>
        <p:nvSpPr>
          <p:cNvPr id="5" name="Titre 4"/>
          <p:cNvSpPr>
            <a:spLocks noGrp="1"/>
          </p:cNvSpPr>
          <p:nvPr>
            <p:ph type="title" idx="4294967295"/>
          </p:nvPr>
        </p:nvSpPr>
        <p:spPr/>
        <p:txBody>
          <a:bodyPr/>
          <a:lstStyle/>
          <a:p>
            <a:r>
              <a:rPr lang="en-US" sz="2800" dirty="0" smtClean="0">
                <a:solidFill>
                  <a:schemeClr val="bg1"/>
                </a:solidFill>
                <a:latin typeface="Tahoma"/>
                <a:ea typeface="ＭＳ Ｐゴシック"/>
                <a:cs typeface="Tahoma"/>
              </a:rPr>
              <a:t>GEOGLAM Accomplishments</a:t>
            </a:r>
            <a:endParaRPr lang="fr-FR" dirty="0">
              <a:solidFill>
                <a:schemeClr val="bg1"/>
              </a:solidFill>
            </a:endParaRPr>
          </a:p>
        </p:txBody>
      </p:sp>
      <p:sp>
        <p:nvSpPr>
          <p:cNvPr id="6" name="Rectangle 3"/>
          <p:cNvSpPr txBox="1">
            <a:spLocks noChangeArrowheads="1"/>
          </p:cNvSpPr>
          <p:nvPr/>
        </p:nvSpPr>
        <p:spPr>
          <a:xfrm>
            <a:off x="346586" y="4184693"/>
            <a:ext cx="8633638" cy="2093279"/>
          </a:xfrm>
          <a:prstGeom prst="rect">
            <a:avLst/>
          </a:prstGeom>
        </p:spPr>
        <p:txBody>
          <a:bodyPr/>
          <a:lstStyle/>
          <a:p>
            <a:pPr marL="273050" lvl="0" indent="-273050" defTabSz="914400">
              <a:lnSpc>
                <a:spcPct val="90000"/>
              </a:lnSpc>
              <a:spcBef>
                <a:spcPct val="20000"/>
              </a:spcBef>
              <a:buFont typeface="Arial" charset="0"/>
              <a:buChar char="•"/>
              <a:defRPr/>
            </a:pPr>
            <a:r>
              <a:rPr lang="en-AU" sz="2400" b="1" kern="0" dirty="0" smtClean="0">
                <a:solidFill>
                  <a:schemeClr val="tx1">
                    <a:lumMod val="75000"/>
                  </a:schemeClr>
                </a:solidFill>
                <a:latin typeface="Arial" pitchFamily="34" charset="0"/>
                <a:ea typeface="ＭＳ Ｐゴシック" pitchFamily="50" charset="-128"/>
                <a:cs typeface="Arial" pitchFamily="34" charset="0"/>
              </a:rPr>
              <a:t>Summer 2013: Global </a:t>
            </a:r>
            <a:r>
              <a:rPr lang="en-AU" sz="2400" b="1" kern="0" dirty="0">
                <a:solidFill>
                  <a:schemeClr val="tx1">
                    <a:lumMod val="75000"/>
                  </a:schemeClr>
                </a:solidFill>
                <a:latin typeface="Arial" pitchFamily="34" charset="0"/>
                <a:ea typeface="ＭＳ Ｐゴシック" pitchFamily="50" charset="-128"/>
                <a:cs typeface="Arial" pitchFamily="34" charset="0"/>
              </a:rPr>
              <a:t>Crop Outlooks for AMIS</a:t>
            </a:r>
          </a:p>
          <a:p>
            <a:pPr marL="723900" lvl="1" indent="-266700" defTabSz="914400">
              <a:lnSpc>
                <a:spcPct val="90000"/>
              </a:lnSpc>
              <a:spcBef>
                <a:spcPct val="20000"/>
              </a:spcBef>
              <a:buFont typeface="Arial" charset="0"/>
              <a:buChar char="•"/>
              <a:defRPr/>
            </a:pPr>
            <a:r>
              <a:rPr lang="en-AU" sz="2400" i="1" kern="0" dirty="0">
                <a:solidFill>
                  <a:schemeClr val="tx1">
                    <a:lumMod val="75000"/>
                  </a:schemeClr>
                </a:solidFill>
                <a:latin typeface="Arial" pitchFamily="34" charset="0"/>
                <a:ea typeface="ＭＳ Ｐゴシック" pitchFamily="50" charset="-128"/>
                <a:cs typeface="Arial" pitchFamily="34" charset="0"/>
              </a:rPr>
              <a:t>Combining satellite and in-situ inputs with international expertise</a:t>
            </a:r>
          </a:p>
          <a:p>
            <a:pPr marL="723900" lvl="1" indent="-266700" defTabSz="914400">
              <a:lnSpc>
                <a:spcPct val="90000"/>
              </a:lnSpc>
              <a:spcBef>
                <a:spcPct val="20000"/>
              </a:spcBef>
              <a:buFont typeface="Arial" charset="0"/>
              <a:buChar char="•"/>
              <a:defRPr/>
            </a:pPr>
            <a:r>
              <a:rPr lang="en-AU" sz="2400" i="1" u="sng" kern="0" dirty="0">
                <a:solidFill>
                  <a:schemeClr val="tx1">
                    <a:lumMod val="75000"/>
                  </a:schemeClr>
                </a:solidFill>
                <a:latin typeface="Arial" pitchFamily="34" charset="0"/>
                <a:ea typeface="ＭＳ Ｐゴシック" pitchFamily="50" charset="-128"/>
                <a:cs typeface="Arial" pitchFamily="34" charset="0"/>
              </a:rPr>
              <a:t>October 2013</a:t>
            </a:r>
            <a:r>
              <a:rPr lang="en-AU" sz="2400" i="1" kern="0" dirty="0">
                <a:solidFill>
                  <a:schemeClr val="tx1">
                    <a:lumMod val="75000"/>
                  </a:schemeClr>
                </a:solidFill>
                <a:latin typeface="Arial" pitchFamily="34" charset="0"/>
                <a:ea typeface="ＭＳ Ｐゴシック" pitchFamily="50" charset="-128"/>
                <a:cs typeface="Arial" pitchFamily="34" charset="0"/>
              </a:rPr>
              <a:t>: AMIS delegates broadly supportive of ongoing AMIS-GEOGLAM collaboration </a:t>
            </a:r>
          </a:p>
          <a:p>
            <a:pPr marL="457200" lvl="0" indent="-457200" defTabSz="914400">
              <a:lnSpc>
                <a:spcPct val="90000"/>
              </a:lnSpc>
              <a:spcBef>
                <a:spcPct val="20000"/>
              </a:spcBef>
              <a:buFont typeface="Arial" charset="0"/>
              <a:buChar char="•"/>
              <a:defRPr/>
            </a:pPr>
            <a:endParaRPr lang="en-AU" sz="2400" b="1" kern="0" dirty="0" smtClean="0">
              <a:solidFill>
                <a:schemeClr val="tx1">
                  <a:lumMod val="75000"/>
                </a:schemeClr>
              </a:solidFill>
              <a:latin typeface="Arial" pitchFamily="34" charset="0"/>
              <a:ea typeface="ＭＳ Ｐゴシック" pitchFamily="50" charset="-128"/>
              <a:cs typeface="Arial" pitchFamily="34" charset="0"/>
            </a:endParaRPr>
          </a:p>
          <a:p>
            <a:pPr lvl="1" defTabSz="914400">
              <a:lnSpc>
                <a:spcPct val="90000"/>
              </a:lnSpc>
              <a:spcBef>
                <a:spcPct val="20000"/>
              </a:spcBef>
              <a:defRPr/>
            </a:pPr>
            <a:endParaRPr lang="en-GB" sz="2400" b="1" kern="0" dirty="0">
              <a:solidFill>
                <a:schemeClr val="tx1">
                  <a:lumMod val="75000"/>
                </a:schemeClr>
              </a:solidFill>
              <a:latin typeface="Arial" pitchFamily="34" charset="0"/>
              <a:ea typeface="ＭＳ Ｐゴシック" pitchFamily="50" charset="-128"/>
              <a:cs typeface="Arial" pitchFamily="34" charset="0"/>
            </a:endParaRPr>
          </a:p>
        </p:txBody>
      </p:sp>
      <p:sp>
        <p:nvSpPr>
          <p:cNvPr id="7" name="Rectangle 5"/>
          <p:cNvSpPr>
            <a:spLocks noGrp="1" noChangeArrowheads="1"/>
          </p:cNvSpPr>
          <p:nvPr>
            <p:ph type="sldNum" sz="quarter" idx="10"/>
          </p:nvPr>
        </p:nvSpPr>
        <p:spPr bwMode="auto">
          <a:xfrm>
            <a:off x="7239000" y="6600825"/>
            <a:ext cx="1905000" cy="257175"/>
          </a:xfrm>
          <a:noFill/>
          <a:ln>
            <a:miter lim="800000"/>
            <a:headEnd/>
            <a:tailEnd/>
          </a:ln>
        </p:spPr>
        <p:txBody>
          <a:bodyPr/>
          <a:lstStyle/>
          <a:p>
            <a:fld id="{E4CFB639-93DA-4473-812F-F37C7ADCDFD1}" type="slidenum">
              <a:rPr lang="en-US" smtClean="0"/>
              <a:pPr/>
              <a:t>10</a:t>
            </a:fld>
            <a:r>
              <a:rPr lang="en-US" dirty="0" smtClean="0"/>
              <a:t> / </a:t>
            </a:r>
            <a:r>
              <a:rPr lang="en-US" dirty="0" smtClean="0"/>
              <a:t>21</a:t>
            </a:r>
            <a:endParaRPr lang="en-US" dirty="0" smtClean="0"/>
          </a:p>
        </p:txBody>
      </p:sp>
    </p:spTree>
    <p:extLst>
      <p:ext uri="{BB962C8B-B14F-4D97-AF65-F5344CB8AC3E}">
        <p14:creationId xmlns="" xmlns:p14="http://schemas.microsoft.com/office/powerpoint/2010/main" val="7523265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18976" y="1891042"/>
            <a:ext cx="8633638" cy="5129942"/>
          </a:xfrm>
          <a:prstGeom prst="rect">
            <a:avLst/>
          </a:prstGeom>
        </p:spPr>
        <p:txBody>
          <a:bodyPr/>
          <a:lstStyle/>
          <a:p>
            <a:pPr lvl="1" defTabSz="914400">
              <a:lnSpc>
                <a:spcPct val="90000"/>
              </a:lnSpc>
              <a:spcBef>
                <a:spcPct val="20000"/>
              </a:spcBef>
              <a:defRPr/>
            </a:pPr>
            <a:endParaRPr lang="en-GB" sz="2400" b="1" kern="0" dirty="0">
              <a:solidFill>
                <a:schemeClr val="tx1">
                  <a:lumMod val="75000"/>
                </a:schemeClr>
              </a:solidFill>
              <a:latin typeface="Arial" pitchFamily="34" charset="0"/>
              <a:ea typeface="ＭＳ Ｐゴシック" pitchFamily="50" charset="-128"/>
              <a:cs typeface="Arial" pitchFamily="34" charset="0"/>
            </a:endParaRPr>
          </a:p>
        </p:txBody>
      </p:sp>
      <p:grpSp>
        <p:nvGrpSpPr>
          <p:cNvPr id="5" name="Group 4"/>
          <p:cNvGrpSpPr/>
          <p:nvPr/>
        </p:nvGrpSpPr>
        <p:grpSpPr>
          <a:xfrm>
            <a:off x="514385" y="1463132"/>
            <a:ext cx="2432586" cy="5093855"/>
            <a:chOff x="-415704" y="1671940"/>
            <a:chExt cx="2468486" cy="5270406"/>
          </a:xfrm>
        </p:grpSpPr>
        <p:pic>
          <p:nvPicPr>
            <p:cNvPr id="6" name="Picture 5" descr="Screen Shot 2013-09-27 at 2.45.47 PM.png"/>
            <p:cNvPicPr>
              <a:picLocks noChangeAspect="1"/>
            </p:cNvPicPr>
            <p:nvPr/>
          </p:nvPicPr>
          <p:blipFill rotWithShape="1">
            <a:blip r:embed="rId3">
              <a:extLst>
                <a:ext uri="{28A0092B-C50C-407E-A947-70E740481C1C}">
                  <a14:useLocalDpi xmlns="" xmlns:a14="http://schemas.microsoft.com/office/drawing/2010/main" val="0"/>
                </a:ext>
              </a:extLst>
            </a:blip>
            <a:srcRect l="8321" r="1394"/>
            <a:stretch/>
          </p:blipFill>
          <p:spPr>
            <a:xfrm>
              <a:off x="-415704" y="1671940"/>
              <a:ext cx="2119923" cy="2978333"/>
            </a:xfrm>
            <a:prstGeom prst="rect">
              <a:avLst/>
            </a:prstGeom>
            <a:ln>
              <a:noFill/>
            </a:ln>
            <a:effectLst>
              <a:outerShdw blurRad="190500" algn="tl" rotWithShape="0">
                <a:srgbClr val="000000">
                  <a:alpha val="70000"/>
                </a:srgbClr>
              </a:outerShdw>
            </a:effectLst>
          </p:spPr>
        </p:pic>
        <p:pic>
          <p:nvPicPr>
            <p:cNvPr id="7" name="Picture 6" descr="Screen Shot 2013-09-27 at 2.46.11 PM.png"/>
            <p:cNvPicPr>
              <a:picLocks noChangeAspect="1"/>
            </p:cNvPicPr>
            <p:nvPr/>
          </p:nvPicPr>
          <p:blipFill rotWithShape="1">
            <a:blip r:embed="rId4">
              <a:extLst>
                <a:ext uri="{28A0092B-C50C-407E-A947-70E740481C1C}">
                  <a14:useLocalDpi xmlns="" xmlns:a14="http://schemas.microsoft.com/office/drawing/2010/main" val="0"/>
                </a:ext>
              </a:extLst>
            </a:blip>
            <a:srcRect l="6326" t="6090" r="4127" b="3708"/>
            <a:stretch/>
          </p:blipFill>
          <p:spPr>
            <a:xfrm>
              <a:off x="-175262" y="3851314"/>
              <a:ext cx="2228044" cy="3091032"/>
            </a:xfrm>
            <a:prstGeom prst="rect">
              <a:avLst/>
            </a:prstGeom>
            <a:ln>
              <a:noFill/>
            </a:ln>
            <a:effectLst>
              <a:outerShdw blurRad="190500" algn="tl" rotWithShape="0">
                <a:srgbClr val="000000">
                  <a:alpha val="70000"/>
                </a:srgbClr>
              </a:outerShdw>
            </a:effectLst>
          </p:spPr>
        </p:pic>
      </p:grpSp>
      <p:pic>
        <p:nvPicPr>
          <p:cNvPr id="8" name="Picture 7" descr="Screen Shot 2013-09-09 at 6.49.06 AM.pn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824169" y="1545020"/>
            <a:ext cx="2334983" cy="3101518"/>
          </a:xfrm>
          <a:prstGeom prst="rect">
            <a:avLst/>
          </a:prstGeom>
        </p:spPr>
      </p:pic>
      <p:pic>
        <p:nvPicPr>
          <p:cNvPr id="9" name="Picture 8" descr="Screen Shot 2013-09-27 at 2.54.14 PM.pn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6426782" y="3240357"/>
            <a:ext cx="2339239" cy="3303739"/>
          </a:xfrm>
          <a:prstGeom prst="rect">
            <a:avLst/>
          </a:prstGeom>
        </p:spPr>
      </p:pic>
      <p:pic>
        <p:nvPicPr>
          <p:cNvPr id="10" name="Picture 9" descr="Screen Shot 2013-09-27 at 2.54.04 PM.pn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3440620" y="3226709"/>
            <a:ext cx="2361691" cy="3303739"/>
          </a:xfrm>
          <a:prstGeom prst="rect">
            <a:avLst/>
          </a:prstGeom>
          <a:ln>
            <a:noFill/>
          </a:ln>
          <a:effectLst>
            <a:outerShdw blurRad="190500" algn="tl" rotWithShape="0">
              <a:srgbClr val="000000">
                <a:alpha val="70000"/>
              </a:srgbClr>
            </a:outerShdw>
          </a:effectLst>
        </p:spPr>
      </p:pic>
      <p:sp>
        <p:nvSpPr>
          <p:cNvPr id="11" name="Titre 10"/>
          <p:cNvSpPr>
            <a:spLocks noGrp="1"/>
          </p:cNvSpPr>
          <p:nvPr>
            <p:ph type="title" idx="4294967295"/>
          </p:nvPr>
        </p:nvSpPr>
        <p:spPr>
          <a:xfrm>
            <a:off x="1626919" y="155597"/>
            <a:ext cx="7440881" cy="501650"/>
          </a:xfrm>
        </p:spPr>
        <p:txBody>
          <a:bodyPr/>
          <a:lstStyle/>
          <a:p>
            <a:r>
              <a:rPr lang="en-US" sz="2800" dirty="0" smtClean="0">
                <a:solidFill>
                  <a:schemeClr val="bg1"/>
                </a:solidFill>
                <a:latin typeface="Tahoma"/>
                <a:ea typeface="ＭＳ Ｐゴシック"/>
                <a:cs typeface="Tahoma"/>
              </a:rPr>
              <a:t>GEOGLAM Accomplishments </a:t>
            </a:r>
            <a:br>
              <a:rPr lang="en-US" sz="2800" dirty="0" smtClean="0">
                <a:solidFill>
                  <a:schemeClr val="bg1"/>
                </a:solidFill>
                <a:latin typeface="Tahoma"/>
                <a:ea typeface="ＭＳ Ｐゴシック"/>
                <a:cs typeface="Tahoma"/>
              </a:rPr>
            </a:br>
            <a:r>
              <a:rPr lang="en-US" sz="2800" b="0" i="1" dirty="0" smtClean="0">
                <a:solidFill>
                  <a:schemeClr val="bg1"/>
                </a:solidFill>
                <a:latin typeface="Tahoma"/>
                <a:ea typeface="ＭＳ Ｐゴシック"/>
                <a:cs typeface="Tahoma"/>
              </a:rPr>
              <a:t>AMIS Market Monitor</a:t>
            </a:r>
            <a:endParaRPr lang="fr-FR" dirty="0">
              <a:solidFill>
                <a:schemeClr val="bg1"/>
              </a:solidFill>
            </a:endParaRPr>
          </a:p>
        </p:txBody>
      </p:sp>
      <p:sp>
        <p:nvSpPr>
          <p:cNvPr id="12" name="ZoneTexte 11"/>
          <p:cNvSpPr txBox="1"/>
          <p:nvPr/>
        </p:nvSpPr>
        <p:spPr>
          <a:xfrm>
            <a:off x="318976" y="1549842"/>
            <a:ext cx="2253566" cy="369332"/>
          </a:xfrm>
          <a:prstGeom prst="rect">
            <a:avLst/>
          </a:prstGeom>
          <a:solidFill>
            <a:schemeClr val="bg1"/>
          </a:solidFill>
        </p:spPr>
        <p:txBody>
          <a:bodyPr wrap="none" rtlCol="0">
            <a:spAutoFit/>
          </a:bodyPr>
          <a:lstStyle/>
          <a:p>
            <a:r>
              <a:rPr lang="fr-FR" b="1" dirty="0" smtClean="0"/>
              <a:t>Prototype : August</a:t>
            </a:r>
            <a:endParaRPr lang="fr-FR" b="1" dirty="0"/>
          </a:p>
        </p:txBody>
      </p:sp>
      <p:sp>
        <p:nvSpPr>
          <p:cNvPr id="14" name="ZoneTexte 13"/>
          <p:cNvSpPr txBox="1"/>
          <p:nvPr/>
        </p:nvSpPr>
        <p:spPr>
          <a:xfrm>
            <a:off x="3397130" y="1524818"/>
            <a:ext cx="4224233" cy="369332"/>
          </a:xfrm>
          <a:prstGeom prst="rect">
            <a:avLst/>
          </a:prstGeom>
          <a:solidFill>
            <a:schemeClr val="bg1"/>
          </a:solidFill>
        </p:spPr>
        <p:txBody>
          <a:bodyPr wrap="none" rtlCol="0">
            <a:spAutoFit/>
          </a:bodyPr>
          <a:lstStyle/>
          <a:p>
            <a:r>
              <a:rPr lang="fr-FR" b="1" dirty="0" smtClean="0"/>
              <a:t>Final version, 1st </a:t>
            </a:r>
            <a:r>
              <a:rPr lang="fr-FR" b="1" dirty="0" err="1" smtClean="0"/>
              <a:t>edition</a:t>
            </a:r>
            <a:r>
              <a:rPr lang="fr-FR" b="1" dirty="0" smtClean="0"/>
              <a:t>: </a:t>
            </a:r>
            <a:r>
              <a:rPr lang="fr-FR" b="1" dirty="0" err="1" smtClean="0"/>
              <a:t>September</a:t>
            </a:r>
            <a:endParaRPr lang="fr-FR" b="1" dirty="0"/>
          </a:p>
        </p:txBody>
      </p:sp>
      <p:sp>
        <p:nvSpPr>
          <p:cNvPr id="13" name="Rectangle 5"/>
          <p:cNvSpPr>
            <a:spLocks noGrp="1" noChangeArrowheads="1"/>
          </p:cNvSpPr>
          <p:nvPr>
            <p:ph type="sldNum" sz="quarter" idx="10"/>
          </p:nvPr>
        </p:nvSpPr>
        <p:spPr bwMode="auto">
          <a:xfrm>
            <a:off x="7239000" y="6600825"/>
            <a:ext cx="1905000" cy="257175"/>
          </a:xfrm>
          <a:noFill/>
          <a:ln>
            <a:miter lim="800000"/>
            <a:headEnd/>
            <a:tailEnd/>
          </a:ln>
        </p:spPr>
        <p:txBody>
          <a:bodyPr/>
          <a:lstStyle/>
          <a:p>
            <a:fld id="{E4CFB639-93DA-4473-812F-F37C7ADCDFD1}" type="slidenum">
              <a:rPr lang="en-US" smtClean="0"/>
              <a:pPr/>
              <a:t>11</a:t>
            </a:fld>
            <a:r>
              <a:rPr lang="en-US" dirty="0" smtClean="0"/>
              <a:t> / </a:t>
            </a:r>
            <a:r>
              <a:rPr lang="en-US" dirty="0" smtClean="0"/>
              <a:t>21</a:t>
            </a:r>
            <a:endParaRPr lang="en-US" dirty="0" smtClean="0"/>
          </a:p>
        </p:txBody>
      </p:sp>
    </p:spTree>
    <p:extLst>
      <p:ext uri="{BB962C8B-B14F-4D97-AF65-F5344CB8AC3E}">
        <p14:creationId xmlns="" xmlns:p14="http://schemas.microsoft.com/office/powerpoint/2010/main" val="2616820476"/>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3-09-24 at 7.01.56 AM.png"/>
          <p:cNvPicPr>
            <a:picLocks noChangeAspect="1"/>
          </p:cNvPicPr>
          <p:nvPr/>
        </p:nvPicPr>
        <p:blipFill rotWithShape="1">
          <a:blip r:embed="rId3">
            <a:extLst>
              <a:ext uri="{28A0092B-C50C-407E-A947-70E740481C1C}">
                <a14:useLocalDpi xmlns="" xmlns:a14="http://schemas.microsoft.com/office/drawing/2010/main" val="0"/>
              </a:ext>
            </a:extLst>
          </a:blip>
          <a:srcRect t="3501"/>
          <a:stretch/>
        </p:blipFill>
        <p:spPr>
          <a:xfrm>
            <a:off x="0" y="1277007"/>
            <a:ext cx="9144000" cy="5036032"/>
          </a:xfrm>
          <a:prstGeom prst="rect">
            <a:avLst/>
          </a:prstGeom>
        </p:spPr>
      </p:pic>
      <p:sp>
        <p:nvSpPr>
          <p:cNvPr id="2" name="Rectangle 3"/>
          <p:cNvSpPr txBox="1">
            <a:spLocks noChangeArrowheads="1"/>
          </p:cNvSpPr>
          <p:nvPr/>
        </p:nvSpPr>
        <p:spPr>
          <a:xfrm>
            <a:off x="318976" y="1891042"/>
            <a:ext cx="8633638" cy="5129942"/>
          </a:xfrm>
          <a:prstGeom prst="rect">
            <a:avLst/>
          </a:prstGeom>
        </p:spPr>
        <p:txBody>
          <a:bodyPr/>
          <a:lstStyle/>
          <a:p>
            <a:pPr lvl="1" defTabSz="914400">
              <a:lnSpc>
                <a:spcPct val="90000"/>
              </a:lnSpc>
              <a:spcBef>
                <a:spcPct val="20000"/>
              </a:spcBef>
              <a:defRPr/>
            </a:pPr>
            <a:endParaRPr lang="en-GB" sz="2400" b="1" kern="0" dirty="0">
              <a:solidFill>
                <a:schemeClr val="tx1">
                  <a:lumMod val="75000"/>
                </a:schemeClr>
              </a:solidFill>
              <a:latin typeface="Arial" pitchFamily="34" charset="0"/>
              <a:ea typeface="ＭＳ Ｐゴシック" pitchFamily="50" charset="-128"/>
              <a:cs typeface="Arial" pitchFamily="34" charset="0"/>
            </a:endParaRPr>
          </a:p>
        </p:txBody>
      </p:sp>
      <p:sp>
        <p:nvSpPr>
          <p:cNvPr id="3" name="Title 1"/>
          <p:cNvSpPr txBox="1">
            <a:spLocks/>
          </p:cNvSpPr>
          <p:nvPr/>
        </p:nvSpPr>
        <p:spPr bwMode="auto">
          <a:xfrm>
            <a:off x="2179674" y="279400"/>
            <a:ext cx="6964326" cy="54994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defTabSz="914400" eaLnBrk="1" hangingPunct="1"/>
            <a:r>
              <a:rPr lang="en-US" sz="2800" kern="0" dirty="0" smtClean="0">
                <a:latin typeface="Tahoma" pitchFamily="-106" charset="0"/>
                <a:ea typeface="ＭＳ Ｐゴシック" pitchFamily="-106" charset="-128"/>
                <a:cs typeface="Tahoma" pitchFamily="-106" charset="0"/>
              </a:rPr>
              <a:t> </a:t>
            </a:r>
          </a:p>
        </p:txBody>
      </p:sp>
      <p:sp>
        <p:nvSpPr>
          <p:cNvPr id="4" name="Rectangle 3"/>
          <p:cNvSpPr/>
          <p:nvPr/>
        </p:nvSpPr>
        <p:spPr>
          <a:xfrm>
            <a:off x="0" y="5945970"/>
            <a:ext cx="9144000" cy="92333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fontAlgn="auto">
              <a:spcBef>
                <a:spcPts val="0"/>
              </a:spcBef>
              <a:spcAft>
                <a:spcPts val="0"/>
              </a:spcAft>
            </a:pPr>
            <a:r>
              <a:rPr lang="en-US" b="1" dirty="0">
                <a:latin typeface="+mn-lt"/>
              </a:rPr>
              <a:t>Enables comparison between relevant datasets </a:t>
            </a:r>
            <a:r>
              <a:rPr lang="en-US" dirty="0">
                <a:latin typeface="+mn-lt"/>
              </a:rPr>
              <a:t>(global, national and regional), by crop type and accounting for crop </a:t>
            </a:r>
            <a:r>
              <a:rPr lang="en-US" dirty="0" smtClean="0">
                <a:latin typeface="+mn-lt"/>
              </a:rPr>
              <a:t>calendars; </a:t>
            </a:r>
            <a:r>
              <a:rPr lang="en-US" dirty="0">
                <a:latin typeface="+mn-lt"/>
              </a:rPr>
              <a:t>enables </a:t>
            </a:r>
            <a:r>
              <a:rPr lang="en-US" b="1" dirty="0">
                <a:latin typeface="+mn-lt"/>
              </a:rPr>
              <a:t>crop condition labeling </a:t>
            </a:r>
            <a:r>
              <a:rPr lang="en-US" dirty="0">
                <a:latin typeface="+mn-lt"/>
              </a:rPr>
              <a:t>and commenting to reflect </a:t>
            </a:r>
            <a:r>
              <a:rPr lang="en-US" b="1" dirty="0">
                <a:latin typeface="+mn-lt"/>
              </a:rPr>
              <a:t>national expert assessments</a:t>
            </a:r>
          </a:p>
        </p:txBody>
      </p:sp>
      <p:sp>
        <p:nvSpPr>
          <p:cNvPr id="6" name="Titre 5"/>
          <p:cNvSpPr>
            <a:spLocks noGrp="1"/>
          </p:cNvSpPr>
          <p:nvPr>
            <p:ph type="title" idx="4294967295"/>
          </p:nvPr>
        </p:nvSpPr>
        <p:spPr>
          <a:xfrm>
            <a:off x="1569493" y="143722"/>
            <a:ext cx="7533932" cy="501650"/>
          </a:xfrm>
        </p:spPr>
        <p:txBody>
          <a:bodyPr/>
          <a:lstStyle/>
          <a:p>
            <a:r>
              <a:rPr lang="en-US" sz="2600" dirty="0" smtClean="0">
                <a:solidFill>
                  <a:schemeClr val="bg1"/>
                </a:solidFill>
                <a:latin typeface="Tahoma"/>
                <a:ea typeface="ＭＳ Ｐゴシック"/>
                <a:cs typeface="Tahoma"/>
              </a:rPr>
              <a:t>GEOGLAM Complement to AMIS bulletin</a:t>
            </a:r>
            <a:r>
              <a:rPr lang="en-US" sz="2400" dirty="0" smtClean="0">
                <a:solidFill>
                  <a:schemeClr val="bg1"/>
                </a:solidFill>
                <a:latin typeface="Tahoma"/>
                <a:ea typeface="ＭＳ Ｐゴシック"/>
                <a:cs typeface="Tahoma"/>
              </a:rPr>
              <a:t/>
            </a:r>
            <a:br>
              <a:rPr lang="en-US" sz="2400" dirty="0" smtClean="0">
                <a:solidFill>
                  <a:schemeClr val="bg1"/>
                </a:solidFill>
                <a:latin typeface="Tahoma"/>
                <a:ea typeface="ＭＳ Ｐゴシック"/>
                <a:cs typeface="Tahoma"/>
              </a:rPr>
            </a:br>
            <a:r>
              <a:rPr lang="en-US" sz="2400" b="0" i="1" dirty="0" smtClean="0">
                <a:solidFill>
                  <a:schemeClr val="bg1"/>
                </a:solidFill>
                <a:latin typeface="Tahoma"/>
                <a:ea typeface="ＭＳ Ｐゴシック"/>
                <a:cs typeface="Tahoma"/>
              </a:rPr>
              <a:t>GEOGLAM</a:t>
            </a:r>
            <a:r>
              <a:rPr lang="en-US" sz="2400" dirty="0" smtClean="0">
                <a:solidFill>
                  <a:schemeClr val="bg1"/>
                </a:solidFill>
                <a:latin typeface="Tahoma"/>
                <a:ea typeface="ＭＳ Ｐゴシック"/>
                <a:cs typeface="Tahoma"/>
              </a:rPr>
              <a:t> </a:t>
            </a:r>
            <a:r>
              <a:rPr lang="en-US" sz="2400" b="0" i="1" dirty="0" smtClean="0">
                <a:solidFill>
                  <a:schemeClr val="bg1"/>
                </a:solidFill>
                <a:latin typeface="Tahoma"/>
                <a:ea typeface="ＭＳ Ｐゴシック"/>
                <a:cs typeface="Tahoma"/>
              </a:rPr>
              <a:t>Crop Monitor Interface</a:t>
            </a:r>
            <a:endParaRPr lang="fr-FR" b="0" i="1" dirty="0">
              <a:solidFill>
                <a:schemeClr val="bg1"/>
              </a:solidFill>
            </a:endParaRPr>
          </a:p>
        </p:txBody>
      </p:sp>
      <p:sp>
        <p:nvSpPr>
          <p:cNvPr id="8" name="Rectangle 5"/>
          <p:cNvSpPr>
            <a:spLocks noGrp="1" noChangeArrowheads="1"/>
          </p:cNvSpPr>
          <p:nvPr>
            <p:ph type="sldNum" sz="quarter" idx="10"/>
          </p:nvPr>
        </p:nvSpPr>
        <p:spPr bwMode="auto">
          <a:xfrm>
            <a:off x="7239000" y="6600825"/>
            <a:ext cx="1905000" cy="257175"/>
          </a:xfrm>
          <a:noFill/>
          <a:ln>
            <a:miter lim="800000"/>
            <a:headEnd/>
            <a:tailEnd/>
          </a:ln>
        </p:spPr>
        <p:txBody>
          <a:bodyPr/>
          <a:lstStyle/>
          <a:p>
            <a:fld id="{E4CFB639-93DA-4473-812F-F37C7ADCDFD1}" type="slidenum">
              <a:rPr lang="en-US" smtClean="0"/>
              <a:pPr/>
              <a:t>12</a:t>
            </a:fld>
            <a:r>
              <a:rPr lang="en-US" dirty="0" smtClean="0"/>
              <a:t> / </a:t>
            </a:r>
            <a:r>
              <a:rPr lang="en-US" dirty="0" smtClean="0"/>
              <a:t>21</a:t>
            </a:r>
            <a:endParaRPr lang="en-US" dirty="0" smtClean="0"/>
          </a:p>
        </p:txBody>
      </p:sp>
    </p:spTree>
    <p:extLst>
      <p:ext uri="{BB962C8B-B14F-4D97-AF65-F5344CB8AC3E}">
        <p14:creationId xmlns="" xmlns:p14="http://schemas.microsoft.com/office/powerpoint/2010/main" val="974137484"/>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18976" y="1891042"/>
            <a:ext cx="8633638" cy="5129942"/>
          </a:xfrm>
          <a:prstGeom prst="rect">
            <a:avLst/>
          </a:prstGeom>
        </p:spPr>
        <p:txBody>
          <a:bodyPr/>
          <a:lstStyle/>
          <a:p>
            <a:pPr lvl="1" defTabSz="914400">
              <a:lnSpc>
                <a:spcPct val="90000"/>
              </a:lnSpc>
              <a:spcBef>
                <a:spcPct val="20000"/>
              </a:spcBef>
              <a:defRPr/>
            </a:pPr>
            <a:endParaRPr lang="en-GB" sz="2400" b="1" kern="0" dirty="0">
              <a:solidFill>
                <a:schemeClr val="tx1">
                  <a:lumMod val="75000"/>
                </a:schemeClr>
              </a:solidFill>
              <a:latin typeface="Arial" pitchFamily="34" charset="0"/>
              <a:ea typeface="ＭＳ Ｐゴシック" pitchFamily="50" charset="-128"/>
              <a:cs typeface="Arial" pitchFamily="34" charset="0"/>
            </a:endParaRPr>
          </a:p>
        </p:txBody>
      </p:sp>
      <p:sp>
        <p:nvSpPr>
          <p:cNvPr id="4" name="Rectangle 3"/>
          <p:cNvSpPr txBox="1">
            <a:spLocks noChangeArrowheads="1"/>
          </p:cNvSpPr>
          <p:nvPr/>
        </p:nvSpPr>
        <p:spPr>
          <a:xfrm>
            <a:off x="318976" y="1705970"/>
            <a:ext cx="8825024" cy="5011089"/>
          </a:xfrm>
          <a:prstGeom prst="rect">
            <a:avLst/>
          </a:prstGeom>
        </p:spPr>
        <p:txBody>
          <a:bodyPr/>
          <a:lstStyle/>
          <a:p>
            <a:pPr marL="273050" lvl="0" indent="-273050" defTabSz="914400">
              <a:lnSpc>
                <a:spcPct val="90000"/>
              </a:lnSpc>
              <a:spcBef>
                <a:spcPts val="600"/>
              </a:spcBef>
              <a:buFont typeface="Arial" charset="0"/>
              <a:buChar char="•"/>
              <a:defRPr/>
            </a:pPr>
            <a:r>
              <a:rPr lang="en-AU" sz="2000" kern="0" dirty="0" smtClean="0">
                <a:solidFill>
                  <a:schemeClr val="tx1">
                    <a:lumMod val="75000"/>
                  </a:schemeClr>
                </a:solidFill>
                <a:latin typeface="Arial Narrow" pitchFamily="34" charset="0"/>
                <a:ea typeface="ＭＳ Ｐゴシック" pitchFamily="50" charset="-128"/>
                <a:cs typeface="Arial" pitchFamily="34" charset="0"/>
              </a:rPr>
              <a:t>Established a </a:t>
            </a:r>
            <a:r>
              <a:rPr lang="en-AU" sz="2000" b="1" kern="0" dirty="0" smtClean="0">
                <a:solidFill>
                  <a:schemeClr val="tx1">
                    <a:lumMod val="75000"/>
                  </a:schemeClr>
                </a:solidFill>
                <a:latin typeface="Arial Narrow" pitchFamily="34" charset="0"/>
                <a:ea typeface="ＭＳ Ｐゴシック" pitchFamily="50" charset="-128"/>
                <a:cs typeface="Arial" pitchFamily="34" charset="0"/>
              </a:rPr>
              <a:t>network of pilot sites</a:t>
            </a:r>
            <a:r>
              <a:rPr lang="en-AU" sz="2000" kern="0" dirty="0" smtClean="0">
                <a:solidFill>
                  <a:schemeClr val="tx1">
                    <a:lumMod val="75000"/>
                  </a:schemeClr>
                </a:solidFill>
                <a:latin typeface="Arial Narrow" pitchFamily="34" charset="0"/>
                <a:ea typeface="ＭＳ Ｐゴシック" pitchFamily="50" charset="-128"/>
                <a:cs typeface="Arial" pitchFamily="34" charset="0"/>
              </a:rPr>
              <a:t> across the globe for sharing best practices - </a:t>
            </a:r>
            <a:r>
              <a:rPr lang="en-AU" sz="2000" b="1" kern="0" dirty="0" smtClean="0">
                <a:solidFill>
                  <a:schemeClr val="tx1">
                    <a:lumMod val="75000"/>
                  </a:schemeClr>
                </a:solidFill>
                <a:latin typeface="Arial Narrow" pitchFamily="34" charset="0"/>
                <a:ea typeface="ＭＳ Ｐゴシック" pitchFamily="50" charset="-128"/>
                <a:cs typeface="Arial" pitchFamily="34" charset="0"/>
              </a:rPr>
              <a:t>JECAM</a:t>
            </a:r>
            <a:r>
              <a:rPr lang="en-AU" sz="2000" kern="0" dirty="0" smtClean="0">
                <a:solidFill>
                  <a:schemeClr val="tx1">
                    <a:lumMod val="75000"/>
                  </a:schemeClr>
                </a:solidFill>
                <a:latin typeface="Arial Narrow" pitchFamily="34" charset="0"/>
                <a:ea typeface="ＭＳ Ｐゴシック" pitchFamily="50" charset="-128"/>
                <a:cs typeface="Arial" pitchFamily="34" charset="0"/>
              </a:rPr>
              <a:t>  (</a:t>
            </a:r>
            <a:r>
              <a:rPr lang="en-AU" sz="2000" b="1" kern="0" dirty="0" smtClean="0">
                <a:solidFill>
                  <a:schemeClr val="tx1">
                    <a:lumMod val="75000"/>
                  </a:schemeClr>
                </a:solidFill>
                <a:latin typeface="Arial Narrow" pitchFamily="34" charset="0"/>
                <a:ea typeface="ＭＳ Ｐゴシック" pitchFamily="50" charset="-128"/>
                <a:cs typeface="Arial" pitchFamily="34" charset="0"/>
                <a:hlinkClick r:id="rId3"/>
              </a:rPr>
              <a:t>www.jecam.org</a:t>
            </a:r>
            <a:r>
              <a:rPr lang="en-AU" sz="2000" kern="0" dirty="0" smtClean="0">
                <a:solidFill>
                  <a:schemeClr val="tx1">
                    <a:lumMod val="75000"/>
                  </a:schemeClr>
                </a:solidFill>
                <a:latin typeface="Arial Narrow" pitchFamily="34" charset="0"/>
                <a:ea typeface="ＭＳ Ｐゴシック" pitchFamily="50" charset="-128"/>
                <a:cs typeface="Arial" pitchFamily="34" charset="0"/>
              </a:rPr>
              <a:t>)</a:t>
            </a:r>
          </a:p>
          <a:p>
            <a:pPr marL="273050" lvl="0" indent="-273050" defTabSz="914400">
              <a:lnSpc>
                <a:spcPct val="90000"/>
              </a:lnSpc>
              <a:spcBef>
                <a:spcPts val="600"/>
              </a:spcBef>
              <a:buFont typeface="Arial" charset="0"/>
              <a:buChar char="•"/>
              <a:defRPr/>
            </a:pPr>
            <a:r>
              <a:rPr lang="en-AU" sz="2000" kern="0" dirty="0" smtClean="0">
                <a:solidFill>
                  <a:schemeClr val="tx1">
                    <a:lumMod val="75000"/>
                  </a:schemeClr>
                </a:solidFill>
                <a:latin typeface="Arial Narrow" pitchFamily="34" charset="0"/>
                <a:ea typeface="ＭＳ Ｐゴシック" pitchFamily="50" charset="-128"/>
                <a:cs typeface="Arial" pitchFamily="34" charset="0"/>
              </a:rPr>
              <a:t>Developed a </a:t>
            </a:r>
            <a:r>
              <a:rPr lang="en-AU" sz="2000" b="1" kern="0" dirty="0" smtClean="0">
                <a:solidFill>
                  <a:schemeClr val="tx1">
                    <a:lumMod val="75000"/>
                  </a:schemeClr>
                </a:solidFill>
                <a:latin typeface="Arial Narrow" pitchFamily="34" charset="0"/>
                <a:ea typeface="ＭＳ Ｐゴシック" pitchFamily="50" charset="-128"/>
                <a:cs typeface="Arial" pitchFamily="34" charset="0"/>
              </a:rPr>
              <a:t>community of practice </a:t>
            </a:r>
            <a:r>
              <a:rPr lang="en-AU" sz="2000" kern="0" dirty="0" smtClean="0">
                <a:solidFill>
                  <a:schemeClr val="tx1">
                    <a:lumMod val="75000"/>
                  </a:schemeClr>
                </a:solidFill>
                <a:latin typeface="Arial Narrow" pitchFamily="34" charset="0"/>
                <a:ea typeface="ＭＳ Ｐゴシック" pitchFamily="50" charset="-128"/>
                <a:cs typeface="Arial" pitchFamily="34" charset="0"/>
              </a:rPr>
              <a:t>of more than 300 members engaged in achieving the GEO strategic targets for agriculture</a:t>
            </a:r>
          </a:p>
          <a:p>
            <a:pPr marL="273050" lvl="0" indent="-273050" defTabSz="914400">
              <a:lnSpc>
                <a:spcPct val="90000"/>
              </a:lnSpc>
              <a:spcBef>
                <a:spcPts val="600"/>
              </a:spcBef>
              <a:buFont typeface="Arial" charset="0"/>
              <a:buChar char="•"/>
              <a:defRPr/>
            </a:pPr>
            <a:r>
              <a:rPr lang="en-AU" sz="2000" kern="0" dirty="0" smtClean="0">
                <a:solidFill>
                  <a:schemeClr val="tx1">
                    <a:lumMod val="75000"/>
                  </a:schemeClr>
                </a:solidFill>
                <a:latin typeface="Arial Narrow" pitchFamily="34" charset="0"/>
                <a:ea typeface="ＭＳ Ｐゴシック" pitchFamily="50" charset="-128"/>
                <a:cs typeface="Arial" pitchFamily="34" charset="0"/>
              </a:rPr>
              <a:t>Developed </a:t>
            </a:r>
            <a:r>
              <a:rPr lang="en-AU" sz="2000" b="1" kern="0" dirty="0" smtClean="0">
                <a:solidFill>
                  <a:schemeClr val="tx1">
                    <a:lumMod val="75000"/>
                  </a:schemeClr>
                </a:solidFill>
                <a:latin typeface="Arial Narrow" pitchFamily="34" charset="0"/>
                <a:ea typeface="ＭＳ Ｐゴシック" pitchFamily="50" charset="-128"/>
                <a:cs typeface="Arial" pitchFamily="34" charset="0"/>
              </a:rPr>
              <a:t>Asia-</a:t>
            </a:r>
            <a:r>
              <a:rPr lang="en-AU" sz="2000" b="1" kern="0" dirty="0" err="1" smtClean="0">
                <a:solidFill>
                  <a:schemeClr val="tx1">
                    <a:lumMod val="75000"/>
                  </a:schemeClr>
                </a:solidFill>
                <a:latin typeface="Arial Narrow" pitchFamily="34" charset="0"/>
                <a:ea typeface="ＭＳ Ｐゴシック" pitchFamily="50" charset="-128"/>
                <a:cs typeface="Arial" pitchFamily="34" charset="0"/>
              </a:rPr>
              <a:t>RiCE</a:t>
            </a:r>
            <a:r>
              <a:rPr lang="en-AU" sz="2000" kern="0" dirty="0" smtClean="0">
                <a:solidFill>
                  <a:schemeClr val="tx1">
                    <a:lumMod val="75000"/>
                  </a:schemeClr>
                </a:solidFill>
                <a:latin typeface="Arial Narrow" pitchFamily="34" charset="0"/>
                <a:ea typeface="ＭＳ Ｐゴシック" pitchFamily="50" charset="-128"/>
                <a:cs typeface="Arial" pitchFamily="34" charset="0"/>
              </a:rPr>
              <a:t>, a new regional system for Rice Crop Estimation and Monitoring</a:t>
            </a:r>
          </a:p>
          <a:p>
            <a:pPr marL="273050" lvl="0" indent="-273050" defTabSz="914400">
              <a:lnSpc>
                <a:spcPct val="90000"/>
              </a:lnSpc>
              <a:spcBef>
                <a:spcPts val="600"/>
              </a:spcBef>
              <a:buFont typeface="Arial" charset="0"/>
              <a:buChar char="•"/>
              <a:defRPr/>
            </a:pPr>
            <a:r>
              <a:rPr lang="en-AU" sz="2000" kern="0" dirty="0" smtClean="0">
                <a:solidFill>
                  <a:schemeClr val="tx1">
                    <a:lumMod val="75000"/>
                  </a:schemeClr>
                </a:solidFill>
                <a:latin typeface="Arial Narrow" pitchFamily="34" charset="0"/>
                <a:ea typeface="ＭＳ Ｐゴシック" pitchFamily="50" charset="-128"/>
                <a:cs typeface="Arial" pitchFamily="34" charset="0"/>
              </a:rPr>
              <a:t>Developed a set of </a:t>
            </a:r>
            <a:r>
              <a:rPr lang="en-AU" sz="2000" b="1" kern="0" dirty="0" smtClean="0">
                <a:solidFill>
                  <a:schemeClr val="tx1">
                    <a:lumMod val="75000"/>
                  </a:schemeClr>
                </a:solidFill>
                <a:latin typeface="Arial Narrow" pitchFamily="34" charset="0"/>
                <a:ea typeface="ＭＳ Ｐゴシック" pitchFamily="50" charset="-128"/>
                <a:cs typeface="Arial" pitchFamily="34" charset="0"/>
              </a:rPr>
              <a:t>baseline datasets</a:t>
            </a:r>
            <a:r>
              <a:rPr lang="en-AU" sz="2000" kern="0" dirty="0" smtClean="0">
                <a:solidFill>
                  <a:schemeClr val="tx1">
                    <a:lumMod val="75000"/>
                  </a:schemeClr>
                </a:solidFill>
                <a:latin typeface="Arial Narrow" pitchFamily="34" charset="0"/>
                <a:ea typeface="ＭＳ Ｐゴシック" pitchFamily="50" charset="-128"/>
                <a:cs typeface="Arial" pitchFamily="34" charset="0"/>
              </a:rPr>
              <a:t>**</a:t>
            </a:r>
          </a:p>
          <a:p>
            <a:pPr marL="273050" lvl="0" indent="-273050" defTabSz="914400">
              <a:lnSpc>
                <a:spcPct val="90000"/>
              </a:lnSpc>
              <a:spcBef>
                <a:spcPts val="600"/>
              </a:spcBef>
              <a:buFont typeface="Arial" charset="0"/>
              <a:buChar char="•"/>
              <a:defRPr/>
            </a:pPr>
            <a:r>
              <a:rPr lang="en-AU" sz="2000" kern="0" dirty="0" smtClean="0">
                <a:solidFill>
                  <a:schemeClr val="tx1">
                    <a:lumMod val="75000"/>
                  </a:schemeClr>
                </a:solidFill>
                <a:latin typeface="Arial Narrow" pitchFamily="34" charset="0"/>
                <a:ea typeface="ＭＳ Ｐゴシック" pitchFamily="50" charset="-128"/>
                <a:cs typeface="Arial" pitchFamily="34" charset="0"/>
              </a:rPr>
              <a:t>Set up framework for new </a:t>
            </a:r>
            <a:r>
              <a:rPr lang="en-AU" sz="2000" b="1" kern="0" dirty="0" smtClean="0">
                <a:solidFill>
                  <a:schemeClr val="tx1">
                    <a:lumMod val="75000"/>
                  </a:schemeClr>
                </a:solidFill>
                <a:latin typeface="Arial Narrow" pitchFamily="34" charset="0"/>
                <a:ea typeface="ＭＳ Ｐゴシック" pitchFamily="50" charset="-128"/>
                <a:cs typeface="Arial" pitchFamily="34" charset="0"/>
              </a:rPr>
              <a:t>regional agricultural monitoring services</a:t>
            </a:r>
          </a:p>
          <a:p>
            <a:pPr marL="273050" lvl="0" indent="-273050" defTabSz="914400">
              <a:lnSpc>
                <a:spcPct val="90000"/>
              </a:lnSpc>
              <a:spcBef>
                <a:spcPts val="600"/>
              </a:spcBef>
              <a:buFont typeface="Arial" charset="0"/>
              <a:buChar char="•"/>
              <a:defRPr/>
            </a:pPr>
            <a:r>
              <a:rPr lang="en-AU" sz="2000" b="1" kern="0" dirty="0" smtClean="0">
                <a:solidFill>
                  <a:schemeClr val="tx1">
                    <a:lumMod val="75000"/>
                  </a:schemeClr>
                </a:solidFill>
                <a:latin typeface="Arial Narrow" pitchFamily="34" charset="0"/>
                <a:ea typeface="ＭＳ Ｐゴシック" pitchFamily="50" charset="-128"/>
                <a:cs typeface="Arial" pitchFamily="34" charset="0"/>
              </a:rPr>
              <a:t>Secured funding </a:t>
            </a:r>
            <a:r>
              <a:rPr lang="en-AU" sz="2000" kern="0" dirty="0" smtClean="0">
                <a:solidFill>
                  <a:schemeClr val="tx1">
                    <a:lumMod val="75000"/>
                  </a:schemeClr>
                </a:solidFill>
                <a:latin typeface="Arial Narrow" pitchFamily="34" charset="0"/>
                <a:ea typeface="ＭＳ Ｐゴシック" pitchFamily="50" charset="-128"/>
                <a:cs typeface="Arial" pitchFamily="34" charset="0"/>
              </a:rPr>
              <a:t>for multiple projects in support of GEOGLAM (EC FP7, NASA, Canada, Asia Development Bank, USDA)</a:t>
            </a:r>
          </a:p>
          <a:p>
            <a:pPr marL="273050" lvl="0" indent="-273050" defTabSz="914400">
              <a:lnSpc>
                <a:spcPct val="90000"/>
              </a:lnSpc>
              <a:spcBef>
                <a:spcPts val="600"/>
              </a:spcBef>
              <a:buFont typeface="Arial" charset="0"/>
              <a:buChar char="•"/>
              <a:defRPr/>
            </a:pPr>
            <a:r>
              <a:rPr lang="en-AU" sz="2000" kern="0" dirty="0" smtClean="0">
                <a:solidFill>
                  <a:schemeClr val="tx1">
                    <a:lumMod val="75000"/>
                  </a:schemeClr>
                </a:solidFill>
                <a:latin typeface="Arial Narrow" pitchFamily="34" charset="0"/>
                <a:ea typeface="ＭＳ Ｐゴシック" pitchFamily="50" charset="-128"/>
                <a:cs typeface="Arial" pitchFamily="34" charset="0"/>
              </a:rPr>
              <a:t>Attracted attention of </a:t>
            </a:r>
            <a:r>
              <a:rPr lang="en-AU" sz="2000" b="1" kern="0" dirty="0" smtClean="0">
                <a:solidFill>
                  <a:schemeClr val="tx1">
                    <a:lumMod val="75000"/>
                  </a:schemeClr>
                </a:solidFill>
                <a:latin typeface="Arial Narrow" pitchFamily="34" charset="0"/>
                <a:ea typeface="ＭＳ Ｐゴシック" pitchFamily="50" charset="-128"/>
                <a:cs typeface="Arial" pitchFamily="34" charset="0"/>
              </a:rPr>
              <a:t>donors</a:t>
            </a:r>
            <a:r>
              <a:rPr lang="en-AU" sz="2000" kern="0" dirty="0" smtClean="0">
                <a:solidFill>
                  <a:schemeClr val="tx1">
                    <a:lumMod val="75000"/>
                  </a:schemeClr>
                </a:solidFill>
                <a:latin typeface="Arial Narrow" pitchFamily="34" charset="0"/>
                <a:ea typeface="ＭＳ Ｐゴシック" pitchFamily="50" charset="-128"/>
                <a:cs typeface="Arial" pitchFamily="34" charset="0"/>
              </a:rPr>
              <a:t> such as World Bank, Gates Foundation – </a:t>
            </a:r>
            <a:r>
              <a:rPr lang="en-AU" sz="2000" b="1" kern="0" dirty="0" smtClean="0">
                <a:solidFill>
                  <a:schemeClr val="tx1">
                    <a:lumMod val="75000"/>
                  </a:schemeClr>
                </a:solidFill>
                <a:latin typeface="Arial Narrow" pitchFamily="34" charset="0"/>
                <a:ea typeface="ＭＳ Ｐゴシック" pitchFamily="50" charset="-128"/>
                <a:cs typeface="Arial" pitchFamily="34" charset="0"/>
              </a:rPr>
              <a:t>shared goals</a:t>
            </a:r>
            <a:r>
              <a:rPr lang="en-AU" sz="2000" kern="0" dirty="0" smtClean="0">
                <a:solidFill>
                  <a:schemeClr val="tx1">
                    <a:lumMod val="75000"/>
                  </a:schemeClr>
                </a:solidFill>
                <a:latin typeface="Arial Narrow" pitchFamily="34" charset="0"/>
                <a:ea typeface="ＭＳ Ｐゴシック" pitchFamily="50" charset="-128"/>
                <a:cs typeface="Arial" pitchFamily="34" charset="0"/>
              </a:rPr>
              <a:t> with GEOGLAM</a:t>
            </a:r>
          </a:p>
          <a:p>
            <a:pPr marL="273050" lvl="0" indent="-273050" defTabSz="914400">
              <a:lnSpc>
                <a:spcPct val="90000"/>
              </a:lnSpc>
              <a:spcBef>
                <a:spcPts val="600"/>
              </a:spcBef>
              <a:buFont typeface="Arial" charset="0"/>
              <a:buChar char="•"/>
              <a:defRPr/>
            </a:pPr>
            <a:r>
              <a:rPr lang="en-AU" sz="2000" kern="0" dirty="0" smtClean="0">
                <a:solidFill>
                  <a:schemeClr val="tx1">
                    <a:lumMod val="75000"/>
                  </a:schemeClr>
                </a:solidFill>
                <a:latin typeface="Arial Narrow" pitchFamily="34" charset="0"/>
                <a:ea typeface="ＭＳ Ｐゴシック" pitchFamily="50" charset="-128"/>
                <a:cs typeface="Arial" pitchFamily="34" charset="0"/>
              </a:rPr>
              <a:t>Engaged national governments in developing </a:t>
            </a:r>
            <a:r>
              <a:rPr lang="en-AU" sz="2000" b="1" kern="0" dirty="0" smtClean="0">
                <a:solidFill>
                  <a:schemeClr val="tx1">
                    <a:lumMod val="75000"/>
                  </a:schemeClr>
                </a:solidFill>
                <a:latin typeface="Arial Narrow" pitchFamily="34" charset="0"/>
                <a:ea typeface="ＭＳ Ｐゴシック" pitchFamily="50" charset="-128"/>
                <a:cs typeface="Arial" pitchFamily="34" charset="0"/>
              </a:rPr>
              <a:t>capacity for incorporating EO </a:t>
            </a:r>
            <a:r>
              <a:rPr lang="en-AU" sz="2000" kern="0" dirty="0" smtClean="0">
                <a:solidFill>
                  <a:schemeClr val="tx1">
                    <a:lumMod val="75000"/>
                  </a:schemeClr>
                </a:solidFill>
                <a:latin typeface="Arial Narrow" pitchFamily="34" charset="0"/>
                <a:ea typeface="ＭＳ Ｐゴシック" pitchFamily="50" charset="-128"/>
                <a:cs typeface="Arial" pitchFamily="34" charset="0"/>
              </a:rPr>
              <a:t>into their crop projections system (Argentina, Australia, Mexico, Pakistan, Ukraine…) </a:t>
            </a:r>
          </a:p>
          <a:p>
            <a:pPr marL="273050" lvl="0" indent="-273050" defTabSz="914400">
              <a:lnSpc>
                <a:spcPct val="90000"/>
              </a:lnSpc>
              <a:spcBef>
                <a:spcPts val="600"/>
              </a:spcBef>
              <a:buFont typeface="Arial" charset="0"/>
              <a:buChar char="•"/>
              <a:defRPr/>
            </a:pPr>
            <a:r>
              <a:rPr lang="en-AU" sz="2000" kern="0" dirty="0" smtClean="0">
                <a:solidFill>
                  <a:schemeClr val="tx1">
                    <a:lumMod val="75000"/>
                  </a:schemeClr>
                </a:solidFill>
                <a:latin typeface="Arial Narrow" pitchFamily="34" charset="0"/>
                <a:ea typeface="ＭＳ Ｐゴシック" pitchFamily="50" charset="-128"/>
                <a:cs typeface="Arial" pitchFamily="34" charset="0"/>
              </a:rPr>
              <a:t>Presented GEOGLAM at </a:t>
            </a:r>
            <a:r>
              <a:rPr lang="en-AU" sz="2000" b="1" kern="0" dirty="0" smtClean="0">
                <a:solidFill>
                  <a:schemeClr val="tx1">
                    <a:lumMod val="75000"/>
                  </a:schemeClr>
                </a:solidFill>
                <a:latin typeface="Arial Narrow" pitchFamily="34" charset="0"/>
                <a:ea typeface="ＭＳ Ｐゴシック" pitchFamily="50" charset="-128"/>
                <a:cs typeface="Arial" pitchFamily="34" charset="0"/>
              </a:rPr>
              <a:t>high level meetings </a:t>
            </a:r>
            <a:r>
              <a:rPr lang="en-AU" sz="2000" kern="0" dirty="0" smtClean="0">
                <a:solidFill>
                  <a:schemeClr val="tx1">
                    <a:lumMod val="75000"/>
                  </a:schemeClr>
                </a:solidFill>
                <a:latin typeface="Arial Narrow" pitchFamily="34" charset="0"/>
                <a:ea typeface="ＭＳ Ｐゴシック" pitchFamily="50" charset="-128"/>
                <a:cs typeface="Arial" pitchFamily="34" charset="0"/>
              </a:rPr>
              <a:t>such as G8 Open Data for Agriculture </a:t>
            </a:r>
          </a:p>
          <a:p>
            <a:pPr lvl="1" defTabSz="914400">
              <a:lnSpc>
                <a:spcPct val="90000"/>
              </a:lnSpc>
              <a:spcBef>
                <a:spcPct val="20000"/>
              </a:spcBef>
              <a:defRPr/>
            </a:pPr>
            <a:endParaRPr lang="en-GB" sz="2000" kern="0" dirty="0">
              <a:solidFill>
                <a:schemeClr val="tx1">
                  <a:lumMod val="75000"/>
                </a:schemeClr>
              </a:solidFill>
              <a:latin typeface="Arial Narrow" pitchFamily="34" charset="0"/>
              <a:ea typeface="ＭＳ Ｐゴシック" pitchFamily="50" charset="-128"/>
              <a:cs typeface="Arial" pitchFamily="34" charset="0"/>
            </a:endParaRPr>
          </a:p>
        </p:txBody>
      </p:sp>
      <p:sp>
        <p:nvSpPr>
          <p:cNvPr id="5" name="Titre 4"/>
          <p:cNvSpPr>
            <a:spLocks noGrp="1"/>
          </p:cNvSpPr>
          <p:nvPr>
            <p:ph type="title" idx="4294967295"/>
          </p:nvPr>
        </p:nvSpPr>
        <p:spPr>
          <a:xfrm>
            <a:off x="2137144" y="167472"/>
            <a:ext cx="6930656" cy="501650"/>
          </a:xfrm>
        </p:spPr>
        <p:txBody>
          <a:bodyPr/>
          <a:lstStyle/>
          <a:p>
            <a:r>
              <a:rPr lang="en-US" sz="2800" dirty="0" smtClean="0">
                <a:solidFill>
                  <a:schemeClr val="bg1"/>
                </a:solidFill>
                <a:latin typeface="Tahoma"/>
                <a:ea typeface="ＭＳ Ｐゴシック"/>
                <a:cs typeface="Tahoma"/>
              </a:rPr>
              <a:t>GEOGLAM Accomplishments</a:t>
            </a:r>
            <a:endParaRPr lang="fr-FR" dirty="0">
              <a:solidFill>
                <a:schemeClr val="bg1"/>
              </a:solidFill>
            </a:endParaRPr>
          </a:p>
        </p:txBody>
      </p:sp>
      <p:sp>
        <p:nvSpPr>
          <p:cNvPr id="6" name="Rectangle 5"/>
          <p:cNvSpPr>
            <a:spLocks noGrp="1" noChangeArrowheads="1"/>
          </p:cNvSpPr>
          <p:nvPr>
            <p:ph type="sldNum" sz="quarter" idx="10"/>
          </p:nvPr>
        </p:nvSpPr>
        <p:spPr bwMode="auto">
          <a:xfrm>
            <a:off x="7239000" y="6600825"/>
            <a:ext cx="1905000" cy="257175"/>
          </a:xfrm>
          <a:noFill/>
          <a:ln>
            <a:miter lim="800000"/>
            <a:headEnd/>
            <a:tailEnd/>
          </a:ln>
        </p:spPr>
        <p:txBody>
          <a:bodyPr/>
          <a:lstStyle/>
          <a:p>
            <a:fld id="{E4CFB639-93DA-4473-812F-F37C7ADCDFD1}" type="slidenum">
              <a:rPr lang="en-US" smtClean="0"/>
              <a:pPr/>
              <a:t>13</a:t>
            </a:fld>
            <a:r>
              <a:rPr lang="en-US" dirty="0" smtClean="0"/>
              <a:t> / </a:t>
            </a:r>
            <a:r>
              <a:rPr lang="en-US" dirty="0" smtClean="0"/>
              <a:t>21</a:t>
            </a:r>
            <a:endParaRPr lang="en-US" dirty="0" smtClean="0"/>
          </a:p>
        </p:txBody>
      </p:sp>
    </p:spTree>
    <p:extLst>
      <p:ext uri="{BB962C8B-B14F-4D97-AF65-F5344CB8AC3E}">
        <p14:creationId xmlns="" xmlns:p14="http://schemas.microsoft.com/office/powerpoint/2010/main" val="1891315861"/>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en-US" dirty="0" smtClean="0">
                <a:latin typeface="Tahoma"/>
                <a:ea typeface="ＭＳ Ｐゴシック"/>
                <a:cs typeface="Tahoma"/>
              </a:rPr>
              <a:t>GEOGLAM </a:t>
            </a:r>
            <a:r>
              <a:rPr lang="en-US" dirty="0" smtClean="0">
                <a:latin typeface="Tahoma"/>
                <a:ea typeface="ＭＳ Ｐゴシック"/>
                <a:cs typeface="Tahoma"/>
              </a:rPr>
              <a:t>Accomplishments</a:t>
            </a:r>
            <a:br>
              <a:rPr lang="en-US" dirty="0" smtClean="0">
                <a:latin typeface="Tahoma"/>
                <a:ea typeface="ＭＳ Ｐゴシック"/>
                <a:cs typeface="Tahoma"/>
              </a:rPr>
            </a:br>
            <a:r>
              <a:rPr lang="en-US" dirty="0" smtClean="0">
                <a:latin typeface="Tahoma"/>
                <a:ea typeface="ＭＳ Ｐゴシック"/>
                <a:cs typeface="Tahoma"/>
              </a:rPr>
              <a:t>JECAM</a:t>
            </a:r>
            <a:endParaRPr lang="fr-FR" dirty="0"/>
          </a:p>
        </p:txBody>
      </p:sp>
      <p:sp>
        <p:nvSpPr>
          <p:cNvPr id="3" name="Espace réservé du contenu 2"/>
          <p:cNvSpPr>
            <a:spLocks noGrp="1"/>
          </p:cNvSpPr>
          <p:nvPr>
            <p:ph idx="1"/>
          </p:nvPr>
        </p:nvSpPr>
        <p:spPr>
          <a:xfrm>
            <a:off x="296863" y="1457325"/>
            <a:ext cx="8445500" cy="1940968"/>
          </a:xfrm>
        </p:spPr>
        <p:txBody>
          <a:bodyPr/>
          <a:lstStyle/>
          <a:p>
            <a:pPr lvl="0">
              <a:buClr>
                <a:schemeClr val="tx1"/>
              </a:buClr>
              <a:buSzPts val="2000"/>
              <a:buFontTx/>
              <a:buChar char="•"/>
            </a:pPr>
            <a:r>
              <a:rPr lang="en-US" sz="2000" b="0" dirty="0" smtClean="0">
                <a:solidFill>
                  <a:schemeClr val="tx1"/>
                </a:solidFill>
                <a:latin typeface="Calibri" pitchFamily="34" charset="0"/>
              </a:rPr>
              <a:t>JECAM activities are being undertaken at a </a:t>
            </a:r>
            <a:r>
              <a:rPr lang="en-US" sz="2000" dirty="0" smtClean="0">
                <a:solidFill>
                  <a:schemeClr val="tx1"/>
                </a:solidFill>
                <a:effectLst>
                  <a:outerShdw blurRad="38100" dist="38100" dir="2700000" algn="tl">
                    <a:srgbClr val="C0C0C0"/>
                  </a:outerShdw>
                </a:effectLst>
                <a:latin typeface="Calibri" pitchFamily="34" charset="0"/>
              </a:rPr>
              <a:t>series of study sites</a:t>
            </a:r>
            <a:r>
              <a:rPr lang="en-US" sz="2000" b="0" dirty="0" smtClean="0">
                <a:solidFill>
                  <a:schemeClr val="tx1"/>
                </a:solidFill>
                <a:latin typeface="Calibri" pitchFamily="34" charset="0"/>
              </a:rPr>
              <a:t> which represent many of the world’s main cropping systems </a:t>
            </a:r>
          </a:p>
          <a:p>
            <a:pPr lvl="0">
              <a:buClr>
                <a:schemeClr val="tx1"/>
              </a:buClr>
              <a:buSzPts val="2000"/>
              <a:buFontTx/>
              <a:buChar char="•"/>
            </a:pPr>
            <a:r>
              <a:rPr lang="en-US" sz="2000" b="0" dirty="0" smtClean="0">
                <a:solidFill>
                  <a:schemeClr val="tx1"/>
                </a:solidFill>
                <a:latin typeface="Calibri" pitchFamily="34" charset="0"/>
              </a:rPr>
              <a:t>29 sites currently exist or are in development</a:t>
            </a:r>
            <a:endParaRPr lang="fr-FR" sz="2000" dirty="0"/>
          </a:p>
        </p:txBody>
      </p:sp>
      <p:pic>
        <p:nvPicPr>
          <p:cNvPr id="1028" name="Picture 6"/>
          <p:cNvPicPr>
            <a:picLocks noChangeAspect="1" noChangeArrowheads="1"/>
          </p:cNvPicPr>
          <p:nvPr/>
        </p:nvPicPr>
        <p:blipFill>
          <a:blip r:embed="rId2"/>
          <a:srcRect/>
          <a:stretch>
            <a:fillRect/>
          </a:stretch>
        </p:blipFill>
        <p:spPr bwMode="auto">
          <a:xfrm>
            <a:off x="296863" y="2637763"/>
            <a:ext cx="8435975" cy="3886200"/>
          </a:xfrm>
          <a:prstGeom prst="rect">
            <a:avLst/>
          </a:prstGeom>
          <a:noFill/>
          <a:ln w="9525">
            <a:noFill/>
            <a:miter lim="800000"/>
            <a:headEnd/>
            <a:tailEnd/>
          </a:ln>
        </p:spPr>
      </p:pic>
      <p:sp>
        <p:nvSpPr>
          <p:cNvPr id="32" name="5-Point Star 31"/>
          <p:cNvSpPr/>
          <p:nvPr/>
        </p:nvSpPr>
        <p:spPr>
          <a:xfrm>
            <a:off x="4573588" y="4498975"/>
            <a:ext cx="215900" cy="19685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chemeClr val="lt1"/>
              </a:solidFill>
              <a:effectLst/>
              <a:uLnTx/>
              <a:uFillTx/>
              <a:latin typeface="+mn-lt"/>
              <a:ea typeface="+mn-ea"/>
              <a:cs typeface="+mn-cs"/>
            </a:endParaRPr>
          </a:p>
        </p:txBody>
      </p:sp>
      <p:sp>
        <p:nvSpPr>
          <p:cNvPr id="33" name="5-Point Star 32"/>
          <p:cNvSpPr/>
          <p:nvPr/>
        </p:nvSpPr>
        <p:spPr>
          <a:xfrm>
            <a:off x="8516938" y="5943600"/>
            <a:ext cx="215900" cy="19685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chemeClr val="lt1"/>
              </a:solidFill>
              <a:effectLst/>
              <a:uLnTx/>
              <a:uFillTx/>
              <a:latin typeface="+mn-lt"/>
              <a:ea typeface="+mn-ea"/>
              <a:cs typeface="+mn-cs"/>
            </a:endParaRPr>
          </a:p>
        </p:txBody>
      </p:sp>
      <p:sp>
        <p:nvSpPr>
          <p:cNvPr id="34" name="5-Point Star 33"/>
          <p:cNvSpPr/>
          <p:nvPr/>
        </p:nvSpPr>
        <p:spPr>
          <a:xfrm>
            <a:off x="3155950" y="5845175"/>
            <a:ext cx="215900" cy="19685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chemeClr val="lt1"/>
              </a:solidFill>
              <a:effectLst/>
              <a:uLnTx/>
              <a:uFillTx/>
              <a:latin typeface="+mn-lt"/>
              <a:ea typeface="+mn-ea"/>
              <a:cs typeface="+mn-cs"/>
            </a:endParaRPr>
          </a:p>
        </p:txBody>
      </p:sp>
      <p:sp>
        <p:nvSpPr>
          <p:cNvPr id="35" name="5-Point Star 34"/>
          <p:cNvSpPr/>
          <p:nvPr/>
        </p:nvSpPr>
        <p:spPr>
          <a:xfrm>
            <a:off x="3263900" y="5422900"/>
            <a:ext cx="215900" cy="19685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Rectangle 5"/>
          <p:cNvSpPr>
            <a:spLocks noGrp="1" noChangeArrowheads="1"/>
          </p:cNvSpPr>
          <p:nvPr>
            <p:ph type="sldNum" sz="quarter" idx="4294967295"/>
          </p:nvPr>
        </p:nvSpPr>
        <p:spPr bwMode="auto">
          <a:xfrm>
            <a:off x="7239000" y="6600825"/>
            <a:ext cx="1905000" cy="257175"/>
          </a:xfrm>
          <a:prstGeom prst="rect">
            <a:avLst/>
          </a:prstGeom>
          <a:noFill/>
          <a:ln>
            <a:miter lim="800000"/>
            <a:headEnd/>
            <a:tailEnd/>
          </a:ln>
        </p:spPr>
        <p:txBody>
          <a:bodyPr/>
          <a:lstStyle/>
          <a:p>
            <a:pPr algn="r"/>
            <a:fld id="{E4CFB639-93DA-4473-812F-F37C7ADCDFD1}" type="slidenum">
              <a:rPr lang="en-US" sz="1200" smtClean="0"/>
              <a:pPr algn="r"/>
              <a:t>14</a:t>
            </a:fld>
            <a:r>
              <a:rPr lang="en-US" sz="1200" dirty="0" smtClean="0"/>
              <a:t> / </a:t>
            </a:r>
            <a:r>
              <a:rPr lang="en-US" sz="1200" dirty="0" smtClean="0"/>
              <a:t>21</a:t>
            </a:r>
            <a:endParaRPr lang="en-US" sz="1200" dirty="0" smtClean="0"/>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0128" y="1618082"/>
            <a:ext cx="9144000" cy="4736639"/>
          </a:xfrm>
          <a:prstGeom prst="rect">
            <a:avLst/>
          </a:prstGeom>
        </p:spPr>
        <p:txBody>
          <a:bodyPr/>
          <a:lstStyle/>
          <a:p>
            <a:pPr marL="273050" lvl="0" indent="-273050" defTabSz="914400">
              <a:lnSpc>
                <a:spcPct val="90000"/>
              </a:lnSpc>
              <a:spcBef>
                <a:spcPct val="20000"/>
              </a:spcBef>
              <a:buFont typeface="Arial" charset="0"/>
              <a:buChar char="•"/>
              <a:defRPr/>
            </a:pPr>
            <a:r>
              <a:rPr lang="en-AU" sz="2400" kern="0" dirty="0" smtClean="0">
                <a:solidFill>
                  <a:schemeClr val="tx1">
                    <a:lumMod val="75000"/>
                  </a:schemeClr>
                </a:solidFill>
                <a:latin typeface="Arial" pitchFamily="34" charset="0"/>
                <a:ea typeface="ＭＳ Ｐゴシック" pitchFamily="50" charset="-128"/>
                <a:cs typeface="Arial" pitchFamily="34" charset="0"/>
              </a:rPr>
              <a:t>Development of key baseline datasets and science inputs to an acquisition strategy for global agricultural monitoring</a:t>
            </a:r>
          </a:p>
          <a:p>
            <a:pPr marL="627063" lvl="1" indent="-266700" defTabSz="914400">
              <a:lnSpc>
                <a:spcPct val="90000"/>
              </a:lnSpc>
              <a:spcBef>
                <a:spcPct val="20000"/>
              </a:spcBef>
              <a:buFont typeface="Arial" charset="0"/>
              <a:buChar char="•"/>
              <a:defRPr/>
            </a:pPr>
            <a:r>
              <a:rPr lang="en-AU" sz="2800" b="1" i="1" kern="0" dirty="0" smtClean="0">
                <a:solidFill>
                  <a:schemeClr val="tx1">
                    <a:lumMod val="75000"/>
                  </a:schemeClr>
                </a:solidFill>
                <a:latin typeface="Arial Narrow" pitchFamily="34" charset="0"/>
                <a:ea typeface="ＭＳ Ｐゴシック" pitchFamily="50" charset="-128"/>
                <a:cs typeface="Arial" pitchFamily="34" charset="0"/>
              </a:rPr>
              <a:t>Where are crops growing? – Where are imagery required?</a:t>
            </a:r>
            <a:endParaRPr lang="en-AU" sz="2400" b="1" i="1" kern="0" dirty="0" smtClean="0">
              <a:solidFill>
                <a:schemeClr val="tx1">
                  <a:lumMod val="75000"/>
                </a:schemeClr>
              </a:solidFill>
              <a:latin typeface="Arial Narrow" pitchFamily="34" charset="0"/>
              <a:ea typeface="ＭＳ Ｐゴシック" pitchFamily="50" charset="-128"/>
              <a:cs typeface="Arial" pitchFamily="34" charset="0"/>
            </a:endParaRPr>
          </a:p>
          <a:p>
            <a:pPr lvl="1" defTabSz="914400">
              <a:lnSpc>
                <a:spcPct val="90000"/>
              </a:lnSpc>
              <a:spcBef>
                <a:spcPct val="20000"/>
              </a:spcBef>
              <a:defRPr/>
            </a:pPr>
            <a:endParaRPr lang="en-GB" sz="2400" b="1" kern="0" dirty="0">
              <a:solidFill>
                <a:schemeClr val="tx1">
                  <a:lumMod val="75000"/>
                </a:schemeClr>
              </a:solidFill>
              <a:latin typeface="Arial" pitchFamily="34" charset="0"/>
              <a:ea typeface="ＭＳ Ｐゴシック" pitchFamily="50" charset="-128"/>
              <a:cs typeface="Arial" pitchFamily="34" charset="0"/>
            </a:endParaRPr>
          </a:p>
        </p:txBody>
      </p:sp>
      <p:pic>
        <p:nvPicPr>
          <p:cNvPr id="5" name="Picture 4"/>
          <p:cNvPicPr>
            <a:picLocks noChangeAspect="1"/>
          </p:cNvPicPr>
          <p:nvPr/>
        </p:nvPicPr>
        <p:blipFill rotWithShape="1">
          <a:blip r:embed="rId3">
            <a:extLst>
              <a:ext uri="{28A0092B-C50C-407E-A947-70E740481C1C}">
                <a14:useLocalDpi xmlns="" xmlns:a14="http://schemas.microsoft.com/office/drawing/2010/main" val="0"/>
              </a:ext>
            </a:extLst>
          </a:blip>
          <a:srcRect l="9343" t="13380" r="9556" b="23222"/>
          <a:stretch/>
        </p:blipFill>
        <p:spPr>
          <a:xfrm>
            <a:off x="2899160" y="2818967"/>
            <a:ext cx="6169690" cy="3726826"/>
          </a:xfrm>
          <a:prstGeom prst="rect">
            <a:avLst/>
          </a:prstGeom>
        </p:spPr>
      </p:pic>
      <p:sp>
        <p:nvSpPr>
          <p:cNvPr id="6" name="Titre 5"/>
          <p:cNvSpPr>
            <a:spLocks noGrp="1"/>
          </p:cNvSpPr>
          <p:nvPr>
            <p:ph type="title" idx="4294967295"/>
          </p:nvPr>
        </p:nvSpPr>
        <p:spPr/>
        <p:txBody>
          <a:bodyPr/>
          <a:lstStyle/>
          <a:p>
            <a:r>
              <a:rPr lang="en-US" sz="2800" dirty="0" smtClean="0">
                <a:latin typeface="Tahoma" pitchFamily="-106" charset="0"/>
                <a:ea typeface="ＭＳ Ｐゴシック" pitchFamily="-106" charset="-128"/>
                <a:cs typeface="Tahoma" pitchFamily="-106" charset="0"/>
              </a:rPr>
              <a:t>GEOGLAM Accomplishments</a:t>
            </a:r>
            <a:br>
              <a:rPr lang="en-US" sz="2800" dirty="0" smtClean="0">
                <a:latin typeface="Tahoma" pitchFamily="-106" charset="0"/>
                <a:ea typeface="ＭＳ Ｐゴシック" pitchFamily="-106" charset="-128"/>
                <a:cs typeface="Tahoma" pitchFamily="-106" charset="0"/>
              </a:rPr>
            </a:br>
            <a:r>
              <a:rPr lang="en-US" sz="2800" b="0" i="1" dirty="0" smtClean="0">
                <a:latin typeface="Tahoma" pitchFamily="-106" charset="0"/>
                <a:ea typeface="ＭＳ Ｐゴシック" pitchFamily="-106" charset="-128"/>
                <a:cs typeface="Tahoma" pitchFamily="-106" charset="0"/>
              </a:rPr>
              <a:t>Baseline datasets 1</a:t>
            </a:r>
            <a:endParaRPr lang="fr-FR" sz="2800" b="0" i="1" dirty="0"/>
          </a:p>
        </p:txBody>
      </p:sp>
      <p:sp>
        <p:nvSpPr>
          <p:cNvPr id="7" name="TextBox 4"/>
          <p:cNvSpPr txBox="1"/>
          <p:nvPr/>
        </p:nvSpPr>
        <p:spPr>
          <a:xfrm>
            <a:off x="551745" y="5866103"/>
            <a:ext cx="2347415" cy="369332"/>
          </a:xfrm>
          <a:prstGeom prst="rect">
            <a:avLst/>
          </a:prstGeom>
          <a:noFill/>
        </p:spPr>
        <p:txBody>
          <a:bodyPr wrap="square" rtlCol="0">
            <a:spAutoFit/>
          </a:bodyPr>
          <a:lstStyle/>
          <a:p>
            <a:pPr algn="r"/>
            <a:r>
              <a:rPr lang="en-US" dirty="0" smtClean="0">
                <a:latin typeface="Arial Narrow" pitchFamily="34" charset="0"/>
              </a:rPr>
              <a:t>Fritz </a:t>
            </a:r>
            <a:r>
              <a:rPr lang="en-US" i="1" dirty="0" smtClean="0">
                <a:latin typeface="Arial Narrow" pitchFamily="34" charset="0"/>
              </a:rPr>
              <a:t>et al. </a:t>
            </a:r>
            <a:r>
              <a:rPr lang="en-US" dirty="0" smtClean="0">
                <a:latin typeface="Arial Narrow" pitchFamily="34" charset="0"/>
              </a:rPr>
              <a:t>IIASA</a:t>
            </a:r>
            <a:endParaRPr lang="en-US" dirty="0">
              <a:latin typeface="Arial Narrow" pitchFamily="34" charset="0"/>
            </a:endParaRPr>
          </a:p>
        </p:txBody>
      </p:sp>
      <p:sp>
        <p:nvSpPr>
          <p:cNvPr id="8" name="Rectangle 5"/>
          <p:cNvSpPr>
            <a:spLocks noGrp="1" noChangeArrowheads="1"/>
          </p:cNvSpPr>
          <p:nvPr>
            <p:ph type="sldNum" sz="quarter" idx="10"/>
          </p:nvPr>
        </p:nvSpPr>
        <p:spPr bwMode="auto">
          <a:xfrm>
            <a:off x="7239000" y="6600825"/>
            <a:ext cx="1905000" cy="257175"/>
          </a:xfrm>
          <a:noFill/>
          <a:ln>
            <a:miter lim="800000"/>
            <a:headEnd/>
            <a:tailEnd/>
          </a:ln>
        </p:spPr>
        <p:txBody>
          <a:bodyPr/>
          <a:lstStyle/>
          <a:p>
            <a:fld id="{E4CFB639-93DA-4473-812F-F37C7ADCDFD1}" type="slidenum">
              <a:rPr lang="en-US" smtClean="0"/>
              <a:pPr/>
              <a:t>15</a:t>
            </a:fld>
            <a:r>
              <a:rPr lang="en-US" dirty="0" smtClean="0"/>
              <a:t> / </a:t>
            </a:r>
            <a:r>
              <a:rPr lang="en-US" dirty="0" smtClean="0"/>
              <a:t>21</a:t>
            </a:r>
            <a:endParaRPr lang="en-US" dirty="0" smtClean="0"/>
          </a:p>
        </p:txBody>
      </p:sp>
    </p:spTree>
    <p:extLst>
      <p:ext uri="{BB962C8B-B14F-4D97-AF65-F5344CB8AC3E}">
        <p14:creationId xmlns="" xmlns:p14="http://schemas.microsoft.com/office/powerpoint/2010/main" val="4954097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 xmlns:a14="http://schemas.microsoft.com/office/drawing/2010/main"/>
              </a:ext>
            </a:extLst>
          </a:blip>
          <a:srcRect l="1119" t="13333" r="1584" b="4862"/>
          <a:stretch/>
        </p:blipFill>
        <p:spPr>
          <a:xfrm>
            <a:off x="2640072" y="2468269"/>
            <a:ext cx="6180794" cy="4015280"/>
          </a:xfrm>
          <a:prstGeom prst="rect">
            <a:avLst/>
          </a:prstGeom>
        </p:spPr>
      </p:pic>
      <p:sp>
        <p:nvSpPr>
          <p:cNvPr id="2" name="Rectangle 3"/>
          <p:cNvSpPr txBox="1">
            <a:spLocks noChangeArrowheads="1"/>
          </p:cNvSpPr>
          <p:nvPr/>
        </p:nvSpPr>
        <p:spPr>
          <a:xfrm>
            <a:off x="318976" y="1618082"/>
            <a:ext cx="8825024" cy="5129942"/>
          </a:xfrm>
          <a:prstGeom prst="rect">
            <a:avLst/>
          </a:prstGeom>
        </p:spPr>
        <p:txBody>
          <a:bodyPr/>
          <a:lstStyle/>
          <a:p>
            <a:pPr marL="355600" lvl="1" indent="-255588" defTabSz="914400">
              <a:lnSpc>
                <a:spcPct val="90000"/>
              </a:lnSpc>
              <a:spcBef>
                <a:spcPct val="20000"/>
              </a:spcBef>
              <a:buFont typeface="Arial" charset="0"/>
              <a:buChar char="•"/>
              <a:tabLst>
                <a:tab pos="534988" algn="l"/>
                <a:tab pos="712788" algn="l"/>
              </a:tabLst>
              <a:defRPr/>
            </a:pPr>
            <a:r>
              <a:rPr lang="en-AU" sz="2400" b="1" i="1" kern="0" dirty="0" smtClean="0">
                <a:solidFill>
                  <a:schemeClr val="tx1">
                    <a:lumMod val="75000"/>
                  </a:schemeClr>
                </a:solidFill>
                <a:latin typeface="Arial" pitchFamily="34" charset="0"/>
                <a:ea typeface="ＭＳ Ｐゴシック" pitchFamily="50" charset="-128"/>
                <a:cs typeface="Arial" pitchFamily="34" charset="0"/>
              </a:rPr>
              <a:t>When are crops growing? – When are imagery required? </a:t>
            </a:r>
          </a:p>
          <a:p>
            <a:pPr lvl="1" defTabSz="914400">
              <a:lnSpc>
                <a:spcPct val="90000"/>
              </a:lnSpc>
              <a:spcBef>
                <a:spcPct val="20000"/>
              </a:spcBef>
              <a:defRPr/>
            </a:pPr>
            <a:r>
              <a:rPr lang="en-AU" sz="2400" i="1" kern="0" dirty="0" smtClean="0">
                <a:solidFill>
                  <a:schemeClr val="tx1">
                    <a:lumMod val="75000"/>
                  </a:schemeClr>
                </a:solidFill>
                <a:latin typeface="Arial" pitchFamily="34" charset="0"/>
                <a:ea typeface="ＭＳ Ｐゴシック" pitchFamily="50" charset="-128"/>
                <a:cs typeface="Arial" pitchFamily="34" charset="0"/>
              </a:rPr>
              <a:t>e.g. Median Start of Agricultural Growing Season</a:t>
            </a:r>
          </a:p>
          <a:p>
            <a:pPr lvl="1" defTabSz="914400">
              <a:lnSpc>
                <a:spcPct val="90000"/>
              </a:lnSpc>
              <a:spcBef>
                <a:spcPct val="20000"/>
              </a:spcBef>
              <a:defRPr/>
            </a:pPr>
            <a:endParaRPr lang="en-GB" sz="2400" kern="0" dirty="0">
              <a:solidFill>
                <a:schemeClr val="tx1">
                  <a:lumMod val="75000"/>
                </a:schemeClr>
              </a:solidFill>
              <a:latin typeface="Arial" pitchFamily="34" charset="0"/>
              <a:ea typeface="ＭＳ Ｐゴシック" pitchFamily="50" charset="-128"/>
              <a:cs typeface="Arial" pitchFamily="34" charset="0"/>
            </a:endParaRPr>
          </a:p>
        </p:txBody>
      </p:sp>
      <p:sp>
        <p:nvSpPr>
          <p:cNvPr id="5" name="TextBox 4"/>
          <p:cNvSpPr txBox="1"/>
          <p:nvPr/>
        </p:nvSpPr>
        <p:spPr>
          <a:xfrm>
            <a:off x="245664" y="6050769"/>
            <a:ext cx="2347415" cy="369332"/>
          </a:xfrm>
          <a:prstGeom prst="rect">
            <a:avLst/>
          </a:prstGeom>
          <a:noFill/>
        </p:spPr>
        <p:txBody>
          <a:bodyPr wrap="square" rtlCol="0">
            <a:spAutoFit/>
          </a:bodyPr>
          <a:lstStyle/>
          <a:p>
            <a:pPr algn="r"/>
            <a:r>
              <a:rPr lang="en-US" dirty="0" smtClean="0">
                <a:latin typeface="Arial Narrow" pitchFamily="34" charset="0"/>
              </a:rPr>
              <a:t>Whitcraft </a:t>
            </a:r>
            <a:r>
              <a:rPr lang="en-US" i="1" dirty="0" smtClean="0">
                <a:latin typeface="Arial Narrow" pitchFamily="34" charset="0"/>
              </a:rPr>
              <a:t>et al. </a:t>
            </a:r>
            <a:r>
              <a:rPr lang="en-US" dirty="0" smtClean="0">
                <a:latin typeface="Arial Narrow" pitchFamily="34" charset="0"/>
              </a:rPr>
              <a:t>UMD</a:t>
            </a:r>
            <a:endParaRPr lang="en-US" dirty="0">
              <a:latin typeface="Arial Narrow" pitchFamily="34" charset="0"/>
            </a:endParaRPr>
          </a:p>
        </p:txBody>
      </p:sp>
      <p:sp>
        <p:nvSpPr>
          <p:cNvPr id="6" name="Titre 5"/>
          <p:cNvSpPr>
            <a:spLocks noGrp="1"/>
          </p:cNvSpPr>
          <p:nvPr>
            <p:ph type="title" idx="4294967295"/>
          </p:nvPr>
        </p:nvSpPr>
        <p:spPr>
          <a:xfrm>
            <a:off x="2137144" y="119972"/>
            <a:ext cx="6930656" cy="501650"/>
          </a:xfrm>
        </p:spPr>
        <p:txBody>
          <a:bodyPr/>
          <a:lstStyle/>
          <a:p>
            <a:r>
              <a:rPr lang="en-US" sz="2800" dirty="0" smtClean="0">
                <a:solidFill>
                  <a:schemeClr val="bg1"/>
                </a:solidFill>
                <a:latin typeface="Tahoma"/>
                <a:ea typeface="ＭＳ Ｐゴシック"/>
                <a:cs typeface="Tahoma"/>
              </a:rPr>
              <a:t>GEOGLAM </a:t>
            </a:r>
            <a:r>
              <a:rPr lang="en-US" sz="2800" b="1" dirty="0" smtClean="0">
                <a:solidFill>
                  <a:schemeClr val="bg1"/>
                </a:solidFill>
                <a:latin typeface="Arial" charset="0"/>
                <a:ea typeface="ＭＳ Ｐゴシック" charset="-128"/>
                <a:cs typeface="ＭＳ Ｐゴシック" charset="-128"/>
              </a:rPr>
              <a:t>Accomplishments</a:t>
            </a:r>
            <a:r>
              <a:rPr lang="en-US" sz="2800" dirty="0" smtClean="0">
                <a:solidFill>
                  <a:schemeClr val="bg1"/>
                </a:solidFill>
                <a:latin typeface="Tahoma"/>
                <a:ea typeface="ＭＳ Ｐゴシック"/>
                <a:cs typeface="Tahoma"/>
              </a:rPr>
              <a:t/>
            </a:r>
            <a:br>
              <a:rPr lang="en-US" sz="2800" dirty="0" smtClean="0">
                <a:solidFill>
                  <a:schemeClr val="bg1"/>
                </a:solidFill>
                <a:latin typeface="Tahoma"/>
                <a:ea typeface="ＭＳ Ｐゴシック"/>
                <a:cs typeface="Tahoma"/>
              </a:rPr>
            </a:br>
            <a:r>
              <a:rPr lang="en-US" b="0" i="1" dirty="0" smtClean="0">
                <a:latin typeface="Tahoma" pitchFamily="-106" charset="0"/>
                <a:ea typeface="ＭＳ Ｐゴシック" pitchFamily="-106" charset="-128"/>
                <a:cs typeface="Tahoma" pitchFamily="-106" charset="0"/>
              </a:rPr>
              <a:t> Baseline datasets 2</a:t>
            </a:r>
            <a:endParaRPr lang="fr-FR" dirty="0">
              <a:solidFill>
                <a:schemeClr val="bg1"/>
              </a:solidFill>
            </a:endParaRPr>
          </a:p>
        </p:txBody>
      </p:sp>
      <p:sp>
        <p:nvSpPr>
          <p:cNvPr id="7" name="Rectangle 5"/>
          <p:cNvSpPr>
            <a:spLocks noGrp="1" noChangeArrowheads="1"/>
          </p:cNvSpPr>
          <p:nvPr>
            <p:ph type="sldNum" sz="quarter" idx="10"/>
          </p:nvPr>
        </p:nvSpPr>
        <p:spPr bwMode="auto">
          <a:xfrm>
            <a:off x="7239000" y="6600825"/>
            <a:ext cx="1905000" cy="257175"/>
          </a:xfrm>
          <a:noFill/>
          <a:ln>
            <a:miter lim="800000"/>
            <a:headEnd/>
            <a:tailEnd/>
          </a:ln>
        </p:spPr>
        <p:txBody>
          <a:bodyPr/>
          <a:lstStyle/>
          <a:p>
            <a:fld id="{E4CFB639-93DA-4473-812F-F37C7ADCDFD1}" type="slidenum">
              <a:rPr lang="en-US" smtClean="0"/>
              <a:pPr/>
              <a:t>16</a:t>
            </a:fld>
            <a:r>
              <a:rPr lang="en-US" dirty="0" smtClean="0"/>
              <a:t> / </a:t>
            </a:r>
            <a:r>
              <a:rPr lang="en-US" dirty="0" smtClean="0"/>
              <a:t>21</a:t>
            </a:r>
            <a:endParaRPr lang="en-US" dirty="0" smtClean="0"/>
          </a:p>
        </p:txBody>
      </p:sp>
    </p:spTree>
    <p:extLst>
      <p:ext uri="{BB962C8B-B14F-4D97-AF65-F5344CB8AC3E}">
        <p14:creationId xmlns="" xmlns:p14="http://schemas.microsoft.com/office/powerpoint/2010/main" val="2173031364"/>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18976" y="1454306"/>
            <a:ext cx="8825024" cy="4832892"/>
          </a:xfrm>
          <a:prstGeom prst="rect">
            <a:avLst/>
          </a:prstGeom>
        </p:spPr>
        <p:txBody>
          <a:bodyPr/>
          <a:lstStyle/>
          <a:p>
            <a:pPr marL="355600" lvl="1" indent="-255588" defTabSz="914400">
              <a:lnSpc>
                <a:spcPct val="90000"/>
              </a:lnSpc>
              <a:spcBef>
                <a:spcPct val="20000"/>
              </a:spcBef>
              <a:buFont typeface="Arial" charset="0"/>
              <a:buChar char="•"/>
              <a:defRPr/>
            </a:pPr>
            <a:r>
              <a:rPr lang="en-AU" sz="2400" b="1" i="1" kern="0" dirty="0" smtClean="0">
                <a:solidFill>
                  <a:schemeClr val="tx1">
                    <a:lumMod val="75000"/>
                  </a:schemeClr>
                </a:solidFill>
                <a:latin typeface="Arial" pitchFamily="34" charset="0"/>
                <a:ea typeface="ＭＳ Ｐゴシック" pitchFamily="50" charset="-128"/>
                <a:cs typeface="Arial" pitchFamily="34" charset="0"/>
              </a:rPr>
              <a:t>How frequently are cloud-free </a:t>
            </a:r>
            <a:r>
              <a:rPr lang="en-AU" sz="2400" b="1" i="1" kern="0" smtClean="0">
                <a:solidFill>
                  <a:schemeClr val="tx1">
                    <a:lumMod val="75000"/>
                  </a:schemeClr>
                </a:solidFill>
                <a:latin typeface="Arial" pitchFamily="34" charset="0"/>
                <a:ea typeface="ＭＳ Ｐゴシック" pitchFamily="50" charset="-128"/>
                <a:cs typeface="Arial" pitchFamily="34" charset="0"/>
              </a:rPr>
              <a:t>views possible?</a:t>
            </a:r>
            <a:endParaRPr lang="en-AU" sz="2400" b="1" i="1" kern="0" dirty="0" smtClean="0">
              <a:solidFill>
                <a:schemeClr val="tx1">
                  <a:lumMod val="75000"/>
                </a:schemeClr>
              </a:solidFill>
              <a:latin typeface="Arial" pitchFamily="34" charset="0"/>
              <a:ea typeface="ＭＳ Ｐゴシック" pitchFamily="50" charset="-128"/>
              <a:cs typeface="Arial" pitchFamily="34" charset="0"/>
            </a:endParaRPr>
          </a:p>
          <a:p>
            <a:pPr marL="360363" lvl="1" defTabSz="914400">
              <a:lnSpc>
                <a:spcPct val="90000"/>
              </a:lnSpc>
              <a:spcBef>
                <a:spcPct val="20000"/>
              </a:spcBef>
              <a:defRPr/>
            </a:pPr>
            <a:r>
              <a:rPr lang="en-AU" sz="2200" i="1" kern="0" dirty="0" smtClean="0">
                <a:solidFill>
                  <a:schemeClr val="tx1">
                    <a:lumMod val="75000"/>
                  </a:schemeClr>
                </a:solidFill>
                <a:latin typeface="Arial" pitchFamily="34" charset="0"/>
                <a:ea typeface="ＭＳ Ｐゴシック" pitchFamily="50" charset="-128"/>
                <a:cs typeface="Arial" pitchFamily="34" charset="0"/>
              </a:rPr>
              <a:t>e.g. Probability of a Cloud Free Clear View within a 5 km block, mid-season</a:t>
            </a:r>
            <a:endParaRPr lang="en-AU" sz="2200" i="1" kern="0" dirty="0">
              <a:solidFill>
                <a:schemeClr val="tx1">
                  <a:lumMod val="75000"/>
                </a:schemeClr>
              </a:solidFill>
              <a:latin typeface="Arial" pitchFamily="34" charset="0"/>
              <a:ea typeface="ＭＳ Ｐゴシック" pitchFamily="50" charset="-128"/>
              <a:cs typeface="Arial" pitchFamily="34" charset="0"/>
            </a:endParaRPr>
          </a:p>
          <a:p>
            <a:pPr marL="914400" lvl="1" indent="-457200" defTabSz="914400">
              <a:lnSpc>
                <a:spcPct val="90000"/>
              </a:lnSpc>
              <a:spcBef>
                <a:spcPct val="20000"/>
              </a:spcBef>
              <a:buFont typeface="Arial" charset="0"/>
              <a:buChar char="•"/>
              <a:defRPr/>
            </a:pPr>
            <a:endParaRPr lang="en-AU" sz="2400" b="1" i="1" kern="0" dirty="0" smtClean="0">
              <a:solidFill>
                <a:schemeClr val="tx1">
                  <a:lumMod val="75000"/>
                </a:schemeClr>
              </a:solidFill>
              <a:latin typeface="Arial" pitchFamily="34" charset="0"/>
              <a:ea typeface="ＭＳ Ｐゴシック" pitchFamily="50" charset="-128"/>
              <a:cs typeface="Arial" pitchFamily="34" charset="0"/>
            </a:endParaRPr>
          </a:p>
          <a:p>
            <a:pPr marL="914400" lvl="1" indent="-457200" defTabSz="914400">
              <a:lnSpc>
                <a:spcPct val="90000"/>
              </a:lnSpc>
              <a:spcBef>
                <a:spcPct val="20000"/>
              </a:spcBef>
              <a:buFont typeface="Arial" charset="0"/>
              <a:buChar char="•"/>
              <a:defRPr/>
            </a:pPr>
            <a:endParaRPr lang="en-AU" sz="2400" b="1" i="1" kern="0" dirty="0">
              <a:solidFill>
                <a:schemeClr val="tx1">
                  <a:lumMod val="75000"/>
                </a:schemeClr>
              </a:solidFill>
              <a:latin typeface="Arial" pitchFamily="34" charset="0"/>
              <a:ea typeface="ＭＳ Ｐゴシック" pitchFamily="50" charset="-128"/>
              <a:cs typeface="Arial" pitchFamily="34" charset="0"/>
            </a:endParaRPr>
          </a:p>
          <a:p>
            <a:pPr marL="914400" lvl="1" indent="-457200" defTabSz="914400">
              <a:lnSpc>
                <a:spcPct val="90000"/>
              </a:lnSpc>
              <a:spcBef>
                <a:spcPct val="20000"/>
              </a:spcBef>
              <a:buFont typeface="Arial" charset="0"/>
              <a:buChar char="•"/>
              <a:defRPr/>
            </a:pPr>
            <a:endParaRPr lang="en-AU" sz="2400" b="1" i="1" kern="0" dirty="0" smtClean="0">
              <a:solidFill>
                <a:schemeClr val="tx1">
                  <a:lumMod val="75000"/>
                </a:schemeClr>
              </a:solidFill>
              <a:latin typeface="Arial" pitchFamily="34" charset="0"/>
              <a:ea typeface="ＭＳ Ｐゴシック" pitchFamily="50" charset="-128"/>
              <a:cs typeface="Arial" pitchFamily="34" charset="0"/>
            </a:endParaRPr>
          </a:p>
          <a:p>
            <a:pPr marL="914400" lvl="1" indent="-457200" defTabSz="914400">
              <a:lnSpc>
                <a:spcPct val="90000"/>
              </a:lnSpc>
              <a:spcBef>
                <a:spcPct val="20000"/>
              </a:spcBef>
              <a:buFont typeface="Arial" charset="0"/>
              <a:buChar char="•"/>
              <a:defRPr/>
            </a:pPr>
            <a:endParaRPr lang="en-AU" sz="2400" b="1" i="1" kern="0" dirty="0">
              <a:solidFill>
                <a:schemeClr val="tx1">
                  <a:lumMod val="75000"/>
                </a:schemeClr>
              </a:solidFill>
              <a:latin typeface="Arial" pitchFamily="34" charset="0"/>
              <a:ea typeface="ＭＳ Ｐゴシック" pitchFamily="50" charset="-128"/>
              <a:cs typeface="Arial" pitchFamily="34" charset="0"/>
            </a:endParaRPr>
          </a:p>
          <a:p>
            <a:pPr marL="914400" lvl="1" indent="-457200" defTabSz="914400">
              <a:lnSpc>
                <a:spcPct val="90000"/>
              </a:lnSpc>
              <a:spcBef>
                <a:spcPct val="20000"/>
              </a:spcBef>
              <a:buFont typeface="Arial" charset="0"/>
              <a:buChar char="•"/>
              <a:defRPr/>
            </a:pPr>
            <a:endParaRPr lang="en-AU" sz="2400" b="1" i="1" kern="0" dirty="0" smtClean="0">
              <a:solidFill>
                <a:schemeClr val="tx1">
                  <a:lumMod val="75000"/>
                </a:schemeClr>
              </a:solidFill>
              <a:latin typeface="Arial" pitchFamily="34" charset="0"/>
              <a:ea typeface="ＭＳ Ｐゴシック" pitchFamily="50" charset="-128"/>
              <a:cs typeface="Arial" pitchFamily="34" charset="0"/>
            </a:endParaRPr>
          </a:p>
          <a:p>
            <a:pPr marL="914400" lvl="1" indent="-457200" defTabSz="914400">
              <a:lnSpc>
                <a:spcPct val="90000"/>
              </a:lnSpc>
              <a:spcBef>
                <a:spcPct val="20000"/>
              </a:spcBef>
              <a:buFont typeface="Arial" charset="0"/>
              <a:buChar char="•"/>
              <a:defRPr/>
            </a:pPr>
            <a:endParaRPr lang="en-AU" sz="2400" b="1" i="1" kern="0" dirty="0">
              <a:solidFill>
                <a:schemeClr val="tx1">
                  <a:lumMod val="75000"/>
                </a:schemeClr>
              </a:solidFill>
              <a:latin typeface="Arial" pitchFamily="34" charset="0"/>
              <a:ea typeface="ＭＳ Ｐゴシック" pitchFamily="50" charset="-128"/>
              <a:cs typeface="Arial" pitchFamily="34" charset="0"/>
            </a:endParaRPr>
          </a:p>
          <a:p>
            <a:pPr marL="914400" lvl="1" indent="-457200" defTabSz="914400">
              <a:lnSpc>
                <a:spcPct val="90000"/>
              </a:lnSpc>
              <a:spcBef>
                <a:spcPct val="20000"/>
              </a:spcBef>
              <a:buFont typeface="Arial" charset="0"/>
              <a:buChar char="•"/>
              <a:defRPr/>
            </a:pPr>
            <a:endParaRPr lang="en-AU" sz="2400" b="1" i="1" kern="0" dirty="0" smtClean="0">
              <a:solidFill>
                <a:schemeClr val="tx1">
                  <a:lumMod val="75000"/>
                </a:schemeClr>
              </a:solidFill>
              <a:latin typeface="Arial" pitchFamily="34" charset="0"/>
              <a:ea typeface="ＭＳ Ｐゴシック" pitchFamily="50" charset="-128"/>
              <a:cs typeface="Arial" pitchFamily="34" charset="0"/>
            </a:endParaRPr>
          </a:p>
          <a:p>
            <a:pPr marL="914400" lvl="1" indent="-457200" algn="just" defTabSz="914400">
              <a:lnSpc>
                <a:spcPct val="90000"/>
              </a:lnSpc>
              <a:spcBef>
                <a:spcPct val="20000"/>
              </a:spcBef>
              <a:buFont typeface="Arial" charset="0"/>
              <a:buChar char="•"/>
              <a:defRPr/>
            </a:pPr>
            <a:endParaRPr lang="en-AU" sz="2400" b="1" i="1" kern="0" dirty="0" smtClean="0">
              <a:solidFill>
                <a:schemeClr val="tx1">
                  <a:lumMod val="75000"/>
                </a:schemeClr>
              </a:solidFill>
              <a:latin typeface="Arial" pitchFamily="34" charset="0"/>
              <a:ea typeface="ＭＳ Ｐゴシック" pitchFamily="50" charset="-128"/>
              <a:cs typeface="Arial" pitchFamily="34" charset="0"/>
            </a:endParaRPr>
          </a:p>
          <a:p>
            <a:pPr lvl="1" defTabSz="914400">
              <a:lnSpc>
                <a:spcPct val="90000"/>
              </a:lnSpc>
              <a:spcBef>
                <a:spcPct val="20000"/>
              </a:spcBef>
              <a:defRPr/>
            </a:pPr>
            <a:endParaRPr lang="en-GB" sz="2400" b="1" kern="0" dirty="0">
              <a:solidFill>
                <a:schemeClr val="tx1">
                  <a:lumMod val="75000"/>
                </a:schemeClr>
              </a:solidFill>
              <a:latin typeface="Arial" pitchFamily="34" charset="0"/>
              <a:ea typeface="ＭＳ Ｐゴシック" pitchFamily="50" charset="-128"/>
              <a:cs typeface="Arial" pitchFamily="34" charset="0"/>
            </a:endParaRPr>
          </a:p>
        </p:txBody>
      </p:sp>
      <p:pic>
        <p:nvPicPr>
          <p:cNvPr id="5" name="Picture 4"/>
          <p:cNvPicPr>
            <a:picLocks noChangeAspect="1"/>
          </p:cNvPicPr>
          <p:nvPr/>
        </p:nvPicPr>
        <p:blipFill rotWithShape="1">
          <a:blip r:embed="rId2" cstate="screen">
            <a:extLst>
              <a:ext uri="{28A0092B-C50C-407E-A947-70E740481C1C}">
                <a14:useLocalDpi xmlns="" xmlns:a14="http://schemas.microsoft.com/office/drawing/2010/main"/>
              </a:ext>
            </a:extLst>
          </a:blip>
          <a:srcRect t="12093" b="5063"/>
          <a:stretch/>
        </p:blipFill>
        <p:spPr>
          <a:xfrm>
            <a:off x="2347416" y="2311568"/>
            <a:ext cx="6631169" cy="4245013"/>
          </a:xfrm>
          <a:prstGeom prst="rect">
            <a:avLst/>
          </a:prstGeom>
        </p:spPr>
      </p:pic>
      <p:sp>
        <p:nvSpPr>
          <p:cNvPr id="6" name="TextBox 5"/>
          <p:cNvSpPr txBox="1"/>
          <p:nvPr/>
        </p:nvSpPr>
        <p:spPr>
          <a:xfrm>
            <a:off x="54592" y="6105361"/>
            <a:ext cx="2347415" cy="369332"/>
          </a:xfrm>
          <a:prstGeom prst="rect">
            <a:avLst/>
          </a:prstGeom>
          <a:noFill/>
        </p:spPr>
        <p:txBody>
          <a:bodyPr wrap="square" rtlCol="0">
            <a:spAutoFit/>
          </a:bodyPr>
          <a:lstStyle/>
          <a:p>
            <a:pPr algn="r"/>
            <a:r>
              <a:rPr lang="en-US" dirty="0" smtClean="0">
                <a:latin typeface="Arial Narrow" pitchFamily="34" charset="0"/>
              </a:rPr>
              <a:t>Whitcraft </a:t>
            </a:r>
            <a:r>
              <a:rPr lang="en-US" i="1" dirty="0" smtClean="0">
                <a:latin typeface="Arial Narrow" pitchFamily="34" charset="0"/>
              </a:rPr>
              <a:t>et al. </a:t>
            </a:r>
            <a:r>
              <a:rPr lang="en-US" dirty="0" smtClean="0">
                <a:latin typeface="Arial Narrow" pitchFamily="34" charset="0"/>
              </a:rPr>
              <a:t>UMD</a:t>
            </a:r>
            <a:endParaRPr lang="en-US" dirty="0">
              <a:latin typeface="Arial Narrow" pitchFamily="34" charset="0"/>
            </a:endParaRPr>
          </a:p>
        </p:txBody>
      </p:sp>
      <p:sp>
        <p:nvSpPr>
          <p:cNvPr id="7" name="Titre 6"/>
          <p:cNvSpPr>
            <a:spLocks noGrp="1"/>
          </p:cNvSpPr>
          <p:nvPr>
            <p:ph type="title" idx="4294967295"/>
          </p:nvPr>
        </p:nvSpPr>
        <p:spPr/>
        <p:txBody>
          <a:bodyPr/>
          <a:lstStyle/>
          <a:p>
            <a:pPr eaLnBrk="1" hangingPunct="1"/>
            <a:r>
              <a:rPr lang="en-US" sz="2800" dirty="0" smtClean="0">
                <a:solidFill>
                  <a:schemeClr val="bg1"/>
                </a:solidFill>
                <a:latin typeface="Tahoma"/>
                <a:ea typeface="ＭＳ Ｐゴシック"/>
                <a:cs typeface="Tahoma"/>
              </a:rPr>
              <a:t>GEOGLAM </a:t>
            </a:r>
            <a:r>
              <a:rPr lang="en-US" sz="2800" b="1" dirty="0" smtClean="0">
                <a:solidFill>
                  <a:schemeClr val="bg1"/>
                </a:solidFill>
                <a:latin typeface="Arial" charset="0"/>
                <a:ea typeface="ＭＳ Ｐゴシック" charset="-128"/>
                <a:cs typeface="ＭＳ Ｐゴシック" charset="-128"/>
              </a:rPr>
              <a:t>Accomplishments</a:t>
            </a:r>
            <a:r>
              <a:rPr lang="en-US" sz="2800" dirty="0" smtClean="0">
                <a:solidFill>
                  <a:schemeClr val="bg1"/>
                </a:solidFill>
                <a:latin typeface="Tahoma"/>
                <a:ea typeface="ＭＳ Ｐゴシック"/>
                <a:cs typeface="Tahoma"/>
              </a:rPr>
              <a:t/>
            </a:r>
            <a:br>
              <a:rPr lang="en-US" sz="2800" dirty="0" smtClean="0">
                <a:solidFill>
                  <a:schemeClr val="bg1"/>
                </a:solidFill>
                <a:latin typeface="Tahoma"/>
                <a:ea typeface="ＭＳ Ｐゴシック"/>
                <a:cs typeface="Tahoma"/>
              </a:rPr>
            </a:br>
            <a:r>
              <a:rPr lang="en-US" b="0" i="1" dirty="0" smtClean="0">
                <a:latin typeface="Tahoma" pitchFamily="-106" charset="0"/>
                <a:ea typeface="ＭＳ Ｐゴシック" pitchFamily="-106" charset="-128"/>
                <a:cs typeface="Tahoma" pitchFamily="-106" charset="0"/>
              </a:rPr>
              <a:t> Baseline datasets 3</a:t>
            </a:r>
            <a:endParaRPr lang="en-US" sz="2800" i="1" dirty="0" smtClean="0">
              <a:solidFill>
                <a:schemeClr val="bg1"/>
              </a:solidFill>
              <a:latin typeface="Tahoma"/>
              <a:ea typeface="ＭＳ Ｐゴシック"/>
              <a:cs typeface="Tahoma"/>
            </a:endParaRPr>
          </a:p>
        </p:txBody>
      </p:sp>
      <p:sp>
        <p:nvSpPr>
          <p:cNvPr id="8" name="Rectangle 5"/>
          <p:cNvSpPr>
            <a:spLocks noGrp="1" noChangeArrowheads="1"/>
          </p:cNvSpPr>
          <p:nvPr>
            <p:ph type="sldNum" sz="quarter" idx="10"/>
          </p:nvPr>
        </p:nvSpPr>
        <p:spPr bwMode="auto">
          <a:xfrm>
            <a:off x="7239000" y="6600825"/>
            <a:ext cx="1905000" cy="257175"/>
          </a:xfrm>
          <a:noFill/>
          <a:ln>
            <a:miter lim="800000"/>
            <a:headEnd/>
            <a:tailEnd/>
          </a:ln>
        </p:spPr>
        <p:txBody>
          <a:bodyPr/>
          <a:lstStyle/>
          <a:p>
            <a:fld id="{E4CFB639-93DA-4473-812F-F37C7ADCDFD1}" type="slidenum">
              <a:rPr lang="en-US" smtClean="0"/>
              <a:pPr/>
              <a:t>17</a:t>
            </a:fld>
            <a:r>
              <a:rPr lang="en-US" dirty="0" smtClean="0"/>
              <a:t> / </a:t>
            </a:r>
            <a:r>
              <a:rPr lang="en-US" dirty="0" smtClean="0"/>
              <a:t>21</a:t>
            </a:r>
            <a:endParaRPr lang="en-US" dirty="0" smtClean="0"/>
          </a:p>
        </p:txBody>
      </p:sp>
    </p:spTree>
    <p:extLst>
      <p:ext uri="{BB962C8B-B14F-4D97-AF65-F5344CB8AC3E}">
        <p14:creationId xmlns="" xmlns:p14="http://schemas.microsoft.com/office/powerpoint/2010/main" val="1183985261"/>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18976" y="1659026"/>
            <a:ext cx="8633638" cy="4832892"/>
          </a:xfrm>
          <a:prstGeom prst="rect">
            <a:avLst/>
          </a:prstGeom>
        </p:spPr>
        <p:txBody>
          <a:bodyPr/>
          <a:lstStyle/>
          <a:p>
            <a:pPr marL="273050" lvl="0" indent="-273050" defTabSz="914400">
              <a:lnSpc>
                <a:spcPct val="90000"/>
              </a:lnSpc>
              <a:spcBef>
                <a:spcPct val="20000"/>
              </a:spcBef>
              <a:buFont typeface="Arial" charset="0"/>
              <a:buChar char="•"/>
              <a:defRPr/>
            </a:pPr>
            <a:r>
              <a:rPr lang="en-AU" sz="2800" b="1" kern="0" dirty="0" smtClean="0">
                <a:solidFill>
                  <a:schemeClr val="tx1">
                    <a:lumMod val="75000"/>
                  </a:schemeClr>
                </a:solidFill>
                <a:latin typeface="Arial Narrow" pitchFamily="34" charset="0"/>
                <a:ea typeface="ＭＳ Ｐゴシック" pitchFamily="50" charset="-128"/>
                <a:cs typeface="Arial" pitchFamily="34" charset="0"/>
              </a:rPr>
              <a:t>Meetings of the Ad-Hoc Advisory Group thus far</a:t>
            </a:r>
          </a:p>
          <a:p>
            <a:pPr marL="531813" lvl="1" indent="-266700" defTabSz="914400">
              <a:lnSpc>
                <a:spcPct val="90000"/>
              </a:lnSpc>
              <a:spcBef>
                <a:spcPct val="20000"/>
              </a:spcBef>
              <a:buFont typeface="Arial" charset="0"/>
              <a:buChar char="•"/>
              <a:defRPr/>
            </a:pPr>
            <a:r>
              <a:rPr lang="en-AU" sz="2800" i="1" kern="0" dirty="0" smtClean="0">
                <a:solidFill>
                  <a:schemeClr val="tx1">
                    <a:lumMod val="75000"/>
                  </a:schemeClr>
                </a:solidFill>
                <a:latin typeface="Arial Narrow" pitchFamily="34" charset="0"/>
                <a:ea typeface="ＭＳ Ｐゴシック" pitchFamily="50" charset="-128"/>
                <a:cs typeface="Arial" pitchFamily="34" charset="0"/>
              </a:rPr>
              <a:t>Jul 2012, Montreal </a:t>
            </a:r>
            <a:r>
              <a:rPr lang="en-AU" sz="2800" kern="0" dirty="0" smtClean="0">
                <a:solidFill>
                  <a:schemeClr val="tx1">
                    <a:lumMod val="75000"/>
                  </a:schemeClr>
                </a:solidFill>
                <a:latin typeface="Arial Narrow" pitchFamily="34" charset="0"/>
                <a:ea typeface="ＭＳ Ｐゴシック" pitchFamily="50" charset="-128"/>
                <a:cs typeface="Arial" pitchFamily="34" charset="0"/>
              </a:rPr>
              <a:t>– Initial requirements articulation</a:t>
            </a:r>
          </a:p>
          <a:p>
            <a:pPr marL="531813" lvl="1" indent="-266700" defTabSz="914400">
              <a:lnSpc>
                <a:spcPct val="90000"/>
              </a:lnSpc>
              <a:spcBef>
                <a:spcPct val="20000"/>
              </a:spcBef>
              <a:buFont typeface="Arial" charset="0"/>
              <a:buChar char="•"/>
              <a:defRPr/>
            </a:pPr>
            <a:r>
              <a:rPr lang="en-AU" sz="2800" i="1" kern="0" dirty="0" smtClean="0">
                <a:solidFill>
                  <a:schemeClr val="tx1">
                    <a:lumMod val="75000"/>
                  </a:schemeClr>
                </a:solidFill>
                <a:latin typeface="Arial Narrow" pitchFamily="34" charset="0"/>
                <a:ea typeface="ＭＳ Ｐゴシック" pitchFamily="50" charset="-128"/>
                <a:cs typeface="Arial" pitchFamily="34" charset="0"/>
              </a:rPr>
              <a:t>Nov 2012, Newport News, VA </a:t>
            </a:r>
            <a:r>
              <a:rPr lang="en-AU" sz="2800" kern="0" dirty="0" smtClean="0">
                <a:solidFill>
                  <a:schemeClr val="tx1">
                    <a:lumMod val="75000"/>
                  </a:schemeClr>
                </a:solidFill>
                <a:latin typeface="Arial Narrow" pitchFamily="34" charset="0"/>
                <a:ea typeface="ＭＳ Ｐゴシック" pitchFamily="50" charset="-128"/>
                <a:cs typeface="Arial" pitchFamily="34" charset="0"/>
              </a:rPr>
              <a:t>– Development of phasing approach for acquisitions; refinement of requirements</a:t>
            </a:r>
          </a:p>
          <a:p>
            <a:pPr marL="531813" lvl="1" indent="-266700" defTabSz="914400">
              <a:lnSpc>
                <a:spcPct val="90000"/>
              </a:lnSpc>
              <a:spcBef>
                <a:spcPct val="20000"/>
              </a:spcBef>
              <a:buFont typeface="Arial" charset="0"/>
              <a:buChar char="•"/>
              <a:defRPr/>
            </a:pPr>
            <a:r>
              <a:rPr lang="en-AU" sz="2800" i="1" kern="0" dirty="0" smtClean="0">
                <a:solidFill>
                  <a:schemeClr val="tx1">
                    <a:lumMod val="75000"/>
                  </a:schemeClr>
                </a:solidFill>
                <a:latin typeface="Arial Narrow" pitchFamily="34" charset="0"/>
                <a:ea typeface="ＭＳ Ｐゴシック" pitchFamily="50" charset="-128"/>
                <a:cs typeface="Arial" pitchFamily="34" charset="0"/>
              </a:rPr>
              <a:t>Mar 2013, Newport News, VA</a:t>
            </a:r>
            <a:r>
              <a:rPr lang="en-AU" sz="2800" kern="0" dirty="0" smtClean="0">
                <a:solidFill>
                  <a:schemeClr val="tx1">
                    <a:lumMod val="75000"/>
                  </a:schemeClr>
                </a:solidFill>
                <a:latin typeface="Arial Narrow" pitchFamily="34" charset="0"/>
                <a:ea typeface="ＭＳ Ｐゴシック" pitchFamily="50" charset="-128"/>
                <a:cs typeface="Arial" pitchFamily="34" charset="0"/>
              </a:rPr>
              <a:t>,</a:t>
            </a:r>
            <a:r>
              <a:rPr lang="en-AU" sz="2800" i="1" kern="0" dirty="0" smtClean="0">
                <a:solidFill>
                  <a:schemeClr val="tx1">
                    <a:lumMod val="75000"/>
                  </a:schemeClr>
                </a:solidFill>
                <a:latin typeface="Arial Narrow" pitchFamily="34" charset="0"/>
                <a:ea typeface="ＭＳ Ｐゴシック" pitchFamily="50" charset="-128"/>
                <a:cs typeface="Arial" pitchFamily="34" charset="0"/>
              </a:rPr>
              <a:t> CEOS SIT </a:t>
            </a:r>
            <a:r>
              <a:rPr lang="en-AU" sz="2800" kern="0" dirty="0" smtClean="0">
                <a:solidFill>
                  <a:schemeClr val="tx1">
                    <a:lumMod val="75000"/>
                  </a:schemeClr>
                </a:solidFill>
                <a:latin typeface="Arial Narrow" pitchFamily="34" charset="0"/>
                <a:ea typeface="ＭＳ Ｐゴシック" pitchFamily="50" charset="-128"/>
                <a:cs typeface="Arial" pitchFamily="34" charset="0"/>
              </a:rPr>
              <a:t> – Nomination of Phase 1A/B countries</a:t>
            </a:r>
          </a:p>
          <a:p>
            <a:pPr marL="531813" lvl="1" indent="-266700" defTabSz="914400">
              <a:lnSpc>
                <a:spcPct val="90000"/>
              </a:lnSpc>
              <a:spcBef>
                <a:spcPct val="20000"/>
              </a:spcBef>
              <a:buFont typeface="Arial" charset="0"/>
              <a:buChar char="•"/>
              <a:defRPr/>
            </a:pPr>
            <a:r>
              <a:rPr lang="en-AU" sz="2800" i="1" kern="0" dirty="0" smtClean="0">
                <a:solidFill>
                  <a:schemeClr val="tx1">
                    <a:lumMod val="75000"/>
                  </a:schemeClr>
                </a:solidFill>
                <a:latin typeface="Arial Narrow" pitchFamily="34" charset="0"/>
                <a:ea typeface="ＭＳ Ｐゴシック" pitchFamily="50" charset="-128"/>
                <a:cs typeface="Arial" pitchFamily="34" charset="0"/>
              </a:rPr>
              <a:t>Jun 2013, Washington, DC </a:t>
            </a:r>
            <a:r>
              <a:rPr lang="en-AU" sz="2800" kern="0" dirty="0" smtClean="0">
                <a:solidFill>
                  <a:schemeClr val="tx1">
                    <a:lumMod val="75000"/>
                  </a:schemeClr>
                </a:solidFill>
                <a:latin typeface="Arial Narrow" pitchFamily="34" charset="0"/>
                <a:ea typeface="ＭＳ Ｐゴシック" pitchFamily="50" charset="-128"/>
                <a:cs typeface="Arial" pitchFamily="34" charset="0"/>
              </a:rPr>
              <a:t>– Review of requirements; further incorporation of Asia-</a:t>
            </a:r>
            <a:r>
              <a:rPr lang="en-AU" sz="2800" kern="0" dirty="0" err="1" smtClean="0">
                <a:solidFill>
                  <a:schemeClr val="tx1">
                    <a:lumMod val="75000"/>
                  </a:schemeClr>
                </a:solidFill>
                <a:latin typeface="Arial Narrow" pitchFamily="34" charset="0"/>
                <a:ea typeface="ＭＳ Ｐゴシック" pitchFamily="50" charset="-128"/>
                <a:cs typeface="Arial" pitchFamily="34" charset="0"/>
              </a:rPr>
              <a:t>RiCE</a:t>
            </a:r>
            <a:r>
              <a:rPr lang="en-AU" sz="2800" kern="0" dirty="0" smtClean="0">
                <a:solidFill>
                  <a:schemeClr val="tx1">
                    <a:lumMod val="75000"/>
                  </a:schemeClr>
                </a:solidFill>
                <a:latin typeface="Arial Narrow" pitchFamily="34" charset="0"/>
                <a:ea typeface="ＭＳ Ｐゴシック" pitchFamily="50" charset="-128"/>
                <a:cs typeface="Arial" pitchFamily="34" charset="0"/>
              </a:rPr>
              <a:t>; refinement of phasing approach</a:t>
            </a:r>
          </a:p>
          <a:p>
            <a:pPr marL="531813" lvl="1" indent="-266700" defTabSz="914400">
              <a:lnSpc>
                <a:spcPct val="90000"/>
              </a:lnSpc>
              <a:spcBef>
                <a:spcPct val="20000"/>
              </a:spcBef>
              <a:buFont typeface="Arial" charset="0"/>
              <a:buChar char="•"/>
              <a:defRPr/>
            </a:pPr>
            <a:r>
              <a:rPr lang="en-AU" sz="2800" i="1" kern="0" dirty="0" smtClean="0">
                <a:solidFill>
                  <a:schemeClr val="tx1">
                    <a:lumMod val="75000"/>
                  </a:schemeClr>
                </a:solidFill>
                <a:latin typeface="Arial Narrow" pitchFamily="34" charset="0"/>
                <a:ea typeface="ＭＳ Ｐゴシック" pitchFamily="50" charset="-128"/>
                <a:cs typeface="Arial" pitchFamily="34" charset="0"/>
              </a:rPr>
              <a:t>Sep 2013, Pasadena, CA, CEOS SIT </a:t>
            </a:r>
            <a:r>
              <a:rPr lang="en-AU" sz="2800" kern="0" dirty="0" smtClean="0">
                <a:solidFill>
                  <a:schemeClr val="tx1">
                    <a:lumMod val="75000"/>
                  </a:schemeClr>
                </a:solidFill>
                <a:latin typeface="Arial Narrow" pitchFamily="34" charset="0"/>
                <a:ea typeface="ＭＳ Ｐゴシック" pitchFamily="50" charset="-128"/>
                <a:cs typeface="Arial" pitchFamily="34" charset="0"/>
              </a:rPr>
              <a:t>–– GEOGLAM Status Update to SIT</a:t>
            </a:r>
            <a:endParaRPr lang="en-GB" sz="2800" kern="0" dirty="0">
              <a:solidFill>
                <a:schemeClr val="tx1">
                  <a:lumMod val="75000"/>
                </a:schemeClr>
              </a:solidFill>
              <a:latin typeface="Arial Narrow" pitchFamily="34" charset="0"/>
              <a:ea typeface="ＭＳ Ｐゴシック" pitchFamily="50" charset="-128"/>
              <a:cs typeface="Arial" pitchFamily="34" charset="0"/>
            </a:endParaRPr>
          </a:p>
        </p:txBody>
      </p:sp>
      <p:sp>
        <p:nvSpPr>
          <p:cNvPr id="4" name="Titre 3"/>
          <p:cNvSpPr>
            <a:spLocks noGrp="1"/>
          </p:cNvSpPr>
          <p:nvPr>
            <p:ph type="title" idx="4294967295"/>
          </p:nvPr>
        </p:nvSpPr>
        <p:spPr/>
        <p:txBody>
          <a:bodyPr/>
          <a:lstStyle/>
          <a:p>
            <a:pPr rtl="0" eaLnBrk="1" fontAlgn="base" hangingPunct="1"/>
            <a:r>
              <a:rPr lang="en-US" sz="2800" dirty="0" smtClean="0">
                <a:solidFill>
                  <a:schemeClr val="bg1"/>
                </a:solidFill>
                <a:latin typeface="Tahoma"/>
                <a:ea typeface="ＭＳ Ｐゴシック"/>
                <a:cs typeface="Tahoma"/>
              </a:rPr>
              <a:t>GEOGLAM &amp; CEOS Collaboration</a:t>
            </a:r>
            <a:endParaRPr lang="fr-FR" dirty="0" smtClean="0">
              <a:solidFill>
                <a:schemeClr val="bg1"/>
              </a:solidFill>
            </a:endParaRPr>
          </a:p>
          <a:p>
            <a:r>
              <a:rPr lang="en-US" sz="2800" i="1" dirty="0" smtClean="0">
                <a:solidFill>
                  <a:schemeClr val="bg1"/>
                </a:solidFill>
                <a:latin typeface="Tahoma"/>
                <a:ea typeface="ＭＳ Ｐゴシック"/>
                <a:cs typeface="Tahoma"/>
              </a:rPr>
              <a:t>Ad-Hoc Team on GEOGLAM</a:t>
            </a:r>
            <a:endParaRPr lang="fr-FR" dirty="0">
              <a:solidFill>
                <a:schemeClr val="bg1"/>
              </a:solidFill>
            </a:endParaRPr>
          </a:p>
        </p:txBody>
      </p:sp>
      <p:sp>
        <p:nvSpPr>
          <p:cNvPr id="5" name="Rectangle 5"/>
          <p:cNvSpPr>
            <a:spLocks noGrp="1" noChangeArrowheads="1"/>
          </p:cNvSpPr>
          <p:nvPr>
            <p:ph type="sldNum" sz="quarter" idx="10"/>
          </p:nvPr>
        </p:nvSpPr>
        <p:spPr bwMode="auto">
          <a:xfrm>
            <a:off x="7239000" y="6600825"/>
            <a:ext cx="1905000" cy="257175"/>
          </a:xfrm>
          <a:noFill/>
          <a:ln>
            <a:miter lim="800000"/>
            <a:headEnd/>
            <a:tailEnd/>
          </a:ln>
        </p:spPr>
        <p:txBody>
          <a:bodyPr/>
          <a:lstStyle/>
          <a:p>
            <a:fld id="{E4CFB639-93DA-4473-812F-F37C7ADCDFD1}" type="slidenum">
              <a:rPr lang="en-US" smtClean="0"/>
              <a:pPr/>
              <a:t>18</a:t>
            </a:fld>
            <a:r>
              <a:rPr lang="en-US" dirty="0" smtClean="0"/>
              <a:t> / </a:t>
            </a:r>
            <a:r>
              <a:rPr lang="en-US" dirty="0" smtClean="0"/>
              <a:t>21</a:t>
            </a:r>
            <a:endParaRPr lang="en-US" dirty="0" smtClean="0"/>
          </a:p>
        </p:txBody>
      </p:sp>
    </p:spTree>
    <p:extLst>
      <p:ext uri="{BB962C8B-B14F-4D97-AF65-F5344CB8AC3E}">
        <p14:creationId xmlns="" xmlns:p14="http://schemas.microsoft.com/office/powerpoint/2010/main" val="1301918850"/>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73958" y="-1"/>
            <a:ext cx="7629467" cy="846161"/>
          </a:xfrm>
        </p:spPr>
        <p:txBody>
          <a:bodyPr/>
          <a:lstStyle/>
          <a:p>
            <a:pPr algn="r"/>
            <a:r>
              <a:rPr lang="fr-FR" dirty="0" smtClean="0"/>
              <a:t>GEOGLAM and CEOS Collaboration</a:t>
            </a:r>
            <a:br>
              <a:rPr lang="fr-FR" dirty="0" smtClean="0"/>
            </a:br>
            <a:r>
              <a:rPr lang="fr-FR" b="0" i="1" dirty="0" err="1" smtClean="0"/>
              <a:t>Requirements</a:t>
            </a:r>
            <a:r>
              <a:rPr lang="fr-FR" b="0" i="1" dirty="0" smtClean="0"/>
              <a:t> for Monitoring</a:t>
            </a:r>
            <a:endParaRPr lang="fr-FR" b="0" i="1" dirty="0"/>
          </a:p>
        </p:txBody>
      </p:sp>
      <p:sp>
        <p:nvSpPr>
          <p:cNvPr id="4098" name="Text Box 6"/>
          <p:cNvSpPr txBox="1">
            <a:spLocks noChangeArrowheads="1"/>
          </p:cNvSpPr>
          <p:nvPr/>
        </p:nvSpPr>
        <p:spPr bwMode="auto">
          <a:xfrm>
            <a:off x="4566746" y="2788553"/>
            <a:ext cx="1846263" cy="590550"/>
          </a:xfrm>
          <a:prstGeom prst="rect">
            <a:avLst/>
          </a:prstGeom>
          <a:solidFill>
            <a:srgbClr val="FFFF99"/>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smtClean="0">
                <a:ln>
                  <a:noFill/>
                </a:ln>
                <a:solidFill>
                  <a:schemeClr val="tx1"/>
                </a:solidFill>
                <a:effectLst/>
                <a:latin typeface="Arial" pitchFamily="34" charset="0"/>
                <a:cs typeface="Arial" pitchFamily="34" charset="0"/>
              </a:rPr>
              <a:t>Yield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smtClean="0">
                <a:ln>
                  <a:noFill/>
                </a:ln>
                <a:solidFill>
                  <a:schemeClr val="tx1"/>
                </a:solidFill>
                <a:effectLst/>
                <a:latin typeface="Arial" pitchFamily="34" charset="0"/>
                <a:cs typeface="Arial" pitchFamily="34" charset="0"/>
              </a:rPr>
              <a:t>forecast</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099" name="Text Box 8"/>
          <p:cNvSpPr txBox="1">
            <a:spLocks noChangeArrowheads="1"/>
          </p:cNvSpPr>
          <p:nvPr/>
        </p:nvSpPr>
        <p:spPr bwMode="auto">
          <a:xfrm>
            <a:off x="4614371" y="4682441"/>
            <a:ext cx="1798638" cy="590550"/>
          </a:xfrm>
          <a:prstGeom prst="rect">
            <a:avLst/>
          </a:prstGeom>
          <a:solidFill>
            <a:srgbClr val="CCFFCC"/>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smtClean="0">
                <a:ln>
                  <a:noFill/>
                </a:ln>
                <a:solidFill>
                  <a:schemeClr val="tx1"/>
                </a:solidFill>
                <a:effectLst/>
                <a:latin typeface="Arial" pitchFamily="34" charset="0"/>
                <a:cs typeface="Arial" pitchFamily="34" charset="0"/>
              </a:rPr>
              <a:t>Environmental impact</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100" name="Text Box 9"/>
          <p:cNvSpPr txBox="1">
            <a:spLocks noChangeArrowheads="1"/>
          </p:cNvSpPr>
          <p:nvPr/>
        </p:nvSpPr>
        <p:spPr bwMode="auto">
          <a:xfrm>
            <a:off x="4588971" y="3810903"/>
            <a:ext cx="1824038" cy="590550"/>
          </a:xfrm>
          <a:prstGeom prst="rect">
            <a:avLst/>
          </a:prstGeom>
          <a:solidFill>
            <a:srgbClr val="FFFF99"/>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smtClean="0">
                <a:ln>
                  <a:noFill/>
                </a:ln>
                <a:solidFill>
                  <a:schemeClr val="tx1"/>
                </a:solidFill>
                <a:effectLst/>
                <a:latin typeface="Arial" pitchFamily="34" charset="0"/>
                <a:cs typeface="Arial" pitchFamily="34" charset="0"/>
              </a:rPr>
              <a:t>Agricultural statistics</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101" name="Text Box 10"/>
          <p:cNvSpPr txBox="1">
            <a:spLocks noChangeArrowheads="1"/>
          </p:cNvSpPr>
          <p:nvPr/>
        </p:nvSpPr>
        <p:spPr bwMode="auto">
          <a:xfrm>
            <a:off x="4830271" y="1866216"/>
            <a:ext cx="1512888" cy="3667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tx1"/>
                </a:solidFill>
                <a:effectLst/>
                <a:latin typeface="Arial" pitchFamily="34" charset="0"/>
                <a:cs typeface="Arial" pitchFamily="34" charset="0"/>
              </a:rPr>
              <a:t>Objectives</a:t>
            </a:r>
          </a:p>
        </p:txBody>
      </p:sp>
      <p:sp>
        <p:nvSpPr>
          <p:cNvPr id="4102" name="Text Box 27"/>
          <p:cNvSpPr txBox="1">
            <a:spLocks noChangeArrowheads="1"/>
          </p:cNvSpPr>
          <p:nvPr/>
        </p:nvSpPr>
        <p:spPr bwMode="auto">
          <a:xfrm>
            <a:off x="4614371" y="5682566"/>
            <a:ext cx="1798638" cy="590550"/>
          </a:xfrm>
          <a:prstGeom prst="rect">
            <a:avLst/>
          </a:prstGeom>
          <a:solidFill>
            <a:srgbClr val="FFCC99"/>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smtClean="0">
                <a:ln>
                  <a:noFill/>
                </a:ln>
                <a:solidFill>
                  <a:schemeClr val="tx1"/>
                </a:solidFill>
                <a:effectLst/>
                <a:latin typeface="Arial" pitchFamily="34" charset="0"/>
                <a:cs typeface="Arial" pitchFamily="34" charset="0"/>
              </a:rPr>
              <a:t>Agriculture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smtClean="0">
                <a:ln>
                  <a:noFill/>
                </a:ln>
                <a:solidFill>
                  <a:schemeClr val="tx1"/>
                </a:solidFill>
                <a:effectLst/>
                <a:latin typeface="Arial" pitchFamily="34" charset="0"/>
                <a:cs typeface="Arial" pitchFamily="34" charset="0"/>
              </a:rPr>
              <a:t>changes</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103" name="Rectangle 37"/>
          <p:cNvSpPr>
            <a:spLocks noChangeArrowheads="1"/>
          </p:cNvSpPr>
          <p:nvPr/>
        </p:nvSpPr>
        <p:spPr bwMode="auto">
          <a:xfrm>
            <a:off x="4396884" y="1866216"/>
            <a:ext cx="2233612" cy="4608512"/>
          </a:xfrm>
          <a:prstGeom prst="rect">
            <a:avLst/>
          </a:prstGeom>
          <a:noFill/>
          <a:ln w="25400">
            <a:solidFill>
              <a:schemeClr val="tx1"/>
            </a:solid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104" name="Rectangle 38"/>
          <p:cNvSpPr>
            <a:spLocks noChangeArrowheads="1"/>
          </p:cNvSpPr>
          <p:nvPr/>
        </p:nvSpPr>
        <p:spPr bwMode="auto">
          <a:xfrm>
            <a:off x="77296" y="1866216"/>
            <a:ext cx="3816350" cy="4608512"/>
          </a:xfrm>
          <a:prstGeom prst="rect">
            <a:avLst/>
          </a:prstGeom>
          <a:noFill/>
          <a:ln w="25400">
            <a:solidFill>
              <a:schemeClr val="tx1"/>
            </a:solid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106" name="Text Box 40"/>
          <p:cNvSpPr txBox="1">
            <a:spLocks noChangeArrowheads="1"/>
          </p:cNvSpPr>
          <p:nvPr/>
        </p:nvSpPr>
        <p:spPr bwMode="auto">
          <a:xfrm>
            <a:off x="940896" y="1866216"/>
            <a:ext cx="2376488" cy="3667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tx1"/>
                </a:solidFill>
                <a:effectLst/>
                <a:latin typeface="Arial" pitchFamily="34" charset="0"/>
                <a:cs typeface="Arial" pitchFamily="34" charset="0"/>
              </a:rPr>
              <a:t>Information </a:t>
            </a:r>
            <a:r>
              <a:rPr kumimoji="0" lang="fr-FR" sz="1800" b="1" i="0" u="none" strike="noStrike" cap="none" normalizeH="0" baseline="0" dirty="0" err="1" smtClean="0">
                <a:ln>
                  <a:noFill/>
                </a:ln>
                <a:solidFill>
                  <a:schemeClr val="tx1"/>
                </a:solidFill>
                <a:effectLst/>
                <a:latin typeface="Arial" pitchFamily="34" charset="0"/>
                <a:cs typeface="Arial" pitchFamily="34" charset="0"/>
              </a:rPr>
              <a:t>needs</a:t>
            </a:r>
            <a:endParaRPr kumimoji="0" lang="fr-FR"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4109" name="Text Box 44"/>
          <p:cNvSpPr txBox="1">
            <a:spLocks noChangeArrowheads="1"/>
          </p:cNvSpPr>
          <p:nvPr/>
        </p:nvSpPr>
        <p:spPr bwMode="auto">
          <a:xfrm>
            <a:off x="153496" y="2847291"/>
            <a:ext cx="1081088" cy="466725"/>
          </a:xfrm>
          <a:prstGeom prst="rect">
            <a:avLst/>
          </a:prstGeom>
          <a:solidFill>
            <a:srgbClr val="FFFF99"/>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chemeClr val="tx1"/>
                </a:solidFill>
                <a:effectLst/>
                <a:latin typeface="Arial" pitchFamily="34" charset="0"/>
                <a:cs typeface="Arial" pitchFamily="34" charset="0"/>
              </a:rPr>
              <a:t>Crop map (area, loc.)</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110" name="Text Box 45"/>
          <p:cNvSpPr txBox="1">
            <a:spLocks noChangeArrowheads="1"/>
          </p:cNvSpPr>
          <p:nvPr/>
        </p:nvSpPr>
        <p:spPr bwMode="auto">
          <a:xfrm>
            <a:off x="1377459" y="2855228"/>
            <a:ext cx="1081088" cy="466725"/>
          </a:xfrm>
          <a:prstGeom prst="rect">
            <a:avLst/>
          </a:prstGeom>
          <a:solidFill>
            <a:srgbClr val="FFFF99"/>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chemeClr val="tx1"/>
                </a:solidFill>
                <a:effectLst/>
                <a:latin typeface="Arial" pitchFamily="34" charset="0"/>
                <a:cs typeface="Arial" pitchFamily="34" charset="0"/>
              </a:rPr>
              <a:t>Crop type map</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111" name="Text Box 46"/>
          <p:cNvSpPr txBox="1">
            <a:spLocks noChangeArrowheads="1"/>
          </p:cNvSpPr>
          <p:nvPr/>
        </p:nvSpPr>
        <p:spPr bwMode="auto">
          <a:xfrm>
            <a:off x="2603009" y="2855228"/>
            <a:ext cx="1081088" cy="466725"/>
          </a:xfrm>
          <a:prstGeom prst="rect">
            <a:avLst/>
          </a:prstGeom>
          <a:solidFill>
            <a:srgbClr val="FFFF99"/>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chemeClr val="tx1"/>
                </a:solidFill>
                <a:effectLst/>
                <a:latin typeface="Arial" pitchFamily="34" charset="0"/>
                <a:cs typeface="Arial" pitchFamily="34" charset="0"/>
              </a:rPr>
              <a:t>Crop conditions</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113" name="Text Box 48"/>
          <p:cNvSpPr txBox="1">
            <a:spLocks noChangeArrowheads="1"/>
          </p:cNvSpPr>
          <p:nvPr/>
        </p:nvSpPr>
        <p:spPr bwMode="auto">
          <a:xfrm>
            <a:off x="3838084" y="2890153"/>
            <a:ext cx="574675" cy="407988"/>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Arial" pitchFamily="34" charset="0"/>
                <a:cs typeface="Arial" pitchFamily="34" charset="0"/>
              </a:rPr>
              <a:t>models</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Arial" pitchFamily="34" charset="0"/>
                <a:cs typeface="Arial" pitchFamily="34" charset="0"/>
              </a:rPr>
              <a:t>stat. rel.</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4114" name="AutoShape 49"/>
          <p:cNvCxnSpPr>
            <a:cxnSpLocks noChangeShapeType="1"/>
            <a:stCxn id="4111" idx="3"/>
            <a:endCxn id="4113" idx="1"/>
          </p:cNvCxnSpPr>
          <p:nvPr/>
        </p:nvCxnSpPr>
        <p:spPr bwMode="auto">
          <a:xfrm>
            <a:off x="3684096" y="3088591"/>
            <a:ext cx="153988" cy="6350"/>
          </a:xfrm>
          <a:prstGeom prst="straightConnector1">
            <a:avLst/>
          </a:prstGeom>
          <a:noFill/>
          <a:ln w="9525">
            <a:solidFill>
              <a:schemeClr val="tx1"/>
            </a:solidFill>
            <a:round/>
            <a:headEnd/>
            <a:tailEnd type="triangle" w="med" len="med"/>
          </a:ln>
        </p:spPr>
      </p:cxnSp>
      <p:cxnSp>
        <p:nvCxnSpPr>
          <p:cNvPr id="4115" name="AutoShape 50"/>
          <p:cNvCxnSpPr>
            <a:cxnSpLocks noChangeShapeType="1"/>
            <a:stCxn id="4113" idx="3"/>
          </p:cNvCxnSpPr>
          <p:nvPr/>
        </p:nvCxnSpPr>
        <p:spPr bwMode="auto">
          <a:xfrm flipV="1">
            <a:off x="4412759" y="3083828"/>
            <a:ext cx="153988" cy="11113"/>
          </a:xfrm>
          <a:prstGeom prst="straightConnector1">
            <a:avLst/>
          </a:prstGeom>
          <a:noFill/>
          <a:ln w="9525">
            <a:solidFill>
              <a:schemeClr val="tx1"/>
            </a:solidFill>
            <a:round/>
            <a:headEnd/>
            <a:tailEnd type="triangle" w="med" len="med"/>
          </a:ln>
        </p:spPr>
      </p:cxnSp>
      <p:cxnSp>
        <p:nvCxnSpPr>
          <p:cNvPr id="4116" name="AutoShape 51"/>
          <p:cNvCxnSpPr>
            <a:cxnSpLocks noChangeShapeType="1"/>
          </p:cNvCxnSpPr>
          <p:nvPr/>
        </p:nvCxnSpPr>
        <p:spPr bwMode="auto">
          <a:xfrm rot="16200000" flipH="1">
            <a:off x="2245821" y="1763028"/>
            <a:ext cx="792163" cy="3894138"/>
          </a:xfrm>
          <a:prstGeom prst="bentConnector2">
            <a:avLst/>
          </a:prstGeom>
          <a:noFill/>
          <a:ln w="9525">
            <a:solidFill>
              <a:schemeClr val="tx1"/>
            </a:solidFill>
            <a:miter lim="800000"/>
            <a:headEnd/>
            <a:tailEnd type="triangle" w="med" len="med"/>
          </a:ln>
        </p:spPr>
      </p:cxnSp>
      <p:cxnSp>
        <p:nvCxnSpPr>
          <p:cNvPr id="4117" name="AutoShape 52"/>
          <p:cNvCxnSpPr>
            <a:cxnSpLocks noChangeShapeType="1"/>
          </p:cNvCxnSpPr>
          <p:nvPr/>
        </p:nvCxnSpPr>
        <p:spPr bwMode="auto">
          <a:xfrm rot="16200000" flipH="1">
            <a:off x="2861771" y="2378978"/>
            <a:ext cx="784225" cy="2670175"/>
          </a:xfrm>
          <a:prstGeom prst="bentConnector2">
            <a:avLst/>
          </a:prstGeom>
          <a:noFill/>
          <a:ln w="9525">
            <a:solidFill>
              <a:schemeClr val="tx1"/>
            </a:solidFill>
            <a:miter lim="800000"/>
            <a:headEnd/>
            <a:tailEnd type="triangle" w="med" len="med"/>
          </a:ln>
        </p:spPr>
      </p:cxnSp>
      <p:cxnSp>
        <p:nvCxnSpPr>
          <p:cNvPr id="4118" name="AutoShape 53"/>
          <p:cNvCxnSpPr>
            <a:cxnSpLocks noChangeShapeType="1"/>
          </p:cNvCxnSpPr>
          <p:nvPr/>
        </p:nvCxnSpPr>
        <p:spPr bwMode="auto">
          <a:xfrm rot="16200000" flipH="1">
            <a:off x="5281121" y="3588653"/>
            <a:ext cx="431800" cy="11113"/>
          </a:xfrm>
          <a:prstGeom prst="bentConnector3">
            <a:avLst>
              <a:gd name="adj1" fmla="val 50000"/>
            </a:avLst>
          </a:prstGeom>
          <a:noFill/>
          <a:ln w="9525">
            <a:solidFill>
              <a:schemeClr val="tx1"/>
            </a:solidFill>
            <a:miter lim="800000"/>
            <a:headEnd/>
            <a:tailEnd type="triangle" w="med" len="med"/>
          </a:ln>
        </p:spPr>
      </p:cxnSp>
      <p:sp>
        <p:nvSpPr>
          <p:cNvPr id="4119" name="Text Box 54"/>
          <p:cNvSpPr txBox="1">
            <a:spLocks noChangeArrowheads="1"/>
          </p:cNvSpPr>
          <p:nvPr/>
        </p:nvSpPr>
        <p:spPr bwMode="auto">
          <a:xfrm>
            <a:off x="796434" y="2226578"/>
            <a:ext cx="1081088" cy="466725"/>
          </a:xfrm>
          <a:prstGeom prst="rect">
            <a:avLst/>
          </a:prstGeom>
          <a:solidFill>
            <a:srgbClr val="FFFF99"/>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chemeClr val="tx1"/>
                </a:solidFill>
                <a:effectLst/>
                <a:latin typeface="Arial" pitchFamily="34" charset="0"/>
                <a:cs typeface="Arial" pitchFamily="34" charset="0"/>
              </a:rPr>
              <a:t>Reference data</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120" name="Text Box 55"/>
          <p:cNvSpPr txBox="1">
            <a:spLocks noChangeArrowheads="1"/>
          </p:cNvSpPr>
          <p:nvPr/>
        </p:nvSpPr>
        <p:spPr bwMode="auto">
          <a:xfrm>
            <a:off x="2093421" y="2226578"/>
            <a:ext cx="1081088" cy="466725"/>
          </a:xfrm>
          <a:prstGeom prst="rect">
            <a:avLst/>
          </a:prstGeom>
          <a:solidFill>
            <a:srgbClr val="CC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chemeClr val="tx1"/>
                </a:solidFill>
                <a:effectLst/>
                <a:latin typeface="Arial" pitchFamily="34" charset="0"/>
                <a:cs typeface="Arial" pitchFamily="34" charset="0"/>
              </a:rPr>
              <a:t>Environm. data</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122" name="Text Box 57"/>
          <p:cNvSpPr txBox="1">
            <a:spLocks noChangeArrowheads="1"/>
          </p:cNvSpPr>
          <p:nvPr/>
        </p:nvSpPr>
        <p:spPr bwMode="auto">
          <a:xfrm>
            <a:off x="1372696" y="4745941"/>
            <a:ext cx="1081088" cy="466725"/>
          </a:xfrm>
          <a:prstGeom prst="rect">
            <a:avLst/>
          </a:prstGeom>
          <a:solidFill>
            <a:srgbClr val="CCFFCC"/>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chemeClr val="tx1"/>
                </a:solidFill>
                <a:effectLst/>
                <a:latin typeface="Arial" pitchFamily="34" charset="0"/>
                <a:cs typeface="Arial" pitchFamily="34" charset="0"/>
              </a:rPr>
              <a:t>Farming system</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4124" name="AutoShape 59"/>
          <p:cNvCxnSpPr>
            <a:cxnSpLocks noChangeShapeType="1"/>
          </p:cNvCxnSpPr>
          <p:nvPr/>
        </p:nvCxnSpPr>
        <p:spPr bwMode="auto">
          <a:xfrm rot="16200000" flipH="1">
            <a:off x="2245821" y="1763028"/>
            <a:ext cx="792163" cy="3894138"/>
          </a:xfrm>
          <a:prstGeom prst="bentConnector2">
            <a:avLst/>
          </a:prstGeom>
          <a:noFill/>
          <a:ln w="9525">
            <a:solidFill>
              <a:srgbClr val="99CCFF"/>
            </a:solidFill>
            <a:miter lim="800000"/>
            <a:headEnd/>
            <a:tailEnd type="triangle" w="med" len="med"/>
          </a:ln>
        </p:spPr>
      </p:cxnSp>
      <p:cxnSp>
        <p:nvCxnSpPr>
          <p:cNvPr id="4125" name="AutoShape 60"/>
          <p:cNvCxnSpPr>
            <a:cxnSpLocks noChangeShapeType="1"/>
          </p:cNvCxnSpPr>
          <p:nvPr/>
        </p:nvCxnSpPr>
        <p:spPr bwMode="auto">
          <a:xfrm rot="16200000" flipH="1">
            <a:off x="5281121" y="3588653"/>
            <a:ext cx="431800" cy="11113"/>
          </a:xfrm>
          <a:prstGeom prst="bentConnector3">
            <a:avLst>
              <a:gd name="adj1" fmla="val 50000"/>
            </a:avLst>
          </a:prstGeom>
          <a:noFill/>
          <a:ln w="9525">
            <a:solidFill>
              <a:srgbClr val="99CCFF"/>
            </a:solidFill>
            <a:miter lim="800000"/>
            <a:headEnd/>
            <a:tailEnd type="triangle" w="med" len="med"/>
          </a:ln>
        </p:spPr>
      </p:cxnSp>
      <p:cxnSp>
        <p:nvCxnSpPr>
          <p:cNvPr id="4126" name="AutoShape 61"/>
          <p:cNvCxnSpPr>
            <a:cxnSpLocks noChangeShapeType="1"/>
            <a:endCxn id="4122" idx="0"/>
          </p:cNvCxnSpPr>
          <p:nvPr/>
        </p:nvCxnSpPr>
        <p:spPr bwMode="auto">
          <a:xfrm rot="5400000">
            <a:off x="1204421" y="4031566"/>
            <a:ext cx="1423988" cy="4763"/>
          </a:xfrm>
          <a:prstGeom prst="bentConnector3">
            <a:avLst>
              <a:gd name="adj1" fmla="val 49944"/>
            </a:avLst>
          </a:prstGeom>
          <a:noFill/>
          <a:ln w="9525">
            <a:solidFill>
              <a:schemeClr val="tx1"/>
            </a:solidFill>
            <a:miter lim="800000"/>
            <a:headEnd/>
            <a:tailEnd type="triangle" w="med" len="med"/>
          </a:ln>
        </p:spPr>
      </p:cxnSp>
      <p:cxnSp>
        <p:nvCxnSpPr>
          <p:cNvPr id="4127" name="AutoShape 62"/>
          <p:cNvCxnSpPr>
            <a:cxnSpLocks noChangeShapeType="1"/>
            <a:endCxn id="4129" idx="0"/>
          </p:cNvCxnSpPr>
          <p:nvPr/>
        </p:nvCxnSpPr>
        <p:spPr bwMode="auto">
          <a:xfrm rot="16200000" flipH="1">
            <a:off x="2433146" y="4033153"/>
            <a:ext cx="1423988" cy="1588"/>
          </a:xfrm>
          <a:prstGeom prst="bentConnector3">
            <a:avLst>
              <a:gd name="adj1" fmla="val 49944"/>
            </a:avLst>
          </a:prstGeom>
          <a:noFill/>
          <a:ln w="9525">
            <a:solidFill>
              <a:schemeClr val="tx1"/>
            </a:solidFill>
            <a:miter lim="800000"/>
            <a:headEnd/>
            <a:tailEnd type="triangle" w="med" len="med"/>
          </a:ln>
        </p:spPr>
      </p:cxnSp>
      <p:cxnSp>
        <p:nvCxnSpPr>
          <p:cNvPr id="4128" name="AutoShape 63"/>
          <p:cNvCxnSpPr>
            <a:cxnSpLocks noChangeShapeType="1"/>
            <a:stCxn id="4129" idx="3"/>
          </p:cNvCxnSpPr>
          <p:nvPr/>
        </p:nvCxnSpPr>
        <p:spPr bwMode="auto">
          <a:xfrm flipV="1">
            <a:off x="3685684" y="4977716"/>
            <a:ext cx="928688" cy="1588"/>
          </a:xfrm>
          <a:prstGeom prst="bentConnector3">
            <a:avLst>
              <a:gd name="adj1" fmla="val 49917"/>
            </a:avLst>
          </a:prstGeom>
          <a:noFill/>
          <a:ln w="9525">
            <a:solidFill>
              <a:schemeClr val="tx1"/>
            </a:solidFill>
            <a:miter lim="800000"/>
            <a:headEnd/>
            <a:tailEnd type="triangle" w="med" len="med"/>
          </a:ln>
        </p:spPr>
      </p:cxnSp>
      <p:sp>
        <p:nvSpPr>
          <p:cNvPr id="4129" name="Text Box 64"/>
          <p:cNvSpPr txBox="1">
            <a:spLocks noChangeArrowheads="1"/>
          </p:cNvSpPr>
          <p:nvPr/>
        </p:nvSpPr>
        <p:spPr bwMode="auto">
          <a:xfrm>
            <a:off x="2604596" y="4745941"/>
            <a:ext cx="1081088" cy="466725"/>
          </a:xfrm>
          <a:prstGeom prst="rect">
            <a:avLst/>
          </a:prstGeom>
          <a:solidFill>
            <a:srgbClr val="CCFFCC"/>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chemeClr val="tx1"/>
                </a:solidFill>
                <a:effectLst/>
                <a:latin typeface="Arial" pitchFamily="34" charset="0"/>
                <a:cs typeface="Arial" pitchFamily="34" charset="0"/>
              </a:rPr>
              <a:t>Farming practice</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4131" name="AutoShape 66"/>
          <p:cNvCxnSpPr>
            <a:cxnSpLocks noChangeShapeType="1"/>
          </p:cNvCxnSpPr>
          <p:nvPr/>
        </p:nvCxnSpPr>
        <p:spPr bwMode="auto">
          <a:xfrm rot="5400000">
            <a:off x="1204421" y="4031565"/>
            <a:ext cx="1423988" cy="4763"/>
          </a:xfrm>
          <a:prstGeom prst="bentConnector3">
            <a:avLst>
              <a:gd name="adj1" fmla="val 49944"/>
            </a:avLst>
          </a:prstGeom>
          <a:noFill/>
          <a:ln w="9525">
            <a:solidFill>
              <a:srgbClr val="99CCFF"/>
            </a:solidFill>
            <a:miter lim="800000"/>
            <a:headEnd/>
            <a:tailEnd type="triangle" w="med" len="med"/>
          </a:ln>
        </p:spPr>
      </p:cxnSp>
      <p:cxnSp>
        <p:nvCxnSpPr>
          <p:cNvPr id="4132" name="AutoShape 67"/>
          <p:cNvCxnSpPr>
            <a:cxnSpLocks noChangeShapeType="1"/>
          </p:cNvCxnSpPr>
          <p:nvPr/>
        </p:nvCxnSpPr>
        <p:spPr bwMode="auto">
          <a:xfrm rot="16200000" flipH="1">
            <a:off x="2433146" y="4033153"/>
            <a:ext cx="1423988" cy="1588"/>
          </a:xfrm>
          <a:prstGeom prst="bentConnector3">
            <a:avLst>
              <a:gd name="adj1" fmla="val 49944"/>
            </a:avLst>
          </a:prstGeom>
          <a:noFill/>
          <a:ln w="9525">
            <a:solidFill>
              <a:srgbClr val="99CCFF"/>
            </a:solidFill>
            <a:miter lim="800000"/>
            <a:headEnd/>
            <a:tailEnd type="triangle" w="med" len="med"/>
          </a:ln>
        </p:spPr>
      </p:cxnSp>
      <p:cxnSp>
        <p:nvCxnSpPr>
          <p:cNvPr id="4133" name="AutoShape 68"/>
          <p:cNvCxnSpPr>
            <a:cxnSpLocks noChangeShapeType="1"/>
          </p:cNvCxnSpPr>
          <p:nvPr/>
        </p:nvCxnSpPr>
        <p:spPr bwMode="auto">
          <a:xfrm flipV="1">
            <a:off x="3685684" y="4977716"/>
            <a:ext cx="928688" cy="1588"/>
          </a:xfrm>
          <a:prstGeom prst="bentConnector3">
            <a:avLst>
              <a:gd name="adj1" fmla="val 49917"/>
            </a:avLst>
          </a:prstGeom>
          <a:noFill/>
          <a:ln w="9525">
            <a:solidFill>
              <a:srgbClr val="99CCFF"/>
            </a:solidFill>
            <a:miter lim="800000"/>
            <a:headEnd/>
            <a:tailEnd type="triangle" w="med" len="med"/>
          </a:ln>
        </p:spPr>
      </p:cxnSp>
      <p:sp>
        <p:nvSpPr>
          <p:cNvPr id="4134" name="Text Box 69"/>
          <p:cNvSpPr txBox="1">
            <a:spLocks noChangeArrowheads="1"/>
          </p:cNvSpPr>
          <p:nvPr/>
        </p:nvSpPr>
        <p:spPr bwMode="auto">
          <a:xfrm>
            <a:off x="1445721" y="5754003"/>
            <a:ext cx="1079500" cy="466725"/>
          </a:xfrm>
          <a:prstGeom prst="rect">
            <a:avLst/>
          </a:prstGeom>
          <a:solidFill>
            <a:srgbClr val="FFCC99"/>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chemeClr val="tx1"/>
                </a:solidFill>
                <a:effectLst/>
                <a:latin typeface="Arial" pitchFamily="34" charset="0"/>
                <a:cs typeface="Arial" pitchFamily="34" charset="0"/>
              </a:rPr>
              <a:t>Farm. syst. evolution</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135" name="Text Box 70"/>
          <p:cNvSpPr txBox="1">
            <a:spLocks noChangeArrowheads="1"/>
          </p:cNvSpPr>
          <p:nvPr/>
        </p:nvSpPr>
        <p:spPr bwMode="auto">
          <a:xfrm>
            <a:off x="221759" y="5754003"/>
            <a:ext cx="1079500" cy="466725"/>
          </a:xfrm>
          <a:prstGeom prst="rect">
            <a:avLst/>
          </a:prstGeom>
          <a:solidFill>
            <a:srgbClr val="FFCC99"/>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chemeClr val="tx1"/>
                </a:solidFill>
                <a:effectLst/>
                <a:latin typeface="Arial" pitchFamily="34" charset="0"/>
                <a:cs typeface="Arial" pitchFamily="34" charset="0"/>
              </a:rPr>
              <a:t>Land use evolution</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136" name="Text Box 71"/>
          <p:cNvSpPr txBox="1">
            <a:spLocks noChangeArrowheads="1"/>
          </p:cNvSpPr>
          <p:nvPr/>
        </p:nvSpPr>
        <p:spPr bwMode="auto">
          <a:xfrm>
            <a:off x="2669684" y="5754003"/>
            <a:ext cx="1079500" cy="466725"/>
          </a:xfrm>
          <a:prstGeom prst="rect">
            <a:avLst/>
          </a:prstGeom>
          <a:solidFill>
            <a:srgbClr val="FFCC99"/>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chemeClr val="tx1"/>
                </a:solidFill>
                <a:effectLst/>
                <a:latin typeface="Arial" pitchFamily="34" charset="0"/>
                <a:cs typeface="Arial" pitchFamily="34" charset="0"/>
              </a:rPr>
              <a:t>Crop cond./ yield evol.</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55" name="Groupe 54"/>
          <p:cNvGrpSpPr/>
          <p:nvPr/>
        </p:nvGrpSpPr>
        <p:grpSpPr>
          <a:xfrm>
            <a:off x="6812007" y="1866216"/>
            <a:ext cx="2232025" cy="4608512"/>
            <a:chOff x="6812007" y="1866216"/>
            <a:chExt cx="2232025" cy="4608512"/>
          </a:xfrm>
        </p:grpSpPr>
        <p:sp>
          <p:nvSpPr>
            <p:cNvPr id="4105" name="Rectangle 39"/>
            <p:cNvSpPr>
              <a:spLocks noChangeArrowheads="1"/>
            </p:cNvSpPr>
            <p:nvPr/>
          </p:nvSpPr>
          <p:spPr bwMode="auto">
            <a:xfrm>
              <a:off x="6880247" y="1866216"/>
              <a:ext cx="2087563" cy="4608512"/>
            </a:xfrm>
            <a:prstGeom prst="rect">
              <a:avLst/>
            </a:prstGeom>
            <a:noFill/>
            <a:ln w="25400">
              <a:solidFill>
                <a:schemeClr val="tx1"/>
              </a:solid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107" name="Text Box 41"/>
            <p:cNvSpPr txBox="1">
              <a:spLocks noChangeArrowheads="1"/>
            </p:cNvSpPr>
            <p:nvPr/>
          </p:nvSpPr>
          <p:spPr bwMode="auto">
            <a:xfrm>
              <a:off x="6812007" y="1866216"/>
              <a:ext cx="2232025"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smtClean="0">
                  <a:ln>
                    <a:noFill/>
                  </a:ln>
                  <a:solidFill>
                    <a:schemeClr val="tx1"/>
                  </a:solidFill>
                  <a:effectLst/>
                  <a:latin typeface="Arial" pitchFamily="34" charset="0"/>
                  <a:cs typeface="Arial" pitchFamily="34" charset="0"/>
                </a:rPr>
                <a:t>Obs. </a:t>
              </a:r>
              <a:r>
                <a:rPr kumimoji="0" lang="fr-FR" sz="1800" b="1" i="0" u="none" strike="noStrike" cap="none" normalizeH="0" baseline="0" dirty="0" err="1" smtClean="0">
                  <a:ln>
                    <a:noFill/>
                  </a:ln>
                  <a:solidFill>
                    <a:schemeClr val="tx1"/>
                  </a:solidFill>
                  <a:effectLst/>
                  <a:latin typeface="Arial" pitchFamily="34" charset="0"/>
                  <a:cs typeface="Arial" pitchFamily="34" charset="0"/>
                </a:rPr>
                <a:t>requirements</a:t>
              </a:r>
              <a:endParaRPr kumimoji="0" lang="fr-FR" sz="1800" b="1" i="0" u="none" strike="noStrike" cap="none" normalizeH="0" baseline="0" dirty="0" smtClean="0">
                <a:ln>
                  <a:noFill/>
                </a:ln>
                <a:solidFill>
                  <a:schemeClr val="tx1"/>
                </a:solidFill>
                <a:effectLst/>
                <a:latin typeface="Arial" pitchFamily="34" charset="0"/>
                <a:cs typeface="Arial" pitchFamily="34" charset="0"/>
              </a:endParaRPr>
            </a:p>
          </p:txBody>
        </p:sp>
        <p:grpSp>
          <p:nvGrpSpPr>
            <p:cNvPr id="53" name="Groupe 52"/>
            <p:cNvGrpSpPr/>
            <p:nvPr/>
          </p:nvGrpSpPr>
          <p:grpSpPr>
            <a:xfrm>
              <a:off x="6968530" y="2792390"/>
              <a:ext cx="1881075" cy="3526056"/>
              <a:chOff x="281010" y="2724150"/>
              <a:chExt cx="1881075" cy="3526056"/>
            </a:xfrm>
          </p:grpSpPr>
          <p:sp>
            <p:nvSpPr>
              <p:cNvPr id="4112" name="Text Box 47"/>
              <p:cNvSpPr txBox="1">
                <a:spLocks noChangeArrowheads="1"/>
              </p:cNvSpPr>
              <p:nvPr/>
            </p:nvSpPr>
            <p:spPr bwMode="auto">
              <a:xfrm>
                <a:off x="281010" y="2724150"/>
                <a:ext cx="1881075" cy="646331"/>
              </a:xfrm>
              <a:prstGeom prst="rect">
                <a:avLst/>
              </a:prstGeom>
              <a:no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dirty="0" err="1" smtClean="0">
                    <a:ln>
                      <a:noFill/>
                    </a:ln>
                    <a:solidFill>
                      <a:schemeClr val="tx1"/>
                    </a:solidFill>
                    <a:effectLst/>
                    <a:latin typeface="Arial" pitchFamily="34" charset="0"/>
                    <a:cs typeface="Arial" pitchFamily="34" charset="0"/>
                  </a:rPr>
                  <a:t>Seasonal</a:t>
                </a:r>
                <a:r>
                  <a:rPr kumimoji="0" lang="fr-FR" sz="1200" b="1" i="0" u="none" strike="noStrike" cap="none" normalizeH="0" baseline="0" dirty="0" smtClean="0">
                    <a:ln>
                      <a:noFill/>
                    </a:ln>
                    <a:solidFill>
                      <a:schemeClr val="tx1"/>
                    </a:solidFill>
                    <a:effectLst/>
                    <a:latin typeface="Arial" pitchFamily="34" charset="0"/>
                    <a:cs typeface="Arial" pitchFamily="34" charset="0"/>
                  </a:rPr>
                  <a:t>, real time</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dirty="0" smtClean="0">
                    <a:ln>
                      <a:noFill/>
                    </a:ln>
                    <a:solidFill>
                      <a:schemeClr val="tx1"/>
                    </a:solidFill>
                    <a:effectLst/>
                    <a:latin typeface="Arial" pitchFamily="34" charset="0"/>
                    <a:cs typeface="Arial" pitchFamily="34" charset="0"/>
                  </a:rPr>
                  <a:t>global, </a:t>
                </a:r>
                <a:r>
                  <a:rPr kumimoji="0" lang="fr-FR" sz="1200" b="1" i="0" u="none" strike="noStrike" cap="none" normalizeH="0" baseline="0" dirty="0" err="1" smtClean="0">
                    <a:ln>
                      <a:noFill/>
                    </a:ln>
                    <a:solidFill>
                      <a:schemeClr val="tx1"/>
                    </a:solidFill>
                    <a:effectLst/>
                    <a:latin typeface="Arial" pitchFamily="34" charset="0"/>
                    <a:cs typeface="Arial" pitchFamily="34" charset="0"/>
                  </a:rPr>
                  <a:t>regional</a:t>
                </a:r>
                <a:r>
                  <a:rPr kumimoji="0" lang="fr-FR" sz="1200" b="1" i="0" u="none" strike="noStrike" cap="none" normalizeH="0" baseline="0" dirty="0" smtClean="0">
                    <a:ln>
                      <a:noFill/>
                    </a:ln>
                    <a:solidFill>
                      <a:schemeClr val="tx1"/>
                    </a:solidFill>
                    <a:effectLst/>
                    <a:latin typeface="Arial" pitchFamily="34" charset="0"/>
                    <a:cs typeface="Arial" pitchFamily="34" charset="0"/>
                  </a:rPr>
                  <a:t>, nat</a:t>
                </a:r>
                <a:r>
                  <a:rPr lang="fr-FR" sz="1200" b="1" dirty="0" smtClean="0">
                    <a:latin typeface="Arial" pitchFamily="34" charset="0"/>
                    <a:cs typeface="Arial" pitchFamily="34" charset="0"/>
                  </a:rPr>
                  <a:t>ional</a:t>
                </a:r>
                <a:r>
                  <a:rPr kumimoji="0" lang="fr-FR" sz="1200" b="1" i="0" u="none" strike="noStrike" cap="none" normalizeH="0" baseline="0" dirty="0" smtClean="0">
                    <a:ln>
                      <a:noFill/>
                    </a:ln>
                    <a:solidFill>
                      <a:schemeClr val="tx1"/>
                    </a:solidFill>
                    <a:effectLst/>
                    <a:latin typeface="Arial" pitchFamily="34" charset="0"/>
                    <a:cs typeface="Arial" pitchFamily="34" charset="0"/>
                  </a:rPr>
                  <a:t>, local</a:t>
                </a:r>
                <a:endParaRPr kumimoji="0" lang="fr-FR"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4123" name="Text Box 58"/>
              <p:cNvSpPr txBox="1">
                <a:spLocks noChangeArrowheads="1"/>
              </p:cNvSpPr>
              <p:nvPr/>
            </p:nvSpPr>
            <p:spPr bwMode="auto">
              <a:xfrm>
                <a:off x="349250" y="4524376"/>
                <a:ext cx="1812835" cy="646331"/>
              </a:xfrm>
              <a:prstGeom prst="rect">
                <a:avLst/>
              </a:prstGeom>
              <a:no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fr-FR" sz="1200" b="1" dirty="0" smtClean="0">
                    <a:latin typeface="Arial" pitchFamily="34" charset="0"/>
                    <a:cs typeface="Arial" pitchFamily="34" charset="0"/>
                  </a:rPr>
                  <a:t>M</a:t>
                </a:r>
                <a:r>
                  <a:rPr kumimoji="0" lang="fr-FR" sz="1200" b="1" i="0" u="none" strike="noStrike" cap="none" normalizeH="0" baseline="0" dirty="0" smtClean="0">
                    <a:ln>
                      <a:noFill/>
                    </a:ln>
                    <a:solidFill>
                      <a:schemeClr val="tx1"/>
                    </a:solidFill>
                    <a:effectLst/>
                    <a:latin typeface="Arial" pitchFamily="34" charset="0"/>
                    <a:cs typeface="Arial" pitchFamily="34" charset="0"/>
                  </a:rPr>
                  <a:t>ulti-</a:t>
                </a:r>
                <a:r>
                  <a:rPr kumimoji="0" lang="fr-FR" sz="1200" b="1" i="0" u="none" strike="noStrike" cap="none" normalizeH="0" baseline="0" dirty="0" err="1" smtClean="0">
                    <a:ln>
                      <a:noFill/>
                    </a:ln>
                    <a:solidFill>
                      <a:schemeClr val="tx1"/>
                    </a:solidFill>
                    <a:effectLst/>
                    <a:latin typeface="Arial" pitchFamily="34" charset="0"/>
                    <a:cs typeface="Arial" pitchFamily="34" charset="0"/>
                  </a:rPr>
                  <a:t>year</a:t>
                </a:r>
                <a:endParaRPr kumimoji="0" lang="fr-FR"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dirty="0" smtClean="0">
                    <a:ln>
                      <a:noFill/>
                    </a:ln>
                    <a:solidFill>
                      <a:schemeClr val="tx1">
                        <a:lumMod val="75000"/>
                      </a:schemeClr>
                    </a:solidFill>
                    <a:effectLst/>
                    <a:latin typeface="Arial" pitchFamily="34" charset="0"/>
                    <a:cs typeface="Arial" pitchFamily="34" charset="0"/>
                  </a:rPr>
                  <a:t>global,  </a:t>
                </a:r>
                <a:r>
                  <a:rPr kumimoji="0" lang="fr-FR" sz="1200" b="1" i="0" u="none" strike="noStrike" cap="none" normalizeH="0" baseline="0" dirty="0" err="1" smtClean="0">
                    <a:ln>
                      <a:noFill/>
                    </a:ln>
                    <a:solidFill>
                      <a:schemeClr val="tx1"/>
                    </a:solidFill>
                    <a:effectLst/>
                    <a:latin typeface="Arial" pitchFamily="34" charset="0"/>
                    <a:cs typeface="Arial" pitchFamily="34" charset="0"/>
                  </a:rPr>
                  <a:t>regional</a:t>
                </a:r>
                <a:r>
                  <a:rPr kumimoji="0" lang="fr-FR" sz="1200" b="1" i="0" u="none" strike="noStrike" cap="none" normalizeH="0" baseline="0" dirty="0" smtClean="0">
                    <a:ln>
                      <a:noFill/>
                    </a:ln>
                    <a:solidFill>
                      <a:schemeClr val="tx1"/>
                    </a:solidFill>
                    <a:effectLst/>
                    <a:latin typeface="Arial" pitchFamily="34" charset="0"/>
                    <a:cs typeface="Arial" pitchFamily="34" charset="0"/>
                  </a:rPr>
                  <a:t>, nat</a:t>
                </a:r>
                <a:r>
                  <a:rPr lang="fr-FR" sz="1200" b="1" dirty="0" smtClean="0">
                    <a:latin typeface="Arial" pitchFamily="34" charset="0"/>
                    <a:cs typeface="Arial" pitchFamily="34" charset="0"/>
                  </a:rPr>
                  <a:t>ional</a:t>
                </a:r>
                <a:r>
                  <a:rPr kumimoji="0" lang="fr-FR" sz="1200" b="1" i="0" u="none" strike="noStrike" cap="none" normalizeH="0" baseline="0" dirty="0" smtClean="0">
                    <a:ln>
                      <a:noFill/>
                    </a:ln>
                    <a:solidFill>
                      <a:schemeClr val="tx1"/>
                    </a:solidFill>
                    <a:effectLst/>
                    <a:latin typeface="Arial" pitchFamily="34" charset="0"/>
                    <a:cs typeface="Arial" pitchFamily="34" charset="0"/>
                  </a:rPr>
                  <a:t>, local</a:t>
                </a:r>
                <a:endParaRPr kumimoji="0" lang="fr-FR"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4137" name="Text Box 72"/>
              <p:cNvSpPr txBox="1">
                <a:spLocks noChangeArrowheads="1"/>
              </p:cNvSpPr>
              <p:nvPr/>
            </p:nvSpPr>
            <p:spPr bwMode="auto">
              <a:xfrm>
                <a:off x="349250" y="5603875"/>
                <a:ext cx="1812835" cy="646331"/>
              </a:xfrm>
              <a:prstGeom prst="rect">
                <a:avLst/>
              </a:prstGeom>
              <a:noFill/>
              <a:ln w="9525">
                <a:solidFill>
                  <a:srgbClr val="000000"/>
                </a:solidFill>
                <a:prstDash val="dash"/>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fr-FR" sz="1200" b="1" dirty="0" smtClean="0">
                    <a:latin typeface="Arial" pitchFamily="34" charset="0"/>
                    <a:cs typeface="Arial" pitchFamily="34" charset="0"/>
                  </a:rPr>
                  <a:t>L</a:t>
                </a:r>
                <a:r>
                  <a:rPr kumimoji="0" lang="fr-FR" sz="1200" b="1" i="0" u="none" strike="noStrike" cap="none" normalizeH="0" baseline="0" dirty="0" smtClean="0">
                    <a:ln>
                      <a:noFill/>
                    </a:ln>
                    <a:solidFill>
                      <a:schemeClr val="tx1"/>
                    </a:solidFill>
                    <a:effectLst/>
                    <a:latin typeface="Arial" pitchFamily="34" charset="0"/>
                    <a:cs typeface="Arial" pitchFamily="34" charset="0"/>
                  </a:rPr>
                  <a:t>ong </a:t>
                </a:r>
                <a:r>
                  <a:rPr kumimoji="0" lang="fr-FR" sz="1200" b="1" i="0" u="none" strike="noStrike" cap="none" normalizeH="0" baseline="0" dirty="0" err="1" smtClean="0">
                    <a:ln>
                      <a:noFill/>
                    </a:ln>
                    <a:solidFill>
                      <a:schemeClr val="tx1"/>
                    </a:solidFill>
                    <a:effectLst/>
                    <a:latin typeface="Arial" pitchFamily="34" charset="0"/>
                    <a:cs typeface="Arial" pitchFamily="34" charset="0"/>
                  </a:rPr>
                  <a:t>term</a:t>
                </a:r>
                <a:endParaRPr kumimoji="0" lang="fr-FR"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dirty="0" smtClean="0">
                    <a:ln>
                      <a:noFill/>
                    </a:ln>
                    <a:solidFill>
                      <a:schemeClr val="tx1"/>
                    </a:solidFill>
                    <a:effectLst/>
                    <a:latin typeface="Arial" pitchFamily="34" charset="0"/>
                    <a:cs typeface="Arial" pitchFamily="34" charset="0"/>
                  </a:rPr>
                  <a:t>global, </a:t>
                </a:r>
                <a:r>
                  <a:rPr kumimoji="0" lang="fr-FR" sz="1200" b="1" i="0" u="none" strike="noStrike" cap="none" normalizeH="0" baseline="0" dirty="0" err="1" smtClean="0">
                    <a:ln>
                      <a:noFill/>
                    </a:ln>
                    <a:solidFill>
                      <a:schemeClr val="tx1"/>
                    </a:solidFill>
                    <a:effectLst/>
                    <a:latin typeface="Arial" pitchFamily="34" charset="0"/>
                    <a:cs typeface="Arial" pitchFamily="34" charset="0"/>
                  </a:rPr>
                  <a:t>regional</a:t>
                </a:r>
                <a:r>
                  <a:rPr kumimoji="0" lang="fr-FR" sz="1200" b="1" i="0" u="none" strike="noStrike" cap="none" normalizeH="0" baseline="0" dirty="0" smtClean="0">
                    <a:ln>
                      <a:noFill/>
                    </a:ln>
                    <a:solidFill>
                      <a:schemeClr val="tx1"/>
                    </a:solidFill>
                    <a:effectLst/>
                    <a:latin typeface="Arial" pitchFamily="34" charset="0"/>
                    <a:cs typeface="Arial" pitchFamily="34" charset="0"/>
                  </a:rPr>
                  <a:t>, national, local</a:t>
                </a:r>
                <a:endParaRPr kumimoji="0" lang="fr-FR" sz="1800" b="1" i="0" u="none" strike="noStrike" cap="none" normalizeH="0" baseline="0" dirty="0" smtClean="0">
                  <a:ln>
                    <a:noFill/>
                  </a:ln>
                  <a:solidFill>
                    <a:schemeClr val="tx1"/>
                  </a:solidFill>
                  <a:effectLst/>
                  <a:latin typeface="Arial" pitchFamily="34" charset="0"/>
                  <a:cs typeface="Arial" pitchFamily="34" charset="0"/>
                </a:endParaRPr>
              </a:p>
            </p:txBody>
          </p:sp>
        </p:grpSp>
      </p:grpSp>
      <p:cxnSp>
        <p:nvCxnSpPr>
          <p:cNvPr id="4138" name="AutoShape 73"/>
          <p:cNvCxnSpPr>
            <a:cxnSpLocks noChangeShapeType="1"/>
            <a:endCxn id="4134" idx="0"/>
          </p:cNvCxnSpPr>
          <p:nvPr/>
        </p:nvCxnSpPr>
        <p:spPr bwMode="auto">
          <a:xfrm rot="16200000" flipH="1">
            <a:off x="1679084" y="5447615"/>
            <a:ext cx="541338" cy="71438"/>
          </a:xfrm>
          <a:prstGeom prst="bentConnector3">
            <a:avLst>
              <a:gd name="adj1" fmla="val 49852"/>
            </a:avLst>
          </a:prstGeom>
          <a:noFill/>
          <a:ln w="9525">
            <a:solidFill>
              <a:schemeClr val="tx1"/>
            </a:solidFill>
            <a:miter lim="800000"/>
            <a:headEnd/>
            <a:tailEnd type="triangle" w="med" len="med"/>
          </a:ln>
        </p:spPr>
      </p:cxnSp>
      <p:cxnSp>
        <p:nvCxnSpPr>
          <p:cNvPr id="4139" name="AutoShape 74"/>
          <p:cNvCxnSpPr>
            <a:cxnSpLocks noChangeShapeType="1"/>
            <a:endCxn id="4134" idx="0"/>
          </p:cNvCxnSpPr>
          <p:nvPr/>
        </p:nvCxnSpPr>
        <p:spPr bwMode="auto">
          <a:xfrm rot="5400000">
            <a:off x="2295034" y="4903103"/>
            <a:ext cx="541338" cy="1160463"/>
          </a:xfrm>
          <a:prstGeom prst="bentConnector3">
            <a:avLst>
              <a:gd name="adj1" fmla="val 49852"/>
            </a:avLst>
          </a:prstGeom>
          <a:noFill/>
          <a:ln w="9525">
            <a:solidFill>
              <a:schemeClr val="tx1"/>
            </a:solidFill>
            <a:miter lim="800000"/>
            <a:headEnd/>
            <a:tailEnd type="triangle" w="med" len="med"/>
          </a:ln>
        </p:spPr>
      </p:cxnSp>
      <p:cxnSp>
        <p:nvCxnSpPr>
          <p:cNvPr id="4140" name="AutoShape 75"/>
          <p:cNvCxnSpPr>
            <a:cxnSpLocks noChangeShapeType="1"/>
          </p:cNvCxnSpPr>
          <p:nvPr/>
        </p:nvCxnSpPr>
        <p:spPr bwMode="auto">
          <a:xfrm rot="5400000">
            <a:off x="124921" y="3966478"/>
            <a:ext cx="2432050" cy="1157288"/>
          </a:xfrm>
          <a:prstGeom prst="bentConnector3">
            <a:avLst>
              <a:gd name="adj1" fmla="val 31787"/>
            </a:avLst>
          </a:prstGeom>
          <a:noFill/>
          <a:ln w="9525">
            <a:solidFill>
              <a:schemeClr val="tx1"/>
            </a:solidFill>
            <a:miter lim="800000"/>
            <a:headEnd/>
            <a:tailEnd type="triangle" w="med" len="med"/>
          </a:ln>
        </p:spPr>
      </p:cxnSp>
      <p:cxnSp>
        <p:nvCxnSpPr>
          <p:cNvPr id="4141" name="AutoShape 76"/>
          <p:cNvCxnSpPr>
            <a:cxnSpLocks noChangeShapeType="1"/>
          </p:cNvCxnSpPr>
          <p:nvPr/>
        </p:nvCxnSpPr>
        <p:spPr bwMode="auto">
          <a:xfrm rot="16200000" flipH="1">
            <a:off x="3490421" y="2975878"/>
            <a:ext cx="273050" cy="965200"/>
          </a:xfrm>
          <a:prstGeom prst="bentConnector2">
            <a:avLst/>
          </a:prstGeom>
          <a:noFill/>
          <a:ln w="9525">
            <a:solidFill>
              <a:schemeClr val="tx1"/>
            </a:solidFill>
            <a:miter lim="800000"/>
            <a:headEnd/>
            <a:tailEnd type="triangle" w="med" len="med"/>
          </a:ln>
        </p:spPr>
      </p:cxnSp>
      <p:cxnSp>
        <p:nvCxnSpPr>
          <p:cNvPr id="4142" name="AutoShape 77"/>
          <p:cNvCxnSpPr>
            <a:cxnSpLocks noChangeShapeType="1"/>
          </p:cNvCxnSpPr>
          <p:nvPr/>
        </p:nvCxnSpPr>
        <p:spPr bwMode="auto">
          <a:xfrm rot="5400000">
            <a:off x="3047509" y="4676090"/>
            <a:ext cx="1223963" cy="900113"/>
          </a:xfrm>
          <a:prstGeom prst="bentConnector3">
            <a:avLst>
              <a:gd name="adj1" fmla="val 76653"/>
            </a:avLst>
          </a:prstGeom>
          <a:noFill/>
          <a:ln w="9525">
            <a:solidFill>
              <a:schemeClr val="tx1"/>
            </a:solidFill>
            <a:miter lim="800000"/>
            <a:headEnd/>
            <a:tailEnd type="triangle" w="med" len="med"/>
          </a:ln>
        </p:spPr>
      </p:cxnSp>
      <p:cxnSp>
        <p:nvCxnSpPr>
          <p:cNvPr id="4143" name="AutoShape 78"/>
          <p:cNvCxnSpPr>
            <a:cxnSpLocks noChangeShapeType="1"/>
          </p:cNvCxnSpPr>
          <p:nvPr/>
        </p:nvCxnSpPr>
        <p:spPr bwMode="auto">
          <a:xfrm rot="5400000">
            <a:off x="4692159" y="2796490"/>
            <a:ext cx="215900" cy="1381125"/>
          </a:xfrm>
          <a:prstGeom prst="bentConnector2">
            <a:avLst/>
          </a:prstGeom>
          <a:noFill/>
          <a:ln w="9525">
            <a:solidFill>
              <a:schemeClr val="tx1"/>
            </a:solidFill>
            <a:miter lim="800000"/>
            <a:headEnd/>
            <a:tailEnd type="triangle" w="med" len="med"/>
          </a:ln>
        </p:spPr>
      </p:cxnSp>
      <p:cxnSp>
        <p:nvCxnSpPr>
          <p:cNvPr id="4144" name="AutoShape 79"/>
          <p:cNvCxnSpPr>
            <a:cxnSpLocks noChangeShapeType="1"/>
          </p:cNvCxnSpPr>
          <p:nvPr/>
        </p:nvCxnSpPr>
        <p:spPr bwMode="auto">
          <a:xfrm rot="5400000">
            <a:off x="3641234" y="4063316"/>
            <a:ext cx="935038" cy="0"/>
          </a:xfrm>
          <a:prstGeom prst="straightConnector1">
            <a:avLst/>
          </a:prstGeom>
          <a:noFill/>
          <a:ln w="9525">
            <a:solidFill>
              <a:schemeClr val="tx1"/>
            </a:solidFill>
            <a:round/>
            <a:headEnd/>
            <a:tailEnd type="triangle" w="med" len="med"/>
          </a:ln>
        </p:spPr>
      </p:cxnSp>
      <p:cxnSp>
        <p:nvCxnSpPr>
          <p:cNvPr id="4145" name="AutoShape 80"/>
          <p:cNvCxnSpPr>
            <a:cxnSpLocks noChangeShapeType="1"/>
          </p:cNvCxnSpPr>
          <p:nvPr/>
        </p:nvCxnSpPr>
        <p:spPr bwMode="auto">
          <a:xfrm rot="5400000">
            <a:off x="4741371" y="3769628"/>
            <a:ext cx="128588" cy="1392238"/>
          </a:xfrm>
          <a:prstGeom prst="bentConnector2">
            <a:avLst/>
          </a:prstGeom>
          <a:noFill/>
          <a:ln w="9525">
            <a:solidFill>
              <a:schemeClr val="tx1"/>
            </a:solidFill>
            <a:miter lim="800000"/>
            <a:headEnd/>
            <a:tailEnd type="triangle" w="med" len="med"/>
          </a:ln>
        </p:spPr>
      </p:cxnSp>
      <p:sp>
        <p:nvSpPr>
          <p:cNvPr id="4146" name="Rectangle 3"/>
          <p:cNvSpPr>
            <a:spLocks/>
          </p:cNvSpPr>
          <p:nvPr/>
        </p:nvSpPr>
        <p:spPr bwMode="auto">
          <a:xfrm>
            <a:off x="0" y="1402049"/>
            <a:ext cx="9144000" cy="3698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
                <a:schemeClr val="tx1"/>
              </a:buClr>
              <a:buSzPts val="1800"/>
              <a:buFont typeface="Arial" pitchFamily="34" charset="0"/>
              <a:buChar char="•"/>
              <a:tabLst/>
            </a:pPr>
            <a:r>
              <a:rPr kumimoji="0" lang="fr-FR" sz="1800" b="1" i="0" u="sng" strike="noStrike" cap="none" normalizeH="0" baseline="0" dirty="0" err="1" smtClean="0">
                <a:ln>
                  <a:noFill/>
                </a:ln>
                <a:solidFill>
                  <a:schemeClr val="tx1"/>
                </a:solidFill>
                <a:effectLst/>
                <a:latin typeface="Calibri" pitchFamily="34" charset="0"/>
                <a:cs typeface="Arial" pitchFamily="34" charset="0"/>
              </a:rPr>
              <a:t>Rationale</a:t>
            </a:r>
            <a:r>
              <a:rPr kumimoji="0" lang="fr-FR" sz="1800" b="0" i="0" u="none" strike="noStrike" cap="none" normalizeH="0" baseline="0" dirty="0" smtClean="0">
                <a:ln>
                  <a:noFill/>
                </a:ln>
                <a:solidFill>
                  <a:schemeClr val="tx1"/>
                </a:solidFill>
                <a:effectLst/>
                <a:latin typeface="Calibri" pitchFamily="34" charset="0"/>
                <a:cs typeface="Arial" pitchFamily="34" charset="0"/>
              </a:rPr>
              <a:t> : </a:t>
            </a:r>
            <a:r>
              <a:rPr kumimoji="0" lang="fr-FR" sz="1800" b="0" i="0" u="none" strike="noStrike" cap="none" normalizeH="0" baseline="0" dirty="0" err="1" smtClean="0">
                <a:ln>
                  <a:noFill/>
                </a:ln>
                <a:solidFill>
                  <a:schemeClr val="tx1"/>
                </a:solidFill>
                <a:effectLst/>
                <a:latin typeface="Calibri" pitchFamily="34" charset="0"/>
                <a:cs typeface="Arial" pitchFamily="34" charset="0"/>
              </a:rPr>
              <a:t>translating</a:t>
            </a:r>
            <a:r>
              <a:rPr kumimoji="0" lang="fr-FR" sz="1800" b="0" i="0" u="none" strike="noStrike" cap="none" normalizeH="0" baseline="0" dirty="0" smtClean="0">
                <a:ln>
                  <a:noFill/>
                </a:ln>
                <a:solidFill>
                  <a:schemeClr val="tx1"/>
                </a:solidFill>
                <a:effectLst/>
                <a:latin typeface="Calibri" pitchFamily="34" charset="0"/>
                <a:cs typeface="Arial" pitchFamily="34" charset="0"/>
              </a:rPr>
              <a:t> monitoring objectives </a:t>
            </a:r>
            <a:r>
              <a:rPr kumimoji="0" lang="fr-FR" sz="1800" b="0" i="0" u="none" strike="noStrike" cap="none" normalizeH="0" baseline="0" dirty="0" err="1" smtClean="0">
                <a:ln>
                  <a:noFill/>
                </a:ln>
                <a:solidFill>
                  <a:schemeClr val="tx1"/>
                </a:solidFill>
                <a:effectLst/>
                <a:latin typeface="Calibri" pitchFamily="34" charset="0"/>
                <a:cs typeface="Arial" pitchFamily="34" charset="0"/>
              </a:rPr>
              <a:t>into</a:t>
            </a:r>
            <a:r>
              <a:rPr kumimoji="0" lang="fr-FR" sz="1800" b="0" i="0" u="none" strike="noStrike" cap="none" normalizeH="0" baseline="0" dirty="0" smtClean="0">
                <a:ln>
                  <a:noFill/>
                </a:ln>
                <a:solidFill>
                  <a:schemeClr val="tx1"/>
                </a:solidFill>
                <a:effectLst/>
                <a:latin typeface="Calibri" pitchFamily="34" charset="0"/>
                <a:cs typeface="Arial" pitchFamily="34" charset="0"/>
              </a:rPr>
              <a:t> information </a:t>
            </a:r>
            <a:r>
              <a:rPr kumimoji="0" lang="fr-FR" sz="1800" b="0" i="0" u="none" strike="noStrike" cap="none" normalizeH="0" baseline="0" dirty="0" err="1" smtClean="0">
                <a:ln>
                  <a:noFill/>
                </a:ln>
                <a:solidFill>
                  <a:schemeClr val="tx1"/>
                </a:solidFill>
                <a:effectLst/>
                <a:latin typeface="Calibri" pitchFamily="34" charset="0"/>
                <a:cs typeface="Arial" pitchFamily="34" charset="0"/>
              </a:rPr>
              <a:t>needs</a:t>
            </a:r>
            <a:r>
              <a:rPr kumimoji="0" lang="fr-FR" sz="1800" b="0" i="0" u="none" strike="noStrike" cap="none" normalizeH="0" baseline="0" dirty="0" smtClean="0">
                <a:ln>
                  <a:noFill/>
                </a:ln>
                <a:solidFill>
                  <a:schemeClr val="tx1"/>
                </a:solidFill>
                <a:effectLst/>
                <a:latin typeface="Calibri" pitchFamily="34" charset="0"/>
                <a:cs typeface="Arial" pitchFamily="34" charset="0"/>
              </a:rPr>
              <a:t> and EO  </a:t>
            </a:r>
            <a:r>
              <a:rPr kumimoji="0" lang="fr-FR" sz="1800" b="0" i="0" u="none" strike="noStrike" cap="none" normalizeH="0" baseline="0" dirty="0" err="1" smtClean="0">
                <a:ln>
                  <a:noFill/>
                </a:ln>
                <a:solidFill>
                  <a:schemeClr val="tx1"/>
                </a:solidFill>
                <a:effectLst/>
                <a:latin typeface="Calibri" pitchFamily="34" charset="0"/>
                <a:cs typeface="Arial" pitchFamily="34" charset="0"/>
              </a:rPr>
              <a:t>requirements</a:t>
            </a:r>
            <a:endParaRPr kumimoji="0" lang="fr-FR" sz="1800" b="0" i="0" u="none"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2" name="Rectangle 5"/>
          <p:cNvSpPr>
            <a:spLocks noGrp="1" noChangeArrowheads="1"/>
          </p:cNvSpPr>
          <p:nvPr>
            <p:ph type="sldNum" sz="quarter" idx="4294967295"/>
          </p:nvPr>
        </p:nvSpPr>
        <p:spPr bwMode="auto">
          <a:xfrm>
            <a:off x="7239000" y="6600825"/>
            <a:ext cx="1905000" cy="257175"/>
          </a:xfrm>
          <a:prstGeom prst="rect">
            <a:avLst/>
          </a:prstGeom>
          <a:noFill/>
          <a:ln>
            <a:miter lim="800000"/>
            <a:headEnd/>
            <a:tailEnd/>
          </a:ln>
        </p:spPr>
        <p:txBody>
          <a:bodyPr/>
          <a:lstStyle/>
          <a:p>
            <a:pPr algn="r"/>
            <a:fld id="{E4CFB639-93DA-4473-812F-F37C7ADCDFD1}" type="slidenum">
              <a:rPr lang="en-US" sz="1200" smtClean="0"/>
              <a:pPr algn="r"/>
              <a:t>19</a:t>
            </a:fld>
            <a:r>
              <a:rPr lang="en-US" sz="1200" dirty="0" smtClean="0"/>
              <a:t> / </a:t>
            </a:r>
            <a:r>
              <a:rPr lang="en-US" sz="1200" dirty="0" smtClean="0"/>
              <a:t>21</a:t>
            </a:r>
            <a:endParaRPr lang="en-US" sz="1200" dirty="0" smtClean="0"/>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1+#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p:txBody>
          <a:bodyPr/>
          <a:lstStyle/>
          <a:p>
            <a:r>
              <a:rPr lang="fr-FR" dirty="0" err="1" smtClean="0"/>
              <a:t>Outline</a:t>
            </a:r>
            <a:endParaRPr lang="fr-FR" dirty="0"/>
          </a:p>
        </p:txBody>
      </p:sp>
      <p:sp>
        <p:nvSpPr>
          <p:cNvPr id="3" name="Espace réservé du texte 2"/>
          <p:cNvSpPr>
            <a:spLocks noGrp="1"/>
          </p:cNvSpPr>
          <p:nvPr>
            <p:ph type="body" idx="4294967295"/>
          </p:nvPr>
        </p:nvSpPr>
        <p:spPr>
          <a:xfrm>
            <a:off x="296863" y="1746913"/>
            <a:ext cx="8445500" cy="4574512"/>
          </a:xfrm>
        </p:spPr>
        <p:txBody>
          <a:bodyPr/>
          <a:lstStyle/>
          <a:p>
            <a:r>
              <a:rPr lang="fr-FR" dirty="0" err="1" smtClean="0"/>
              <a:t>Context</a:t>
            </a:r>
            <a:r>
              <a:rPr lang="fr-FR" dirty="0" smtClean="0"/>
              <a:t> &amp; mandate</a:t>
            </a:r>
          </a:p>
          <a:p>
            <a:r>
              <a:rPr lang="fr-FR" dirty="0" smtClean="0"/>
              <a:t>Objectives, structure &amp; </a:t>
            </a:r>
            <a:r>
              <a:rPr lang="fr-FR" dirty="0" err="1" smtClean="0"/>
              <a:t>work</a:t>
            </a:r>
            <a:r>
              <a:rPr lang="fr-FR" dirty="0" smtClean="0"/>
              <a:t> plan</a:t>
            </a:r>
          </a:p>
          <a:p>
            <a:r>
              <a:rPr lang="fr-FR" dirty="0" err="1" smtClean="0"/>
              <a:t>Accomplishments</a:t>
            </a:r>
            <a:endParaRPr lang="fr-FR" dirty="0" smtClean="0"/>
          </a:p>
          <a:p>
            <a:r>
              <a:rPr lang="fr-FR" dirty="0" smtClean="0"/>
              <a:t>GEOGLAM &amp; CEOS collaboration</a:t>
            </a:r>
          </a:p>
          <a:p>
            <a:r>
              <a:rPr lang="fr-FR" dirty="0" err="1" smtClean="0"/>
              <a:t>Current</a:t>
            </a:r>
            <a:r>
              <a:rPr lang="fr-FR" dirty="0" smtClean="0"/>
              <a:t> and future challenges</a:t>
            </a:r>
          </a:p>
          <a:p>
            <a:r>
              <a:rPr lang="fr-FR" dirty="0" smtClean="0"/>
              <a:t>Conclusions</a:t>
            </a:r>
            <a:endParaRPr lang="fr-FR" dirty="0"/>
          </a:p>
        </p:txBody>
      </p:sp>
      <p:sp>
        <p:nvSpPr>
          <p:cNvPr id="4" name="Rectangle 5"/>
          <p:cNvSpPr>
            <a:spLocks noGrp="1" noChangeArrowheads="1"/>
          </p:cNvSpPr>
          <p:nvPr>
            <p:ph type="sldNum" sz="quarter" idx="10"/>
          </p:nvPr>
        </p:nvSpPr>
        <p:spPr bwMode="auto">
          <a:xfrm>
            <a:off x="7239000" y="6600825"/>
            <a:ext cx="1905000" cy="257175"/>
          </a:xfrm>
          <a:noFill/>
          <a:ln>
            <a:miter lim="800000"/>
            <a:headEnd/>
            <a:tailEnd/>
          </a:ln>
        </p:spPr>
        <p:txBody>
          <a:bodyPr/>
          <a:lstStyle/>
          <a:p>
            <a:fld id="{E4CFB639-93DA-4473-812F-F37C7ADCDFD1}" type="slidenum">
              <a:rPr lang="en-US" smtClean="0"/>
              <a:pPr/>
              <a:t>2</a:t>
            </a:fld>
            <a:r>
              <a:rPr lang="en-US" dirty="0" smtClean="0"/>
              <a:t> / </a:t>
            </a:r>
            <a:r>
              <a:rPr lang="en-US" dirty="0" smtClean="0"/>
              <a:t>21</a:t>
            </a:r>
            <a:endParaRPr lang="en-US" dirty="0" smtClean="0"/>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96143" y="1618082"/>
            <a:ext cx="9002445" cy="4960139"/>
          </a:xfrm>
          <a:prstGeom prst="rect">
            <a:avLst/>
          </a:prstGeom>
        </p:spPr>
        <p:txBody>
          <a:bodyPr/>
          <a:lstStyle/>
          <a:p>
            <a:pPr marL="273050" lvl="0" indent="-273050" defTabSz="914400">
              <a:lnSpc>
                <a:spcPct val="90000"/>
              </a:lnSpc>
              <a:spcBef>
                <a:spcPct val="20000"/>
              </a:spcBef>
              <a:buFont typeface="Arial" charset="0"/>
              <a:buChar char="•"/>
              <a:defRPr/>
            </a:pPr>
            <a:r>
              <a:rPr lang="en-AU" sz="2400" b="1" kern="0" dirty="0" smtClean="0">
                <a:solidFill>
                  <a:schemeClr val="tx1">
                    <a:lumMod val="75000"/>
                  </a:schemeClr>
                </a:solidFill>
                <a:latin typeface="+mn-lt"/>
                <a:ea typeface="ＭＳ Ｐゴシック" pitchFamily="50" charset="-128"/>
                <a:cs typeface="Arial" pitchFamily="34" charset="0"/>
              </a:rPr>
              <a:t>Continuation of </a:t>
            </a:r>
            <a:r>
              <a:rPr lang="en-AU" sz="2400" b="1" kern="0" dirty="0">
                <a:solidFill>
                  <a:schemeClr val="tx1">
                    <a:lumMod val="75000"/>
                  </a:schemeClr>
                </a:solidFill>
                <a:latin typeface="+mn-lt"/>
                <a:ea typeface="ＭＳ Ｐゴシック" pitchFamily="50" charset="-128"/>
                <a:cs typeface="Arial" pitchFamily="34" charset="0"/>
              </a:rPr>
              <a:t>Mandate for Ad-Hoc Advisory </a:t>
            </a:r>
            <a:r>
              <a:rPr lang="en-AU" sz="2400" b="1" kern="0" dirty="0" smtClean="0">
                <a:solidFill>
                  <a:schemeClr val="tx1">
                    <a:lumMod val="75000"/>
                  </a:schemeClr>
                </a:solidFill>
                <a:latin typeface="+mn-lt"/>
                <a:ea typeface="ＭＳ Ｐゴシック" pitchFamily="50" charset="-128"/>
                <a:cs typeface="Arial" pitchFamily="34" charset="0"/>
              </a:rPr>
              <a:t>Group</a:t>
            </a:r>
          </a:p>
          <a:p>
            <a:pPr marL="273050" lvl="0" indent="-273050" defTabSz="914400">
              <a:lnSpc>
                <a:spcPct val="90000"/>
              </a:lnSpc>
              <a:spcBef>
                <a:spcPct val="20000"/>
              </a:spcBef>
              <a:buFont typeface="Arial" charset="0"/>
              <a:buChar char="•"/>
              <a:defRPr/>
            </a:pPr>
            <a:r>
              <a:rPr lang="en-AU" sz="2400" b="1" kern="0" dirty="0" smtClean="0">
                <a:solidFill>
                  <a:schemeClr val="tx1">
                    <a:lumMod val="75000"/>
                  </a:schemeClr>
                </a:solidFill>
                <a:latin typeface="+mn-lt"/>
                <a:ea typeface="ＭＳ Ｐゴシック" pitchFamily="50" charset="-128"/>
                <a:cs typeface="Arial" pitchFamily="34" charset="0"/>
              </a:rPr>
              <a:t>Funding  </a:t>
            </a:r>
          </a:p>
          <a:p>
            <a:pPr marL="627063" lvl="1" indent="-266700" defTabSz="914400">
              <a:lnSpc>
                <a:spcPct val="110000"/>
              </a:lnSpc>
              <a:spcBef>
                <a:spcPts val="0"/>
              </a:spcBef>
              <a:buFont typeface="Arial" charset="0"/>
              <a:buChar char="•"/>
              <a:defRPr/>
            </a:pPr>
            <a:r>
              <a:rPr lang="en-AU" sz="2400" kern="0" dirty="0" smtClean="0">
                <a:solidFill>
                  <a:schemeClr val="tx1">
                    <a:lumMod val="75000"/>
                  </a:schemeClr>
                </a:solidFill>
                <a:latin typeface="+mn-lt"/>
                <a:ea typeface="ＭＳ Ｐゴシック" pitchFamily="50" charset="-128"/>
                <a:cs typeface="Arial" pitchFamily="34" charset="0"/>
              </a:rPr>
              <a:t>Ad-hoc advisory working group meetings  </a:t>
            </a:r>
          </a:p>
          <a:p>
            <a:pPr marL="627063" lvl="1" indent="-266700" defTabSz="914400">
              <a:lnSpc>
                <a:spcPct val="110000"/>
              </a:lnSpc>
              <a:spcBef>
                <a:spcPts val="0"/>
              </a:spcBef>
              <a:buFont typeface="Arial" charset="0"/>
              <a:buChar char="•"/>
              <a:defRPr/>
            </a:pPr>
            <a:r>
              <a:rPr lang="en-AU" sz="2400" kern="0" dirty="0" smtClean="0">
                <a:solidFill>
                  <a:schemeClr val="tx1">
                    <a:lumMod val="75000"/>
                  </a:schemeClr>
                </a:solidFill>
                <a:latin typeface="+mn-lt"/>
                <a:ea typeface="ＭＳ Ｐゴシック" pitchFamily="50" charset="-128"/>
                <a:cs typeface="Arial" pitchFamily="34" charset="0"/>
              </a:rPr>
              <a:t>Regional GEOGLAM workshops</a:t>
            </a:r>
          </a:p>
          <a:p>
            <a:pPr marL="627063" lvl="1" indent="-266700" defTabSz="914400">
              <a:lnSpc>
                <a:spcPct val="110000"/>
              </a:lnSpc>
              <a:spcBef>
                <a:spcPts val="0"/>
              </a:spcBef>
              <a:buFont typeface="Arial" charset="0"/>
              <a:buChar char="•"/>
              <a:defRPr/>
            </a:pPr>
            <a:r>
              <a:rPr lang="en-AU" sz="2400" kern="0" dirty="0" smtClean="0">
                <a:solidFill>
                  <a:schemeClr val="tx1">
                    <a:lumMod val="75000"/>
                  </a:schemeClr>
                </a:solidFill>
                <a:latin typeface="+mn-lt"/>
                <a:ea typeface="ＭＳ Ｐゴシック" pitchFamily="50" charset="-128"/>
                <a:cs typeface="Arial" pitchFamily="34" charset="0"/>
              </a:rPr>
              <a:t>Commercial data buys for Post-evaluation phase</a:t>
            </a:r>
          </a:p>
          <a:p>
            <a:pPr marL="273050" lvl="0" indent="-273050" defTabSz="914400">
              <a:lnSpc>
                <a:spcPct val="90000"/>
              </a:lnSpc>
              <a:spcBef>
                <a:spcPct val="20000"/>
              </a:spcBef>
              <a:buFont typeface="Arial" charset="0"/>
              <a:buChar char="•"/>
              <a:defRPr/>
            </a:pPr>
            <a:r>
              <a:rPr lang="en-AU" sz="2400" b="1" kern="0" dirty="0" smtClean="0">
                <a:solidFill>
                  <a:schemeClr val="tx1">
                    <a:lumMod val="75000"/>
                  </a:schemeClr>
                </a:solidFill>
                <a:latin typeface="+mn-lt"/>
                <a:ea typeface="ＭＳ Ｐゴシック" pitchFamily="50" charset="-128"/>
                <a:cs typeface="Arial" pitchFamily="34" charset="0"/>
              </a:rPr>
              <a:t>Data pre-processing and establishment of standards</a:t>
            </a:r>
          </a:p>
          <a:p>
            <a:pPr marL="273050" lvl="0" indent="-273050" defTabSz="914400">
              <a:lnSpc>
                <a:spcPct val="90000"/>
              </a:lnSpc>
              <a:spcBef>
                <a:spcPct val="20000"/>
              </a:spcBef>
              <a:buFont typeface="Arial" charset="0"/>
              <a:buChar char="•"/>
              <a:defRPr/>
            </a:pPr>
            <a:r>
              <a:rPr lang="en-AU" sz="2400" b="1" kern="0" dirty="0" smtClean="0">
                <a:solidFill>
                  <a:schemeClr val="tx1">
                    <a:lumMod val="75000"/>
                  </a:schemeClr>
                </a:solidFill>
                <a:latin typeface="+mn-lt"/>
                <a:ea typeface="ＭＳ Ｐゴシック" pitchFamily="50" charset="-128"/>
                <a:cs typeface="Arial" pitchFamily="34" charset="0"/>
              </a:rPr>
              <a:t>Data distribution </a:t>
            </a:r>
          </a:p>
          <a:p>
            <a:pPr marL="627063" lvl="1" indent="-266700" defTabSz="914400">
              <a:lnSpc>
                <a:spcPct val="90000"/>
              </a:lnSpc>
              <a:spcBef>
                <a:spcPct val="20000"/>
              </a:spcBef>
              <a:buFont typeface="Arial" charset="0"/>
              <a:buChar char="•"/>
              <a:defRPr/>
            </a:pPr>
            <a:r>
              <a:rPr lang="en-AU" sz="2400" kern="0" dirty="0">
                <a:solidFill>
                  <a:schemeClr val="tx1">
                    <a:lumMod val="75000"/>
                  </a:schemeClr>
                </a:solidFill>
                <a:latin typeface="+mn-lt"/>
                <a:ea typeface="ＭＳ Ｐゴシック" pitchFamily="50" charset="-128"/>
                <a:cs typeface="Arial" pitchFamily="34" charset="0"/>
              </a:rPr>
              <a:t>D</a:t>
            </a:r>
            <a:r>
              <a:rPr lang="en-AU" sz="2400" kern="0" dirty="0" smtClean="0">
                <a:solidFill>
                  <a:schemeClr val="tx1">
                    <a:lumMod val="75000"/>
                  </a:schemeClr>
                </a:solidFill>
                <a:latin typeface="+mn-lt"/>
                <a:ea typeface="ＭＳ Ｐゴシック" pitchFamily="50" charset="-128"/>
                <a:cs typeface="Arial" pitchFamily="34" charset="0"/>
              </a:rPr>
              <a:t>ata distribution organisation (centralised / distributed)</a:t>
            </a:r>
          </a:p>
          <a:p>
            <a:pPr lvl="2" defTabSz="914400">
              <a:lnSpc>
                <a:spcPct val="90000"/>
              </a:lnSpc>
              <a:spcBef>
                <a:spcPct val="20000"/>
              </a:spcBef>
              <a:defRPr/>
            </a:pPr>
            <a:r>
              <a:rPr lang="en-AU" sz="2400" b="1" i="1" kern="0" dirty="0" smtClean="0">
                <a:solidFill>
                  <a:schemeClr val="tx1">
                    <a:lumMod val="75000"/>
                  </a:schemeClr>
                </a:solidFill>
                <a:latin typeface="+mn-lt"/>
                <a:ea typeface="ＭＳ Ｐゴシック" pitchFamily="50" charset="-128"/>
                <a:cs typeface="Arial" pitchFamily="34" charset="0"/>
                <a:sym typeface="Wingdings" panose="05000000000000000000" pitchFamily="2" charset="2"/>
              </a:rPr>
              <a:t> </a:t>
            </a:r>
            <a:r>
              <a:rPr lang="en-AU" sz="2400" b="1" i="1" kern="0" dirty="0" smtClean="0">
                <a:solidFill>
                  <a:schemeClr val="tx1">
                    <a:lumMod val="75000"/>
                  </a:schemeClr>
                </a:solidFill>
                <a:latin typeface="+mn-lt"/>
                <a:ea typeface="ＭＳ Ｐゴシック" pitchFamily="50" charset="-128"/>
                <a:cs typeface="Arial" pitchFamily="34" charset="0"/>
              </a:rPr>
              <a:t>Near Real Time is Crucial! </a:t>
            </a:r>
          </a:p>
        </p:txBody>
      </p:sp>
      <p:sp>
        <p:nvSpPr>
          <p:cNvPr id="4" name="Titre 3"/>
          <p:cNvSpPr>
            <a:spLocks noGrp="1"/>
          </p:cNvSpPr>
          <p:nvPr>
            <p:ph type="title" idx="4294967295"/>
          </p:nvPr>
        </p:nvSpPr>
        <p:spPr/>
        <p:txBody>
          <a:bodyPr/>
          <a:lstStyle/>
          <a:p>
            <a:r>
              <a:rPr lang="en-US" sz="2800" dirty="0" smtClean="0">
                <a:solidFill>
                  <a:schemeClr val="bg1"/>
                </a:solidFill>
                <a:latin typeface="Tahoma"/>
                <a:ea typeface="ＭＳ Ｐゴシック"/>
                <a:cs typeface="Tahoma"/>
              </a:rPr>
              <a:t>Current and Future Challenges</a:t>
            </a:r>
            <a:endParaRPr lang="fr-FR" dirty="0">
              <a:solidFill>
                <a:schemeClr val="bg1"/>
              </a:solidFill>
            </a:endParaRPr>
          </a:p>
        </p:txBody>
      </p:sp>
      <p:sp>
        <p:nvSpPr>
          <p:cNvPr id="5" name="Rectangle 5"/>
          <p:cNvSpPr>
            <a:spLocks noGrp="1" noChangeArrowheads="1"/>
          </p:cNvSpPr>
          <p:nvPr>
            <p:ph type="sldNum" sz="quarter" idx="10"/>
          </p:nvPr>
        </p:nvSpPr>
        <p:spPr bwMode="auto">
          <a:xfrm>
            <a:off x="7239000" y="6600825"/>
            <a:ext cx="1905000" cy="257175"/>
          </a:xfrm>
          <a:noFill/>
          <a:ln>
            <a:miter lim="800000"/>
            <a:headEnd/>
            <a:tailEnd/>
          </a:ln>
        </p:spPr>
        <p:txBody>
          <a:bodyPr/>
          <a:lstStyle/>
          <a:p>
            <a:fld id="{E4CFB639-93DA-4473-812F-F37C7ADCDFD1}" type="slidenum">
              <a:rPr lang="en-US" smtClean="0"/>
              <a:pPr/>
              <a:t>20</a:t>
            </a:fld>
            <a:r>
              <a:rPr lang="en-US" dirty="0" smtClean="0"/>
              <a:t> / </a:t>
            </a:r>
            <a:r>
              <a:rPr lang="en-US" dirty="0" smtClean="0"/>
              <a:t>21</a:t>
            </a:r>
            <a:endParaRPr lang="en-US" dirty="0" smtClean="0"/>
          </a:p>
        </p:txBody>
      </p:sp>
    </p:spTree>
    <p:extLst>
      <p:ext uri="{BB962C8B-B14F-4D97-AF65-F5344CB8AC3E}">
        <p14:creationId xmlns="" xmlns:p14="http://schemas.microsoft.com/office/powerpoint/2010/main" val="4188870939"/>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p:cNvSpPr txBox="1">
            <a:spLocks/>
          </p:cNvSpPr>
          <p:nvPr/>
        </p:nvSpPr>
        <p:spPr>
          <a:xfrm>
            <a:off x="334367" y="1446663"/>
            <a:ext cx="8646225" cy="5411337"/>
          </a:xfrm>
          <a:prstGeom prst="rect">
            <a:avLst/>
          </a:prstGeom>
        </p:spPr>
        <p:txBody>
          <a:bodyPr>
            <a:normAutofit fontScale="77500" lnSpcReduction="20000"/>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marL="177800" indent="-177800" defTabSz="914400">
              <a:lnSpc>
                <a:spcPct val="120000"/>
              </a:lnSpc>
              <a:spcBef>
                <a:spcPts val="600"/>
              </a:spcBef>
            </a:pPr>
            <a:r>
              <a:rPr lang="en-US" kern="0" dirty="0" smtClean="0">
                <a:latin typeface="Arial" panose="020B0604020202020204" pitchFamily="34" charset="0"/>
                <a:cs typeface="Arial" panose="020B0604020202020204" pitchFamily="34" charset="0"/>
              </a:rPr>
              <a:t>GEOGLAM </a:t>
            </a:r>
            <a:r>
              <a:rPr lang="en-US" b="0" kern="0" dirty="0" smtClean="0">
                <a:latin typeface="Arial" panose="020B0604020202020204" pitchFamily="34" charset="0"/>
                <a:cs typeface="Arial" panose="020B0604020202020204" pitchFamily="34" charset="0"/>
              </a:rPr>
              <a:t>has a</a:t>
            </a:r>
            <a:r>
              <a:rPr lang="en-US" kern="0" dirty="0" smtClean="0">
                <a:latin typeface="Arial" panose="020B0604020202020204" pitchFamily="34" charset="0"/>
                <a:cs typeface="Arial" panose="020B0604020202020204" pitchFamily="34" charset="0"/>
              </a:rPr>
              <a:t> good policy mandate </a:t>
            </a:r>
            <a:br>
              <a:rPr lang="en-US" kern="0" dirty="0" smtClean="0">
                <a:latin typeface="Arial" panose="020B0604020202020204" pitchFamily="34" charset="0"/>
                <a:cs typeface="Arial" panose="020B0604020202020204" pitchFamily="34" charset="0"/>
              </a:rPr>
            </a:br>
            <a:r>
              <a:rPr lang="en-US" kern="0" dirty="0" smtClean="0">
                <a:latin typeface="Arial" panose="020B0604020202020204" pitchFamily="34" charset="0"/>
                <a:cs typeface="Arial" panose="020B0604020202020204" pitchFamily="34" charset="0"/>
              </a:rPr>
              <a:t>				</a:t>
            </a:r>
            <a:r>
              <a:rPr lang="en-US" b="0" kern="0" dirty="0" smtClean="0">
                <a:latin typeface="Arial" panose="020B0604020202020204" pitchFamily="34" charset="0"/>
                <a:cs typeface="Arial" panose="020B0604020202020204" pitchFamily="34" charset="0"/>
              </a:rPr>
              <a:t>- the global food problem is not going away! </a:t>
            </a:r>
          </a:p>
          <a:p>
            <a:pPr marL="177800" indent="-177800" defTabSz="914400">
              <a:lnSpc>
                <a:spcPct val="120000"/>
              </a:lnSpc>
              <a:spcBef>
                <a:spcPts val="600"/>
              </a:spcBef>
            </a:pPr>
            <a:r>
              <a:rPr lang="en-US" b="0" kern="0" dirty="0" smtClean="0">
                <a:latin typeface="Arial" panose="020B0604020202020204" pitchFamily="34" charset="0"/>
                <a:cs typeface="Arial" panose="020B0604020202020204" pitchFamily="34" charset="0"/>
              </a:rPr>
              <a:t>GEOGLAM has </a:t>
            </a:r>
            <a:r>
              <a:rPr lang="en-US" kern="0" dirty="0" smtClean="0">
                <a:latin typeface="Arial" panose="020B0604020202020204" pitchFamily="34" charset="0"/>
                <a:cs typeface="Arial" panose="020B0604020202020204" pitchFamily="34" charset="0"/>
              </a:rPr>
              <a:t>momentum</a:t>
            </a:r>
            <a:r>
              <a:rPr lang="en-US" b="0" kern="0" dirty="0" smtClean="0">
                <a:latin typeface="Arial" panose="020B0604020202020204" pitchFamily="34" charset="0"/>
                <a:cs typeface="Arial" panose="020B0604020202020204" pitchFamily="34" charset="0"/>
              </a:rPr>
              <a:t> in the Community of Practice , and </a:t>
            </a:r>
            <a:br>
              <a:rPr lang="en-US" b="0" kern="0" dirty="0" smtClean="0">
                <a:latin typeface="Arial" panose="020B0604020202020204" pitchFamily="34" charset="0"/>
                <a:cs typeface="Arial" panose="020B0604020202020204" pitchFamily="34" charset="0"/>
              </a:rPr>
            </a:br>
            <a:r>
              <a:rPr lang="en-US" kern="0" dirty="0" smtClean="0">
                <a:latin typeface="Arial" panose="020B0604020202020204" pitchFamily="34" charset="0"/>
                <a:cs typeface="Arial" panose="020B0604020202020204" pitchFamily="34" charset="0"/>
              </a:rPr>
              <a:t>National institutional participation </a:t>
            </a:r>
            <a:r>
              <a:rPr lang="en-US" b="0" kern="0" dirty="0" smtClean="0">
                <a:latin typeface="Arial" panose="020B0604020202020204" pitchFamily="34" charset="0"/>
                <a:cs typeface="Arial" panose="020B0604020202020204" pitchFamily="34" charset="0"/>
              </a:rPr>
              <a:t>established and growing</a:t>
            </a:r>
          </a:p>
          <a:p>
            <a:pPr marL="177800" indent="-177800" defTabSz="914400">
              <a:lnSpc>
                <a:spcPct val="120000"/>
              </a:lnSpc>
              <a:spcBef>
                <a:spcPts val="600"/>
              </a:spcBef>
            </a:pPr>
            <a:r>
              <a:rPr lang="en-US" b="0" kern="0" dirty="0" smtClean="0">
                <a:latin typeface="Arial" panose="020B0604020202020204" pitchFamily="34" charset="0"/>
                <a:cs typeface="Arial" panose="020B0604020202020204" pitchFamily="34" charset="0"/>
              </a:rPr>
              <a:t>International and national </a:t>
            </a:r>
            <a:r>
              <a:rPr lang="en-US" kern="0" dirty="0" smtClean="0">
                <a:latin typeface="Arial" panose="020B0604020202020204" pitchFamily="34" charset="0"/>
                <a:cs typeface="Arial" panose="020B0604020202020204" pitchFamily="34" charset="0"/>
              </a:rPr>
              <a:t>funding support exists </a:t>
            </a:r>
            <a:r>
              <a:rPr lang="en-US" b="0" kern="0" dirty="0" smtClean="0">
                <a:latin typeface="Arial" panose="020B0604020202020204" pitchFamily="34" charset="0"/>
                <a:cs typeface="Arial" panose="020B0604020202020204" pitchFamily="34" charset="0"/>
              </a:rPr>
              <a:t>and</a:t>
            </a:r>
            <a:r>
              <a:rPr lang="en-US" kern="0" dirty="0" smtClean="0">
                <a:latin typeface="Arial" panose="020B0604020202020204" pitchFamily="34" charset="0"/>
                <a:cs typeface="Arial" panose="020B0604020202020204" pitchFamily="34" charset="0"/>
              </a:rPr>
              <a:t> is growing</a:t>
            </a:r>
          </a:p>
          <a:p>
            <a:pPr marL="177800" indent="-177800" defTabSz="914400">
              <a:lnSpc>
                <a:spcPct val="120000"/>
              </a:lnSpc>
              <a:spcBef>
                <a:spcPts val="600"/>
              </a:spcBef>
            </a:pPr>
            <a:r>
              <a:rPr lang="en-US" kern="0" dirty="0" smtClean="0">
                <a:latin typeface="Arial" panose="020B0604020202020204" pitchFamily="34" charset="0"/>
                <a:cs typeface="Arial" panose="020B0604020202020204" pitchFamily="34" charset="0"/>
              </a:rPr>
              <a:t>First successes </a:t>
            </a:r>
            <a:r>
              <a:rPr lang="en-US" b="0" kern="0" dirty="0" smtClean="0">
                <a:latin typeface="Arial" panose="020B0604020202020204" pitchFamily="34" charset="0"/>
                <a:cs typeface="Arial" panose="020B0604020202020204" pitchFamily="34" charset="0"/>
              </a:rPr>
              <a:t>have been achieved</a:t>
            </a:r>
          </a:p>
          <a:p>
            <a:pPr marL="177800" indent="-177800" defTabSz="914400">
              <a:lnSpc>
                <a:spcPct val="120000"/>
              </a:lnSpc>
              <a:spcBef>
                <a:spcPts val="600"/>
              </a:spcBef>
            </a:pPr>
            <a:r>
              <a:rPr lang="en-US" kern="0" dirty="0" smtClean="0">
                <a:latin typeface="Arial" panose="020B0604020202020204" pitchFamily="34" charset="0"/>
                <a:cs typeface="Arial" panose="020B0604020202020204" pitchFamily="34" charset="0"/>
              </a:rPr>
              <a:t>Crucial need of EO data </a:t>
            </a:r>
            <a:r>
              <a:rPr lang="en-US" b="0" kern="0" dirty="0" smtClean="0">
                <a:latin typeface="Arial" panose="020B0604020202020204" pitchFamily="34" charset="0"/>
                <a:cs typeface="Arial" panose="020B0604020202020204" pitchFamily="34" charset="0"/>
              </a:rPr>
              <a:t>(with adequate resolution &amp; timing, near-real time delivery)</a:t>
            </a:r>
          </a:p>
          <a:p>
            <a:pPr defTabSz="914400"/>
            <a:endParaRPr lang="en-US" sz="2100" b="0" kern="0" dirty="0" smtClean="0">
              <a:latin typeface="Arial" panose="020B0604020202020204" pitchFamily="34" charset="0"/>
              <a:cs typeface="Arial" panose="020B0604020202020204" pitchFamily="34" charset="0"/>
            </a:endParaRPr>
          </a:p>
          <a:p>
            <a:pPr marL="0" indent="0" algn="ctr" defTabSz="914400">
              <a:buNone/>
            </a:pPr>
            <a:r>
              <a:rPr lang="en-US" sz="2800" i="1" kern="0" dirty="0" smtClean="0">
                <a:latin typeface="Arial" panose="020B0604020202020204" pitchFamily="34" charset="0"/>
                <a:cs typeface="Arial" panose="020B0604020202020204" pitchFamily="34" charset="0"/>
              </a:rPr>
              <a:t>EO data are at the core of GEOGLAM,</a:t>
            </a:r>
            <a:br>
              <a:rPr lang="en-US" sz="2800" i="1" kern="0" dirty="0" smtClean="0">
                <a:latin typeface="Arial" panose="020B0604020202020204" pitchFamily="34" charset="0"/>
                <a:cs typeface="Arial" panose="020B0604020202020204" pitchFamily="34" charset="0"/>
              </a:rPr>
            </a:br>
            <a:r>
              <a:rPr lang="en-US" sz="2800" i="1" kern="0" dirty="0" smtClean="0">
                <a:latin typeface="Arial" panose="020B0604020202020204" pitchFamily="34" charset="0"/>
                <a:cs typeface="Arial" panose="020B0604020202020204" pitchFamily="34" charset="0"/>
              </a:rPr>
              <a:t>and will be fully </a:t>
            </a:r>
            <a:r>
              <a:rPr lang="en-US" sz="2800" i="1" kern="0" dirty="0" err="1" smtClean="0">
                <a:latin typeface="Arial" panose="020B0604020202020204" pitchFamily="34" charset="0"/>
                <a:cs typeface="Arial" panose="020B0604020202020204" pitchFamily="34" charset="0"/>
              </a:rPr>
              <a:t>utilised</a:t>
            </a:r>
            <a:endParaRPr lang="en-US" sz="2800" i="1" kern="0" dirty="0" smtClean="0">
              <a:latin typeface="Arial" panose="020B0604020202020204" pitchFamily="34" charset="0"/>
              <a:cs typeface="Arial" panose="020B0604020202020204" pitchFamily="34" charset="0"/>
            </a:endParaRPr>
          </a:p>
          <a:p>
            <a:pPr algn="ctr" defTabSz="914400"/>
            <a:endParaRPr lang="en-US" sz="1500" b="0" i="1" kern="0" dirty="0" smtClean="0">
              <a:latin typeface="Arial" panose="020B0604020202020204" pitchFamily="34" charset="0"/>
              <a:cs typeface="Arial" panose="020B0604020202020204" pitchFamily="34" charset="0"/>
            </a:endParaRPr>
          </a:p>
          <a:p>
            <a:pPr marL="0" indent="0" algn="ctr" defTabSz="914400">
              <a:buNone/>
            </a:pPr>
            <a:r>
              <a:rPr lang="en-US" sz="2800" i="1" kern="0" dirty="0" smtClean="0">
                <a:latin typeface="Arial" panose="020B0604020202020204" pitchFamily="34" charset="0"/>
                <a:cs typeface="Arial" panose="020B0604020202020204" pitchFamily="34" charset="0"/>
              </a:rPr>
              <a:t>A close partnership between GEOGLAM and CEOS is critical</a:t>
            </a:r>
          </a:p>
          <a:p>
            <a:pPr marL="457200" lvl="1" indent="0" defTabSz="914400">
              <a:buNone/>
            </a:pPr>
            <a:endParaRPr lang="en-US" sz="1500" b="0" kern="0" dirty="0" smtClean="0">
              <a:latin typeface="Arial" panose="020B0604020202020204" pitchFamily="34" charset="0"/>
              <a:cs typeface="Arial" panose="020B0604020202020204" pitchFamily="34" charset="0"/>
            </a:endParaRPr>
          </a:p>
          <a:p>
            <a:pPr marL="0" indent="0" algn="ctr" defTabSz="914400">
              <a:buFont typeface="Arial" charset="0"/>
              <a:buNone/>
            </a:pPr>
            <a:r>
              <a:rPr lang="en-US" sz="2800" b="0" i="1" kern="0" dirty="0" smtClean="0">
                <a:solidFill>
                  <a:schemeClr val="tx1">
                    <a:lumMod val="60000"/>
                    <a:lumOff val="40000"/>
                  </a:schemeClr>
                </a:solidFill>
                <a:latin typeface="Arial" panose="020B0604020202020204" pitchFamily="34" charset="0"/>
                <a:cs typeface="Arial" panose="020B0604020202020204" pitchFamily="34" charset="0"/>
              </a:rPr>
              <a:t>“the benefits are clear,</a:t>
            </a:r>
            <a:br>
              <a:rPr lang="en-US" sz="2800" b="0" i="1" kern="0" dirty="0" smtClean="0">
                <a:solidFill>
                  <a:schemeClr val="tx1">
                    <a:lumMod val="60000"/>
                    <a:lumOff val="40000"/>
                  </a:schemeClr>
                </a:solidFill>
                <a:latin typeface="Arial" panose="020B0604020202020204" pitchFamily="34" charset="0"/>
                <a:cs typeface="Arial" panose="020B0604020202020204" pitchFamily="34" charset="0"/>
              </a:rPr>
            </a:br>
            <a:r>
              <a:rPr lang="en-US" sz="2800" b="0" i="1" kern="0" dirty="0" smtClean="0">
                <a:solidFill>
                  <a:schemeClr val="tx1">
                    <a:lumMod val="60000"/>
                    <a:lumOff val="40000"/>
                  </a:schemeClr>
                </a:solidFill>
                <a:latin typeface="Arial" panose="020B0604020202020204" pitchFamily="34" charset="0"/>
                <a:cs typeface="Arial" panose="020B0604020202020204" pitchFamily="34" charset="0"/>
              </a:rPr>
              <a:t>costs are relatively minor,</a:t>
            </a:r>
            <a:br>
              <a:rPr lang="en-US" sz="2800" b="0" i="1" kern="0" dirty="0" smtClean="0">
                <a:solidFill>
                  <a:schemeClr val="tx1">
                    <a:lumMod val="60000"/>
                    <a:lumOff val="40000"/>
                  </a:schemeClr>
                </a:solidFill>
                <a:latin typeface="Arial" panose="020B0604020202020204" pitchFamily="34" charset="0"/>
                <a:cs typeface="Arial" panose="020B0604020202020204" pitchFamily="34" charset="0"/>
              </a:rPr>
            </a:br>
            <a:r>
              <a:rPr lang="en-US" sz="2800" b="0" i="1" kern="0" dirty="0" smtClean="0">
                <a:solidFill>
                  <a:schemeClr val="tx1">
                    <a:lumMod val="60000"/>
                    <a:lumOff val="40000"/>
                  </a:schemeClr>
                </a:solidFill>
                <a:latin typeface="Arial" panose="020B0604020202020204" pitchFamily="34" charset="0"/>
                <a:cs typeface="Arial" panose="020B0604020202020204" pitchFamily="34" charset="0"/>
              </a:rPr>
              <a:t>the cost of inaction is considerably greater”  </a:t>
            </a:r>
            <a:endParaRPr lang="en-US" sz="2600" b="0" kern="0" dirty="0" smtClean="0">
              <a:latin typeface="Arial" panose="020B0604020202020204" pitchFamily="34" charset="0"/>
              <a:cs typeface="Arial" panose="020B0604020202020204" pitchFamily="34" charset="0"/>
            </a:endParaRPr>
          </a:p>
        </p:txBody>
      </p:sp>
      <p:sp>
        <p:nvSpPr>
          <p:cNvPr id="4" name="Titre 3"/>
          <p:cNvSpPr>
            <a:spLocks noGrp="1"/>
          </p:cNvSpPr>
          <p:nvPr>
            <p:ph type="title" idx="4294967295"/>
          </p:nvPr>
        </p:nvSpPr>
        <p:spPr/>
        <p:txBody>
          <a:bodyPr/>
          <a:lstStyle/>
          <a:p>
            <a:r>
              <a:rPr lang="fr-FR" dirty="0" smtClean="0"/>
              <a:t>Conclusion</a:t>
            </a:r>
            <a:endParaRPr lang="fr-FR" dirty="0"/>
          </a:p>
        </p:txBody>
      </p:sp>
      <p:sp>
        <p:nvSpPr>
          <p:cNvPr id="6" name="Rectangle 5"/>
          <p:cNvSpPr>
            <a:spLocks noGrp="1" noChangeArrowheads="1"/>
          </p:cNvSpPr>
          <p:nvPr>
            <p:ph type="sldNum" sz="quarter" idx="10"/>
          </p:nvPr>
        </p:nvSpPr>
        <p:spPr bwMode="auto">
          <a:xfrm>
            <a:off x="7239000" y="6600825"/>
            <a:ext cx="1905000" cy="257175"/>
          </a:xfrm>
          <a:noFill/>
          <a:ln>
            <a:miter lim="800000"/>
            <a:headEnd/>
            <a:tailEnd/>
          </a:ln>
        </p:spPr>
        <p:txBody>
          <a:bodyPr/>
          <a:lstStyle/>
          <a:p>
            <a:fld id="{E4CFB639-93DA-4473-812F-F37C7ADCDFD1}" type="slidenum">
              <a:rPr lang="en-US" smtClean="0"/>
              <a:pPr/>
              <a:t>21</a:t>
            </a:fld>
            <a:r>
              <a:rPr lang="en-US" dirty="0" smtClean="0"/>
              <a:t> / </a:t>
            </a:r>
            <a:r>
              <a:rPr lang="en-US" dirty="0" smtClean="0"/>
              <a:t>21</a:t>
            </a:r>
            <a:endParaRPr lang="en-US" dirty="0" smtClean="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fade">
                                      <p:cBhvr>
                                        <p:cTn id="3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4"/>
          <p:cNvSpPr>
            <a:spLocks noChangeArrowheads="1"/>
          </p:cNvSpPr>
          <p:nvPr/>
        </p:nvSpPr>
        <p:spPr bwMode="auto">
          <a:xfrm>
            <a:off x="533400" y="1761704"/>
            <a:ext cx="7772400" cy="1511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cs typeface="Arial" pitchFamily="34" charset="0"/>
              </a:rPr>
              <a:t>“ We, the G20 Agriculture Ministers, meet today to address the issue of </a:t>
            </a:r>
            <a:r>
              <a:rPr kumimoji="0" lang="en-US" sz="2000" b="1" i="0" u="sng" strike="noStrike" cap="none" normalizeH="0" baseline="0" dirty="0" smtClean="0">
                <a:ln>
                  <a:noFill/>
                </a:ln>
                <a:solidFill>
                  <a:srgbClr val="000000"/>
                </a:solidFill>
                <a:effectLst/>
                <a:latin typeface="Calibri" pitchFamily="34" charset="0"/>
                <a:cs typeface="Arial" pitchFamily="34" charset="0"/>
              </a:rPr>
              <a:t>food price volatility</a:t>
            </a:r>
            <a:r>
              <a:rPr kumimoji="0" lang="en-US" sz="2000" b="0" i="0" u="none" strike="noStrike" cap="none" normalizeH="0" baseline="0" dirty="0" smtClean="0">
                <a:ln>
                  <a:noFill/>
                </a:ln>
                <a:solidFill>
                  <a:srgbClr val="000000"/>
                </a:solidFill>
                <a:effectLst/>
                <a:latin typeface="Calibri" pitchFamily="34" charset="0"/>
                <a:cs typeface="Arial" pitchFamily="34" charset="0"/>
              </a:rPr>
              <a:t> with the ultimate objective to improve food security and agree on an “Action Plan on food price volatility and agriculture” that will be submitted to our Leaders at their Summit in November 2011.”</a:t>
            </a:r>
          </a:p>
          <a:p>
            <a:pPr marL="0" marR="0" lvl="0" indent="0" algn="r" defTabSz="914400" rtl="0" eaLnBrk="1" fontAlgn="base" latinLnBrk="0" hangingPunct="1">
              <a:lnSpc>
                <a:spcPct val="100000"/>
              </a:lnSpc>
              <a:spcBef>
                <a:spcPct val="0"/>
              </a:spcBef>
              <a:spcAft>
                <a:spcPct val="0"/>
              </a:spcAft>
              <a:buClrTx/>
              <a:buSzTx/>
              <a:buFontTx/>
              <a:buNone/>
              <a:tabLst/>
            </a:pPr>
            <a:r>
              <a:rPr kumimoji="0" lang="en-GB" sz="1600" b="0" i="1" u="none" strike="noStrike" cap="none" normalizeH="0" baseline="0" dirty="0" smtClean="0">
                <a:ln>
                  <a:noFill/>
                </a:ln>
                <a:solidFill>
                  <a:srgbClr val="000000"/>
                </a:solidFill>
                <a:effectLst/>
                <a:latin typeface="Calibri" pitchFamily="34" charset="0"/>
                <a:cs typeface="Arial" pitchFamily="34" charset="0"/>
              </a:rPr>
              <a:t>(introduction of the “G20 Agriculture Action Plan”, June 2011)</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2052" name="Group 5"/>
          <p:cNvGrpSpPr>
            <a:grpSpLocks/>
          </p:cNvGrpSpPr>
          <p:nvPr/>
        </p:nvGrpSpPr>
        <p:grpSpPr bwMode="auto">
          <a:xfrm>
            <a:off x="228600" y="3895304"/>
            <a:ext cx="8763000" cy="2519363"/>
            <a:chOff x="144" y="2256"/>
            <a:chExt cx="5520" cy="1587"/>
          </a:xfrm>
        </p:grpSpPr>
        <p:pic>
          <p:nvPicPr>
            <p:cNvPr id="2053" name="Picture 6"/>
            <p:cNvPicPr>
              <a:picLocks noChangeAspect="1" noChangeArrowheads="1"/>
            </p:cNvPicPr>
            <p:nvPr/>
          </p:nvPicPr>
          <p:blipFill>
            <a:blip r:embed="rId2"/>
            <a:srcRect/>
            <a:stretch>
              <a:fillRect/>
            </a:stretch>
          </p:blipFill>
          <p:spPr bwMode="auto">
            <a:xfrm>
              <a:off x="144" y="2256"/>
              <a:ext cx="3175" cy="1587"/>
            </a:xfrm>
            <a:prstGeom prst="rect">
              <a:avLst/>
            </a:prstGeom>
            <a:noFill/>
            <a:ln w="9525">
              <a:noFill/>
              <a:miter lim="800000"/>
              <a:headEnd/>
              <a:tailEnd/>
            </a:ln>
          </p:spPr>
        </p:pic>
        <p:sp>
          <p:nvSpPr>
            <p:cNvPr id="2054" name="Rectangle 7"/>
            <p:cNvSpPr>
              <a:spLocks noChangeArrowheads="1"/>
            </p:cNvSpPr>
            <p:nvPr/>
          </p:nvSpPr>
          <p:spPr bwMode="auto">
            <a:xfrm>
              <a:off x="3408" y="2736"/>
              <a:ext cx="2256" cy="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cs typeface="Arial" pitchFamily="34" charset="0"/>
                </a:rPr>
                <a:t>At risk :</a:t>
              </a:r>
            </a:p>
            <a:p>
              <a:pPr marL="0" marR="0" lvl="0" indent="0" algn="l" defTabSz="914400" rtl="0" eaLnBrk="1" fontAlgn="base" latinLnBrk="0" hangingPunct="1">
                <a:lnSpc>
                  <a:spcPct val="100000"/>
                </a:lnSpc>
                <a:spcBef>
                  <a:spcPct val="0"/>
                </a:spcBef>
                <a:spcAft>
                  <a:spcPct val="0"/>
                </a:spcAft>
                <a:buClr>
                  <a:srgbClr val="000000"/>
                </a:buClr>
                <a:buSzPts val="1600"/>
                <a:buFont typeface="Tahoma" pitchFamily="34" charset="0"/>
                <a:buChar char="-"/>
                <a:tabLst/>
              </a:pPr>
              <a:r>
                <a:rPr kumimoji="0" lang="en-US" sz="1600" b="0" i="0" u="none" strike="noStrike" cap="none" normalizeH="0" baseline="0" smtClean="0">
                  <a:ln>
                    <a:noFill/>
                  </a:ln>
                  <a:solidFill>
                    <a:srgbClr val="000000"/>
                  </a:solidFill>
                  <a:effectLst/>
                  <a:latin typeface="Tahoma" pitchFamily="34" charset="0"/>
                  <a:cs typeface="Arial" pitchFamily="34" charset="0"/>
                </a:rPr>
                <a:t> Access to food for populations</a:t>
              </a:r>
            </a:p>
            <a:p>
              <a:pPr marL="0" marR="0" lvl="0" indent="0" algn="l" defTabSz="914400" rtl="0" eaLnBrk="1" fontAlgn="base" latinLnBrk="0" hangingPunct="1">
                <a:lnSpc>
                  <a:spcPct val="100000"/>
                </a:lnSpc>
                <a:spcBef>
                  <a:spcPct val="0"/>
                </a:spcBef>
                <a:spcAft>
                  <a:spcPct val="0"/>
                </a:spcAft>
                <a:buClr>
                  <a:srgbClr val="000000"/>
                </a:buClr>
                <a:buSzPts val="1600"/>
                <a:buFont typeface="Tahoma" pitchFamily="34" charset="0"/>
                <a:buChar char="-"/>
                <a:tabLst/>
              </a:pPr>
              <a:r>
                <a:rPr kumimoji="0" lang="en-GB" sz="1600" b="0" i="1" u="none" strike="noStrike" cap="none" normalizeH="0" baseline="0" smtClean="0">
                  <a:ln>
                    <a:noFill/>
                  </a:ln>
                  <a:solidFill>
                    <a:srgbClr val="000000"/>
                  </a:solidFill>
                  <a:effectLst/>
                  <a:latin typeface="Tahoma" pitchFamily="34" charset="0"/>
                  <a:cs typeface="Arial" pitchFamily="34" charset="0"/>
                </a:rPr>
                <a:t> </a:t>
              </a:r>
              <a:r>
                <a:rPr kumimoji="0" lang="en-GB" sz="1600" b="0" i="0" u="none" strike="noStrike" cap="none" normalizeH="0" baseline="0" smtClean="0">
                  <a:ln>
                    <a:noFill/>
                  </a:ln>
                  <a:solidFill>
                    <a:srgbClr val="000000"/>
                  </a:solidFill>
                  <a:effectLst/>
                  <a:latin typeface="Tahoma" pitchFamily="34" charset="0"/>
                  <a:cs typeface="Arial" pitchFamily="34" charset="0"/>
                </a:rPr>
                <a:t>Investment in the agricultural sector (</a:t>
              </a:r>
              <a:r>
                <a:rPr kumimoji="0" lang="en-GB" sz="1200" b="0" i="1" u="none" strike="noStrike" cap="none" normalizeH="0" baseline="0" smtClean="0">
                  <a:ln>
                    <a:noFill/>
                  </a:ln>
                  <a:solidFill>
                    <a:srgbClr val="000000"/>
                  </a:solidFill>
                  <a:effectLst/>
                  <a:latin typeface="Tahoma" pitchFamily="34" charset="0"/>
                  <a:cs typeface="Arial" pitchFamily="34" charset="0"/>
                </a:rPr>
                <a:t>increase production by +70% over 2010- 2050</a:t>
              </a:r>
              <a:r>
                <a:rPr kumimoji="0" lang="en-GB" sz="1600" b="0" i="0" u="none" strike="noStrike" cap="none" normalizeH="0" baseline="0" smtClean="0">
                  <a:ln>
                    <a:noFill/>
                  </a:ln>
                  <a:solidFill>
                    <a:srgbClr val="000000"/>
                  </a:solidFill>
                  <a:effectLst/>
                  <a:latin typeface="Tahoma" pitchFamily="34" charset="0"/>
                  <a:cs typeface="Arial" pitchFamily="34" charset="0"/>
                </a:rPr>
                <a:t>)</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8" name="Titre 7"/>
          <p:cNvSpPr>
            <a:spLocks noGrp="1"/>
          </p:cNvSpPr>
          <p:nvPr>
            <p:ph type="title" idx="4294967295"/>
          </p:nvPr>
        </p:nvSpPr>
        <p:spPr/>
        <p:txBody>
          <a:bodyPr/>
          <a:lstStyle/>
          <a:p>
            <a:r>
              <a:rPr lang="fr-FR" dirty="0" smtClean="0"/>
              <a:t>GEOGLAM </a:t>
            </a:r>
            <a:r>
              <a:rPr lang="fr-FR" dirty="0" err="1" smtClean="0"/>
              <a:t>Context</a:t>
            </a:r>
            <a:r>
              <a:rPr lang="fr-FR" dirty="0" smtClean="0"/>
              <a:t/>
            </a:r>
            <a:br>
              <a:rPr lang="fr-FR" dirty="0" smtClean="0"/>
            </a:br>
            <a:r>
              <a:rPr lang="fr-FR" dirty="0" smtClean="0"/>
              <a:t>G20 Agriculture </a:t>
            </a:r>
            <a:r>
              <a:rPr lang="fr-FR" dirty="0" err="1" smtClean="0"/>
              <a:t>Priority</a:t>
            </a:r>
            <a:r>
              <a:rPr lang="fr-FR" dirty="0" smtClean="0"/>
              <a:t> (2011)</a:t>
            </a:r>
            <a:endParaRPr lang="fr-FR" dirty="0"/>
          </a:p>
        </p:txBody>
      </p:sp>
      <p:sp>
        <p:nvSpPr>
          <p:cNvPr id="10" name="Rectangle 5"/>
          <p:cNvSpPr>
            <a:spLocks noGrp="1" noChangeArrowheads="1"/>
          </p:cNvSpPr>
          <p:nvPr>
            <p:ph type="sldNum" sz="quarter" idx="10"/>
          </p:nvPr>
        </p:nvSpPr>
        <p:spPr bwMode="auto">
          <a:xfrm>
            <a:off x="7239000" y="6600825"/>
            <a:ext cx="1905000" cy="257175"/>
          </a:xfrm>
          <a:noFill/>
          <a:ln>
            <a:miter lim="800000"/>
            <a:headEnd/>
            <a:tailEnd/>
          </a:ln>
        </p:spPr>
        <p:txBody>
          <a:bodyPr/>
          <a:lstStyle/>
          <a:p>
            <a:fld id="{E4CFB639-93DA-4473-812F-F37C7ADCDFD1}" type="slidenum">
              <a:rPr lang="en-US" smtClean="0"/>
              <a:pPr/>
              <a:t>3</a:t>
            </a:fld>
            <a:r>
              <a:rPr lang="en-US" dirty="0" smtClean="0"/>
              <a:t> / </a:t>
            </a:r>
            <a:r>
              <a:rPr lang="en-US" dirty="0" smtClean="0"/>
              <a:t>21</a:t>
            </a:r>
            <a:endParaRPr lang="en-US" dirty="0" smtClean="0"/>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1600200"/>
            <a:ext cx="4648200" cy="3109913"/>
            <a:chOff x="0" y="873"/>
            <a:chExt cx="2928" cy="1959"/>
          </a:xfrm>
        </p:grpSpPr>
        <p:sp>
          <p:nvSpPr>
            <p:cNvPr id="1027" name="Rectangle 3"/>
            <p:cNvSpPr>
              <a:spLocks noChangeArrowheads="1"/>
            </p:cNvSpPr>
            <p:nvPr/>
          </p:nvSpPr>
          <p:spPr bwMode="auto">
            <a:xfrm>
              <a:off x="0" y="1104"/>
              <a:ext cx="2544" cy="1728"/>
            </a:xfrm>
            <a:prstGeom prst="rect">
              <a:avLst/>
            </a:prstGeom>
            <a:solidFill>
              <a:srgbClr val="C0C0C0"/>
            </a:solidFill>
            <a:ln w="9525">
              <a:noFill/>
              <a:miter lim="800000"/>
              <a:headEnd/>
              <a:tailEnd/>
            </a:ln>
            <a:effectLst/>
          </p:spPr>
          <p:txBody>
            <a:bodyPr vert="horz" wrap="none" lIns="91440" tIns="45720" rIns="91440" bIns="45720" numCol="1" anchor="ctr" anchorCtr="0" compatLnSpc="1">
              <a:prstTxWarp prst="textNoShape">
                <a:avLst/>
              </a:prstTxWarp>
            </a:bodyPr>
            <a:lstStyle/>
            <a:p>
              <a:endParaRPr lang="fr-FR"/>
            </a:p>
          </p:txBody>
        </p:sp>
        <p:pic>
          <p:nvPicPr>
            <p:cNvPr id="1028" name="Picture 4"/>
            <p:cNvPicPr>
              <a:picLocks noChangeAspect="1" noChangeArrowheads="1"/>
            </p:cNvPicPr>
            <p:nvPr/>
          </p:nvPicPr>
          <p:blipFill>
            <a:blip r:embed="rId2"/>
            <a:srcRect/>
            <a:stretch>
              <a:fillRect/>
            </a:stretch>
          </p:blipFill>
          <p:spPr bwMode="auto">
            <a:xfrm>
              <a:off x="96" y="1152"/>
              <a:ext cx="2352" cy="1544"/>
            </a:xfrm>
            <a:prstGeom prst="rect">
              <a:avLst/>
            </a:prstGeom>
            <a:solidFill>
              <a:srgbClr val="C0C0C0"/>
            </a:solidFill>
            <a:ln w="9525">
              <a:noFill/>
              <a:miter lim="800000"/>
              <a:headEnd/>
              <a:tailEnd/>
            </a:ln>
            <a:effectLst/>
          </p:spPr>
        </p:pic>
        <p:sp>
          <p:nvSpPr>
            <p:cNvPr id="1029" name="Rectangle 11"/>
            <p:cNvSpPr>
              <a:spLocks noChangeArrowheads="1"/>
            </p:cNvSpPr>
            <p:nvPr/>
          </p:nvSpPr>
          <p:spPr bwMode="auto">
            <a:xfrm>
              <a:off x="0" y="873"/>
              <a:ext cx="2928" cy="2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Calibri" pitchFamily="34" charset="0"/>
                  <a:cs typeface="Arial" pitchFamily="34" charset="0"/>
                </a:rPr>
                <a:t>Food price dynamics is not crop specific</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grpSp>
      <p:pic>
        <p:nvPicPr>
          <p:cNvPr id="1030" name="Picture 4" descr="C:\Users\ireshef\Documents\GEO\storyboard2011\images\v2\news2.jpg"/>
          <p:cNvPicPr>
            <a:picLocks noChangeAspect="1" noChangeArrowheads="1"/>
          </p:cNvPicPr>
          <p:nvPr/>
        </p:nvPicPr>
        <p:blipFill>
          <a:blip r:embed="rId3"/>
          <a:srcRect/>
          <a:stretch>
            <a:fillRect/>
          </a:stretch>
        </p:blipFill>
        <p:spPr bwMode="auto">
          <a:xfrm>
            <a:off x="4576544" y="3276600"/>
            <a:ext cx="4267200" cy="3228975"/>
          </a:xfrm>
          <a:prstGeom prst="rect">
            <a:avLst/>
          </a:prstGeom>
          <a:noFill/>
          <a:ln w="9525">
            <a:noFill/>
            <a:miter lim="800000"/>
            <a:headEnd/>
            <a:tailEnd/>
          </a:ln>
        </p:spPr>
      </p:pic>
      <p:sp>
        <p:nvSpPr>
          <p:cNvPr id="1031" name="Rectangle 11"/>
          <p:cNvSpPr>
            <a:spLocks noChangeArrowheads="1"/>
          </p:cNvSpPr>
          <p:nvPr/>
        </p:nvSpPr>
        <p:spPr bwMode="auto">
          <a:xfrm>
            <a:off x="4953000" y="2667000"/>
            <a:ext cx="3124200" cy="3667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Calibri" pitchFamily="34" charset="0"/>
                <a:cs typeface="Arial" pitchFamily="34" charset="0"/>
              </a:rPr>
              <a:t>Societal impact is worldwide</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Titre 8"/>
          <p:cNvSpPr>
            <a:spLocks noGrp="1"/>
          </p:cNvSpPr>
          <p:nvPr>
            <p:ph type="title" idx="4294967295"/>
          </p:nvPr>
        </p:nvSpPr>
        <p:spPr/>
        <p:txBody>
          <a:bodyPr/>
          <a:lstStyle/>
          <a:p>
            <a:r>
              <a:rPr lang="fr-FR" sz="2800" b="1" dirty="0" smtClean="0">
                <a:solidFill>
                  <a:schemeClr val="bg1"/>
                </a:solidFill>
                <a:latin typeface="Arial"/>
                <a:ea typeface="ＭＳ Ｐゴシック"/>
                <a:cs typeface="ＭＳ Ｐゴシック"/>
              </a:rPr>
              <a:t>GEOGLAM </a:t>
            </a:r>
            <a:r>
              <a:rPr lang="fr-FR" sz="2800" b="1" dirty="0" err="1" smtClean="0">
                <a:solidFill>
                  <a:schemeClr val="bg1"/>
                </a:solidFill>
                <a:latin typeface="Arial"/>
                <a:ea typeface="ＭＳ Ｐゴシック"/>
                <a:cs typeface="ＭＳ Ｐゴシック"/>
              </a:rPr>
              <a:t>Context</a:t>
            </a:r>
            <a:r>
              <a:rPr lang="fr-FR" sz="2800" b="1" dirty="0" smtClean="0">
                <a:solidFill>
                  <a:schemeClr val="bg1"/>
                </a:solidFill>
                <a:latin typeface="Arial"/>
                <a:ea typeface="ＭＳ Ｐゴシック"/>
                <a:cs typeface="ＭＳ Ｐゴシック"/>
              </a:rPr>
              <a:t/>
            </a:r>
            <a:br>
              <a:rPr lang="fr-FR" sz="2800" b="1" dirty="0" smtClean="0">
                <a:solidFill>
                  <a:schemeClr val="bg1"/>
                </a:solidFill>
                <a:latin typeface="Arial"/>
                <a:ea typeface="ＭＳ Ｐゴシック"/>
                <a:cs typeface="ＭＳ Ｐゴシック"/>
              </a:rPr>
            </a:br>
            <a:r>
              <a:rPr lang="fr-FR" sz="2800" b="1" dirty="0" smtClean="0">
                <a:solidFill>
                  <a:schemeClr val="bg1"/>
                </a:solidFill>
                <a:latin typeface="Arial"/>
                <a:ea typeface="ＭＳ Ｐゴシック"/>
                <a:cs typeface="ＭＳ Ｐゴシック"/>
              </a:rPr>
              <a:t>G20 Agriculture </a:t>
            </a:r>
            <a:r>
              <a:rPr lang="fr-FR" sz="2800" b="1" dirty="0" err="1" smtClean="0">
                <a:solidFill>
                  <a:schemeClr val="bg1"/>
                </a:solidFill>
                <a:latin typeface="Arial"/>
                <a:ea typeface="ＭＳ Ｐゴシック"/>
                <a:cs typeface="ＭＳ Ｐゴシック"/>
              </a:rPr>
              <a:t>Priority</a:t>
            </a:r>
            <a:r>
              <a:rPr lang="fr-FR" sz="2800" b="1" dirty="0" smtClean="0">
                <a:solidFill>
                  <a:schemeClr val="bg1"/>
                </a:solidFill>
                <a:latin typeface="Arial"/>
                <a:ea typeface="ＭＳ Ｐゴシック"/>
                <a:cs typeface="ＭＳ Ｐゴシック"/>
              </a:rPr>
              <a:t> (2011)</a:t>
            </a:r>
            <a:endParaRPr lang="fr-FR" dirty="0"/>
          </a:p>
        </p:txBody>
      </p:sp>
      <p:sp>
        <p:nvSpPr>
          <p:cNvPr id="10" name="ZoneTexte 9"/>
          <p:cNvSpPr txBox="1"/>
          <p:nvPr/>
        </p:nvSpPr>
        <p:spPr>
          <a:xfrm>
            <a:off x="1933921" y="2481675"/>
            <a:ext cx="392736" cy="318924"/>
          </a:xfrm>
          <a:prstGeom prst="rect">
            <a:avLst/>
          </a:prstGeom>
          <a:noFill/>
        </p:spPr>
        <p:txBody>
          <a:bodyPr wrap="none" lIns="0" tIns="36000" rIns="0" bIns="36000" rtlCol="0">
            <a:spAutoFit/>
          </a:bodyPr>
          <a:lstStyle/>
          <a:p>
            <a:r>
              <a:rPr lang="fr-FR" sz="1600" b="1" dirty="0" smtClean="0">
                <a:latin typeface="Arial Narrow" pitchFamily="34" charset="0"/>
              </a:rPr>
              <a:t>Corn</a:t>
            </a:r>
            <a:endParaRPr lang="fr-FR" sz="1600" b="1" dirty="0">
              <a:latin typeface="Arial Narrow" pitchFamily="34" charset="0"/>
            </a:endParaRPr>
          </a:p>
        </p:txBody>
      </p:sp>
      <p:sp>
        <p:nvSpPr>
          <p:cNvPr id="11" name="ZoneTexte 10"/>
          <p:cNvSpPr txBox="1"/>
          <p:nvPr/>
        </p:nvSpPr>
        <p:spPr>
          <a:xfrm>
            <a:off x="3093521" y="3344840"/>
            <a:ext cx="884858" cy="318924"/>
          </a:xfrm>
          <a:prstGeom prst="rect">
            <a:avLst/>
          </a:prstGeom>
          <a:noFill/>
        </p:spPr>
        <p:txBody>
          <a:bodyPr wrap="none" lIns="0" tIns="36000" rIns="0" bIns="36000" rtlCol="0">
            <a:spAutoFit/>
          </a:bodyPr>
          <a:lstStyle/>
          <a:p>
            <a:r>
              <a:rPr lang="fr-FR" sz="1600" b="1" dirty="0" err="1" smtClean="0">
                <a:latin typeface="Arial Narrow" pitchFamily="34" charset="0"/>
              </a:rPr>
              <a:t>Soyabeans</a:t>
            </a:r>
            <a:endParaRPr lang="fr-FR" sz="1600" b="1" dirty="0">
              <a:latin typeface="Arial Narrow" pitchFamily="34" charset="0"/>
            </a:endParaRPr>
          </a:p>
        </p:txBody>
      </p:sp>
      <p:sp>
        <p:nvSpPr>
          <p:cNvPr id="12" name="ZoneTexte 11"/>
          <p:cNvSpPr txBox="1"/>
          <p:nvPr/>
        </p:nvSpPr>
        <p:spPr>
          <a:xfrm>
            <a:off x="1933921" y="4175289"/>
            <a:ext cx="503343" cy="318924"/>
          </a:xfrm>
          <a:prstGeom prst="rect">
            <a:avLst/>
          </a:prstGeom>
          <a:noFill/>
        </p:spPr>
        <p:txBody>
          <a:bodyPr wrap="none" lIns="0" tIns="36000" rIns="0" bIns="36000" rtlCol="0">
            <a:spAutoFit/>
          </a:bodyPr>
          <a:lstStyle/>
          <a:p>
            <a:r>
              <a:rPr lang="fr-FR" sz="1600" b="1" dirty="0" err="1" smtClean="0">
                <a:latin typeface="Arial Narrow" pitchFamily="34" charset="0"/>
              </a:rPr>
              <a:t>Wheat</a:t>
            </a:r>
            <a:endParaRPr lang="fr-FR" sz="1600" b="1" dirty="0">
              <a:latin typeface="Arial Narrow" pitchFamily="34" charset="0"/>
            </a:endParaRPr>
          </a:p>
        </p:txBody>
      </p:sp>
      <p:sp>
        <p:nvSpPr>
          <p:cNvPr id="13" name="Rectangle 5"/>
          <p:cNvSpPr>
            <a:spLocks noGrp="1" noChangeArrowheads="1"/>
          </p:cNvSpPr>
          <p:nvPr>
            <p:ph type="sldNum" sz="quarter" idx="10"/>
          </p:nvPr>
        </p:nvSpPr>
        <p:spPr bwMode="auto">
          <a:xfrm>
            <a:off x="7239000" y="6600825"/>
            <a:ext cx="1905000" cy="257175"/>
          </a:xfrm>
          <a:noFill/>
          <a:ln>
            <a:miter lim="800000"/>
            <a:headEnd/>
            <a:tailEnd/>
          </a:ln>
        </p:spPr>
        <p:txBody>
          <a:bodyPr/>
          <a:lstStyle/>
          <a:p>
            <a:fld id="{E4CFB639-93DA-4473-812F-F37C7ADCDFD1}" type="slidenum">
              <a:rPr lang="en-US" smtClean="0"/>
              <a:pPr/>
              <a:t>4</a:t>
            </a:fld>
            <a:r>
              <a:rPr lang="en-US" dirty="0" smtClean="0"/>
              <a:t> / </a:t>
            </a:r>
            <a:r>
              <a:rPr lang="en-US" dirty="0" smtClean="0"/>
              <a:t>21</a:t>
            </a:r>
            <a:endParaRPr lang="en-US" dirty="0" smtClean="0"/>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1294410" y="143722"/>
            <a:ext cx="7809015" cy="501650"/>
          </a:xfrm>
        </p:spPr>
        <p:txBody>
          <a:bodyPr/>
          <a:lstStyle/>
          <a:p>
            <a:pPr eaLnBrk="1" hangingPunct="1"/>
            <a:r>
              <a:rPr lang="en-US" dirty="0" smtClean="0">
                <a:solidFill>
                  <a:schemeClr val="bg1"/>
                </a:solidFill>
                <a:latin typeface="+mj-lt"/>
                <a:ea typeface="ＭＳ Ｐゴシック"/>
                <a:cs typeface="Tahoma"/>
              </a:rPr>
              <a:t>GEOGLAM Official Mandate</a:t>
            </a:r>
            <a:r>
              <a:rPr lang="en-US" sz="2800" dirty="0" smtClean="0">
                <a:solidFill>
                  <a:schemeClr val="bg1"/>
                </a:solidFill>
                <a:latin typeface="+mj-lt"/>
                <a:ea typeface="ＭＳ Ｐゴシック"/>
                <a:cs typeface="Tahoma"/>
              </a:rPr>
              <a:t>:</a:t>
            </a:r>
            <a:br>
              <a:rPr lang="en-US" sz="2800" dirty="0" smtClean="0">
                <a:solidFill>
                  <a:schemeClr val="bg1"/>
                </a:solidFill>
                <a:latin typeface="+mj-lt"/>
                <a:ea typeface="ＭＳ Ｐゴシック"/>
                <a:cs typeface="Tahoma"/>
              </a:rPr>
            </a:br>
            <a:r>
              <a:rPr lang="en-US" sz="2400" b="0" i="1" dirty="0" smtClean="0">
                <a:latin typeface="+mj-lt"/>
              </a:rPr>
              <a:t>G20 Final Declaration – Cannes, Nov. 2011</a:t>
            </a:r>
            <a:endParaRPr lang="fr-FR" b="0" i="1" dirty="0" smtClean="0">
              <a:solidFill>
                <a:schemeClr val="bg1"/>
              </a:solidFill>
              <a:latin typeface="+mj-lt"/>
            </a:endParaRPr>
          </a:p>
        </p:txBody>
      </p:sp>
      <p:sp>
        <p:nvSpPr>
          <p:cNvPr id="4" name="Rectangle 3"/>
          <p:cNvSpPr txBox="1">
            <a:spLocks noChangeArrowheads="1"/>
          </p:cNvSpPr>
          <p:nvPr/>
        </p:nvSpPr>
        <p:spPr>
          <a:xfrm>
            <a:off x="323849" y="1774209"/>
            <a:ext cx="8438014" cy="4367283"/>
          </a:xfrm>
          <a:prstGeom prst="rect">
            <a:avLst/>
          </a:prstGeom>
        </p:spPr>
        <p:txBody>
          <a:bodyPr/>
          <a:lstStyle/>
          <a:p>
            <a:pPr lvl="0" defTabSz="914400" eaLnBrk="0" hangingPunct="0">
              <a:lnSpc>
                <a:spcPct val="90000"/>
              </a:lnSpc>
              <a:spcBef>
                <a:spcPct val="20000"/>
              </a:spcBef>
              <a:defRPr/>
            </a:pPr>
            <a:r>
              <a:rPr lang="en-US" sz="2800" b="1" dirty="0" smtClean="0">
                <a:latin typeface="Calibri" pitchFamily="34" charset="0"/>
              </a:rPr>
              <a:t>G20 Final Declaration – Cannes, Nov. 2011</a:t>
            </a:r>
            <a:endParaRPr kumimoji="0" lang="en-US" sz="2000" b="1" i="1" u="none" strike="noStrike" kern="0" cap="none" spc="0" normalizeH="0" baseline="0" noProof="0" dirty="0" smtClean="0">
              <a:ln>
                <a:noFill/>
              </a:ln>
              <a:solidFill>
                <a:srgbClr val="000000"/>
              </a:solidFill>
              <a:effectLst/>
              <a:uLnTx/>
              <a:uFillTx/>
              <a:latin typeface="Calibri" pitchFamily="34" charset="0"/>
              <a:ea typeface="ＭＳ Ｐゴシック" charset="-128"/>
              <a:cs typeface="Arial Narrow" pitchFamily="34" charset="0"/>
            </a:endParaRPr>
          </a:p>
          <a:p>
            <a:pPr marL="0" marR="0" lvl="0" indent="0" algn="l" defTabSz="914400" rtl="0" eaLnBrk="0" fontAlgn="base" latinLnBrk="0" hangingPunct="0">
              <a:lnSpc>
                <a:spcPct val="90000"/>
              </a:lnSpc>
              <a:spcBef>
                <a:spcPct val="20000"/>
              </a:spcBef>
              <a:spcAft>
                <a:spcPct val="0"/>
              </a:spcAft>
              <a:buClrTx/>
              <a:buSzTx/>
              <a:buFont typeface="Arial" charset="0"/>
              <a:buNone/>
              <a:tabLst/>
              <a:defRPr/>
            </a:pPr>
            <a:endParaRPr kumimoji="0" lang="en-US" sz="2000" b="1" i="1" u="none" strike="noStrike" kern="0" cap="none" spc="0" normalizeH="0" baseline="0" noProof="0" dirty="0" smtClean="0">
              <a:ln>
                <a:noFill/>
              </a:ln>
              <a:solidFill>
                <a:srgbClr val="000000"/>
              </a:solidFill>
              <a:effectLst/>
              <a:uLnTx/>
              <a:uFillTx/>
              <a:latin typeface="Calibri" pitchFamily="34" charset="0"/>
              <a:ea typeface="ＭＳ Ｐゴシック" charset="-128"/>
              <a:cs typeface="Arial Narrow" pitchFamily="34" charset="0"/>
            </a:endParaRPr>
          </a:p>
          <a:p>
            <a:pPr marL="0" marR="0" lvl="0" indent="0" algn="l" defTabSz="914400" rtl="0" eaLnBrk="0" fontAlgn="base" latinLnBrk="0" hangingPunct="0">
              <a:spcBef>
                <a:spcPct val="20000"/>
              </a:spcBef>
              <a:spcAft>
                <a:spcPct val="0"/>
              </a:spcAft>
              <a:buClrTx/>
              <a:buSzTx/>
              <a:buFont typeface="Arial" charset="0"/>
              <a:buNone/>
              <a:tabLst/>
              <a:defRPr/>
            </a:pPr>
            <a:r>
              <a:rPr kumimoji="0" lang="en-US" sz="2000" b="1" i="1" u="none" strike="noStrike" kern="0" cap="none" spc="0" normalizeH="0" baseline="0" noProof="0" dirty="0" smtClean="0">
                <a:ln>
                  <a:noFill/>
                </a:ln>
                <a:solidFill>
                  <a:srgbClr val="000000"/>
                </a:solidFill>
                <a:effectLst/>
                <a:uLnTx/>
                <a:uFillTx/>
                <a:latin typeface="Calibri" pitchFamily="34" charset="0"/>
                <a:ea typeface="ＭＳ Ｐゴシック" charset="-128"/>
                <a:cs typeface="Arial Narrow" pitchFamily="34" charset="0"/>
              </a:rPr>
              <a:t>44. We commit to </a:t>
            </a:r>
            <a:r>
              <a:rPr kumimoji="0" lang="en-US" sz="2000" b="1" i="1" u="sng" strike="noStrike" kern="0" cap="none" spc="0" normalizeH="0" baseline="0" noProof="0" dirty="0" smtClean="0">
                <a:ln>
                  <a:noFill/>
                </a:ln>
                <a:solidFill>
                  <a:schemeClr val="tx1"/>
                </a:solidFill>
                <a:effectLst/>
                <a:uLnTx/>
                <a:uFillTx/>
                <a:latin typeface="Calibri" pitchFamily="34" charset="0"/>
                <a:ea typeface="ＭＳ Ｐゴシック" charset="-128"/>
                <a:cs typeface="Arial Narrow" pitchFamily="34" charset="0"/>
              </a:rPr>
              <a:t>improve market information and transparency </a:t>
            </a:r>
            <a:r>
              <a:rPr kumimoji="0" lang="en-US" sz="2000" b="1" i="1" u="none" strike="noStrike" kern="0" cap="none" spc="0" normalizeH="0" baseline="0" noProof="0" dirty="0" smtClean="0">
                <a:ln>
                  <a:noFill/>
                </a:ln>
                <a:solidFill>
                  <a:srgbClr val="000000"/>
                </a:solidFill>
                <a:effectLst/>
                <a:uLnTx/>
                <a:uFillTx/>
                <a:latin typeface="Calibri" pitchFamily="34" charset="0"/>
                <a:ea typeface="ＭＳ Ｐゴシック" charset="-128"/>
                <a:cs typeface="Arial Narrow" pitchFamily="34" charset="0"/>
              </a:rPr>
              <a:t>in order to make international markets for agricultural commodities more effective. </a:t>
            </a:r>
            <a:br>
              <a:rPr kumimoji="0" lang="en-US" sz="2000" b="1" i="1" u="none" strike="noStrike" kern="0" cap="none" spc="0" normalizeH="0" baseline="0" noProof="0" dirty="0" smtClean="0">
                <a:ln>
                  <a:noFill/>
                </a:ln>
                <a:solidFill>
                  <a:srgbClr val="000000"/>
                </a:solidFill>
                <a:effectLst/>
                <a:uLnTx/>
                <a:uFillTx/>
                <a:latin typeface="Calibri" pitchFamily="34" charset="0"/>
                <a:ea typeface="ＭＳ Ｐゴシック" charset="-128"/>
                <a:cs typeface="Arial Narrow" pitchFamily="34" charset="0"/>
              </a:rPr>
            </a:br>
            <a:r>
              <a:rPr kumimoji="0" lang="en-US" sz="2000" b="1" i="1" u="none" strike="noStrike" kern="0" cap="none" spc="0" normalizeH="0" baseline="0" noProof="0" dirty="0" smtClean="0">
                <a:ln>
                  <a:noFill/>
                </a:ln>
                <a:solidFill>
                  <a:srgbClr val="000000"/>
                </a:solidFill>
                <a:effectLst/>
                <a:uLnTx/>
                <a:uFillTx/>
                <a:latin typeface="Calibri" pitchFamily="34" charset="0"/>
                <a:ea typeface="ＭＳ Ｐゴシック" charset="-128"/>
                <a:cs typeface="Arial Narrow" pitchFamily="34" charset="0"/>
              </a:rPr>
              <a:t>To that end, we launched:</a:t>
            </a:r>
          </a:p>
          <a:p>
            <a:pPr marL="355600" marR="0" lvl="0" indent="-177800" algn="l" defTabSz="914400" rtl="0" eaLnBrk="0" fontAlgn="base" latinLnBrk="0" hangingPunct="0">
              <a:spcBef>
                <a:spcPts val="1200"/>
              </a:spcBef>
              <a:spcAft>
                <a:spcPct val="0"/>
              </a:spcAft>
              <a:buClrTx/>
              <a:buSzTx/>
              <a:buFont typeface="Wingdings" pitchFamily="2" charset="2"/>
              <a:buChar char="§"/>
              <a:tabLst/>
              <a:defRPr/>
            </a:pPr>
            <a:r>
              <a:rPr kumimoji="0" lang="en-US" sz="2000" b="1" i="1" u="none" strike="noStrike" kern="0" cap="none" spc="0" normalizeH="0" baseline="0" noProof="0" dirty="0" smtClean="0">
                <a:ln>
                  <a:noFill/>
                </a:ln>
                <a:solidFill>
                  <a:srgbClr val="000000"/>
                </a:solidFill>
                <a:effectLst/>
                <a:uLnTx/>
                <a:uFillTx/>
                <a:latin typeface="Calibri" pitchFamily="34" charset="0"/>
                <a:ea typeface="ＭＳ Ｐゴシック" charset="-128"/>
                <a:cs typeface="Arial Narrow" pitchFamily="34" charset="0"/>
              </a:rPr>
              <a:t>The "Agricultural Market Information System" (AMIS) in Rome on September 15, 2011, to improve information on markets ...; </a:t>
            </a:r>
          </a:p>
          <a:p>
            <a:pPr marL="355600" marR="0" lvl="0" indent="-177800" algn="l" defTabSz="914400" rtl="0" eaLnBrk="0" fontAlgn="base" latinLnBrk="0" hangingPunct="0">
              <a:spcBef>
                <a:spcPts val="1200"/>
              </a:spcBef>
              <a:spcAft>
                <a:spcPct val="0"/>
              </a:spcAft>
              <a:buClrTx/>
              <a:buSzTx/>
              <a:buFont typeface="Wingdings" pitchFamily="2" charset="2"/>
              <a:buChar char="§"/>
              <a:tabLst/>
              <a:defRPr/>
            </a:pPr>
            <a:r>
              <a:rPr kumimoji="0" lang="en-US" sz="2000" b="1" i="1" u="none" strike="noStrike" kern="0" cap="none" spc="0" normalizeH="0" baseline="0" noProof="0" dirty="0" smtClean="0">
                <a:ln>
                  <a:noFill/>
                </a:ln>
                <a:solidFill>
                  <a:srgbClr val="000000"/>
                </a:solidFill>
                <a:effectLst/>
                <a:uLnTx/>
                <a:uFillTx/>
                <a:latin typeface="Calibri" pitchFamily="34" charset="0"/>
                <a:ea typeface="ＭＳ Ｐゴシック" charset="-128"/>
                <a:cs typeface="Arial Narrow" pitchFamily="34" charset="0"/>
              </a:rPr>
              <a:t>The "Global Agricultural Geo-monitoring Initiative" (GEOGLAM) in Geneva on September 22-23, 2011. This initiative will coordinate satellite monitoring observation systems in different regions of the world in order to enhance crop production projections and weather forecasting data.</a:t>
            </a:r>
            <a:r>
              <a:rPr kumimoji="0" lang="en-US" sz="2000" b="1" i="1" u="none" strike="noStrike" kern="0" cap="none" spc="0" normalizeH="0" baseline="0" noProof="0" dirty="0" smtClean="0">
                <a:ln>
                  <a:noFill/>
                </a:ln>
                <a:solidFill>
                  <a:schemeClr val="tx2"/>
                </a:solidFill>
                <a:effectLst/>
                <a:uLnTx/>
                <a:uFillTx/>
                <a:latin typeface="Calibri" pitchFamily="34" charset="0"/>
                <a:ea typeface="ＭＳ Ｐゴシック" charset="-128"/>
                <a:cs typeface="Arial Narrow" pitchFamily="34" charset="0"/>
              </a:rPr>
              <a:t> </a:t>
            </a:r>
          </a:p>
        </p:txBody>
      </p:sp>
      <p:sp>
        <p:nvSpPr>
          <p:cNvPr id="5" name="Rectangle 5"/>
          <p:cNvSpPr>
            <a:spLocks noGrp="1" noChangeArrowheads="1"/>
          </p:cNvSpPr>
          <p:nvPr>
            <p:ph type="sldNum" sz="quarter" idx="10"/>
          </p:nvPr>
        </p:nvSpPr>
        <p:spPr bwMode="auto">
          <a:xfrm>
            <a:off x="7239000" y="6600825"/>
            <a:ext cx="1905000" cy="257175"/>
          </a:xfrm>
          <a:noFill/>
          <a:ln>
            <a:miter lim="800000"/>
            <a:headEnd/>
            <a:tailEnd/>
          </a:ln>
        </p:spPr>
        <p:txBody>
          <a:bodyPr/>
          <a:lstStyle/>
          <a:p>
            <a:fld id="{E4CFB639-93DA-4473-812F-F37C7ADCDFD1}" type="slidenum">
              <a:rPr lang="en-US" smtClean="0"/>
              <a:pPr/>
              <a:t>5</a:t>
            </a:fld>
            <a:r>
              <a:rPr lang="en-US" dirty="0" smtClean="0"/>
              <a:t> / </a:t>
            </a:r>
            <a:r>
              <a:rPr lang="en-US" dirty="0" smtClean="0"/>
              <a:t>21</a:t>
            </a:r>
            <a:endParaRPr lang="en-US" dirty="0" smtClean="0"/>
          </a:p>
        </p:txBody>
      </p:sp>
    </p:spTree>
    <p:extLst>
      <p:ext uri="{BB962C8B-B14F-4D97-AF65-F5344CB8AC3E}">
        <p14:creationId xmlns="" xmlns:p14="http://schemas.microsoft.com/office/powerpoint/2010/main" val="3410074179"/>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2"/>
          <p:cNvGrpSpPr>
            <a:grpSpLocks/>
          </p:cNvGrpSpPr>
          <p:nvPr/>
        </p:nvGrpSpPr>
        <p:grpSpPr bwMode="auto">
          <a:xfrm>
            <a:off x="3276600" y="3070225"/>
            <a:ext cx="2662238" cy="2447925"/>
            <a:chOff x="2064" y="2251"/>
            <a:chExt cx="1677" cy="1542"/>
          </a:xfrm>
        </p:grpSpPr>
        <p:grpSp>
          <p:nvGrpSpPr>
            <p:cNvPr id="3075" name="Group 3"/>
            <p:cNvGrpSpPr>
              <a:grpSpLocks/>
            </p:cNvGrpSpPr>
            <p:nvPr/>
          </p:nvGrpSpPr>
          <p:grpSpPr bwMode="auto">
            <a:xfrm>
              <a:off x="2064" y="2251"/>
              <a:ext cx="1542" cy="1542"/>
              <a:chOff x="2064" y="2251"/>
              <a:chExt cx="1542" cy="1542"/>
            </a:xfrm>
          </p:grpSpPr>
          <p:sp>
            <p:nvSpPr>
              <p:cNvPr id="3076" name="Oval 4"/>
              <p:cNvSpPr>
                <a:spLocks noChangeArrowheads="1"/>
              </p:cNvSpPr>
              <p:nvPr/>
            </p:nvSpPr>
            <p:spPr bwMode="auto">
              <a:xfrm>
                <a:off x="2064" y="2251"/>
                <a:ext cx="1542" cy="1542"/>
              </a:xfrm>
              <a:prstGeom prst="ellipse">
                <a:avLst/>
              </a:prstGeom>
              <a:solidFill>
                <a:schemeClr val="accent1"/>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3077" name="Oval 5"/>
              <p:cNvSpPr>
                <a:spLocks noChangeArrowheads="1"/>
              </p:cNvSpPr>
              <p:nvPr/>
            </p:nvSpPr>
            <p:spPr bwMode="auto">
              <a:xfrm>
                <a:off x="2154" y="2341"/>
                <a:ext cx="1361" cy="1361"/>
              </a:xfrm>
              <a:prstGeom prst="ellipse">
                <a:avLst/>
              </a:prstGeom>
              <a:solidFill>
                <a:srgbClr val="C0C0C0"/>
              </a:solidFill>
              <a:ln w="9525">
                <a:solidFill>
                  <a:schemeClr val="tx1"/>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3078" name="Text Box 6"/>
            <p:cNvSpPr txBox="1">
              <a:spLocks noChangeArrowheads="1"/>
            </p:cNvSpPr>
            <p:nvPr/>
          </p:nvSpPr>
          <p:spPr bwMode="auto">
            <a:xfrm>
              <a:off x="3061" y="3294"/>
              <a:ext cx="680" cy="237"/>
            </a:xfrm>
            <a:prstGeom prst="rect">
              <a:avLst/>
            </a:prstGeom>
            <a:solidFill>
              <a:srgbClr val="99CC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Arial" pitchFamily="34" charset="0"/>
                  <a:cs typeface="Arial" pitchFamily="34" charset="0"/>
                </a:rPr>
                <a:t>Trade</a:t>
              </a:r>
            </a:p>
          </p:txBody>
        </p:sp>
      </p:grpSp>
      <p:sp>
        <p:nvSpPr>
          <p:cNvPr id="3079" name="Rectangle 7"/>
          <p:cNvSpPr>
            <a:spLocks noChangeArrowheads="1"/>
          </p:cNvSpPr>
          <p:nvPr/>
        </p:nvSpPr>
        <p:spPr bwMode="auto">
          <a:xfrm>
            <a:off x="1547813" y="2420938"/>
            <a:ext cx="1258887" cy="1008062"/>
          </a:xfrm>
          <a:prstGeom prst="rect">
            <a:avLst/>
          </a:prstGeom>
          <a:noFill/>
          <a:ln w="9525">
            <a:solidFill>
              <a:srgbClr val="FF0000"/>
            </a:solid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3080" name="Group 8"/>
          <p:cNvGrpSpPr>
            <a:grpSpLocks/>
          </p:cNvGrpSpPr>
          <p:nvPr/>
        </p:nvGrpSpPr>
        <p:grpSpPr bwMode="auto">
          <a:xfrm>
            <a:off x="539750" y="3717925"/>
            <a:ext cx="3527425" cy="1169988"/>
            <a:chOff x="340" y="2659"/>
            <a:chExt cx="2222" cy="737"/>
          </a:xfrm>
        </p:grpSpPr>
        <p:pic>
          <p:nvPicPr>
            <p:cNvPr id="3081" name="Picture 9"/>
            <p:cNvPicPr>
              <a:picLocks noChangeAspect="1" noChangeArrowheads="1"/>
            </p:cNvPicPr>
            <p:nvPr/>
          </p:nvPicPr>
          <p:blipFill>
            <a:blip r:embed="rId2"/>
            <a:srcRect r="39569"/>
            <a:stretch>
              <a:fillRect/>
            </a:stretch>
          </p:blipFill>
          <p:spPr bwMode="auto">
            <a:xfrm>
              <a:off x="340" y="2659"/>
              <a:ext cx="1562" cy="737"/>
            </a:xfrm>
            <a:prstGeom prst="rect">
              <a:avLst/>
            </a:prstGeom>
            <a:noFill/>
            <a:ln w="9525">
              <a:noFill/>
              <a:miter lim="800000"/>
              <a:headEnd/>
              <a:tailEnd/>
            </a:ln>
          </p:spPr>
        </p:pic>
        <p:sp>
          <p:nvSpPr>
            <p:cNvPr id="3082" name="Text Box 10"/>
            <p:cNvSpPr txBox="1">
              <a:spLocks noChangeArrowheads="1"/>
            </p:cNvSpPr>
            <p:nvPr/>
          </p:nvSpPr>
          <p:spPr bwMode="auto">
            <a:xfrm>
              <a:off x="1882" y="2840"/>
              <a:ext cx="680" cy="237"/>
            </a:xfrm>
            <a:prstGeom prst="rect">
              <a:avLst/>
            </a:prstGeom>
            <a:solidFill>
              <a:srgbClr val="FFFF00"/>
            </a:solidFill>
            <a:ln w="9525">
              <a:solidFill>
                <a:schemeClr val="tx1"/>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Arial" pitchFamily="34" charset="0"/>
                  <a:cs typeface="Arial" pitchFamily="34" charset="0"/>
                </a:rPr>
                <a:t>Demand</a:t>
              </a:r>
            </a:p>
          </p:txBody>
        </p:sp>
      </p:grpSp>
      <p:grpSp>
        <p:nvGrpSpPr>
          <p:cNvPr id="3083" name="Group 11"/>
          <p:cNvGrpSpPr>
            <a:grpSpLocks/>
          </p:cNvGrpSpPr>
          <p:nvPr/>
        </p:nvGrpSpPr>
        <p:grpSpPr bwMode="auto">
          <a:xfrm>
            <a:off x="1331913" y="5013325"/>
            <a:ext cx="3024187" cy="1152525"/>
            <a:chOff x="839" y="3475"/>
            <a:chExt cx="1905" cy="726"/>
          </a:xfrm>
        </p:grpSpPr>
        <p:pic>
          <p:nvPicPr>
            <p:cNvPr id="3084" name="Picture 12"/>
            <p:cNvPicPr>
              <a:picLocks noChangeAspect="1" noChangeArrowheads="1"/>
            </p:cNvPicPr>
            <p:nvPr/>
          </p:nvPicPr>
          <p:blipFill>
            <a:blip r:embed="rId3"/>
            <a:srcRect/>
            <a:stretch>
              <a:fillRect/>
            </a:stretch>
          </p:blipFill>
          <p:spPr bwMode="auto">
            <a:xfrm>
              <a:off x="839" y="3475"/>
              <a:ext cx="1043" cy="726"/>
            </a:xfrm>
            <a:prstGeom prst="rect">
              <a:avLst/>
            </a:prstGeom>
            <a:noFill/>
            <a:ln w="9525">
              <a:noFill/>
              <a:miter lim="800000"/>
              <a:headEnd/>
              <a:tailEnd/>
            </a:ln>
          </p:spPr>
        </p:pic>
        <p:sp>
          <p:nvSpPr>
            <p:cNvPr id="3085" name="Text Box 13"/>
            <p:cNvSpPr txBox="1">
              <a:spLocks noChangeArrowheads="1"/>
            </p:cNvSpPr>
            <p:nvPr/>
          </p:nvSpPr>
          <p:spPr bwMode="auto">
            <a:xfrm>
              <a:off x="2154" y="3566"/>
              <a:ext cx="590" cy="237"/>
            </a:xfrm>
            <a:prstGeom prst="rect">
              <a:avLst/>
            </a:prstGeom>
            <a:solidFill>
              <a:srgbClr val="FFCC99"/>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Arial" pitchFamily="34" charset="0"/>
                  <a:cs typeface="Arial" pitchFamily="34" charset="0"/>
                </a:rPr>
                <a:t>Stocks</a:t>
              </a:r>
            </a:p>
          </p:txBody>
        </p:sp>
      </p:grpSp>
      <p:grpSp>
        <p:nvGrpSpPr>
          <p:cNvPr id="3086" name="Group 14"/>
          <p:cNvGrpSpPr>
            <a:grpSpLocks/>
          </p:cNvGrpSpPr>
          <p:nvPr/>
        </p:nvGrpSpPr>
        <p:grpSpPr bwMode="auto">
          <a:xfrm>
            <a:off x="4932363" y="3070225"/>
            <a:ext cx="4033837" cy="1597025"/>
            <a:chOff x="3152" y="2251"/>
            <a:chExt cx="2541" cy="1006"/>
          </a:xfrm>
        </p:grpSpPr>
        <p:grpSp>
          <p:nvGrpSpPr>
            <p:cNvPr id="3087" name="Group 15"/>
            <p:cNvGrpSpPr>
              <a:grpSpLocks/>
            </p:cNvGrpSpPr>
            <p:nvPr/>
          </p:nvGrpSpPr>
          <p:grpSpPr bwMode="auto">
            <a:xfrm>
              <a:off x="3878" y="2251"/>
              <a:ext cx="1815" cy="1006"/>
              <a:chOff x="3877" y="2515"/>
              <a:chExt cx="1815" cy="1006"/>
            </a:xfrm>
          </p:grpSpPr>
          <p:pic>
            <p:nvPicPr>
              <p:cNvPr id="3088" name="Picture 16"/>
              <p:cNvPicPr>
                <a:picLocks noChangeAspect="1" noChangeArrowheads="1"/>
              </p:cNvPicPr>
              <p:nvPr/>
            </p:nvPicPr>
            <p:blipFill>
              <a:blip r:embed="rId4"/>
              <a:srcRect/>
              <a:stretch>
                <a:fillRect/>
              </a:stretch>
            </p:blipFill>
            <p:spPr bwMode="auto">
              <a:xfrm>
                <a:off x="3877" y="2515"/>
                <a:ext cx="1815" cy="1006"/>
              </a:xfrm>
              <a:prstGeom prst="rect">
                <a:avLst/>
              </a:prstGeom>
              <a:noFill/>
              <a:ln w="9525">
                <a:noFill/>
                <a:miter lim="800000"/>
                <a:headEnd/>
                <a:tailEnd/>
              </a:ln>
            </p:spPr>
          </p:pic>
          <p:sp>
            <p:nvSpPr>
              <p:cNvPr id="3089" name="Rectangle 17"/>
              <p:cNvSpPr>
                <a:spLocks noChangeArrowheads="1"/>
              </p:cNvSpPr>
              <p:nvPr/>
            </p:nvSpPr>
            <p:spPr bwMode="auto">
              <a:xfrm>
                <a:off x="3877" y="2704"/>
                <a:ext cx="1504" cy="667"/>
              </a:xfrm>
              <a:prstGeom prst="rect">
                <a:avLst/>
              </a:prstGeom>
              <a:noFill/>
              <a:ln w="9525">
                <a:solidFill>
                  <a:srgbClr val="FF0000"/>
                </a:solid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3090" name="Text Box 18"/>
            <p:cNvSpPr txBox="1">
              <a:spLocks noChangeArrowheads="1"/>
            </p:cNvSpPr>
            <p:nvPr/>
          </p:nvSpPr>
          <p:spPr bwMode="auto">
            <a:xfrm>
              <a:off x="3152" y="2568"/>
              <a:ext cx="590" cy="237"/>
            </a:xfrm>
            <a:prstGeom prst="rect">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Arial" pitchFamily="34" charset="0"/>
                  <a:cs typeface="Arial" pitchFamily="34" charset="0"/>
                </a:rPr>
                <a:t>Price</a:t>
              </a:r>
            </a:p>
          </p:txBody>
        </p:sp>
      </p:grpSp>
      <p:grpSp>
        <p:nvGrpSpPr>
          <p:cNvPr id="3091" name="Group 19"/>
          <p:cNvGrpSpPr>
            <a:grpSpLocks/>
          </p:cNvGrpSpPr>
          <p:nvPr/>
        </p:nvGrpSpPr>
        <p:grpSpPr bwMode="auto">
          <a:xfrm>
            <a:off x="1187450" y="2420938"/>
            <a:ext cx="3457575" cy="1181100"/>
            <a:chOff x="748" y="1842"/>
            <a:chExt cx="2178" cy="744"/>
          </a:xfrm>
        </p:grpSpPr>
        <p:grpSp>
          <p:nvGrpSpPr>
            <p:cNvPr id="3092" name="Group 20"/>
            <p:cNvGrpSpPr>
              <a:grpSpLocks/>
            </p:cNvGrpSpPr>
            <p:nvPr/>
          </p:nvGrpSpPr>
          <p:grpSpPr bwMode="auto">
            <a:xfrm>
              <a:off x="748" y="1842"/>
              <a:ext cx="2178" cy="744"/>
              <a:chOff x="748" y="1842"/>
              <a:chExt cx="2178" cy="744"/>
            </a:xfrm>
          </p:grpSpPr>
          <p:pic>
            <p:nvPicPr>
              <p:cNvPr id="3093" name="Picture 21"/>
              <p:cNvPicPr>
                <a:picLocks noChangeAspect="1" noChangeArrowheads="1"/>
              </p:cNvPicPr>
              <p:nvPr/>
            </p:nvPicPr>
            <p:blipFill>
              <a:blip r:embed="rId5"/>
              <a:srcRect/>
              <a:stretch>
                <a:fillRect/>
              </a:stretch>
            </p:blipFill>
            <p:spPr bwMode="auto">
              <a:xfrm>
                <a:off x="748" y="1842"/>
                <a:ext cx="1141" cy="744"/>
              </a:xfrm>
              <a:prstGeom prst="rect">
                <a:avLst/>
              </a:prstGeom>
              <a:noFill/>
              <a:ln w="9525">
                <a:solidFill>
                  <a:srgbClr val="000000"/>
                </a:solidFill>
                <a:miter lim="800000"/>
                <a:headEnd/>
                <a:tailEnd/>
              </a:ln>
            </p:spPr>
          </p:pic>
          <p:sp>
            <p:nvSpPr>
              <p:cNvPr id="3094" name="Text Box 22"/>
              <p:cNvSpPr txBox="1">
                <a:spLocks noChangeArrowheads="1"/>
              </p:cNvSpPr>
              <p:nvPr/>
            </p:nvSpPr>
            <p:spPr bwMode="auto">
              <a:xfrm>
                <a:off x="2336" y="2205"/>
                <a:ext cx="590" cy="237"/>
              </a:xfrm>
              <a:prstGeom prst="rect">
                <a:avLst/>
              </a:prstGeom>
              <a:solidFill>
                <a:srgbClr val="99CC00"/>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Arial" pitchFamily="34" charset="0"/>
                    <a:cs typeface="Arial" pitchFamily="34" charset="0"/>
                  </a:rPr>
                  <a:t>Supply</a:t>
                </a:r>
              </a:p>
            </p:txBody>
          </p:sp>
        </p:grpSp>
        <p:sp>
          <p:nvSpPr>
            <p:cNvPr id="3095" name="Rectangle 23"/>
            <p:cNvSpPr>
              <a:spLocks noChangeArrowheads="1"/>
            </p:cNvSpPr>
            <p:nvPr/>
          </p:nvSpPr>
          <p:spPr bwMode="auto">
            <a:xfrm>
              <a:off x="983" y="1843"/>
              <a:ext cx="793" cy="635"/>
            </a:xfrm>
            <a:prstGeom prst="rect">
              <a:avLst/>
            </a:prstGeom>
            <a:noFill/>
            <a:ln w="9525">
              <a:solidFill>
                <a:srgbClr val="FF0000"/>
              </a:solid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grpSp>
      <p:pic>
        <p:nvPicPr>
          <p:cNvPr id="3096" name="Picture 24"/>
          <p:cNvPicPr>
            <a:picLocks noChangeAspect="1" noChangeArrowheads="1"/>
          </p:cNvPicPr>
          <p:nvPr/>
        </p:nvPicPr>
        <p:blipFill>
          <a:blip r:embed="rId6"/>
          <a:srcRect/>
          <a:stretch>
            <a:fillRect/>
          </a:stretch>
        </p:blipFill>
        <p:spPr bwMode="auto">
          <a:xfrm>
            <a:off x="1908175" y="2874963"/>
            <a:ext cx="863600" cy="530225"/>
          </a:xfrm>
          <a:prstGeom prst="rect">
            <a:avLst/>
          </a:prstGeom>
          <a:noFill/>
          <a:ln w="9525">
            <a:noFill/>
            <a:miter lim="800000"/>
            <a:headEnd/>
            <a:tailEnd/>
          </a:ln>
        </p:spPr>
      </p:pic>
      <p:sp>
        <p:nvSpPr>
          <p:cNvPr id="3097" name="Text Box 25"/>
          <p:cNvSpPr txBox="1">
            <a:spLocks noChangeArrowheads="1"/>
          </p:cNvSpPr>
          <p:nvPr/>
        </p:nvSpPr>
        <p:spPr bwMode="auto">
          <a:xfrm>
            <a:off x="4211638" y="4005263"/>
            <a:ext cx="1079500" cy="376237"/>
          </a:xfrm>
          <a:prstGeom prst="rect">
            <a:avLst/>
          </a:prstGeom>
          <a:solidFill>
            <a:srgbClr val="FF99CC"/>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Arial" pitchFamily="34" charset="0"/>
                <a:cs typeface="Arial" pitchFamily="34" charset="0"/>
              </a:rPr>
              <a:t>Policies</a:t>
            </a:r>
          </a:p>
        </p:txBody>
      </p:sp>
      <p:sp>
        <p:nvSpPr>
          <p:cNvPr id="3098" name="Text Box 28"/>
          <p:cNvSpPr txBox="1">
            <a:spLocks noChangeArrowheads="1"/>
          </p:cNvSpPr>
          <p:nvPr/>
        </p:nvSpPr>
        <p:spPr bwMode="auto">
          <a:xfrm>
            <a:off x="3708400" y="4510088"/>
            <a:ext cx="1079500" cy="376237"/>
          </a:xfrm>
          <a:prstGeom prst="rect">
            <a:avLst/>
          </a:prstGeom>
          <a:solidFill>
            <a:srgbClr val="CC99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Arial" pitchFamily="34" charset="0"/>
                <a:cs typeface="Arial" pitchFamily="34" charset="0"/>
              </a:rPr>
              <a:t>Finance</a:t>
            </a:r>
          </a:p>
        </p:txBody>
      </p:sp>
      <p:grpSp>
        <p:nvGrpSpPr>
          <p:cNvPr id="21545" name="Group 41"/>
          <p:cNvGrpSpPr>
            <a:grpSpLocks/>
          </p:cNvGrpSpPr>
          <p:nvPr/>
        </p:nvGrpSpPr>
        <p:grpSpPr bwMode="auto">
          <a:xfrm>
            <a:off x="2744788" y="1797050"/>
            <a:ext cx="6219825" cy="4079875"/>
            <a:chOff x="1729" y="1132"/>
            <a:chExt cx="3918" cy="2570"/>
          </a:xfrm>
        </p:grpSpPr>
        <p:grpSp>
          <p:nvGrpSpPr>
            <p:cNvPr id="3100" name="Group 32"/>
            <p:cNvGrpSpPr>
              <a:grpSpLocks/>
            </p:cNvGrpSpPr>
            <p:nvPr/>
          </p:nvGrpSpPr>
          <p:grpSpPr bwMode="auto">
            <a:xfrm>
              <a:off x="1729" y="1706"/>
              <a:ext cx="2449" cy="1996"/>
              <a:chOff x="1746" y="1555"/>
              <a:chExt cx="2449" cy="1996"/>
            </a:xfrm>
          </p:grpSpPr>
          <p:sp>
            <p:nvSpPr>
              <p:cNvPr id="3101" name="Oval 33"/>
              <p:cNvSpPr>
                <a:spLocks noChangeArrowheads="1"/>
              </p:cNvSpPr>
              <p:nvPr/>
            </p:nvSpPr>
            <p:spPr bwMode="auto">
              <a:xfrm>
                <a:off x="1746" y="1555"/>
                <a:ext cx="2132" cy="1996"/>
              </a:xfrm>
              <a:prstGeom prst="ellipse">
                <a:avLst/>
              </a:prstGeom>
              <a:noFill/>
              <a:ln w="50800">
                <a:solidFill>
                  <a:srgbClr val="FF6600"/>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3102" name="Rectangle 34"/>
              <p:cNvSpPr>
                <a:spLocks noChangeArrowheads="1"/>
              </p:cNvSpPr>
              <p:nvPr/>
            </p:nvSpPr>
            <p:spPr bwMode="auto">
              <a:xfrm>
                <a:off x="3560" y="3188"/>
                <a:ext cx="635" cy="2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rgbClr val="FF9933"/>
                    </a:solidFill>
                    <a:effectLst/>
                    <a:latin typeface="Tahoma" pitchFamily="34" charset="0"/>
                    <a:cs typeface="Arial" pitchFamily="34" charset="0"/>
                  </a:rPr>
                  <a:t>AMIS</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3103" name="Rectangle 40"/>
            <p:cNvSpPr>
              <a:spLocks noChangeArrowheads="1"/>
            </p:cNvSpPr>
            <p:nvPr/>
          </p:nvSpPr>
          <p:spPr bwMode="auto">
            <a:xfrm>
              <a:off x="2319" y="1132"/>
              <a:ext cx="3328" cy="2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smtClean="0">
                  <a:ln>
                    <a:noFill/>
                  </a:ln>
                  <a:solidFill>
                    <a:srgbClr val="FF6600"/>
                  </a:solidFill>
                  <a:effectLst/>
                  <a:latin typeface="Arial" pitchFamily="34" charset="0"/>
                  <a:cs typeface="Arial" pitchFamily="34" charset="0"/>
                </a:rPr>
                <a:t>AMIS : improve information on markets (FAO)</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grpSp>
      <p:grpSp>
        <p:nvGrpSpPr>
          <p:cNvPr id="21544" name="Group 40"/>
          <p:cNvGrpSpPr>
            <a:grpSpLocks/>
          </p:cNvGrpSpPr>
          <p:nvPr/>
        </p:nvGrpSpPr>
        <p:grpSpPr bwMode="auto">
          <a:xfrm>
            <a:off x="539750" y="1917700"/>
            <a:ext cx="8451850" cy="1800225"/>
            <a:chOff x="340" y="1208"/>
            <a:chExt cx="5324" cy="1134"/>
          </a:xfrm>
        </p:grpSpPr>
        <p:grpSp>
          <p:nvGrpSpPr>
            <p:cNvPr id="3105" name="Group 29"/>
            <p:cNvGrpSpPr>
              <a:grpSpLocks/>
            </p:cNvGrpSpPr>
            <p:nvPr/>
          </p:nvGrpSpPr>
          <p:grpSpPr bwMode="auto">
            <a:xfrm>
              <a:off x="340" y="1208"/>
              <a:ext cx="2767" cy="1134"/>
              <a:chOff x="340" y="1056"/>
              <a:chExt cx="2767" cy="1134"/>
            </a:xfrm>
          </p:grpSpPr>
          <p:sp>
            <p:nvSpPr>
              <p:cNvPr id="3106" name="Oval 30"/>
              <p:cNvSpPr>
                <a:spLocks noChangeArrowheads="1"/>
              </p:cNvSpPr>
              <p:nvPr/>
            </p:nvSpPr>
            <p:spPr bwMode="auto">
              <a:xfrm>
                <a:off x="340" y="1283"/>
                <a:ext cx="2767" cy="907"/>
              </a:xfrm>
              <a:prstGeom prst="ellipse">
                <a:avLst/>
              </a:prstGeom>
              <a:noFill/>
              <a:ln w="50800">
                <a:solidFill>
                  <a:srgbClr val="009900"/>
                </a:solidFill>
                <a:round/>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3107" name="Rectangle 31"/>
              <p:cNvSpPr>
                <a:spLocks noChangeArrowheads="1"/>
              </p:cNvSpPr>
              <p:nvPr/>
            </p:nvSpPr>
            <p:spPr bwMode="auto">
              <a:xfrm>
                <a:off x="1020" y="1056"/>
                <a:ext cx="1134" cy="2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rgbClr val="009900"/>
                    </a:solidFill>
                    <a:effectLst/>
                    <a:latin typeface="Tahoma" pitchFamily="34" charset="0"/>
                    <a:cs typeface="Arial" pitchFamily="34" charset="0"/>
                  </a:rPr>
                  <a:t>GEO-GLAM</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3108" name="Rectangle 40"/>
            <p:cNvSpPr>
              <a:spLocks noChangeArrowheads="1"/>
            </p:cNvSpPr>
            <p:nvPr/>
          </p:nvSpPr>
          <p:spPr bwMode="auto">
            <a:xfrm>
              <a:off x="2336" y="1343"/>
              <a:ext cx="3328" cy="2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solidFill>
                    <a:srgbClr val="009900"/>
                  </a:solidFill>
                  <a:effectLst/>
                  <a:latin typeface="Arial" pitchFamily="34" charset="0"/>
                  <a:cs typeface="Arial" pitchFamily="34" charset="0"/>
                </a:rPr>
                <a:t>GEOGLAM : improve information on supply (GEO)</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37" name="Titre 36"/>
          <p:cNvSpPr>
            <a:spLocks noGrp="1"/>
          </p:cNvSpPr>
          <p:nvPr>
            <p:ph type="title" idx="4294967295"/>
          </p:nvPr>
        </p:nvSpPr>
        <p:spPr/>
        <p:txBody>
          <a:bodyPr/>
          <a:lstStyle/>
          <a:p>
            <a:r>
              <a:rPr lang="fr-FR" dirty="0" smtClean="0"/>
              <a:t>GEOGLAM and AMIS</a:t>
            </a:r>
            <a:endParaRPr lang="fr-FR" dirty="0"/>
          </a:p>
        </p:txBody>
      </p:sp>
      <p:sp>
        <p:nvSpPr>
          <p:cNvPr id="39" name="Rectangle 5"/>
          <p:cNvSpPr>
            <a:spLocks noGrp="1" noChangeArrowheads="1"/>
          </p:cNvSpPr>
          <p:nvPr>
            <p:ph type="sldNum" sz="quarter" idx="10"/>
          </p:nvPr>
        </p:nvSpPr>
        <p:spPr bwMode="auto">
          <a:xfrm>
            <a:off x="7239000" y="6600825"/>
            <a:ext cx="1905000" cy="257175"/>
          </a:xfrm>
          <a:noFill/>
          <a:ln>
            <a:miter lim="800000"/>
            <a:headEnd/>
            <a:tailEnd/>
          </a:ln>
        </p:spPr>
        <p:txBody>
          <a:bodyPr/>
          <a:lstStyle/>
          <a:p>
            <a:fld id="{E4CFB639-93DA-4473-812F-F37C7ADCDFD1}" type="slidenum">
              <a:rPr lang="en-US" smtClean="0"/>
              <a:pPr/>
              <a:t>6</a:t>
            </a:fld>
            <a:r>
              <a:rPr lang="en-US" dirty="0" smtClean="0"/>
              <a:t> / </a:t>
            </a:r>
            <a:r>
              <a:rPr lang="en-US" dirty="0" smtClean="0"/>
              <a:t>21</a:t>
            </a:r>
            <a:endParaRPr lang="en-US" dirty="0" smtClean="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544"/>
                                        </p:tgtEl>
                                        <p:attrNameLst>
                                          <p:attrName>style.visibility</p:attrName>
                                        </p:attrNameLst>
                                      </p:cBhvr>
                                      <p:to>
                                        <p:strVal val="visible"/>
                                      </p:to>
                                    </p:set>
                                    <p:anim calcmode="lin" valueType="num">
                                      <p:cBhvr additive="base">
                                        <p:cTn id="7" dur="500" fill="hold"/>
                                        <p:tgtEl>
                                          <p:spTgt spid="21544"/>
                                        </p:tgtEl>
                                        <p:attrNameLst>
                                          <p:attrName>ppt_x</p:attrName>
                                        </p:attrNameLst>
                                      </p:cBhvr>
                                      <p:tavLst>
                                        <p:tav tm="0">
                                          <p:val>
                                            <p:strVal val="0-#ppt_w/2"/>
                                          </p:val>
                                        </p:tav>
                                        <p:tav tm="100000">
                                          <p:val>
                                            <p:strVal val="#ppt_x"/>
                                          </p:val>
                                        </p:tav>
                                      </p:tavLst>
                                    </p:anim>
                                    <p:anim calcmode="lin" valueType="num">
                                      <p:cBhvr additive="base">
                                        <p:cTn id="8" dur="500" fill="hold"/>
                                        <p:tgtEl>
                                          <p:spTgt spid="215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1555668" y="143722"/>
            <a:ext cx="7547757" cy="501650"/>
          </a:xfrm>
        </p:spPr>
        <p:txBody>
          <a:bodyPr/>
          <a:lstStyle/>
          <a:p>
            <a:pPr rtl="0" eaLnBrk="1" fontAlgn="base" hangingPunct="1"/>
            <a:r>
              <a:rPr lang="en-US" dirty="0" smtClean="0">
                <a:solidFill>
                  <a:schemeClr val="bg1"/>
                </a:solidFill>
                <a:latin typeface="Tahoma"/>
                <a:ea typeface="ＭＳ Ｐゴシック"/>
                <a:cs typeface="Tahoma"/>
              </a:rPr>
              <a:t>GEOGLAM </a:t>
            </a:r>
            <a:r>
              <a:rPr lang="en-GB" b="1" dirty="0" smtClean="0">
                <a:solidFill>
                  <a:schemeClr val="bg1"/>
                </a:solidFill>
                <a:latin typeface="Arial" charset="0"/>
                <a:ea typeface="ＭＳ Ｐゴシック" charset="-128"/>
                <a:cs typeface="ＭＳ Ｐゴシック" charset="-128"/>
              </a:rPr>
              <a:t>Objectives &amp; Scope</a:t>
            </a:r>
            <a:endParaRPr lang="fr-FR" dirty="0" smtClean="0">
              <a:solidFill>
                <a:schemeClr val="bg1"/>
              </a:solidFill>
            </a:endParaRPr>
          </a:p>
        </p:txBody>
      </p:sp>
      <p:pic>
        <p:nvPicPr>
          <p:cNvPr id="4" name="Picture 7"/>
          <p:cNvPicPr>
            <a:picLocks noChangeAspect="1" noChangeArrowheads="1"/>
          </p:cNvPicPr>
          <p:nvPr/>
        </p:nvPicPr>
        <p:blipFill>
          <a:blip r:embed="rId2"/>
          <a:srcRect/>
          <a:stretch>
            <a:fillRect/>
          </a:stretch>
        </p:blipFill>
        <p:spPr bwMode="auto">
          <a:xfrm>
            <a:off x="34925" y="2524125"/>
            <a:ext cx="8748713" cy="3929063"/>
          </a:xfrm>
          <a:prstGeom prst="rect">
            <a:avLst/>
          </a:prstGeom>
          <a:noFill/>
          <a:ln w="9525">
            <a:noFill/>
            <a:miter lim="800000"/>
            <a:headEnd/>
            <a:tailEnd/>
          </a:ln>
        </p:spPr>
      </p:pic>
      <p:sp>
        <p:nvSpPr>
          <p:cNvPr id="5" name="Rectangle 2"/>
          <p:cNvSpPr>
            <a:spLocks/>
          </p:cNvSpPr>
          <p:nvPr/>
        </p:nvSpPr>
        <p:spPr bwMode="auto">
          <a:xfrm>
            <a:off x="152399" y="1401167"/>
            <a:ext cx="8951026" cy="1000125"/>
          </a:xfrm>
          <a:prstGeom prst="rect">
            <a:avLst/>
          </a:prstGeom>
          <a:noFill/>
          <a:ln w="9525">
            <a:noFill/>
            <a:miter lim="800000"/>
            <a:headEnd/>
            <a:tailEnd/>
          </a:ln>
        </p:spPr>
        <p:txBody>
          <a:bodyPr/>
          <a:lstStyle/>
          <a:p>
            <a:pPr algn="ctr" eaLnBrk="0" hangingPunct="0">
              <a:buFont typeface="Arial" charset="0"/>
              <a:buNone/>
            </a:pPr>
            <a:r>
              <a:rPr lang="en-GB" sz="1600" b="1" dirty="0" smtClean="0">
                <a:solidFill>
                  <a:schemeClr val="accent4">
                    <a:lumMod val="75000"/>
                    <a:lumOff val="25000"/>
                  </a:schemeClr>
                </a:solidFill>
              </a:rPr>
              <a:t>Objectives : To </a:t>
            </a:r>
            <a:r>
              <a:rPr lang="en-GB" sz="1600" b="1" dirty="0">
                <a:solidFill>
                  <a:schemeClr val="accent4">
                    <a:lumMod val="75000"/>
                    <a:lumOff val="25000"/>
                  </a:schemeClr>
                </a:solidFill>
              </a:rPr>
              <a:t>strengthen the international </a:t>
            </a:r>
            <a:r>
              <a:rPr lang="en-GB" sz="1600" b="1" dirty="0" smtClean="0">
                <a:solidFill>
                  <a:schemeClr val="accent4">
                    <a:lumMod val="75000"/>
                    <a:lumOff val="25000"/>
                  </a:schemeClr>
                </a:solidFill>
              </a:rPr>
              <a:t>community’s capacity   </a:t>
            </a:r>
            <a:br>
              <a:rPr lang="en-GB" sz="1600" b="1" dirty="0" smtClean="0">
                <a:solidFill>
                  <a:schemeClr val="accent4">
                    <a:lumMod val="75000"/>
                    <a:lumOff val="25000"/>
                  </a:schemeClr>
                </a:solidFill>
              </a:rPr>
            </a:br>
            <a:r>
              <a:rPr lang="en-GB" sz="1600" b="1" dirty="0" smtClean="0">
                <a:solidFill>
                  <a:schemeClr val="accent4">
                    <a:lumMod val="75000"/>
                    <a:lumOff val="25000"/>
                  </a:schemeClr>
                </a:solidFill>
              </a:rPr>
              <a:t>to </a:t>
            </a:r>
            <a:r>
              <a:rPr lang="en-GB" sz="1600" b="1" dirty="0">
                <a:solidFill>
                  <a:schemeClr val="accent4">
                    <a:lumMod val="75000"/>
                    <a:lumOff val="25000"/>
                  </a:schemeClr>
                </a:solidFill>
              </a:rPr>
              <a:t>produce and </a:t>
            </a:r>
            <a:r>
              <a:rPr lang="en-GB" sz="1600" b="1" dirty="0" smtClean="0">
                <a:solidFill>
                  <a:schemeClr val="accent4">
                    <a:lumMod val="75000"/>
                    <a:lumOff val="25000"/>
                  </a:schemeClr>
                </a:solidFill>
              </a:rPr>
              <a:t>disseminate relevant</a:t>
            </a:r>
            <a:r>
              <a:rPr lang="en-GB" sz="1600" b="1" dirty="0">
                <a:solidFill>
                  <a:schemeClr val="accent4">
                    <a:lumMod val="75000"/>
                    <a:lumOff val="25000"/>
                  </a:schemeClr>
                </a:solidFill>
              </a:rPr>
              <a:t>, timely and accurate information and forecasts </a:t>
            </a:r>
            <a:endParaRPr lang="en-GB" sz="1600" b="1" dirty="0" smtClean="0">
              <a:solidFill>
                <a:schemeClr val="accent4">
                  <a:lumMod val="75000"/>
                  <a:lumOff val="25000"/>
                </a:schemeClr>
              </a:solidFill>
            </a:endParaRPr>
          </a:p>
          <a:p>
            <a:pPr algn="ctr" eaLnBrk="0" hangingPunct="0">
              <a:buFont typeface="Arial" charset="0"/>
              <a:buNone/>
            </a:pPr>
            <a:r>
              <a:rPr lang="en-GB" sz="1600" b="1" dirty="0" smtClean="0">
                <a:solidFill>
                  <a:schemeClr val="accent4">
                    <a:lumMod val="75000"/>
                    <a:lumOff val="25000"/>
                  </a:schemeClr>
                </a:solidFill>
              </a:rPr>
              <a:t>on </a:t>
            </a:r>
            <a:r>
              <a:rPr lang="en-GB" sz="1600" b="1" dirty="0">
                <a:solidFill>
                  <a:schemeClr val="accent4">
                    <a:lumMod val="75000"/>
                    <a:lumOff val="25000"/>
                  </a:schemeClr>
                </a:solidFill>
              </a:rPr>
              <a:t>agricultural production </a:t>
            </a:r>
            <a:r>
              <a:rPr lang="en-GB" sz="1600" b="1" dirty="0" smtClean="0">
                <a:solidFill>
                  <a:schemeClr val="accent4">
                    <a:lumMod val="75000"/>
                    <a:lumOff val="25000"/>
                  </a:schemeClr>
                </a:solidFill>
              </a:rPr>
              <a:t>at </a:t>
            </a:r>
            <a:r>
              <a:rPr lang="en-GB" sz="1600" b="1" dirty="0">
                <a:solidFill>
                  <a:schemeClr val="accent4">
                    <a:lumMod val="75000"/>
                    <a:lumOff val="25000"/>
                  </a:schemeClr>
                </a:solidFill>
              </a:rPr>
              <a:t>national, regional and global scales, </a:t>
            </a:r>
            <a:r>
              <a:rPr lang="en-GB" sz="1600" b="1" dirty="0" smtClean="0">
                <a:solidFill>
                  <a:schemeClr val="accent4">
                    <a:lumMod val="75000"/>
                    <a:lumOff val="25000"/>
                  </a:schemeClr>
                </a:solidFill>
              </a:rPr>
              <a:t>   </a:t>
            </a:r>
            <a:br>
              <a:rPr lang="en-GB" sz="1600" b="1" dirty="0" smtClean="0">
                <a:solidFill>
                  <a:schemeClr val="accent4">
                    <a:lumMod val="75000"/>
                    <a:lumOff val="25000"/>
                  </a:schemeClr>
                </a:solidFill>
              </a:rPr>
            </a:br>
            <a:r>
              <a:rPr lang="en-GB" sz="1600" b="1" dirty="0" smtClean="0">
                <a:solidFill>
                  <a:schemeClr val="accent4">
                    <a:lumMod val="75000"/>
                    <a:lumOff val="25000"/>
                  </a:schemeClr>
                </a:solidFill>
              </a:rPr>
              <a:t>through </a:t>
            </a:r>
            <a:r>
              <a:rPr lang="en-GB" sz="1600" b="1" dirty="0">
                <a:solidFill>
                  <a:schemeClr val="accent4">
                    <a:lumMod val="75000"/>
                    <a:lumOff val="25000"/>
                  </a:schemeClr>
                </a:solidFill>
              </a:rPr>
              <a:t>reinforced use of Earth Observations. </a:t>
            </a:r>
          </a:p>
        </p:txBody>
      </p:sp>
      <p:sp>
        <p:nvSpPr>
          <p:cNvPr id="6" name="Text Box 35"/>
          <p:cNvSpPr txBox="1">
            <a:spLocks noChangeArrowheads="1"/>
          </p:cNvSpPr>
          <p:nvPr/>
        </p:nvSpPr>
        <p:spPr bwMode="auto">
          <a:xfrm>
            <a:off x="304800" y="3581400"/>
            <a:ext cx="8424863" cy="1885131"/>
          </a:xfrm>
          <a:prstGeom prst="rect">
            <a:avLst/>
          </a:prstGeom>
          <a:solidFill>
            <a:schemeClr val="bg1"/>
          </a:solidFill>
          <a:ln w="9525">
            <a:solidFill>
              <a:srgbClr val="FF0000"/>
            </a:solidFill>
            <a:miter lim="800000"/>
            <a:headEnd/>
            <a:tailEnd/>
          </a:ln>
        </p:spPr>
        <p:txBody>
          <a:bodyPr wrap="square">
            <a:spAutoFit/>
          </a:bodyPr>
          <a:lstStyle/>
          <a:p>
            <a:pPr>
              <a:spcBef>
                <a:spcPts val="0"/>
              </a:spcBef>
            </a:pPr>
            <a:r>
              <a:rPr lang="en-US" sz="900" dirty="0" smtClean="0">
                <a:solidFill>
                  <a:srgbClr val="FF0000"/>
                </a:solidFill>
                <a:latin typeface="+mn-lt"/>
                <a:ea typeface="Batang" panose="02030600000101010101" pitchFamily="18" charset="-127"/>
              </a:rPr>
              <a:t/>
            </a:r>
            <a:br>
              <a:rPr lang="en-US" sz="900" dirty="0" smtClean="0">
                <a:solidFill>
                  <a:srgbClr val="FF0000"/>
                </a:solidFill>
                <a:latin typeface="+mn-lt"/>
                <a:ea typeface="Batang" panose="02030600000101010101" pitchFamily="18" charset="-127"/>
              </a:rPr>
            </a:br>
            <a:r>
              <a:rPr lang="en-US" sz="2000" dirty="0" smtClean="0">
                <a:solidFill>
                  <a:srgbClr val="FF0000"/>
                </a:solidFill>
                <a:latin typeface="+mn-lt"/>
                <a:ea typeface="Batang" panose="02030600000101010101" pitchFamily="18" charset="-127"/>
              </a:rPr>
              <a:t>GEOGLAM  is a « coordination program », aiming at </a:t>
            </a:r>
          </a:p>
          <a:p>
            <a:pPr marL="355600" indent="-177800" defTabSz="355600">
              <a:spcBef>
                <a:spcPts val="300"/>
              </a:spcBef>
              <a:buFontTx/>
              <a:buChar char="-"/>
            </a:pPr>
            <a:r>
              <a:rPr lang="en-US" sz="2000" dirty="0" smtClean="0">
                <a:solidFill>
                  <a:srgbClr val="FF0000"/>
                </a:solidFill>
                <a:latin typeface="+mn-lt"/>
                <a:ea typeface="Batang" panose="02030600000101010101" pitchFamily="18" charset="-127"/>
              </a:rPr>
              <a:t> supporting, strengthening and articulating existing efforts</a:t>
            </a:r>
          </a:p>
          <a:p>
            <a:pPr marL="355600" indent="-177800" defTabSz="355600">
              <a:spcBef>
                <a:spcPts val="300"/>
              </a:spcBef>
              <a:buFontTx/>
              <a:buChar char="-"/>
            </a:pPr>
            <a:r>
              <a:rPr lang="en-US" sz="2000" dirty="0" smtClean="0">
                <a:solidFill>
                  <a:srgbClr val="FF0000"/>
                </a:solidFill>
                <a:latin typeface="+mn-lt"/>
                <a:ea typeface="Batang" panose="02030600000101010101" pitchFamily="18" charset="-127"/>
              </a:rPr>
              <a:t> developing capacities and awareness at national and global level</a:t>
            </a:r>
          </a:p>
          <a:p>
            <a:pPr marL="355600" indent="-177800" defTabSz="355600">
              <a:spcBef>
                <a:spcPts val="300"/>
              </a:spcBef>
              <a:spcAft>
                <a:spcPts val="600"/>
              </a:spcAft>
              <a:buFontTx/>
              <a:buChar char="-"/>
            </a:pPr>
            <a:r>
              <a:rPr lang="en-US" sz="2000" dirty="0" smtClean="0">
                <a:solidFill>
                  <a:srgbClr val="FF0000"/>
                </a:solidFill>
                <a:latin typeface="+mn-lt"/>
                <a:ea typeface="Batang" panose="02030600000101010101" pitchFamily="18" charset="-127"/>
              </a:rPr>
              <a:t>improving availability and open access to data and </a:t>
            </a:r>
            <a:br>
              <a:rPr lang="en-US" sz="2000" dirty="0" smtClean="0">
                <a:solidFill>
                  <a:srgbClr val="FF0000"/>
                </a:solidFill>
                <a:latin typeface="+mn-lt"/>
                <a:ea typeface="Batang" panose="02030600000101010101" pitchFamily="18" charset="-127"/>
              </a:rPr>
            </a:br>
            <a:r>
              <a:rPr lang="en-US" sz="2000" dirty="0" smtClean="0">
                <a:solidFill>
                  <a:srgbClr val="FF0000"/>
                </a:solidFill>
                <a:latin typeface="+mn-lt"/>
                <a:ea typeface="Batang" panose="02030600000101010101" pitchFamily="18" charset="-127"/>
              </a:rPr>
              <a:t>disseminating information</a:t>
            </a:r>
          </a:p>
        </p:txBody>
      </p:sp>
      <p:sp>
        <p:nvSpPr>
          <p:cNvPr id="7" name="Rectangle 5"/>
          <p:cNvSpPr>
            <a:spLocks noGrp="1" noChangeArrowheads="1"/>
          </p:cNvSpPr>
          <p:nvPr>
            <p:ph type="sldNum" sz="quarter" idx="10"/>
          </p:nvPr>
        </p:nvSpPr>
        <p:spPr bwMode="auto">
          <a:xfrm>
            <a:off x="7239000" y="6600825"/>
            <a:ext cx="1905000" cy="257175"/>
          </a:xfrm>
          <a:noFill/>
          <a:ln>
            <a:miter lim="800000"/>
            <a:headEnd/>
            <a:tailEnd/>
          </a:ln>
        </p:spPr>
        <p:txBody>
          <a:bodyPr/>
          <a:lstStyle/>
          <a:p>
            <a:fld id="{E4CFB639-93DA-4473-812F-F37C7ADCDFD1}" type="slidenum">
              <a:rPr lang="en-US" smtClean="0"/>
              <a:pPr/>
              <a:t>7</a:t>
            </a:fld>
            <a:r>
              <a:rPr lang="en-US" dirty="0" smtClean="0"/>
              <a:t> / </a:t>
            </a:r>
            <a:r>
              <a:rPr lang="en-US" dirty="0" smtClean="0"/>
              <a:t>21</a:t>
            </a:r>
            <a:endParaRPr lang="en-US" dirty="0" smtClean="0"/>
          </a:p>
        </p:txBody>
      </p:sp>
    </p:spTree>
    <p:extLst>
      <p:ext uri="{BB962C8B-B14F-4D97-AF65-F5344CB8AC3E}">
        <p14:creationId xmlns="" xmlns:p14="http://schemas.microsoft.com/office/powerpoint/2010/main" val="11295962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p:txBody>
          <a:bodyPr/>
          <a:lstStyle/>
          <a:p>
            <a:r>
              <a:rPr lang="en-US" sz="2800" dirty="0" smtClean="0">
                <a:solidFill>
                  <a:schemeClr val="bg1"/>
                </a:solidFill>
                <a:latin typeface="Tahoma"/>
                <a:ea typeface="ＭＳ Ｐゴシック"/>
                <a:cs typeface="Tahoma"/>
              </a:rPr>
              <a:t>GEOGLAM Structure &amp; Work plan</a:t>
            </a:r>
            <a:endParaRPr lang="fr-FR" dirty="0">
              <a:solidFill>
                <a:schemeClr val="bg1"/>
              </a:solidFill>
            </a:endParaRPr>
          </a:p>
        </p:txBody>
      </p:sp>
      <p:grpSp>
        <p:nvGrpSpPr>
          <p:cNvPr id="5" name="Group 2"/>
          <p:cNvGrpSpPr/>
          <p:nvPr/>
        </p:nvGrpSpPr>
        <p:grpSpPr>
          <a:xfrm>
            <a:off x="762000" y="1540113"/>
            <a:ext cx="7753350" cy="4829150"/>
            <a:chOff x="762000" y="1540113"/>
            <a:chExt cx="7753350" cy="4829150"/>
          </a:xfrm>
        </p:grpSpPr>
        <p:sp>
          <p:nvSpPr>
            <p:cNvPr id="6" name="Rectangle 5"/>
            <p:cNvSpPr/>
            <p:nvPr/>
          </p:nvSpPr>
          <p:spPr>
            <a:xfrm>
              <a:off x="3562530" y="3931319"/>
              <a:ext cx="1879261" cy="2062528"/>
            </a:xfrm>
            <a:prstGeom prst="rect">
              <a:avLst/>
            </a:prstGeom>
            <a:ln>
              <a:solidFill>
                <a:schemeClr val="tx2">
                  <a:lumMod val="75000"/>
                </a:schemeClr>
              </a:solidFill>
            </a:ln>
          </p:spPr>
          <p:style>
            <a:lnRef idx="1">
              <a:schemeClr val="accent3"/>
            </a:lnRef>
            <a:fillRef idx="3">
              <a:schemeClr val="accent3"/>
            </a:fillRef>
            <a:effectRef idx="2">
              <a:schemeClr val="accent3"/>
            </a:effectRef>
            <a:fontRef idx="minor">
              <a:schemeClr val="lt1"/>
            </a:fontRef>
          </p:style>
          <p:txBody>
            <a:bodyPr/>
            <a:lstStyle/>
            <a:p>
              <a:pPr algn="ctr" defTabSz="457200">
                <a:defRPr/>
              </a:pPr>
              <a:r>
                <a:rPr lang="en-US" sz="1400" b="1" dirty="0" smtClean="0">
                  <a:solidFill>
                    <a:schemeClr val="accent4">
                      <a:lumMod val="75000"/>
                      <a:lumOff val="25000"/>
                    </a:schemeClr>
                  </a:solidFill>
                  <a:cs typeface="Arial" pitchFamily="34" charset="0"/>
                </a:rPr>
                <a:t>2. National capacity development</a:t>
              </a:r>
              <a:endParaRPr lang="en-US" sz="1000" dirty="0">
                <a:solidFill>
                  <a:schemeClr val="accent4">
                    <a:lumMod val="75000"/>
                    <a:lumOff val="25000"/>
                  </a:schemeClr>
                </a:solidFill>
                <a:cs typeface="Arial" pitchFamily="34" charset="0"/>
              </a:endParaRPr>
            </a:p>
            <a:p>
              <a:pPr marL="228600" indent="-228600" defTabSz="457200">
                <a:defRPr/>
              </a:pPr>
              <a:r>
                <a:rPr lang="en-US" sz="600" dirty="0">
                  <a:solidFill>
                    <a:schemeClr val="accent4">
                      <a:lumMod val="75000"/>
                      <a:lumOff val="25000"/>
                    </a:schemeClr>
                  </a:solidFill>
                  <a:cs typeface="Arial" pitchFamily="34" charset="0"/>
                </a:rPr>
                <a:t> </a:t>
              </a:r>
            </a:p>
            <a:p>
              <a:pPr marL="228600" indent="-228600" algn="ctr" defTabSz="457200">
                <a:defRPr/>
              </a:pPr>
              <a:r>
                <a:rPr lang="en-US" sz="1100" dirty="0" smtClean="0">
                  <a:solidFill>
                    <a:schemeClr val="accent4">
                      <a:lumMod val="75000"/>
                      <a:lumOff val="25000"/>
                    </a:schemeClr>
                  </a:solidFill>
                  <a:cs typeface="Arial" pitchFamily="34" charset="0"/>
                </a:rPr>
                <a:t>for agricultural monitoring using EO</a:t>
              </a:r>
              <a:endParaRPr lang="en-US" sz="1100" dirty="0">
                <a:solidFill>
                  <a:schemeClr val="accent4">
                    <a:lumMod val="75000"/>
                    <a:lumOff val="25000"/>
                  </a:schemeClr>
                </a:solidFill>
                <a:cs typeface="Arial" pitchFamily="34" charset="0"/>
              </a:endParaRPr>
            </a:p>
          </p:txBody>
        </p:sp>
        <p:cxnSp>
          <p:nvCxnSpPr>
            <p:cNvPr id="7" name="Straight Connector 25"/>
            <p:cNvCxnSpPr/>
            <p:nvPr/>
          </p:nvCxnSpPr>
          <p:spPr>
            <a:xfrm flipV="1">
              <a:off x="5781879" y="2203499"/>
              <a:ext cx="0" cy="1474527"/>
            </a:xfrm>
            <a:prstGeom prst="line">
              <a:avLst/>
            </a:prstGeom>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528394" y="1540113"/>
              <a:ext cx="6169470" cy="663386"/>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2000" dirty="0">
                  <a:solidFill>
                    <a:srgbClr val="FFFFFF"/>
                  </a:solidFill>
                  <a:cs typeface="Arial" pitchFamily="34" charset="0"/>
                </a:rPr>
                <a:t>GEOGLAM Steering Committee</a:t>
              </a:r>
              <a:endParaRPr lang="en-US" dirty="0">
                <a:solidFill>
                  <a:srgbClr val="FFFFFF"/>
                </a:solidFill>
                <a:cs typeface="Arial" pitchFamily="34" charset="0"/>
              </a:endParaRPr>
            </a:p>
            <a:p>
              <a:pPr algn="ctr" defTabSz="457200">
                <a:defRPr/>
              </a:pPr>
              <a:r>
                <a:rPr lang="en-US" sz="1400" dirty="0">
                  <a:solidFill>
                    <a:srgbClr val="FFFFFF"/>
                  </a:solidFill>
                  <a:cs typeface="Arial" pitchFamily="34" charset="0"/>
                </a:rPr>
                <a:t>Including G20 Donor representation, program stakeholders</a:t>
              </a:r>
              <a:r>
                <a:rPr lang="en-US" sz="1600" dirty="0">
                  <a:solidFill>
                    <a:srgbClr val="FFFFFF"/>
                  </a:solidFill>
                  <a:cs typeface="Arial" pitchFamily="34" charset="0"/>
                </a:rPr>
                <a:t> </a:t>
              </a:r>
            </a:p>
          </p:txBody>
        </p:sp>
        <p:sp>
          <p:nvSpPr>
            <p:cNvPr id="9" name="Rectangle 8"/>
            <p:cNvSpPr/>
            <p:nvPr/>
          </p:nvSpPr>
          <p:spPr>
            <a:xfrm>
              <a:off x="3968080" y="2529162"/>
              <a:ext cx="4547270" cy="663386"/>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2400" dirty="0">
                  <a:solidFill>
                    <a:srgbClr val="FFFFFF"/>
                  </a:solidFill>
                  <a:latin typeface="Calibri" pitchFamily="34" charset="0"/>
                  <a:cs typeface="Arial" pitchFamily="34" charset="0"/>
                </a:rPr>
                <a:t>Implementation  Group</a:t>
              </a:r>
              <a:endParaRPr lang="en-US" sz="2000" dirty="0">
                <a:solidFill>
                  <a:srgbClr val="FFFFFF"/>
                </a:solidFill>
                <a:latin typeface="Calibri" pitchFamily="34" charset="0"/>
                <a:cs typeface="Arial" pitchFamily="34" charset="0"/>
              </a:endParaRPr>
            </a:p>
            <a:p>
              <a:pPr algn="ctr" defTabSz="457200">
                <a:defRPr/>
              </a:pPr>
              <a:r>
                <a:rPr lang="en-US" sz="1600" dirty="0">
                  <a:solidFill>
                    <a:srgbClr val="FFFFFF"/>
                  </a:solidFill>
                  <a:latin typeface="Calibri" pitchFamily="34" charset="0"/>
                  <a:cs typeface="Arial" pitchFamily="34" charset="0"/>
                </a:rPr>
                <a:t>consisting of Implementation Team leads</a:t>
              </a:r>
              <a:endParaRPr lang="en-US" dirty="0">
                <a:solidFill>
                  <a:srgbClr val="FFFFFF"/>
                </a:solidFill>
                <a:latin typeface="Calibri" pitchFamily="34" charset="0"/>
                <a:cs typeface="Arial" pitchFamily="34" charset="0"/>
              </a:endParaRPr>
            </a:p>
          </p:txBody>
        </p:sp>
        <p:sp>
          <p:nvSpPr>
            <p:cNvPr id="10" name="Rectangle 9"/>
            <p:cNvSpPr/>
            <p:nvPr/>
          </p:nvSpPr>
          <p:spPr>
            <a:xfrm>
              <a:off x="762000" y="2420607"/>
              <a:ext cx="2235315" cy="1037295"/>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sz="2000" b="1">
                  <a:solidFill>
                    <a:srgbClr val="FFFFFF"/>
                  </a:solidFill>
                  <a:latin typeface="Calibri" pitchFamily="34" charset="0"/>
                  <a:cs typeface="Arial" pitchFamily="34" charset="0"/>
                </a:rPr>
                <a:t>Program Coordination office</a:t>
              </a:r>
            </a:p>
            <a:p>
              <a:pPr algn="ctr" defTabSz="457200">
                <a:defRPr/>
              </a:pPr>
              <a:r>
                <a:rPr lang="en-US" sz="1600">
                  <a:solidFill>
                    <a:srgbClr val="FFFFFF"/>
                  </a:solidFill>
                  <a:latin typeface="Calibri" pitchFamily="34" charset="0"/>
                  <a:cs typeface="Arial" pitchFamily="34" charset="0"/>
                </a:rPr>
                <a:t>+ Secretariat</a:t>
              </a:r>
            </a:p>
          </p:txBody>
        </p:sp>
        <p:sp>
          <p:nvSpPr>
            <p:cNvPr id="11" name="Rectangle 10"/>
            <p:cNvSpPr/>
            <p:nvPr/>
          </p:nvSpPr>
          <p:spPr>
            <a:xfrm>
              <a:off x="1118054" y="3908703"/>
              <a:ext cx="1879261" cy="2062528"/>
            </a:xfrm>
            <a:prstGeom prst="rect">
              <a:avLst/>
            </a:prstGeom>
            <a:ln>
              <a:solidFill>
                <a:schemeClr val="tx2">
                  <a:lumMod val="75000"/>
                </a:schemeClr>
              </a:solidFill>
            </a:ln>
          </p:spPr>
          <p:style>
            <a:lnRef idx="1">
              <a:schemeClr val="accent3"/>
            </a:lnRef>
            <a:fillRef idx="3">
              <a:schemeClr val="accent3"/>
            </a:fillRef>
            <a:effectRef idx="2">
              <a:schemeClr val="accent3"/>
            </a:effectRef>
            <a:fontRef idx="minor">
              <a:schemeClr val="lt1"/>
            </a:fontRef>
          </p:style>
          <p:txBody>
            <a:bodyPr/>
            <a:lstStyle/>
            <a:p>
              <a:pPr algn="ctr" defTabSz="457200">
                <a:buFontTx/>
                <a:buAutoNum type="arabicPeriod"/>
                <a:defRPr/>
              </a:pPr>
              <a:r>
                <a:rPr lang="en-US" sz="1400" b="1" dirty="0" smtClean="0">
                  <a:solidFill>
                    <a:schemeClr val="accent4">
                      <a:lumMod val="75000"/>
                      <a:lumOff val="25000"/>
                    </a:schemeClr>
                  </a:solidFill>
                  <a:cs typeface="Arial" pitchFamily="34" charset="0"/>
                </a:rPr>
                <a:t> Global </a:t>
              </a:r>
              <a:r>
                <a:rPr lang="en-US" sz="1400" b="1" dirty="0">
                  <a:solidFill>
                    <a:schemeClr val="accent4">
                      <a:lumMod val="75000"/>
                      <a:lumOff val="25000"/>
                    </a:schemeClr>
                  </a:solidFill>
                  <a:cs typeface="Arial" pitchFamily="34" charset="0"/>
                </a:rPr>
                <a:t>/ Regional </a:t>
              </a:r>
              <a:r>
                <a:rPr lang="en-US" sz="1400" b="1" dirty="0" smtClean="0">
                  <a:solidFill>
                    <a:schemeClr val="accent4">
                      <a:lumMod val="75000"/>
                      <a:lumOff val="25000"/>
                    </a:schemeClr>
                  </a:solidFill>
                  <a:cs typeface="Arial" pitchFamily="34" charset="0"/>
                </a:rPr>
                <a:t>System </a:t>
              </a:r>
              <a:r>
                <a:rPr lang="en-US" sz="1400" b="1" dirty="0">
                  <a:solidFill>
                    <a:schemeClr val="accent4">
                      <a:lumMod val="75000"/>
                      <a:lumOff val="25000"/>
                    </a:schemeClr>
                  </a:solidFill>
                  <a:cs typeface="Arial" pitchFamily="34" charset="0"/>
                </a:rPr>
                <a:t>of Systems</a:t>
              </a:r>
              <a:endParaRPr lang="en-US" sz="1000" dirty="0">
                <a:solidFill>
                  <a:schemeClr val="accent4">
                    <a:lumMod val="75000"/>
                    <a:lumOff val="25000"/>
                  </a:schemeClr>
                </a:solidFill>
                <a:cs typeface="Arial" pitchFamily="34" charset="0"/>
              </a:endParaRPr>
            </a:p>
            <a:p>
              <a:pPr marL="228600" indent="-228600" defTabSz="457200">
                <a:defRPr/>
              </a:pPr>
              <a:r>
                <a:rPr lang="en-US" sz="700" dirty="0">
                  <a:solidFill>
                    <a:schemeClr val="accent4">
                      <a:lumMod val="75000"/>
                      <a:lumOff val="25000"/>
                    </a:schemeClr>
                  </a:solidFill>
                  <a:cs typeface="Arial" pitchFamily="34" charset="0"/>
                </a:rPr>
                <a:t> </a:t>
              </a:r>
            </a:p>
            <a:p>
              <a:pPr algn="ctr" defTabSz="457200">
                <a:defRPr/>
              </a:pPr>
              <a:r>
                <a:rPr lang="en-US" sz="1100" dirty="0">
                  <a:solidFill>
                    <a:schemeClr val="accent4">
                      <a:lumMod val="75000"/>
                      <a:lumOff val="25000"/>
                    </a:schemeClr>
                  </a:solidFill>
                  <a:cs typeface="Arial" pitchFamily="34" charset="0"/>
                </a:rPr>
                <a:t>main producer </a:t>
              </a:r>
              <a:r>
                <a:rPr lang="en-US" sz="1100" dirty="0" smtClean="0">
                  <a:solidFill>
                    <a:schemeClr val="accent4">
                      <a:lumMod val="75000"/>
                      <a:lumOff val="25000"/>
                    </a:schemeClr>
                  </a:solidFill>
                  <a:cs typeface="Arial" pitchFamily="34" charset="0"/>
                </a:rPr>
                <a:t>countries, main </a:t>
              </a:r>
              <a:r>
                <a:rPr lang="en-US" sz="1100" dirty="0">
                  <a:solidFill>
                    <a:schemeClr val="accent4">
                      <a:lumMod val="75000"/>
                      <a:lumOff val="25000"/>
                    </a:schemeClr>
                  </a:solidFill>
                  <a:cs typeface="Arial" pitchFamily="34" charset="0"/>
                </a:rPr>
                <a:t>commodities</a:t>
              </a:r>
            </a:p>
          </p:txBody>
        </p:sp>
        <p:sp>
          <p:nvSpPr>
            <p:cNvPr id="12" name="Rectangle 11"/>
            <p:cNvSpPr/>
            <p:nvPr/>
          </p:nvSpPr>
          <p:spPr>
            <a:xfrm>
              <a:off x="5781878" y="3932826"/>
              <a:ext cx="2246506" cy="2062528"/>
            </a:xfrm>
            <a:prstGeom prst="rect">
              <a:avLst/>
            </a:prstGeom>
            <a:ln>
              <a:solidFill>
                <a:schemeClr val="tx2">
                  <a:lumMod val="75000"/>
                </a:schemeClr>
              </a:solidFill>
            </a:ln>
          </p:spPr>
          <p:style>
            <a:lnRef idx="1">
              <a:schemeClr val="accent3"/>
            </a:lnRef>
            <a:fillRef idx="3">
              <a:schemeClr val="accent3"/>
            </a:fillRef>
            <a:effectRef idx="2">
              <a:schemeClr val="accent3"/>
            </a:effectRef>
            <a:fontRef idx="minor">
              <a:schemeClr val="lt1"/>
            </a:fontRef>
          </p:style>
          <p:txBody>
            <a:bodyPr/>
            <a:lstStyle/>
            <a:p>
              <a:pPr algn="ctr" defTabSz="457200">
                <a:defRPr/>
              </a:pPr>
              <a:r>
                <a:rPr lang="en-US" sz="1400" b="1" dirty="0">
                  <a:solidFill>
                    <a:schemeClr val="accent4">
                      <a:lumMod val="75000"/>
                      <a:lumOff val="25000"/>
                    </a:schemeClr>
                  </a:solidFill>
                  <a:cs typeface="Arial" pitchFamily="34" charset="0"/>
                </a:rPr>
                <a:t>3.  Monitoring </a:t>
              </a:r>
              <a:r>
                <a:rPr lang="en-US" sz="1400" b="1" dirty="0" smtClean="0">
                  <a:solidFill>
                    <a:schemeClr val="accent4">
                      <a:lumMod val="75000"/>
                      <a:lumOff val="25000"/>
                    </a:schemeClr>
                  </a:solidFill>
                  <a:cs typeface="Arial" pitchFamily="34" charset="0"/>
                </a:rPr>
                <a:t/>
              </a:r>
              <a:br>
                <a:rPr lang="en-US" sz="1400" b="1" dirty="0" smtClean="0">
                  <a:solidFill>
                    <a:schemeClr val="accent4">
                      <a:lumMod val="75000"/>
                      <a:lumOff val="25000"/>
                    </a:schemeClr>
                  </a:solidFill>
                  <a:cs typeface="Arial" pitchFamily="34" charset="0"/>
                </a:rPr>
              </a:br>
              <a:r>
                <a:rPr lang="en-US" sz="1400" b="1" dirty="0" smtClean="0">
                  <a:solidFill>
                    <a:schemeClr val="accent4">
                      <a:lumMod val="75000"/>
                      <a:lumOff val="25000"/>
                    </a:schemeClr>
                  </a:solidFill>
                  <a:cs typeface="Arial" pitchFamily="34" charset="0"/>
                </a:rPr>
                <a:t>countries </a:t>
              </a:r>
              <a:r>
                <a:rPr lang="en-US" sz="1400" b="1" dirty="0">
                  <a:solidFill>
                    <a:schemeClr val="accent4">
                      <a:lumMod val="75000"/>
                      <a:lumOff val="25000"/>
                    </a:schemeClr>
                  </a:solidFill>
                  <a:cs typeface="Arial" pitchFamily="34" charset="0"/>
                </a:rPr>
                <a:t>at risk</a:t>
              </a:r>
            </a:p>
            <a:p>
              <a:pPr defTabSz="457200">
                <a:buFont typeface="Calibri" pitchFamily="34" charset="0"/>
                <a:buAutoNum type="arabicPeriod"/>
                <a:defRPr/>
              </a:pPr>
              <a:endParaRPr lang="en-US" sz="900" dirty="0">
                <a:solidFill>
                  <a:schemeClr val="accent4">
                    <a:lumMod val="75000"/>
                    <a:lumOff val="25000"/>
                  </a:schemeClr>
                </a:solidFill>
                <a:cs typeface="Arial" pitchFamily="34" charset="0"/>
              </a:endParaRPr>
            </a:p>
            <a:p>
              <a:pPr algn="ctr" defTabSz="457200">
                <a:defRPr/>
              </a:pPr>
              <a:r>
                <a:rPr lang="en-US" sz="1100" dirty="0">
                  <a:solidFill>
                    <a:schemeClr val="accent4">
                      <a:lumMod val="75000"/>
                      <a:lumOff val="25000"/>
                    </a:schemeClr>
                  </a:solidFill>
                  <a:cs typeface="Arial" pitchFamily="34" charset="0"/>
                </a:rPr>
                <a:t>food security assessment</a:t>
              </a:r>
            </a:p>
          </p:txBody>
        </p:sp>
        <p:sp>
          <p:nvSpPr>
            <p:cNvPr id="13" name="Rectangle 12"/>
            <p:cNvSpPr/>
            <p:nvPr/>
          </p:nvSpPr>
          <p:spPr>
            <a:xfrm>
              <a:off x="1528394" y="4885690"/>
              <a:ext cx="6019719" cy="265355"/>
            </a:xfrm>
            <a:prstGeom prst="rect">
              <a:avLst/>
            </a:prstGeom>
            <a:solidFill>
              <a:srgbClr val="FFFF00"/>
            </a:solidFill>
            <a:ln>
              <a:solidFill>
                <a:srgbClr val="4F81BD"/>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lang="en-US" sz="1400" b="1" dirty="0">
                  <a:solidFill>
                    <a:schemeClr val="accent4">
                      <a:lumMod val="75000"/>
                      <a:lumOff val="25000"/>
                    </a:schemeClr>
                  </a:solidFill>
                </a:rPr>
                <a:t>4. EO data coordination (w. </a:t>
              </a:r>
              <a:r>
                <a:rPr lang="en-US" sz="1400" b="1" dirty="0">
                  <a:solidFill>
                    <a:srgbClr val="FF0000"/>
                  </a:solidFill>
                </a:rPr>
                <a:t>CEOS</a:t>
              </a:r>
              <a:r>
                <a:rPr lang="en-US" sz="1400" b="1" dirty="0">
                  <a:solidFill>
                    <a:schemeClr val="accent4">
                      <a:lumMod val="75000"/>
                      <a:lumOff val="25000"/>
                    </a:schemeClr>
                  </a:solidFill>
                </a:rPr>
                <a:t>) </a:t>
              </a:r>
            </a:p>
          </p:txBody>
        </p:sp>
        <p:sp>
          <p:nvSpPr>
            <p:cNvPr id="14" name="Rectangle 13"/>
            <p:cNvSpPr/>
            <p:nvPr/>
          </p:nvSpPr>
          <p:spPr>
            <a:xfrm>
              <a:off x="1528394" y="5223414"/>
              <a:ext cx="6019719" cy="265355"/>
            </a:xfrm>
            <a:prstGeom prst="rect">
              <a:avLst/>
            </a:prstGeom>
            <a:solidFill>
              <a:srgbClr val="FFFF00"/>
            </a:solidFill>
            <a:ln>
              <a:solidFill>
                <a:srgbClr val="4F81BD"/>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lang="en-US" sz="1400" b="1" dirty="0">
                  <a:solidFill>
                    <a:schemeClr val="accent4">
                      <a:lumMod val="75000"/>
                      <a:lumOff val="25000"/>
                    </a:schemeClr>
                  </a:solidFill>
                </a:rPr>
                <a:t>5. Method improvement through R&amp;D coordination (e.g. JECAM)</a:t>
              </a:r>
            </a:p>
          </p:txBody>
        </p:sp>
        <p:sp>
          <p:nvSpPr>
            <p:cNvPr id="15" name="Rectangle 14"/>
            <p:cNvSpPr/>
            <p:nvPr/>
          </p:nvSpPr>
          <p:spPr>
            <a:xfrm>
              <a:off x="1528394" y="5561138"/>
              <a:ext cx="6019719" cy="265355"/>
            </a:xfrm>
            <a:prstGeom prst="rect">
              <a:avLst/>
            </a:prstGeom>
            <a:solidFill>
              <a:srgbClr val="FFFF00"/>
            </a:solidFill>
            <a:ln>
              <a:solidFill>
                <a:srgbClr val="4F81BD"/>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lang="en-US" sz="1400" b="1" dirty="0">
                  <a:solidFill>
                    <a:schemeClr val="accent4">
                      <a:lumMod val="75000"/>
                      <a:lumOff val="25000"/>
                    </a:schemeClr>
                  </a:solidFill>
                </a:rPr>
                <a:t>6.  Data products and information dissemination</a:t>
              </a:r>
            </a:p>
          </p:txBody>
        </p:sp>
        <p:sp>
          <p:nvSpPr>
            <p:cNvPr id="16" name="Rounded Rectangle 51"/>
            <p:cNvSpPr/>
            <p:nvPr/>
          </p:nvSpPr>
          <p:spPr>
            <a:xfrm>
              <a:off x="1454948" y="5971231"/>
              <a:ext cx="849420" cy="385970"/>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lang="en-US" sz="1200" dirty="0">
                  <a:solidFill>
                    <a:srgbClr val="000000"/>
                  </a:solidFill>
                </a:rPr>
                <a:t>Tasks</a:t>
              </a:r>
            </a:p>
          </p:txBody>
        </p:sp>
        <p:sp>
          <p:nvSpPr>
            <p:cNvPr id="17" name="Rounded Rectangle 52"/>
            <p:cNvSpPr/>
            <p:nvPr/>
          </p:nvSpPr>
          <p:spPr>
            <a:xfrm>
              <a:off x="4121359" y="5995354"/>
              <a:ext cx="761604" cy="373909"/>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lang="en-US" sz="1200" dirty="0">
                  <a:solidFill>
                    <a:srgbClr val="000000"/>
                  </a:solidFill>
                </a:rPr>
                <a:t>Tasks</a:t>
              </a:r>
            </a:p>
          </p:txBody>
        </p:sp>
        <p:sp>
          <p:nvSpPr>
            <p:cNvPr id="18" name="Rounded Rectangle 53"/>
            <p:cNvSpPr/>
            <p:nvPr/>
          </p:nvSpPr>
          <p:spPr>
            <a:xfrm>
              <a:off x="6382221" y="6007416"/>
              <a:ext cx="779167" cy="361847"/>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lang="en-US" sz="1200" dirty="0">
                  <a:solidFill>
                    <a:srgbClr val="000000"/>
                  </a:solidFill>
                </a:rPr>
                <a:t>Tasks</a:t>
              </a:r>
            </a:p>
          </p:txBody>
        </p:sp>
        <p:cxnSp>
          <p:nvCxnSpPr>
            <p:cNvPr id="19" name="Straight Connector 54"/>
            <p:cNvCxnSpPr>
              <a:endCxn id="11" idx="0"/>
            </p:cNvCxnSpPr>
            <p:nvPr/>
          </p:nvCxnSpPr>
          <p:spPr>
            <a:xfrm flipH="1">
              <a:off x="2056887" y="3678026"/>
              <a:ext cx="84622" cy="230677"/>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55"/>
            <p:cNvCxnSpPr/>
            <p:nvPr/>
          </p:nvCxnSpPr>
          <p:spPr>
            <a:xfrm>
              <a:off x="4303378" y="3685564"/>
              <a:ext cx="0" cy="23067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56"/>
            <p:cNvCxnSpPr/>
            <p:nvPr/>
          </p:nvCxnSpPr>
          <p:spPr>
            <a:xfrm>
              <a:off x="6664829" y="3691595"/>
              <a:ext cx="0" cy="230678"/>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57"/>
            <p:cNvCxnSpPr/>
            <p:nvPr/>
          </p:nvCxnSpPr>
          <p:spPr>
            <a:xfrm>
              <a:off x="2141509" y="3678026"/>
              <a:ext cx="452332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58"/>
            <p:cNvCxnSpPr/>
            <p:nvPr/>
          </p:nvCxnSpPr>
          <p:spPr>
            <a:xfrm>
              <a:off x="2984697" y="2939254"/>
              <a:ext cx="970765"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24" name="Rectangle 5"/>
          <p:cNvSpPr>
            <a:spLocks noGrp="1" noChangeArrowheads="1"/>
          </p:cNvSpPr>
          <p:nvPr>
            <p:ph type="sldNum" sz="quarter" idx="10"/>
          </p:nvPr>
        </p:nvSpPr>
        <p:spPr bwMode="auto">
          <a:xfrm>
            <a:off x="7239000" y="6600825"/>
            <a:ext cx="1905000" cy="257175"/>
          </a:xfrm>
          <a:noFill/>
          <a:ln>
            <a:miter lim="800000"/>
            <a:headEnd/>
            <a:tailEnd/>
          </a:ln>
        </p:spPr>
        <p:txBody>
          <a:bodyPr/>
          <a:lstStyle/>
          <a:p>
            <a:fld id="{E4CFB639-93DA-4473-812F-F37C7ADCDFD1}" type="slidenum">
              <a:rPr lang="en-US" smtClean="0"/>
              <a:pPr/>
              <a:t>8</a:t>
            </a:fld>
            <a:r>
              <a:rPr lang="en-US" dirty="0" smtClean="0"/>
              <a:t> / </a:t>
            </a:r>
            <a:r>
              <a:rPr lang="en-US" dirty="0" smtClean="0"/>
              <a:t>21</a:t>
            </a:r>
            <a:endParaRPr lang="en-US" dirty="0" smtClean="0"/>
          </a:p>
        </p:txBody>
      </p:sp>
    </p:spTree>
    <p:extLst>
      <p:ext uri="{BB962C8B-B14F-4D97-AF65-F5344CB8AC3E}">
        <p14:creationId xmlns="" xmlns:p14="http://schemas.microsoft.com/office/powerpoint/2010/main" val="1820182933"/>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oupe 103"/>
          <p:cNvGrpSpPr/>
          <p:nvPr/>
        </p:nvGrpSpPr>
        <p:grpSpPr>
          <a:xfrm>
            <a:off x="226" y="1890452"/>
            <a:ext cx="9144000" cy="4946224"/>
            <a:chOff x="226" y="1890452"/>
            <a:chExt cx="9144000" cy="4946224"/>
          </a:xfrm>
        </p:grpSpPr>
        <p:grpSp>
          <p:nvGrpSpPr>
            <p:cNvPr id="101" name="Groupe 100"/>
            <p:cNvGrpSpPr/>
            <p:nvPr/>
          </p:nvGrpSpPr>
          <p:grpSpPr>
            <a:xfrm>
              <a:off x="226" y="1890452"/>
              <a:ext cx="9144000" cy="4946224"/>
              <a:chOff x="226" y="1890452"/>
              <a:chExt cx="9144000" cy="4946224"/>
            </a:xfrm>
          </p:grpSpPr>
          <p:sp>
            <p:nvSpPr>
              <p:cNvPr id="59" name="Rectangle 30"/>
              <p:cNvSpPr>
                <a:spLocks noChangeArrowheads="1"/>
              </p:cNvSpPr>
              <p:nvPr/>
            </p:nvSpPr>
            <p:spPr bwMode="auto">
              <a:xfrm>
                <a:off x="226" y="1890452"/>
                <a:ext cx="9144000" cy="4946224"/>
              </a:xfrm>
              <a:prstGeom prst="rect">
                <a:avLst/>
              </a:prstGeom>
              <a:solidFill>
                <a:schemeClr val="bg1"/>
              </a:solidFill>
              <a:ln w="38100">
                <a:solidFill>
                  <a:srgbClr val="FFFFFF"/>
                </a:solidFill>
                <a:miter lim="800000"/>
                <a:headEnd/>
                <a:tailEnd/>
              </a:ln>
            </p:spPr>
            <p:txBody>
              <a:bodyPr wrap="none" anchor="ctr"/>
              <a:lstStyle/>
              <a:p>
                <a:pPr defTabSz="457200" fontAlgn="auto">
                  <a:spcBef>
                    <a:spcPts val="0"/>
                  </a:spcBef>
                  <a:spcAft>
                    <a:spcPts val="0"/>
                  </a:spcAft>
                </a:pPr>
                <a:endParaRPr lang="en-US" sz="1400">
                  <a:solidFill>
                    <a:srgbClr val="FFFFFF"/>
                  </a:solidFill>
                  <a:latin typeface="Calibri"/>
                </a:endParaRPr>
              </a:p>
            </p:txBody>
          </p:sp>
          <p:pic>
            <p:nvPicPr>
              <p:cNvPr id="60" name="Picture 4"/>
              <p:cNvPicPr>
                <a:picLocks noChangeAspect="1" noChangeArrowheads="1"/>
              </p:cNvPicPr>
              <p:nvPr/>
            </p:nvPicPr>
            <p:blipFill>
              <a:blip r:embed="rId2" cstate="screen">
                <a:extLst>
                  <a:ext uri="{28A0092B-C50C-407E-A947-70E740481C1C}">
                    <a14:useLocalDpi xmlns="" xmlns:a14="http://schemas.microsoft.com/office/drawing/2010/main"/>
                  </a:ext>
                </a:extLst>
              </a:blip>
              <a:srcRect t="-1697"/>
              <a:stretch>
                <a:fillRect/>
              </a:stretch>
            </p:blipFill>
            <p:spPr bwMode="auto">
              <a:xfrm>
                <a:off x="2710282" y="4949783"/>
                <a:ext cx="950474" cy="529383"/>
              </a:xfrm>
              <a:prstGeom prst="rect">
                <a:avLst/>
              </a:prstGeom>
              <a:solidFill>
                <a:schemeClr val="bg1"/>
              </a:solidFill>
              <a:ln w="9525">
                <a:noFill/>
                <a:miter lim="800000"/>
                <a:headEnd/>
                <a:tailEnd/>
              </a:ln>
            </p:spPr>
          </p:pic>
          <p:grpSp>
            <p:nvGrpSpPr>
              <p:cNvPr id="61" name="Group 9"/>
              <p:cNvGrpSpPr>
                <a:grpSpLocks/>
              </p:cNvGrpSpPr>
              <p:nvPr/>
            </p:nvGrpSpPr>
            <p:grpSpPr bwMode="auto">
              <a:xfrm>
                <a:off x="5641993" y="1923755"/>
                <a:ext cx="2523097" cy="1216337"/>
                <a:chOff x="3340" y="1476"/>
                <a:chExt cx="1069" cy="530"/>
              </a:xfrm>
              <a:solidFill>
                <a:schemeClr val="bg1"/>
              </a:solidFill>
            </p:grpSpPr>
            <p:pic>
              <p:nvPicPr>
                <p:cNvPr id="99" name="Picture 10" descr="fao_logo"/>
                <p:cNvPicPr>
                  <a:picLocks noChangeAspect="1" noChangeArrowheads="1"/>
                </p:cNvPicPr>
                <p:nvPr/>
              </p:nvPicPr>
              <p:blipFill>
                <a:blip r:embed="rId3" cstate="print"/>
                <a:srcRect/>
                <a:stretch>
                  <a:fillRect/>
                </a:stretch>
              </p:blipFill>
              <p:spPr bwMode="auto">
                <a:xfrm>
                  <a:off x="3514" y="1476"/>
                  <a:ext cx="342" cy="468"/>
                </a:xfrm>
                <a:prstGeom prst="rect">
                  <a:avLst/>
                </a:prstGeom>
                <a:grpFill/>
                <a:ln w="9525">
                  <a:noFill/>
                  <a:miter lim="800000"/>
                  <a:headEnd/>
                  <a:tailEnd/>
                </a:ln>
              </p:spPr>
            </p:pic>
            <p:pic>
              <p:nvPicPr>
                <p:cNvPr id="100" name="Picture 11" descr="food"/>
                <p:cNvPicPr>
                  <a:picLocks noChangeAspect="1" noChangeArrowheads="1"/>
                </p:cNvPicPr>
                <p:nvPr/>
              </p:nvPicPr>
              <p:blipFill>
                <a:blip r:embed="rId4" cstate="print"/>
                <a:srcRect/>
                <a:stretch>
                  <a:fillRect/>
                </a:stretch>
              </p:blipFill>
              <p:spPr bwMode="auto">
                <a:xfrm>
                  <a:off x="3340" y="1843"/>
                  <a:ext cx="1069" cy="163"/>
                </a:xfrm>
                <a:prstGeom prst="rect">
                  <a:avLst/>
                </a:prstGeom>
                <a:grpFill/>
                <a:ln w="9525">
                  <a:noFill/>
                  <a:miter lim="800000"/>
                  <a:headEnd/>
                  <a:tailEnd/>
                </a:ln>
              </p:spPr>
            </p:pic>
          </p:grpSp>
          <p:pic>
            <p:nvPicPr>
              <p:cNvPr id="62" name="Picture 13" descr="sadc_logo"/>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8032792" y="3817973"/>
                <a:ext cx="679731" cy="656536"/>
              </a:xfrm>
              <a:prstGeom prst="rect">
                <a:avLst/>
              </a:prstGeom>
              <a:solidFill>
                <a:schemeClr val="bg1"/>
              </a:solidFill>
              <a:ln w="9525">
                <a:noFill/>
                <a:miter lim="800000"/>
                <a:headEnd/>
                <a:tailEnd/>
              </a:ln>
            </p:spPr>
          </p:pic>
          <p:pic>
            <p:nvPicPr>
              <p:cNvPr id="63" name="Picture 14" descr="GLAM"/>
              <p:cNvPicPr>
                <a:picLocks noChangeAspect="1" noChangeArrowheads="1"/>
              </p:cNvPicPr>
              <p:nvPr/>
            </p:nvPicPr>
            <p:blipFill>
              <a:blip r:embed="rId6" cstate="print"/>
              <a:srcRect/>
              <a:stretch>
                <a:fillRect/>
              </a:stretch>
            </p:blipFill>
            <p:spPr bwMode="auto">
              <a:xfrm>
                <a:off x="5999300" y="6169459"/>
                <a:ext cx="1367812" cy="570486"/>
              </a:xfrm>
              <a:prstGeom prst="rect">
                <a:avLst/>
              </a:prstGeom>
              <a:solidFill>
                <a:schemeClr val="bg1"/>
              </a:solidFill>
              <a:ln w="9525">
                <a:noFill/>
                <a:miter lim="800000"/>
                <a:headEnd/>
                <a:tailEnd/>
              </a:ln>
            </p:spPr>
          </p:pic>
          <p:grpSp>
            <p:nvGrpSpPr>
              <p:cNvPr id="64" name="Group 15"/>
              <p:cNvGrpSpPr>
                <a:grpSpLocks/>
              </p:cNvGrpSpPr>
              <p:nvPr/>
            </p:nvGrpSpPr>
            <p:grpSpPr bwMode="auto">
              <a:xfrm>
                <a:off x="101517" y="2652709"/>
                <a:ext cx="2548985" cy="1100572"/>
                <a:chOff x="14" y="1568"/>
                <a:chExt cx="1575" cy="694"/>
              </a:xfrm>
              <a:solidFill>
                <a:schemeClr val="bg1"/>
              </a:solidFill>
            </p:grpSpPr>
            <p:pic>
              <p:nvPicPr>
                <p:cNvPr id="97" name="Picture 16" descr="usaid_logoh"/>
                <p:cNvPicPr>
                  <a:picLocks noChangeAspect="1" noChangeArrowheads="1"/>
                </p:cNvPicPr>
                <p:nvPr/>
              </p:nvPicPr>
              <p:blipFill>
                <a:blip r:embed="rId7" cstate="screen">
                  <a:extLst>
                    <a:ext uri="{28A0092B-C50C-407E-A947-70E740481C1C}">
                      <a14:useLocalDpi xmlns="" xmlns:a14="http://schemas.microsoft.com/office/drawing/2010/main"/>
                    </a:ext>
                  </a:extLst>
                </a:blip>
                <a:srcRect/>
                <a:stretch>
                  <a:fillRect/>
                </a:stretch>
              </p:blipFill>
              <p:spPr bwMode="auto">
                <a:xfrm>
                  <a:off x="14" y="1568"/>
                  <a:ext cx="829" cy="290"/>
                </a:xfrm>
                <a:prstGeom prst="rect">
                  <a:avLst/>
                </a:prstGeom>
                <a:grpFill/>
                <a:ln w="9525">
                  <a:noFill/>
                  <a:miter lim="800000"/>
                  <a:headEnd/>
                  <a:tailEnd/>
                </a:ln>
              </p:spPr>
            </p:pic>
            <p:pic>
              <p:nvPicPr>
                <p:cNvPr id="98" name="Picture 17" descr="fews_logo"/>
                <p:cNvPicPr>
                  <a:picLocks noChangeAspect="1" noChangeArrowheads="1"/>
                </p:cNvPicPr>
                <p:nvPr/>
              </p:nvPicPr>
              <p:blipFill>
                <a:blip r:embed="rId8" cstate="print"/>
                <a:srcRect/>
                <a:stretch>
                  <a:fillRect/>
                </a:stretch>
              </p:blipFill>
              <p:spPr bwMode="auto">
                <a:xfrm>
                  <a:off x="807" y="1815"/>
                  <a:ext cx="782" cy="447"/>
                </a:xfrm>
                <a:prstGeom prst="rect">
                  <a:avLst/>
                </a:prstGeom>
                <a:grpFill/>
                <a:ln w="9525">
                  <a:noFill/>
                  <a:miter lim="800000"/>
                  <a:headEnd/>
                  <a:tailEnd/>
                </a:ln>
              </p:spPr>
            </p:pic>
          </p:grpSp>
          <p:pic>
            <p:nvPicPr>
              <p:cNvPr id="65" name="Picture 20" descr="esa-logo400"/>
              <p:cNvPicPr>
                <a:picLocks noChangeAspect="1" noChangeArrowheads="1"/>
              </p:cNvPicPr>
              <p:nvPr/>
            </p:nvPicPr>
            <p:blipFill>
              <a:blip r:embed="rId9" cstate="screen">
                <a:extLst>
                  <a:ext uri="{28A0092B-C50C-407E-A947-70E740481C1C}">
                    <a14:useLocalDpi xmlns="" xmlns:a14="http://schemas.microsoft.com/office/drawing/2010/main"/>
                  </a:ext>
                </a:extLst>
              </a:blip>
              <a:srcRect t="20630" b="24356"/>
              <a:stretch>
                <a:fillRect/>
              </a:stretch>
            </p:blipFill>
            <p:spPr bwMode="auto">
              <a:xfrm>
                <a:off x="5666663" y="3432063"/>
                <a:ext cx="1228371" cy="536013"/>
              </a:xfrm>
              <a:prstGeom prst="rect">
                <a:avLst/>
              </a:prstGeom>
              <a:solidFill>
                <a:schemeClr val="bg1"/>
              </a:solidFill>
              <a:ln w="9525">
                <a:noFill/>
                <a:miter lim="800000"/>
                <a:headEnd/>
                <a:tailEnd/>
              </a:ln>
            </p:spPr>
          </p:pic>
          <p:pic>
            <p:nvPicPr>
              <p:cNvPr id="66" name="Picture 27" descr="masthead_fas_ipa"/>
              <p:cNvPicPr>
                <a:picLocks noChangeAspect="1" noChangeArrowheads="1"/>
              </p:cNvPicPr>
              <p:nvPr/>
            </p:nvPicPr>
            <p:blipFill rotWithShape="1">
              <a:blip r:embed="rId10" cstate="screen">
                <a:extLst>
                  <a:ext uri="{28A0092B-C50C-407E-A947-70E740481C1C}">
                    <a14:useLocalDpi xmlns="" xmlns:a14="http://schemas.microsoft.com/office/drawing/2010/main"/>
                  </a:ext>
                </a:extLst>
              </a:blip>
              <a:srcRect r="76710"/>
              <a:stretch/>
            </p:blipFill>
            <p:spPr bwMode="auto">
              <a:xfrm>
                <a:off x="4948403" y="1915291"/>
                <a:ext cx="705409" cy="737414"/>
              </a:xfrm>
              <a:prstGeom prst="rect">
                <a:avLst/>
              </a:prstGeom>
              <a:solidFill>
                <a:schemeClr val="bg1"/>
              </a:solidFill>
              <a:ln w="9525">
                <a:solidFill>
                  <a:srgbClr val="FFFFFF"/>
                </a:solidFill>
                <a:miter lim="800000"/>
                <a:headEnd/>
                <a:tailEnd/>
              </a:ln>
            </p:spPr>
          </p:pic>
          <p:pic>
            <p:nvPicPr>
              <p:cNvPr id="67" name="Picture 6" descr="giews_logo"/>
              <p:cNvPicPr>
                <a:picLocks noChangeAspect="1" noChangeArrowheads="1"/>
              </p:cNvPicPr>
              <p:nvPr/>
            </p:nvPicPr>
            <p:blipFill>
              <a:blip r:embed="rId11" cstate="print"/>
              <a:srcRect/>
              <a:stretch>
                <a:fillRect/>
              </a:stretch>
            </p:blipFill>
            <p:spPr bwMode="auto">
              <a:xfrm>
                <a:off x="7135783" y="1984016"/>
                <a:ext cx="888505" cy="765959"/>
              </a:xfrm>
              <a:prstGeom prst="rect">
                <a:avLst/>
              </a:prstGeom>
              <a:solidFill>
                <a:schemeClr val="bg1"/>
              </a:solidFill>
              <a:ln w="9525">
                <a:noFill/>
                <a:miter lim="800000"/>
                <a:headEnd/>
                <a:tailEnd/>
              </a:ln>
            </p:spPr>
          </p:pic>
          <p:pic>
            <p:nvPicPr>
              <p:cNvPr id="68" name="Picture 28" descr="cgiar%20logo"/>
              <p:cNvPicPr>
                <a:picLocks noChangeAspect="1" noChangeArrowheads="1"/>
              </p:cNvPicPr>
              <p:nvPr/>
            </p:nvPicPr>
            <p:blipFill>
              <a:blip r:embed="rId12" cstate="screen">
                <a:extLst>
                  <a:ext uri="{28A0092B-C50C-407E-A947-70E740481C1C}">
                    <a14:useLocalDpi xmlns="" xmlns:a14="http://schemas.microsoft.com/office/drawing/2010/main"/>
                  </a:ext>
                </a:extLst>
              </a:blip>
              <a:srcRect/>
              <a:stretch>
                <a:fillRect/>
              </a:stretch>
            </p:blipFill>
            <p:spPr bwMode="auto">
              <a:xfrm>
                <a:off x="3997964" y="4803601"/>
                <a:ext cx="684586" cy="780232"/>
              </a:xfrm>
              <a:prstGeom prst="rect">
                <a:avLst/>
              </a:prstGeom>
              <a:solidFill>
                <a:schemeClr val="bg1"/>
              </a:solidFill>
              <a:ln w="9525">
                <a:noFill/>
                <a:miter lim="800000"/>
                <a:headEnd/>
                <a:tailEnd/>
              </a:ln>
            </p:spPr>
          </p:pic>
          <p:pic>
            <p:nvPicPr>
              <p:cNvPr id="69" name="Picture 33"/>
              <p:cNvPicPr>
                <a:picLocks noChangeAspect="1" noChangeArrowheads="1"/>
              </p:cNvPicPr>
              <p:nvPr/>
            </p:nvPicPr>
            <p:blipFill>
              <a:blip r:embed="rId13" cstate="print"/>
              <a:srcRect/>
              <a:stretch>
                <a:fillRect/>
              </a:stretch>
            </p:blipFill>
            <p:spPr bwMode="auto">
              <a:xfrm>
                <a:off x="3615037" y="3079609"/>
                <a:ext cx="1033867" cy="472432"/>
              </a:xfrm>
              <a:prstGeom prst="rect">
                <a:avLst/>
              </a:prstGeom>
              <a:solidFill>
                <a:schemeClr val="bg1"/>
              </a:solidFill>
              <a:ln w="9525">
                <a:noFill/>
                <a:miter lim="800000"/>
                <a:headEnd/>
                <a:tailEnd/>
              </a:ln>
            </p:spPr>
          </p:pic>
          <p:pic>
            <p:nvPicPr>
              <p:cNvPr id="70" name="Picture 34" descr="logo-conab.png"/>
              <p:cNvPicPr>
                <a:picLocks noChangeAspect="1"/>
              </p:cNvPicPr>
              <p:nvPr/>
            </p:nvPicPr>
            <p:blipFill>
              <a:blip r:embed="rId14" cstate="screen">
                <a:extLst>
                  <a:ext uri="{28A0092B-C50C-407E-A947-70E740481C1C}">
                    <a14:useLocalDpi xmlns="" xmlns:a14="http://schemas.microsoft.com/office/drawing/2010/main"/>
                  </a:ext>
                </a:extLst>
              </a:blip>
              <a:srcRect/>
              <a:stretch>
                <a:fillRect/>
              </a:stretch>
            </p:blipFill>
            <p:spPr bwMode="auto">
              <a:xfrm>
                <a:off x="2322575" y="6203382"/>
                <a:ext cx="1179959" cy="570084"/>
              </a:xfrm>
              <a:prstGeom prst="rect">
                <a:avLst/>
              </a:prstGeom>
              <a:solidFill>
                <a:schemeClr val="bg1"/>
              </a:solidFill>
              <a:ln w="9525">
                <a:noFill/>
                <a:miter lim="800000"/>
                <a:headEnd/>
                <a:tailEnd/>
              </a:ln>
            </p:spPr>
          </p:pic>
          <p:pic>
            <p:nvPicPr>
              <p:cNvPr id="71" name="Picture 35" descr="isro-logo.jpg"/>
              <p:cNvPicPr>
                <a:picLocks noChangeAspect="1"/>
              </p:cNvPicPr>
              <p:nvPr/>
            </p:nvPicPr>
            <p:blipFill>
              <a:blip r:embed="rId15" cstate="screen">
                <a:extLst>
                  <a:ext uri="{28A0092B-C50C-407E-A947-70E740481C1C}">
                    <a14:useLocalDpi xmlns="" xmlns:a14="http://schemas.microsoft.com/office/drawing/2010/main"/>
                  </a:ext>
                </a:extLst>
              </a:blip>
              <a:srcRect/>
              <a:stretch>
                <a:fillRect/>
              </a:stretch>
            </p:blipFill>
            <p:spPr bwMode="auto">
              <a:xfrm>
                <a:off x="4893050" y="5181470"/>
                <a:ext cx="748943" cy="638376"/>
              </a:xfrm>
              <a:prstGeom prst="rect">
                <a:avLst/>
              </a:prstGeom>
              <a:solidFill>
                <a:schemeClr val="bg1"/>
              </a:solidFill>
              <a:ln w="9525">
                <a:noFill/>
                <a:miter lim="800000"/>
                <a:headEnd/>
                <a:tailEnd/>
              </a:ln>
            </p:spPr>
          </p:pic>
          <p:pic>
            <p:nvPicPr>
              <p:cNvPr id="72" name="Picture 38" descr="logointa.jpg"/>
              <p:cNvPicPr>
                <a:picLocks noChangeAspect="1"/>
              </p:cNvPicPr>
              <p:nvPr/>
            </p:nvPicPr>
            <p:blipFill>
              <a:blip r:embed="rId16" cstate="print"/>
              <a:srcRect/>
              <a:stretch>
                <a:fillRect/>
              </a:stretch>
            </p:blipFill>
            <p:spPr bwMode="auto">
              <a:xfrm>
                <a:off x="1577300" y="4586532"/>
                <a:ext cx="1044170" cy="520743"/>
              </a:xfrm>
              <a:prstGeom prst="rect">
                <a:avLst/>
              </a:prstGeom>
              <a:solidFill>
                <a:schemeClr val="bg1"/>
              </a:solidFill>
              <a:ln w="9525">
                <a:noFill/>
                <a:miter lim="800000"/>
                <a:headEnd/>
                <a:tailEnd/>
              </a:ln>
            </p:spPr>
          </p:pic>
          <p:pic>
            <p:nvPicPr>
              <p:cNvPr id="73" name="Picture 39" descr="cnsa_logo_2.jpg"/>
              <p:cNvPicPr>
                <a:picLocks noChangeAspect="1"/>
              </p:cNvPicPr>
              <p:nvPr/>
            </p:nvPicPr>
            <p:blipFill>
              <a:blip r:embed="rId17" cstate="screen">
                <a:extLst>
                  <a:ext uri="{28A0092B-C50C-407E-A947-70E740481C1C}">
                    <a14:useLocalDpi xmlns="" xmlns:a14="http://schemas.microsoft.com/office/drawing/2010/main"/>
                  </a:ext>
                </a:extLst>
              </a:blip>
              <a:srcRect/>
              <a:stretch>
                <a:fillRect/>
              </a:stretch>
            </p:blipFill>
            <p:spPr bwMode="auto">
              <a:xfrm>
                <a:off x="4853442" y="4516703"/>
                <a:ext cx="790147" cy="582258"/>
              </a:xfrm>
              <a:prstGeom prst="rect">
                <a:avLst/>
              </a:prstGeom>
              <a:solidFill>
                <a:schemeClr val="bg1"/>
              </a:solidFill>
              <a:ln w="9525">
                <a:noFill/>
                <a:miter lim="800000"/>
                <a:headEnd/>
                <a:tailEnd/>
              </a:ln>
            </p:spPr>
          </p:pic>
          <p:pic>
            <p:nvPicPr>
              <p:cNvPr id="74" name="Picture 40" descr="csa-logo.jpg"/>
              <p:cNvPicPr>
                <a:picLocks noChangeAspect="1"/>
              </p:cNvPicPr>
              <p:nvPr/>
            </p:nvPicPr>
            <p:blipFill>
              <a:blip r:embed="rId18" cstate="screen">
                <a:extLst>
                  <a:ext uri="{28A0092B-C50C-407E-A947-70E740481C1C}">
                    <a14:useLocalDpi xmlns="" xmlns:a14="http://schemas.microsoft.com/office/drawing/2010/main"/>
                  </a:ext>
                </a:extLst>
              </a:blip>
              <a:srcRect/>
              <a:stretch>
                <a:fillRect/>
              </a:stretch>
            </p:blipFill>
            <p:spPr bwMode="auto">
              <a:xfrm>
                <a:off x="3691741" y="3962574"/>
                <a:ext cx="522611" cy="482496"/>
              </a:xfrm>
              <a:prstGeom prst="rect">
                <a:avLst/>
              </a:prstGeom>
              <a:solidFill>
                <a:schemeClr val="bg1"/>
              </a:solidFill>
              <a:ln w="9525">
                <a:noFill/>
                <a:miter lim="800000"/>
                <a:headEnd/>
                <a:tailEnd/>
              </a:ln>
            </p:spPr>
          </p:pic>
          <p:pic>
            <p:nvPicPr>
              <p:cNvPr id="75" name="Picture 41" descr="logo_AgricultureAgriFoodCanada.gif"/>
              <p:cNvPicPr>
                <a:picLocks noChangeAspect="1"/>
              </p:cNvPicPr>
              <p:nvPr/>
            </p:nvPicPr>
            <p:blipFill>
              <a:blip r:embed="rId19" cstate="print"/>
              <a:srcRect/>
              <a:stretch>
                <a:fillRect/>
              </a:stretch>
            </p:blipFill>
            <p:spPr bwMode="auto">
              <a:xfrm>
                <a:off x="161766" y="2036152"/>
                <a:ext cx="1937619" cy="374418"/>
              </a:xfrm>
              <a:prstGeom prst="rect">
                <a:avLst/>
              </a:prstGeom>
              <a:solidFill>
                <a:schemeClr val="bg1"/>
              </a:solidFill>
              <a:ln w="9525">
                <a:noFill/>
                <a:miter lim="800000"/>
                <a:headEnd/>
                <a:tailEnd/>
              </a:ln>
            </p:spPr>
          </p:pic>
          <p:pic>
            <p:nvPicPr>
              <p:cNvPr id="76" name="Picture 3"/>
              <p:cNvPicPr>
                <a:picLocks noChangeAspect="1" noChangeArrowheads="1"/>
              </p:cNvPicPr>
              <p:nvPr/>
            </p:nvPicPr>
            <p:blipFill>
              <a:blip r:embed="rId20" cstate="print">
                <a:extLst>
                  <a:ext uri="{28A0092B-C50C-407E-A947-70E740481C1C}">
                    <a14:useLocalDpi xmlns="" xmlns:a14="http://schemas.microsoft.com/office/drawing/2010/main" val="0"/>
                  </a:ext>
                </a:extLst>
              </a:blip>
              <a:srcRect/>
              <a:stretch>
                <a:fillRect/>
              </a:stretch>
            </p:blipFill>
            <p:spPr bwMode="auto">
              <a:xfrm>
                <a:off x="2802475" y="5275796"/>
                <a:ext cx="1129087" cy="613188"/>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77" name="Picture 98" descr="mars2009blue"/>
              <p:cNvPicPr>
                <a:picLocks noChangeAspect="1" noChangeArrowheads="1"/>
              </p:cNvPicPr>
              <p:nvPr/>
            </p:nvPicPr>
            <p:blipFill>
              <a:blip r:embed="rId21">
                <a:extLst>
                  <a:ext uri="{28A0092B-C50C-407E-A947-70E740481C1C}">
                    <a14:useLocalDpi xmlns="" xmlns:a14="http://schemas.microsoft.com/office/drawing/2010/main" val="0"/>
                  </a:ext>
                </a:extLst>
              </a:blip>
              <a:srcRect/>
              <a:stretch>
                <a:fillRect/>
              </a:stretch>
            </p:blipFill>
            <p:spPr bwMode="auto">
              <a:xfrm>
                <a:off x="1634158" y="5370088"/>
                <a:ext cx="1035236" cy="582442"/>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 name="Picture 9" descr="http://ec.europa.eu/enterprise/newsroom/cf/_getimage.cfm?doc_id=6183"/>
              <p:cNvPicPr>
                <a:picLocks noChangeAspect="1" noChangeArrowheads="1"/>
              </p:cNvPicPr>
              <p:nvPr/>
            </p:nvPicPr>
            <p:blipFill>
              <a:blip r:embed="rId22">
                <a:extLst>
                  <a:ext uri="{28A0092B-C50C-407E-A947-70E740481C1C}">
                    <a14:useLocalDpi xmlns="" xmlns:a14="http://schemas.microsoft.com/office/drawing/2010/main" val="0"/>
                  </a:ext>
                </a:extLst>
              </a:blip>
              <a:srcRect/>
              <a:stretch>
                <a:fillRect/>
              </a:stretch>
            </p:blipFill>
            <p:spPr bwMode="auto">
              <a:xfrm>
                <a:off x="312693" y="6185888"/>
                <a:ext cx="1304676" cy="414057"/>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 name="Picture 57" descr="GMFS"/>
              <p:cNvPicPr/>
              <p:nvPr/>
            </p:nvPicPr>
            <p:blipFill>
              <a:blip r:embed="rId23" cstate="print"/>
              <a:srcRect/>
              <a:stretch>
                <a:fillRect/>
              </a:stretch>
            </p:blipFill>
            <p:spPr bwMode="auto">
              <a:xfrm>
                <a:off x="226" y="3921087"/>
                <a:ext cx="1793388" cy="390769"/>
              </a:xfrm>
              <a:prstGeom prst="rect">
                <a:avLst/>
              </a:prstGeom>
              <a:solidFill>
                <a:schemeClr val="bg1"/>
              </a:solidFill>
              <a:ln w="9525">
                <a:noFill/>
                <a:miter lim="800000"/>
                <a:headEnd/>
                <a:tailEnd/>
              </a:ln>
            </p:spPr>
          </p:pic>
          <p:pic>
            <p:nvPicPr>
              <p:cNvPr id="80" name="Picture 58" descr="VITO_logo_CMYK_halo.jpg"/>
              <p:cNvPicPr>
                <a:picLocks noChangeAspect="1"/>
              </p:cNvPicPr>
              <p:nvPr/>
            </p:nvPicPr>
            <p:blipFill>
              <a:blip r:embed="rId24" cstate="print"/>
              <a:stretch>
                <a:fillRect/>
              </a:stretch>
            </p:blipFill>
            <p:spPr>
              <a:xfrm>
                <a:off x="129698" y="3321011"/>
                <a:ext cx="1501613" cy="433234"/>
              </a:xfrm>
              <a:prstGeom prst="rect">
                <a:avLst/>
              </a:prstGeom>
              <a:solidFill>
                <a:schemeClr val="bg1"/>
              </a:solidFill>
            </p:spPr>
          </p:pic>
          <p:pic>
            <p:nvPicPr>
              <p:cNvPr id="81" name="Picture 59"/>
              <p:cNvPicPr>
                <a:picLocks noChangeAspect="1" noChangeArrowheads="1"/>
              </p:cNvPicPr>
              <p:nvPr/>
            </p:nvPicPr>
            <p:blipFill>
              <a:blip r:embed="rId25"/>
              <a:srcRect/>
              <a:stretch>
                <a:fillRect/>
              </a:stretch>
            </p:blipFill>
            <p:spPr bwMode="auto">
              <a:xfrm>
                <a:off x="268756" y="4447781"/>
                <a:ext cx="1056600" cy="593905"/>
              </a:xfrm>
              <a:prstGeom prst="rect">
                <a:avLst/>
              </a:prstGeom>
              <a:solidFill>
                <a:schemeClr val="bg1"/>
              </a:solidFill>
              <a:ln w="9525">
                <a:noFill/>
                <a:miter lim="800000"/>
                <a:headEnd/>
                <a:tailEnd/>
              </a:ln>
              <a:effectLst/>
            </p:spPr>
          </p:pic>
          <p:pic>
            <p:nvPicPr>
              <p:cNvPr id="82" name="Picture 60"/>
              <p:cNvPicPr>
                <a:picLocks noChangeAspect="1"/>
              </p:cNvPicPr>
              <p:nvPr/>
            </p:nvPicPr>
            <p:blipFill>
              <a:blip r:embed="rId26">
                <a:extLst>
                  <a:ext uri="{28A0092B-C50C-407E-A947-70E740481C1C}">
                    <a14:useLocalDpi xmlns="" xmlns:a14="http://schemas.microsoft.com/office/drawing/2010/main" val="0"/>
                  </a:ext>
                </a:extLst>
              </a:blip>
              <a:stretch>
                <a:fillRect/>
              </a:stretch>
            </p:blipFill>
            <p:spPr>
              <a:xfrm>
                <a:off x="7004582" y="4458619"/>
                <a:ext cx="661980" cy="611166"/>
              </a:xfrm>
              <a:prstGeom prst="rect">
                <a:avLst/>
              </a:prstGeom>
              <a:solidFill>
                <a:schemeClr val="bg1"/>
              </a:solidFill>
            </p:spPr>
          </p:pic>
          <p:pic>
            <p:nvPicPr>
              <p:cNvPr id="83" name="Picture 24" descr="ARC logo COLOR for WORD"/>
              <p:cNvPicPr>
                <a:picLocks noChangeAspect="1" noChangeArrowheads="1"/>
              </p:cNvPicPr>
              <p:nvPr/>
            </p:nvPicPr>
            <p:blipFill>
              <a:blip r:embed="rId27" cstate="print">
                <a:extLst>
                  <a:ext uri="{28A0092B-C50C-407E-A947-70E740481C1C}">
                    <a14:useLocalDpi xmlns="" xmlns:a14="http://schemas.microsoft.com/office/drawing/2010/main" val="0"/>
                  </a:ext>
                </a:extLst>
              </a:blip>
              <a:srcRect/>
              <a:stretch>
                <a:fillRect/>
              </a:stretch>
            </p:blipFill>
            <p:spPr bwMode="auto">
              <a:xfrm>
                <a:off x="6895034" y="5363434"/>
                <a:ext cx="918243" cy="559285"/>
              </a:xfrm>
              <a:prstGeom prst="rect">
                <a:avLst/>
              </a:prstGeom>
              <a:solidFill>
                <a:schemeClr val="bg1"/>
              </a:solidFill>
              <a:ln w="9525">
                <a:noFill/>
                <a:miter lim="800000"/>
                <a:headEnd/>
                <a:tailEnd/>
              </a:ln>
            </p:spPr>
          </p:pic>
          <p:pic>
            <p:nvPicPr>
              <p:cNvPr id="84" name="Picture 4"/>
              <p:cNvPicPr>
                <a:picLocks noChangeAspect="1" noChangeArrowheads="1"/>
              </p:cNvPicPr>
              <p:nvPr/>
            </p:nvPicPr>
            <p:blipFill>
              <a:blip r:embed="rId28" cstate="print"/>
              <a:srcRect/>
              <a:stretch>
                <a:fillRect/>
              </a:stretch>
            </p:blipFill>
            <p:spPr bwMode="auto">
              <a:xfrm>
                <a:off x="7135783" y="3355399"/>
                <a:ext cx="765397" cy="612677"/>
              </a:xfrm>
              <a:prstGeom prst="rect">
                <a:avLst/>
              </a:prstGeom>
              <a:solidFill>
                <a:schemeClr val="bg1"/>
              </a:solidFill>
              <a:ln w="9525">
                <a:noFill/>
                <a:miter lim="800000"/>
                <a:headEnd/>
                <a:tailEnd/>
              </a:ln>
            </p:spPr>
          </p:pic>
          <p:pic>
            <p:nvPicPr>
              <p:cNvPr id="85" name="Picture 17"/>
              <p:cNvPicPr>
                <a:picLocks noChangeAspect="1" noChangeArrowheads="1"/>
              </p:cNvPicPr>
              <p:nvPr/>
            </p:nvPicPr>
            <p:blipFill>
              <a:blip r:embed="rId29" cstate="print"/>
              <a:srcRect/>
              <a:stretch>
                <a:fillRect/>
              </a:stretch>
            </p:blipFill>
            <p:spPr bwMode="auto">
              <a:xfrm>
                <a:off x="8032792" y="4637616"/>
                <a:ext cx="1089342" cy="620620"/>
              </a:xfrm>
              <a:prstGeom prst="rect">
                <a:avLst/>
              </a:prstGeom>
              <a:solidFill>
                <a:schemeClr val="bg1"/>
              </a:solidFill>
              <a:ln w="9525" algn="in">
                <a:noFill/>
                <a:miter lim="800000"/>
                <a:headEnd/>
                <a:tailEnd/>
              </a:ln>
            </p:spPr>
          </p:pic>
          <p:pic>
            <p:nvPicPr>
              <p:cNvPr id="86" name="Picture 2" descr="servir-01.jpg"/>
              <p:cNvPicPr>
                <a:picLocks noChangeAspect="1"/>
              </p:cNvPicPr>
              <p:nvPr/>
            </p:nvPicPr>
            <p:blipFill>
              <a:blip r:embed="rId30" cstate="print">
                <a:extLst>
                  <a:ext uri="{28A0092B-C50C-407E-A947-70E740481C1C}">
                    <a14:useLocalDpi xmlns="" xmlns:a14="http://schemas.microsoft.com/office/drawing/2010/main" val="0"/>
                  </a:ext>
                </a:extLst>
              </a:blip>
              <a:srcRect/>
              <a:stretch>
                <a:fillRect/>
              </a:stretch>
            </p:blipFill>
            <p:spPr bwMode="auto">
              <a:xfrm>
                <a:off x="8234425" y="5472134"/>
                <a:ext cx="593561" cy="38302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7" name="Picture 65"/>
              <p:cNvPicPr>
                <a:picLocks noChangeAspect="1"/>
              </p:cNvPicPr>
              <p:nvPr/>
            </p:nvPicPr>
            <p:blipFill>
              <a:blip r:embed="rId31" cstate="print">
                <a:extLst>
                  <a:ext uri="{28A0092B-C50C-407E-A947-70E740481C1C}">
                    <a14:useLocalDpi xmlns="" xmlns:a14="http://schemas.microsoft.com/office/drawing/2010/main" val="0"/>
                  </a:ext>
                </a:extLst>
              </a:blip>
              <a:stretch>
                <a:fillRect/>
              </a:stretch>
            </p:blipFill>
            <p:spPr>
              <a:xfrm>
                <a:off x="8531206" y="3151161"/>
                <a:ext cx="467153" cy="510577"/>
              </a:xfrm>
              <a:prstGeom prst="rect">
                <a:avLst/>
              </a:prstGeom>
              <a:solidFill>
                <a:schemeClr val="bg1"/>
              </a:solidFill>
            </p:spPr>
          </p:pic>
          <p:pic>
            <p:nvPicPr>
              <p:cNvPr id="88" name="Picture 2" descr="https://encrypted-tbn1.google.com/images?q=tbn:ANd9GcRmZxGsov9t4TSeOMUXxAuA_3imJTpc-PTF-_AIYoduFsJJ_h4k"/>
              <p:cNvPicPr>
                <a:picLocks noChangeAspect="1" noChangeArrowheads="1"/>
              </p:cNvPicPr>
              <p:nvPr/>
            </p:nvPicPr>
            <p:blipFill>
              <a:blip r:embed="rId32" cstate="print"/>
              <a:srcRect/>
              <a:stretch>
                <a:fillRect/>
              </a:stretch>
            </p:blipFill>
            <p:spPr bwMode="auto">
              <a:xfrm>
                <a:off x="8208845" y="5913235"/>
                <a:ext cx="857887" cy="639965"/>
              </a:xfrm>
              <a:prstGeom prst="rect">
                <a:avLst/>
              </a:prstGeom>
              <a:solidFill>
                <a:schemeClr val="bg1"/>
              </a:solidFill>
            </p:spPr>
          </p:pic>
          <p:pic>
            <p:nvPicPr>
              <p:cNvPr id="89" name="Picture 2"/>
              <p:cNvPicPr>
                <a:picLocks noChangeAspect="1" noChangeArrowheads="1"/>
              </p:cNvPicPr>
              <p:nvPr/>
            </p:nvPicPr>
            <p:blipFill>
              <a:blip r:embed="rId33">
                <a:extLst>
                  <a:ext uri="{28A0092B-C50C-407E-A947-70E740481C1C}">
                    <a14:useLocalDpi xmlns="" xmlns:a14="http://schemas.microsoft.com/office/drawing/2010/main" val="0"/>
                  </a:ext>
                </a:extLst>
              </a:blip>
              <a:srcRect/>
              <a:stretch>
                <a:fillRect/>
              </a:stretch>
            </p:blipFill>
            <p:spPr bwMode="auto">
              <a:xfrm>
                <a:off x="2790717" y="5819846"/>
                <a:ext cx="1423635" cy="480623"/>
              </a:xfrm>
              <a:prstGeom prst="rect">
                <a:avLst/>
              </a:prstGeom>
              <a:solidFill>
                <a:schemeClr val="bg1"/>
              </a:solid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0" name="Picture 1"/>
              <p:cNvPicPr>
                <a:picLocks noChangeAspect="1"/>
              </p:cNvPicPr>
              <p:nvPr/>
            </p:nvPicPr>
            <p:blipFill>
              <a:blip r:embed="rId34" cstate="print">
                <a:extLst>
                  <a:ext uri="{28A0092B-C50C-407E-A947-70E740481C1C}">
                    <a14:useLocalDpi xmlns="" xmlns:a14="http://schemas.microsoft.com/office/drawing/2010/main" val="0"/>
                  </a:ext>
                </a:extLst>
              </a:blip>
              <a:stretch>
                <a:fillRect/>
              </a:stretch>
            </p:blipFill>
            <p:spPr>
              <a:xfrm>
                <a:off x="8272302" y="1938027"/>
                <a:ext cx="760370" cy="1037295"/>
              </a:xfrm>
              <a:prstGeom prst="rect">
                <a:avLst/>
              </a:prstGeom>
              <a:solidFill>
                <a:schemeClr val="bg1"/>
              </a:solidFill>
            </p:spPr>
          </p:pic>
          <p:pic>
            <p:nvPicPr>
              <p:cNvPr id="91" name="Picture 2" descr="CSIRO Logo">
                <a:hlinkClick r:id="rId35" tooltip="CSIRO Logo"/>
              </p:cNvPr>
              <p:cNvPicPr>
                <a:picLocks noChangeAspect="1" noChangeArrowheads="1"/>
              </p:cNvPicPr>
              <p:nvPr/>
            </p:nvPicPr>
            <p:blipFill>
              <a:blip r:embed="rId36">
                <a:extLst>
                  <a:ext uri="{28A0092B-C50C-407E-A947-70E740481C1C}">
                    <a14:useLocalDpi xmlns="" xmlns:a14="http://schemas.microsoft.com/office/drawing/2010/main" val="0"/>
                  </a:ext>
                </a:extLst>
              </a:blip>
              <a:srcRect/>
              <a:stretch>
                <a:fillRect/>
              </a:stretch>
            </p:blipFill>
            <p:spPr bwMode="auto">
              <a:xfrm>
                <a:off x="2347650" y="1890452"/>
                <a:ext cx="661929" cy="791873"/>
              </a:xfrm>
              <a:prstGeom prst="rect">
                <a:avLst/>
              </a:prstGeom>
              <a:solidFill>
                <a:schemeClr val="bg1"/>
              </a:solidFill>
              <a:extLst>
                <a:ext uri="{909E8E84-426E-40DD-AFC4-6F175D3DCCD1}">
                  <a14:hiddenFill xmlns="" xmlns:a14="http://schemas.microsoft.com/office/drawing/2010/main">
                    <a:solidFill>
                      <a:srgbClr val="FFFFFF"/>
                    </a:solidFill>
                  </a14:hiddenFill>
                </a:ext>
              </a:extLst>
            </p:spPr>
          </p:pic>
          <p:pic>
            <p:nvPicPr>
              <p:cNvPr id="92" name="Picture 2" descr="LOGO CE_Vertical_EN"/>
              <p:cNvPicPr>
                <a:picLocks noChangeAspect="1" noChangeArrowheads="1"/>
              </p:cNvPicPr>
              <p:nvPr/>
            </p:nvPicPr>
            <p:blipFill>
              <a:blip r:embed="rId37" cstate="print">
                <a:extLst>
                  <a:ext uri="{28A0092B-C50C-407E-A947-70E740481C1C}">
                    <a14:useLocalDpi xmlns="" xmlns:a14="http://schemas.microsoft.com/office/drawing/2010/main" val="0"/>
                  </a:ext>
                </a:extLst>
              </a:blip>
              <a:srcRect/>
              <a:stretch>
                <a:fillRect/>
              </a:stretch>
            </p:blipFill>
            <p:spPr bwMode="auto">
              <a:xfrm>
                <a:off x="3493366" y="1923755"/>
                <a:ext cx="1138586" cy="78759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 name="Picture 37" descr="chinese_academy_of_sciences_logo.jpg"/>
              <p:cNvPicPr>
                <a:picLocks noChangeAspect="1"/>
              </p:cNvPicPr>
              <p:nvPr/>
            </p:nvPicPr>
            <p:blipFill>
              <a:blip r:embed="rId38" cstate="screen">
                <a:extLst>
                  <a:ext uri="{28A0092B-C50C-407E-A947-70E740481C1C}">
                    <a14:useLocalDpi xmlns="" xmlns:a14="http://schemas.microsoft.com/office/drawing/2010/main"/>
                  </a:ext>
                </a:extLst>
              </a:blip>
              <a:srcRect/>
              <a:stretch>
                <a:fillRect/>
              </a:stretch>
            </p:blipFill>
            <p:spPr bwMode="auto">
              <a:xfrm>
                <a:off x="2476416" y="3681911"/>
                <a:ext cx="814283" cy="817086"/>
              </a:xfrm>
              <a:prstGeom prst="rect">
                <a:avLst/>
              </a:prstGeom>
              <a:solidFill>
                <a:schemeClr val="bg1"/>
              </a:solidFill>
              <a:ln w="9525">
                <a:noFill/>
                <a:miter lim="800000"/>
                <a:headEnd/>
                <a:tailEnd/>
              </a:ln>
            </p:spPr>
          </p:pic>
          <p:pic>
            <p:nvPicPr>
              <p:cNvPr id="94" name="图片 6"/>
              <p:cNvPicPr>
                <a:picLocks noChangeAspect="1"/>
              </p:cNvPicPr>
              <p:nvPr/>
            </p:nvPicPr>
            <p:blipFill rotWithShape="1">
              <a:blip r:embed="rId39" cstate="print">
                <a:extLst>
                  <a:ext uri="{28A0092B-C50C-407E-A947-70E740481C1C}">
                    <a14:useLocalDpi xmlns="" xmlns:a14="http://schemas.microsoft.com/office/drawing/2010/main" val="0"/>
                  </a:ext>
                </a:extLst>
              </a:blip>
              <a:srcRect l="21297" t="12184" r="27522" b="41944"/>
              <a:stretch/>
            </p:blipFill>
            <p:spPr>
              <a:xfrm>
                <a:off x="5813566" y="4673471"/>
                <a:ext cx="692844" cy="689963"/>
              </a:xfrm>
              <a:prstGeom prst="rect">
                <a:avLst/>
              </a:prstGeom>
              <a:solidFill>
                <a:schemeClr val="bg1"/>
              </a:solidFill>
            </p:spPr>
          </p:pic>
          <p:pic>
            <p:nvPicPr>
              <p:cNvPr id="95" name="Picture 2"/>
              <p:cNvPicPr>
                <a:picLocks noChangeAspect="1"/>
              </p:cNvPicPr>
              <p:nvPr/>
            </p:nvPicPr>
            <p:blipFill>
              <a:blip r:embed="rId40" cstate="print">
                <a:extLst>
                  <a:ext uri="{28A0092B-C50C-407E-A947-70E740481C1C}">
                    <a14:useLocalDpi xmlns="" xmlns:a14="http://schemas.microsoft.com/office/drawing/2010/main" val="0"/>
                  </a:ext>
                </a:extLst>
              </a:blip>
              <a:stretch>
                <a:fillRect/>
              </a:stretch>
            </p:blipFill>
            <p:spPr>
              <a:xfrm>
                <a:off x="4427393" y="5733885"/>
                <a:ext cx="510313" cy="474658"/>
              </a:xfrm>
              <a:prstGeom prst="rect">
                <a:avLst/>
              </a:prstGeom>
              <a:solidFill>
                <a:schemeClr val="bg1"/>
              </a:solidFill>
            </p:spPr>
          </p:pic>
          <p:pic>
            <p:nvPicPr>
              <p:cNvPr id="96" name="Picture 3"/>
              <p:cNvPicPr>
                <a:picLocks noChangeAspect="1"/>
              </p:cNvPicPr>
              <p:nvPr/>
            </p:nvPicPr>
            <p:blipFill>
              <a:blip r:embed="rId41" cstate="print">
                <a:extLst>
                  <a:ext uri="{28A0092B-C50C-407E-A947-70E740481C1C}">
                    <a14:useLocalDpi xmlns="" xmlns:a14="http://schemas.microsoft.com/office/drawing/2010/main" val="0"/>
                  </a:ext>
                </a:extLst>
              </a:blip>
              <a:stretch>
                <a:fillRect/>
              </a:stretch>
            </p:blipFill>
            <p:spPr>
              <a:xfrm>
                <a:off x="4383524" y="6316092"/>
                <a:ext cx="984162" cy="283853"/>
              </a:xfrm>
              <a:prstGeom prst="rect">
                <a:avLst/>
              </a:prstGeom>
              <a:solidFill>
                <a:schemeClr val="bg1"/>
              </a:solidFill>
            </p:spPr>
          </p:pic>
        </p:grpSp>
        <p:grpSp>
          <p:nvGrpSpPr>
            <p:cNvPr id="103" name="Groupe 102"/>
            <p:cNvGrpSpPr/>
            <p:nvPr/>
          </p:nvGrpSpPr>
          <p:grpSpPr>
            <a:xfrm>
              <a:off x="1584148" y="2536092"/>
              <a:ext cx="6438850" cy="4190029"/>
              <a:chOff x="1584148" y="2536092"/>
              <a:chExt cx="6438850" cy="4190029"/>
            </a:xfrm>
          </p:grpSpPr>
          <p:pic>
            <p:nvPicPr>
              <p:cNvPr id="50" name="Picture 5"/>
              <p:cNvPicPr>
                <a:picLocks noChangeAspect="1" noChangeArrowheads="1"/>
              </p:cNvPicPr>
              <p:nvPr/>
            </p:nvPicPr>
            <p:blipFill>
              <a:blip r:embed="rId42">
                <a:extLst>
                  <a:ext uri="{28A0092B-C50C-407E-A947-70E740481C1C}">
                    <a14:useLocalDpi xmlns="" xmlns:a14="http://schemas.microsoft.com/office/drawing/2010/main" val="0"/>
                  </a:ext>
                </a:extLst>
              </a:blip>
              <a:srcRect/>
              <a:stretch>
                <a:fillRect/>
              </a:stretch>
            </p:blipFill>
            <p:spPr bwMode="auto">
              <a:xfrm>
                <a:off x="4974026" y="2986317"/>
                <a:ext cx="459588" cy="569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 name="Picture 4" descr="DAFF_ABARES_Stacked-01.png"/>
              <p:cNvPicPr>
                <a:picLocks noChangeAspect="1"/>
              </p:cNvPicPr>
              <p:nvPr/>
            </p:nvPicPr>
            <p:blipFill>
              <a:blip r:embed="rId43" cstate="print">
                <a:extLst>
                  <a:ext uri="{28A0092B-C50C-407E-A947-70E740481C1C}">
                    <a14:useLocalDpi xmlns="" xmlns:a14="http://schemas.microsoft.com/office/drawing/2010/main" val="0"/>
                  </a:ext>
                </a:extLst>
              </a:blip>
              <a:stretch>
                <a:fillRect/>
              </a:stretch>
            </p:blipFill>
            <p:spPr>
              <a:xfrm>
                <a:off x="2519568" y="2536092"/>
                <a:ext cx="1210917" cy="1027082"/>
              </a:xfrm>
              <a:prstGeom prst="rect">
                <a:avLst/>
              </a:prstGeom>
            </p:spPr>
          </p:pic>
          <p:pic>
            <p:nvPicPr>
              <p:cNvPr id="52" name="Picture 5" descr="SAGARPA_horizontal_CMYK.pdf"/>
              <p:cNvPicPr>
                <a:picLocks noChangeAspect="1"/>
              </p:cNvPicPr>
              <p:nvPr/>
            </p:nvPicPr>
            <p:blipFill>
              <a:blip r:embed="rId44" cstate="print">
                <a:extLst>
                  <a:ext uri="{28A0092B-C50C-407E-A947-70E740481C1C}">
                    <a14:useLocalDpi xmlns="" xmlns:a14="http://schemas.microsoft.com/office/drawing/2010/main" val="0"/>
                  </a:ext>
                </a:extLst>
              </a:blip>
              <a:stretch>
                <a:fillRect/>
              </a:stretch>
            </p:blipFill>
            <p:spPr>
              <a:xfrm>
                <a:off x="4989544" y="3432063"/>
                <a:ext cx="2146239" cy="1658458"/>
              </a:xfrm>
              <a:prstGeom prst="rect">
                <a:avLst/>
              </a:prstGeom>
            </p:spPr>
          </p:pic>
          <p:pic>
            <p:nvPicPr>
              <p:cNvPr id="53" name="Picture 2"/>
              <p:cNvPicPr>
                <a:picLocks noChangeAspect="1" noChangeArrowheads="1"/>
              </p:cNvPicPr>
              <p:nvPr/>
            </p:nvPicPr>
            <p:blipFill>
              <a:blip r:embed="rId45">
                <a:extLst>
                  <a:ext uri="{28A0092B-C50C-407E-A947-70E740481C1C}">
                    <a14:useLocalDpi xmlns="" xmlns:a14="http://schemas.microsoft.com/office/drawing/2010/main" val="0"/>
                  </a:ext>
                </a:extLst>
              </a:blip>
              <a:srcRect/>
              <a:stretch>
                <a:fillRect/>
              </a:stretch>
            </p:blipFill>
            <p:spPr bwMode="auto">
              <a:xfrm>
                <a:off x="1584148" y="2740989"/>
                <a:ext cx="892268" cy="2343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4" name="Picture 71"/>
              <p:cNvPicPr>
                <a:picLocks noChangeAspect="1"/>
              </p:cNvPicPr>
              <p:nvPr/>
            </p:nvPicPr>
            <p:blipFill>
              <a:blip r:embed="rId46">
                <a:extLst>
                  <a:ext uri="{28A0092B-C50C-407E-A947-70E740481C1C}">
                    <a14:useLocalDpi xmlns="" xmlns:a14="http://schemas.microsoft.com/office/drawing/2010/main" val="0"/>
                  </a:ext>
                </a:extLst>
              </a:blip>
              <a:stretch>
                <a:fillRect/>
              </a:stretch>
            </p:blipFill>
            <p:spPr>
              <a:xfrm>
                <a:off x="1991743" y="6189914"/>
                <a:ext cx="626652" cy="536207"/>
              </a:xfrm>
              <a:prstGeom prst="rect">
                <a:avLst/>
              </a:prstGeom>
            </p:spPr>
          </p:pic>
          <p:pic>
            <p:nvPicPr>
              <p:cNvPr id="55" name="Picture 2"/>
              <p:cNvPicPr>
                <a:picLocks noChangeAspect="1" noChangeArrowheads="1"/>
              </p:cNvPicPr>
              <p:nvPr/>
            </p:nvPicPr>
            <p:blipFill>
              <a:blip r:embed="rId47" cstate="print">
                <a:extLst>
                  <a:ext uri="{28A0092B-C50C-407E-A947-70E740481C1C}">
                    <a14:useLocalDpi xmlns="" xmlns:a14="http://schemas.microsoft.com/office/drawing/2010/main" val="0"/>
                  </a:ext>
                </a:extLst>
              </a:blip>
              <a:srcRect/>
              <a:stretch>
                <a:fillRect/>
              </a:stretch>
            </p:blipFill>
            <p:spPr bwMode="auto">
              <a:xfrm>
                <a:off x="5813566" y="5523646"/>
                <a:ext cx="817788" cy="3873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 name="Picture 2" descr="C:\Users\ireshef\Pictures\logo\umd.png"/>
              <p:cNvPicPr>
                <a:picLocks noChangeAspect="1" noChangeArrowheads="1"/>
              </p:cNvPicPr>
              <p:nvPr/>
            </p:nvPicPr>
            <p:blipFill>
              <a:blip r:embed="rId48" cstate="print">
                <a:extLst>
                  <a:ext uri="{28A0092B-C50C-407E-A947-70E740481C1C}">
                    <a14:useLocalDpi xmlns="" xmlns:a14="http://schemas.microsoft.com/office/drawing/2010/main" val="0"/>
                  </a:ext>
                </a:extLst>
              </a:blip>
              <a:srcRect/>
              <a:stretch>
                <a:fillRect/>
              </a:stretch>
            </p:blipFill>
            <p:spPr bwMode="auto">
              <a:xfrm>
                <a:off x="7499123" y="6029325"/>
                <a:ext cx="523875" cy="523875"/>
              </a:xfrm>
              <a:prstGeom prst="rect">
                <a:avLst/>
              </a:prstGeom>
              <a:noFill/>
              <a:extLst>
                <a:ext uri="{909E8E84-426E-40DD-AFC4-6F175D3DCCD1}">
                  <a14:hiddenFill xmlns="" xmlns:a14="http://schemas.microsoft.com/office/drawing/2010/main">
                    <a:solidFill>
                      <a:srgbClr val="FFFFFF"/>
                    </a:solidFill>
                  </a14:hiddenFill>
                </a:ext>
              </a:extLst>
            </p:spPr>
          </p:pic>
          <p:pic>
            <p:nvPicPr>
              <p:cNvPr id="57" name="Picture 7" descr="caas.jpeg"/>
              <p:cNvPicPr>
                <a:picLocks noChangeAspect="1"/>
              </p:cNvPicPr>
              <p:nvPr/>
            </p:nvPicPr>
            <p:blipFill>
              <a:blip r:embed="rId49">
                <a:extLst>
                  <a:ext uri="{28A0092B-C50C-407E-A947-70E740481C1C}">
                    <a14:useLocalDpi xmlns="" xmlns:a14="http://schemas.microsoft.com/office/drawing/2010/main" val="0"/>
                  </a:ext>
                </a:extLst>
              </a:blip>
              <a:stretch>
                <a:fillRect/>
              </a:stretch>
            </p:blipFill>
            <p:spPr>
              <a:xfrm>
                <a:off x="3207566" y="3571046"/>
                <a:ext cx="1580795" cy="332799"/>
              </a:xfrm>
              <a:prstGeom prst="rect">
                <a:avLst/>
              </a:prstGeom>
            </p:spPr>
          </p:pic>
          <p:pic>
            <p:nvPicPr>
              <p:cNvPr id="58" name="Picture 6" descr="abares_logo.png"/>
              <p:cNvPicPr>
                <a:picLocks noChangeAspect="1"/>
              </p:cNvPicPr>
              <p:nvPr/>
            </p:nvPicPr>
            <p:blipFill>
              <a:blip r:embed="rId50">
                <a:extLst>
                  <a:ext uri="{28A0092B-C50C-407E-A947-70E740481C1C}">
                    <a14:useLocalDpi xmlns="" xmlns:a14="http://schemas.microsoft.com/office/drawing/2010/main" val="0"/>
                  </a:ext>
                </a:extLst>
              </a:blip>
              <a:stretch>
                <a:fillRect/>
              </a:stretch>
            </p:blipFill>
            <p:spPr>
              <a:xfrm>
                <a:off x="2948467" y="4410389"/>
                <a:ext cx="1772081" cy="510967"/>
              </a:xfrm>
              <a:prstGeom prst="rect">
                <a:avLst/>
              </a:prstGeom>
            </p:spPr>
          </p:pic>
        </p:grpSp>
      </p:grpSp>
      <p:sp>
        <p:nvSpPr>
          <p:cNvPr id="3" name="Titre 2"/>
          <p:cNvSpPr>
            <a:spLocks noGrp="1"/>
          </p:cNvSpPr>
          <p:nvPr>
            <p:ph type="title" idx="4294967295"/>
          </p:nvPr>
        </p:nvSpPr>
        <p:spPr/>
        <p:txBody>
          <a:bodyPr/>
          <a:lstStyle/>
          <a:p>
            <a:r>
              <a:rPr lang="en-US" sz="2800" dirty="0" smtClean="0">
                <a:solidFill>
                  <a:schemeClr val="bg1"/>
                </a:solidFill>
                <a:latin typeface="Tahoma"/>
                <a:ea typeface="ＭＳ Ｐゴシック"/>
                <a:cs typeface="Tahoma"/>
              </a:rPr>
              <a:t>GEOGLAM Community of Practice</a:t>
            </a:r>
            <a:endParaRPr lang="fr-FR" dirty="0">
              <a:solidFill>
                <a:schemeClr val="bg1"/>
              </a:solidFill>
            </a:endParaRPr>
          </a:p>
        </p:txBody>
      </p:sp>
      <p:sp>
        <p:nvSpPr>
          <p:cNvPr id="47" name="Rectangle 18"/>
          <p:cNvSpPr txBox="1">
            <a:spLocks noChangeArrowheads="1"/>
          </p:cNvSpPr>
          <p:nvPr/>
        </p:nvSpPr>
        <p:spPr>
          <a:xfrm>
            <a:off x="1" y="1291228"/>
            <a:ext cx="9144000" cy="838200"/>
          </a:xfrm>
          <a:prstGeom prst="rect">
            <a:avLst/>
          </a:prstGeom>
        </p:spPr>
        <p:txBody>
          <a:bodyP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effectLst/>
                <a:uLnTx/>
                <a:uFillTx/>
                <a:latin typeface="Arial Narrow" pitchFamily="34" charset="0"/>
                <a:ea typeface="ＭＳ Ｐゴシック" charset="-128"/>
                <a:cs typeface="ＭＳ Ｐゴシック" charset="-128"/>
              </a:rPr>
              <a:t>Open Community made up of international and national agencies concerned with agricultural monitoring including Ministries of Ag, space agencies, universities, &amp;</a:t>
            </a:r>
            <a:r>
              <a:rPr kumimoji="0" lang="en-US" sz="2000" b="1" i="0" u="none" strike="noStrike" kern="0" cap="none" spc="0" normalizeH="0" noProof="0" dirty="0" smtClean="0">
                <a:ln>
                  <a:noFill/>
                </a:ln>
                <a:effectLst/>
                <a:uLnTx/>
                <a:uFillTx/>
                <a:latin typeface="Arial Narrow" pitchFamily="34" charset="0"/>
                <a:ea typeface="ＭＳ Ｐゴシック" charset="-128"/>
                <a:cs typeface="ＭＳ Ｐゴシック" charset="-128"/>
              </a:rPr>
              <a:t> </a:t>
            </a:r>
            <a:r>
              <a:rPr kumimoji="0" lang="en-US" sz="2000" b="1" i="0" u="none" strike="noStrike" kern="0" cap="none" spc="0" normalizeH="0" baseline="0" noProof="0" dirty="0" smtClean="0">
                <a:ln>
                  <a:noFill/>
                </a:ln>
                <a:effectLst/>
                <a:uLnTx/>
                <a:uFillTx/>
                <a:latin typeface="Arial Narrow" pitchFamily="34" charset="0"/>
                <a:ea typeface="ＭＳ Ｐゴシック" charset="-128"/>
                <a:cs typeface="ＭＳ Ｐゴシック" charset="-128"/>
              </a:rPr>
              <a:t>industry</a:t>
            </a:r>
            <a:br>
              <a:rPr kumimoji="0" lang="en-US" sz="2000" b="1" i="0" u="none" strike="noStrike" kern="0" cap="none" spc="0" normalizeH="0" baseline="0" noProof="0" dirty="0" smtClean="0">
                <a:ln>
                  <a:noFill/>
                </a:ln>
                <a:effectLst/>
                <a:uLnTx/>
                <a:uFillTx/>
                <a:latin typeface="Arial Narrow" pitchFamily="34" charset="0"/>
                <a:ea typeface="ＭＳ Ｐゴシック" charset="-128"/>
                <a:cs typeface="ＭＳ Ｐゴシック" charset="-128"/>
              </a:rPr>
            </a:br>
            <a:endParaRPr kumimoji="0" lang="en-US" sz="2000" b="1" i="1" u="none" strike="noStrike" kern="0" cap="none" spc="0" normalizeH="0" baseline="0" noProof="0" dirty="0" smtClean="0">
              <a:ln>
                <a:noFill/>
              </a:ln>
              <a:effectLst/>
              <a:uLnTx/>
              <a:uFillTx/>
              <a:latin typeface="Arial Narrow" pitchFamily="34" charset="0"/>
              <a:ea typeface="ＭＳ Ｐゴシック" charset="-128"/>
              <a:cs typeface="ＭＳ Ｐゴシック" charset="-128"/>
            </a:endParaRPr>
          </a:p>
        </p:txBody>
      </p:sp>
      <p:pic>
        <p:nvPicPr>
          <p:cNvPr id="31746" name="Picture 2" descr="http://www.google.fr/url?source=imglanding&amp;ct=img&amp;q=https://www.ghrsst.org/files/imagelibrary/ceos.png&amp;sa=X&amp;ei=LmZ5UtHlK5OwqAHi34C4BA&amp;ved=0CAkQ8wc&amp;usg=AFQjCNFdShHUo4ZyltzLNV9Hs12sJLGr1w"/>
          <p:cNvPicPr>
            <a:picLocks noChangeAspect="1" noChangeArrowheads="1"/>
          </p:cNvPicPr>
          <p:nvPr/>
        </p:nvPicPr>
        <p:blipFill>
          <a:blip r:embed="rId51"/>
          <a:srcRect/>
          <a:stretch>
            <a:fillRect/>
          </a:stretch>
        </p:blipFill>
        <p:spPr bwMode="auto">
          <a:xfrm>
            <a:off x="312693" y="5239245"/>
            <a:ext cx="1209548" cy="616310"/>
          </a:xfrm>
          <a:prstGeom prst="rect">
            <a:avLst/>
          </a:prstGeom>
          <a:noFill/>
        </p:spPr>
      </p:pic>
      <p:sp>
        <p:nvSpPr>
          <p:cNvPr id="102" name="Rectangle 5"/>
          <p:cNvSpPr>
            <a:spLocks noGrp="1" noChangeArrowheads="1"/>
          </p:cNvSpPr>
          <p:nvPr>
            <p:ph type="sldNum" sz="quarter" idx="10"/>
          </p:nvPr>
        </p:nvSpPr>
        <p:spPr bwMode="auto">
          <a:xfrm>
            <a:off x="7239000" y="6600825"/>
            <a:ext cx="1905000" cy="257175"/>
          </a:xfrm>
          <a:noFill/>
          <a:ln>
            <a:miter lim="800000"/>
            <a:headEnd/>
            <a:tailEnd/>
          </a:ln>
        </p:spPr>
        <p:txBody>
          <a:bodyPr/>
          <a:lstStyle/>
          <a:p>
            <a:fld id="{E4CFB639-93DA-4473-812F-F37C7ADCDFD1}" type="slidenum">
              <a:rPr lang="en-US" smtClean="0"/>
              <a:pPr/>
              <a:t>9</a:t>
            </a:fld>
            <a:r>
              <a:rPr lang="en-US" dirty="0" smtClean="0"/>
              <a:t> / </a:t>
            </a:r>
            <a:r>
              <a:rPr lang="en-US" dirty="0" smtClean="0"/>
              <a:t>21</a:t>
            </a:r>
            <a:endParaRPr lang="en-US" dirty="0" smtClean="0"/>
          </a:p>
        </p:txBody>
      </p:sp>
    </p:spTree>
    <p:extLst>
      <p:ext uri="{BB962C8B-B14F-4D97-AF65-F5344CB8AC3E}">
        <p14:creationId xmlns="" xmlns:p14="http://schemas.microsoft.com/office/powerpoint/2010/main" val="2593093818"/>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4_EUM_template_v03">
  <a:themeElements>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fontScheme name="4_EUM_template_v0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15636</TotalTime>
  <Words>1235</Words>
  <Application>Microsoft Office PowerPoint</Application>
  <PresentationFormat>Affichage à l'écran (4:3)</PresentationFormat>
  <Paragraphs>212</Paragraphs>
  <Slides>21</Slides>
  <Notes>8</Notes>
  <HiddenSlides>0</HiddenSlides>
  <MMClips>0</MMClips>
  <ScaleCrop>false</ScaleCrop>
  <HeadingPairs>
    <vt:vector size="4" baseType="variant">
      <vt:variant>
        <vt:lpstr>Thème</vt:lpstr>
      </vt:variant>
      <vt:variant>
        <vt:i4>1</vt:i4>
      </vt:variant>
      <vt:variant>
        <vt:lpstr>Titres des diapositives</vt:lpstr>
      </vt:variant>
      <vt:variant>
        <vt:i4>21</vt:i4>
      </vt:variant>
    </vt:vector>
  </HeadingPairs>
  <TitlesOfParts>
    <vt:vector size="22" baseType="lpstr">
      <vt:lpstr>4_EUM_template_v03</vt:lpstr>
      <vt:lpstr>27th CEOS PLENARY   GEOGLAM Status Update</vt:lpstr>
      <vt:lpstr>Outline</vt:lpstr>
      <vt:lpstr>GEOGLAM Context G20 Agriculture Priority (2011)</vt:lpstr>
      <vt:lpstr>GEOGLAM Context G20 Agriculture Priority (2011)</vt:lpstr>
      <vt:lpstr>GEOGLAM Official Mandate: G20 Final Declaration – Cannes, Nov. 2011</vt:lpstr>
      <vt:lpstr>GEOGLAM and AMIS</vt:lpstr>
      <vt:lpstr>GEOGLAM Objectives &amp; Scope</vt:lpstr>
      <vt:lpstr>GEOGLAM Structure &amp; Work plan</vt:lpstr>
      <vt:lpstr>GEOGLAM Community of Practice</vt:lpstr>
      <vt:lpstr>GEOGLAM Accomplishments</vt:lpstr>
      <vt:lpstr>GEOGLAM Accomplishments  AMIS Market Monitor</vt:lpstr>
      <vt:lpstr>GEOGLAM Complement to AMIS bulletin GEOGLAM Crop Monitor Interface</vt:lpstr>
      <vt:lpstr>GEOGLAM Accomplishments</vt:lpstr>
      <vt:lpstr>GEOGLAM Accomplishments JECAM</vt:lpstr>
      <vt:lpstr>GEOGLAM Accomplishments Baseline datasets 1</vt:lpstr>
      <vt:lpstr>GEOGLAM Accomplishments  Baseline datasets 2</vt:lpstr>
      <vt:lpstr>GEOGLAM Accomplishments  Baseline datasets 3</vt:lpstr>
      <vt:lpstr>GEOGLAM &amp; CEOS Collaboration Ad-Hoc Team on GEOGLAM</vt:lpstr>
      <vt:lpstr>GEOGLAM and CEOS Collaboration Requirements for Monitoring</vt:lpstr>
      <vt:lpstr>Current and Future Challenges</vt:lpstr>
      <vt:lpstr>Conclusion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Brian Killough</dc:creator>
  <cp:lastModifiedBy>localu</cp:lastModifiedBy>
  <cp:revision>150</cp:revision>
  <cp:lastPrinted>2013-07-23T19:08:48Z</cp:lastPrinted>
  <dcterms:created xsi:type="dcterms:W3CDTF">2011-11-16T09:23:13Z</dcterms:created>
  <dcterms:modified xsi:type="dcterms:W3CDTF">2013-11-06T14:40:10Z</dcterms:modified>
</cp:coreProperties>
</file>