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60" r:id="rId2"/>
    <p:sldId id="300" r:id="rId3"/>
    <p:sldId id="265" r:id="rId4"/>
    <p:sldId id="294" r:id="rId5"/>
    <p:sldId id="266" r:id="rId6"/>
    <p:sldId id="281" r:id="rId7"/>
    <p:sldId id="303" r:id="rId8"/>
    <p:sldId id="269" r:id="rId9"/>
    <p:sldId id="305" r:id="rId10"/>
    <p:sldId id="309" r:id="rId11"/>
    <p:sldId id="306" r:id="rId12"/>
    <p:sldId id="301" r:id="rId13"/>
    <p:sldId id="270" r:id="rId14"/>
    <p:sldId id="310" r:id="rId15"/>
    <p:sldId id="272" r:id="rId16"/>
    <p:sldId id="308" r:id="rId17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96" autoAdjust="0"/>
  </p:normalViewPr>
  <p:slideViewPr>
    <p:cSldViewPr snapToGrid="0" snapToObjects="1">
      <p:cViewPr>
        <p:scale>
          <a:sx n="75" d="100"/>
          <a:sy n="75" d="100"/>
        </p:scale>
        <p:origin x="-1656" y="-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6/11/13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solidFill>
                  <a:srgbClr val="FF0000"/>
                </a:solidFill>
                <a:latin typeface="Times New Roman" pitchFamily="-106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kern="0" dirty="0">
                <a:solidFill>
                  <a:schemeClr val="tx2"/>
                </a:solidFill>
                <a:latin typeface="Arial"/>
                <a:ea typeface="ＭＳ Ｐゴシック" pitchFamily="50" charset="-128"/>
                <a:cs typeface="Arial"/>
              </a:rPr>
              <a:t>Cambodia, Republic of Congo, Costa Rica, Ecuador, Panama, Viet Nam are either UN-REDD or/and World Bank FCPF (Forest Carbon Partnership Facility) countries or adjacent (facilitating seamless acquisitions)</a:t>
            </a: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88325" y="6494551"/>
            <a:ext cx="61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dirty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12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‹#›</a:t>
            </a:fld>
            <a:endParaRPr lang="de-DE" sz="1200" dirty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 userDrawn="1"/>
        </p:nvSpPr>
        <p:spPr bwMode="auto">
          <a:xfrm>
            <a:off x="158549" y="6494551"/>
            <a:ext cx="45537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27th</a:t>
            </a:r>
            <a:r>
              <a:rPr lang="de-DE" sz="1400" b="0" baseline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CEOS </a:t>
            </a:r>
            <a:r>
              <a:rPr lang="de-DE" sz="1400" b="0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Plenary</a:t>
            </a: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|</a:t>
            </a:r>
            <a:r>
              <a:rPr lang="fr-FR" sz="1400" b="0" kern="12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ＭＳ Ｐゴシック" pitchFamily="-106" charset="-128"/>
                <a:cs typeface="+mn-cs"/>
              </a:rPr>
              <a:t>Montréal </a:t>
            </a: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| 5 - 6 November 2013</a:t>
            </a:r>
            <a:endParaRPr lang="de-DE" sz="1400" b="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0265" y="6453963"/>
            <a:ext cx="1639186" cy="318977"/>
          </a:xfrm>
        </p:spPr>
        <p:txBody>
          <a:bodyPr/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334" y="6412713"/>
            <a:ext cx="7222066" cy="3577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b="1" smtClean="0">
                <a:latin typeface="Book Antiqua" pitchFamily="18" charset="0"/>
              </a:rPr>
              <a:t>The 27</a:t>
            </a:r>
            <a:r>
              <a:rPr lang="en-US" b="1" baseline="30000" smtClean="0">
                <a:latin typeface="Book Antiqua" pitchFamily="18" charset="0"/>
              </a:rPr>
              <a:t>th</a:t>
            </a:r>
            <a:r>
              <a:rPr lang="en-US" b="1" smtClean="0">
                <a:latin typeface="Book Antiqua" pitchFamily="18" charset="0"/>
              </a:rPr>
              <a:t>  CEOS Plenary – Montréal, Canada – 5-6 November, 2013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35760" y="188913"/>
            <a:ext cx="5943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559374"/>
            <a:ext cx="1442165" cy="5770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27</a:t>
            </a:r>
            <a:r>
              <a:rPr lang="en-US" sz="1050" b="1" baseline="30000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CEOS Plenary</a:t>
            </a:r>
            <a:endParaRPr lang="en-US" sz="1050" b="1" dirty="0">
              <a:solidFill>
                <a:srgbClr val="FFFFFF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  <a:p>
            <a:pPr algn="ctr" defTabSz="914400" eaLnBrk="0" hangingPunct="0">
              <a:spcBef>
                <a:spcPts val="0"/>
              </a:spcBef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Montréal, Canada</a:t>
            </a:r>
            <a: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5-6 November, 2013</a:t>
            </a:r>
            <a:endParaRPr lang="en-US" sz="1050" b="1" dirty="0">
              <a:solidFill>
                <a:srgbClr val="FFFFFF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08"/>
          <a:stretch>
            <a:fillRect/>
          </a:stretch>
        </p:blipFill>
        <p:spPr bwMode="auto">
          <a:xfrm>
            <a:off x="1" y="0"/>
            <a:ext cx="137544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GFOI_logo_transparent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152400"/>
            <a:ext cx="1285142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transition xmlns:p14="http://schemas.microsoft.com/office/powerpoint/2010/main"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3364187" y="2722564"/>
            <a:ext cx="5462607" cy="1093787"/>
          </a:xfrm>
        </p:spPr>
        <p:txBody>
          <a:bodyPr/>
          <a:lstStyle/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Agenda </a:t>
            </a:r>
            <a:r>
              <a:rPr lang="en-GB" altLang="ja-JP" dirty="0">
                <a:latin typeface="Calibri" pitchFamily="34" charset="0"/>
                <a:ea typeface="ＭＳ Ｐゴシック" pitchFamily="50" charset="-128"/>
              </a:rPr>
              <a:t>I</a:t>
            </a:r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tem: 30</a:t>
            </a:r>
          </a:p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Stephen Briggs, Stephen Ward</a:t>
            </a:r>
            <a:br>
              <a:rPr lang="en-GB" altLang="ja-JP" dirty="0" smtClean="0">
                <a:latin typeface="Calibri" pitchFamily="34" charset="0"/>
                <a:ea typeface="ＭＳ Ｐゴシック" pitchFamily="50" charset="-128"/>
              </a:rPr>
            </a:br>
            <a:r>
              <a:rPr lang="en-GB" altLang="ja-JP" dirty="0" err="1" smtClean="0">
                <a:latin typeface="Calibri" pitchFamily="34" charset="0"/>
                <a:ea typeface="ＭＳ Ｐゴシック" pitchFamily="50" charset="-128"/>
              </a:rPr>
              <a:t>Ake</a:t>
            </a:r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 </a:t>
            </a:r>
            <a:r>
              <a:rPr lang="en-GB" altLang="ja-JP" dirty="0" err="1" smtClean="0">
                <a:latin typeface="Calibri" pitchFamily="34" charset="0"/>
                <a:ea typeface="ＭＳ Ｐゴシック" pitchFamily="50" charset="-128"/>
              </a:rPr>
              <a:t>Rosenqvist</a:t>
            </a:r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, Eugene </a:t>
            </a:r>
            <a:r>
              <a:rPr lang="en-GB" altLang="ja-JP" dirty="0" err="1" smtClean="0">
                <a:latin typeface="Calibri" pitchFamily="34" charset="0"/>
                <a:ea typeface="ＭＳ Ｐゴシック" pitchFamily="50" charset="-128"/>
              </a:rPr>
              <a:t>Fosnight</a:t>
            </a:r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, Frank Martin Seifert</a:t>
            </a:r>
          </a:p>
        </p:txBody>
      </p:sp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270095" y="666750"/>
            <a:ext cx="7630652" cy="1874838"/>
          </a:xfrm>
        </p:spPr>
        <p:txBody>
          <a:bodyPr/>
          <a:lstStyle/>
          <a:p>
            <a:r>
              <a:rPr lang="en-US" dirty="0" smtClean="0"/>
              <a:t>Update on Global </a:t>
            </a:r>
            <a:r>
              <a:rPr lang="en-US" dirty="0"/>
              <a:t>Forest Observations Initiative (GFOI) and the Space Data Coordination Group (SDCG</a:t>
            </a:r>
            <a:r>
              <a:rPr lang="en-US" dirty="0" smtClean="0"/>
              <a:t>)</a:t>
            </a:r>
          </a:p>
        </p:txBody>
      </p:sp>
      <p:pic>
        <p:nvPicPr>
          <p:cNvPr id="6" name="Picture 5" descr="GFOI_logo_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152400"/>
            <a:ext cx="1285142" cy="609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75560"/>
            <a:ext cx="8229600" cy="4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1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s-ES_tradnl" sz="26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IP 2013: </a:t>
            </a:r>
            <a:r>
              <a:rPr lang="es-ES_tradnl" sz="2600" b="1" kern="0" dirty="0" err="1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Landsat</a:t>
            </a:r>
            <a:r>
              <a:rPr lang="es-ES_tradnl" sz="26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 </a:t>
            </a:r>
            <a:r>
              <a:rPr lang="es-ES_tradnl" sz="26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7&amp;</a:t>
            </a:r>
            <a:r>
              <a:rPr lang="es-ES_tradnl" sz="26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8 </a:t>
            </a:r>
            <a:r>
              <a:rPr lang="es-ES_tradnl" sz="26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- </a:t>
            </a:r>
            <a:r>
              <a:rPr lang="es-ES_tradnl" sz="2600" b="1" kern="0" dirty="0" err="1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Africa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5" name="Picture 4" descr="Screen Shot 2013-09-11 at 12.14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1613206"/>
            <a:ext cx="8647698" cy="474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93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75560"/>
            <a:ext cx="8229600" cy="4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1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s-ES_tradnl" sz="26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IP 2013: </a:t>
            </a:r>
            <a:r>
              <a:rPr lang="es-ES_tradnl" sz="2600" b="1" kern="0" dirty="0" err="1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Landsat</a:t>
            </a:r>
            <a:r>
              <a:rPr lang="es-ES_tradnl" sz="26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 </a:t>
            </a:r>
            <a:r>
              <a:rPr lang="es-ES_tradnl" sz="26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7&amp;</a:t>
            </a:r>
            <a:r>
              <a:rPr lang="es-ES_tradnl" sz="26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8 </a:t>
            </a:r>
            <a:r>
              <a:rPr lang="es-ES_tradnl" sz="26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- </a:t>
            </a:r>
            <a:r>
              <a:rPr lang="es-ES_tradnl" sz="26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Asia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9" name="Picture 8" descr="Screen Shot 2013-09-11 at 12.14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" y="1949668"/>
            <a:ext cx="9029700" cy="35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769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75560"/>
            <a:ext cx="8229600" cy="4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1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2800" b="1" kern="0" dirty="0" smtClean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Progress and IP 2014</a:t>
            </a:r>
            <a:endParaRPr lang="en-US" sz="2800" b="1" kern="0" dirty="0">
              <a:solidFill>
                <a:srgbClr val="FFFFFF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tx2"/>
                </a:solidFill>
                <a:latin typeface="Verdana"/>
                <a:cs typeface="Verdana"/>
              </a:rPr>
              <a:t>Core mission status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latin typeface="Verdana"/>
                <a:cs typeface="Verdana"/>
              </a:rPr>
              <a:t>Landsat 8 now fully </a:t>
            </a:r>
            <a:r>
              <a:rPr lang="en-US" sz="2400" dirty="0" smtClean="0">
                <a:solidFill>
                  <a:schemeClr val="tx2"/>
                </a:solidFill>
                <a:latin typeface="Verdana"/>
                <a:cs typeface="Verdana"/>
              </a:rPr>
              <a:t>operational and performing beyond expectations</a:t>
            </a:r>
            <a:endParaRPr lang="en-US" sz="24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latin typeface="Verdana"/>
                <a:cs typeface="Verdana"/>
              </a:rPr>
              <a:t>Sentinel-1A and CBERS-3 launches shifted into 2014. Expected (limited) operations in mid/late 2014.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latin typeface="Verdana"/>
                <a:cs typeface="Verdana"/>
              </a:rPr>
              <a:t>Sentinel-2A launch in late 2014. </a:t>
            </a:r>
            <a:r>
              <a:rPr lang="en-US" sz="2400" dirty="0" smtClean="0">
                <a:solidFill>
                  <a:schemeClr val="tx2"/>
                </a:solidFill>
                <a:latin typeface="Verdana"/>
                <a:cs typeface="Verdana"/>
              </a:rPr>
              <a:t>Ramping-up  operations </a:t>
            </a:r>
            <a:r>
              <a:rPr lang="en-US" sz="2400" dirty="0">
                <a:solidFill>
                  <a:schemeClr val="tx2"/>
                </a:solidFill>
                <a:latin typeface="Verdana"/>
                <a:cs typeface="Verdana"/>
              </a:rPr>
              <a:t>in 2015</a:t>
            </a:r>
            <a:r>
              <a:rPr lang="en-US" sz="2400" dirty="0" smtClean="0">
                <a:solidFill>
                  <a:schemeClr val="tx2"/>
                </a:solidFill>
                <a:latin typeface="Verdana"/>
                <a:cs typeface="Verdana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2400" dirty="0">
              <a:solidFill>
                <a:schemeClr val="tx2"/>
              </a:solidFill>
              <a:latin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tx2"/>
                </a:solidFill>
                <a:latin typeface="Verdana"/>
                <a:cs typeface="Verdana"/>
              </a:rPr>
              <a:t>GFOI target countries increasing from </a:t>
            </a:r>
            <a:r>
              <a:rPr lang="en-US" sz="2400" b="1" dirty="0">
                <a:solidFill>
                  <a:schemeClr val="tx2"/>
                </a:solidFill>
                <a:latin typeface="Verdana"/>
                <a:cs typeface="Verdana"/>
              </a:rPr>
              <a:t>15 to </a:t>
            </a:r>
            <a:r>
              <a:rPr lang="en-US" sz="2400" b="1" dirty="0" smtClean="0">
                <a:solidFill>
                  <a:schemeClr val="tx2"/>
                </a:solidFill>
                <a:latin typeface="Verdana"/>
                <a:cs typeface="Verdana"/>
              </a:rPr>
              <a:t>51</a:t>
            </a:r>
            <a:r>
              <a:rPr lang="en-US" sz="2400" dirty="0" smtClean="0">
                <a:solidFill>
                  <a:schemeClr val="tx2"/>
                </a:solidFill>
                <a:latin typeface="Verdana"/>
                <a:cs typeface="Verdana"/>
              </a:rPr>
              <a:t>, approximately </a:t>
            </a:r>
            <a:r>
              <a:rPr lang="en-US" sz="2400" b="1" dirty="0" smtClean="0">
                <a:solidFill>
                  <a:schemeClr val="tx2"/>
                </a:solidFill>
                <a:latin typeface="Verdana"/>
                <a:cs typeface="Verdana"/>
              </a:rPr>
              <a:t>doubling the area.</a:t>
            </a:r>
            <a:endParaRPr lang="en-US" sz="2400" b="1" dirty="0">
              <a:solidFill>
                <a:schemeClr val="tx2"/>
              </a:solidFill>
              <a:latin typeface="Verdana"/>
              <a:cs typeface="Verdana"/>
            </a:endParaRPr>
          </a:p>
          <a:p>
            <a:pPr>
              <a:lnSpc>
                <a:spcPct val="110000"/>
              </a:lnSpc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375268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822" y="1494209"/>
            <a:ext cx="8996963" cy="5129942"/>
          </a:xfrm>
          <a:prstGeom prst="rect">
            <a:avLst/>
          </a:prstGeom>
        </p:spPr>
        <p:txBody>
          <a:bodyPr/>
          <a:lstStyle/>
          <a:p>
            <a:pPr marL="342900" lvl="0" indent="-342900" algn="ctr"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US" sz="22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47800" y="152400"/>
            <a:ext cx="628497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Progress Element-2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43781" y="1582198"/>
            <a:ext cx="5383284" cy="50419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200" dirty="0" smtClean="0">
                <a:latin typeface="Verdana"/>
                <a:ea typeface="ＭＳ Ｐゴシック" charset="0"/>
                <a:cs typeface="Verdana"/>
              </a:rPr>
              <a:t>Space Data Services </a:t>
            </a:r>
            <a:r>
              <a:rPr lang="en-US" sz="2200" b="0" dirty="0" smtClean="0">
                <a:latin typeface="Verdana"/>
                <a:ea typeface="ＭＳ Ｐゴシック" charset="0"/>
                <a:cs typeface="Verdana"/>
              </a:rPr>
              <a:t>- 4 broad categories tentatively considered:</a:t>
            </a:r>
          </a:p>
          <a:p>
            <a:r>
              <a:rPr lang="en-US" sz="2200" dirty="0" smtClean="0">
                <a:latin typeface="Verdana"/>
                <a:ea typeface="ＭＳ Ｐゴシック" charset="0"/>
                <a:cs typeface="Verdana"/>
              </a:rPr>
              <a:t>Historical Coverage </a:t>
            </a:r>
            <a:r>
              <a:rPr lang="en-US" sz="2200" dirty="0" err="1" smtClean="0">
                <a:latin typeface="Verdana"/>
                <a:ea typeface="ＭＳ Ｐゴシック" charset="0"/>
                <a:cs typeface="Verdana"/>
              </a:rPr>
              <a:t>Characterisation</a:t>
            </a:r>
            <a:r>
              <a:rPr lang="en-US" sz="2200" b="0" dirty="0" smtClean="0">
                <a:latin typeface="Verdana"/>
                <a:ea typeface="ＭＳ Ｐゴシック" charset="0"/>
                <a:cs typeface="Verdana"/>
              </a:rPr>
              <a:t>: support to assess archived satellite data for a given country for past years;</a:t>
            </a:r>
          </a:p>
          <a:p>
            <a:r>
              <a:rPr lang="en-US" sz="2200" dirty="0" smtClean="0">
                <a:latin typeface="Verdana"/>
                <a:ea typeface="ＭＳ Ｐゴシック" charset="0"/>
                <a:cs typeface="Verdana"/>
              </a:rPr>
              <a:t>Core Data Delivery: </a:t>
            </a:r>
            <a:r>
              <a:rPr lang="en-US" sz="2200" b="0" dirty="0" smtClean="0">
                <a:latin typeface="Verdana"/>
                <a:ea typeface="ＭＳ Ｐゴシック" charset="0"/>
                <a:cs typeface="Verdana"/>
              </a:rPr>
              <a:t>support for physical delivery of data;</a:t>
            </a:r>
          </a:p>
          <a:p>
            <a:r>
              <a:rPr lang="en-US" sz="2200" dirty="0" smtClean="0">
                <a:latin typeface="Verdana"/>
                <a:ea typeface="ＭＳ Ｐゴシック" charset="0"/>
                <a:cs typeface="Verdana"/>
              </a:rPr>
              <a:t>Core Data Value Adding: </a:t>
            </a:r>
            <a:r>
              <a:rPr lang="en-US" sz="2200" b="0" dirty="0" smtClean="0">
                <a:latin typeface="Verdana"/>
                <a:ea typeface="ＭＳ Ｐゴシック" charset="0"/>
                <a:cs typeface="Verdana"/>
              </a:rPr>
              <a:t>enhanced core data products</a:t>
            </a:r>
          </a:p>
          <a:p>
            <a:r>
              <a:rPr lang="en-US" sz="2200" dirty="0" smtClean="0">
                <a:latin typeface="Verdana"/>
                <a:ea typeface="ＭＳ Ｐゴシック" charset="0"/>
                <a:cs typeface="Verdana"/>
              </a:rPr>
              <a:t>Data Processing: </a:t>
            </a:r>
            <a:r>
              <a:rPr lang="en-US" sz="2200" b="0" dirty="0" smtClean="0">
                <a:latin typeface="Verdana"/>
                <a:ea typeface="ＭＳ Ｐゴシック" charset="0"/>
                <a:cs typeface="Verdana"/>
              </a:rPr>
              <a:t>“Data Hub” capacity to assist country generation of inputs to forest information products.</a:t>
            </a:r>
            <a:endParaRPr lang="en-US" sz="2200" b="0" dirty="0">
              <a:latin typeface="Verdana"/>
              <a:ea typeface="ＭＳ Ｐゴシック" charset="0"/>
              <a:cs typeface="Verdana"/>
            </a:endParaRPr>
          </a:p>
        </p:txBody>
      </p:sp>
      <p:pic>
        <p:nvPicPr>
          <p:cNvPr id="9" name="Picture 8" descr="Screen Shot 2013-09-10 at 10.29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1704966"/>
            <a:ext cx="3437465" cy="48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212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822" y="1494209"/>
            <a:ext cx="8996963" cy="5129942"/>
          </a:xfrm>
          <a:prstGeom prst="rect">
            <a:avLst/>
          </a:prstGeom>
        </p:spPr>
        <p:txBody>
          <a:bodyPr/>
          <a:lstStyle/>
          <a:p>
            <a:pPr marL="342900" lvl="0" indent="-342900" algn="ctr"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US" sz="22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47800" y="152400"/>
            <a:ext cx="628497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SEO Support to Element-2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8000" y="1582198"/>
            <a:ext cx="8619065" cy="50419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2200" b="0" dirty="0">
              <a:latin typeface="Verdana"/>
              <a:ea typeface="ＭＳ Ｐゴシック" charset="0"/>
              <a:cs typeface="Verdana"/>
            </a:endParaRPr>
          </a:p>
        </p:txBody>
      </p:sp>
      <p:pic>
        <p:nvPicPr>
          <p:cNvPr id="7" name="Picture 3" descr="graph_vi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9" y="3808164"/>
            <a:ext cx="6246811" cy="341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globe_vi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244" y="1446734"/>
            <a:ext cx="3946433" cy="50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6387" y="1420813"/>
            <a:ext cx="516307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latin typeface="Calibri" charset="0"/>
                <a:cs typeface="Calibri" charset="0"/>
              </a:rPr>
              <a:t>Coverage </a:t>
            </a:r>
            <a:r>
              <a:rPr lang="en-US" b="1" dirty="0" err="1" smtClean="0">
                <a:latin typeface="Calibri" charset="0"/>
                <a:cs typeface="Calibri" charset="0"/>
              </a:rPr>
              <a:t>Analyser</a:t>
            </a:r>
            <a:r>
              <a:rPr lang="en-US" b="1" dirty="0">
                <a:latin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cs typeface="Calibri" charset="0"/>
              </a:rPr>
              <a:t>for </a:t>
            </a:r>
          </a:p>
          <a:p>
            <a:pPr eaLnBrk="1" hangingPunct="1"/>
            <a:r>
              <a:rPr lang="en-US" b="1" dirty="0" smtClean="0">
                <a:latin typeface="Calibri" charset="0"/>
                <a:cs typeface="Calibri" charset="0"/>
              </a:rPr>
              <a:t>Historical </a:t>
            </a:r>
            <a:r>
              <a:rPr lang="en-US" b="1" dirty="0">
                <a:latin typeface="Calibri" charset="0"/>
                <a:cs typeface="Calibri" charset="0"/>
              </a:rPr>
              <a:t>Coverage Characterization </a:t>
            </a:r>
            <a:r>
              <a:rPr lang="en-US" dirty="0">
                <a:latin typeface="Calibri" charset="0"/>
                <a:cs typeface="Calibri" charset="0"/>
              </a:rPr>
              <a:t>and</a:t>
            </a:r>
            <a:r>
              <a:rPr lang="en-US" b="1" dirty="0">
                <a:latin typeface="Calibri" charset="0"/>
                <a:cs typeface="Calibri" charset="0"/>
              </a:rPr>
              <a:t> National Data </a:t>
            </a:r>
            <a:r>
              <a:rPr lang="en-US" b="1" dirty="0" smtClean="0">
                <a:latin typeface="Calibri" charset="0"/>
                <a:cs typeface="Calibri" charset="0"/>
              </a:rPr>
              <a:t>Acquisitions</a:t>
            </a:r>
            <a:r>
              <a:rPr lang="en-US" dirty="0" smtClean="0">
                <a:latin typeface="Calibri" charset="0"/>
                <a:cs typeface="Calibri" charset="0"/>
              </a:rPr>
              <a:t>:</a:t>
            </a: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View </a:t>
            </a:r>
            <a:r>
              <a:rPr lang="en-US" dirty="0">
                <a:latin typeface="Calibri" charset="0"/>
                <a:cs typeface="Calibri" charset="0"/>
              </a:rPr>
              <a:t>data in graphical form</a:t>
            </a:r>
            <a:br>
              <a:rPr lang="en-US" dirty="0">
                <a:latin typeface="Calibri" charset="0"/>
                <a:cs typeface="Calibri" charset="0"/>
              </a:rPr>
            </a:br>
            <a:r>
              <a:rPr lang="en-US" dirty="0">
                <a:latin typeface="Calibri" charset="0"/>
                <a:cs typeface="Calibri" charset="0"/>
              </a:rPr>
              <a:t>Select data (Acquisitions, Cloud%)</a:t>
            </a:r>
            <a:br>
              <a:rPr lang="en-US" dirty="0">
                <a:latin typeface="Calibri" charset="0"/>
                <a:cs typeface="Calibri" charset="0"/>
              </a:rPr>
            </a:br>
            <a:r>
              <a:rPr lang="en-US" dirty="0">
                <a:latin typeface="Calibri" charset="0"/>
                <a:cs typeface="Calibri" charset="0"/>
              </a:rPr>
              <a:t>View bar charts of Total vs. Cloudy</a:t>
            </a:r>
          </a:p>
        </p:txBody>
      </p:sp>
    </p:spTree>
    <p:extLst>
      <p:ext uri="{BB962C8B-B14F-4D97-AF65-F5344CB8AC3E}">
        <p14:creationId xmlns:p14="http://schemas.microsoft.com/office/powerpoint/2010/main" val="22089868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56340" y="1430711"/>
            <a:ext cx="8996963" cy="5129942"/>
          </a:xfrm>
          <a:prstGeom prst="rect">
            <a:avLst/>
          </a:prstGeom>
        </p:spPr>
        <p:txBody>
          <a:bodyPr/>
          <a:lstStyle/>
          <a:p>
            <a:pPr marL="342900" lvl="0" indent="-342900" algn="ctr" defTabSz="914400">
              <a:lnSpc>
                <a:spcPct val="90000"/>
              </a:lnSpc>
              <a:spcBef>
                <a:spcPct val="20000"/>
              </a:spcBef>
              <a:defRPr/>
            </a:pPr>
            <a:endParaRPr kumimoji="0" lang="en-AU" altLang="ja-JP" sz="10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Verdana"/>
              <a:ea typeface="ＭＳ Ｐゴシック" pitchFamily="50" charset="-128"/>
              <a:cs typeface="Verdana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AU" altLang="ja-JP" sz="2200" b="1" kern="0" dirty="0" smtClean="0">
                <a:solidFill>
                  <a:srgbClr val="1F497D"/>
                </a:solidFill>
                <a:latin typeface="Verdana"/>
                <a:ea typeface="ＭＳ Ｐゴシック" pitchFamily="50" charset="-128"/>
                <a:cs typeface="Verdana"/>
              </a:rPr>
              <a:t>Data availability</a:t>
            </a:r>
            <a:endParaRPr lang="en-AU" altLang="ja-JP" sz="1000" kern="0" dirty="0">
              <a:solidFill>
                <a:srgbClr val="1F497D"/>
              </a:solidFill>
              <a:latin typeface="Verdana"/>
              <a:ea typeface="ＭＳ Ｐゴシック" pitchFamily="50" charset="-128"/>
              <a:cs typeface="Verdana"/>
            </a:endParaRP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1F497D"/>
                </a:solidFill>
                <a:latin typeface="Verdana"/>
                <a:cs typeface="Verdana"/>
              </a:rPr>
              <a:t>2012 low-water mark for CEOS mission availability (loss of CBERS-2, ALOS, Landsat 5, Envisat, within 1.5 yrs)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1F497D"/>
                </a:solidFill>
                <a:latin typeface="Verdana"/>
                <a:cs typeface="Verdana"/>
              </a:rPr>
              <a:t>Successful launch of Landsat-8 has been a big step forward, is now together with Landsat-7 the only core missions in orbit.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1F497D"/>
                </a:solidFill>
                <a:latin typeface="Verdana"/>
                <a:cs typeface="Verdana"/>
              </a:rPr>
              <a:t>Near-future looks positive! (CBERS-3, Sentinel-1 and -2, ALOS-2 potentially in orbit within next year)</a:t>
            </a:r>
            <a:endParaRPr lang="en-US" sz="1000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1000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AU" altLang="ja-JP" sz="2200" b="1" kern="0" dirty="0" smtClean="0">
                <a:solidFill>
                  <a:srgbClr val="1F497D"/>
                </a:solidFill>
                <a:latin typeface="Verdana"/>
                <a:ea typeface="ＭＳ Ｐゴシック" pitchFamily="50" charset="-128"/>
                <a:cs typeface="Verdana"/>
              </a:rPr>
              <a:t>Data delivery and handling</a:t>
            </a:r>
            <a:endParaRPr lang="en-AU" altLang="ja-JP" sz="1000" kern="0" dirty="0">
              <a:solidFill>
                <a:srgbClr val="1F497D"/>
              </a:solidFill>
              <a:latin typeface="Verdana"/>
              <a:ea typeface="ＭＳ Ｐゴシック" pitchFamily="50" charset="-128"/>
              <a:cs typeface="Verdana"/>
            </a:endParaRP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1F497D"/>
                </a:solidFill>
                <a:latin typeface="Verdana"/>
                <a:cs typeface="Verdana"/>
              </a:rPr>
              <a:t>Difficulties to deliver large data volume in areas with insufficient internet connection,</a:t>
            </a: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1F497D"/>
                </a:solidFill>
                <a:latin typeface="Verdana"/>
                <a:cs typeface="Verdana"/>
              </a:rPr>
              <a:t>In country handling and processing of huge data volumes with their current IT infrastructure.</a:t>
            </a:r>
            <a:endParaRPr lang="en-US" sz="1000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pPr marL="1257300" lvl="2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1000" dirty="0" smtClean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0" y="152400"/>
            <a:ext cx="613257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Current challenges</a:t>
            </a:r>
          </a:p>
        </p:txBody>
      </p:sp>
    </p:spTree>
    <p:extLst>
      <p:ext uri="{BB962C8B-B14F-4D97-AF65-F5344CB8AC3E}">
        <p14:creationId xmlns:p14="http://schemas.microsoft.com/office/powerpoint/2010/main" val="34356450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75559"/>
            <a:ext cx="8229600" cy="501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b="1" dirty="0">
                <a:latin typeface="Verdana"/>
                <a:ea typeface="ＭＳ Ｐゴシック" charset="0"/>
                <a:cs typeface="Verdana"/>
              </a:rPr>
              <a:t>SDCG-5 </a:t>
            </a:r>
            <a:endParaRPr lang="en-US" sz="2200" b="1" dirty="0" smtClean="0">
              <a:latin typeface="Verdana"/>
              <a:ea typeface="ＭＳ Ｐゴシック" charset="0"/>
              <a:cs typeface="Verdana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Verdana"/>
                <a:ea typeface="ＭＳ Ｐゴシック" charset="0"/>
                <a:cs typeface="Verdana"/>
              </a:rPr>
              <a:t>planned </a:t>
            </a:r>
            <a:r>
              <a:rPr lang="en-US" sz="2200" dirty="0">
                <a:latin typeface="Verdana"/>
                <a:ea typeface="ＭＳ Ｐゴシック" charset="0"/>
                <a:cs typeface="Verdana"/>
              </a:rPr>
              <a:t>for </a:t>
            </a:r>
            <a:r>
              <a:rPr lang="en-US" sz="2200" dirty="0" smtClean="0">
                <a:latin typeface="Verdana"/>
                <a:ea typeface="ＭＳ Ｐゴシック" charset="0"/>
                <a:cs typeface="Verdana"/>
              </a:rPr>
              <a:t>25-27 Feb </a:t>
            </a:r>
            <a:r>
              <a:rPr lang="en-US" sz="2200" dirty="0">
                <a:latin typeface="Verdana"/>
                <a:ea typeface="ＭＳ Ｐゴシック" charset="0"/>
                <a:cs typeface="Verdana"/>
              </a:rPr>
              <a:t>2014 at ESA/</a:t>
            </a:r>
            <a:r>
              <a:rPr lang="en-US" sz="2200" dirty="0" smtClean="0">
                <a:latin typeface="Verdana"/>
                <a:ea typeface="ＭＳ Ｐゴシック" charset="0"/>
                <a:cs typeface="Verdana"/>
              </a:rPr>
              <a:t>ESRIN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Verdana"/>
                <a:ea typeface="ＭＳ Ｐゴシック" charset="0"/>
                <a:cs typeface="Verdana"/>
              </a:rPr>
              <a:t>Include a country day together with FAO / UN-REDD</a:t>
            </a:r>
            <a:endParaRPr lang="en-US" sz="2200" dirty="0">
              <a:latin typeface="Verdana"/>
              <a:ea typeface="ＭＳ Ｐゴシック" charset="0"/>
              <a:cs typeface="Verdana"/>
            </a:endParaRPr>
          </a:p>
          <a:p>
            <a:pPr marL="0" indent="0">
              <a:buNone/>
            </a:pPr>
            <a:endParaRPr lang="en-US" sz="1000" b="1" dirty="0" smtClean="0">
              <a:latin typeface="Verdana"/>
              <a:ea typeface="ＭＳ Ｐゴシック" charset="0"/>
              <a:cs typeface="Verdana"/>
            </a:endParaRPr>
          </a:p>
          <a:p>
            <a:pPr marL="0" indent="0">
              <a:buNone/>
            </a:pPr>
            <a:r>
              <a:rPr lang="en-US" sz="2200" b="1" dirty="0" smtClean="0">
                <a:latin typeface="Verdana"/>
                <a:ea typeface="ＭＳ Ｐゴシック" charset="0"/>
                <a:cs typeface="Verdana"/>
              </a:rPr>
              <a:t>Deliverables </a:t>
            </a:r>
            <a:r>
              <a:rPr lang="en-US" sz="2200" b="1" dirty="0">
                <a:latin typeface="Verdana"/>
                <a:ea typeface="ＭＳ Ｐゴシック" charset="0"/>
                <a:cs typeface="Verdana"/>
              </a:rPr>
              <a:t>for CEOS SIT-</a:t>
            </a:r>
            <a:r>
              <a:rPr lang="en-US" sz="2200" b="1" dirty="0" smtClean="0">
                <a:latin typeface="Verdana"/>
                <a:ea typeface="ＭＳ Ｐゴシック" charset="0"/>
                <a:cs typeface="Verdana"/>
              </a:rPr>
              <a:t>29</a:t>
            </a:r>
            <a:endParaRPr lang="en-US" sz="2200" b="1" dirty="0">
              <a:latin typeface="Verdana"/>
              <a:ea typeface="ＭＳ Ｐゴシック" charset="0"/>
              <a:cs typeface="Verdana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Verdana"/>
                <a:ea typeface="ＭＳ Ｐゴシック" charset="0"/>
                <a:cs typeface="Verdana"/>
              </a:rPr>
              <a:t>Baseline (Element 1) implementation 2013 – results summary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Verdana"/>
                <a:ea typeface="ＭＳ Ｐゴシック" charset="0"/>
                <a:cs typeface="Verdana"/>
              </a:rPr>
              <a:t>Element 1 Implementation Plan for 2014 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Verdana"/>
                <a:ea typeface="ＭＳ Ｐゴシック" charset="0"/>
                <a:cs typeface="Verdana"/>
              </a:rPr>
              <a:t>GFOI Space Data Services (Element 2) Plan</a:t>
            </a:r>
            <a:endParaRPr lang="en-US" sz="600" dirty="0">
              <a:latin typeface="Verdana"/>
              <a:ea typeface="ＭＳ Ｐゴシック" charset="0"/>
              <a:cs typeface="Verdana"/>
            </a:endParaRPr>
          </a:p>
          <a:p>
            <a:pPr marL="0" indent="0">
              <a:buNone/>
            </a:pPr>
            <a:endParaRPr lang="en-US" sz="1000" b="1" dirty="0" smtClean="0">
              <a:latin typeface="Verdana"/>
              <a:ea typeface="ＭＳ Ｐゴシック" charset="0"/>
              <a:cs typeface="Verdana"/>
            </a:endParaRPr>
          </a:p>
          <a:p>
            <a:pPr marL="0" indent="0">
              <a:buNone/>
            </a:pPr>
            <a:r>
              <a:rPr lang="en-US" sz="2200" b="1" dirty="0" smtClean="0">
                <a:latin typeface="Verdana"/>
                <a:ea typeface="ＭＳ Ｐゴシック" charset="0"/>
                <a:cs typeface="Verdana"/>
              </a:rPr>
              <a:t>Others </a:t>
            </a:r>
            <a:r>
              <a:rPr lang="en-US" sz="2200" b="1" dirty="0">
                <a:latin typeface="Verdana"/>
                <a:ea typeface="ＭＳ Ｐゴシック" charset="0"/>
                <a:cs typeface="Verdana"/>
              </a:rPr>
              <a:t>activities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Verdana"/>
                <a:ea typeface="ＭＳ Ｐゴシック" charset="0"/>
                <a:cs typeface="Verdana"/>
              </a:rPr>
              <a:t>Seek Plenary approval for a further year of </a:t>
            </a:r>
            <a:r>
              <a:rPr lang="en-US" sz="2200" dirty="0" smtClean="0">
                <a:latin typeface="Verdana"/>
                <a:ea typeface="ＭＳ Ｐゴシック" charset="0"/>
                <a:cs typeface="Verdana"/>
              </a:rPr>
              <a:t>SDCG operation 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Verdana"/>
                <a:ea typeface="ＭＳ Ｐゴシック" charset="0"/>
                <a:cs typeface="Verdana"/>
              </a:rPr>
              <a:t>Advance the R&amp;D Plan (Element-3)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Verdana"/>
                <a:ea typeface="ＭＳ Ｐゴシック" charset="0"/>
                <a:cs typeface="Verdana"/>
              </a:rPr>
              <a:t>Improve representation of EO in the GFOI MGD</a:t>
            </a:r>
            <a:endParaRPr lang="en-US" sz="2200" dirty="0" smtClean="0">
              <a:latin typeface="Verdana"/>
              <a:ea typeface="ＭＳ Ｐゴシック" charset="0"/>
              <a:cs typeface="Verdana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Verdana"/>
                <a:ea typeface="ＭＳ Ｐゴシック" charset="0"/>
                <a:cs typeface="Verdana"/>
              </a:rPr>
              <a:t>Continue close co-operation with GEOGLAM </a:t>
            </a:r>
            <a:endParaRPr lang="en-US" sz="2200" dirty="0">
              <a:latin typeface="Verdana"/>
              <a:ea typeface="ＭＳ Ｐゴシック" charset="0"/>
              <a:cs typeface="Verdan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26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Upcoming activities and milestones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478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7260265" y="6596203"/>
            <a:ext cx="1639186" cy="31897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717800"/>
            <a:ext cx="8229600" cy="4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1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8155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2800" b="1" kern="0" dirty="0" smtClean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Global Forest Observation Initiative (GFOI) </a:t>
            </a:r>
            <a:endParaRPr lang="en-US" sz="2800" b="1" kern="0" dirty="0">
              <a:solidFill>
                <a:srgbClr val="FFFFFF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5" name="Rectangle 17"/>
          <p:cNvSpPr txBox="1">
            <a:spLocks noChangeArrowheads="1"/>
          </p:cNvSpPr>
          <p:nvPr/>
        </p:nvSpPr>
        <p:spPr bwMode="auto">
          <a:xfrm>
            <a:off x="46893" y="4311695"/>
            <a:ext cx="373636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Font typeface="Verdana" pitchFamily="34" charset="0"/>
              <a:buNone/>
              <a:defRPr/>
            </a:pPr>
            <a:r>
              <a:rPr lang="en-GB" sz="2000" dirty="0" smtClean="0">
                <a:solidFill>
                  <a:srgbClr val="5F5F5F"/>
                </a:solidFill>
                <a:latin typeface="Arial" pitchFamily="34" charset="0"/>
                <a:cs typeface="Times New Roman" pitchFamily="18" charset="0"/>
              </a:rPr>
              <a:t>Co-leads:</a:t>
            </a:r>
          </a:p>
          <a:p>
            <a:pPr>
              <a:buClr>
                <a:schemeClr val="bg2"/>
              </a:buClr>
              <a:buFontTx/>
              <a:buChar char="•"/>
              <a:defRPr/>
            </a:pPr>
            <a:r>
              <a:rPr lang="en-US" sz="1800" dirty="0" smtClean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Australia </a:t>
            </a:r>
            <a:r>
              <a:rPr lang="en-US" sz="1800" dirty="0" smtClean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(</a:t>
            </a:r>
            <a:r>
              <a:rPr lang="en-GB" sz="1800" dirty="0" smtClean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DoE</a:t>
            </a:r>
            <a:r>
              <a:rPr lang="en-US" sz="1800" dirty="0" smtClean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)</a:t>
            </a:r>
            <a:endParaRPr lang="en-US" sz="1800" dirty="0" smtClean="0">
              <a:solidFill>
                <a:srgbClr val="5F5F5F"/>
              </a:solidFill>
              <a:latin typeface="Arial" pitchFamily="34" charset="0"/>
              <a:ea typeface="+mn-ea"/>
              <a:cs typeface="Times New Roman" pitchFamily="18" charset="0"/>
            </a:endParaRPr>
          </a:p>
          <a:p>
            <a:pPr>
              <a:buClr>
                <a:schemeClr val="bg2"/>
              </a:buClr>
              <a:buFontTx/>
              <a:buChar char="•"/>
              <a:defRPr/>
            </a:pPr>
            <a:r>
              <a:rPr lang="en-US" sz="1800" dirty="0" smtClean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Norway (NSC)</a:t>
            </a:r>
          </a:p>
          <a:p>
            <a:pPr>
              <a:buClr>
                <a:schemeClr val="bg2"/>
              </a:buClr>
              <a:buFontTx/>
              <a:buChar char="•"/>
              <a:defRPr/>
            </a:pPr>
            <a:r>
              <a:rPr lang="en-US" sz="1800" dirty="0" smtClean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USA (USGS)</a:t>
            </a:r>
          </a:p>
          <a:p>
            <a:pPr>
              <a:buClr>
                <a:schemeClr val="bg2"/>
              </a:buClr>
              <a:buFontTx/>
              <a:buChar char="•"/>
              <a:defRPr/>
            </a:pPr>
            <a:r>
              <a:rPr lang="en-US" sz="1800" dirty="0" smtClean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FAO </a:t>
            </a:r>
          </a:p>
          <a:p>
            <a:pPr>
              <a:buClr>
                <a:schemeClr val="bg2"/>
              </a:buClr>
              <a:buFontTx/>
              <a:buChar char="•"/>
              <a:defRPr/>
            </a:pPr>
            <a:r>
              <a:rPr lang="en-US" sz="1800" dirty="0" smtClean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CEOS </a:t>
            </a:r>
            <a:r>
              <a:rPr lang="en-US" sz="1800" smtClean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(</a:t>
            </a:r>
            <a:r>
              <a:rPr lang="en-US" sz="1800" smtClean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ESA)</a:t>
            </a:r>
            <a:endParaRPr lang="en-US" sz="1800" dirty="0" smtClean="0">
              <a:solidFill>
                <a:srgbClr val="5F5F5F"/>
              </a:solidFill>
              <a:latin typeface="Arial" pitchFamily="34" charset="0"/>
              <a:ea typeface="+mn-ea"/>
              <a:cs typeface="Times New Roman" pitchFamily="18" charset="0"/>
            </a:endParaRPr>
          </a:p>
          <a:p>
            <a:pPr marL="0" indent="0">
              <a:buClr>
                <a:schemeClr val="bg2"/>
              </a:buClr>
              <a:buFont typeface="Verdana" pitchFamily="34" charset="0"/>
              <a:buNone/>
              <a:defRPr/>
            </a:pPr>
            <a:endParaRPr lang="en-US" dirty="0" smtClean="0">
              <a:solidFill>
                <a:srgbClr val="5F5F5F"/>
              </a:solidFill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35168" y="1304970"/>
            <a:ext cx="412641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None/>
              <a:defRPr/>
            </a:pPr>
            <a:r>
              <a:rPr lang="en-US" sz="2000" b="1" dirty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GFOI Objectives: </a:t>
            </a:r>
          </a:p>
          <a:p>
            <a:pPr marL="342900" indent="-342900"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to foster sustained availability of satellite and ground observation in support of national forest information systems</a:t>
            </a:r>
          </a:p>
          <a:p>
            <a:pPr marL="342900" indent="-342900"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to support countries in the use of observations for their </a:t>
            </a:r>
            <a:r>
              <a:rPr lang="en-US" b="1" dirty="0">
                <a:solidFill>
                  <a:srgbClr val="595959"/>
                </a:solidFill>
                <a:latin typeface="Arial" pitchFamily="34" charset="0"/>
                <a:ea typeface="+mn-ea"/>
                <a:cs typeface="Times New Roman" pitchFamily="18" charset="0"/>
              </a:rPr>
              <a:t>national</a:t>
            </a:r>
            <a:r>
              <a:rPr lang="en-US" b="1" dirty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 forest information systems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91000" y="1327921"/>
            <a:ext cx="4965701" cy="2814819"/>
            <a:chOff x="4191000" y="1185681"/>
            <a:chExt cx="4965701" cy="2814819"/>
          </a:xfrm>
        </p:grpSpPr>
        <p:pic>
          <p:nvPicPr>
            <p:cNvPr id="12" name="Picture 11" descr="sdcg_expansion_maps_cropped_0002_2014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29100" y="1185681"/>
              <a:ext cx="4927601" cy="2744187"/>
            </a:xfrm>
            <a:prstGeom prst="rect">
              <a:avLst/>
            </a:prstGeom>
          </p:spPr>
        </p:pic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918200" y="3610494"/>
              <a:ext cx="30988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200" b="1" dirty="0" smtClean="0">
                  <a:solidFill>
                    <a:schemeClr val="bg1"/>
                  </a:solidFill>
                  <a:latin typeface="Calibri" charset="0"/>
                  <a:cs typeface="Arial" charset="0"/>
                </a:rPr>
                <a:t>GFOI Country Coverage  In </a:t>
              </a:r>
              <a:r>
                <a:rPr lang="en-GB" sz="1200" b="1" dirty="0" smtClean="0">
                  <a:solidFill>
                    <a:srgbClr val="008000"/>
                  </a:solidFill>
                  <a:latin typeface="Calibri" charset="0"/>
                  <a:cs typeface="Arial" charset="0"/>
                </a:rPr>
                <a:t>2013</a:t>
              </a:r>
              <a:r>
                <a:rPr lang="en-GB" sz="1200" b="1" dirty="0" smtClean="0">
                  <a:solidFill>
                    <a:schemeClr val="bg1"/>
                  </a:solidFill>
                  <a:latin typeface="Calibri" charset="0"/>
                  <a:cs typeface="Arial" charset="0"/>
                </a:rPr>
                <a:t> AND </a:t>
              </a:r>
              <a:r>
                <a:rPr lang="en-GB" sz="1200" b="1" dirty="0" smtClean="0">
                  <a:solidFill>
                    <a:srgbClr val="0000FF"/>
                  </a:solidFill>
                  <a:latin typeface="Calibri" charset="0"/>
                  <a:cs typeface="Arial" charset="0"/>
                </a:rPr>
                <a:t>2014</a:t>
              </a:r>
              <a:endParaRPr lang="en-GB" sz="1200" b="1" dirty="0">
                <a:solidFill>
                  <a:srgbClr val="0000FF"/>
                </a:solidFill>
                <a:latin typeface="Calibri" charset="0"/>
                <a:cs typeface="Arial" charset="0"/>
              </a:endParaRPr>
            </a:p>
          </p:txBody>
        </p:sp>
        <p:pic>
          <p:nvPicPr>
            <p:cNvPr id="14" name="Picture 13" descr="ceos_logo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606800"/>
              <a:ext cx="86360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ontent Placeholder 2"/>
          <p:cNvSpPr>
            <a:spLocks/>
          </p:cNvSpPr>
          <p:nvPr/>
        </p:nvSpPr>
        <p:spPr bwMode="auto">
          <a:xfrm>
            <a:off x="4192093" y="4086270"/>
            <a:ext cx="4951907" cy="250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2008 	Establishment of GEO FCT </a:t>
            </a:r>
            <a:r>
              <a:rPr lang="en-US" b="1" dirty="0" smtClean="0">
                <a:solidFill>
                  <a:srgbClr val="5F5F5F"/>
                </a:solidFill>
                <a:latin typeface="Arial" pitchFamily="34" charset="0"/>
                <a:cs typeface="Times New Roman" pitchFamily="18" charset="0"/>
              </a:rPr>
              <a:t>task</a:t>
            </a:r>
            <a:endParaRPr lang="en-US" b="1" dirty="0" smtClean="0">
              <a:solidFill>
                <a:srgbClr val="5F5F5F"/>
              </a:solidFill>
              <a:latin typeface="Arial" pitchFamily="34" charset="0"/>
              <a:ea typeface="+mn-ea"/>
              <a:cs typeface="Times New Roman" pitchFamily="18" charset="0"/>
            </a:endParaRP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 smtClean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2009+ 	FCT demonstration based on NDs</a:t>
            </a: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 smtClean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2010 </a:t>
            </a:r>
            <a:r>
              <a:rPr lang="en-US" b="1" dirty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	GFOI Concept plan</a:t>
            </a: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2011 	GFOI Implementation plan</a:t>
            </a: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2012 	GFOI Start-Up Phase</a:t>
            </a: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 smtClean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2013-15	Incrementing coverage</a:t>
            </a:r>
            <a:endParaRPr lang="en-US" b="1" dirty="0">
              <a:solidFill>
                <a:srgbClr val="5F5F5F"/>
              </a:solidFill>
              <a:latin typeface="Arial" pitchFamily="34" charset="0"/>
              <a:ea typeface="+mn-ea"/>
              <a:cs typeface="Times New Roman" pitchFamily="18" charset="0"/>
            </a:endParaRP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 smtClean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2016+ </a:t>
            </a:r>
            <a:r>
              <a:rPr lang="en-US" b="1" dirty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	Operations </a:t>
            </a:r>
            <a:r>
              <a:rPr lang="en-US" b="1" dirty="0" smtClean="0">
                <a:solidFill>
                  <a:srgbClr val="5F5F5F"/>
                </a:solidFill>
                <a:latin typeface="Arial" pitchFamily="34" charset="0"/>
                <a:ea typeface="+mn-ea"/>
                <a:cs typeface="Times New Roman" pitchFamily="18" charset="0"/>
              </a:rPr>
              <a:t>Phase</a:t>
            </a:r>
            <a:endParaRPr lang="en-US" b="1" dirty="0">
              <a:solidFill>
                <a:srgbClr val="5F5F5F"/>
              </a:solidFill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7338061" y="6490062"/>
            <a:ext cx="181864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dirty="0" err="1">
                <a:solidFill>
                  <a:srgbClr val="008542"/>
                </a:solidFill>
              </a:rPr>
              <a:t>www.gfoi.org</a:t>
            </a:r>
            <a:endParaRPr lang="en-GB" dirty="0">
              <a:solidFill>
                <a:srgbClr val="0085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523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75560"/>
            <a:ext cx="8229600" cy="4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1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2800" b="1" kern="0" dirty="0" smtClean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Four Pillars of GFOI</a:t>
            </a:r>
            <a:endParaRPr lang="en-US" sz="2800" b="1" kern="0" dirty="0">
              <a:solidFill>
                <a:srgbClr val="FFFFFF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34461" y="1402718"/>
            <a:ext cx="8792308" cy="541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2000" dirty="0" smtClean="0">
                <a:latin typeface="Verdana" charset="0"/>
              </a:rPr>
              <a:t>Methods and Guidance Documentation (Australia lead)</a:t>
            </a:r>
          </a:p>
          <a:p>
            <a:pPr lvl="1" indent="-342900">
              <a:lnSpc>
                <a:spcPct val="130000"/>
              </a:lnSpc>
              <a:buFont typeface="Arial"/>
              <a:buChar char="•"/>
            </a:pPr>
            <a:r>
              <a:rPr lang="en-US" sz="1800" dirty="0" smtClean="0">
                <a:latin typeface="Verdana" charset="0"/>
                <a:sym typeface="Wingdings" charset="0"/>
              </a:rPr>
              <a:t>Coordinated approach with writing leads, external review and approval </a:t>
            </a:r>
            <a:endParaRPr lang="en-US" sz="1800" dirty="0" smtClean="0">
              <a:latin typeface="Verdana" charset="0"/>
            </a:endParaRP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2000" dirty="0" smtClean="0">
                <a:latin typeface="Verdana" charset="0"/>
              </a:rPr>
              <a:t>Coordination of satellite data supply (CEOS lead)</a:t>
            </a:r>
          </a:p>
          <a:p>
            <a:pPr lvl="1" indent="-342900">
              <a:lnSpc>
                <a:spcPct val="130000"/>
              </a:lnSpc>
              <a:buFont typeface="Arial"/>
              <a:buChar char="•"/>
            </a:pPr>
            <a:r>
              <a:rPr lang="en-US" sz="1800" dirty="0" smtClean="0">
                <a:latin typeface="Verdana" charset="0"/>
                <a:sym typeface="Wingdings" charset="0"/>
              </a:rPr>
              <a:t>Space Data Coordination Group (</a:t>
            </a:r>
            <a:r>
              <a:rPr lang="en-US" sz="1800" dirty="0" smtClean="0">
                <a:latin typeface="Verdana" charset="0"/>
              </a:rPr>
              <a:t>SDCG) – ESA, NSC, USGS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2000" dirty="0" smtClean="0">
                <a:latin typeface="Verdana" charset="0"/>
              </a:rPr>
              <a:t>R&amp;D on technical challenges (Norway lead)</a:t>
            </a:r>
          </a:p>
          <a:p>
            <a:pPr lvl="1" indent="-342900">
              <a:lnSpc>
                <a:spcPct val="130000"/>
              </a:lnSpc>
              <a:buFont typeface="Arial"/>
              <a:buChar char="•"/>
            </a:pPr>
            <a:r>
              <a:rPr lang="en-US" sz="1800" dirty="0" smtClean="0">
                <a:latin typeface="Verdana" charset="0"/>
                <a:sym typeface="Wingdings" charset="0"/>
              </a:rPr>
              <a:t>Gap analysis, dedicated R&amp;D plan with priority topics </a:t>
            </a:r>
          </a:p>
          <a:p>
            <a:pPr lvl="1" indent="-342900">
              <a:lnSpc>
                <a:spcPct val="130000"/>
              </a:lnSpc>
              <a:buFont typeface="Arial"/>
              <a:buChar char="•"/>
            </a:pPr>
            <a:r>
              <a:rPr lang="en-US" sz="1800" dirty="0" smtClean="0">
                <a:latin typeface="Verdana" charset="0"/>
                <a:sym typeface="Wingdings" charset="0"/>
              </a:rPr>
              <a:t>Enhanced cooperation with CEOS space agencies </a:t>
            </a:r>
            <a:endParaRPr lang="en-US" sz="1800" dirty="0" smtClean="0">
              <a:latin typeface="Verdana" charset="0"/>
            </a:endParaRP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2000" dirty="0" smtClean="0">
                <a:latin typeface="Verdana" charset="0"/>
              </a:rPr>
              <a:t>Capacity Building (US lead)</a:t>
            </a:r>
          </a:p>
          <a:p>
            <a:pPr lvl="1" indent="-342900">
              <a:lnSpc>
                <a:spcPct val="130000"/>
              </a:lnSpc>
              <a:buFont typeface="Arial"/>
              <a:buChar char="•"/>
            </a:pPr>
            <a:r>
              <a:rPr lang="en-GB" sz="1800" dirty="0" err="1" smtClean="0">
                <a:latin typeface="Verdana" charset="0"/>
                <a:sym typeface="Wingdings" charset="0"/>
              </a:rPr>
              <a:t>SilvaCarbon</a:t>
            </a:r>
            <a:r>
              <a:rPr lang="en-GB" sz="1800" dirty="0" smtClean="0">
                <a:latin typeface="Verdana" charset="0"/>
                <a:sym typeface="Wingdings" charset="0"/>
              </a:rPr>
              <a:t>: focused series of workshops in Latin America</a:t>
            </a:r>
          </a:p>
          <a:p>
            <a:pPr lvl="1" indent="-342900">
              <a:lnSpc>
                <a:spcPct val="130000"/>
              </a:lnSpc>
              <a:buFont typeface="Arial"/>
              <a:buChar char="•"/>
            </a:pPr>
            <a:r>
              <a:rPr lang="en-US" sz="1800" dirty="0" smtClean="0">
                <a:latin typeface="Verdana" charset="0"/>
                <a:sym typeface="Wingdings" charset="0"/>
              </a:rPr>
              <a:t>Bilateral capacity-building activities in Indonesia (supported by Australia) and Tanzania (supported by Norway) </a:t>
            </a:r>
          </a:p>
        </p:txBody>
      </p:sp>
    </p:spTree>
    <p:extLst>
      <p:ext uri="{BB962C8B-B14F-4D97-AF65-F5344CB8AC3E}">
        <p14:creationId xmlns:p14="http://schemas.microsoft.com/office/powerpoint/2010/main" val="4106091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75560"/>
            <a:ext cx="8229600" cy="4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1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2800" b="1" kern="0" dirty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The Role of SDCG in GFOI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199" y="1493930"/>
            <a:ext cx="8442251" cy="524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>
                <a:solidFill>
                  <a:schemeClr val="tx2"/>
                </a:solidFill>
                <a:latin typeface="Verdana"/>
                <a:cs typeface="Verdana"/>
              </a:rPr>
              <a:t>Coordination of satellite data acquisition and supply </a:t>
            </a:r>
            <a:r>
              <a:rPr lang="en-US" sz="2400" dirty="0">
                <a:solidFill>
                  <a:schemeClr val="tx2"/>
                </a:solidFill>
                <a:latin typeface="Verdana"/>
                <a:cs typeface="Verdana"/>
              </a:rPr>
              <a:t>is fundamental to GFOI objectives and supports all countries’ participation in reporting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sz="2400" dirty="0">
                <a:solidFill>
                  <a:schemeClr val="tx2"/>
                </a:solidFill>
                <a:latin typeface="Verdana"/>
                <a:cs typeface="Verdana"/>
              </a:rPr>
              <a:t>Satellite data can provide</a:t>
            </a:r>
          </a:p>
          <a:p>
            <a:pPr marL="800100" lvl="1" indent="-342900">
              <a:lnSpc>
                <a:spcPct val="130000"/>
              </a:lnSpc>
              <a:buFont typeface="Courier New"/>
              <a:buChar char="o"/>
            </a:pPr>
            <a:r>
              <a:rPr lang="en-US" sz="2000" b="1" dirty="0">
                <a:solidFill>
                  <a:schemeClr val="tx2"/>
                </a:solidFill>
                <a:latin typeface="Verdana"/>
                <a:cs typeface="Verdana"/>
              </a:rPr>
              <a:t>Measurements</a:t>
            </a:r>
            <a:r>
              <a:rPr lang="en-US" sz="2000" dirty="0">
                <a:solidFill>
                  <a:schemeClr val="tx2"/>
                </a:solidFill>
                <a:latin typeface="Verdana"/>
                <a:cs typeface="Verdana"/>
              </a:rPr>
              <a:t> of forest extend and characteristic</a:t>
            </a:r>
          </a:p>
          <a:p>
            <a:pPr marL="800100" lvl="1" indent="-342900">
              <a:lnSpc>
                <a:spcPct val="130000"/>
              </a:lnSpc>
              <a:buFont typeface="Courier New"/>
              <a:buChar char="o"/>
            </a:pPr>
            <a:r>
              <a:rPr lang="en-US" sz="2000" dirty="0">
                <a:solidFill>
                  <a:schemeClr val="tx2"/>
                </a:solidFill>
                <a:latin typeface="Verdana"/>
                <a:cs typeface="Verdana"/>
              </a:rPr>
              <a:t>Support to countries in </a:t>
            </a:r>
            <a:r>
              <a:rPr lang="en-US" sz="2000" dirty="0" smtClean="0">
                <a:solidFill>
                  <a:schemeClr val="tx2"/>
                </a:solidFill>
                <a:latin typeface="Verdana"/>
                <a:cs typeface="Verdana"/>
              </a:rPr>
              <a:t>GHG </a:t>
            </a:r>
            <a:r>
              <a:rPr lang="en-US" sz="2000" b="1" dirty="0" smtClean="0">
                <a:solidFill>
                  <a:schemeClr val="tx2"/>
                </a:solidFill>
                <a:latin typeface="Verdana"/>
                <a:cs typeface="Verdana"/>
              </a:rPr>
              <a:t>Reporting</a:t>
            </a:r>
            <a:endParaRPr lang="en-US" sz="2000" b="1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800100" lvl="1" indent="-342900">
              <a:lnSpc>
                <a:spcPct val="130000"/>
              </a:lnSpc>
              <a:buFont typeface="Courier New"/>
              <a:buChar char="o"/>
            </a:pPr>
            <a:r>
              <a:rPr lang="en-US" sz="2000" dirty="0">
                <a:solidFill>
                  <a:schemeClr val="tx2"/>
                </a:solidFill>
                <a:latin typeface="Verdana"/>
                <a:cs typeface="Verdana"/>
              </a:rPr>
              <a:t>Independent </a:t>
            </a:r>
            <a:r>
              <a:rPr lang="en-US" sz="2000" b="1" dirty="0" smtClean="0">
                <a:solidFill>
                  <a:schemeClr val="tx2"/>
                </a:solidFill>
                <a:latin typeface="Verdana"/>
                <a:cs typeface="Verdana"/>
              </a:rPr>
              <a:t>Verification</a:t>
            </a:r>
          </a:p>
          <a:p>
            <a:pPr marL="800100" lvl="1" indent="-342900">
              <a:buFont typeface="Courier New"/>
              <a:buChar char="o"/>
            </a:pPr>
            <a:endParaRPr lang="en-US" sz="20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chemeClr val="tx2"/>
                </a:solidFill>
                <a:latin typeface="Verdana"/>
                <a:cs typeface="Verdana"/>
              </a:rPr>
              <a:t>2011 plenary endorsed the set-up of the </a:t>
            </a:r>
            <a:r>
              <a:rPr lang="en-US" sz="2400" b="1" dirty="0" smtClean="0">
                <a:solidFill>
                  <a:schemeClr val="tx2"/>
                </a:solidFill>
                <a:latin typeface="Verdana"/>
                <a:cs typeface="Verdana"/>
              </a:rPr>
              <a:t>Ad-hoc WG “Space Data Coordination Group” </a:t>
            </a:r>
            <a:r>
              <a:rPr lang="en-US" sz="2400" dirty="0" smtClean="0">
                <a:solidFill>
                  <a:schemeClr val="tx2"/>
                </a:solidFill>
                <a:latin typeface="Verdana"/>
                <a:cs typeface="Verdana"/>
              </a:rPr>
              <a:t>to </a:t>
            </a:r>
            <a:r>
              <a:rPr lang="en-US" sz="2400" dirty="0">
                <a:solidFill>
                  <a:schemeClr val="tx2"/>
                </a:solidFill>
                <a:latin typeface="Verdana"/>
                <a:cs typeface="Verdana"/>
              </a:rPr>
              <a:t>support </a:t>
            </a:r>
            <a:r>
              <a:rPr lang="en-US" sz="2400" dirty="0" smtClean="0">
                <a:solidFill>
                  <a:schemeClr val="tx2"/>
                </a:solidFill>
                <a:latin typeface="Verdana"/>
                <a:cs typeface="Verdana"/>
              </a:rPr>
              <a:t>GFOI, putting emphasis on physical outcomes from CEOS in support of GEO activities.</a:t>
            </a:r>
          </a:p>
        </p:txBody>
      </p:sp>
    </p:spTree>
    <p:extLst>
      <p:ext uri="{BB962C8B-B14F-4D97-AF65-F5344CB8AC3E}">
        <p14:creationId xmlns:p14="http://schemas.microsoft.com/office/powerpoint/2010/main" val="28787188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3334" y="1623865"/>
            <a:ext cx="8517464" cy="483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SDCG Co-chairs: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		</a:t>
            </a:r>
            <a:r>
              <a:rPr lang="en-AU" sz="2400" dirty="0" smtClean="0">
                <a:solidFill>
                  <a:srgbClr val="77933C"/>
                </a:solidFill>
                <a:latin typeface="Arial"/>
                <a:ea typeface="ＭＳ Ｐゴシック" pitchFamily="1" charset="-128"/>
                <a:cs typeface="Arial"/>
              </a:rPr>
              <a:t>ESA, NSC, USGS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SDCG Secretariat: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		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DCCEE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AU" sz="2400" b="1" dirty="0" smtClean="0">
                <a:solidFill>
                  <a:srgbClr val="1F497D"/>
                </a:solidFill>
                <a:latin typeface="Arial"/>
                <a:ea typeface="ＭＳ Ｐゴシック" pitchFamily="1" charset="-128"/>
                <a:cs typeface="Arial"/>
              </a:rPr>
              <a:t>SDCG Members: </a:t>
            </a:r>
            <a:r>
              <a:rPr lang="en-AU" sz="2400" dirty="0" smtClean="0">
                <a:latin typeface="Arial"/>
                <a:ea typeface="ＭＳ Ｐゴシック" pitchFamily="1" charset="-128"/>
                <a:cs typeface="Arial"/>
              </a:rPr>
              <a:t>		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CNES, CONAE, CRESDA, CSA, 								DLR, INPE, ISRO, JAXA, NASA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Pending invitations: 	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KARI, ASI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AU" sz="2400" b="1" dirty="0">
                <a:solidFill>
                  <a:srgbClr val="1F497D"/>
                </a:solidFill>
                <a:latin typeface="Arial"/>
                <a:ea typeface="ＭＳ Ｐゴシック" pitchFamily="1" charset="-128"/>
                <a:cs typeface="Arial"/>
              </a:rPr>
              <a:t>Convene biannual meetings of SDCG</a:t>
            </a:r>
          </a:p>
          <a:p>
            <a:pPr marL="800100" lvl="1" indent="-342900">
              <a:lnSpc>
                <a:spcPct val="110000"/>
              </a:lnSpc>
              <a:buFont typeface="Courier New"/>
              <a:buChar char="o"/>
            </a:pPr>
            <a:r>
              <a:rPr lang="en-GB" sz="2000" dirty="0">
                <a:solidFill>
                  <a:srgbClr val="1F497D"/>
                </a:solidFill>
                <a:latin typeface="Arial"/>
                <a:cs typeface="Arial"/>
              </a:rPr>
              <a:t>CSA hosted SDCG-1 in </a:t>
            </a:r>
            <a:r>
              <a:rPr lang="en-GB" sz="2000" dirty="0" smtClean="0">
                <a:solidFill>
                  <a:srgbClr val="1F497D"/>
                </a:solidFill>
                <a:latin typeface="Arial"/>
                <a:cs typeface="Arial"/>
              </a:rPr>
              <a:t>March 2012</a:t>
            </a:r>
            <a:endParaRPr lang="en-GB" sz="20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110000"/>
              </a:lnSpc>
              <a:buFont typeface="Courier New"/>
              <a:buChar char="o"/>
            </a:pPr>
            <a:r>
              <a:rPr lang="en-GB" sz="2000" dirty="0">
                <a:solidFill>
                  <a:srgbClr val="1F497D"/>
                </a:solidFill>
                <a:latin typeface="Arial"/>
                <a:cs typeface="Arial"/>
              </a:rPr>
              <a:t>USGS hosted SDCG-2 in </a:t>
            </a:r>
            <a:r>
              <a:rPr lang="en-GB" sz="2000" dirty="0" smtClean="0">
                <a:solidFill>
                  <a:srgbClr val="1F497D"/>
                </a:solidFill>
                <a:latin typeface="Arial"/>
                <a:cs typeface="Arial"/>
              </a:rPr>
              <a:t>Sep 2012</a:t>
            </a:r>
            <a:endParaRPr lang="en-GB" sz="20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110000"/>
              </a:lnSpc>
              <a:buFont typeface="Courier New"/>
              <a:buChar char="o"/>
            </a:pPr>
            <a:r>
              <a:rPr lang="en-GB" sz="2000" dirty="0">
                <a:solidFill>
                  <a:srgbClr val="1F497D"/>
                </a:solidFill>
                <a:latin typeface="Arial"/>
                <a:cs typeface="Arial"/>
              </a:rPr>
              <a:t>Australia </a:t>
            </a:r>
            <a:r>
              <a:rPr lang="en-GB" sz="2000" dirty="0" smtClean="0">
                <a:solidFill>
                  <a:srgbClr val="1F497D"/>
                </a:solidFill>
                <a:latin typeface="Arial"/>
                <a:cs typeface="Arial"/>
              </a:rPr>
              <a:t>hosted </a:t>
            </a:r>
            <a:r>
              <a:rPr lang="en-GB" sz="2000" dirty="0">
                <a:solidFill>
                  <a:srgbClr val="1F497D"/>
                </a:solidFill>
                <a:latin typeface="Arial"/>
                <a:cs typeface="Arial"/>
              </a:rPr>
              <a:t>SDCG-3 in </a:t>
            </a:r>
            <a:r>
              <a:rPr lang="en-GB" sz="2000" dirty="0" smtClean="0">
                <a:solidFill>
                  <a:srgbClr val="1F497D"/>
                </a:solidFill>
                <a:latin typeface="Arial"/>
                <a:cs typeface="Arial"/>
              </a:rPr>
              <a:t>Feb 2013</a:t>
            </a:r>
          </a:p>
          <a:p>
            <a:pPr marL="800100" lvl="1" indent="-342900">
              <a:lnSpc>
                <a:spcPct val="110000"/>
              </a:lnSpc>
              <a:buFont typeface="Courier New"/>
              <a:buChar char="o"/>
            </a:pPr>
            <a:r>
              <a:rPr lang="en-GB" sz="2000" dirty="0" smtClean="0">
                <a:solidFill>
                  <a:srgbClr val="1F497D"/>
                </a:solidFill>
                <a:latin typeface="Arial"/>
                <a:cs typeface="Arial"/>
              </a:rPr>
              <a:t>NASA hosted SDCG-4 in Sep 2013</a:t>
            </a:r>
          </a:p>
          <a:p>
            <a:pPr marL="800100" lvl="1" indent="-342900">
              <a:lnSpc>
                <a:spcPct val="110000"/>
              </a:lnSpc>
              <a:buFont typeface="Courier New"/>
              <a:buChar char="o"/>
            </a:pPr>
            <a:endParaRPr lang="en-GB" sz="200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110000"/>
              </a:lnSpc>
              <a:buFont typeface="Courier New"/>
              <a:buChar char="o"/>
            </a:pPr>
            <a:r>
              <a:rPr lang="en-GB" sz="2000" dirty="0" smtClean="0">
                <a:solidFill>
                  <a:srgbClr val="1F497D"/>
                </a:solidFill>
                <a:latin typeface="Arial"/>
                <a:cs typeface="Arial"/>
              </a:rPr>
              <a:t>ESA will host SDCG-5 in </a:t>
            </a:r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</a:rPr>
              <a:t>Feb 2014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endParaRPr lang="en-GB" sz="24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379539" y="212030"/>
            <a:ext cx="58594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SDCG Set-up</a:t>
            </a:r>
          </a:p>
        </p:txBody>
      </p:sp>
      <p:pic>
        <p:nvPicPr>
          <p:cNvPr id="7" name="Picture 6" descr="DSCN216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4777" y="4199471"/>
            <a:ext cx="3256021" cy="220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312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The CEOS Data Strategy for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GFOI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461" y="1411888"/>
            <a:ext cx="8784976" cy="5232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AU" sz="2400" b="1" dirty="0"/>
              <a:t>Element 1: </a:t>
            </a:r>
            <a:r>
              <a:rPr lang="en-GB" sz="2400" dirty="0"/>
              <a:t>A baseline, coordinated </a:t>
            </a:r>
            <a:r>
              <a:rPr lang="en-GB" sz="2400" b="1" dirty="0"/>
              <a:t>global data acquisition strategy</a:t>
            </a:r>
            <a:r>
              <a:rPr lang="en-GB" sz="2400" dirty="0"/>
              <a:t> involving a number of </a:t>
            </a:r>
            <a:r>
              <a:rPr lang="en-GB" sz="2400" b="1" dirty="0"/>
              <a:t>‘Core data streams’ </a:t>
            </a:r>
            <a:r>
              <a:rPr lang="en-GB" sz="2400" dirty="0"/>
              <a:t>that can be used free-of-charge and openly for GFOI purposes. This will involve global, systematic and sustained wall-to-wall acquisitions of forested areas</a:t>
            </a:r>
          </a:p>
          <a:p>
            <a:pPr marL="457200" lvl="0" indent="-457200">
              <a:buFont typeface="Wingdings" charset="2"/>
              <a:buChar char="§"/>
            </a:pPr>
            <a:endParaRPr lang="en-GB" sz="1100" dirty="0">
              <a:solidFill>
                <a:srgbClr val="0000FF"/>
              </a:solidFill>
            </a:endParaRPr>
          </a:p>
          <a:p>
            <a:pPr marL="457200" lvl="0" indent="-457200">
              <a:buFont typeface="Wingdings" charset="2"/>
              <a:buChar char="§"/>
            </a:pPr>
            <a:r>
              <a:rPr lang="en-GB" sz="2400" b="1" dirty="0"/>
              <a:t>Element 2: </a:t>
            </a:r>
            <a:r>
              <a:rPr lang="en-GB" sz="2400" dirty="0"/>
              <a:t>Coordinated strategies for </a:t>
            </a:r>
            <a:r>
              <a:rPr lang="en-GB" sz="2400" b="1" dirty="0"/>
              <a:t>national space data services</a:t>
            </a:r>
            <a:r>
              <a:rPr lang="en-GB" sz="2400" dirty="0"/>
              <a:t> including historical coverage characterisation, impartial data needs assessment, </a:t>
            </a:r>
            <a:r>
              <a:rPr lang="en-GB" sz="2400" dirty="0" smtClean="0"/>
              <a:t>core data delivery and value adding, </a:t>
            </a:r>
            <a:r>
              <a:rPr lang="en-US" sz="2400" dirty="0" smtClean="0"/>
              <a:t>…</a:t>
            </a:r>
            <a:endParaRPr lang="en-GB" sz="2400" dirty="0"/>
          </a:p>
          <a:p>
            <a:pPr marL="457200" lvl="0" indent="-457200">
              <a:buFont typeface="Wingdings" charset="2"/>
              <a:buChar char="§"/>
            </a:pPr>
            <a:endParaRPr lang="en-GB" sz="1100" dirty="0">
              <a:solidFill>
                <a:srgbClr val="0000FF"/>
              </a:solidFill>
            </a:endParaRPr>
          </a:p>
          <a:p>
            <a:pPr marL="457200" lvl="0" indent="-457200">
              <a:buFont typeface="Wingdings" charset="2"/>
              <a:buChar char="§"/>
            </a:pPr>
            <a:r>
              <a:rPr lang="en-GB" sz="2400" b="1" dirty="0"/>
              <a:t>Element 3: </a:t>
            </a:r>
            <a:r>
              <a:rPr lang="en-GB" sz="2400" dirty="0"/>
              <a:t>Data supply in support of the GFOI </a:t>
            </a:r>
            <a:r>
              <a:rPr lang="en-GB" sz="2400" b="1" dirty="0"/>
              <a:t>R&amp;D activities</a:t>
            </a:r>
            <a:r>
              <a:rPr lang="en-GB" sz="2400" dirty="0"/>
              <a:t>, including in support of: the science studies assisting the development and evolution of the Methods and Guidance document for GFOI</a:t>
            </a:r>
            <a:endParaRPr lang="en-AU" sz="2400" dirty="0"/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04805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75560"/>
            <a:ext cx="8229600" cy="4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1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Accomplishment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05768" y="1624535"/>
            <a:ext cx="5338232" cy="461979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2000" dirty="0" smtClean="0">
                <a:solidFill>
                  <a:srgbClr val="1F497D"/>
                </a:solidFill>
                <a:latin typeface="Verdana"/>
                <a:ea typeface="ＭＳ Ｐゴシック" charset="0"/>
                <a:cs typeface="Verdana"/>
              </a:rPr>
              <a:t>Global Baseline Strategy</a:t>
            </a:r>
            <a:r>
              <a:rPr lang="en-US" sz="2000" b="0" dirty="0" smtClean="0">
                <a:solidFill>
                  <a:srgbClr val="1F497D"/>
                </a:solidFill>
                <a:latin typeface="Verdana"/>
                <a:ea typeface="ＭＳ Ｐゴシック" charset="0"/>
                <a:cs typeface="Verdana"/>
              </a:rPr>
              <a:t> and </a:t>
            </a:r>
            <a:r>
              <a:rPr lang="en-US" sz="2000" dirty="0" smtClean="0">
                <a:solidFill>
                  <a:srgbClr val="1F497D"/>
                </a:solidFill>
                <a:latin typeface="Verdana"/>
                <a:ea typeface="ＭＳ Ｐゴシック" charset="0"/>
                <a:cs typeface="Verdana"/>
              </a:rPr>
              <a:t>Implementation Plan for 2013 </a:t>
            </a:r>
            <a:r>
              <a:rPr lang="en-US" sz="2000" b="0" dirty="0" smtClean="0">
                <a:solidFill>
                  <a:srgbClr val="1F497D"/>
                </a:solidFill>
                <a:latin typeface="Verdana"/>
                <a:ea typeface="ＭＳ Ｐゴシック" charset="0"/>
                <a:cs typeface="Verdana"/>
              </a:rPr>
              <a:t>approved by CEOS @ SIT-28</a:t>
            </a:r>
          </a:p>
          <a:p>
            <a:r>
              <a:rPr lang="en-US" sz="2000" b="0" dirty="0" smtClean="0">
                <a:solidFill>
                  <a:srgbClr val="1F497D"/>
                </a:solidFill>
                <a:latin typeface="Verdana"/>
                <a:ea typeface="ＭＳ Ｐゴシック" charset="0"/>
                <a:cs typeface="Verdana"/>
              </a:rPr>
              <a:t>Baseline strategy objective to assure the availability of temporally and spatially consistent time-series of optical and SAR satellite data over the global forest cover. </a:t>
            </a:r>
          </a:p>
          <a:p>
            <a:r>
              <a:rPr lang="en-US" sz="2000" b="0" dirty="0" smtClean="0">
                <a:solidFill>
                  <a:srgbClr val="1F497D"/>
                </a:solidFill>
                <a:latin typeface="Verdana"/>
                <a:ea typeface="ＭＳ Ｐゴシック" charset="0"/>
                <a:cs typeface="Verdana"/>
              </a:rPr>
              <a:t>Initial priority on tropical forest countries developing national MRV systems for REDD+</a:t>
            </a:r>
          </a:p>
          <a:p>
            <a:r>
              <a:rPr lang="en-US" sz="2000" b="0" dirty="0" smtClean="0">
                <a:latin typeface="Verdana"/>
                <a:ea typeface="ＭＳ Ｐゴシック" charset="0"/>
                <a:cs typeface="Verdana"/>
              </a:rPr>
              <a:t>Element 1 focus on p</a:t>
            </a:r>
            <a:r>
              <a:rPr lang="en-US" sz="2000" b="0" dirty="0" smtClean="0">
                <a:solidFill>
                  <a:srgbClr val="1F497D"/>
                </a:solidFill>
                <a:latin typeface="Verdana"/>
                <a:ea typeface="ＭＳ Ｐゴシック" charset="0"/>
                <a:cs typeface="Verdana"/>
              </a:rPr>
              <a:t>ublicly open (“core”) satellite data</a:t>
            </a:r>
          </a:p>
          <a:p>
            <a:r>
              <a:rPr lang="en-US" sz="2000" b="0" dirty="0" smtClean="0">
                <a:latin typeface="Verdana"/>
                <a:ea typeface="ＭＳ Ｐゴシック" charset="0"/>
                <a:cs typeface="Verdana"/>
              </a:rPr>
              <a:t>Phased implementation with aim at full global scale operations by 2016</a:t>
            </a:r>
          </a:p>
          <a:p>
            <a:endParaRPr lang="en-US" sz="2000" i="1" dirty="0" smtClean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8" descr="Screen Shot 2013-08-30 at 3.07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67" y="1688034"/>
            <a:ext cx="3535727" cy="48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32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822" y="1728058"/>
            <a:ext cx="8996963" cy="512994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ja-JP" sz="2400" kern="0" dirty="0">
              <a:solidFill>
                <a:schemeClr val="tx2"/>
              </a:solidFill>
              <a:latin typeface="Arial"/>
              <a:ea typeface="ＭＳ Ｐゴシック" pitchFamily="50" charset="-128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47800" y="152400"/>
            <a:ext cx="628497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Phased Implementation Plan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23" y="1534867"/>
            <a:ext cx="4364355" cy="28568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882" y="1531692"/>
            <a:ext cx="4369435" cy="28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3008" y="1995862"/>
            <a:ext cx="66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  <a:latin typeface="Calibri" charset="0"/>
              </a:rPr>
              <a:t>2013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746474" y="1995862"/>
            <a:ext cx="66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  <a:latin typeface="Calibri" charset="0"/>
              </a:rPr>
              <a:t>2014</a:t>
            </a:r>
            <a:endParaRPr lang="en-US" b="1" dirty="0"/>
          </a:p>
        </p:txBody>
      </p:sp>
      <p:pic>
        <p:nvPicPr>
          <p:cNvPr id="11" name="Picture 10" descr="Screen Shot 2013-08-30 at 2.32.5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43" y="4501801"/>
            <a:ext cx="7071301" cy="19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355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75560"/>
            <a:ext cx="8229600" cy="4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1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s-ES_tradnl" sz="26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IP 2013: </a:t>
            </a:r>
            <a:r>
              <a:rPr lang="es-ES_tradnl" sz="2600" b="1" kern="0" dirty="0" err="1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Landsat</a:t>
            </a:r>
            <a:r>
              <a:rPr lang="es-ES_tradnl" sz="26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 </a:t>
            </a:r>
            <a:r>
              <a:rPr lang="es-ES_tradnl" sz="26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7&amp;</a:t>
            </a:r>
            <a:r>
              <a:rPr lang="es-ES_tradnl" sz="26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8 </a:t>
            </a:r>
            <a:r>
              <a:rPr lang="es-ES_tradnl" sz="26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- </a:t>
            </a:r>
            <a:r>
              <a:rPr lang="es-ES_tradnl" sz="2600" b="1" kern="0" dirty="0" err="1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Americas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6" name="Picture 5" descr="Screen Shot 2013-09-11 at 12.14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1579339"/>
            <a:ext cx="8788400" cy="482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115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974</Words>
  <Application>Microsoft Macintosh PowerPoint</Application>
  <PresentationFormat>On-screen Show (4:3)</PresentationFormat>
  <Paragraphs>147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4_EUM_template_v03</vt:lpstr>
      <vt:lpstr>Update on Global Forest Observations Initiative (GFOI) and the Space Data Coordination Group (SDCG)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Stephen Ward</cp:lastModifiedBy>
  <cp:revision>95</cp:revision>
  <cp:lastPrinted>2013-07-23T19:08:48Z</cp:lastPrinted>
  <dcterms:created xsi:type="dcterms:W3CDTF">2011-11-16T09:23:13Z</dcterms:created>
  <dcterms:modified xsi:type="dcterms:W3CDTF">2013-11-06T14:11:55Z</dcterms:modified>
</cp:coreProperties>
</file>