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60" r:id="rId2"/>
    <p:sldId id="271" r:id="rId3"/>
    <p:sldId id="261" r:id="rId4"/>
    <p:sldId id="262" r:id="rId5"/>
    <p:sldId id="263" r:id="rId6"/>
    <p:sldId id="265" r:id="rId7"/>
    <p:sldId id="266" r:id="rId8"/>
    <p:sldId id="276" r:id="rId9"/>
    <p:sldId id="278" r:id="rId10"/>
    <p:sldId id="268" r:id="rId11"/>
    <p:sldId id="277" r:id="rId12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696" autoAdjust="0"/>
  </p:normalViewPr>
  <p:slideViewPr>
    <p:cSldViewPr snapToGrid="0" snapToObjects="1">
      <p:cViewPr>
        <p:scale>
          <a:sx n="80" d="100"/>
          <a:sy n="80" d="100"/>
        </p:scale>
        <p:origin x="-4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3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88325" y="6494551"/>
            <a:ext cx="61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dirty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0674DB5-EA4F-4207-BB2F-8F03D6107A33}" type="slidenum">
              <a:rPr lang="de-DE" sz="1200">
                <a:solidFill>
                  <a:srgbClr val="5F758D"/>
                </a:solidFill>
                <a:latin typeface="Century Gothic" pitchFamily="34" charset="0"/>
              </a:rPr>
              <a:pPr algn="l">
                <a:defRPr/>
              </a:pPr>
              <a:t>&lt;#&gt;</a:t>
            </a:fld>
            <a:endParaRPr lang="de-DE" sz="1200" dirty="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" name="Rectangle 36"/>
          <p:cNvSpPr>
            <a:spLocks noChangeArrowheads="1"/>
          </p:cNvSpPr>
          <p:nvPr userDrawn="1"/>
        </p:nvSpPr>
        <p:spPr bwMode="auto">
          <a:xfrm>
            <a:off x="158549" y="6494551"/>
            <a:ext cx="45537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400" b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27th</a:t>
            </a:r>
            <a:r>
              <a:rPr lang="de-DE" sz="1400" b="0" baseline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de-DE" sz="1400" b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CEOS </a:t>
            </a:r>
            <a:r>
              <a:rPr lang="de-DE" sz="1400" b="0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Plenary</a:t>
            </a:r>
            <a:r>
              <a:rPr lang="de-DE" sz="1400" b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|</a:t>
            </a:r>
            <a:r>
              <a:rPr lang="fr-FR" sz="1400" b="0" kern="12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ＭＳ Ｐゴシック" pitchFamily="-106" charset="-128"/>
                <a:cs typeface="+mn-cs"/>
              </a:rPr>
              <a:t>Montréal </a:t>
            </a:r>
            <a:r>
              <a:rPr lang="de-DE" sz="1400" b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| 5 - 6 November 2013</a:t>
            </a:r>
            <a:endParaRPr lang="de-DE" sz="1400" b="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12320" y="4881563"/>
            <a:ext cx="143168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60265" y="6453963"/>
            <a:ext cx="1639186" cy="318977"/>
          </a:xfrm>
        </p:spPr>
        <p:txBody>
          <a:bodyPr/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&lt;#&gt;</a:t>
            </a:fld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334" y="6412713"/>
            <a:ext cx="7222066" cy="3577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b="1" smtClean="0">
                <a:latin typeface="Book Antiqua" pitchFamily="18" charset="0"/>
              </a:rPr>
              <a:t>The 27</a:t>
            </a:r>
            <a:r>
              <a:rPr lang="en-US" b="1" baseline="30000" smtClean="0">
                <a:latin typeface="Book Antiqua" pitchFamily="18" charset="0"/>
              </a:rPr>
              <a:t>th</a:t>
            </a:r>
            <a:r>
              <a:rPr lang="en-US" b="1" smtClean="0">
                <a:latin typeface="Book Antiqua" pitchFamily="18" charset="0"/>
              </a:rPr>
              <a:t>  CEOS Plenary – Montréal, Canada – 5-6 November, 2013</a:t>
            </a:r>
            <a:endParaRPr lang="en-US" b="1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8848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559374"/>
            <a:ext cx="1442165" cy="5770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27</a:t>
            </a:r>
            <a:r>
              <a:rPr lang="en-US" sz="1050" b="1" baseline="30000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CEOS Plenary</a:t>
            </a:r>
            <a:endParaRPr lang="en-US" sz="1050" b="1" dirty="0">
              <a:solidFill>
                <a:srgbClr val="FFFFFF"/>
              </a:solidFill>
              <a:latin typeface="+mj-lt"/>
              <a:ea typeface="ＭＳ Ｐゴシック" pitchFamily="-105" charset="-128"/>
              <a:cs typeface="ＭＳ Ｐゴシック" pitchFamily="-105" charset="-128"/>
            </a:endParaRPr>
          </a:p>
          <a:p>
            <a:pPr algn="ctr" defTabSz="914400" eaLnBrk="0" hangingPunct="0">
              <a:spcBef>
                <a:spcPts val="0"/>
              </a:spcBef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Montréal, Canada</a:t>
            </a:r>
            <a:r>
              <a:rPr lang="en-US" sz="1050" b="1" dirty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50" b="1" dirty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5-6 November, 2013</a:t>
            </a:r>
            <a:endParaRPr lang="en-US" sz="1050" b="1" dirty="0">
              <a:solidFill>
                <a:srgbClr val="FFFFFF"/>
              </a:solidFill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pic>
        <p:nvPicPr>
          <p:cNvPr id="10" name="Picture 34"/>
          <p:cNvPicPr>
            <a:picLocks noChangeAspect="1" noChangeArrowheads="1"/>
          </p:cNvPicPr>
          <p:nvPr userDrawn="1"/>
        </p:nvPicPr>
        <p:blipFill>
          <a:blip r:embed="rId6" cstate="print"/>
          <a:srcRect t="16208"/>
          <a:stretch>
            <a:fillRect/>
          </a:stretch>
        </p:blipFill>
        <p:spPr bwMode="auto">
          <a:xfrm>
            <a:off x="1" y="0"/>
            <a:ext cx="137544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4" r:id="rId3"/>
  </p:sldLayoutIdLst>
  <p:transition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4168779" y="2572252"/>
            <a:ext cx="4826977" cy="1285764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latin typeface="Calibri" pitchFamily="34" charset="0"/>
                <a:ea typeface="ＭＳ Ｐゴシック" pitchFamily="50" charset="-128"/>
              </a:rPr>
              <a:t>29</a:t>
            </a:r>
            <a:endParaRPr lang="en-GB" altLang="ja-JP" dirty="0" smtClean="0">
              <a:latin typeface="Calibri" pitchFamily="34" charset="0"/>
              <a:ea typeface="ＭＳ Ｐゴシック" pitchFamily="50" charset="-128"/>
            </a:endParaRPr>
          </a:p>
          <a:p>
            <a:r>
              <a:rPr lang="en-US" altLang="ja-JP" dirty="0" smtClean="0"/>
              <a:t>Chu</a:t>
            </a:r>
            <a:r>
              <a:rPr lang="en-GB" altLang="ja-JP" dirty="0" smtClean="0"/>
              <a:t> Ishida (JAXA) on behalf of Carbon Task Force Co-Chairs, Diane E. </a:t>
            </a:r>
            <a:r>
              <a:rPr lang="en-GB" altLang="ja-JP" dirty="0" err="1" smtClean="0"/>
              <a:t>Wickland</a:t>
            </a:r>
            <a:r>
              <a:rPr lang="en-GB" altLang="ja-JP" dirty="0" smtClean="0"/>
              <a:t> (NASA) and Masakatsu Nakajima (JAXA)</a:t>
            </a:r>
            <a:endParaRPr lang="en-GB" altLang="ja-JP" dirty="0" smtClean="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CEOS PLENARY </a:t>
            </a:r>
            <a:br>
              <a:rPr lang="en-US" dirty="0" smtClean="0"/>
            </a:br>
            <a:r>
              <a:rPr lang="en-US" dirty="0" smtClean="0"/>
              <a:t> – Carbon Strategy and Implementation</a:t>
            </a:r>
          </a:p>
        </p:txBody>
      </p:sp>
      <p:pic>
        <p:nvPicPr>
          <p:cNvPr id="1026" name="Picture 2" descr="D:\マイ ピクチャ\cm_color_new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9572" y="0"/>
            <a:ext cx="1134428" cy="80200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dirty="0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179674" y="137510"/>
            <a:ext cx="6964326" cy="586884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ahoma" pitchFamily="34" charset="0"/>
                <a:cs typeface="Tahoma" pitchFamily="34" charset="0"/>
              </a:rPr>
              <a:t>Additional Information</a:t>
            </a:r>
            <a:endParaRPr lang="en-US" sz="2800" dirty="0" smtClean="0">
              <a:latin typeface="Tahoma" pitchFamily="34" charset="0"/>
              <a:ea typeface="ＭＳ Ｐゴシック" pitchFamily="-106" charset="-128"/>
              <a:cs typeface="Tahom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8976" y="1566989"/>
            <a:ext cx="8633638" cy="4370673"/>
          </a:xfrm>
          <a:prstGeom prst="rect">
            <a:avLst/>
          </a:prstGeom>
        </p:spPr>
        <p:txBody>
          <a:bodyPr/>
          <a:lstStyle/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ja-JP" sz="2400" b="1" kern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Contribution to 2013 Events (</a:t>
            </a:r>
            <a:r>
              <a:rPr lang="en-GB" altLang="ja-JP" sz="2400" b="1" i="1" kern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e.g., </a:t>
            </a:r>
            <a:r>
              <a:rPr lang="en-GB" altLang="ja-JP" sz="2400" b="1" kern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GEO Ministerial Summit, COP-19/SBSTA-38):</a:t>
            </a:r>
          </a:p>
          <a:p>
            <a:pPr marL="534988" indent="-179388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b="1" dirty="0" smtClean="0"/>
              <a:t>JAXA (and NIES) intend to have a side event at the GEO Ministerial Summit (the request form was sent to GEO secretariat) in collaboration with the NASA OCO-2 team about carbon observation from space and may include a presentation on the </a:t>
            </a:r>
            <a:r>
              <a:rPr lang="en-US" altLang="ja-JP" b="1" i="1" dirty="0" smtClean="0"/>
              <a:t>CEOS Strategy for Carbon Observations from Space</a:t>
            </a:r>
          </a:p>
          <a:p>
            <a:pPr marL="628650" marR="0" lvl="0" indent="-2730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altLang="ja-JP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GB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itchFamily="34" charset="0"/>
              </a:rPr>
              <a:t>Implementation of the Report</a:t>
            </a:r>
          </a:p>
          <a:p>
            <a:pPr marL="534988" lvl="0" indent="-179388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GB" altLang="ja-JP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itchFamily="34" charset="0"/>
              </a:rPr>
              <a:t>In 2014 CEOS will need to decide</a:t>
            </a:r>
            <a:r>
              <a:rPr kumimoji="0" lang="en-GB" altLang="ja-JP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itchFamily="34" charset="0"/>
              </a:rPr>
              <a:t> on how it will follow up on and implement the CEOS </a:t>
            </a:r>
            <a:r>
              <a:rPr lang="en-GB" altLang="ja-JP" b="1" i="1" dirty="0" smtClean="0">
                <a:solidFill>
                  <a:schemeClr val="tx1">
                    <a:lumMod val="75000"/>
                  </a:schemeClr>
                </a:solidFill>
              </a:rPr>
              <a:t>Strategy for Carbon Observations from Space</a:t>
            </a:r>
            <a:r>
              <a:rPr lang="en-GB" altLang="ja-JP" b="1" dirty="0" smtClean="0">
                <a:solidFill>
                  <a:schemeClr val="tx1">
                    <a:lumMod val="75000"/>
                  </a:schemeClr>
                </a:solidFill>
              </a:rPr>
              <a:t> – after the CTF report is finalized (first opportunity for any CEOS action would be at SIT-29); CTF report will make a recommendation (currently, a Carbon subgroup under the WG Climate), but there are issues/concerns</a:t>
            </a:r>
            <a:endParaRPr kumimoji="0" lang="en-GB" altLang="ja-JP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477903" y="1409744"/>
            <a:ext cx="842493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cs typeface="Arial" panose="020B0604020202020204" pitchFamily="34" charset="0"/>
              </a:rPr>
              <a:t>CEOS Strategy for Carbon Observations from Space </a:t>
            </a:r>
            <a:r>
              <a:rPr lang="en-US" sz="2400" b="1" dirty="0" smtClean="0">
                <a:cs typeface="Arial" panose="020B0604020202020204" pitchFamily="34" charset="0"/>
              </a:rPr>
              <a:t>is now available for broad community review and will be through ~November 25, 2013.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cs typeface="Arial" panose="020B0604020202020204" pitchFamily="34" charset="0"/>
              </a:rPr>
              <a:t>Both CEOS and GEO Carbon are making the report available, with instructions for how to submit comments, suggestions, specific changes, etc.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cs typeface="Arial" panose="020B0604020202020204" pitchFamily="34" charset="0"/>
              </a:rPr>
              <a:t>Please take the time to review all or parts of this document and tell us how it can be improved!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2000" b="1" dirty="0" smtClean="0">
                <a:cs typeface="Arial" panose="020B0604020202020204" pitchFamily="34" charset="0"/>
              </a:rPr>
              <a:t>But if you read only parts, please note there is an </a:t>
            </a:r>
            <a:r>
              <a:rPr lang="en-US" sz="20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Integration Chapter </a:t>
            </a:r>
            <a:r>
              <a:rPr lang="en-US" sz="2000" b="1" dirty="0" smtClean="0">
                <a:cs typeface="Arial" panose="020B0604020202020204" pitchFamily="34" charset="0"/>
              </a:rPr>
              <a:t>and that the Introduction and Way Forward Chapters will help you to understand the detailed content!</a:t>
            </a:r>
            <a:endParaRPr lang="en-US" sz="2000" dirty="0" smtClean="0">
              <a:cs typeface="Arial" panose="020B0604020202020204" pitchFamily="34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643500" y="138108"/>
            <a:ext cx="4500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Summary</a:t>
            </a:r>
            <a:endParaRPr lang="en-US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8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179674" y="104036"/>
            <a:ext cx="6964326" cy="549940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latin typeface="Tahoma" pitchFamily="34" charset="0"/>
                <a:ea typeface="ＭＳ Ｐゴシック" charset="0"/>
                <a:cs typeface="Tahoma" pitchFamily="34" charset="0"/>
              </a:rPr>
              <a:t>CEOS Response</a:t>
            </a:r>
            <a:br>
              <a:rPr lang="en-US" altLang="ja-JP" sz="2800" dirty="0" smtClean="0">
                <a:latin typeface="Tahoma" pitchFamily="34" charset="0"/>
                <a:ea typeface="ＭＳ Ｐゴシック" charset="0"/>
                <a:cs typeface="Tahoma" pitchFamily="34" charset="0"/>
              </a:rPr>
            </a:br>
            <a:r>
              <a:rPr lang="en-US" altLang="ja-JP" sz="2800" dirty="0" smtClean="0">
                <a:latin typeface="Tahoma" pitchFamily="34" charset="0"/>
                <a:ea typeface="ＭＳ Ｐゴシック" charset="0"/>
                <a:cs typeface="Tahoma" pitchFamily="34" charset="0"/>
              </a:rPr>
              <a:t>to the GEO Carbon Strategy</a:t>
            </a:r>
            <a:endParaRPr lang="en-US" sz="2800" dirty="0" smtClean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6" t="1545"/>
          <a:stretch>
            <a:fillRect/>
          </a:stretch>
        </p:blipFill>
        <p:spPr bwMode="auto">
          <a:xfrm>
            <a:off x="51206" y="1377950"/>
            <a:ext cx="2324183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2407627" y="1377950"/>
            <a:ext cx="6430108" cy="48641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AU" altLang="ja-JP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CEOS established the Carbon Task Force (CTF) to coordinate the response from space agencies to the GEO Carbon Strategy: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400" b="1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charset="0"/>
              <a:ea typeface="ＭＳ Ｐゴシック" charset="0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-128"/>
              </a:rPr>
              <a:t>	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CEOS Strategy for Carbon Observations from Space</a:t>
            </a:r>
            <a:r>
              <a:rPr kumimoji="0" lang="en-GB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dirty="0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052084" y="13485"/>
            <a:ext cx="7033179" cy="738372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ahoma" pitchFamily="34" charset="0"/>
                <a:cs typeface="Tahoma" pitchFamily="34" charset="0"/>
              </a:rPr>
              <a:t>Outline</a:t>
            </a:r>
            <a:endParaRPr lang="en-US" sz="2800" dirty="0" smtClean="0">
              <a:latin typeface="Tahoma" pitchFamily="34" charset="0"/>
              <a:ea typeface="ＭＳ Ｐゴシック" pitchFamily="-106" charset="-128"/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7037" y="1577132"/>
            <a:ext cx="8832205" cy="342238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GB" sz="24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Outline:</a:t>
            </a:r>
          </a:p>
          <a:p>
            <a:pPr>
              <a:buNone/>
            </a:pPr>
            <a:endParaRPr lang="en-GB" sz="2400" b="1" dirty="0" smtClean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marL="344488" indent="-344488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CTF Activities and Milestones achieved since 2012 Plenary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Report from CTF Side Meeting at SIT Technical Workshop, September 10, 2013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Plans for completion of report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Structure of report</a:t>
            </a:r>
          </a:p>
          <a:p>
            <a:pPr marL="344488" indent="-344488">
              <a:buFont typeface="Arial" pitchFamily="34" charset="0"/>
              <a:buChar char="•"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0"/>
                <a:cs typeface="Arial" pitchFamily="34" charset="0"/>
              </a:rPr>
              <a:t>Additional Information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altLang="ja-JP" sz="2400" b="1" kern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ＭＳ Ｐゴシック" charset="0"/>
                <a:cs typeface="Arial" pitchFamily="34" charset="0"/>
              </a:rPr>
              <a:t>Summary</a:t>
            </a:r>
            <a:endParaRPr kumimoji="0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dirty="0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052084" y="6600"/>
            <a:ext cx="7033179" cy="738372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ahoma" pitchFamily="34" charset="0"/>
                <a:cs typeface="Tahoma" pitchFamily="34" charset="0"/>
              </a:rPr>
              <a:t>Milestones</a:t>
            </a:r>
            <a:endParaRPr lang="en-US" sz="2800" dirty="0" smtClean="0">
              <a:latin typeface="Tahoma" pitchFamily="34" charset="0"/>
              <a:ea typeface="ＭＳ Ｐゴシック" pitchFamily="-106" charset="-128"/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7525" y="1381106"/>
            <a:ext cx="8996963" cy="540370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Milestones Since 2012 CEOS Plenary:</a:t>
            </a:r>
          </a:p>
          <a:p>
            <a:pPr marL="795338" lvl="1" indent="-339725">
              <a:buFont typeface="Arial" pitchFamily="34" charset="0"/>
              <a:buChar char="•"/>
            </a:pPr>
            <a:r>
              <a:rPr lang="en-AU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The </a:t>
            </a:r>
            <a:r>
              <a:rPr lang="en-AU" b="1" i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Land </a:t>
            </a:r>
            <a:r>
              <a:rPr lang="en-AU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domain chapter was substantially reorganized and a new Co-Lead and several co-authors recruited in November/December 2012</a:t>
            </a:r>
          </a:p>
          <a:p>
            <a:pPr marL="795338" lvl="1" indent="-339725">
              <a:buFont typeface="Arial" pitchFamily="34" charset="0"/>
              <a:buChar char="•"/>
            </a:pPr>
            <a:r>
              <a:rPr lang="en-AU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The CTF Executive writing team met on December 7, 2012 (side meeting at American Geophysical Union Fall Meeting) </a:t>
            </a:r>
          </a:p>
          <a:p>
            <a:pPr marL="795338" lvl="1" indent="-339725">
              <a:buFont typeface="Arial" pitchFamily="34" charset="0"/>
              <a:buChar char="•"/>
            </a:pPr>
            <a:r>
              <a:rPr lang="en-AU" b="1" i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Atmosphere</a:t>
            </a:r>
            <a:r>
              <a:rPr lang="en-AU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domain chapter completed in February 2013; and updated in June and August 2013</a:t>
            </a:r>
          </a:p>
          <a:p>
            <a:pPr marL="795338" lvl="1" indent="-339725">
              <a:buFont typeface="Arial" pitchFamily="34" charset="0"/>
              <a:buChar char="•"/>
            </a:pPr>
            <a:r>
              <a:rPr lang="en-AU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CTF side meeting was held on March 11, 2013, at SIT-28; Land domain chapter was reviewed</a:t>
            </a:r>
          </a:p>
          <a:p>
            <a:pPr marL="795338" lvl="1" indent="-339725">
              <a:buFont typeface="Arial" pitchFamily="34" charset="0"/>
              <a:buChar char="•"/>
            </a:pPr>
            <a:r>
              <a:rPr lang="en-AU" b="1" i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Ocean and Inland Waters </a:t>
            </a:r>
            <a:r>
              <a:rPr lang="en-AU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domain chapter completed in February 2013; and updated in April 2013</a:t>
            </a:r>
          </a:p>
          <a:p>
            <a:pPr marL="795338" lvl="1" indent="-339725">
              <a:buFont typeface="Arial" pitchFamily="34" charset="0"/>
              <a:buChar char="•"/>
            </a:pPr>
            <a:r>
              <a:rPr lang="en-AU" b="1" i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Integration</a:t>
            </a:r>
            <a:r>
              <a:rPr lang="en-AU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chapter draft was circulated within the CTF Executive writing team in February 2013 and completed in May 2013</a:t>
            </a:r>
          </a:p>
          <a:p>
            <a:pPr marL="795338" lvl="1" indent="-339725">
              <a:buFont typeface="Arial" pitchFamily="34" charset="0"/>
              <a:buChar char="•"/>
            </a:pPr>
            <a:r>
              <a:rPr lang="en-AU" b="1" i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Land</a:t>
            </a:r>
            <a:r>
              <a:rPr lang="en-AU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domain chapter draft was circulated within the CTF Executive writing team in March 2013, completed in May 2013, and updated in August 2013</a:t>
            </a:r>
          </a:p>
          <a:p>
            <a:pPr marL="795338" lvl="2" indent="-339725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ＭＳ Ｐゴシック" charset="0"/>
              </a:rPr>
              <a:t>Full report completed and readied for review September 5, 2013 (advance copy distributed to CEOS SIT Technical Workshop participants and full CTF membership)</a:t>
            </a:r>
            <a:endParaRPr lang="en-AU" b="1" dirty="0" smtClean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dirty="0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179674" y="6885"/>
            <a:ext cx="6964326" cy="82934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ahoma" pitchFamily="34" charset="0"/>
                <a:cs typeface="Tahoma" pitchFamily="34" charset="0"/>
              </a:rPr>
              <a:t>Report on Side Meeting at SIT Technical Workshop</a:t>
            </a:r>
            <a:endParaRPr lang="en-US" sz="2800" dirty="0" smtClean="0">
              <a:latin typeface="Tahoma" pitchFamily="34" charset="0"/>
              <a:ea typeface="ＭＳ Ｐゴシック" pitchFamily="-106" charset="-128"/>
              <a:cs typeface="Tahom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8976" y="1416908"/>
            <a:ext cx="8633638" cy="5129942"/>
          </a:xfrm>
          <a:prstGeom prst="rect">
            <a:avLst/>
          </a:prstGeom>
        </p:spPr>
        <p:txBody>
          <a:bodyPr/>
          <a:lstStyle/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CTF </a:t>
            </a:r>
            <a:r>
              <a:rPr lang="en-US" altLang="ja-JP" sz="2400" b="1" dirty="0" smtClean="0">
                <a:solidFill>
                  <a:schemeClr val="tx1">
                    <a:lumMod val="75000"/>
                  </a:schemeClr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side meeting was held on September 10, 2013, at SIT Technical Workshop in Pasadena, CA.  Agenda focused on: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Summary and discussion of major CEOS actions / recommendations included in the report, seeking CEOS SIT participant inputs regarding: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Reasonableness of actions / recommendations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Owners / responsible parties for actions/ recommendations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Any “missing” actions / recommendations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Issues or concerns about actions / recommendations</a:t>
            </a:r>
            <a:endParaRPr lang="en-US" b="1" dirty="0" smtClean="0">
              <a:solidFill>
                <a:schemeClr val="tx1">
                  <a:lumMod val="75000"/>
                </a:schemeClr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Discussion on implementation and oversight mechanisms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Plans for continued review and completion of the report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b="1" dirty="0" smtClean="0">
              <a:solidFill>
                <a:srgbClr val="00256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8976" y="1416908"/>
            <a:ext cx="8633638" cy="5129942"/>
          </a:xfrm>
          <a:prstGeom prst="rect">
            <a:avLst/>
          </a:prstGeom>
        </p:spPr>
        <p:txBody>
          <a:bodyPr/>
          <a:lstStyle/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Needs Improvement: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Wording of actions needs greater precision and many need identification of the responsible party(ies); some may need to be broken up, others could be consolidated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It would be helpful to cross-cut the actions in several ways, including by duration (near-, mid-, and longer-term); by responsible party(ies); by type of activity (i.e., missions, data products, supporting institutions/infrastructure, etc.) 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defRPr/>
            </a:pPr>
            <a:endParaRPr lang="en-US" altLang="ja-JP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Helpful Suggestions (many received, a few examples below):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Move long tables to the </a:t>
            </a:r>
            <a:r>
              <a:rPr lang="en-US" b="1" i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Appendices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to improve readability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Add an action to encourage land-ocean-atmosphere communities to  communicate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Explain differing maturity of observations across land, ocean and atmosphere in the </a:t>
            </a:r>
            <a:r>
              <a:rPr lang="en-US" b="1" i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Introduction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Replace opening paragraphs of the Introduction with those from the </a:t>
            </a:r>
            <a:r>
              <a:rPr lang="en-US" b="1" i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Land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chapter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endParaRPr lang="en-US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Wingdings" pitchFamily="2" charset="2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 smtClean="0">
              <a:solidFill>
                <a:srgbClr val="002569"/>
              </a:solidFill>
              <a:ea typeface="ＭＳ Ｐゴシック" charset="0"/>
              <a:cs typeface="ＭＳ Ｐゴシック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b="1" dirty="0" smtClean="0">
              <a:solidFill>
                <a:srgbClr val="00256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79674" y="6885"/>
            <a:ext cx="6964326" cy="82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ＭＳ Ｐゴシック" charset="-128"/>
                <a:cs typeface="Tahoma" pitchFamily="34" charset="0"/>
              </a:rPr>
              <a:t>Report on Side Meeting at SIT Technical Workshop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ＭＳ Ｐゴシック" pitchFamily="-106" charset="-128"/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8976" y="1416908"/>
            <a:ext cx="8633638" cy="5129942"/>
          </a:xfrm>
          <a:prstGeom prst="rect">
            <a:avLst/>
          </a:prstGeom>
        </p:spPr>
        <p:txBody>
          <a:bodyPr/>
          <a:lstStyle/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sz="2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CEOS Implementation and Reporting:  </a:t>
            </a:r>
            <a:r>
              <a:rPr lang="en-US" altLang="ja-JP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[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Options considered by the CTF: continue the CTF; </a:t>
            </a:r>
            <a:r>
              <a:rPr lang="en-US" b="1" dirty="0" smtClean="0">
                <a:solidFill>
                  <a:srgbClr val="0000CC"/>
                </a:solidFill>
              </a:rPr>
              <a:t>transition to a carbon subgroup under the WG Climate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; absorb into several VCs; and/or, create a new entity.]</a:t>
            </a:r>
            <a:endParaRPr lang="en-US" altLang="ja-JP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Hosting the future follow-up on the CEOS Carbon Strategy within the WG Climate was discussed. 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sym typeface="Wingdings" pitchFamily="2" charset="2"/>
              </a:rPr>
              <a:t>	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Preliminary dialogue (prior to the side meeting) suggested that the timing might be problematic - it may be necessary to wait until the creation of the joint CGMS-CEOS climate working group is finalized.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sym typeface="Wingdings" pitchFamily="2" charset="2"/>
              </a:rPr>
              <a:t>Discussions at side meeting were more optimistic, but further dialogue with the WG Climate is needed along with further consideration of the pros and cons of subgroups</a:t>
            </a:r>
            <a:endParaRPr lang="en-US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There should also be a dialogue with GEO on the Carbon CoP - which can be discussed at the GEO Carbon Conference in October. 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A carbon supplement to the CEOS Response to the GCOS IP might be a useful construct to consider for reporting. (and WG Climate oversight of the follow-up would be compatible with this).  The next reporting year is 2014.</a:t>
            </a:r>
            <a:endParaRPr lang="en-US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endParaRPr lang="en-US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Wingdings" pitchFamily="2" charset="2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 smtClean="0">
              <a:solidFill>
                <a:schemeClr val="tx1">
                  <a:lumMod val="75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b="1" dirty="0" smtClean="0">
              <a:solidFill>
                <a:schemeClr val="tx1">
                  <a:lumMod val="75000"/>
                </a:schemeClr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79674" y="6885"/>
            <a:ext cx="6964326" cy="82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ＭＳ Ｐゴシック" charset="-128"/>
                <a:cs typeface="Tahoma" pitchFamily="34" charset="0"/>
              </a:rPr>
              <a:t>Report on Side Meeting at SIT Technical Workshop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ＭＳ Ｐゴシック" pitchFamily="-106" charset="-128"/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10137" y="1340010"/>
            <a:ext cx="8712968" cy="489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/>
            <a:r>
              <a:rPr lang="en-GB" sz="2400" b="1" i="1" dirty="0" smtClean="0">
                <a:cs typeface="Arial" pitchFamily="34" charset="0"/>
              </a:rPr>
              <a:t>CEOS Strategy for Carbon Observations from Space </a:t>
            </a:r>
            <a:r>
              <a:rPr lang="en-GB" sz="2400" b="1" dirty="0" smtClean="0">
                <a:cs typeface="Arial" pitchFamily="34" charset="0"/>
              </a:rPr>
              <a:t>has entered the review process</a:t>
            </a:r>
          </a:p>
          <a:p>
            <a:pPr lvl="1">
              <a:buFontTx/>
              <a:buChar char="-"/>
            </a:pPr>
            <a:r>
              <a:rPr lang="en-GB" sz="2000" b="1" dirty="0" smtClean="0">
                <a:cs typeface="Arial" pitchFamily="34" charset="0"/>
              </a:rPr>
              <a:t>Initial quick look at CEOS SIT Technical Workshop side meeting on September 10, 2013.</a:t>
            </a:r>
          </a:p>
          <a:p>
            <a:pPr lvl="1">
              <a:buFontTx/>
              <a:buChar char="-"/>
            </a:pPr>
            <a:r>
              <a:rPr lang="en-GB" sz="2000" b="1" dirty="0" smtClean="0">
                <a:cs typeface="Arial" pitchFamily="34" charset="0"/>
              </a:rPr>
              <a:t>Modest revisions made based on CEOS SIT Workshop feedback</a:t>
            </a:r>
          </a:p>
          <a:p>
            <a:pPr lvl="1">
              <a:buFontTx/>
              <a:buChar char="-"/>
            </a:pPr>
            <a:r>
              <a:rPr lang="en-AU" altLang="ja-JP" sz="2000" b="1" dirty="0" smtClean="0"/>
              <a:t>The reviewers had been nominated by September 20, 2013.</a:t>
            </a:r>
          </a:p>
          <a:p>
            <a:pPr lvl="1">
              <a:buFontTx/>
              <a:buChar char="-"/>
            </a:pPr>
            <a:r>
              <a:rPr lang="en-AU" sz="2000" b="1" dirty="0" smtClean="0">
                <a:cs typeface="Arial" pitchFamily="34" charset="0"/>
              </a:rPr>
              <a:t>Review period started on September 30, 2013. </a:t>
            </a:r>
            <a:endParaRPr lang="en-GB" sz="2000" b="1" dirty="0" smtClean="0">
              <a:cs typeface="Arial" pitchFamily="34" charset="0"/>
            </a:endParaRPr>
          </a:p>
          <a:p>
            <a:pPr lvl="1">
              <a:buFontTx/>
              <a:buChar char="-"/>
            </a:pPr>
            <a:r>
              <a:rPr lang="en-GB" sz="2000" b="1" dirty="0" smtClean="0">
                <a:cs typeface="Arial" pitchFamily="34" charset="0"/>
              </a:rPr>
              <a:t>CTF presented and requested for feedback/review at GEO Carbon Conference in Geneva on October 1-2, 2013</a:t>
            </a:r>
          </a:p>
          <a:p>
            <a:pPr lvl="1">
              <a:buFontTx/>
              <a:buChar char="-"/>
            </a:pPr>
            <a:r>
              <a:rPr lang="en-AU" altLang="ja-JP" sz="2000" b="1" dirty="0" smtClean="0">
                <a:solidFill>
                  <a:srgbClr val="FF0000"/>
                </a:solidFill>
                <a:ea typeface="ＭＳ Ｐゴシック" pitchFamily="50" charset="-128"/>
                <a:cs typeface="Arial" pitchFamily="34" charset="0"/>
              </a:rPr>
              <a:t>Review period will close on November 25, 2013</a:t>
            </a:r>
            <a:r>
              <a:rPr lang="en-AU" altLang="ja-JP" sz="2000" b="1" dirty="0" smtClean="0">
                <a:ea typeface="ＭＳ Ｐゴシック" pitchFamily="50" charset="-128"/>
                <a:cs typeface="Arial" pitchFamily="34" charset="0"/>
              </a:rPr>
              <a:t> and report will be revised based on comments/feedback.</a:t>
            </a:r>
            <a:endParaRPr lang="en-GB" sz="2000" b="1" dirty="0" smtClean="0">
              <a:cs typeface="Arial" pitchFamily="34" charset="0"/>
            </a:endParaRPr>
          </a:p>
          <a:p>
            <a:pPr lvl="0"/>
            <a:endParaRPr lang="en-GB" b="1" dirty="0" smtClean="0"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2400" b="1" dirty="0" smtClean="0">
                <a:ea typeface="ＭＳ Ｐゴシック" pitchFamily="50" charset="-128"/>
                <a:cs typeface="Arial" pitchFamily="34" charset="0"/>
              </a:rPr>
              <a:t>Main 2013 achievements/outcomes:</a:t>
            </a:r>
            <a:endParaRPr lang="en-GB" altLang="ja-JP" sz="2400" b="1" dirty="0" smtClean="0">
              <a:cs typeface="Arial" pitchFamily="34" charset="0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AU" altLang="ja-JP" sz="2000" b="1" dirty="0" smtClean="0">
                <a:ea typeface="ＭＳ Ｐゴシック" pitchFamily="50" charset="-128"/>
                <a:cs typeface="Arial" pitchFamily="34" charset="0"/>
              </a:rPr>
              <a:t>Report will be made available </a:t>
            </a:r>
            <a:r>
              <a:rPr lang="en-AU" altLang="ja-JP" sz="2000" b="1" dirty="0" smtClean="0">
                <a:solidFill>
                  <a:srgbClr val="FF0000"/>
                </a:solidFill>
                <a:ea typeface="ＭＳ Ｐゴシック" pitchFamily="50" charset="-128"/>
                <a:cs typeface="Arial" pitchFamily="34" charset="0"/>
              </a:rPr>
              <a:t>by the end of 2013</a:t>
            </a:r>
            <a:r>
              <a:rPr lang="en-AU" altLang="ja-JP" sz="2000" b="1" dirty="0" smtClean="0">
                <a:ea typeface="ＭＳ Ｐゴシック" pitchFamily="50" charset="-128"/>
                <a:cs typeface="Arial" pitchFamily="34" charset="0"/>
              </a:rPr>
              <a:t> for CEOS endorsement.</a:t>
            </a:r>
            <a:endParaRPr lang="en-US" altLang="ja-JP" sz="2000" b="1" kern="0" dirty="0" smtClean="0"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265675" y="164890"/>
            <a:ext cx="58514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altLang="ja-JP" sz="2800" b="1" dirty="0" smtClean="0">
                <a:solidFill>
                  <a:schemeClr val="bg1"/>
                </a:solidFill>
                <a:latin typeface="Tahoma" pitchFamily="34" charset="0"/>
                <a:ea typeface="ＭＳ Ｐゴシック" charset="0"/>
                <a:cs typeface="Tahoma" pitchFamily="34" charset="0"/>
              </a:rPr>
              <a:t>Plans for completion of report</a:t>
            </a:r>
            <a:endParaRPr lang="en-GB" altLang="ja-JP" sz="2800" b="1" i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8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440761" y="1268760"/>
            <a:ext cx="8358843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/>
            <a:r>
              <a:rPr lang="en-GB" sz="2800" b="1" i="1" dirty="0" smtClean="0">
                <a:cs typeface="Arial" pitchFamily="34" charset="0"/>
              </a:rPr>
              <a:t>Structure of the CEOS Strategy for Carbon Observations from Space:</a:t>
            </a:r>
          </a:p>
          <a:p>
            <a:pPr marL="450850"/>
            <a:r>
              <a:rPr lang="en-GB" altLang="ja-JP" sz="2400" b="1" cap="small" dirty="0" smtClean="0">
                <a:latin typeface="+mn-ea"/>
                <a:ea typeface="+mn-ea"/>
              </a:rPr>
              <a:t>Executive Summary </a:t>
            </a:r>
            <a:endParaRPr lang="ja-JP" altLang="ja-JP" sz="2400" b="1" cap="small" dirty="0" smtClean="0">
              <a:latin typeface="+mn-ea"/>
              <a:ea typeface="+mn-ea"/>
            </a:endParaRPr>
          </a:p>
          <a:p>
            <a:pPr marL="450850"/>
            <a:r>
              <a:rPr lang="en-GB" altLang="ja-JP" sz="2400" b="1" cap="small" dirty="0" smtClean="0">
                <a:latin typeface="+mn-ea"/>
                <a:ea typeface="+mn-ea"/>
              </a:rPr>
              <a:t>Chapter 1: Introduction </a:t>
            </a:r>
            <a:endParaRPr lang="ja-JP" altLang="ja-JP" sz="2400" b="1" cap="small" dirty="0" smtClean="0">
              <a:latin typeface="+mn-ea"/>
              <a:ea typeface="+mn-ea"/>
            </a:endParaRPr>
          </a:p>
          <a:p>
            <a:pPr marL="450850"/>
            <a:r>
              <a:rPr lang="en-GB" altLang="ja-JP" sz="2400" b="1" cap="small" dirty="0" smtClean="0">
                <a:latin typeface="+mn-ea"/>
                <a:ea typeface="+mn-ea"/>
              </a:rPr>
              <a:t>Chapter 2: Land Domain </a:t>
            </a:r>
            <a:endParaRPr lang="ja-JP" altLang="ja-JP" sz="2400" b="1" cap="small" dirty="0" smtClean="0">
              <a:latin typeface="+mn-ea"/>
              <a:ea typeface="+mn-ea"/>
            </a:endParaRPr>
          </a:p>
          <a:p>
            <a:pPr marL="450850"/>
            <a:r>
              <a:rPr lang="en-GB" altLang="ja-JP" sz="2400" b="1" cap="small" dirty="0" smtClean="0">
                <a:latin typeface="+mn-ea"/>
                <a:ea typeface="+mn-ea"/>
              </a:rPr>
              <a:t>Chapter 3: Oceans and Inland Waters Domain </a:t>
            </a:r>
            <a:endParaRPr lang="ja-JP" altLang="ja-JP" sz="2400" b="1" cap="small" dirty="0" smtClean="0">
              <a:latin typeface="+mn-ea"/>
              <a:ea typeface="+mn-ea"/>
            </a:endParaRPr>
          </a:p>
          <a:p>
            <a:pPr marL="450850"/>
            <a:r>
              <a:rPr lang="en-GB" altLang="ja-JP" sz="2400" b="1" cap="small" dirty="0" smtClean="0">
                <a:latin typeface="+mn-ea"/>
                <a:ea typeface="+mn-ea"/>
              </a:rPr>
              <a:t>Chapter 4: Atmosphere Domain</a:t>
            </a:r>
            <a:endParaRPr lang="ja-JP" altLang="ja-JP" sz="2400" b="1" cap="small" dirty="0" smtClean="0">
              <a:latin typeface="+mn-ea"/>
              <a:ea typeface="+mn-ea"/>
            </a:endParaRPr>
          </a:p>
          <a:p>
            <a:pPr marL="450850"/>
            <a:r>
              <a:rPr lang="en-GB" altLang="ja-JP" sz="2400" b="1" cap="small" dirty="0" smtClean="0">
                <a:latin typeface="+mn-ea"/>
                <a:ea typeface="+mn-ea"/>
              </a:rPr>
              <a:t>Chapter 5: Integration </a:t>
            </a:r>
            <a:endParaRPr lang="ja-JP" altLang="ja-JP" sz="2400" b="1" cap="small" dirty="0" smtClean="0">
              <a:latin typeface="+mn-ea"/>
              <a:ea typeface="+mn-ea"/>
            </a:endParaRPr>
          </a:p>
          <a:p>
            <a:pPr marL="450850"/>
            <a:r>
              <a:rPr lang="en-GB" altLang="ja-JP" sz="2400" b="1" cap="small" dirty="0" smtClean="0">
                <a:latin typeface="+mn-ea"/>
                <a:ea typeface="+mn-ea"/>
              </a:rPr>
              <a:t>Chapter 6: The Way Forward</a:t>
            </a:r>
            <a:endParaRPr lang="ja-JP" altLang="ja-JP" sz="2400" b="1" cap="small" dirty="0" smtClean="0">
              <a:latin typeface="+mn-ea"/>
              <a:ea typeface="+mn-ea"/>
            </a:endParaRPr>
          </a:p>
          <a:p>
            <a:pPr marL="450850"/>
            <a:r>
              <a:rPr lang="en-US" altLang="ja-JP" b="1" cap="small" dirty="0" smtClean="0"/>
              <a:t>Acknowledgements</a:t>
            </a:r>
            <a:endParaRPr lang="ja-JP" altLang="ja-JP" b="1" cap="small" dirty="0" smtClean="0"/>
          </a:p>
          <a:p>
            <a:pPr marL="450850"/>
            <a:r>
              <a:rPr lang="en-GB" altLang="ja-JP" b="1" cap="small" dirty="0" smtClean="0"/>
              <a:t>References </a:t>
            </a:r>
            <a:endParaRPr lang="ja-JP" altLang="ja-JP" b="1" cap="small" dirty="0" smtClean="0"/>
          </a:p>
          <a:p>
            <a:pPr marL="450850"/>
            <a:r>
              <a:rPr lang="en-GB" altLang="ja-JP" b="1" cap="small" dirty="0" smtClean="0"/>
              <a:t>Appendix A: CEOS Actions in Response to the GEO Carbon Strategy</a:t>
            </a:r>
            <a:endParaRPr lang="ja-JP" altLang="ja-JP" b="1" cap="small" dirty="0" smtClean="0"/>
          </a:p>
          <a:p>
            <a:pPr marL="450850"/>
            <a:r>
              <a:rPr lang="en-GB" altLang="ja-JP" b="1" cap="small" dirty="0" smtClean="0"/>
              <a:t>Appendix B: Acronym List</a:t>
            </a:r>
            <a:endParaRPr lang="ja-JP" altLang="ja-JP" b="1" cap="small" dirty="0" smtClean="0"/>
          </a:p>
          <a:p>
            <a:pPr marL="450850"/>
            <a:r>
              <a:rPr lang="en-GB" altLang="ja-JP" b="1" cap="small" dirty="0" smtClean="0"/>
              <a:t>Appendix C: Carbon Task Force Members</a:t>
            </a:r>
            <a:endParaRPr lang="ja-JP" altLang="ja-JP" b="1" cap="small" dirty="0" smtClean="0"/>
          </a:p>
          <a:p>
            <a:pPr marL="450850"/>
            <a:r>
              <a:rPr lang="en-GB" altLang="ja-JP" b="1" cap="small" dirty="0" smtClean="0"/>
              <a:t>Appendix D: Chapter Authors</a:t>
            </a:r>
            <a:endParaRPr lang="ja-JP" altLang="ja-JP" b="1" cap="small" dirty="0" smtClean="0"/>
          </a:p>
          <a:p>
            <a:pPr marL="450850"/>
            <a:r>
              <a:rPr lang="en-US" altLang="ja-JP" b="1" dirty="0" smtClean="0"/>
              <a:t>Appendix E: List of Meetings</a:t>
            </a:r>
            <a:endParaRPr lang="en-US" altLang="ja-JP" b="1" kern="0" dirty="0" smtClean="0"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292580" y="164890"/>
            <a:ext cx="58514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altLang="ja-JP" sz="2800" b="1" dirty="0" smtClean="0">
                <a:solidFill>
                  <a:schemeClr val="bg1"/>
                </a:solidFill>
                <a:latin typeface="Tahoma" pitchFamily="34" charset="0"/>
                <a:ea typeface="ＭＳ Ｐゴシック" charset="0"/>
                <a:cs typeface="Tahoma" pitchFamily="34" charset="0"/>
              </a:rPr>
              <a:t>Structure of report</a:t>
            </a:r>
            <a:endParaRPr lang="en-GB" altLang="ja-JP" sz="2800" b="1" i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8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1004</Words>
  <Application>Microsoft Office PowerPoint</Application>
  <PresentationFormat>画面に合わせる (4:3)</PresentationFormat>
  <Paragraphs>112</Paragraphs>
  <Slides>11</Slides>
  <Notes>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4_EUM_template_v03</vt:lpstr>
      <vt:lpstr>CEOS PLENARY   – Carbon Strategy and Implementation</vt:lpstr>
      <vt:lpstr>CEOS Response to the GEO Carbon Strategy</vt:lpstr>
      <vt:lpstr>Outline</vt:lpstr>
      <vt:lpstr>Milestones</vt:lpstr>
      <vt:lpstr>Report on Side Meeting at SIT Technical Workshop</vt:lpstr>
      <vt:lpstr>スライド 6</vt:lpstr>
      <vt:lpstr>スライド 7</vt:lpstr>
      <vt:lpstr>スライド 8</vt:lpstr>
      <vt:lpstr>スライド 9</vt:lpstr>
      <vt:lpstr>Additional Information</vt:lpstr>
      <vt:lpstr>スライド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Masakatsu Nakajima</cp:lastModifiedBy>
  <cp:revision>59</cp:revision>
  <cp:lastPrinted>2013-07-23T19:08:48Z</cp:lastPrinted>
  <dcterms:created xsi:type="dcterms:W3CDTF">2011-11-16T09:23:13Z</dcterms:created>
  <dcterms:modified xsi:type="dcterms:W3CDTF">2013-11-01T01:52:54Z</dcterms:modified>
</cp:coreProperties>
</file>