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0" r:id="rId2"/>
    <p:sldId id="263" r:id="rId3"/>
    <p:sldId id="264" r:id="rId4"/>
    <p:sldId id="275" r:id="rId5"/>
    <p:sldId id="276" r:id="rId6"/>
    <p:sldId id="278" r:id="rId7"/>
    <p:sldId id="267" r:id="rId8"/>
    <p:sldId id="279" r:id="rId9"/>
    <p:sldId id="269" r:id="rId10"/>
    <p:sldId id="271" r:id="rId11"/>
    <p:sldId id="265" r:id="rId12"/>
    <p:sldId id="266" r:id="rId13"/>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9703" autoAdjust="0"/>
  </p:normalViewPr>
  <p:slideViewPr>
    <p:cSldViewPr snapToGrid="0" snapToObjects="1">
      <p:cViewPr>
        <p:scale>
          <a:sx n="60" d="100"/>
          <a:sy n="60" d="100"/>
        </p:scale>
        <p:origin x="-3000" y="-1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10/31/2013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‹Nr.›</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solidFill>
                  <a:srgbClr val="FF0000"/>
                </a:solidFill>
                <a:latin typeface="Times New Roman" pitchFamily="-106" charset="0"/>
              </a:rPr>
              <a:t>Plenary is asked to accept</a:t>
            </a:r>
            <a:r>
              <a:rPr lang="en-US" b="1" baseline="0" dirty="0" smtClean="0">
                <a:solidFill>
                  <a:srgbClr val="FF0000"/>
                </a:solidFill>
                <a:latin typeface="Times New Roman" pitchFamily="-106" charset="0"/>
              </a:rPr>
              <a:t> the proposed approach</a:t>
            </a:r>
          </a:p>
          <a:p>
            <a:pPr eaLnBrk="1" hangingPunct="1">
              <a:spcBef>
                <a:spcPct val="0"/>
              </a:spcBef>
            </a:pPr>
            <a:endParaRPr lang="en-US" b="1" baseline="0" dirty="0" smtClean="0">
              <a:solidFill>
                <a:srgbClr val="FF0000"/>
              </a:solidFill>
              <a:latin typeface="Times New Roman" pitchFamily="-106" charset="0"/>
            </a:endParaRPr>
          </a:p>
          <a:p>
            <a:pPr eaLnBrk="1" hangingPunct="1">
              <a:spcBef>
                <a:spcPct val="0"/>
              </a:spcBef>
            </a:pPr>
            <a:r>
              <a:rPr lang="en-US" b="1" baseline="0" dirty="0" smtClean="0">
                <a:solidFill>
                  <a:srgbClr val="FF0000"/>
                </a:solidFill>
                <a:latin typeface="Times New Roman" pitchFamily="-106" charset="0"/>
              </a:rPr>
              <a:t>Supersites proposals will be in SOAR format – Scientific and Operational Applications Research (CSA </a:t>
            </a:r>
            <a:r>
              <a:rPr lang="en-US" b="1" baseline="0" dirty="0" err="1" smtClean="0">
                <a:solidFill>
                  <a:srgbClr val="FF0000"/>
                </a:solidFill>
                <a:latin typeface="Times New Roman" pitchFamily="-106" charset="0"/>
              </a:rPr>
              <a:t>Standardformat</a:t>
            </a:r>
            <a:r>
              <a:rPr lang="en-US" b="1" baseline="0" dirty="0" smtClean="0">
                <a:solidFill>
                  <a:srgbClr val="FF0000"/>
                </a:solidFill>
                <a:latin typeface="Times New Roman" pitchFamily="-106" charset="0"/>
              </a:rPr>
              <a:t>, </a:t>
            </a:r>
            <a:r>
              <a:rPr lang="en-US" b="1" baseline="0" dirty="0" err="1" smtClean="0">
                <a:solidFill>
                  <a:srgbClr val="FF0000"/>
                </a:solidFill>
                <a:latin typeface="Times New Roman" pitchFamily="-106" charset="0"/>
              </a:rPr>
              <a:t>auch</a:t>
            </a:r>
            <a:r>
              <a:rPr lang="en-US" b="1" baseline="0" dirty="0" smtClean="0">
                <a:solidFill>
                  <a:srgbClr val="FF0000"/>
                </a:solidFill>
                <a:latin typeface="Times New Roman" pitchFamily="-106" charset="0"/>
              </a:rPr>
              <a:t> von DLR </a:t>
            </a:r>
            <a:r>
              <a:rPr lang="en-US" b="1" baseline="0" dirty="0" err="1" smtClean="0">
                <a:solidFill>
                  <a:srgbClr val="FF0000"/>
                </a:solidFill>
                <a:latin typeface="Times New Roman" pitchFamily="-106" charset="0"/>
              </a:rPr>
              <a:t>bereits</a:t>
            </a:r>
            <a:r>
              <a:rPr lang="en-US" b="1" baseline="0" dirty="0" smtClean="0">
                <a:solidFill>
                  <a:srgbClr val="FF0000"/>
                </a:solidFill>
                <a:latin typeface="Times New Roman" pitchFamily="-106" charset="0"/>
              </a:rPr>
              <a:t> </a:t>
            </a:r>
            <a:r>
              <a:rPr lang="en-US" b="1" baseline="0" dirty="0" err="1" smtClean="0">
                <a:solidFill>
                  <a:srgbClr val="FF0000"/>
                </a:solidFill>
                <a:latin typeface="Times New Roman" pitchFamily="-106" charset="0"/>
              </a:rPr>
              <a:t>verwendet</a:t>
            </a:r>
            <a:r>
              <a:rPr lang="en-US" b="1" baseline="0" dirty="0" smtClean="0">
                <a:solidFill>
                  <a:srgbClr val="FF0000"/>
                </a:solidFill>
                <a:latin typeface="Times New Roman" pitchFamily="-106" charset="0"/>
              </a:rPr>
              <a:t>)</a:t>
            </a:r>
            <a:endParaRPr lang="en-US" b="1" dirty="0" smtClean="0">
              <a:solidFill>
                <a:srgbClr val="FF0000"/>
              </a:solidFill>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solidFill>
                  <a:srgbClr val="FF0000"/>
                </a:solidFill>
                <a:latin typeface="Times New Roman" pitchFamily="-106" charset="0"/>
              </a:rPr>
              <a:t>Plenary is asked to accept</a:t>
            </a:r>
            <a:r>
              <a:rPr lang="en-US" b="1" baseline="0" dirty="0" smtClean="0">
                <a:solidFill>
                  <a:srgbClr val="FF0000"/>
                </a:solidFill>
                <a:latin typeface="Times New Roman" pitchFamily="-106" charset="0"/>
              </a:rPr>
              <a:t> the proposed approach</a:t>
            </a:r>
          </a:p>
          <a:p>
            <a:pPr eaLnBrk="1" hangingPunct="1">
              <a:spcBef>
                <a:spcPct val="0"/>
              </a:spcBef>
            </a:pPr>
            <a:endParaRPr lang="en-US" b="1" baseline="0" dirty="0" smtClean="0">
              <a:solidFill>
                <a:srgbClr val="FF0000"/>
              </a:solidFill>
              <a:latin typeface="Times New Roman" pitchFamily="-106" charset="0"/>
            </a:endParaRPr>
          </a:p>
          <a:p>
            <a:pPr eaLnBrk="1" hangingPunct="1">
              <a:spcBef>
                <a:spcPct val="0"/>
              </a:spcBef>
            </a:pPr>
            <a:r>
              <a:rPr lang="en-US" b="1" baseline="0" dirty="0" smtClean="0">
                <a:solidFill>
                  <a:srgbClr val="FF0000"/>
                </a:solidFill>
                <a:latin typeface="Times New Roman" pitchFamily="-106" charset="0"/>
              </a:rPr>
              <a:t>SOAR – Scientific and Operational Applications Research (CSA </a:t>
            </a:r>
            <a:r>
              <a:rPr lang="en-US" b="1" baseline="0" dirty="0" err="1" smtClean="0">
                <a:solidFill>
                  <a:srgbClr val="FF0000"/>
                </a:solidFill>
                <a:latin typeface="Times New Roman" pitchFamily="-106" charset="0"/>
              </a:rPr>
              <a:t>Standardformat</a:t>
            </a:r>
            <a:r>
              <a:rPr lang="en-US" b="1" baseline="0" dirty="0" smtClean="0">
                <a:solidFill>
                  <a:srgbClr val="FF0000"/>
                </a:solidFill>
                <a:latin typeface="Times New Roman" pitchFamily="-106" charset="0"/>
              </a:rPr>
              <a:t>, </a:t>
            </a:r>
            <a:r>
              <a:rPr lang="en-US" b="1" baseline="0" dirty="0" err="1" smtClean="0">
                <a:solidFill>
                  <a:srgbClr val="FF0000"/>
                </a:solidFill>
                <a:latin typeface="Times New Roman" pitchFamily="-106" charset="0"/>
              </a:rPr>
              <a:t>auch</a:t>
            </a:r>
            <a:r>
              <a:rPr lang="en-US" b="1" baseline="0" dirty="0" smtClean="0">
                <a:solidFill>
                  <a:srgbClr val="FF0000"/>
                </a:solidFill>
                <a:latin typeface="Times New Roman" pitchFamily="-106" charset="0"/>
              </a:rPr>
              <a:t> von DLR </a:t>
            </a:r>
            <a:r>
              <a:rPr lang="en-US" b="1" baseline="0" dirty="0" err="1" smtClean="0">
                <a:solidFill>
                  <a:srgbClr val="FF0000"/>
                </a:solidFill>
                <a:latin typeface="Times New Roman" pitchFamily="-106" charset="0"/>
              </a:rPr>
              <a:t>bereits</a:t>
            </a:r>
            <a:r>
              <a:rPr lang="en-US" b="1" baseline="0" dirty="0" smtClean="0">
                <a:solidFill>
                  <a:srgbClr val="FF0000"/>
                </a:solidFill>
                <a:latin typeface="Times New Roman" pitchFamily="-106" charset="0"/>
              </a:rPr>
              <a:t> </a:t>
            </a:r>
            <a:r>
              <a:rPr lang="en-US" b="1" baseline="0" dirty="0" err="1" smtClean="0">
                <a:solidFill>
                  <a:srgbClr val="FF0000"/>
                </a:solidFill>
                <a:latin typeface="Times New Roman" pitchFamily="-106" charset="0"/>
              </a:rPr>
              <a:t>verwendet</a:t>
            </a:r>
            <a:r>
              <a:rPr lang="en-US" b="1" baseline="0" dirty="0" smtClean="0">
                <a:solidFill>
                  <a:srgbClr val="FF0000"/>
                </a:solidFill>
                <a:latin typeface="Times New Roman" pitchFamily="-106" charset="0"/>
              </a:rPr>
              <a:t>)</a:t>
            </a:r>
            <a:endParaRPr lang="en-US" b="1" dirty="0" smtClean="0">
              <a:solidFill>
                <a:srgbClr val="FF0000"/>
              </a:solidFill>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336" indent="-173336">
              <a:buFontTx/>
              <a:buChar char="-"/>
            </a:pPr>
            <a:r>
              <a:rPr lang="de-DE" dirty="0" smtClean="0"/>
              <a:t>Top</a:t>
            </a:r>
            <a:r>
              <a:rPr lang="de-DE" baseline="0" dirty="0" smtClean="0"/>
              <a:t> </a:t>
            </a:r>
            <a:r>
              <a:rPr lang="de-DE" baseline="0" dirty="0" err="1" smtClean="0"/>
              <a:t>right</a:t>
            </a:r>
            <a:r>
              <a:rPr lang="de-DE" baseline="0" dirty="0" smtClean="0"/>
              <a:t>: </a:t>
            </a:r>
            <a:r>
              <a:rPr lang="de-DE" baseline="0" dirty="0" err="1" smtClean="0"/>
              <a:t>Hekla</a:t>
            </a:r>
            <a:endParaRPr lang="de-DE" baseline="0" dirty="0" smtClean="0"/>
          </a:p>
          <a:p>
            <a:pPr marL="173336" indent="-173336">
              <a:buFontTx/>
              <a:buChar char="-"/>
            </a:pPr>
            <a:r>
              <a:rPr lang="de-DE" baseline="0" dirty="0" err="1" smtClean="0"/>
              <a:t>Bottom</a:t>
            </a:r>
            <a:r>
              <a:rPr lang="de-DE" baseline="0" dirty="0" smtClean="0"/>
              <a:t> </a:t>
            </a:r>
            <a:r>
              <a:rPr lang="de-DE" baseline="0" dirty="0" err="1" smtClean="0"/>
              <a:t>right</a:t>
            </a:r>
            <a:r>
              <a:rPr lang="de-DE" baseline="0" dirty="0" smtClean="0"/>
              <a:t>: </a:t>
            </a:r>
            <a:r>
              <a:rPr lang="de-DE" baseline="0" dirty="0" err="1" smtClean="0"/>
              <a:t>Eyafjallajökull</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4</a:t>
            </a:fld>
            <a:endParaRPr lang="de-DE" dirty="0"/>
          </a:p>
        </p:txBody>
      </p:sp>
    </p:spTree>
    <p:extLst>
      <p:ext uri="{BB962C8B-B14F-4D97-AF65-F5344CB8AC3E}">
        <p14:creationId xmlns:p14="http://schemas.microsoft.com/office/powerpoint/2010/main" val="121402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Available</a:t>
            </a:r>
            <a:r>
              <a:rPr lang="de-DE" baseline="0" dirty="0" smtClean="0"/>
              <a:t> in situ </a:t>
            </a:r>
            <a:r>
              <a:rPr lang="de-DE" baseline="0" dirty="0" err="1" smtClean="0"/>
              <a:t>data</a:t>
            </a:r>
            <a:r>
              <a:rPr lang="de-DE" baseline="0" dirty="0" smtClean="0"/>
              <a:t>, </a:t>
            </a:r>
            <a:r>
              <a:rPr lang="de-DE" baseline="0" dirty="0" err="1" smtClean="0"/>
              <a:t>space</a:t>
            </a:r>
            <a:r>
              <a:rPr lang="de-DE" baseline="0" dirty="0" smtClean="0"/>
              <a:t> </a:t>
            </a:r>
            <a:r>
              <a:rPr lang="de-DE" baseline="0" dirty="0" err="1" smtClean="0"/>
              <a:t>data</a:t>
            </a:r>
            <a:r>
              <a:rPr lang="de-DE" baseline="0" dirty="0" smtClean="0"/>
              <a:t> </a:t>
            </a:r>
            <a:r>
              <a:rPr lang="de-DE" baseline="0" dirty="0" err="1" smtClean="0"/>
              <a:t>tbd</a:t>
            </a:r>
            <a:r>
              <a:rPr lang="de-DE" baseline="0" dirty="0" smtClean="0"/>
              <a:t>, but lots </a:t>
            </a:r>
            <a:r>
              <a:rPr lang="de-DE" baseline="0" dirty="0" err="1" smtClean="0"/>
              <a:t>available</a:t>
            </a:r>
            <a:r>
              <a:rPr lang="de-DE" baseline="0" dirty="0" smtClean="0"/>
              <a:t>, </a:t>
            </a:r>
            <a:r>
              <a:rPr lang="de-DE" baseline="0" dirty="0" err="1" smtClean="0"/>
              <a:t>inluding</a:t>
            </a:r>
            <a:r>
              <a:rPr lang="de-DE" baseline="0" dirty="0" smtClean="0"/>
              <a:t> ERS, ENVISAT, TSX, RSAT, RSAT-2, …</a:t>
            </a:r>
          </a:p>
          <a:p>
            <a:endParaRPr lang="de-DE" baseline="0" dirty="0" smtClean="0"/>
          </a:p>
        </p:txBody>
      </p:sp>
      <p:sp>
        <p:nvSpPr>
          <p:cNvPr id="4" name="Foliennummernplatzhalter 3"/>
          <p:cNvSpPr>
            <a:spLocks noGrp="1"/>
          </p:cNvSpPr>
          <p:nvPr>
            <p:ph type="sldNum" sz="quarter" idx="10"/>
          </p:nvPr>
        </p:nvSpPr>
        <p:spPr/>
        <p:txBody>
          <a:bodyPr/>
          <a:lstStyle/>
          <a:p>
            <a:fld id="{DF1895BC-06EC-475A-97CA-BF53472F2E03}" type="slidenum">
              <a:rPr lang="de-DE" smtClean="0"/>
              <a:pPr/>
              <a:t>5</a:t>
            </a:fld>
            <a:endParaRPr lang="de-DE" dirty="0"/>
          </a:p>
        </p:txBody>
      </p:sp>
    </p:spTree>
    <p:extLst>
      <p:ext uri="{BB962C8B-B14F-4D97-AF65-F5344CB8AC3E}">
        <p14:creationId xmlns:p14="http://schemas.microsoft.com/office/powerpoint/2010/main" val="191889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458" eaLnBrk="1" fontAlgn="auto" hangingPunct="1">
              <a:spcBef>
                <a:spcPts val="0"/>
              </a:spcBef>
              <a:spcAft>
                <a:spcPts val="0"/>
              </a:spcAft>
              <a:defRPr/>
            </a:pPr>
            <a:r>
              <a:rPr lang="en-US" dirty="0">
                <a:latin typeface="Arial" pitchFamily="34" charset="0"/>
                <a:ea typeface="+mn-ea"/>
                <a:cs typeface="+mn-cs"/>
              </a:rPr>
              <a:t>Graphical display of volcanic ash advisory on 17 April 2010 at 18:00 GMT from the London VAAC. Red and green outlines delimit air space with predicted contamination of ash. Red outline from the Earth’s surface to flight levels (FL) 200, corresponding to about 20000 feet. Dashed line for FL200-350, or from about 20000 feet to 35000 feet.</a:t>
            </a:r>
            <a:r>
              <a:rPr lang="de-DE">
                <a:latin typeface="Arial" pitchFamily="34" charset="0"/>
                <a:ea typeface="+mn-ea"/>
                <a:cs typeface="+mn-cs"/>
              </a:rPr>
              <a:t> </a:t>
            </a:r>
          </a:p>
          <a:p>
            <a:endParaRPr lang="de-DE"/>
          </a:p>
        </p:txBody>
      </p:sp>
      <p:sp>
        <p:nvSpPr>
          <p:cNvPr id="4" name="Foliennummernplatzhalter 3"/>
          <p:cNvSpPr>
            <a:spLocks noGrp="1"/>
          </p:cNvSpPr>
          <p:nvPr>
            <p:ph type="sldNum" sz="quarter" idx="10"/>
          </p:nvPr>
        </p:nvSpPr>
        <p:spPr/>
        <p:txBody>
          <a:bodyPr/>
          <a:lstStyle/>
          <a:p>
            <a:fld id="{DF1895BC-06EC-475A-97CA-BF53472F2E03}" type="slidenum">
              <a:rPr lang="de-DE" smtClean="0"/>
              <a:pPr/>
              <a:t>6</a:t>
            </a:fld>
            <a:endParaRPr lang="de-DE" dirty="0"/>
          </a:p>
        </p:txBody>
      </p:sp>
    </p:spTree>
    <p:extLst>
      <p:ext uri="{BB962C8B-B14F-4D97-AF65-F5344CB8AC3E}">
        <p14:creationId xmlns:p14="http://schemas.microsoft.com/office/powerpoint/2010/main" val="118748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‹Nr.›</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en-US" sz="1400" b="0" noProof="0" smtClean="0">
                <a:solidFill>
                  <a:schemeClr val="tx2">
                    <a:lumMod val="50000"/>
                  </a:schemeClr>
                </a:solidFill>
                <a:latin typeface="Century Gothic" pitchFamily="34" charset="0"/>
              </a:rPr>
              <a:t>27</a:t>
            </a:r>
            <a:r>
              <a:rPr lang="en-US" sz="1400" b="0" baseline="30000" noProof="0" smtClean="0">
                <a:solidFill>
                  <a:schemeClr val="tx2">
                    <a:lumMod val="50000"/>
                  </a:schemeClr>
                </a:solidFill>
                <a:latin typeface="Century Gothic" pitchFamily="34" charset="0"/>
              </a:rPr>
              <a:t>th</a:t>
            </a:r>
            <a:r>
              <a:rPr lang="en-US" sz="1400" b="0" baseline="0" noProof="0" smtClean="0">
                <a:solidFill>
                  <a:schemeClr val="tx2">
                    <a:lumMod val="50000"/>
                  </a:schemeClr>
                </a:solidFill>
                <a:latin typeface="Century Gothic" pitchFamily="34" charset="0"/>
              </a:rPr>
              <a:t> </a:t>
            </a:r>
            <a:r>
              <a:rPr lang="en-US" sz="1400" b="0" noProof="0" smtClean="0">
                <a:solidFill>
                  <a:schemeClr val="tx2">
                    <a:lumMod val="50000"/>
                  </a:schemeClr>
                </a:solidFill>
                <a:latin typeface="Century Gothic" pitchFamily="34" charset="0"/>
              </a:rPr>
              <a:t>CEOS Plenary |</a:t>
            </a:r>
            <a:r>
              <a:rPr lang="en-US" sz="1400" b="0" kern="1200" noProof="0" smtClean="0">
                <a:solidFill>
                  <a:schemeClr val="tx2">
                    <a:lumMod val="50000"/>
                  </a:schemeClr>
                </a:solidFill>
                <a:latin typeface="Century Gothic" pitchFamily="34" charset="0"/>
                <a:ea typeface="ＭＳ Ｐゴシック" pitchFamily="-106" charset="-128"/>
                <a:cs typeface="+mn-cs"/>
              </a:rPr>
              <a:t>Montréal </a:t>
            </a:r>
            <a:r>
              <a:rPr lang="en-US" sz="1400" b="0" noProof="0" smtClean="0">
                <a:solidFill>
                  <a:schemeClr val="tx2">
                    <a:lumMod val="50000"/>
                  </a:schemeClr>
                </a:solidFill>
                <a:latin typeface="Century Gothic" pitchFamily="34" charset="0"/>
              </a:rPr>
              <a:t>| 5 - 6 November 2013</a:t>
            </a:r>
            <a:endParaRPr lang="en-US" sz="1400" b="0" noProof="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‹Nr.›</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‹Nr.›</a:t>
            </a:fld>
            <a:endParaRPr lang="en-US"/>
          </a:p>
        </p:txBody>
      </p:sp>
    </p:spTree>
    <p:extLst>
      <p:ext uri="{BB962C8B-B14F-4D97-AF65-F5344CB8AC3E}">
        <p14:creationId xmlns:p14="http://schemas.microsoft.com/office/powerpoint/2010/main" val="88681399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‹Nr.›</a:t>
            </a:fld>
            <a:endParaRPr lang="en-US"/>
          </a:p>
        </p:txBody>
      </p:sp>
    </p:spTree>
    <p:extLst>
      <p:ext uri="{BB962C8B-B14F-4D97-AF65-F5344CB8AC3E}">
        <p14:creationId xmlns:p14="http://schemas.microsoft.com/office/powerpoint/2010/main" val="107258671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‹Nr.›</a:t>
            </a:fld>
            <a:endParaRPr lang="en-US"/>
          </a:p>
        </p:txBody>
      </p:sp>
    </p:spTree>
    <p:extLst>
      <p:ext uri="{BB962C8B-B14F-4D97-AF65-F5344CB8AC3E}">
        <p14:creationId xmlns:p14="http://schemas.microsoft.com/office/powerpoint/2010/main" val="39019695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‹Nr.›</a:t>
            </a:fld>
            <a:endParaRPr lang="en-US"/>
          </a:p>
        </p:txBody>
      </p:sp>
    </p:spTree>
    <p:extLst>
      <p:ext uri="{BB962C8B-B14F-4D97-AF65-F5344CB8AC3E}">
        <p14:creationId xmlns:p14="http://schemas.microsoft.com/office/powerpoint/2010/main" val="222753750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‹Nr.›</a:t>
            </a:fld>
            <a:endParaRPr lang="en-US"/>
          </a:p>
        </p:txBody>
      </p:sp>
    </p:spTree>
    <p:extLst>
      <p:ext uri="{BB962C8B-B14F-4D97-AF65-F5344CB8AC3E}">
        <p14:creationId xmlns:p14="http://schemas.microsoft.com/office/powerpoint/2010/main" val="31827400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‹Nr.›</a:t>
            </a:fld>
            <a:endParaRPr lang="en-US"/>
          </a:p>
        </p:txBody>
      </p:sp>
    </p:spTree>
    <p:extLst>
      <p:ext uri="{BB962C8B-B14F-4D97-AF65-F5344CB8AC3E}">
        <p14:creationId xmlns:p14="http://schemas.microsoft.com/office/powerpoint/2010/main" val="3182740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7" name="Rectangle 2"/>
          <p:cNvSpPr>
            <a:spLocks noGrp="1" noChangeArrowheads="1"/>
          </p:cNvSpPr>
          <p:nvPr>
            <p:ph type="title" hasCustomPrompt="1"/>
          </p:nvPr>
        </p:nvSpPr>
        <p:spPr bwMode="auto">
          <a:xfrm>
            <a:off x="1143000" y="938212"/>
            <a:ext cx="7342188" cy="7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Click here to insert chart title</a:t>
            </a:r>
            <a:endParaRPr lang="de-DE" dirty="0" smtClean="0"/>
          </a:p>
        </p:txBody>
      </p:sp>
      <p:sp>
        <p:nvSpPr>
          <p:cNvPr id="8" name="Rectangle 3"/>
          <p:cNvSpPr>
            <a:spLocks noGrp="1" noChangeArrowheads="1"/>
          </p:cNvSpPr>
          <p:nvPr>
            <p:ph idx="1" hasCustomPrompt="1"/>
          </p:nvPr>
        </p:nvSpPr>
        <p:spPr bwMode="auto">
          <a:xfrm>
            <a:off x="1143000" y="1884363"/>
            <a:ext cx="7694613"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Rectangle 51"/>
          <p:cNvSpPr>
            <a:spLocks noGrp="1" noChangeArrowheads="1"/>
          </p:cNvSpPr>
          <p:nvPr>
            <p:ph type="sldNum" sz="quarter" idx="4"/>
          </p:nvPr>
        </p:nvSpPr>
        <p:spPr>
          <a:xfrm>
            <a:off x="1143000" y="122238"/>
            <a:ext cx="1230313" cy="122237"/>
          </a:xfrm>
          <a:prstGeom prst="rect">
            <a:avLst/>
          </a:prstGeom>
        </p:spPr>
        <p:txBody>
          <a:bodyPr lIns="0" tIns="0" rIns="0" bIns="0"/>
          <a:lstStyle>
            <a:lvl1pPr>
              <a:lnSpc>
                <a:spcPct val="100000"/>
              </a:lnSpc>
              <a:buFontTx/>
              <a:buNone/>
              <a:defRPr sz="800">
                <a:solidFill>
                  <a:srgbClr val="686868"/>
                </a:solidFill>
                <a:latin typeface="Arial" pitchFamily="34" charset="0"/>
                <a:cs typeface="Arial" pitchFamily="34" charset="0"/>
              </a:defRPr>
            </a:lvl1pPr>
          </a:lstStyle>
          <a:p>
            <a:pPr>
              <a:defRPr/>
            </a:pPr>
            <a:r>
              <a:rPr lang="en-GB" noProof="0" dirty="0" smtClean="0"/>
              <a:t>www.DLR.de  •  Chart </a:t>
            </a:r>
            <a:fld id="{E19ADC32-8BA4-452D-8D92-8E4AF5BC6D76}" type="slidenum">
              <a:rPr lang="en-GB" noProof="0" smtClean="0"/>
              <a:pPr>
                <a:defRPr/>
              </a:pPr>
              <a:t>‹Nr.›</a:t>
            </a:fld>
            <a:endParaRPr lang="en-GB" noProof="0" dirty="0"/>
          </a:p>
        </p:txBody>
      </p:sp>
      <p:sp>
        <p:nvSpPr>
          <p:cNvPr id="13" name="Rectangle 52"/>
          <p:cNvSpPr>
            <a:spLocks noGrp="1" noChangeArrowheads="1"/>
          </p:cNvSpPr>
          <p:nvPr>
            <p:ph type="ftr" sz="quarter" idx="3"/>
          </p:nvPr>
        </p:nvSpPr>
        <p:spPr bwMode="auto">
          <a:xfrm>
            <a:off x="2374900" y="122238"/>
            <a:ext cx="5399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noProof="1" smtClean="0"/>
              <a:t>&gt; Geohazard Supersites &gt; Jörn Hoffmann  •  25.04.2013</a:t>
            </a:r>
            <a:endParaRPr lang="en-GB" noProof="1"/>
          </a:p>
        </p:txBody>
      </p:sp>
    </p:spTree>
    <p:extLst>
      <p:ext uri="{BB962C8B-B14F-4D97-AF65-F5344CB8AC3E}">
        <p14:creationId xmlns:p14="http://schemas.microsoft.com/office/powerpoint/2010/main" val="21608469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‹Nr.›</a:t>
            </a:fld>
            <a:endParaRPr lang="en-US"/>
          </a:p>
        </p:txBody>
      </p:sp>
      <p:pic>
        <p:nvPicPr>
          <p:cNvPr id="10" name="Picture 34"/>
          <p:cNvPicPr>
            <a:picLocks noChangeAspect="1" noChangeArrowheads="1"/>
          </p:cNvPicPr>
          <p:nvPr userDrawn="1"/>
        </p:nvPicPr>
        <p:blipFill>
          <a:blip r:embed="rId12"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7" r:id="rId7"/>
    <p:sldLayoutId id="2147483679" r:id="rId8"/>
    <p:sldLayoutId id="2147483680" r:id="rId9"/>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a:xfrm>
            <a:off x="4459481" y="2722564"/>
            <a:ext cx="4826977" cy="1093787"/>
          </a:xfrm>
        </p:spPr>
        <p:txBody>
          <a:bodyPr/>
          <a:lstStyle/>
          <a:p>
            <a:pPr eaLnBrk="1" hangingPunct="1"/>
            <a:r>
              <a:rPr lang="en-GB" altLang="ja-JP" u="sng" dirty="0">
                <a:latin typeface="Calibri" pitchFamily="34" charset="0"/>
                <a:ea typeface="ＭＳ Ｐゴシック" pitchFamily="50" charset="-128"/>
              </a:rPr>
              <a:t>Klaus Schmidt</a:t>
            </a:r>
            <a:r>
              <a:rPr lang="en-GB" altLang="ja-JP" dirty="0">
                <a:latin typeface="Calibri" pitchFamily="34" charset="0"/>
                <a:ea typeface="ＭＳ Ｐゴシック" pitchFamily="50" charset="-128"/>
              </a:rPr>
              <a:t>, </a:t>
            </a:r>
            <a:r>
              <a:rPr lang="en-GB" altLang="ja-JP" dirty="0" err="1">
                <a:latin typeface="Calibri" pitchFamily="34" charset="0"/>
                <a:ea typeface="ＭＳ Ｐゴシック" pitchFamily="50" charset="-128"/>
              </a:rPr>
              <a:t>Dr.</a:t>
            </a:r>
            <a:r>
              <a:rPr lang="en-GB" altLang="ja-JP" dirty="0">
                <a:latin typeface="Calibri" pitchFamily="34" charset="0"/>
                <a:ea typeface="ＭＳ Ｐゴシック" pitchFamily="50" charset="-128"/>
              </a:rPr>
              <a:t> Jörn Hoffmann, DLR</a:t>
            </a:r>
            <a:endParaRPr lang="en-GB" altLang="ja-JP" dirty="0" smtClean="0">
              <a:latin typeface="Calibri" pitchFamily="34" charset="0"/>
              <a:ea typeface="ＭＳ Ｐゴシック" pitchFamily="50" charset="-128"/>
            </a:endParaRPr>
          </a:p>
        </p:txBody>
      </p:sp>
      <p:sp>
        <p:nvSpPr>
          <p:cNvPr id="13315" name="Rectangle 44"/>
          <p:cNvSpPr>
            <a:spLocks noGrp="1" noChangeArrowheads="1"/>
          </p:cNvSpPr>
          <p:nvPr>
            <p:ph type="ctrTitle"/>
          </p:nvPr>
        </p:nvSpPr>
        <p:spPr/>
        <p:txBody>
          <a:bodyPr/>
          <a:lstStyle/>
          <a:p>
            <a:r>
              <a:rPr lang="en-US" dirty="0"/>
              <a:t>CEOS Support to the </a:t>
            </a:r>
            <a:r>
              <a:rPr lang="en-US" dirty="0" err="1"/>
              <a:t>Geohazard</a:t>
            </a:r>
            <a:r>
              <a:rPr lang="en-US" dirty="0"/>
              <a:t> Supersites</a:t>
            </a:r>
            <a:endParaRPr lang="en-US" dirty="0" smtClean="0"/>
          </a:p>
        </p:txBody>
      </p:sp>
      <p:pic>
        <p:nvPicPr>
          <p:cNvPr id="5" name="Picture 3"/>
          <p:cNvPicPr>
            <a:picLocks noChangeAspect="1" noChangeArrowheads="1"/>
          </p:cNvPicPr>
          <p:nvPr/>
        </p:nvPicPr>
        <p:blipFill>
          <a:blip r:embed="rId3" cstate="print"/>
          <a:srcRect/>
          <a:stretch>
            <a:fillRect/>
          </a:stretch>
        </p:blipFill>
        <p:spPr bwMode="auto">
          <a:xfrm>
            <a:off x="8382000" y="152400"/>
            <a:ext cx="609600" cy="572430"/>
          </a:xfrm>
          <a:prstGeom prst="rect">
            <a:avLst/>
          </a:prstGeom>
          <a:noFill/>
          <a:ln w="9525">
            <a:noFill/>
            <a:miter lim="800000"/>
            <a:headEnd/>
            <a:tailEnd/>
          </a:ln>
          <a:effectLst/>
        </p:spPr>
      </p:pic>
      <p:sp>
        <p:nvSpPr>
          <p:cNvPr id="6" name="Rectangle 43"/>
          <p:cNvSpPr txBox="1">
            <a:spLocks noChangeArrowheads="1"/>
          </p:cNvSpPr>
          <p:nvPr/>
        </p:nvSpPr>
        <p:spPr bwMode="auto">
          <a:xfrm>
            <a:off x="0" y="1907628"/>
            <a:ext cx="4190163" cy="2972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800" b="1">
                <a:solidFill>
                  <a:schemeClr val="bg1"/>
                </a:solidFill>
                <a:latin typeface="Century Gothic" pitchFamily="34"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eaLnBrk="1" hangingPunct="1"/>
            <a:r>
              <a:rPr lang="en-GB" altLang="ja-JP" dirty="0" smtClean="0">
                <a:latin typeface="Calibri" pitchFamily="34" charset="0"/>
                <a:ea typeface="ＭＳ Ｐゴシック" pitchFamily="50" charset="-128"/>
              </a:rPr>
              <a:t>The CEOS Supersite Coordination Team:</a:t>
            </a:r>
          </a:p>
          <a:p>
            <a:pPr marL="271463" eaLnBrk="1" hangingPunct="1">
              <a:tabLst>
                <a:tab pos="2151063" algn="l"/>
              </a:tabLst>
            </a:pPr>
            <a:r>
              <a:rPr lang="en-GB" altLang="ja-JP" dirty="0" err="1">
                <a:latin typeface="Calibri" pitchFamily="34" charset="0"/>
                <a:ea typeface="ＭＳ Ｐゴシック" pitchFamily="50" charset="-128"/>
              </a:rPr>
              <a:t>Simona</a:t>
            </a:r>
            <a:r>
              <a:rPr lang="en-GB" altLang="ja-JP" dirty="0">
                <a:latin typeface="Calibri" pitchFamily="34" charset="0"/>
                <a:ea typeface="ＭＳ Ｐゴシック" pitchFamily="50" charset="-128"/>
              </a:rPr>
              <a:t> </a:t>
            </a:r>
            <a:r>
              <a:rPr lang="en-GB" altLang="ja-JP" dirty="0" err="1">
                <a:latin typeface="Calibri" pitchFamily="34" charset="0"/>
                <a:ea typeface="ＭＳ Ｐゴシック" pitchFamily="50" charset="-128"/>
              </a:rPr>
              <a:t>Zoffoli</a:t>
            </a:r>
            <a:r>
              <a:rPr lang="en-GB" altLang="ja-JP" dirty="0">
                <a:latin typeface="Calibri" pitchFamily="34" charset="0"/>
                <a:ea typeface="ＭＳ Ｐゴシック" pitchFamily="50" charset="-128"/>
              </a:rPr>
              <a:t>, </a:t>
            </a:r>
            <a:r>
              <a:rPr lang="en-GB" altLang="ja-JP" dirty="0" smtClean="0">
                <a:latin typeface="Calibri" pitchFamily="34" charset="0"/>
                <a:ea typeface="ＭＳ Ｐゴシック" pitchFamily="50" charset="-128"/>
              </a:rPr>
              <a:t>	ASI</a:t>
            </a:r>
            <a:endParaRPr lang="en-GB" altLang="ja-JP" dirty="0">
              <a:latin typeface="Calibri" pitchFamily="34" charset="0"/>
              <a:ea typeface="ＭＳ Ｐゴシック" pitchFamily="50" charset="-128"/>
            </a:endParaRPr>
          </a:p>
          <a:p>
            <a:pPr marL="271463" eaLnBrk="1" hangingPunct="1">
              <a:tabLst>
                <a:tab pos="2151063" algn="l"/>
              </a:tabLst>
            </a:pPr>
            <a:r>
              <a:rPr lang="en-GB" altLang="ja-JP" dirty="0">
                <a:latin typeface="Calibri" pitchFamily="34" charset="0"/>
                <a:ea typeface="ＭＳ Ｐゴシック" pitchFamily="50" charset="-128"/>
              </a:rPr>
              <a:t>Steven </a:t>
            </a:r>
            <a:r>
              <a:rPr lang="en-GB" altLang="ja-JP" dirty="0" err="1">
                <a:latin typeface="Calibri" pitchFamily="34" charset="0"/>
                <a:ea typeface="ＭＳ Ｐゴシック" pitchFamily="50" charset="-128"/>
              </a:rPr>
              <a:t>Hosford</a:t>
            </a:r>
            <a:r>
              <a:rPr lang="en-GB" altLang="ja-JP" dirty="0">
                <a:latin typeface="Calibri" pitchFamily="34" charset="0"/>
                <a:ea typeface="ＭＳ Ｐゴシック" pitchFamily="50" charset="-128"/>
              </a:rPr>
              <a:t>, </a:t>
            </a:r>
            <a:r>
              <a:rPr lang="en-GB" altLang="ja-JP" dirty="0" smtClean="0">
                <a:latin typeface="Calibri" pitchFamily="34" charset="0"/>
                <a:ea typeface="ＭＳ Ｐゴシック" pitchFamily="50" charset="-128"/>
              </a:rPr>
              <a:t>	CNES</a:t>
            </a:r>
            <a:endParaRPr lang="en-GB" altLang="ja-JP" dirty="0">
              <a:latin typeface="Calibri" pitchFamily="34" charset="0"/>
              <a:ea typeface="ＭＳ Ｐゴシック" pitchFamily="50" charset="-128"/>
            </a:endParaRPr>
          </a:p>
          <a:p>
            <a:pPr marL="271463" eaLnBrk="1" hangingPunct="1">
              <a:tabLst>
                <a:tab pos="2151063" algn="l"/>
              </a:tabLst>
            </a:pPr>
            <a:r>
              <a:rPr lang="en-GB" altLang="ja-JP" dirty="0" smtClean="0">
                <a:latin typeface="Calibri" pitchFamily="34" charset="0"/>
                <a:ea typeface="ＭＳ Ｐゴシック" pitchFamily="50" charset="-128"/>
              </a:rPr>
              <a:t>Christine </a:t>
            </a:r>
            <a:r>
              <a:rPr lang="en-GB" altLang="ja-JP" dirty="0" err="1" smtClean="0">
                <a:latin typeface="Calibri" pitchFamily="34" charset="0"/>
                <a:ea typeface="ＭＳ Ｐゴシック" pitchFamily="50" charset="-128"/>
              </a:rPr>
              <a:t>Giguère</a:t>
            </a:r>
            <a:r>
              <a:rPr lang="en-GB" altLang="ja-JP" dirty="0" smtClean="0">
                <a:latin typeface="Calibri" pitchFamily="34" charset="0"/>
                <a:ea typeface="ＭＳ Ｐゴシック" pitchFamily="50" charset="-128"/>
              </a:rPr>
              <a:t>,	CSA</a:t>
            </a:r>
            <a:endParaRPr lang="en-GB" altLang="ja-JP" dirty="0">
              <a:latin typeface="Calibri" pitchFamily="34" charset="0"/>
              <a:ea typeface="ＭＳ Ｐゴシック" pitchFamily="50" charset="-128"/>
            </a:endParaRPr>
          </a:p>
          <a:p>
            <a:pPr marL="271463" eaLnBrk="1" hangingPunct="1">
              <a:tabLst>
                <a:tab pos="2151063" algn="l"/>
              </a:tabLst>
            </a:pPr>
            <a:r>
              <a:rPr lang="en-GB" altLang="ja-JP" dirty="0" smtClean="0">
                <a:latin typeface="Calibri" pitchFamily="34" charset="0"/>
                <a:ea typeface="ＭＳ Ｐゴシック" pitchFamily="50" charset="-128"/>
              </a:rPr>
              <a:t>Jörn Hoffmann, 	DLR (Chair)</a:t>
            </a:r>
          </a:p>
          <a:p>
            <a:pPr marL="271463" eaLnBrk="1" hangingPunct="1">
              <a:tabLst>
                <a:tab pos="2151063" algn="l"/>
              </a:tabLst>
            </a:pPr>
            <a:r>
              <a:rPr lang="en-GB" altLang="ja-JP" dirty="0" smtClean="0">
                <a:latin typeface="Calibri" pitchFamily="34" charset="0"/>
                <a:ea typeface="ＭＳ Ｐゴシック" pitchFamily="50" charset="-128"/>
              </a:rPr>
              <a:t>Wolfgang Lengert , 	ESA</a:t>
            </a:r>
          </a:p>
          <a:p>
            <a:pPr marL="271463" eaLnBrk="1" hangingPunct="1">
              <a:tabLst>
                <a:tab pos="2151063" algn="l"/>
              </a:tabLst>
            </a:pPr>
            <a:r>
              <a:rPr lang="en-GB" altLang="ja-JP" dirty="0" smtClean="0">
                <a:latin typeface="Calibri" pitchFamily="34" charset="0"/>
                <a:ea typeface="ＭＳ Ｐゴシック" pitchFamily="50" charset="-128"/>
              </a:rPr>
              <a:t>Kazuo </a:t>
            </a:r>
            <a:r>
              <a:rPr lang="en-GB" altLang="ja-JP" dirty="0" err="1" smtClean="0">
                <a:latin typeface="Calibri" pitchFamily="34" charset="0"/>
                <a:ea typeface="ＭＳ Ｐゴシック" pitchFamily="50" charset="-128"/>
              </a:rPr>
              <a:t>Umezawa</a:t>
            </a:r>
            <a:r>
              <a:rPr lang="en-GB" altLang="ja-JP" dirty="0" smtClean="0">
                <a:latin typeface="Calibri" pitchFamily="34" charset="0"/>
                <a:ea typeface="ＭＳ Ｐゴシック" pitchFamily="50" charset="-128"/>
              </a:rPr>
              <a:t>, 	JAXA</a:t>
            </a:r>
          </a:p>
          <a:p>
            <a:pPr marL="271463" eaLnBrk="1" hangingPunct="1">
              <a:tabLst>
                <a:tab pos="2151063" algn="l"/>
              </a:tabLst>
            </a:pPr>
            <a:r>
              <a:rPr lang="en-GB" altLang="ja-JP" dirty="0" err="1" smtClean="0">
                <a:latin typeface="Calibri" pitchFamily="34" charset="0"/>
                <a:ea typeface="ＭＳ Ｐゴシック" pitchFamily="50" charset="-128"/>
              </a:rPr>
              <a:t>Shizu</a:t>
            </a:r>
            <a:r>
              <a:rPr lang="en-GB" altLang="ja-JP" dirty="0" smtClean="0">
                <a:latin typeface="Calibri" pitchFamily="34" charset="0"/>
                <a:ea typeface="ＭＳ Ｐゴシック" pitchFamily="50" charset="-128"/>
              </a:rPr>
              <a:t> </a:t>
            </a:r>
            <a:r>
              <a:rPr lang="en-GB" altLang="ja-JP" dirty="0">
                <a:latin typeface="Calibri" pitchFamily="34" charset="0"/>
                <a:ea typeface="ＭＳ Ｐゴシック" pitchFamily="50" charset="-128"/>
              </a:rPr>
              <a:t>Y</a:t>
            </a:r>
            <a:r>
              <a:rPr lang="en-GB" altLang="ja-JP" dirty="0" smtClean="0">
                <a:latin typeface="Calibri" pitchFamily="34" charset="0"/>
                <a:ea typeface="ＭＳ Ｐゴシック" pitchFamily="50" charset="-128"/>
              </a:rPr>
              <a:t>abe,	JAXA</a:t>
            </a:r>
          </a:p>
          <a:p>
            <a:pPr marL="271463" eaLnBrk="1" hangingPunct="1">
              <a:tabLst>
                <a:tab pos="2151063" algn="l"/>
              </a:tabLst>
            </a:pPr>
            <a:r>
              <a:rPr lang="en-GB" altLang="ja-JP" dirty="0" smtClean="0">
                <a:latin typeface="Calibri" pitchFamily="34" charset="0"/>
                <a:ea typeface="ＭＳ Ｐゴシック" pitchFamily="50" charset="-128"/>
              </a:rPr>
              <a:t>Francis Lindsay, 	NASA</a:t>
            </a: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0048"/>
            <a:ext cx="916092" cy="99489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6BF8D2B0-EFB6-4DAA-9B0B-6F6B3A580823}" type="slidenum">
              <a:rPr lang="en-US" smtClean="0"/>
              <a:pPr>
                <a:defRPr/>
              </a:pPr>
              <a:t>10</a:t>
            </a:fld>
            <a:endParaRPr lang="en-US" dirty="0"/>
          </a:p>
        </p:txBody>
      </p:sp>
      <p:sp>
        <p:nvSpPr>
          <p:cNvPr id="3" name="Inhaltsplatzhalter 2"/>
          <p:cNvSpPr>
            <a:spLocks noGrp="1"/>
          </p:cNvSpPr>
          <p:nvPr>
            <p:ph sz="quarter" idx="11"/>
          </p:nvPr>
        </p:nvSpPr>
        <p:spPr>
          <a:xfrm>
            <a:off x="240142" y="2403987"/>
            <a:ext cx="8686800" cy="4163068"/>
          </a:xfrm>
        </p:spPr>
        <p:txBody>
          <a:bodyPr/>
          <a:lstStyle/>
          <a:p>
            <a:pPr marL="0" indent="0" algn="ctr">
              <a:buNone/>
            </a:pPr>
            <a:r>
              <a:rPr lang="de-DE" dirty="0" smtClean="0"/>
              <a:t>Backup </a:t>
            </a:r>
            <a:r>
              <a:rPr lang="de-DE" dirty="0" err="1" smtClean="0"/>
              <a:t>Slides</a:t>
            </a:r>
            <a:endParaRPr lang="de-DE" dirty="0"/>
          </a:p>
        </p:txBody>
      </p:sp>
      <p:sp>
        <p:nvSpPr>
          <p:cNvPr id="4" name="Titel 3"/>
          <p:cNvSpPr>
            <a:spLocks noGrp="1"/>
          </p:cNvSpPr>
          <p:nvPr>
            <p:ph type="title"/>
          </p:nvPr>
        </p:nvSpPr>
        <p:spPr/>
        <p:txBody>
          <a:bodyPr/>
          <a:lstStyle/>
          <a:p>
            <a:endParaRPr lang="de-DE"/>
          </a:p>
        </p:txBody>
      </p:sp>
    </p:spTree>
    <p:extLst>
      <p:ext uri="{BB962C8B-B14F-4D97-AF65-F5344CB8AC3E}">
        <p14:creationId xmlns:p14="http://schemas.microsoft.com/office/powerpoint/2010/main" val="342925308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smtClean="0"/>
          </a:p>
        </p:txBody>
      </p:sp>
      <p:sp>
        <p:nvSpPr>
          <p:cNvPr id="3075" name="Title 1"/>
          <p:cNvSpPr>
            <a:spLocks noGrp="1"/>
          </p:cNvSpPr>
          <p:nvPr>
            <p:ph type="title" idx="4294967295"/>
          </p:nvPr>
        </p:nvSpPr>
        <p:spPr>
          <a:xfrm>
            <a:off x="693336" y="101600"/>
            <a:ext cx="7777424" cy="609600"/>
          </a:xfrm>
        </p:spPr>
        <p:txBody>
          <a:bodyPr/>
          <a:lstStyle/>
          <a:p>
            <a:pPr eaLnBrk="1" hangingPunct="1"/>
            <a:r>
              <a:rPr lang="en-US" dirty="0" smtClean="0">
                <a:latin typeface="Tahoma" pitchFamily="-106" charset="0"/>
                <a:ea typeface="ＭＳ Ｐゴシック" pitchFamily="-106" charset="-128"/>
                <a:cs typeface="Tahoma" pitchFamily="-106" charset="0"/>
              </a:rPr>
              <a:t>Permanent Supersite selection (1)</a:t>
            </a:r>
          </a:p>
        </p:txBody>
      </p:sp>
      <p:sp>
        <p:nvSpPr>
          <p:cNvPr id="5" name="Rectangle 3"/>
          <p:cNvSpPr txBox="1">
            <a:spLocks noChangeArrowheads="1"/>
          </p:cNvSpPr>
          <p:nvPr/>
        </p:nvSpPr>
        <p:spPr>
          <a:xfrm>
            <a:off x="147037" y="1416908"/>
            <a:ext cx="8832205" cy="5129942"/>
          </a:xfrm>
          <a:prstGeom prst="rect">
            <a:avLst/>
          </a:prstGeom>
        </p:spPr>
        <p:txBody>
          <a:bodyPr/>
          <a:lstStyle/>
          <a:p>
            <a:pPr defTabSz="914400">
              <a:lnSpc>
                <a:spcPct val="90000"/>
              </a:lnSpc>
              <a:spcBef>
                <a:spcPct val="20000"/>
              </a:spcBef>
            </a:pPr>
            <a:endParaRPr lang="en-GB" altLang="ja-JP" sz="100" b="1"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Process </a:t>
            </a:r>
            <a:r>
              <a:rPr lang="en-GB" altLang="ja-JP" sz="2400" b="1" u="sng" dirty="0" smtClean="0">
                <a:solidFill>
                  <a:schemeClr val="tx1">
                    <a:lumMod val="75000"/>
                  </a:schemeClr>
                </a:solidFill>
                <a:latin typeface="Arial" pitchFamily="34" charset="0"/>
                <a:ea typeface="ＭＳ Ｐゴシック" pitchFamily="50" charset="-128"/>
                <a:cs typeface="Arial" pitchFamily="34" charset="0"/>
              </a:rPr>
              <a:t>for Permanent Supersites</a:t>
            </a:r>
          </a:p>
          <a:p>
            <a:pPr marL="800100" lvl="1"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Supersite Nomination</a:t>
            </a:r>
          </a:p>
          <a:p>
            <a:pPr marL="1257300" lvl="2" indent="-342900" defTabSz="914400">
              <a:lnSpc>
                <a:spcPct val="90000"/>
              </a:lnSpc>
              <a:spcBef>
                <a:spcPct val="200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using standard proposal based on existing Agency standards</a:t>
            </a:r>
          </a:p>
          <a:p>
            <a:pPr marL="800100" lvl="1" indent="-342900" defTabSz="914400">
              <a:lnSpc>
                <a:spcPct val="90000"/>
              </a:lnSpc>
              <a:spcBef>
                <a:spcPts val="12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Recommendation by Scientific Advisory Committee (SAC)</a:t>
            </a:r>
          </a:p>
          <a:p>
            <a:pPr marL="800100" lvl="1" indent="-342900" defTabSz="914400">
              <a:lnSpc>
                <a:spcPct val="90000"/>
              </a:lnSpc>
              <a:spcBef>
                <a:spcPts val="12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Recommendation by CEOS Supersites Coordination Team (SCT)</a:t>
            </a:r>
          </a:p>
          <a:p>
            <a:pPr marL="1257300" lvl="2" indent="-342900" defTabSz="914400">
              <a:lnSpc>
                <a:spcPct val="90000"/>
              </a:lnSpc>
              <a:spcBef>
                <a:spcPts val="6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includes details on data contributions planned</a:t>
            </a:r>
          </a:p>
          <a:p>
            <a:pPr marL="800100" lvl="1" indent="-342900" defTabSz="914400">
              <a:lnSpc>
                <a:spcPct val="90000"/>
              </a:lnSpc>
              <a:spcBef>
                <a:spcPts val="12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Approval by CEOS SIT and Plenary</a:t>
            </a:r>
          </a:p>
          <a:p>
            <a:pPr marL="800100" lvl="1" indent="-342900" defTabSz="914400">
              <a:lnSpc>
                <a:spcPct val="90000"/>
              </a:lnSpc>
              <a:spcBef>
                <a:spcPts val="12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SAC confirms successful setup</a:t>
            </a:r>
          </a:p>
          <a:p>
            <a:pPr defTabSz="914400">
              <a:lnSpc>
                <a:spcPct val="90000"/>
              </a:lnSpc>
              <a:spcBef>
                <a:spcPct val="20000"/>
              </a:spcBef>
            </a:pPr>
            <a:endParaRPr lang="en-GB" altLang="ja-JP" sz="800"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Regular review</a:t>
            </a:r>
          </a:p>
          <a:p>
            <a:pPr marL="800100" lvl="1"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Are Supersites actively exploited? Are they the right ones?</a:t>
            </a:r>
          </a:p>
          <a:p>
            <a:pPr marL="800100" lvl="1" indent="-342900" defTabSz="914400">
              <a:lnSpc>
                <a:spcPct val="90000"/>
              </a:lnSpc>
              <a:spcBef>
                <a:spcPct val="20000"/>
              </a:spcBef>
              <a:buFont typeface="Arial" charset="0"/>
              <a:buChar char="•"/>
            </a:pPr>
            <a:r>
              <a:rPr lang="en-GB" altLang="ja-JP" b="1" dirty="0">
                <a:solidFill>
                  <a:schemeClr val="tx1">
                    <a:lumMod val="75000"/>
                  </a:schemeClr>
                </a:solidFill>
                <a:latin typeface="Arial" pitchFamily="34" charset="0"/>
                <a:ea typeface="ＭＳ Ｐゴシック" pitchFamily="50" charset="-128"/>
                <a:cs typeface="Arial" pitchFamily="34" charset="0"/>
              </a:rPr>
              <a:t>Every 2 years</a:t>
            </a:r>
          </a:p>
          <a:p>
            <a:pPr lvl="1" defTabSz="914400">
              <a:lnSpc>
                <a:spcPct val="90000"/>
              </a:lnSpc>
              <a:spcBef>
                <a:spcPct val="20000"/>
              </a:spcBef>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173038" indent="-174625" defTabSz="914400" eaLnBrk="0" hangingPunct="0">
              <a:spcBef>
                <a:spcPts val="600"/>
              </a:spcBef>
              <a:buFont typeface="Wingdings" pitchFamily="-106" charset="2"/>
              <a:buChar char="§"/>
            </a:pP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07702957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smtClean="0"/>
          </a:p>
        </p:txBody>
      </p:sp>
      <p:sp>
        <p:nvSpPr>
          <p:cNvPr id="3075" name="Title 1"/>
          <p:cNvSpPr>
            <a:spLocks noGrp="1"/>
          </p:cNvSpPr>
          <p:nvPr>
            <p:ph type="title" idx="4294967295"/>
          </p:nvPr>
        </p:nvSpPr>
        <p:spPr>
          <a:xfrm>
            <a:off x="1045030" y="101600"/>
            <a:ext cx="7425730" cy="609600"/>
          </a:xfrm>
        </p:spPr>
        <p:txBody>
          <a:bodyPr/>
          <a:lstStyle/>
          <a:p>
            <a:pPr eaLnBrk="1" hangingPunct="1"/>
            <a:r>
              <a:rPr lang="en-US" dirty="0" smtClean="0">
                <a:latin typeface="Tahoma" pitchFamily="-106" charset="0"/>
                <a:ea typeface="ＭＳ Ｐゴシック" pitchFamily="-106" charset="-128"/>
                <a:cs typeface="Tahoma" pitchFamily="-106" charset="0"/>
              </a:rPr>
              <a:t>Permanent Supersite selection (2)</a:t>
            </a:r>
          </a:p>
        </p:txBody>
      </p:sp>
      <p:sp>
        <p:nvSpPr>
          <p:cNvPr id="5" name="Rectangle 3"/>
          <p:cNvSpPr txBox="1">
            <a:spLocks noChangeArrowheads="1"/>
          </p:cNvSpPr>
          <p:nvPr/>
        </p:nvSpPr>
        <p:spPr>
          <a:xfrm>
            <a:off x="147037" y="1416908"/>
            <a:ext cx="8832205" cy="5129942"/>
          </a:xfrm>
          <a:prstGeom prst="rect">
            <a:avLst/>
          </a:prstGeom>
        </p:spPr>
        <p:txBody>
          <a:bodyPr/>
          <a:lstStyle/>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Criteria applied by Supersites Coordination Team (SCT)</a:t>
            </a:r>
          </a:p>
          <a:p>
            <a:pPr marL="800100" lvl="1" indent="-342900" defTabSz="914400">
              <a:lnSpc>
                <a:spcPct val="90000"/>
              </a:lnSpc>
              <a:spcBef>
                <a:spcPts val="1800"/>
              </a:spcBef>
              <a:buFont typeface="Arial" charset="0"/>
              <a:buChar char="•"/>
            </a:pPr>
            <a:r>
              <a:rPr lang="en-GB" altLang="ja-JP" b="1" dirty="0" err="1" smtClean="0">
                <a:solidFill>
                  <a:schemeClr val="tx1">
                    <a:lumMod val="75000"/>
                  </a:schemeClr>
                </a:solidFill>
                <a:latin typeface="Arial" pitchFamily="34" charset="0"/>
                <a:ea typeface="ＭＳ Ｐゴシック" pitchFamily="50" charset="-128"/>
                <a:cs typeface="Arial" pitchFamily="34" charset="0"/>
              </a:rPr>
              <a:t>Geohazard</a:t>
            </a:r>
            <a:r>
              <a:rPr lang="en-GB" altLang="ja-JP" b="1" dirty="0" smtClean="0">
                <a:solidFill>
                  <a:schemeClr val="tx1">
                    <a:lumMod val="75000"/>
                  </a:schemeClr>
                </a:solidFill>
                <a:latin typeface="Arial" pitchFamily="34" charset="0"/>
                <a:ea typeface="ＭＳ Ｐゴシック" pitchFamily="50" charset="-128"/>
                <a:cs typeface="Arial" pitchFamily="34" charset="0"/>
              </a:rPr>
              <a:t> threatens human population or infrastructure</a:t>
            </a:r>
          </a:p>
          <a:p>
            <a:pPr marL="800100" lvl="1" indent="-342900" defTabSz="914400">
              <a:lnSpc>
                <a:spcPct val="90000"/>
              </a:lnSpc>
              <a:spcBef>
                <a:spcPts val="1800"/>
              </a:spcBef>
              <a:buFont typeface="Arial" charset="0"/>
              <a:buChar char="•"/>
            </a:pPr>
            <a:r>
              <a:rPr lang="en-US" b="1" dirty="0" smtClean="0"/>
              <a:t>subject </a:t>
            </a:r>
            <a:r>
              <a:rPr lang="en-US" b="1" dirty="0"/>
              <a:t>to investigations aimed at broadening scientific understanding </a:t>
            </a:r>
            <a:endParaRPr lang="en-US" b="1" dirty="0" smtClean="0"/>
          </a:p>
          <a:p>
            <a:pPr marL="800100" lvl="1" indent="-342900" defTabSz="914400">
              <a:lnSpc>
                <a:spcPct val="90000"/>
              </a:lnSpc>
              <a:spcBef>
                <a:spcPts val="1800"/>
              </a:spcBef>
              <a:buFont typeface="Arial" charset="0"/>
              <a:buChar char="•"/>
            </a:pPr>
            <a:r>
              <a:rPr lang="en-US" b="1" dirty="0" smtClean="0"/>
              <a:t>Substantial </a:t>
            </a:r>
            <a:r>
              <a:rPr lang="en-US" b="1" dirty="0"/>
              <a:t>interest of a broad scientific community, e.g. demonstrated by a minimum number of research teams </a:t>
            </a:r>
            <a:endParaRPr lang="en-US" b="1" dirty="0" smtClean="0"/>
          </a:p>
          <a:p>
            <a:pPr marL="800100" lvl="1" indent="-342900" defTabSz="914400">
              <a:lnSpc>
                <a:spcPct val="90000"/>
              </a:lnSpc>
              <a:spcBef>
                <a:spcPts val="1800"/>
              </a:spcBef>
              <a:buFont typeface="Arial" charset="0"/>
              <a:buChar char="•"/>
            </a:pPr>
            <a:r>
              <a:rPr lang="en-US" b="1" dirty="0" smtClean="0"/>
              <a:t>Support </a:t>
            </a:r>
            <a:r>
              <a:rPr lang="en-US" b="1" dirty="0"/>
              <a:t>by the country – or countries – in which the Supersite is located </a:t>
            </a:r>
            <a:endParaRPr lang="en-US" b="1" dirty="0" smtClean="0"/>
          </a:p>
          <a:p>
            <a:pPr marL="800100" lvl="1" indent="-342900" defTabSz="914400">
              <a:lnSpc>
                <a:spcPct val="90000"/>
              </a:lnSpc>
              <a:spcBef>
                <a:spcPts val="1800"/>
              </a:spcBef>
              <a:buFont typeface="Arial" charset="0"/>
              <a:buChar char="•"/>
            </a:pPr>
            <a:r>
              <a:rPr lang="en-US" b="1" dirty="0" smtClean="0"/>
              <a:t>Availability </a:t>
            </a:r>
            <a:r>
              <a:rPr lang="en-US" b="1" dirty="0"/>
              <a:t>of relevant </a:t>
            </a:r>
            <a:r>
              <a:rPr lang="en-US" b="1" i="1" dirty="0"/>
              <a:t>in situ </a:t>
            </a:r>
            <a:r>
              <a:rPr lang="en-US" b="1" dirty="0"/>
              <a:t>data </a:t>
            </a:r>
            <a:endParaRPr lang="en-US" b="1" dirty="0" smtClean="0"/>
          </a:p>
          <a:p>
            <a:pPr marL="800100" lvl="1" indent="-342900" defTabSz="914400">
              <a:lnSpc>
                <a:spcPct val="90000"/>
              </a:lnSpc>
              <a:spcBef>
                <a:spcPts val="1800"/>
              </a:spcBef>
              <a:buFont typeface="Arial" charset="0"/>
              <a:buChar char="•"/>
            </a:pPr>
            <a:r>
              <a:rPr lang="en-US" b="1" dirty="0" smtClean="0"/>
              <a:t>Dis-similarity </a:t>
            </a:r>
            <a:r>
              <a:rPr lang="en-US" b="1" dirty="0"/>
              <a:t>to already existing Supersites </a:t>
            </a:r>
            <a:endParaRPr lang="en-US" b="1" dirty="0" smtClean="0"/>
          </a:p>
          <a:p>
            <a:pPr marL="800100" lvl="1" indent="-342900" defTabSz="914400">
              <a:lnSpc>
                <a:spcPct val="90000"/>
              </a:lnSpc>
              <a:spcBef>
                <a:spcPts val="1800"/>
              </a:spcBef>
              <a:buFont typeface="Arial" charset="0"/>
              <a:buChar char="•"/>
            </a:pPr>
            <a:r>
              <a:rPr lang="en-US" b="1" dirty="0" smtClean="0"/>
              <a:t>CEOS </a:t>
            </a:r>
            <a:r>
              <a:rPr lang="en-US" b="1" dirty="0"/>
              <a:t>Agencies </a:t>
            </a:r>
            <a:r>
              <a:rPr lang="en-US" b="1" dirty="0" smtClean="0"/>
              <a:t>are able to </a:t>
            </a:r>
            <a:r>
              <a:rPr lang="en-US" b="1" dirty="0"/>
              <a:t>provide sufficient remote sensing satellite resources to make a meaningful </a:t>
            </a:r>
            <a:r>
              <a:rPr lang="en-US" b="1" dirty="0" smtClean="0"/>
              <a:t>contribution</a:t>
            </a:r>
            <a:endParaRPr lang="en-US" b="1" dirty="0"/>
          </a:p>
          <a:p>
            <a:pPr marL="800100" lvl="1" indent="-342900" defTabSz="914400">
              <a:lnSpc>
                <a:spcPct val="90000"/>
              </a:lnSpc>
              <a:spcBef>
                <a:spcPts val="1800"/>
              </a:spcBef>
              <a:buFont typeface="Arial" charset="0"/>
              <a:buChar char="•"/>
            </a:pPr>
            <a:r>
              <a:rPr lang="en-US" b="1" dirty="0" smtClean="0"/>
              <a:t>Single </a:t>
            </a:r>
            <a:r>
              <a:rPr lang="en-US" b="1" dirty="0" err="1" smtClean="0"/>
              <a:t>PoC</a:t>
            </a:r>
            <a:r>
              <a:rPr lang="en-US" b="1" dirty="0" smtClean="0"/>
              <a:t> </a:t>
            </a:r>
            <a:r>
              <a:rPr lang="en-US" b="1" dirty="0"/>
              <a:t>identified and </a:t>
            </a:r>
            <a:r>
              <a:rPr lang="en-US" b="1" dirty="0" smtClean="0"/>
              <a:t>committed </a:t>
            </a:r>
            <a:r>
              <a:rPr lang="en-US" b="1" dirty="0"/>
              <a:t>to coordinate space data requests and reporting, if applicable. </a:t>
            </a: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300" b="1" dirty="0" smtClean="0">
              <a:solidFill>
                <a:schemeClr val="tx1">
                  <a:lumMod val="75000"/>
                </a:schemeClr>
              </a:solidFill>
              <a:latin typeface="Arial" pitchFamily="34" charset="0"/>
              <a:ea typeface="ＭＳ Ｐゴシック" pitchFamily="50" charset="-128"/>
              <a:cs typeface="Arial" pitchFamily="34" charset="0"/>
            </a:endParaRPr>
          </a:p>
          <a:p>
            <a:pPr defTabSz="914400" eaLnBrk="0" hangingPunct="0">
              <a:spcBef>
                <a:spcPts val="600"/>
              </a:spcBef>
            </a:pP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10664175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3075" name="Title 1"/>
          <p:cNvSpPr>
            <a:spLocks noGrp="1"/>
          </p:cNvSpPr>
          <p:nvPr>
            <p:ph type="title" idx="4294967295"/>
          </p:nvPr>
        </p:nvSpPr>
        <p:spPr>
          <a:xfrm>
            <a:off x="1320800" y="101600"/>
            <a:ext cx="7049477" cy="609600"/>
          </a:xfrm>
        </p:spPr>
        <p:txBody>
          <a:bodyPr/>
          <a:lstStyle/>
          <a:p>
            <a:pPr eaLnBrk="1" hangingPunct="1"/>
            <a:r>
              <a:rPr lang="en-US" dirty="0" smtClean="0">
                <a:latin typeface="Tahoma" pitchFamily="-106" charset="0"/>
                <a:ea typeface="ＭＳ Ｐゴシック" pitchFamily="-106" charset="-128"/>
                <a:cs typeface="Tahoma" pitchFamily="-106" charset="0"/>
              </a:rPr>
              <a:t>Background</a:t>
            </a:r>
          </a:p>
        </p:txBody>
      </p:sp>
      <p:sp>
        <p:nvSpPr>
          <p:cNvPr id="5" name="Rectangle 3"/>
          <p:cNvSpPr txBox="1">
            <a:spLocks noChangeArrowheads="1"/>
          </p:cNvSpPr>
          <p:nvPr/>
        </p:nvSpPr>
        <p:spPr>
          <a:xfrm>
            <a:off x="147037" y="2341266"/>
            <a:ext cx="8832205" cy="4205584"/>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The GEO </a:t>
            </a:r>
            <a:r>
              <a:rPr lang="en-GB" altLang="ja-JP" sz="2400" b="1" dirty="0" err="1" smtClean="0">
                <a:solidFill>
                  <a:schemeClr val="tx1">
                    <a:lumMod val="75000"/>
                  </a:schemeClr>
                </a:solidFill>
                <a:latin typeface="Arial" pitchFamily="34" charset="0"/>
                <a:ea typeface="ＭＳ Ｐゴシック" pitchFamily="50" charset="-128"/>
                <a:cs typeface="Arial" pitchFamily="34" charset="0"/>
              </a:rPr>
              <a:t>Geohazards</a:t>
            </a:r>
            <a:r>
              <a:rPr lang="en-GB" altLang="ja-JP" sz="2400" b="1" dirty="0" smtClean="0">
                <a:solidFill>
                  <a:schemeClr val="tx1">
                    <a:lumMod val="75000"/>
                  </a:schemeClr>
                </a:solidFill>
                <a:latin typeface="Arial" pitchFamily="34" charset="0"/>
                <a:ea typeface="ＭＳ Ｐゴシック" pitchFamily="50" charset="-128"/>
                <a:cs typeface="Arial" pitchFamily="34" charset="0"/>
              </a:rPr>
              <a:t> Supersites Initiative</a:t>
            </a:r>
          </a:p>
          <a:p>
            <a:pPr marL="800100" lvl="1"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Aims at </a:t>
            </a:r>
            <a:r>
              <a:rPr lang="en-US" i="1" dirty="0" smtClean="0"/>
              <a:t>enriching our </a:t>
            </a:r>
            <a:r>
              <a:rPr lang="en-US" i="1" dirty="0"/>
              <a:t>knowledge about </a:t>
            </a:r>
            <a:r>
              <a:rPr lang="en-US" i="1" dirty="0" err="1"/>
              <a:t>geohazards</a:t>
            </a:r>
            <a:r>
              <a:rPr lang="en-US" i="1" dirty="0"/>
              <a:t> by empowering the global scientific community through collaboration of space and in‐situ data providers and cross‐domain sharing of data and knowledge</a:t>
            </a: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Primarily through </a:t>
            </a:r>
            <a:r>
              <a:rPr lang="en-US" i="1" dirty="0" smtClean="0"/>
              <a:t>providing </a:t>
            </a:r>
            <a:r>
              <a:rPr lang="en-US" i="1" dirty="0"/>
              <a:t>easy and free-of-charge access to comprehensive satellite and ground-based geophysical data sets derived from different sources and different </a:t>
            </a:r>
            <a:r>
              <a:rPr lang="en-US" i="1" dirty="0" smtClean="0"/>
              <a:t>disciplines</a:t>
            </a:r>
          </a:p>
          <a:p>
            <a:pPr marL="800100" lvl="1"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173038" indent="-174625" defTabSz="914400" eaLnBrk="0" hangingPunct="0">
              <a:spcBef>
                <a:spcPts val="600"/>
              </a:spcBef>
              <a:buFont typeface="Wingdings" pitchFamily="-106" charset="2"/>
              <a:buChar char="§"/>
            </a:pP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68241332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smtClean="0"/>
          </a:p>
        </p:txBody>
      </p:sp>
      <p:sp>
        <p:nvSpPr>
          <p:cNvPr id="3075" name="Title 1"/>
          <p:cNvSpPr>
            <a:spLocks noGrp="1"/>
          </p:cNvSpPr>
          <p:nvPr>
            <p:ph type="title" idx="4294967295"/>
          </p:nvPr>
        </p:nvSpPr>
        <p:spPr>
          <a:xfrm>
            <a:off x="1320801" y="101600"/>
            <a:ext cx="7029380" cy="609600"/>
          </a:xfrm>
        </p:spPr>
        <p:txBody>
          <a:bodyPr/>
          <a:lstStyle/>
          <a:p>
            <a:pPr eaLnBrk="1" hangingPunct="1"/>
            <a:r>
              <a:rPr lang="en-US" dirty="0" smtClean="0">
                <a:latin typeface="Tahoma" pitchFamily="-106" charset="0"/>
                <a:ea typeface="ＭＳ Ｐゴシック" pitchFamily="-106" charset="-128"/>
                <a:cs typeface="Tahoma" pitchFamily="-106" charset="0"/>
              </a:rPr>
              <a:t>Status Summary</a:t>
            </a:r>
          </a:p>
        </p:txBody>
      </p:sp>
      <p:sp>
        <p:nvSpPr>
          <p:cNvPr id="5" name="Rectangle 3"/>
          <p:cNvSpPr txBox="1">
            <a:spLocks noChangeArrowheads="1"/>
          </p:cNvSpPr>
          <p:nvPr/>
        </p:nvSpPr>
        <p:spPr>
          <a:xfrm>
            <a:off x="147037" y="1416908"/>
            <a:ext cx="8832205" cy="5129942"/>
          </a:xfrm>
          <a:prstGeom prst="rect">
            <a:avLst/>
          </a:prstGeom>
        </p:spPr>
        <p:txBody>
          <a:bodyPr/>
          <a:lstStyle/>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Previous CEOS Plenary decisions:</a:t>
            </a:r>
          </a:p>
          <a:p>
            <a:pPr marL="342900" indent="-342900" defTabSz="914400">
              <a:lnSpc>
                <a:spcPct val="90000"/>
              </a:lnSpc>
              <a:spcBef>
                <a:spcPct val="20000"/>
              </a:spcBef>
              <a:buFont typeface="Arial" charset="0"/>
              <a:buChar char="•"/>
            </a:pPr>
            <a:r>
              <a:rPr lang="en-GB" altLang="ja-JP" b="1" dirty="0">
                <a:solidFill>
                  <a:schemeClr val="tx1">
                    <a:lumMod val="75000"/>
                  </a:schemeClr>
                </a:solidFill>
                <a:latin typeface="Arial" pitchFamily="34" charset="0"/>
                <a:ea typeface="ＭＳ Ｐゴシック" pitchFamily="50" charset="-128"/>
                <a:cs typeface="Arial" pitchFamily="34" charset="0"/>
              </a:rPr>
              <a:t>A</a:t>
            </a:r>
            <a:r>
              <a:rPr lang="en-GB" altLang="ja-JP" b="1" dirty="0" smtClean="0">
                <a:solidFill>
                  <a:schemeClr val="tx1">
                    <a:lumMod val="75000"/>
                  </a:schemeClr>
                </a:solidFill>
                <a:latin typeface="Arial" pitchFamily="34" charset="0"/>
                <a:ea typeface="ＭＳ Ｐゴシック" pitchFamily="50" charset="-128"/>
                <a:cs typeface="Arial" pitchFamily="34" charset="0"/>
              </a:rPr>
              <a:t>pproved process for Supersite selection (2012)</a:t>
            </a: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Accepted Hawai’i as first Permanent Supersite (2012)</a:t>
            </a: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Tasked Supersites Coordination Team (SCT) to coordinate CEOS contributions and facilitate coordinated access to data</a:t>
            </a:r>
          </a:p>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Main 2013 accomplishments</a:t>
            </a:r>
            <a:endParaRPr lang="en-GB" altLang="ja-JP" sz="24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CEOS-proposed selection process for Supersites accepted in GEO</a:t>
            </a: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SCT agreed on making metadata for data provided to Supersites accessible through standard web services (CSW)</a:t>
            </a: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Proposal to accept new Supersite for Iceland</a:t>
            </a: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7 additional Supersite proposals under review</a:t>
            </a: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173038" indent="-174625" defTabSz="914400" eaLnBrk="0" hangingPunct="0">
              <a:spcBef>
                <a:spcPts val="600"/>
              </a:spcBef>
              <a:buFont typeface="Wingdings" pitchFamily="-106" charset="2"/>
              <a:buChar char="§"/>
            </a:pP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59578919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IMGP7760_1.jpg"/>
          <p:cNvPicPr>
            <a:picLocks noChangeAspect="1"/>
          </p:cNvPicPr>
          <p:nvPr/>
        </p:nvPicPr>
        <p:blipFill>
          <a:blip r:embed="rId3"/>
          <a:srcRect/>
          <a:stretch>
            <a:fillRect/>
          </a:stretch>
        </p:blipFill>
        <p:spPr bwMode="auto">
          <a:xfrm>
            <a:off x="7164288" y="3392376"/>
            <a:ext cx="1979712" cy="295759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err="1" smtClean="0"/>
              <a:t>Iceland</a:t>
            </a:r>
            <a:r>
              <a:rPr lang="de-DE" dirty="0" smtClean="0"/>
              <a:t> Supersite</a:t>
            </a:r>
            <a:endParaRPr lang="de-DE" dirty="0"/>
          </a:p>
        </p:txBody>
      </p:sp>
      <p:sp>
        <p:nvSpPr>
          <p:cNvPr id="3" name="Inhaltsplatzhalter 2"/>
          <p:cNvSpPr>
            <a:spLocks noGrp="1"/>
          </p:cNvSpPr>
          <p:nvPr>
            <p:ph idx="1"/>
          </p:nvPr>
        </p:nvSpPr>
        <p:spPr>
          <a:xfrm>
            <a:off x="1143000" y="4797151"/>
            <a:ext cx="5949279" cy="1079773"/>
          </a:xfrm>
        </p:spPr>
        <p:txBody>
          <a:bodyPr/>
          <a:lstStyle/>
          <a:p>
            <a:r>
              <a:rPr lang="de-DE" dirty="0" smtClean="0"/>
              <a:t>Over 30 </a:t>
            </a:r>
            <a:r>
              <a:rPr lang="de-DE" dirty="0" err="1" smtClean="0"/>
              <a:t>active</a:t>
            </a:r>
            <a:r>
              <a:rPr lang="de-DE" dirty="0" smtClean="0"/>
              <a:t> </a:t>
            </a:r>
            <a:r>
              <a:rPr lang="de-DE" dirty="0" err="1" smtClean="0"/>
              <a:t>volcanic</a:t>
            </a:r>
            <a:r>
              <a:rPr lang="de-DE" dirty="0" smtClean="0"/>
              <a:t> </a:t>
            </a:r>
            <a:r>
              <a:rPr lang="de-DE" dirty="0" err="1" smtClean="0"/>
              <a:t>systems</a:t>
            </a:r>
            <a:r>
              <a:rPr lang="de-DE" dirty="0" smtClean="0"/>
              <a:t>; </a:t>
            </a:r>
            <a:r>
              <a:rPr lang="de-DE" dirty="0" err="1" smtClean="0"/>
              <a:t>frequent</a:t>
            </a:r>
            <a:r>
              <a:rPr lang="de-DE" dirty="0" smtClean="0"/>
              <a:t> </a:t>
            </a:r>
            <a:r>
              <a:rPr lang="de-DE" dirty="0" err="1" smtClean="0"/>
              <a:t>eruptions</a:t>
            </a:r>
            <a:endParaRPr lang="de-DE" dirty="0" smtClean="0"/>
          </a:p>
          <a:p>
            <a:r>
              <a:rPr lang="de-DE" dirty="0" smtClean="0"/>
              <a:t>Core Team </a:t>
            </a:r>
            <a:r>
              <a:rPr lang="de-DE" dirty="0" err="1" smtClean="0"/>
              <a:t>organized</a:t>
            </a:r>
            <a:r>
              <a:rPr lang="de-DE" dirty="0" smtClean="0"/>
              <a:t> </a:t>
            </a:r>
            <a:r>
              <a:rPr lang="de-DE" dirty="0" err="1" smtClean="0"/>
              <a:t>around</a:t>
            </a:r>
            <a:r>
              <a:rPr lang="de-DE" dirty="0" smtClean="0"/>
              <a:t> </a:t>
            </a:r>
            <a:r>
              <a:rPr lang="de-DE" dirty="0" err="1" smtClean="0"/>
              <a:t>FutureVolc</a:t>
            </a:r>
            <a:r>
              <a:rPr lang="de-DE" dirty="0" smtClean="0"/>
              <a:t> </a:t>
            </a:r>
            <a:r>
              <a:rPr lang="de-DE" dirty="0" smtClean="0"/>
              <a:t>Project (EC-</a:t>
            </a:r>
            <a:r>
              <a:rPr lang="de-DE" dirty="0" err="1" smtClean="0"/>
              <a:t>funded</a:t>
            </a:r>
            <a:r>
              <a:rPr lang="de-DE" dirty="0" smtClean="0"/>
              <a:t>)</a:t>
            </a:r>
            <a:endParaRPr lang="de-DE" dirty="0" smtClean="0"/>
          </a:p>
          <a:p>
            <a:endParaRPr lang="de-DE" dirty="0" smtClean="0"/>
          </a:p>
        </p:txBody>
      </p:sp>
      <p:sp>
        <p:nvSpPr>
          <p:cNvPr id="4" name="Foliennummernplatzhalter 3"/>
          <p:cNvSpPr>
            <a:spLocks noGrp="1"/>
          </p:cNvSpPr>
          <p:nvPr>
            <p:ph type="sldNum" sz="quarter" idx="4"/>
          </p:nvPr>
        </p:nvSpPr>
        <p:spPr/>
        <p:txBody>
          <a:bodyPr/>
          <a:lstStyle/>
          <a:p>
            <a:pPr>
              <a:defRPr/>
            </a:pPr>
            <a:r>
              <a:rPr lang="en-GB" noProof="0" smtClean="0"/>
              <a:t>www.DLR.de  •  Chart </a:t>
            </a:r>
            <a:fld id="{E19ADC32-8BA4-452D-8D92-8E4AF5BC6D76}" type="slidenum">
              <a:rPr lang="en-GB" noProof="0" smtClean="0"/>
              <a:pPr>
                <a:defRPr/>
              </a:pPr>
              <a:t>4</a:t>
            </a:fld>
            <a:endParaRPr lang="en-GB" noProof="0" dirty="0"/>
          </a:p>
        </p:txBody>
      </p:sp>
      <p:sp>
        <p:nvSpPr>
          <p:cNvPr id="5" name="Fußzeilenplatzhalter 4"/>
          <p:cNvSpPr>
            <a:spLocks noGrp="1"/>
          </p:cNvSpPr>
          <p:nvPr>
            <p:ph type="ftr" sz="quarter" idx="3"/>
          </p:nvPr>
        </p:nvSpPr>
        <p:spPr/>
        <p:txBody>
          <a:bodyPr/>
          <a:lstStyle/>
          <a:p>
            <a:pPr>
              <a:defRPr/>
            </a:pPr>
            <a:r>
              <a:rPr lang="en-GB" noProof="1" smtClean="0"/>
              <a:t>&gt; Geohazard Supersites &gt; Jörn Hoffmann  •  25.04.2013</a:t>
            </a:r>
            <a:endParaRPr lang="en-GB" noProof="1"/>
          </a:p>
        </p:txBody>
      </p:sp>
      <p:pic>
        <p:nvPicPr>
          <p:cNvPr id="2050" name="Picture 2" descr="Y:\Int-Programme_Organisationen\GEO-GEOSS\Workplan_2012-15\Tasks\Supersites\Meetings\ISRSE2013\Material\ice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700808"/>
            <a:ext cx="4924425" cy="2838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67542" y="4540478"/>
            <a:ext cx="2952329" cy="184666"/>
          </a:xfrm>
          <a:prstGeom prst="rect">
            <a:avLst/>
          </a:prstGeom>
          <a:noFill/>
        </p:spPr>
        <p:txBody>
          <a:bodyPr wrap="square" lIns="0" tIns="0" rIns="0" bIns="0" rtlCol="0">
            <a:spAutoFit/>
          </a:bodyPr>
          <a:lstStyle/>
          <a:p>
            <a:r>
              <a:rPr lang="de-DE" sz="1200" dirty="0" smtClean="0">
                <a:latin typeface="Arial" pitchFamily="34" charset="0"/>
                <a:cs typeface="Arial" pitchFamily="34" charset="0"/>
              </a:rPr>
              <a:t>Tandem-X DEM </a:t>
            </a:r>
            <a:r>
              <a:rPr lang="de-DE" sz="1200" dirty="0" err="1" smtClean="0">
                <a:latin typeface="Arial" pitchFamily="34" charset="0"/>
                <a:cs typeface="Arial" pitchFamily="34" charset="0"/>
              </a:rPr>
              <a:t>of</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Iceland</a:t>
            </a:r>
            <a:endParaRPr lang="de-DE" sz="1200" dirty="0" smtClean="0">
              <a:latin typeface="Arial" pitchFamily="34" charset="0"/>
              <a:cs typeface="Arial" pitchFamily="34" charset="0"/>
            </a:endParaRPr>
          </a:p>
        </p:txBody>
      </p:sp>
      <p:pic>
        <p:nvPicPr>
          <p:cNvPr id="2052" name="Picture 4" descr="http://www.geokem.com/images/pix/Hek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928" y="764704"/>
            <a:ext cx="4458072" cy="2975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788024" y="769545"/>
            <a:ext cx="3347864" cy="184666"/>
          </a:xfrm>
          <a:prstGeom prst="rect">
            <a:avLst/>
          </a:prstGeom>
          <a:noFill/>
        </p:spPr>
        <p:txBody>
          <a:bodyPr wrap="square" lIns="0" tIns="0" rIns="0" bIns="0" rtlCol="0">
            <a:spAutoFit/>
          </a:bodyPr>
          <a:lstStyle/>
          <a:p>
            <a:r>
              <a:rPr lang="en-US" sz="1200" dirty="0" smtClean="0"/>
              <a:t>Photo: Thor </a:t>
            </a:r>
            <a:r>
              <a:rPr lang="en-US" sz="1200" dirty="0" err="1"/>
              <a:t>Thordarson</a:t>
            </a:r>
            <a:r>
              <a:rPr lang="en-US" sz="1200" dirty="0"/>
              <a:t>, Volcanic Institute of Iceland</a:t>
            </a:r>
            <a:endParaRPr lang="de-DE" sz="1200" dirty="0" smtClean="0">
              <a:latin typeface="Arial" pitchFamily="34" charset="0"/>
              <a:cs typeface="Arial" pitchFamily="34" charset="0"/>
            </a:endParaRPr>
          </a:p>
        </p:txBody>
      </p:sp>
      <p:sp>
        <p:nvSpPr>
          <p:cNvPr id="11" name="TextBox 5"/>
          <p:cNvSpPr txBox="1">
            <a:spLocks noChangeArrowheads="1"/>
          </p:cNvSpPr>
          <p:nvPr/>
        </p:nvSpPr>
        <p:spPr bwMode="auto">
          <a:xfrm>
            <a:off x="7092280" y="6104329"/>
            <a:ext cx="1958934" cy="276999"/>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Calibri" charset="0"/>
              </a:rPr>
              <a:t>(photo: </a:t>
            </a:r>
            <a:r>
              <a:rPr lang="en-US" sz="1200" dirty="0" err="1">
                <a:latin typeface="Calibri" charset="0"/>
              </a:rPr>
              <a:t>Eyjólfur</a:t>
            </a:r>
            <a:r>
              <a:rPr lang="en-US" sz="1200" dirty="0">
                <a:latin typeface="Calibri" charset="0"/>
              </a:rPr>
              <a:t> </a:t>
            </a:r>
            <a:r>
              <a:rPr lang="en-US" sz="1200" dirty="0" err="1">
                <a:latin typeface="Calibri" charset="0"/>
              </a:rPr>
              <a:t>Magnússon</a:t>
            </a:r>
            <a:r>
              <a:rPr lang="en-US" sz="1200" dirty="0">
                <a:latin typeface="Calibri" charset="0"/>
              </a:rPr>
              <a:t>)</a:t>
            </a:r>
          </a:p>
        </p:txBody>
      </p:sp>
      <p:sp>
        <p:nvSpPr>
          <p:cNvPr id="12" name="Title 1"/>
          <p:cNvSpPr txBox="1">
            <a:spLocks/>
          </p:cNvSpPr>
          <p:nvPr/>
        </p:nvSpPr>
        <p:spPr bwMode="auto">
          <a:xfrm>
            <a:off x="1320801" y="101600"/>
            <a:ext cx="702938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eaLnBrk="1" hangingPunct="1"/>
            <a:r>
              <a:rPr lang="en-US" kern="0" dirty="0" smtClean="0">
                <a:latin typeface="Tahoma" pitchFamily="-106" charset="0"/>
                <a:ea typeface="ＭＳ Ｐゴシック" pitchFamily="-106" charset="-128"/>
                <a:cs typeface="Tahoma" pitchFamily="-106" charset="0"/>
              </a:rPr>
              <a:t>Iceland Supersite Proposal</a:t>
            </a:r>
          </a:p>
        </p:txBody>
      </p:sp>
    </p:spTree>
    <p:extLst>
      <p:ext uri="{BB962C8B-B14F-4D97-AF65-F5344CB8AC3E}">
        <p14:creationId xmlns:p14="http://schemas.microsoft.com/office/powerpoint/2010/main" val="4109994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307572"/>
            <a:ext cx="7342188" cy="741600"/>
          </a:xfrm>
        </p:spPr>
        <p:txBody>
          <a:bodyPr/>
          <a:lstStyle/>
          <a:p>
            <a:r>
              <a:rPr lang="de-DE" dirty="0" err="1" smtClean="0">
                <a:latin typeface="Tahoma" panose="020B0604030504040204" pitchFamily="34" charset="0"/>
                <a:ea typeface="Tahoma" panose="020B0604030504040204" pitchFamily="34" charset="0"/>
                <a:cs typeface="Tahoma" panose="020B0604030504040204" pitchFamily="34" charset="0"/>
              </a:rPr>
              <a:t>Iceland</a:t>
            </a:r>
            <a:r>
              <a:rPr lang="de-DE" dirty="0" smtClean="0">
                <a:latin typeface="Tahoma" panose="020B0604030504040204" pitchFamily="34" charset="0"/>
                <a:ea typeface="Tahoma" panose="020B0604030504040204" pitchFamily="34" charset="0"/>
                <a:cs typeface="Tahoma" panose="020B0604030504040204" pitchFamily="34" charset="0"/>
              </a:rPr>
              <a:t> Supersite: Resources</a:t>
            </a:r>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3" name="Inhaltsplatzhalter 2"/>
          <p:cNvSpPr>
            <a:spLocks noGrp="1"/>
          </p:cNvSpPr>
          <p:nvPr>
            <p:ph idx="1"/>
          </p:nvPr>
        </p:nvSpPr>
        <p:spPr>
          <a:xfrm>
            <a:off x="517622" y="4391935"/>
            <a:ext cx="4198394" cy="1543527"/>
          </a:xfrm>
        </p:spPr>
        <p:txBody>
          <a:bodyPr/>
          <a:lstStyle/>
          <a:p>
            <a:pPr marL="0" indent="0">
              <a:buNone/>
            </a:pPr>
            <a:r>
              <a:rPr lang="de-DE" u="sng" dirty="0" err="1" smtClean="0">
                <a:solidFill>
                  <a:srgbClr val="C00000"/>
                </a:solidFill>
              </a:rPr>
              <a:t>Available</a:t>
            </a:r>
            <a:r>
              <a:rPr lang="de-DE" u="sng" dirty="0" smtClean="0">
                <a:solidFill>
                  <a:srgbClr val="C00000"/>
                </a:solidFill>
              </a:rPr>
              <a:t> in situ </a:t>
            </a:r>
            <a:r>
              <a:rPr lang="de-DE" u="sng" dirty="0" err="1" smtClean="0">
                <a:solidFill>
                  <a:srgbClr val="C00000"/>
                </a:solidFill>
              </a:rPr>
              <a:t>data</a:t>
            </a:r>
            <a:r>
              <a:rPr lang="de-DE" u="sng" dirty="0" smtClean="0">
                <a:solidFill>
                  <a:srgbClr val="C00000"/>
                </a:solidFill>
              </a:rPr>
              <a:t>:</a:t>
            </a:r>
          </a:p>
          <a:p>
            <a:r>
              <a:rPr lang="de-DE" dirty="0" err="1" smtClean="0"/>
              <a:t>Seismic</a:t>
            </a:r>
            <a:endParaRPr lang="de-DE" dirty="0" smtClean="0"/>
          </a:p>
          <a:p>
            <a:r>
              <a:rPr lang="de-DE" dirty="0" smtClean="0"/>
              <a:t>CGPS</a:t>
            </a:r>
          </a:p>
          <a:p>
            <a:r>
              <a:rPr lang="de-DE" dirty="0" err="1" smtClean="0"/>
              <a:t>Infrasound</a:t>
            </a:r>
            <a:r>
              <a:rPr lang="de-DE" dirty="0" smtClean="0"/>
              <a:t> </a:t>
            </a:r>
          </a:p>
          <a:p>
            <a:r>
              <a:rPr lang="de-DE" dirty="0" smtClean="0"/>
              <a:t>Real-time </a:t>
            </a:r>
            <a:r>
              <a:rPr lang="de-DE" dirty="0" err="1" smtClean="0"/>
              <a:t>hydrological</a:t>
            </a:r>
            <a:r>
              <a:rPr lang="de-DE" dirty="0" smtClean="0"/>
              <a:t> </a:t>
            </a:r>
            <a:r>
              <a:rPr lang="de-DE" dirty="0" err="1" smtClean="0"/>
              <a:t>data</a:t>
            </a:r>
            <a:r>
              <a:rPr lang="de-DE" dirty="0" smtClean="0"/>
              <a:t> (</a:t>
            </a:r>
            <a:r>
              <a:rPr lang="de-DE" dirty="0" err="1" smtClean="0"/>
              <a:t>river</a:t>
            </a:r>
            <a:r>
              <a:rPr lang="de-DE" dirty="0" smtClean="0"/>
              <a:t> </a:t>
            </a:r>
            <a:r>
              <a:rPr lang="de-DE" dirty="0" err="1" smtClean="0"/>
              <a:t>flow</a:t>
            </a:r>
            <a:r>
              <a:rPr lang="de-DE" dirty="0" smtClean="0"/>
              <a:t>)</a:t>
            </a:r>
          </a:p>
          <a:p>
            <a:endParaRPr lang="de-DE" dirty="0" smtClean="0"/>
          </a:p>
          <a:p>
            <a:endParaRPr lang="de-DE" dirty="0"/>
          </a:p>
        </p:txBody>
      </p:sp>
      <p:sp>
        <p:nvSpPr>
          <p:cNvPr id="4" name="Foliennummernplatzhalter 3"/>
          <p:cNvSpPr>
            <a:spLocks noGrp="1"/>
          </p:cNvSpPr>
          <p:nvPr>
            <p:ph type="sldNum" sz="quarter" idx="4"/>
          </p:nvPr>
        </p:nvSpPr>
        <p:spPr/>
        <p:txBody>
          <a:bodyPr/>
          <a:lstStyle/>
          <a:p>
            <a:pPr>
              <a:defRPr/>
            </a:pPr>
            <a:r>
              <a:rPr lang="en-GB" noProof="0" smtClean="0"/>
              <a:t>www.DLR.de  •  Chart </a:t>
            </a:r>
            <a:fld id="{E19ADC32-8BA4-452D-8D92-8E4AF5BC6D76}" type="slidenum">
              <a:rPr lang="en-GB" noProof="0" smtClean="0"/>
              <a:pPr>
                <a:defRPr/>
              </a:pPr>
              <a:t>5</a:t>
            </a:fld>
            <a:endParaRPr lang="en-GB" noProof="0" dirty="0"/>
          </a:p>
        </p:txBody>
      </p:sp>
      <p:sp>
        <p:nvSpPr>
          <p:cNvPr id="5" name="Fußzeilenplatzhalter 4"/>
          <p:cNvSpPr>
            <a:spLocks noGrp="1"/>
          </p:cNvSpPr>
          <p:nvPr>
            <p:ph type="ftr" sz="quarter" idx="3"/>
          </p:nvPr>
        </p:nvSpPr>
        <p:spPr/>
        <p:txBody>
          <a:bodyPr/>
          <a:lstStyle/>
          <a:p>
            <a:pPr>
              <a:defRPr/>
            </a:pPr>
            <a:r>
              <a:rPr lang="en-GB" noProof="1" smtClean="0"/>
              <a:t>&gt; Geohazard Supersites &gt; Jörn Hoffmann  •  25.04.2013</a:t>
            </a:r>
            <a:endParaRPr lang="en-GB" noProof="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144" y="1480658"/>
            <a:ext cx="409233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64" y="1484784"/>
            <a:ext cx="415955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134531" y="6124654"/>
            <a:ext cx="3973973" cy="184666"/>
          </a:xfrm>
          <a:prstGeom prst="rect">
            <a:avLst/>
          </a:prstGeom>
          <a:noFill/>
        </p:spPr>
        <p:txBody>
          <a:bodyPr wrap="none" lIns="0" tIns="0" rIns="0" bIns="0" rtlCol="0">
            <a:spAutoFit/>
          </a:bodyPr>
          <a:lstStyle/>
          <a:p>
            <a:r>
              <a:rPr lang="de-DE" sz="1200" dirty="0" err="1" smtClean="0">
                <a:latin typeface="Arial" pitchFamily="34" charset="0"/>
                <a:cs typeface="Arial" pitchFamily="34" charset="0"/>
              </a:rPr>
              <a:t>Courtesy</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of</a:t>
            </a:r>
            <a:r>
              <a:rPr lang="de-DE" sz="1200" dirty="0" smtClean="0">
                <a:latin typeface="Arial" pitchFamily="34" charset="0"/>
                <a:cs typeface="Arial" pitchFamily="34" charset="0"/>
              </a:rPr>
              <a:t> F. </a:t>
            </a:r>
            <a:r>
              <a:rPr lang="de-DE" sz="1200" dirty="0" err="1" smtClean="0">
                <a:latin typeface="Arial" pitchFamily="34" charset="0"/>
                <a:cs typeface="Arial" pitchFamily="34" charset="0"/>
              </a:rPr>
              <a:t>Sigmundsson</a:t>
            </a:r>
            <a:r>
              <a:rPr lang="de-DE" sz="1200" dirty="0" smtClean="0">
                <a:latin typeface="Arial" pitchFamily="34" charset="0"/>
                <a:cs typeface="Arial" pitchFamily="34" charset="0"/>
              </a:rPr>
              <a:t>, Nordic </a:t>
            </a:r>
            <a:r>
              <a:rPr lang="de-DE" sz="1200" dirty="0" err="1" smtClean="0">
                <a:latin typeface="Arial" pitchFamily="34" charset="0"/>
                <a:cs typeface="Arial" pitchFamily="34" charset="0"/>
              </a:rPr>
              <a:t>Volcanological</a:t>
            </a:r>
            <a:r>
              <a:rPr lang="de-DE" sz="1200" dirty="0" smtClean="0">
                <a:latin typeface="Arial" pitchFamily="34" charset="0"/>
                <a:cs typeface="Arial" pitchFamily="34" charset="0"/>
              </a:rPr>
              <a:t> Centre</a:t>
            </a:r>
          </a:p>
        </p:txBody>
      </p:sp>
    </p:spTree>
    <p:extLst>
      <p:ext uri="{BB962C8B-B14F-4D97-AF65-F5344CB8AC3E}">
        <p14:creationId xmlns:p14="http://schemas.microsoft.com/office/powerpoint/2010/main" val="795372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767787" y="91466"/>
            <a:ext cx="7342188" cy="741600"/>
          </a:xfrm>
        </p:spPr>
        <p:txBody>
          <a:bodyPr/>
          <a:lstStyle/>
          <a:p>
            <a:pPr algn="l"/>
            <a:r>
              <a:rPr lang="de-DE" dirty="0" err="1" smtClean="0">
                <a:latin typeface="Tahoma" panose="020B0604030504040204" pitchFamily="34" charset="0"/>
                <a:ea typeface="Tahoma" panose="020B0604030504040204" pitchFamily="34" charset="0"/>
                <a:cs typeface="Tahoma" panose="020B0604030504040204" pitchFamily="34" charset="0"/>
              </a:rPr>
              <a:t>Iceland</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as</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case</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study</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for</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socio-economic</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impact</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of</a:t>
            </a:r>
            <a:r>
              <a:rPr lang="de-DE" dirty="0" smtClean="0">
                <a:latin typeface="Tahoma" panose="020B0604030504040204" pitchFamily="34" charset="0"/>
                <a:ea typeface="Tahoma" panose="020B0604030504040204" pitchFamily="34" charset="0"/>
                <a:cs typeface="Tahoma" panose="020B0604030504040204" pitchFamily="34" charset="0"/>
              </a:rPr>
              <a:t> </a:t>
            </a:r>
            <a:r>
              <a:rPr lang="de-DE" dirty="0" err="1" smtClean="0">
                <a:latin typeface="Tahoma" panose="020B0604030504040204" pitchFamily="34" charset="0"/>
                <a:ea typeface="Tahoma" panose="020B0604030504040204" pitchFamily="34" charset="0"/>
                <a:cs typeface="Tahoma" panose="020B0604030504040204" pitchFamily="34" charset="0"/>
              </a:rPr>
              <a:t>geohazards</a:t>
            </a:r>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4"/>
          </p:nvPr>
        </p:nvSpPr>
        <p:spPr/>
        <p:txBody>
          <a:bodyPr/>
          <a:lstStyle/>
          <a:p>
            <a:pPr>
              <a:defRPr/>
            </a:pPr>
            <a:r>
              <a:rPr lang="en-GB" noProof="0" smtClean="0"/>
              <a:t>www.DLR.de  •  Chart </a:t>
            </a:r>
            <a:fld id="{E19ADC32-8BA4-452D-8D92-8E4AF5BC6D76}" type="slidenum">
              <a:rPr lang="en-GB" noProof="0" smtClean="0"/>
              <a:pPr>
                <a:defRPr/>
              </a:pPr>
              <a:t>6</a:t>
            </a:fld>
            <a:endParaRPr lang="en-GB" noProof="0" dirty="0"/>
          </a:p>
        </p:txBody>
      </p:sp>
      <p:sp>
        <p:nvSpPr>
          <p:cNvPr id="5" name="Fußzeilenplatzhalter 4"/>
          <p:cNvSpPr>
            <a:spLocks noGrp="1"/>
          </p:cNvSpPr>
          <p:nvPr>
            <p:ph type="ftr" sz="quarter" idx="3"/>
          </p:nvPr>
        </p:nvSpPr>
        <p:spPr/>
        <p:txBody>
          <a:bodyPr/>
          <a:lstStyle/>
          <a:p>
            <a:pPr>
              <a:defRPr/>
            </a:pPr>
            <a:r>
              <a:rPr lang="en-GB" noProof="1" smtClean="0"/>
              <a:t>&gt; Geohazard Supersites &gt; Jörn Hoffmann  •  25.04.2013</a:t>
            </a:r>
            <a:endParaRPr lang="en-GB" noProof="1"/>
          </a:p>
        </p:txBody>
      </p:sp>
      <p:pic>
        <p:nvPicPr>
          <p:cNvPr id="6" name="Picture 5"/>
          <p:cNvPicPr>
            <a:picLocks noChangeAspect="1"/>
          </p:cNvPicPr>
          <p:nvPr/>
        </p:nvPicPr>
        <p:blipFill>
          <a:blip r:embed="rId3"/>
          <a:srcRect/>
          <a:stretch>
            <a:fillRect/>
          </a:stretch>
        </p:blipFill>
        <p:spPr bwMode="auto">
          <a:xfrm>
            <a:off x="157163" y="1153566"/>
            <a:ext cx="8986837" cy="5011738"/>
          </a:xfrm>
          <a:prstGeom prst="rect">
            <a:avLst/>
          </a:prstGeom>
          <a:noFill/>
          <a:ln w="9525">
            <a:noFill/>
            <a:miter lim="800000"/>
            <a:headEnd/>
            <a:tailEnd/>
          </a:ln>
        </p:spPr>
      </p:pic>
      <p:sp>
        <p:nvSpPr>
          <p:cNvPr id="7" name="Textfeld 6"/>
          <p:cNvSpPr txBox="1"/>
          <p:nvPr/>
        </p:nvSpPr>
        <p:spPr>
          <a:xfrm>
            <a:off x="157163" y="6165304"/>
            <a:ext cx="8680450" cy="369332"/>
          </a:xfrm>
          <a:prstGeom prst="rect">
            <a:avLst/>
          </a:prstGeom>
          <a:noFill/>
        </p:spPr>
        <p:txBody>
          <a:bodyPr wrap="square" rtlCol="0">
            <a:spAutoFit/>
          </a:bodyPr>
          <a:lstStyle/>
          <a:p>
            <a:r>
              <a:rPr lang="is-IS" dirty="0">
                <a:latin typeface="Tahoma" panose="020B0604030504040204" pitchFamily="34" charset="0"/>
                <a:ea typeface="Tahoma" panose="020B0604030504040204" pitchFamily="34" charset="0"/>
                <a:cs typeface="Tahoma" panose="020B0604030504040204" pitchFamily="34" charset="0"/>
              </a:rPr>
              <a:t>Eyjafjallajökull: </a:t>
            </a:r>
            <a:r>
              <a:rPr lang="de-DE" dirty="0" err="1">
                <a:latin typeface="Tahoma" panose="020B0604030504040204" pitchFamily="34" charset="0"/>
                <a:ea typeface="Tahoma" panose="020B0604030504040204" pitchFamily="34" charset="0"/>
                <a:cs typeface="Tahoma" panose="020B0604030504040204" pitchFamily="34" charset="0"/>
              </a:rPr>
              <a:t>Airspace</a:t>
            </a:r>
            <a:r>
              <a:rPr lang="de-DE" dirty="0">
                <a:latin typeface="Tahoma" panose="020B0604030504040204" pitchFamily="34" charset="0"/>
                <a:ea typeface="Tahoma" panose="020B0604030504040204" pitchFamily="34" charset="0"/>
                <a:cs typeface="Tahoma" panose="020B0604030504040204" pitchFamily="34" charset="0"/>
              </a:rPr>
              <a:t> </a:t>
            </a:r>
            <a:r>
              <a:rPr lang="de-DE" dirty="0" err="1">
                <a:latin typeface="Tahoma" panose="020B0604030504040204" pitchFamily="34" charset="0"/>
                <a:ea typeface="Tahoma" panose="020B0604030504040204" pitchFamily="34" charset="0"/>
                <a:cs typeface="Tahoma" panose="020B0604030504040204" pitchFamily="34" charset="0"/>
              </a:rPr>
              <a:t>Closure</a:t>
            </a:r>
            <a:r>
              <a:rPr lang="de-DE" dirty="0">
                <a:latin typeface="Tahoma" panose="020B0604030504040204" pitchFamily="34" charset="0"/>
                <a:ea typeface="Tahoma" panose="020B0604030504040204" pitchFamily="34" charset="0"/>
                <a:cs typeface="Tahoma" panose="020B0604030504040204" pitchFamily="34" charset="0"/>
              </a:rPr>
              <a:t> in April 2010</a:t>
            </a:r>
            <a:endParaRPr lang="de-DE" dirty="0"/>
          </a:p>
        </p:txBody>
      </p:sp>
    </p:spTree>
    <p:extLst>
      <p:ext uri="{BB962C8B-B14F-4D97-AF65-F5344CB8AC3E}">
        <p14:creationId xmlns:p14="http://schemas.microsoft.com/office/powerpoint/2010/main" val="112287024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rot="1079446">
            <a:off x="6428996" y="2591235"/>
            <a:ext cx="2459420" cy="977462"/>
          </a:xfrm>
          <a:prstGeom prst="ellipse">
            <a:avLst/>
          </a:prstGeom>
          <a:solidFill>
            <a:schemeClr val="accent1"/>
          </a:solidFill>
          <a:ln w="12700"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err="1" smtClean="0">
                <a:ln>
                  <a:noFill/>
                </a:ln>
                <a:solidFill>
                  <a:srgbClr val="000000"/>
                </a:solidFill>
                <a:effectLst/>
                <a:latin typeface="Tahoma" pitchFamily="34" charset="0"/>
              </a:rPr>
              <a:t>For</a:t>
            </a:r>
            <a:r>
              <a:rPr kumimoji="0" lang="de-DE" b="1" i="0" u="none" strike="noStrike" cap="none" normalizeH="0" baseline="0" dirty="0" smtClean="0">
                <a:ln>
                  <a:noFill/>
                </a:ln>
                <a:solidFill>
                  <a:srgbClr val="000000"/>
                </a:solidFill>
                <a:effectLst/>
                <a:latin typeface="Tahoma" pitchFamily="34" charset="0"/>
              </a:rPr>
              <a:t> </a:t>
            </a:r>
            <a:r>
              <a:rPr kumimoji="0" lang="de-DE" b="1" i="0" u="none" strike="noStrike" cap="none" normalizeH="0" baseline="0" dirty="0" err="1" smtClean="0">
                <a:ln>
                  <a:noFill/>
                </a:ln>
                <a:solidFill>
                  <a:srgbClr val="000000"/>
                </a:solidFill>
                <a:effectLst/>
                <a:latin typeface="Tahoma" pitchFamily="34" charset="0"/>
              </a:rPr>
              <a:t>Plenary</a:t>
            </a:r>
            <a:r>
              <a:rPr kumimoji="0" lang="de-DE" b="1" i="0" u="none" strike="noStrike" cap="none" normalizeH="0" dirty="0" smtClean="0">
                <a:ln>
                  <a:noFill/>
                </a:ln>
                <a:solidFill>
                  <a:srgbClr val="000000"/>
                </a:solidFill>
                <a:effectLst/>
                <a:latin typeface="Tahoma" pitchFamily="34" charset="0"/>
              </a:rPr>
              <a:t> Action</a:t>
            </a:r>
            <a:endParaRPr kumimoji="0" lang="de-DE" b="1" i="0" u="none" strike="noStrike" cap="none" normalizeH="0" baseline="0" dirty="0" smtClean="0">
              <a:ln>
                <a:noFill/>
              </a:ln>
              <a:solidFill>
                <a:srgbClr val="000000"/>
              </a:solidFill>
              <a:effectLst/>
              <a:latin typeface="Tahoma" pitchFamily="34" charset="0"/>
            </a:endParaRPr>
          </a:p>
        </p:txBody>
      </p:sp>
      <p:pic>
        <p:nvPicPr>
          <p:cNvPr id="8" name="Picture 6" descr="http://hvo.wr.usgs.gov/hazards/dds24167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70"/>
          <a:stretch/>
        </p:blipFill>
        <p:spPr bwMode="auto">
          <a:xfrm>
            <a:off x="6813754" y="4318760"/>
            <a:ext cx="2330245" cy="180228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smtClean="0"/>
          </a:p>
        </p:txBody>
      </p:sp>
      <p:sp>
        <p:nvSpPr>
          <p:cNvPr id="3075" name="Title 1"/>
          <p:cNvSpPr>
            <a:spLocks noGrp="1"/>
          </p:cNvSpPr>
          <p:nvPr>
            <p:ph type="title" idx="4294967295"/>
          </p:nvPr>
        </p:nvSpPr>
        <p:spPr>
          <a:xfrm>
            <a:off x="1320801" y="101600"/>
            <a:ext cx="7069574" cy="609600"/>
          </a:xfrm>
        </p:spPr>
        <p:txBody>
          <a:bodyPr/>
          <a:lstStyle/>
          <a:p>
            <a:pPr eaLnBrk="1" hangingPunct="1"/>
            <a:r>
              <a:rPr lang="en-US" dirty="0" smtClean="0">
                <a:latin typeface="Tahoma" pitchFamily="-106" charset="0"/>
                <a:ea typeface="ＭＳ Ｐゴシック" pitchFamily="-106" charset="-128"/>
                <a:cs typeface="Tahoma" pitchFamily="-106" charset="0"/>
              </a:rPr>
              <a:t>For decision: CEOS Plenary…</a:t>
            </a:r>
          </a:p>
        </p:txBody>
      </p:sp>
      <p:sp>
        <p:nvSpPr>
          <p:cNvPr id="5" name="Rectangle 3"/>
          <p:cNvSpPr txBox="1">
            <a:spLocks noChangeArrowheads="1"/>
          </p:cNvSpPr>
          <p:nvPr/>
        </p:nvSpPr>
        <p:spPr>
          <a:xfrm>
            <a:off x="147037" y="1259247"/>
            <a:ext cx="8832205" cy="5330733"/>
          </a:xfrm>
          <a:prstGeom prst="rect">
            <a:avLst/>
          </a:prstGeom>
        </p:spPr>
        <p:txBody>
          <a:bodyPr/>
          <a:lstStyle/>
          <a:p>
            <a:pPr marL="342900" indent="-342900" defTabSz="914400">
              <a:lnSpc>
                <a:spcPct val="90000"/>
              </a:lnSpc>
              <a:spcBef>
                <a:spcPct val="20000"/>
              </a:spcBef>
              <a:buFont typeface="Arial" charset="0"/>
              <a:buChar char="•"/>
            </a:pPr>
            <a:r>
              <a:rPr lang="en-GB" altLang="ja-JP" b="1" dirty="0" smtClean="0">
                <a:solidFill>
                  <a:srgbClr val="C00000"/>
                </a:solidFill>
                <a:latin typeface="Arial" pitchFamily="34" charset="0"/>
                <a:ea typeface="ＭＳ Ｐゴシック" pitchFamily="50" charset="-128"/>
                <a:cs typeface="Arial" pitchFamily="34" charset="0"/>
              </a:rPr>
              <a:t>… accepts </a:t>
            </a:r>
            <a:r>
              <a:rPr lang="en-GB" altLang="ja-JP" b="1" dirty="0" smtClean="0">
                <a:solidFill>
                  <a:schemeClr val="tx1">
                    <a:lumMod val="75000"/>
                  </a:schemeClr>
                </a:solidFill>
                <a:latin typeface="Arial" pitchFamily="34" charset="0"/>
                <a:ea typeface="ＭＳ Ｐゴシック" pitchFamily="50" charset="-128"/>
                <a:cs typeface="Arial" pitchFamily="34" charset="0"/>
              </a:rPr>
              <a:t>the Iceland Supersite Proposal and agrees to support it by making available data according to the request in the proposal and up to the limits listed below.</a:t>
            </a:r>
          </a:p>
          <a:p>
            <a:pPr marL="342900" indent="-342900" defTabSz="914400">
              <a:lnSpc>
                <a:spcPct val="90000"/>
              </a:lnSpc>
              <a:spcBef>
                <a:spcPct val="20000"/>
              </a:spcBef>
              <a:buFont typeface="Arial" charset="0"/>
              <a:buChar char="•"/>
            </a:pPr>
            <a:r>
              <a:rPr lang="en-GB" altLang="ja-JP" b="1" dirty="0" smtClean="0">
                <a:solidFill>
                  <a:srgbClr val="C00000"/>
                </a:solidFill>
                <a:latin typeface="Arial" pitchFamily="34" charset="0"/>
                <a:ea typeface="ＭＳ Ｐゴシック" pitchFamily="50" charset="-128"/>
                <a:cs typeface="Arial" pitchFamily="34" charset="0"/>
              </a:rPr>
              <a:t>… requests </a:t>
            </a:r>
            <a:r>
              <a:rPr lang="en-GB" altLang="ja-JP" b="1" dirty="0" smtClean="0">
                <a:solidFill>
                  <a:schemeClr val="tx1">
                    <a:lumMod val="75000"/>
                  </a:schemeClr>
                </a:solidFill>
                <a:latin typeface="Arial" pitchFamily="34" charset="0"/>
                <a:ea typeface="ＭＳ Ｐゴシック" pitchFamily="50" charset="-128"/>
                <a:cs typeface="Arial" pitchFamily="34" charset="0"/>
              </a:rPr>
              <a:t>that the Supersites Coordination Team inform the </a:t>
            </a:r>
            <a:r>
              <a:rPr lang="en-GB" altLang="ja-JP" b="1" dirty="0" err="1" smtClean="0">
                <a:solidFill>
                  <a:schemeClr val="tx1">
                    <a:lumMod val="75000"/>
                  </a:schemeClr>
                </a:solidFill>
                <a:latin typeface="Arial" pitchFamily="34" charset="0"/>
                <a:ea typeface="ＭＳ Ｐゴシック" pitchFamily="50" charset="-128"/>
                <a:cs typeface="Arial" pitchFamily="34" charset="0"/>
              </a:rPr>
              <a:t>PoC</a:t>
            </a:r>
            <a:r>
              <a:rPr lang="en-GB" altLang="ja-JP" b="1" dirty="0" smtClean="0">
                <a:solidFill>
                  <a:schemeClr val="tx1">
                    <a:lumMod val="75000"/>
                  </a:schemeClr>
                </a:solidFill>
                <a:latin typeface="Arial" pitchFamily="34" charset="0"/>
                <a:ea typeface="ＭＳ Ｐゴシック" pitchFamily="50" charset="-128"/>
                <a:cs typeface="Arial" pitchFamily="34" charset="0"/>
              </a:rPr>
              <a:t> for the Iceland Supersite of this decision and the procedures of ordering and accessing the data</a:t>
            </a: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ts val="1200"/>
              </a:spcBef>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Indicative data resources committed</a:t>
            </a:r>
          </a:p>
          <a:p>
            <a:pPr marL="342900"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CEOS intends to  to support this Supersite with these resources:</a:t>
            </a: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(ASI)	300 scenes/</a:t>
            </a:r>
            <a:r>
              <a:rPr lang="en-GB" altLang="ja-JP" sz="1600" b="1" dirty="0" err="1" smtClean="0">
                <a:solidFill>
                  <a:schemeClr val="tx2">
                    <a:lumMod val="60000"/>
                    <a:lumOff val="40000"/>
                  </a:schemeClr>
                </a:solidFill>
                <a:latin typeface="Arial" pitchFamily="34" charset="0"/>
                <a:ea typeface="ＭＳ Ｐゴシック" pitchFamily="50" charset="-128"/>
                <a:cs typeface="Arial" pitchFamily="34" charset="0"/>
              </a:rPr>
              <a:t>yr</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by end 2015	COSMO/</a:t>
            </a:r>
            <a:r>
              <a:rPr lang="en-GB" altLang="ja-JP" sz="1600" b="1" dirty="0" err="1" smtClean="0">
                <a:solidFill>
                  <a:schemeClr val="tx2">
                    <a:lumMod val="60000"/>
                    <a:lumOff val="40000"/>
                  </a:schemeClr>
                </a:solidFill>
                <a:latin typeface="Arial" pitchFamily="34" charset="0"/>
                <a:ea typeface="ＭＳ Ｐゴシック" pitchFamily="50" charset="-128"/>
                <a:cs typeface="Arial" pitchFamily="34" charset="0"/>
              </a:rPr>
              <a:t>Skymed</a:t>
            </a:r>
            <a:endPar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endParaRPr>
          </a:p>
          <a:p>
            <a:pPr lvl="1" defTabSz="914400">
              <a:lnSpc>
                <a:spcPct val="90000"/>
              </a:lnSpc>
              <a:spcBef>
                <a:spcPct val="20000"/>
              </a:spcBef>
              <a:tabLst>
                <a:tab pos="1798638" algn="l"/>
                <a:tab pos="4752975" algn="l"/>
              </a:tabLst>
            </a:pP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plus 500 past acquisitions</a:t>
            </a: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(CNES)	</a:t>
            </a: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2 </a:t>
            </a:r>
            <a:r>
              <a:rPr lang="en-GB" altLang="ja-JP" sz="1600" b="1" dirty="0" err="1">
                <a:solidFill>
                  <a:schemeClr val="tx2">
                    <a:lumMod val="60000"/>
                    <a:lumOff val="40000"/>
                  </a:schemeClr>
                </a:solidFill>
                <a:latin typeface="Arial" pitchFamily="34" charset="0"/>
                <a:ea typeface="ＭＳ Ｐゴシック" pitchFamily="50" charset="-128"/>
                <a:cs typeface="Arial" pitchFamily="34" charset="0"/>
              </a:rPr>
              <a:t>coverages</a:t>
            </a: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 </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2.5m, </a:t>
            </a:r>
            <a:r>
              <a:rPr lang="en-GB" altLang="ja-JP" sz="1600" b="1" dirty="0" err="1" smtClean="0">
                <a:solidFill>
                  <a:schemeClr val="accent1">
                    <a:lumMod val="75000"/>
                  </a:schemeClr>
                </a:solidFill>
                <a:latin typeface="Arial" pitchFamily="34" charset="0"/>
                <a:ea typeface="ＭＳ Ｐゴシック" pitchFamily="50" charset="-128"/>
                <a:cs typeface="Arial" pitchFamily="34" charset="0"/>
              </a:rPr>
              <a:t>tbc</a:t>
            </a: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SPOT-5</a:t>
            </a:r>
          </a:p>
          <a:p>
            <a:pPr lvl="1" defTabSz="914400">
              <a:lnSpc>
                <a:spcPct val="90000"/>
              </a:lnSpc>
              <a:spcBef>
                <a:spcPct val="20000"/>
              </a:spcBef>
              <a:tabLst>
                <a:tab pos="1798638" algn="l"/>
                <a:tab pos="4752975" algn="l"/>
              </a:tabLst>
            </a:pP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1 coverage per </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volcano, </a:t>
            </a:r>
            <a:r>
              <a:rPr lang="en-GB" altLang="ja-JP" sz="1600" b="1" dirty="0" err="1" smtClean="0">
                <a:solidFill>
                  <a:schemeClr val="accent1">
                    <a:lumMod val="75000"/>
                  </a:schemeClr>
                </a:solidFill>
                <a:latin typeface="Arial" pitchFamily="34" charset="0"/>
                <a:ea typeface="ＭＳ Ｐゴシック" pitchFamily="50" charset="-128"/>
                <a:cs typeface="Arial" pitchFamily="34" charset="0"/>
              </a:rPr>
              <a:t>tbc</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a:t>
            </a:r>
            <a:r>
              <a:rPr lang="en-GB" altLang="ja-JP" sz="1600" b="1" dirty="0" err="1" smtClean="0">
                <a:solidFill>
                  <a:schemeClr val="tx2">
                    <a:lumMod val="60000"/>
                    <a:lumOff val="40000"/>
                  </a:schemeClr>
                </a:solidFill>
                <a:latin typeface="Arial" pitchFamily="34" charset="0"/>
                <a:ea typeface="ＭＳ Ｐゴシック" pitchFamily="50" charset="-128"/>
                <a:cs typeface="Arial" pitchFamily="34" charset="0"/>
              </a:rPr>
              <a:t>Pleyades</a:t>
            </a:r>
            <a:endPar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endParaRP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(CSA)	160 scenes/</a:t>
            </a:r>
            <a:r>
              <a:rPr lang="en-GB" altLang="ja-JP" sz="1600" b="1" dirty="0" err="1" smtClean="0">
                <a:solidFill>
                  <a:schemeClr val="tx2">
                    <a:lumMod val="60000"/>
                    <a:lumOff val="40000"/>
                  </a:schemeClr>
                </a:solidFill>
                <a:latin typeface="Arial" pitchFamily="34" charset="0"/>
                <a:ea typeface="ＭＳ Ｐゴシック" pitchFamily="50" charset="-128"/>
                <a:cs typeface="Arial" pitchFamily="34" charset="0"/>
              </a:rPr>
              <a:t>yr</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by end 2015	Radarsat-2</a:t>
            </a: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(DLR) 	250 scenes by end 2015	</a:t>
            </a:r>
            <a:r>
              <a:rPr lang="en-GB" altLang="ja-JP" sz="1600" b="1" dirty="0" err="1" smtClean="0">
                <a:solidFill>
                  <a:schemeClr val="tx2">
                    <a:lumMod val="60000"/>
                    <a:lumOff val="40000"/>
                  </a:schemeClr>
                </a:solidFill>
                <a:latin typeface="Arial" pitchFamily="34" charset="0"/>
                <a:ea typeface="ＭＳ Ｐゴシック" pitchFamily="50" charset="-128"/>
                <a:cs typeface="Arial" pitchFamily="34" charset="0"/>
              </a:rPr>
              <a:t>TerraSAR</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-X</a:t>
            </a:r>
          </a:p>
          <a:p>
            <a:pPr lvl="1" defTabSz="914400">
              <a:lnSpc>
                <a:spcPct val="90000"/>
              </a:lnSpc>
              <a:spcBef>
                <a:spcPct val="20000"/>
              </a:spcBef>
              <a:tabLst>
                <a:tab pos="1798638" algn="l"/>
                <a:tab pos="4752975" algn="l"/>
              </a:tabLst>
            </a:pP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plus 550 past acquisitions</a:t>
            </a: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(ESA)	complete archive	ERS-1, -2, </a:t>
            </a:r>
            <a:r>
              <a:rPr lang="en-GB" altLang="ja-JP" sz="1600" b="1" dirty="0" err="1" smtClean="0">
                <a:solidFill>
                  <a:schemeClr val="tx2">
                    <a:lumMod val="60000"/>
                    <a:lumOff val="40000"/>
                  </a:schemeClr>
                </a:solidFill>
                <a:latin typeface="Arial" pitchFamily="34" charset="0"/>
                <a:ea typeface="ＭＳ Ｐゴシック" pitchFamily="50" charset="-128"/>
                <a:cs typeface="Arial" pitchFamily="34" charset="0"/>
              </a:rPr>
              <a:t>Envisat</a:t>
            </a: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a:r>
            <a:b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b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any available acquisition	Sentinel-1, -2</a:t>
            </a: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(JAXA)	</a:t>
            </a:r>
            <a:r>
              <a:rPr lang="en-GB" altLang="ja-JP" sz="1600" b="1" dirty="0" err="1" smtClean="0">
                <a:solidFill>
                  <a:srgbClr val="FF0000"/>
                </a:solidFill>
                <a:latin typeface="Arial" pitchFamily="34" charset="0"/>
                <a:ea typeface="ＭＳ Ｐゴシック" pitchFamily="50" charset="-128"/>
                <a:cs typeface="Arial" pitchFamily="34" charset="0"/>
              </a:rPr>
              <a:t>tbd</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ALOS-2</a:t>
            </a:r>
          </a:p>
          <a:p>
            <a:pPr lvl="1" defTabSz="914400">
              <a:lnSpc>
                <a:spcPct val="90000"/>
              </a:lnSpc>
              <a:spcBef>
                <a:spcPct val="20000"/>
              </a:spcBef>
              <a:tabLst>
                <a:tab pos="1798638" algn="l"/>
                <a:tab pos="4752975" algn="l"/>
              </a:tabLst>
            </a:pP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(NASA)	</a:t>
            </a: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any available acquisition</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EO-1 </a:t>
            </a:r>
          </a:p>
          <a:p>
            <a:pPr lvl="1" defTabSz="914400">
              <a:lnSpc>
                <a:spcPct val="90000"/>
              </a:lnSpc>
              <a:spcBef>
                <a:spcPct val="20000"/>
              </a:spcBef>
              <a:tabLst>
                <a:tab pos="1798638" algn="l"/>
                <a:tab pos="4752975" algn="l"/>
              </a:tabLst>
            </a:pPr>
            <a:r>
              <a:rPr lang="en-GB" altLang="ja-JP" sz="1600" b="1" dirty="0">
                <a:solidFill>
                  <a:schemeClr val="tx2">
                    <a:lumMod val="60000"/>
                    <a:lumOff val="40000"/>
                  </a:schemeClr>
                </a:solidFill>
                <a:latin typeface="Arial" pitchFamily="34" charset="0"/>
                <a:ea typeface="ＭＳ Ｐゴシック" pitchFamily="50" charset="-128"/>
                <a:cs typeface="Arial" pitchFamily="34" charset="0"/>
              </a:rPr>
              <a:t>	</a:t>
            </a:r>
            <a:r>
              <a:rPr lang="en-GB" altLang="ja-JP" sz="1600" b="1" dirty="0" err="1" smtClean="0">
                <a:solidFill>
                  <a:srgbClr val="FF0000"/>
                </a:solidFill>
                <a:latin typeface="Arial" pitchFamily="34" charset="0"/>
                <a:ea typeface="ＭＳ Ｐゴシック" pitchFamily="50" charset="-128"/>
                <a:cs typeface="Arial" pitchFamily="34" charset="0"/>
              </a:rPr>
              <a:t>tbd</a:t>
            </a:r>
            <a:r>
              <a:rPr lang="en-GB" altLang="ja-JP" sz="1600" b="1" dirty="0" smtClean="0">
                <a:solidFill>
                  <a:schemeClr val="tx2">
                    <a:lumMod val="60000"/>
                    <a:lumOff val="40000"/>
                  </a:schemeClr>
                </a:solidFill>
                <a:latin typeface="Arial" pitchFamily="34" charset="0"/>
                <a:ea typeface="ＭＳ Ｐゴシック" pitchFamily="50" charset="-128"/>
                <a:cs typeface="Arial" pitchFamily="34" charset="0"/>
              </a:rPr>
              <a:t>	ASTER</a:t>
            </a:r>
          </a:p>
          <a:p>
            <a:pPr marL="1257300" lvl="2" indent="-342900" defTabSz="914400">
              <a:lnSpc>
                <a:spcPct val="90000"/>
              </a:lnSpc>
              <a:spcBef>
                <a:spcPct val="20000"/>
              </a:spcBef>
              <a:buFont typeface="Arial" charset="0"/>
              <a:buChar char="•"/>
              <a:tabLst>
                <a:tab pos="2151063" algn="l"/>
                <a:tab pos="4843463" algn="l"/>
              </a:tabLst>
            </a:pPr>
            <a:endParaRPr lang="en-GB" altLang="ja-JP" b="1" dirty="0">
              <a:solidFill>
                <a:schemeClr val="tx2">
                  <a:lumMod val="60000"/>
                  <a:lumOff val="40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2400" b="1" dirty="0" smtClean="0">
              <a:solidFill>
                <a:schemeClr val="tx2">
                  <a:lumMod val="60000"/>
                  <a:lumOff val="40000"/>
                </a:schemeClr>
              </a:solidFill>
              <a:latin typeface="Arial" pitchFamily="34" charset="0"/>
              <a:ea typeface="ＭＳ Ｐゴシック" pitchFamily="50" charset="-128"/>
              <a:cs typeface="Arial" pitchFamily="34" charset="0"/>
            </a:endParaRPr>
          </a:p>
          <a:p>
            <a:pPr marL="173038" indent="-174625" defTabSz="914400" eaLnBrk="0" hangingPunct="0">
              <a:spcBef>
                <a:spcPts val="600"/>
              </a:spcBef>
              <a:buFont typeface="Wingdings" pitchFamily="-106" charset="2"/>
              <a:buChar char="§"/>
            </a:pP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2617967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smtClean="0"/>
          </a:p>
        </p:txBody>
      </p:sp>
      <p:sp>
        <p:nvSpPr>
          <p:cNvPr id="3075" name="Title 1"/>
          <p:cNvSpPr>
            <a:spLocks noGrp="1"/>
          </p:cNvSpPr>
          <p:nvPr>
            <p:ph type="title" idx="4294967295"/>
          </p:nvPr>
        </p:nvSpPr>
        <p:spPr>
          <a:xfrm>
            <a:off x="1320801" y="101600"/>
            <a:ext cx="7029380" cy="609600"/>
          </a:xfrm>
        </p:spPr>
        <p:txBody>
          <a:bodyPr/>
          <a:lstStyle/>
          <a:p>
            <a:pPr eaLnBrk="1" hangingPunct="1"/>
            <a:r>
              <a:rPr lang="en-US" dirty="0" smtClean="0">
                <a:latin typeface="Tahoma" pitchFamily="-106" charset="0"/>
                <a:ea typeface="ＭＳ Ｐゴシック" pitchFamily="-106" charset="-128"/>
                <a:cs typeface="Tahoma" pitchFamily="-106" charset="0"/>
              </a:rPr>
              <a:t>Status Summary</a:t>
            </a:r>
          </a:p>
        </p:txBody>
      </p:sp>
      <p:sp>
        <p:nvSpPr>
          <p:cNvPr id="5" name="Rectangle 3"/>
          <p:cNvSpPr txBox="1">
            <a:spLocks noChangeArrowheads="1"/>
          </p:cNvSpPr>
          <p:nvPr/>
        </p:nvSpPr>
        <p:spPr>
          <a:xfrm>
            <a:off x="147037" y="1416908"/>
            <a:ext cx="8832205" cy="5129942"/>
          </a:xfrm>
          <a:prstGeom prst="rect">
            <a:avLst/>
          </a:prstGeom>
        </p:spPr>
        <p:txBody>
          <a:bodyPr/>
          <a:lstStyle/>
          <a:p>
            <a:pPr marL="342900" indent="-342900" defTabSz="914400">
              <a:lnSpc>
                <a:spcPct val="90000"/>
              </a:lnSpc>
              <a:spcBef>
                <a:spcPct val="20000"/>
              </a:spcBef>
              <a:buFont typeface="Arial" charset="0"/>
              <a:buChar cha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Future Supersite Coordination Team activities and milestones</a:t>
            </a:r>
            <a:endParaRPr lang="en-GB" altLang="ja-JP" sz="24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Complete implementation of coordinated access to Supersites metadata (best effort, expected 2014)</a:t>
            </a:r>
          </a:p>
          <a:p>
            <a:pPr marL="800100" lvl="1" indent="-342900" defTabSz="914400">
              <a:lnSpc>
                <a:spcPct val="90000"/>
              </a:lnSpc>
              <a:spcBef>
                <a:spcPct val="20000"/>
              </a:spcBef>
              <a:buFont typeface="Arial" charset="0"/>
              <a:buChar char="•"/>
            </a:pPr>
            <a:r>
              <a:rPr lang="en-GB" altLang="ja-JP" b="1" dirty="0">
                <a:solidFill>
                  <a:schemeClr val="tx1">
                    <a:lumMod val="75000"/>
                  </a:schemeClr>
                </a:solidFill>
                <a:latin typeface="Arial" pitchFamily="34" charset="0"/>
                <a:ea typeface="ＭＳ Ｐゴシック" pitchFamily="50" charset="-128"/>
                <a:cs typeface="Arial" pitchFamily="34" charset="0"/>
              </a:rPr>
              <a:t>E</a:t>
            </a:r>
            <a:r>
              <a:rPr lang="en-GB" altLang="ja-JP" b="1" dirty="0" smtClean="0">
                <a:solidFill>
                  <a:schemeClr val="tx1">
                    <a:lumMod val="75000"/>
                  </a:schemeClr>
                </a:solidFill>
                <a:latin typeface="Arial" pitchFamily="34" charset="0"/>
                <a:ea typeface="ＭＳ Ｐゴシック" pitchFamily="50" charset="-128"/>
                <a:cs typeface="Arial" pitchFamily="34" charset="0"/>
              </a:rPr>
              <a:t>valuate new Supersite proposals, by SIT 2014:</a:t>
            </a:r>
          </a:p>
          <a:p>
            <a:pPr marL="1257300" lvl="2"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Marmara Sea / NAFZ, Turkey</a:t>
            </a:r>
          </a:p>
          <a:p>
            <a:pPr marL="1257300" lvl="2"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Mt. Etna, Italy</a:t>
            </a:r>
          </a:p>
          <a:p>
            <a:pPr marL="1257300" lvl="2"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Mt. Vesuvius / </a:t>
            </a:r>
            <a:r>
              <a:rPr lang="en-GB" altLang="ja-JP" b="1" dirty="0" err="1" smtClean="0">
                <a:solidFill>
                  <a:schemeClr val="tx1">
                    <a:lumMod val="75000"/>
                  </a:schemeClr>
                </a:solidFill>
                <a:latin typeface="Arial" pitchFamily="34" charset="0"/>
                <a:ea typeface="ＭＳ Ｐゴシック" pitchFamily="50" charset="-128"/>
                <a:cs typeface="Arial" pitchFamily="34" charset="0"/>
              </a:rPr>
              <a:t>Campi</a:t>
            </a:r>
            <a:r>
              <a:rPr lang="en-GB" altLang="ja-JP" b="1" dirty="0" smtClean="0">
                <a:solidFill>
                  <a:schemeClr val="tx1">
                    <a:lumMod val="75000"/>
                  </a:schemeClr>
                </a:solidFill>
                <a:latin typeface="Arial" pitchFamily="34" charset="0"/>
                <a:ea typeface="ＭＳ Ｐゴシック" pitchFamily="50" charset="-128"/>
                <a:cs typeface="Arial" pitchFamily="34" charset="0"/>
              </a:rPr>
              <a:t> </a:t>
            </a:r>
            <a:r>
              <a:rPr lang="en-GB" altLang="ja-JP" b="1" dirty="0" err="1" smtClean="0">
                <a:solidFill>
                  <a:schemeClr val="tx1">
                    <a:lumMod val="75000"/>
                  </a:schemeClr>
                </a:solidFill>
                <a:latin typeface="Arial" pitchFamily="34" charset="0"/>
                <a:ea typeface="ＭＳ Ｐゴシック" pitchFamily="50" charset="-128"/>
                <a:cs typeface="Arial" pitchFamily="34" charset="0"/>
              </a:rPr>
              <a:t>Flegrei</a:t>
            </a:r>
            <a:r>
              <a:rPr lang="en-GB" altLang="ja-JP" b="1" dirty="0" smtClean="0">
                <a:solidFill>
                  <a:schemeClr val="tx1">
                    <a:lumMod val="75000"/>
                  </a:schemeClr>
                </a:solidFill>
                <a:latin typeface="Arial" pitchFamily="34" charset="0"/>
                <a:ea typeface="ＭＳ Ｐゴシック" pitchFamily="50" charset="-128"/>
                <a:cs typeface="Arial" pitchFamily="34" charset="0"/>
              </a:rPr>
              <a:t>, Italy</a:t>
            </a:r>
          </a:p>
          <a:p>
            <a:pPr marL="1257300" lvl="2"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San Andreas Fault</a:t>
            </a:r>
          </a:p>
          <a:p>
            <a:pPr marL="1257300" lvl="2"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Piton de la </a:t>
            </a:r>
            <a:r>
              <a:rPr lang="en-GB" altLang="ja-JP" b="1" dirty="0" err="1" smtClean="0">
                <a:solidFill>
                  <a:schemeClr val="tx1">
                    <a:lumMod val="75000"/>
                  </a:schemeClr>
                </a:solidFill>
                <a:latin typeface="Arial" pitchFamily="34" charset="0"/>
                <a:ea typeface="ＭＳ Ｐゴシック" pitchFamily="50" charset="-128"/>
                <a:cs typeface="Arial" pitchFamily="34" charset="0"/>
              </a:rPr>
              <a:t>Fournaise</a:t>
            </a:r>
            <a:r>
              <a:rPr lang="en-GB" altLang="ja-JP" b="1" dirty="0" smtClean="0">
                <a:solidFill>
                  <a:schemeClr val="tx1">
                    <a:lumMod val="75000"/>
                  </a:schemeClr>
                </a:solidFill>
                <a:latin typeface="Arial" pitchFamily="34" charset="0"/>
                <a:ea typeface="ＭＳ Ｐゴシック" pitchFamily="50" charset="-128"/>
                <a:cs typeface="Arial" pitchFamily="34" charset="0"/>
              </a:rPr>
              <a:t> </a:t>
            </a:r>
            <a:r>
              <a:rPr lang="en-GB" altLang="ja-JP" b="1" dirty="0" err="1" smtClean="0">
                <a:solidFill>
                  <a:schemeClr val="tx1">
                    <a:lumMod val="75000"/>
                  </a:schemeClr>
                </a:solidFill>
                <a:latin typeface="Arial" pitchFamily="34" charset="0"/>
                <a:ea typeface="ＭＳ Ｐゴシック" pitchFamily="50" charset="-128"/>
                <a:cs typeface="Arial" pitchFamily="34" charset="0"/>
              </a:rPr>
              <a:t>volcanoe</a:t>
            </a:r>
            <a:r>
              <a:rPr lang="en-GB" altLang="ja-JP" b="1" dirty="0" smtClean="0">
                <a:solidFill>
                  <a:schemeClr val="tx1">
                    <a:lumMod val="75000"/>
                  </a:schemeClr>
                </a:solidFill>
                <a:latin typeface="Arial" pitchFamily="34" charset="0"/>
                <a:ea typeface="ＭＳ Ｐゴシック" pitchFamily="50" charset="-128"/>
                <a:cs typeface="Arial" pitchFamily="34" charset="0"/>
              </a:rPr>
              <a:t>, Reunion Island</a:t>
            </a:r>
          </a:p>
          <a:p>
            <a:pPr marL="1257300" lvl="2" indent="-342900" defTabSz="914400">
              <a:lnSpc>
                <a:spcPct val="90000"/>
              </a:lnSpc>
              <a:spcBef>
                <a:spcPct val="20000"/>
              </a:spcBef>
              <a:buFont typeface="Arial" charset="0"/>
              <a:buChar char="•"/>
            </a:pPr>
            <a:r>
              <a:rPr lang="en-GB" altLang="ja-JP" b="1" dirty="0" err="1" smtClean="0">
                <a:solidFill>
                  <a:schemeClr val="tx1">
                    <a:lumMod val="75000"/>
                  </a:schemeClr>
                </a:solidFill>
                <a:latin typeface="Arial" pitchFamily="34" charset="0"/>
                <a:ea typeface="ＭＳ Ｐゴシック" pitchFamily="50" charset="-128"/>
                <a:cs typeface="Arial" pitchFamily="34" charset="0"/>
              </a:rPr>
              <a:t>Equadorian</a:t>
            </a:r>
            <a:r>
              <a:rPr lang="en-GB" altLang="ja-JP" b="1" dirty="0" smtClean="0">
                <a:solidFill>
                  <a:schemeClr val="tx1">
                    <a:lumMod val="75000"/>
                  </a:schemeClr>
                </a:solidFill>
                <a:latin typeface="Arial" pitchFamily="34" charset="0"/>
                <a:ea typeface="ＭＳ Ｐゴシック" pitchFamily="50" charset="-128"/>
                <a:cs typeface="Arial" pitchFamily="34" charset="0"/>
              </a:rPr>
              <a:t> </a:t>
            </a:r>
            <a:r>
              <a:rPr lang="en-GB" altLang="ja-JP" b="1" dirty="0" err="1" smtClean="0">
                <a:solidFill>
                  <a:schemeClr val="tx1">
                    <a:lumMod val="75000"/>
                  </a:schemeClr>
                </a:solidFill>
                <a:latin typeface="Arial" pitchFamily="34" charset="0"/>
                <a:ea typeface="ＭＳ Ｐゴシック" pitchFamily="50" charset="-128"/>
                <a:cs typeface="Arial" pitchFamily="34" charset="0"/>
              </a:rPr>
              <a:t>volanoes</a:t>
            </a: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1257300" lvl="2"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New Zealand (volcanoes)</a:t>
            </a:r>
          </a:p>
          <a:p>
            <a:pPr marL="342900"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Main Issues</a:t>
            </a:r>
            <a:endParaRPr lang="en-GB" altLang="ja-JP" sz="24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b="1" dirty="0">
                <a:solidFill>
                  <a:schemeClr val="tx1">
                    <a:lumMod val="75000"/>
                  </a:schemeClr>
                </a:solidFill>
                <a:latin typeface="Arial" pitchFamily="34" charset="0"/>
                <a:ea typeface="ＭＳ Ｐゴシック" pitchFamily="50" charset="-128"/>
                <a:cs typeface="Arial" pitchFamily="34" charset="0"/>
              </a:rPr>
              <a:t>E</a:t>
            </a:r>
            <a:r>
              <a:rPr lang="en-GB" altLang="ja-JP" b="1" dirty="0" smtClean="0">
                <a:solidFill>
                  <a:schemeClr val="tx1">
                    <a:lumMod val="75000"/>
                  </a:schemeClr>
                </a:solidFill>
                <a:latin typeface="Arial" pitchFamily="34" charset="0"/>
                <a:ea typeface="ＭＳ Ｐゴシック" pitchFamily="50" charset="-128"/>
                <a:cs typeface="Arial" pitchFamily="34" charset="0"/>
              </a:rPr>
              <a:t>ngagement of science community still maturing</a:t>
            </a: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173038" indent="-174625" defTabSz="914400" eaLnBrk="0" hangingPunct="0">
              <a:spcBef>
                <a:spcPts val="600"/>
              </a:spcBef>
              <a:buFont typeface="Wingdings" pitchFamily="-106" charset="2"/>
              <a:buChar char="§"/>
            </a:pP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53817190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smtClean="0"/>
          </a:p>
        </p:txBody>
      </p:sp>
      <p:sp>
        <p:nvSpPr>
          <p:cNvPr id="3075" name="Title 1"/>
          <p:cNvSpPr>
            <a:spLocks noGrp="1"/>
          </p:cNvSpPr>
          <p:nvPr>
            <p:ph type="title" idx="4294967295"/>
          </p:nvPr>
        </p:nvSpPr>
        <p:spPr>
          <a:xfrm>
            <a:off x="1379538" y="101600"/>
            <a:ext cx="7010836" cy="609600"/>
          </a:xfrm>
        </p:spPr>
        <p:txBody>
          <a:bodyPr/>
          <a:lstStyle/>
          <a:p>
            <a:pPr eaLnBrk="1" hangingPunct="1"/>
            <a:r>
              <a:rPr lang="en-US" dirty="0" smtClean="0">
                <a:latin typeface="Tahoma" pitchFamily="-106" charset="0"/>
                <a:ea typeface="ＭＳ Ｐゴシック" pitchFamily="-106" charset="-128"/>
                <a:cs typeface="Tahoma" pitchFamily="-106" charset="0"/>
              </a:rPr>
              <a:t>Summary: Plenary Actions</a:t>
            </a:r>
          </a:p>
        </p:txBody>
      </p:sp>
      <p:sp>
        <p:nvSpPr>
          <p:cNvPr id="6" name="Rectangle 3"/>
          <p:cNvSpPr txBox="1">
            <a:spLocks noChangeArrowheads="1"/>
          </p:cNvSpPr>
          <p:nvPr/>
        </p:nvSpPr>
        <p:spPr>
          <a:xfrm>
            <a:off x="147037" y="1889090"/>
            <a:ext cx="8996963" cy="4657760"/>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r>
              <a:rPr kumimoji="0" lang="en-GB" altLang="ja-JP" sz="24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rPr>
              <a:t>CEOS Plenary is requested</a:t>
            </a:r>
            <a:r>
              <a:rPr kumimoji="0" lang="en-GB" altLang="ja-JP" sz="2400" b="1" i="0" u="none" strike="noStrike" kern="0" cap="none" spc="0" normalizeH="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rPr>
              <a:t> to</a:t>
            </a:r>
          </a:p>
          <a:p>
            <a:pPr marR="0" lvl="0" algn="l" defTabSz="914400" rtl="0" eaLnBrk="1" fontAlgn="base" latinLnBrk="0" hangingPunct="1">
              <a:lnSpc>
                <a:spcPct val="90000"/>
              </a:lnSpc>
              <a:spcBef>
                <a:spcPct val="20000"/>
              </a:spcBef>
              <a:spcAft>
                <a:spcPct val="0"/>
              </a:spcAft>
              <a:buClrTx/>
              <a:buSzTx/>
              <a:tabLst/>
              <a:defRPr/>
            </a:pPr>
            <a:endParaRPr kumimoji="0" lang="en-GB" altLang="ja-JP" sz="24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mj-lt"/>
              <a:buAutoNum type="arabicPeriod"/>
              <a:defRPr/>
            </a:pPr>
            <a:r>
              <a:rPr lang="en-GB" altLang="ja-JP" b="1" dirty="0" smtClean="0">
                <a:solidFill>
                  <a:srgbClr val="C00000"/>
                </a:solidFill>
                <a:latin typeface="Arial" pitchFamily="34" charset="0"/>
                <a:ea typeface="ＭＳ Ｐゴシック" pitchFamily="50" charset="-128"/>
                <a:cs typeface="Arial" pitchFamily="34" charset="0"/>
              </a:rPr>
              <a:t>Approve</a:t>
            </a:r>
            <a:r>
              <a:rPr lang="en-GB" altLang="ja-JP" b="1" dirty="0" smtClean="0">
                <a:solidFill>
                  <a:schemeClr val="tx1">
                    <a:lumMod val="75000"/>
                  </a:schemeClr>
                </a:solidFill>
                <a:latin typeface="Arial" pitchFamily="34" charset="0"/>
                <a:ea typeface="ＭＳ Ｐゴシック" pitchFamily="50" charset="-128"/>
                <a:cs typeface="Arial" pitchFamily="34" charset="0"/>
              </a:rPr>
              <a:t> Iceland as a new Permanent Supersite</a:t>
            </a:r>
          </a:p>
          <a:p>
            <a:pPr marL="800100" lvl="1" indent="-342900" defTabSz="914400">
              <a:lnSpc>
                <a:spcPct val="90000"/>
              </a:lnSpc>
              <a:spcBef>
                <a:spcPct val="20000"/>
              </a:spcBef>
              <a:buFont typeface="+mj-lt"/>
              <a:buAutoNum type="arabicPeriod"/>
              <a:defRPr/>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mj-lt"/>
              <a:buAutoNum type="arabicPeriod"/>
              <a:defRPr/>
            </a:pPr>
            <a:r>
              <a:rPr lang="en-GB" altLang="ja-JP" b="1" dirty="0" smtClean="0">
                <a:solidFill>
                  <a:srgbClr val="C00000"/>
                </a:solidFill>
                <a:latin typeface="Arial" pitchFamily="34" charset="0"/>
                <a:ea typeface="ＭＳ Ｐゴシック" pitchFamily="50" charset="-128"/>
                <a:cs typeface="Arial" pitchFamily="34" charset="0"/>
              </a:rPr>
              <a:t>Approve</a:t>
            </a:r>
            <a:r>
              <a:rPr lang="en-GB" altLang="ja-JP" b="1" dirty="0" smtClean="0">
                <a:solidFill>
                  <a:schemeClr val="tx1">
                    <a:lumMod val="75000"/>
                  </a:schemeClr>
                </a:solidFill>
                <a:latin typeface="Arial" pitchFamily="34" charset="0"/>
                <a:ea typeface="ＭＳ Ｐゴシック" pitchFamily="50" charset="-128"/>
                <a:cs typeface="Arial" pitchFamily="34" charset="0"/>
              </a:rPr>
              <a:t> delegation to SIT for additional Supersites reviewed prior to April 2014, to avoid delays in support.</a:t>
            </a:r>
          </a:p>
          <a:p>
            <a:pPr marL="800100" lvl="1" indent="-342900" defTabSz="914400">
              <a:lnSpc>
                <a:spcPct val="90000"/>
              </a:lnSpc>
              <a:spcBef>
                <a:spcPct val="20000"/>
              </a:spcBef>
              <a:buFont typeface="+mj-lt"/>
              <a:buAutoNum type="arabicPeriod"/>
              <a:defRPr/>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mj-lt"/>
              <a:buAutoNum type="arabicPeriod"/>
              <a:defRPr/>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defRP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defRPr/>
            </a:pPr>
            <a:r>
              <a:rPr lang="en-GB" altLang="ja-JP" b="1" dirty="0" smtClean="0">
                <a:solidFill>
                  <a:srgbClr val="C00000"/>
                </a:solidFill>
                <a:latin typeface="Arial" pitchFamily="34" charset="0"/>
                <a:ea typeface="ＭＳ Ｐゴシック" pitchFamily="50" charset="-128"/>
                <a:cs typeface="Arial" pitchFamily="34" charset="0"/>
              </a:rPr>
              <a:t>Corresponding recommendations of SCT and annexed full-length </a:t>
            </a:r>
            <a:br>
              <a:rPr lang="en-GB" altLang="ja-JP" b="1" dirty="0" smtClean="0">
                <a:solidFill>
                  <a:srgbClr val="C00000"/>
                </a:solidFill>
                <a:latin typeface="Arial" pitchFamily="34" charset="0"/>
                <a:ea typeface="ＭＳ Ｐゴシック" pitchFamily="50" charset="-128"/>
                <a:cs typeface="Arial" pitchFamily="34" charset="0"/>
              </a:rPr>
            </a:br>
            <a:r>
              <a:rPr lang="en-GB" altLang="ja-JP" b="1" dirty="0" smtClean="0">
                <a:solidFill>
                  <a:srgbClr val="C00000"/>
                </a:solidFill>
                <a:latin typeface="Arial" pitchFamily="34" charset="0"/>
                <a:ea typeface="ＭＳ Ｐゴシック" pitchFamily="50" charset="-128"/>
                <a:cs typeface="Arial" pitchFamily="34" charset="0"/>
              </a:rPr>
              <a:t>Supersite proposal available as documents for CEOS Plenary.</a:t>
            </a:r>
          </a:p>
          <a:p>
            <a:pPr lvl="1" defTabSz="914400">
              <a:lnSpc>
                <a:spcPct val="90000"/>
              </a:lnSpc>
              <a:spcBef>
                <a:spcPct val="20000"/>
              </a:spcBef>
              <a:defRP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defRPr/>
            </a:pPr>
            <a:endParaRPr lang="en-GB" altLang="ja-JP"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defRPr/>
            </a:pPr>
            <a:endParaRPr kumimoji="0" lang="en-GB" altLang="ja-JP" sz="24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24496718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Bildschirmpräsentation (4:3)</PresentationFormat>
  <Paragraphs>160</Paragraphs>
  <Slides>12</Slides>
  <Notes>11</Notes>
  <HiddenSlides>1</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4_EUM_template_v03</vt:lpstr>
      <vt:lpstr>CEOS Support to the Geohazard Supersites</vt:lpstr>
      <vt:lpstr>Background</vt:lpstr>
      <vt:lpstr>Status Summary</vt:lpstr>
      <vt:lpstr>Iceland Supersite</vt:lpstr>
      <vt:lpstr>Iceland Supersite: Resources</vt:lpstr>
      <vt:lpstr>Iceland as case study for socio-economic impact of geohazards</vt:lpstr>
      <vt:lpstr>For decision: CEOS Plenary…</vt:lpstr>
      <vt:lpstr>Status Summary</vt:lpstr>
      <vt:lpstr>Summary: Plenary Actions</vt:lpstr>
      <vt:lpstr>PowerPoint-Präsentation</vt:lpstr>
      <vt:lpstr>Permanent Supersite selection (1)</vt:lpstr>
      <vt:lpstr>Permanent Supersite selection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Jörn Hoffmann</cp:lastModifiedBy>
  <cp:revision>76</cp:revision>
  <cp:lastPrinted>2013-07-23T19:08:48Z</cp:lastPrinted>
  <dcterms:created xsi:type="dcterms:W3CDTF">2011-11-16T09:23:13Z</dcterms:created>
  <dcterms:modified xsi:type="dcterms:W3CDTF">2013-10-31T16:13:55Z</dcterms:modified>
</cp:coreProperties>
</file>