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60" r:id="rId2"/>
    <p:sldId id="271" r:id="rId3"/>
    <p:sldId id="296" r:id="rId4"/>
    <p:sldId id="272" r:id="rId5"/>
    <p:sldId id="273" r:id="rId6"/>
    <p:sldId id="297" r:id="rId7"/>
    <p:sldId id="278" r:id="rId8"/>
    <p:sldId id="288" r:id="rId9"/>
    <p:sldId id="289" r:id="rId10"/>
    <p:sldId id="280" r:id="rId11"/>
    <p:sldId id="290" r:id="rId12"/>
    <p:sldId id="291" r:id="rId13"/>
    <p:sldId id="284" r:id="rId14"/>
    <p:sldId id="292" r:id="rId15"/>
    <p:sldId id="293" r:id="rId16"/>
    <p:sldId id="287" r:id="rId17"/>
    <p:sldId id="294" r:id="rId18"/>
    <p:sldId id="285" r:id="rId19"/>
    <p:sldId id="286" r:id="rId20"/>
    <p:sldId id="262" r:id="rId21"/>
    <p:sldId id="277" r:id="rId22"/>
    <p:sldId id="276" r:id="rId23"/>
    <p:sldId id="298" r:id="rId24"/>
    <p:sldId id="295" r:id="rId25"/>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2C8"/>
    <a:srgbClr val="FF9A00"/>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9" autoAdjust="0"/>
    <p:restoredTop sz="96796" autoAdjust="0"/>
  </p:normalViewPr>
  <p:slideViewPr>
    <p:cSldViewPr snapToGrid="0" snapToObjects="1">
      <p:cViewPr varScale="1">
        <p:scale>
          <a:sx n="78" d="100"/>
          <a:sy n="78" d="100"/>
        </p:scale>
        <p:origin x="-7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11/6/2013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BE" dirty="0" smtClean="0">
                <a:latin typeface="Calibri" charset="0"/>
                <a:ea typeface="MS PGothic" charset="0"/>
              </a:rPr>
              <a:t>Examples</a:t>
            </a:r>
            <a:r>
              <a:rPr lang="fr-BE" baseline="0" dirty="0" smtClean="0">
                <a:latin typeface="Calibri" charset="0"/>
                <a:ea typeface="MS PGothic" charset="0"/>
              </a:rPr>
              <a:t> of Rapid Response Products:</a:t>
            </a:r>
          </a:p>
          <a:p>
            <a:pPr marL="285750" indent="-285750">
              <a:buFont typeface="Arial"/>
              <a:buChar char="•"/>
              <a:defRPr/>
            </a:pPr>
            <a:r>
              <a:rPr lang="en-US" dirty="0" smtClean="0">
                <a:ea typeface="ＭＳ Ｐゴシック" charset="0"/>
                <a:cs typeface="Arial" charset="0"/>
              </a:rPr>
              <a:t>Co-seismic ground displacement maps</a:t>
            </a:r>
          </a:p>
          <a:p>
            <a:pPr marL="285750" indent="-285750">
              <a:buFont typeface="Arial"/>
              <a:buChar char="•"/>
              <a:defRPr/>
            </a:pPr>
            <a:r>
              <a:rPr lang="en-US" dirty="0" smtClean="0">
                <a:ea typeface="ＭＳ Ｐゴシック" charset="0"/>
                <a:cs typeface="Arial" charset="0"/>
              </a:rPr>
              <a:t>Seismic source models</a:t>
            </a:r>
          </a:p>
          <a:p>
            <a:pPr marL="285750" indent="-285750">
              <a:buFont typeface="Arial"/>
              <a:buChar char="•"/>
              <a:defRPr/>
            </a:pPr>
            <a:r>
              <a:rPr lang="en-US" dirty="0" smtClean="0">
                <a:ea typeface="ＭＳ Ｐゴシック" charset="0"/>
                <a:cs typeface="Arial" charset="0"/>
              </a:rPr>
              <a:t>Maps of surface effects</a:t>
            </a:r>
          </a:p>
          <a:p>
            <a:pPr marL="285750" indent="-285750">
              <a:buFont typeface="Arial"/>
              <a:buChar char="•"/>
              <a:defRPr/>
            </a:pPr>
            <a:r>
              <a:rPr lang="en-US" dirty="0" smtClean="0">
                <a:ea typeface="ＭＳ Ｐゴシック" charset="0"/>
                <a:cs typeface="Arial" charset="0"/>
              </a:rPr>
              <a:t>Post-seismic ground velocity maps</a:t>
            </a:r>
          </a:p>
          <a:p>
            <a:pPr marL="285750" indent="-285750">
              <a:buFont typeface="Arial"/>
              <a:buChar char="•"/>
              <a:defRPr/>
            </a:pPr>
            <a:r>
              <a:rPr lang="en-US" dirty="0" smtClean="0">
                <a:ea typeface="ＭＳ Ｐゴシック" charset="0"/>
                <a:cs typeface="Arial" charset="0"/>
              </a:rPr>
              <a:t>Coulomb stress change models on neighboring faults</a:t>
            </a:r>
          </a:p>
          <a:p>
            <a:pPr marL="0" indent="0">
              <a:buFont typeface="Arial"/>
              <a:buNone/>
              <a:defRPr/>
            </a:pPr>
            <a:r>
              <a:rPr lang="en-US" dirty="0" smtClean="0">
                <a:ea typeface="ＭＳ Ｐゴシック" charset="0"/>
                <a:cs typeface="Arial" charset="0"/>
              </a:rPr>
              <a:t>Note: Charter does not acquire data in </a:t>
            </a:r>
            <a:r>
              <a:rPr lang="en-US" dirty="0" err="1" smtClean="0">
                <a:ea typeface="ＭＳ Ｐゴシック" charset="0"/>
                <a:cs typeface="Arial" charset="0"/>
              </a:rPr>
              <a:t>interferometric</a:t>
            </a:r>
            <a:r>
              <a:rPr lang="en-US" baseline="0" dirty="0" smtClean="0">
                <a:ea typeface="ＭＳ Ｐゴシック" charset="0"/>
                <a:cs typeface="Arial" charset="0"/>
              </a:rPr>
              <a:t> mode. This is complementary to existing Charter work after earthquakes.</a:t>
            </a:r>
            <a:endParaRPr lang="en-US" dirty="0" smtClean="0">
              <a:ea typeface="ＭＳ Ｐゴシック" charset="0"/>
              <a:cs typeface="Arial" charset="0"/>
            </a:endParaRPr>
          </a:p>
          <a:p>
            <a:pPr eaLnBrk="1" hangingPunct="1"/>
            <a:endParaRPr lang="en-GB" dirty="0">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charset="0"/>
                <a:ea typeface="MS PGothic" charset="0"/>
                <a:cs typeface="MS PGothic" charset="0"/>
              </a:defRPr>
            </a:lvl1pPr>
            <a:lvl2pPr marL="710855" indent="-273406" eaLnBrk="0" hangingPunct="0">
              <a:defRPr sz="2300">
                <a:solidFill>
                  <a:schemeClr val="tx1"/>
                </a:solidFill>
                <a:latin typeface="Calibri" charset="0"/>
                <a:ea typeface="MS PGothic" charset="0"/>
                <a:cs typeface="MS PGothic" charset="0"/>
              </a:defRPr>
            </a:lvl2pPr>
            <a:lvl3pPr marL="1093622" indent="-218724" eaLnBrk="0" hangingPunct="0">
              <a:defRPr sz="2300">
                <a:solidFill>
                  <a:schemeClr val="tx1"/>
                </a:solidFill>
                <a:latin typeface="Calibri" charset="0"/>
                <a:ea typeface="MS PGothic" charset="0"/>
                <a:cs typeface="MS PGothic" charset="0"/>
              </a:defRPr>
            </a:lvl3pPr>
            <a:lvl4pPr marL="1531071" indent="-218724" eaLnBrk="0" hangingPunct="0">
              <a:defRPr sz="2300">
                <a:solidFill>
                  <a:schemeClr val="tx1"/>
                </a:solidFill>
                <a:latin typeface="Calibri" charset="0"/>
                <a:ea typeface="MS PGothic" charset="0"/>
                <a:cs typeface="MS PGothic" charset="0"/>
              </a:defRPr>
            </a:lvl4pPr>
            <a:lvl5pPr marL="1968520" indent="-218724" eaLnBrk="0" hangingPunct="0">
              <a:defRPr sz="2300">
                <a:solidFill>
                  <a:schemeClr val="tx1"/>
                </a:solidFill>
                <a:latin typeface="Calibri" charset="0"/>
                <a:ea typeface="MS PGothic" charset="0"/>
                <a:cs typeface="MS PGothic" charset="0"/>
              </a:defRPr>
            </a:lvl5pPr>
            <a:lvl6pPr marL="2405969" indent="-218724" eaLnBrk="0" fontAlgn="base" hangingPunct="0">
              <a:spcBef>
                <a:spcPct val="0"/>
              </a:spcBef>
              <a:spcAft>
                <a:spcPct val="0"/>
              </a:spcAft>
              <a:defRPr sz="2300">
                <a:solidFill>
                  <a:schemeClr val="tx1"/>
                </a:solidFill>
                <a:latin typeface="Calibri" charset="0"/>
                <a:ea typeface="MS PGothic" charset="0"/>
                <a:cs typeface="MS PGothic" charset="0"/>
              </a:defRPr>
            </a:lvl6pPr>
            <a:lvl7pPr marL="2843418" indent="-218724" eaLnBrk="0" fontAlgn="base" hangingPunct="0">
              <a:spcBef>
                <a:spcPct val="0"/>
              </a:spcBef>
              <a:spcAft>
                <a:spcPct val="0"/>
              </a:spcAft>
              <a:defRPr sz="2300">
                <a:solidFill>
                  <a:schemeClr val="tx1"/>
                </a:solidFill>
                <a:latin typeface="Calibri" charset="0"/>
                <a:ea typeface="MS PGothic" charset="0"/>
                <a:cs typeface="MS PGothic" charset="0"/>
              </a:defRPr>
            </a:lvl7pPr>
            <a:lvl8pPr marL="3280867" indent="-218724" eaLnBrk="0" fontAlgn="base" hangingPunct="0">
              <a:spcBef>
                <a:spcPct val="0"/>
              </a:spcBef>
              <a:spcAft>
                <a:spcPct val="0"/>
              </a:spcAft>
              <a:defRPr sz="2300">
                <a:solidFill>
                  <a:schemeClr val="tx1"/>
                </a:solidFill>
                <a:latin typeface="Calibri" charset="0"/>
                <a:ea typeface="MS PGothic" charset="0"/>
                <a:cs typeface="MS PGothic" charset="0"/>
              </a:defRPr>
            </a:lvl8pPr>
            <a:lvl9pPr marL="3718316" indent="-218724" eaLnBrk="0" fontAlgn="base" hangingPunct="0">
              <a:spcBef>
                <a:spcPct val="0"/>
              </a:spcBef>
              <a:spcAft>
                <a:spcPct val="0"/>
              </a:spcAft>
              <a:defRPr sz="2300">
                <a:solidFill>
                  <a:schemeClr val="tx1"/>
                </a:solidFill>
                <a:latin typeface="Calibri" charset="0"/>
                <a:ea typeface="MS PGothic" charset="0"/>
                <a:cs typeface="MS PGothic" charset="0"/>
              </a:defRPr>
            </a:lvl9pPr>
          </a:lstStyle>
          <a:p>
            <a:pPr eaLnBrk="1" hangingPunct="1"/>
            <a:fld id="{13989D21-4BF9-E944-9886-60276C514B9D}" type="slidenum">
              <a:rPr lang="en-US" sz="1100"/>
              <a:pPr eaLnBrk="1" hangingPunct="1"/>
              <a:t>15</a:t>
            </a:fld>
            <a:endParaRPr lang="en-US"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17</a:t>
            </a:fld>
            <a:endParaRPr lang="en-US"/>
          </a:p>
        </p:txBody>
      </p:sp>
    </p:spTree>
    <p:extLst>
      <p:ext uri="{BB962C8B-B14F-4D97-AF65-F5344CB8AC3E}">
        <p14:creationId xmlns:p14="http://schemas.microsoft.com/office/powerpoint/2010/main" val="506015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indent="-342900" algn="just" defTabSz="914400">
              <a:lnSpc>
                <a:spcPct val="90000"/>
              </a:lnSpc>
              <a:spcBef>
                <a:spcPct val="20000"/>
              </a:spcBef>
              <a:buFont typeface="Arial" charset="0"/>
              <a:buChar char="•"/>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Space agencies already</a:t>
            </a:r>
          </a:p>
          <a:p>
            <a:pPr marL="800100" lvl="1" indent="-342900" algn="just" defTabSz="914400">
              <a:lnSpc>
                <a:spcPct val="90000"/>
              </a:lnSpc>
              <a:spcBef>
                <a:spcPct val="20000"/>
              </a:spcBef>
              <a:buFont typeface="Arial" charset="0"/>
              <a:buChar char="•"/>
            </a:pPr>
            <a:r>
              <a:rPr lang="en-IE" sz="2000" dirty="0" smtClean="0">
                <a:solidFill>
                  <a:srgbClr val="005191"/>
                </a:solidFill>
              </a:rPr>
              <a:t>organise the “response” part of the cycle (International Charter, Sentinel-Asia)</a:t>
            </a:r>
          </a:p>
          <a:p>
            <a:pPr marL="800100" lvl="1" indent="-342900" algn="just" defTabSz="914400">
              <a:lnSpc>
                <a:spcPct val="90000"/>
              </a:lnSpc>
              <a:spcBef>
                <a:spcPct val="20000"/>
              </a:spcBef>
              <a:buFont typeface="Arial" charset="0"/>
              <a:buChar char="•"/>
            </a:pPr>
            <a:r>
              <a:rPr lang="en-IE" sz="2000" dirty="0" smtClean="0">
                <a:solidFill>
                  <a:srgbClr val="005191"/>
                </a:solidFill>
              </a:rPr>
              <a:t>propose an “ad-hoc” approach on scientific requirements for a specific zone or disaster/theme (better understanding of hazard phenomena, modelling, etc.)</a:t>
            </a:r>
          </a:p>
          <a:p>
            <a:pPr marL="342900" indent="-342900" algn="just" defTabSz="914400">
              <a:lnSpc>
                <a:spcPct val="90000"/>
              </a:lnSpc>
              <a:spcBef>
                <a:spcPct val="20000"/>
              </a:spcBef>
              <a:buFont typeface="Arial" pitchFamily="34" charset="0"/>
              <a:buChar char="•"/>
            </a:pPr>
            <a:r>
              <a:rPr lang="en-IE" sz="2400" b="1" dirty="0" smtClean="0">
                <a:solidFill>
                  <a:schemeClr val="tx1">
                    <a:lumMod val="75000"/>
                  </a:schemeClr>
                </a:solidFill>
                <a:latin typeface="Arial" pitchFamily="34" charset="0"/>
                <a:ea typeface="ＭＳ Ｐゴシック" pitchFamily="50" charset="-128"/>
                <a:cs typeface="Arial" pitchFamily="34" charset="0"/>
              </a:rPr>
              <a:t>After the initial response, space agencies have little or no coordination for the post-crisis part of the disaster management cycle</a:t>
            </a:r>
          </a:p>
          <a:p>
            <a:pPr algn="just" defTabSz="914400">
              <a:lnSpc>
                <a:spcPct val="90000"/>
              </a:lnSpc>
              <a:spcBef>
                <a:spcPct val="20000"/>
              </a:spcBef>
            </a:pPr>
            <a:endParaRPr lang="en-IE" sz="800" b="1" dirty="0" smtClean="0">
              <a:solidFill>
                <a:schemeClr val="tx1">
                  <a:lumMod val="75000"/>
                </a:schemeClr>
              </a:solidFill>
              <a:latin typeface="Arial" pitchFamily="34" charset="0"/>
              <a:ea typeface="ＭＳ Ｐゴシック" pitchFamily="50" charset="-128"/>
              <a:cs typeface="Arial" pitchFamily="34" charset="0"/>
            </a:endParaRPr>
          </a:p>
          <a:p>
            <a:pPr algn="just" defTabSz="914400">
              <a:lnSpc>
                <a:spcPct val="90000"/>
              </a:lnSpc>
              <a:spcBef>
                <a:spcPct val="20000"/>
              </a:spcBef>
            </a:pPr>
            <a:r>
              <a:rPr lang="en-IE" sz="2400" b="1" dirty="0" smtClean="0">
                <a:solidFill>
                  <a:schemeClr val="tx1">
                    <a:lumMod val="75000"/>
                  </a:schemeClr>
                </a:solidFill>
                <a:latin typeface="Arial" pitchFamily="34" charset="0"/>
                <a:ea typeface="ＭＳ Ｐゴシック" pitchFamily="50" charset="-128"/>
                <a:cs typeface="Arial" pitchFamily="34" charset="0"/>
              </a:rPr>
              <a:t>What is a “Recovery Observatory”?</a:t>
            </a:r>
          </a:p>
          <a:p>
            <a:pPr marL="342900" indent="-342900" algn="just" defTabSz="914400">
              <a:lnSpc>
                <a:spcPct val="90000"/>
              </a:lnSpc>
              <a:spcBef>
                <a:spcPct val="20000"/>
              </a:spcBef>
              <a:buFont typeface="Arial" pitchFamily="34" charset="0"/>
              <a:buChar char="•"/>
            </a:pPr>
            <a:r>
              <a:rPr lang="en-IE" sz="2000" dirty="0" smtClean="0">
                <a:solidFill>
                  <a:srgbClr val="005191"/>
                </a:solidFill>
              </a:rPr>
              <a:t>Infrastructure(s) providing access to EO data of use in the Recovery phase (non profit activities)</a:t>
            </a:r>
          </a:p>
          <a:p>
            <a:pPr marL="342900" indent="-342900" algn="just" defTabSz="914400">
              <a:lnSpc>
                <a:spcPct val="90000"/>
              </a:lnSpc>
              <a:spcBef>
                <a:spcPct val="20000"/>
              </a:spcBef>
              <a:buFont typeface="Arial" pitchFamily="34" charset="0"/>
              <a:buChar char="•"/>
            </a:pPr>
            <a:r>
              <a:rPr lang="en-IE" sz="2000" dirty="0" smtClean="0">
                <a:solidFill>
                  <a:srgbClr val="005191"/>
                </a:solidFill>
              </a:rPr>
              <a:t>Data should include that acquired during the response and a regular (every several months) acquisition during Recovery</a:t>
            </a:r>
          </a:p>
          <a:p>
            <a:pPr marL="342900" indent="-342900" algn="just" defTabSz="914400">
              <a:lnSpc>
                <a:spcPct val="90000"/>
              </a:lnSpc>
              <a:spcBef>
                <a:spcPct val="20000"/>
              </a:spcBef>
              <a:buFont typeface="Arial" pitchFamily="34" charset="0"/>
              <a:buChar char="•"/>
            </a:pPr>
            <a:r>
              <a:rPr lang="en-IE" sz="2000" dirty="0" smtClean="0">
                <a:solidFill>
                  <a:srgbClr val="005191"/>
                </a:solidFill>
              </a:rPr>
              <a:t>Links to local users and to international organisations</a:t>
            </a:r>
          </a:p>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18</a:t>
            </a:fld>
            <a:endParaRPr lang="en-US"/>
          </a:p>
        </p:txBody>
      </p:sp>
    </p:spTree>
    <p:extLst>
      <p:ext uri="{BB962C8B-B14F-4D97-AF65-F5344CB8AC3E}">
        <p14:creationId xmlns:p14="http://schemas.microsoft.com/office/powerpoint/2010/main" val="3774026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457200" lvl="1" indent="0" algn="just" defTabSz="914400">
              <a:lnSpc>
                <a:spcPct val="90000"/>
              </a:lnSpc>
              <a:spcBef>
                <a:spcPct val="20000"/>
              </a:spcBef>
              <a:buFont typeface="Arial" charset="0"/>
              <a:buNone/>
            </a:pPr>
            <a:r>
              <a:rPr lang="en-IE" sz="2000" b="1" dirty="0" smtClean="0">
                <a:solidFill>
                  <a:srgbClr val="005191"/>
                </a:solidFill>
              </a:rPr>
              <a:t>Proposal</a:t>
            </a:r>
          </a:p>
          <a:p>
            <a:pPr marL="800100" lvl="1" indent="-342900" algn="just" defTabSz="914400">
              <a:lnSpc>
                <a:spcPct val="90000"/>
              </a:lnSpc>
              <a:spcBef>
                <a:spcPct val="20000"/>
              </a:spcBef>
              <a:buFont typeface="Arial" charset="0"/>
              <a:buChar char="•"/>
            </a:pPr>
            <a:r>
              <a:rPr lang="en-IE" sz="2000" dirty="0" smtClean="0">
                <a:solidFill>
                  <a:srgbClr val="005191"/>
                </a:solidFill>
              </a:rPr>
              <a:t>set-up and agree all organisational aspects (including procedure to decide on the creation of an RO following a major event)</a:t>
            </a:r>
          </a:p>
          <a:p>
            <a:pPr marL="800100" lvl="1" indent="-342900" algn="just" defTabSz="914400">
              <a:lnSpc>
                <a:spcPct val="90000"/>
              </a:lnSpc>
              <a:spcBef>
                <a:spcPct val="20000"/>
              </a:spcBef>
              <a:buFont typeface="Arial" charset="0"/>
              <a:buChar char="•"/>
            </a:pPr>
            <a:r>
              <a:rPr lang="en-IE" sz="2000" dirty="0" smtClean="0">
                <a:solidFill>
                  <a:srgbClr val="005191"/>
                </a:solidFill>
              </a:rPr>
              <a:t>create </a:t>
            </a:r>
            <a:r>
              <a:rPr lang="en-IE" sz="2000" b="1" dirty="0" smtClean="0">
                <a:solidFill>
                  <a:srgbClr val="FF0000"/>
                </a:solidFill>
              </a:rPr>
              <a:t>ONE</a:t>
            </a:r>
            <a:r>
              <a:rPr lang="en-IE" sz="2000" dirty="0" smtClean="0">
                <a:solidFill>
                  <a:srgbClr val="005191"/>
                </a:solidFill>
              </a:rPr>
              <a:t> pilot RO following a major event during the CEOS DRM activities</a:t>
            </a:r>
          </a:p>
          <a:p>
            <a:pPr marL="457200" lvl="1" indent="0" algn="just" defTabSz="914400">
              <a:lnSpc>
                <a:spcPct val="90000"/>
              </a:lnSpc>
              <a:spcBef>
                <a:spcPct val="20000"/>
              </a:spcBef>
              <a:buFont typeface="Arial" charset="0"/>
              <a:buNone/>
            </a:pPr>
            <a:endParaRPr lang="en-IE" sz="2000" dirty="0" smtClean="0">
              <a:solidFill>
                <a:srgbClr val="005191"/>
              </a:solidFill>
            </a:endParaRPr>
          </a:p>
          <a:p>
            <a:pPr marL="0" indent="0" algn="just" defTabSz="914400">
              <a:lnSpc>
                <a:spcPct val="90000"/>
              </a:lnSpc>
              <a:spcBef>
                <a:spcPct val="20000"/>
              </a:spcBef>
              <a:buFont typeface="Arial" charset="0"/>
              <a:buNone/>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          Example of “</a:t>
            </a:r>
            <a:r>
              <a:rPr lang="en-GB" altLang="ja-JP" sz="2400" b="1" dirty="0" err="1" smtClean="0">
                <a:solidFill>
                  <a:schemeClr val="tx1">
                    <a:lumMod val="75000"/>
                  </a:schemeClr>
                </a:solidFill>
                <a:latin typeface="Arial" pitchFamily="34" charset="0"/>
                <a:ea typeface="ＭＳ Ｐゴシック" pitchFamily="50" charset="-128"/>
                <a:cs typeface="Arial" pitchFamily="34" charset="0"/>
              </a:rPr>
              <a:t>Kalhaiti</a:t>
            </a:r>
            <a:r>
              <a:rPr lang="en-GB" altLang="ja-JP" sz="2400" b="1" dirty="0" smtClean="0">
                <a:solidFill>
                  <a:schemeClr val="tx1">
                    <a:lumMod val="75000"/>
                  </a:schemeClr>
                </a:solidFill>
                <a:latin typeface="Arial" pitchFamily="34" charset="0"/>
                <a:ea typeface="ＭＳ Ｐゴシック" pitchFamily="50" charset="-128"/>
                <a:cs typeface="Arial" pitchFamily="34" charset="0"/>
              </a:rPr>
              <a:t>” RO established by CNES following Haiti earthquake, Jan 2010</a:t>
            </a:r>
          </a:p>
          <a:p>
            <a:pPr marL="800100" lvl="1" indent="-342900" algn="just" defTabSz="914400">
              <a:lnSpc>
                <a:spcPct val="90000"/>
              </a:lnSpc>
              <a:spcBef>
                <a:spcPct val="20000"/>
              </a:spcBef>
              <a:buFont typeface="Arial" charset="0"/>
              <a:buChar char="•"/>
            </a:pPr>
            <a:r>
              <a:rPr lang="en-GB" altLang="ja-JP" sz="2000" dirty="0" smtClean="0">
                <a:solidFill>
                  <a:srgbClr val="005191"/>
                </a:solidFill>
              </a:rPr>
              <a:t>integration of large quantity of EO data acquired during the Charter activation (approx. 3Tb – 69000 files)</a:t>
            </a:r>
          </a:p>
          <a:p>
            <a:pPr marL="800100" lvl="1" indent="-342900" algn="just" defTabSz="914400">
              <a:lnSpc>
                <a:spcPct val="90000"/>
              </a:lnSpc>
              <a:spcBef>
                <a:spcPct val="20000"/>
              </a:spcBef>
              <a:buFont typeface="Arial" charset="0"/>
              <a:buChar char="•"/>
            </a:pPr>
            <a:r>
              <a:rPr lang="en-GB" altLang="ja-JP" sz="2000" dirty="0" smtClean="0">
                <a:solidFill>
                  <a:srgbClr val="005191"/>
                </a:solidFill>
              </a:rPr>
              <a:t>regular acquisitions during Recovery period (&lt;150 images since 2010)</a:t>
            </a:r>
          </a:p>
          <a:p>
            <a:pPr marL="800100" lvl="1" indent="-342900" algn="just" defTabSz="914400">
              <a:lnSpc>
                <a:spcPct val="90000"/>
              </a:lnSpc>
              <a:spcBef>
                <a:spcPct val="20000"/>
              </a:spcBef>
              <a:buFont typeface="Arial" charset="0"/>
              <a:buChar char="•"/>
            </a:pPr>
            <a:r>
              <a:rPr lang="en-GB" altLang="ja-JP" sz="2000" dirty="0" smtClean="0">
                <a:solidFill>
                  <a:srgbClr val="005191"/>
                </a:solidFill>
              </a:rPr>
              <a:t>large community of local and international users  </a:t>
            </a:r>
          </a:p>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19</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20</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indent="0">
              <a:buNone/>
            </a:pPr>
            <a:r>
              <a:rPr lang="en-US" altLang="ja-JP" sz="7400" dirty="0" smtClean="0">
                <a:solidFill>
                  <a:schemeClr val="tx1">
                    <a:lumMod val="75000"/>
                  </a:schemeClr>
                </a:solidFill>
                <a:latin typeface="Arial" pitchFamily="34" charset="0"/>
                <a:ea typeface="ＭＳ Ｐゴシック" pitchFamily="50" charset="-128"/>
                <a:cs typeface="Arial" pitchFamily="34" charset="0"/>
              </a:rPr>
              <a:t>WCDRR Preparation meeting with JAXA – Japan Cabinet Office and Japan Foreign Ministry </a:t>
            </a:r>
            <a:r>
              <a:rPr lang="en-US" altLang="ja-JP" sz="5500" b="0" dirty="0" smtClean="0">
                <a:solidFill>
                  <a:schemeClr val="tx1">
                    <a:lumMod val="75000"/>
                  </a:schemeClr>
                </a:solidFill>
                <a:latin typeface="Arial" pitchFamily="34" charset="0"/>
                <a:ea typeface="ＭＳ Ｐゴシック" pitchFamily="50" charset="-128"/>
                <a:cs typeface="Arial" pitchFamily="34" charset="0"/>
              </a:rPr>
              <a:t>(September 26, 2013):</a:t>
            </a:r>
            <a:endParaRPr lang="en-US" altLang="ja-JP" sz="7400" b="0" dirty="0" smtClean="0">
              <a:solidFill>
                <a:schemeClr val="tx1">
                  <a:lumMod val="75000"/>
                </a:schemeClr>
              </a:solidFill>
              <a:latin typeface="Arial" pitchFamily="34" charset="0"/>
              <a:ea typeface="ＭＳ Ｐゴシック" pitchFamily="50" charset="-128"/>
              <a:cs typeface="Arial" pitchFamily="34" charset="0"/>
            </a:endParaRPr>
          </a:p>
          <a:p>
            <a:pPr lvl="1"/>
            <a:r>
              <a:rPr lang="en-US" altLang="ja-JP" sz="4900" b="0" dirty="0" smtClean="0">
                <a:solidFill>
                  <a:schemeClr val="tx1">
                    <a:lumMod val="75000"/>
                  </a:schemeClr>
                </a:solidFill>
                <a:latin typeface="Arial" pitchFamily="34" charset="0"/>
                <a:ea typeface="ＭＳ Ｐゴシック" pitchFamily="50" charset="-128"/>
                <a:cs typeface="Arial" pitchFamily="34" charset="0"/>
              </a:rPr>
              <a:t>- Presentation of CEOS DRM activities found useful and very timely.</a:t>
            </a:r>
          </a:p>
          <a:p>
            <a:pPr lvl="1"/>
            <a:r>
              <a:rPr lang="en-US" altLang="ja-JP" sz="4900" b="0" dirty="0" smtClean="0">
                <a:solidFill>
                  <a:schemeClr val="bg1">
                    <a:lumMod val="50000"/>
                  </a:schemeClr>
                </a:solidFill>
                <a:latin typeface="Arial" pitchFamily="34" charset="0"/>
                <a:ea typeface="ＭＳ Ｐゴシック" pitchFamily="50" charset="-128"/>
                <a:cs typeface="Arial" pitchFamily="34" charset="0"/>
              </a:rPr>
              <a:t>- Japan attaches a great importance to technology for DRM and CEOS participation to the WCDRR will be welcome to promote space technologies for DRM.</a:t>
            </a:r>
          </a:p>
          <a:p>
            <a:pPr lvl="1"/>
            <a:r>
              <a:rPr lang="en-US" altLang="ja-JP" sz="4900" b="0" dirty="0" smtClean="0">
                <a:solidFill>
                  <a:schemeClr val="tx1">
                    <a:lumMod val="75000"/>
                  </a:schemeClr>
                </a:solidFill>
                <a:latin typeface="Arial" pitchFamily="34" charset="0"/>
                <a:ea typeface="ＭＳ Ｐゴシック" pitchFamily="50" charset="-128"/>
                <a:cs typeface="Arial" pitchFamily="34" charset="0"/>
              </a:rPr>
              <a:t>- Official of Foreign Ministry observed that space technology is well already reflected in HFA and the level of description will be maintained in HFA2. </a:t>
            </a:r>
          </a:p>
          <a:p>
            <a:pPr lvl="1"/>
            <a:r>
              <a:rPr lang="en-US" altLang="ja-JP" sz="4900" b="0" dirty="0" smtClean="0">
                <a:solidFill>
                  <a:schemeClr val="bg1">
                    <a:lumMod val="50000"/>
                  </a:schemeClr>
                </a:solidFill>
                <a:latin typeface="Arial" pitchFamily="34" charset="0"/>
                <a:ea typeface="ＭＳ Ｐゴシック" pitchFamily="50" charset="-128"/>
                <a:cs typeface="Arial" pitchFamily="34" charset="0"/>
              </a:rPr>
              <a:t>- Official of the Cabinet Office suggested CEOS may consider using WCDRR to propagate and increase awareness of space technology among WCDRR stakeholders.</a:t>
            </a:r>
          </a:p>
          <a:p>
            <a:pPr lvl="1"/>
            <a:r>
              <a:rPr lang="en-US" altLang="ja-JP" sz="4900" b="0" smtClean="0">
                <a:solidFill>
                  <a:schemeClr val="tx1">
                    <a:lumMod val="75000"/>
                  </a:schemeClr>
                </a:solidFill>
                <a:latin typeface="Arial" pitchFamily="34" charset="0"/>
                <a:ea typeface="ＭＳ Ｐゴシック" pitchFamily="50" charset="-128"/>
                <a:cs typeface="Arial" pitchFamily="34" charset="0"/>
              </a:rPr>
              <a:t>- CEOS </a:t>
            </a:r>
            <a:r>
              <a:rPr lang="en-US" altLang="ja-JP" sz="4900" b="0" dirty="0" smtClean="0">
                <a:solidFill>
                  <a:schemeClr val="tx1">
                    <a:lumMod val="75000"/>
                  </a:schemeClr>
                </a:solidFill>
                <a:latin typeface="Arial" pitchFamily="34" charset="0"/>
                <a:ea typeface="ＭＳ Ｐゴシック" pitchFamily="50" charset="-128"/>
                <a:cs typeface="Arial" pitchFamily="34" charset="0"/>
              </a:rPr>
              <a:t>may consider either participate in the official technology WG, or hold a session in the general public forum (including exhibition).</a:t>
            </a:r>
          </a:p>
          <a:p>
            <a:endParaRPr lang="en-GB"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21</a:t>
            </a:fld>
            <a:endParaRPr lang="en-US"/>
          </a:p>
        </p:txBody>
      </p:sp>
    </p:spTree>
    <p:extLst>
      <p:ext uri="{BB962C8B-B14F-4D97-AF65-F5344CB8AC3E}">
        <p14:creationId xmlns:p14="http://schemas.microsoft.com/office/powerpoint/2010/main" val="2819499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24</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4</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5</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10 October</a:t>
            </a:r>
            <a:r>
              <a:rPr lang="en-GB" baseline="0" dirty="0" smtClean="0"/>
              <a:t> 2013, pilots’ overlaps between:</a:t>
            </a:r>
          </a:p>
          <a:p>
            <a:r>
              <a:rPr lang="en-GB" baseline="0" smtClean="0"/>
              <a:t>==============================</a:t>
            </a:r>
            <a:endParaRPr lang="en-GB" baseline="0" dirty="0" smtClean="0"/>
          </a:p>
          <a:p>
            <a:pPr marL="228600" indent="-228600">
              <a:buAutoNum type="arabicPeriod"/>
            </a:pPr>
            <a:r>
              <a:rPr lang="en-GB" baseline="0" dirty="0" smtClean="0"/>
              <a:t>Seismic risks &amp; volcanoes over Andes</a:t>
            </a:r>
          </a:p>
          <a:p>
            <a:pPr marL="228600" indent="-228600">
              <a:buAutoNum type="arabicPeriod"/>
            </a:pPr>
            <a:endParaRPr lang="en-GB" baseline="0" dirty="0" smtClean="0"/>
          </a:p>
          <a:p>
            <a:pPr marL="228600" indent="-228600">
              <a:buAutoNum type="arabicPeriod"/>
            </a:pPr>
            <a:r>
              <a:rPr lang="en-GB" baseline="0" dirty="0" smtClean="0"/>
              <a:t>Floods &amp; volcanoes over Central America and Caribbean </a:t>
            </a:r>
            <a:endParaRPr lang="en-GB"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7</a:t>
            </a:fld>
            <a:endParaRPr lang="en-US"/>
          </a:p>
        </p:txBody>
      </p:sp>
    </p:spTree>
    <p:extLst>
      <p:ext uri="{BB962C8B-B14F-4D97-AF65-F5344CB8AC3E}">
        <p14:creationId xmlns:p14="http://schemas.microsoft.com/office/powerpoint/2010/main" val="155424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b="1" dirty="0">
                <a:latin typeface="Calibri" charset="0"/>
                <a:ea typeface="MS PGothic" charset="0"/>
              </a:rPr>
              <a:t>Increasing economic and human losses in the future due to the increase of extreme weather events  (x3 in 2100) combined to growing urban population (x2 in 2050</a:t>
            </a:r>
            <a:r>
              <a:rPr lang="en-US" b="1" dirty="0" smtClean="0">
                <a:latin typeface="Calibri" charset="0"/>
                <a:ea typeface="MS PGothic" charset="0"/>
              </a:rPr>
              <a:t>)</a:t>
            </a:r>
            <a:r>
              <a:rPr lang="en-US" sz="1600" b="0" dirty="0" smtClean="0">
                <a:solidFill>
                  <a:srgbClr val="222222"/>
                </a:solidFill>
                <a:latin typeface="+mn-lt"/>
              </a:rPr>
              <a:t> </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sz="1600" b="0" dirty="0" smtClean="0">
              <a:solidFill>
                <a:srgbClr val="222222"/>
              </a:solidFill>
              <a:latin typeface="+mn-lt"/>
            </a:endParaRPr>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600" b="0" dirty="0" smtClean="0">
                <a:solidFill>
                  <a:srgbClr val="222222"/>
                </a:solidFill>
                <a:latin typeface="+mn-lt"/>
              </a:rPr>
              <a:t>6.8 million deaths in 20th century , 500 million people are affected by floods every year. Insured losses from floods rose from 1-2 billion $ /</a:t>
            </a:r>
            <a:r>
              <a:rPr lang="en-US" sz="1600" b="0" dirty="0" err="1" smtClean="0">
                <a:solidFill>
                  <a:srgbClr val="222222"/>
                </a:solidFill>
                <a:latin typeface="+mn-lt"/>
              </a:rPr>
              <a:t>yr</a:t>
            </a:r>
            <a:r>
              <a:rPr lang="en-US" sz="1600" b="0" dirty="0" smtClean="0">
                <a:solidFill>
                  <a:srgbClr val="222222"/>
                </a:solidFill>
                <a:latin typeface="+mn-lt"/>
              </a:rPr>
              <a:t> in the 1970s to over 15 billion $/</a:t>
            </a:r>
            <a:r>
              <a:rPr lang="en-US" sz="1600" b="0" dirty="0" err="1" smtClean="0">
                <a:solidFill>
                  <a:srgbClr val="222222"/>
                </a:solidFill>
                <a:latin typeface="+mn-lt"/>
              </a:rPr>
              <a:t>yr</a:t>
            </a:r>
            <a:r>
              <a:rPr lang="en-US" sz="1600" b="0" dirty="0" smtClean="0">
                <a:solidFill>
                  <a:srgbClr val="222222"/>
                </a:solidFill>
                <a:latin typeface="+mn-lt"/>
              </a:rPr>
              <a:t> today. </a:t>
            </a:r>
            <a:endParaRPr lang="en-US" sz="1600" i="1" dirty="0" smtClean="0">
              <a:latin typeface="Calibri" charset="0"/>
              <a:ea typeface="MS PGothic" charset="0"/>
            </a:endParaRPr>
          </a:p>
          <a:p>
            <a:endParaRPr lang="en-US" dirty="0">
              <a:latin typeface="Calibri" charset="0"/>
              <a:ea typeface="MS PGothic"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charset="0"/>
                <a:ea typeface="MS PGothic" charset="0"/>
                <a:cs typeface="MS PGothic" charset="0"/>
              </a:defRPr>
            </a:lvl1pPr>
            <a:lvl2pPr marL="710855" indent="-273406" eaLnBrk="0" hangingPunct="0">
              <a:defRPr sz="2300">
                <a:solidFill>
                  <a:schemeClr val="tx1"/>
                </a:solidFill>
                <a:latin typeface="Calibri" charset="0"/>
                <a:ea typeface="MS PGothic" charset="0"/>
                <a:cs typeface="MS PGothic" charset="0"/>
              </a:defRPr>
            </a:lvl2pPr>
            <a:lvl3pPr marL="1093622" indent="-218724" eaLnBrk="0" hangingPunct="0">
              <a:defRPr sz="2300">
                <a:solidFill>
                  <a:schemeClr val="tx1"/>
                </a:solidFill>
                <a:latin typeface="Calibri" charset="0"/>
                <a:ea typeface="MS PGothic" charset="0"/>
                <a:cs typeface="MS PGothic" charset="0"/>
              </a:defRPr>
            </a:lvl3pPr>
            <a:lvl4pPr marL="1531071" indent="-218724" eaLnBrk="0" hangingPunct="0">
              <a:defRPr sz="2300">
                <a:solidFill>
                  <a:schemeClr val="tx1"/>
                </a:solidFill>
                <a:latin typeface="Calibri" charset="0"/>
                <a:ea typeface="MS PGothic" charset="0"/>
                <a:cs typeface="MS PGothic" charset="0"/>
              </a:defRPr>
            </a:lvl4pPr>
            <a:lvl5pPr marL="1968520" indent="-218724" eaLnBrk="0" hangingPunct="0">
              <a:defRPr sz="2300">
                <a:solidFill>
                  <a:schemeClr val="tx1"/>
                </a:solidFill>
                <a:latin typeface="Calibri" charset="0"/>
                <a:ea typeface="MS PGothic" charset="0"/>
                <a:cs typeface="MS PGothic" charset="0"/>
              </a:defRPr>
            </a:lvl5pPr>
            <a:lvl6pPr marL="2405969" indent="-218724" eaLnBrk="0" fontAlgn="base" hangingPunct="0">
              <a:spcBef>
                <a:spcPct val="0"/>
              </a:spcBef>
              <a:spcAft>
                <a:spcPct val="0"/>
              </a:spcAft>
              <a:defRPr sz="2300">
                <a:solidFill>
                  <a:schemeClr val="tx1"/>
                </a:solidFill>
                <a:latin typeface="Calibri" charset="0"/>
                <a:ea typeface="MS PGothic" charset="0"/>
                <a:cs typeface="MS PGothic" charset="0"/>
              </a:defRPr>
            </a:lvl6pPr>
            <a:lvl7pPr marL="2843418" indent="-218724" eaLnBrk="0" fontAlgn="base" hangingPunct="0">
              <a:spcBef>
                <a:spcPct val="0"/>
              </a:spcBef>
              <a:spcAft>
                <a:spcPct val="0"/>
              </a:spcAft>
              <a:defRPr sz="2300">
                <a:solidFill>
                  <a:schemeClr val="tx1"/>
                </a:solidFill>
                <a:latin typeface="Calibri" charset="0"/>
                <a:ea typeface="MS PGothic" charset="0"/>
                <a:cs typeface="MS PGothic" charset="0"/>
              </a:defRPr>
            </a:lvl7pPr>
            <a:lvl8pPr marL="3280867" indent="-218724" eaLnBrk="0" fontAlgn="base" hangingPunct="0">
              <a:spcBef>
                <a:spcPct val="0"/>
              </a:spcBef>
              <a:spcAft>
                <a:spcPct val="0"/>
              </a:spcAft>
              <a:defRPr sz="2300">
                <a:solidFill>
                  <a:schemeClr val="tx1"/>
                </a:solidFill>
                <a:latin typeface="Calibri" charset="0"/>
                <a:ea typeface="MS PGothic" charset="0"/>
                <a:cs typeface="MS PGothic" charset="0"/>
              </a:defRPr>
            </a:lvl8pPr>
            <a:lvl9pPr marL="3718316" indent="-218724" eaLnBrk="0" fontAlgn="base" hangingPunct="0">
              <a:spcBef>
                <a:spcPct val="0"/>
              </a:spcBef>
              <a:spcAft>
                <a:spcPct val="0"/>
              </a:spcAft>
              <a:defRPr sz="2300">
                <a:solidFill>
                  <a:schemeClr val="tx1"/>
                </a:solidFill>
                <a:latin typeface="Calibri" charset="0"/>
                <a:ea typeface="MS PGothic" charset="0"/>
                <a:cs typeface="MS PGothic" charset="0"/>
              </a:defRPr>
            </a:lvl9pPr>
          </a:lstStyle>
          <a:p>
            <a:pPr eaLnBrk="1" hangingPunct="1"/>
            <a:fld id="{BD2D05C2-1DF7-E740-BAE6-BD0BAFA9AB50}" type="slidenum">
              <a:rPr lang="en-US" sz="1100"/>
              <a:pPr eaLnBrk="1" hangingPunct="1"/>
              <a:t>8</a:t>
            </a:fld>
            <a:endParaRPr lang="en-US"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BE" dirty="0" smtClean="0">
                <a:latin typeface="Calibri" charset="0"/>
                <a:ea typeface="MS PGothic" charset="0"/>
              </a:rPr>
              <a:t>Too</a:t>
            </a:r>
            <a:endParaRPr lang="en-GB" dirty="0">
              <a:latin typeface="Calibri" charset="0"/>
              <a:ea typeface="MS PGothic"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charset="0"/>
                <a:ea typeface="MS PGothic" charset="0"/>
                <a:cs typeface="MS PGothic" charset="0"/>
              </a:defRPr>
            </a:lvl1pPr>
            <a:lvl2pPr marL="710855" indent="-273406" eaLnBrk="0" hangingPunct="0">
              <a:defRPr sz="2300">
                <a:solidFill>
                  <a:schemeClr val="tx1"/>
                </a:solidFill>
                <a:latin typeface="Calibri" charset="0"/>
                <a:ea typeface="MS PGothic" charset="0"/>
                <a:cs typeface="MS PGothic" charset="0"/>
              </a:defRPr>
            </a:lvl2pPr>
            <a:lvl3pPr marL="1093622" indent="-218724" eaLnBrk="0" hangingPunct="0">
              <a:defRPr sz="2300">
                <a:solidFill>
                  <a:schemeClr val="tx1"/>
                </a:solidFill>
                <a:latin typeface="Calibri" charset="0"/>
                <a:ea typeface="MS PGothic" charset="0"/>
                <a:cs typeface="MS PGothic" charset="0"/>
              </a:defRPr>
            </a:lvl3pPr>
            <a:lvl4pPr marL="1531071" indent="-218724" eaLnBrk="0" hangingPunct="0">
              <a:defRPr sz="2300">
                <a:solidFill>
                  <a:schemeClr val="tx1"/>
                </a:solidFill>
                <a:latin typeface="Calibri" charset="0"/>
                <a:ea typeface="MS PGothic" charset="0"/>
                <a:cs typeface="MS PGothic" charset="0"/>
              </a:defRPr>
            </a:lvl4pPr>
            <a:lvl5pPr marL="1968520" indent="-218724" eaLnBrk="0" hangingPunct="0">
              <a:defRPr sz="2300">
                <a:solidFill>
                  <a:schemeClr val="tx1"/>
                </a:solidFill>
                <a:latin typeface="Calibri" charset="0"/>
                <a:ea typeface="MS PGothic" charset="0"/>
                <a:cs typeface="MS PGothic" charset="0"/>
              </a:defRPr>
            </a:lvl5pPr>
            <a:lvl6pPr marL="2405969" indent="-218724" eaLnBrk="0" fontAlgn="base" hangingPunct="0">
              <a:spcBef>
                <a:spcPct val="0"/>
              </a:spcBef>
              <a:spcAft>
                <a:spcPct val="0"/>
              </a:spcAft>
              <a:defRPr sz="2300">
                <a:solidFill>
                  <a:schemeClr val="tx1"/>
                </a:solidFill>
                <a:latin typeface="Calibri" charset="0"/>
                <a:ea typeface="MS PGothic" charset="0"/>
                <a:cs typeface="MS PGothic" charset="0"/>
              </a:defRPr>
            </a:lvl6pPr>
            <a:lvl7pPr marL="2843418" indent="-218724" eaLnBrk="0" fontAlgn="base" hangingPunct="0">
              <a:spcBef>
                <a:spcPct val="0"/>
              </a:spcBef>
              <a:spcAft>
                <a:spcPct val="0"/>
              </a:spcAft>
              <a:defRPr sz="2300">
                <a:solidFill>
                  <a:schemeClr val="tx1"/>
                </a:solidFill>
                <a:latin typeface="Calibri" charset="0"/>
                <a:ea typeface="MS PGothic" charset="0"/>
                <a:cs typeface="MS PGothic" charset="0"/>
              </a:defRPr>
            </a:lvl7pPr>
            <a:lvl8pPr marL="3280867" indent="-218724" eaLnBrk="0" fontAlgn="base" hangingPunct="0">
              <a:spcBef>
                <a:spcPct val="0"/>
              </a:spcBef>
              <a:spcAft>
                <a:spcPct val="0"/>
              </a:spcAft>
              <a:defRPr sz="2300">
                <a:solidFill>
                  <a:schemeClr val="tx1"/>
                </a:solidFill>
                <a:latin typeface="Calibri" charset="0"/>
                <a:ea typeface="MS PGothic" charset="0"/>
                <a:cs typeface="MS PGothic" charset="0"/>
              </a:defRPr>
            </a:lvl8pPr>
            <a:lvl9pPr marL="3718316" indent="-218724" eaLnBrk="0" fontAlgn="base" hangingPunct="0">
              <a:spcBef>
                <a:spcPct val="0"/>
              </a:spcBef>
              <a:spcAft>
                <a:spcPct val="0"/>
              </a:spcAft>
              <a:defRPr sz="2300">
                <a:solidFill>
                  <a:schemeClr val="tx1"/>
                </a:solidFill>
                <a:latin typeface="Calibri" charset="0"/>
                <a:ea typeface="MS PGothic" charset="0"/>
                <a:cs typeface="MS PGothic" charset="0"/>
              </a:defRPr>
            </a:lvl9pPr>
          </a:lstStyle>
          <a:p>
            <a:pPr eaLnBrk="1" hangingPunct="1"/>
            <a:fld id="{3455F8B9-ADA0-0B4C-9E1F-3F2FB798F7D6}" type="slidenum">
              <a:rPr lang="en-US" sz="1100"/>
              <a:pPr eaLnBrk="1" hangingPunct="1"/>
              <a:t>9</a:t>
            </a:fld>
            <a:endParaRPr lang="en-US"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maybe the economic losses would have been more relevant in 2013 e.g. the consequences of the 2010 eruptions of the Eyjafjallajökull (Iceland): 95.000 flights cancelled, a daily loss of $200 million for the airlines w/o mentioning the consequences on tourism.</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charset="0"/>
                <a:ea typeface="MS PGothic" charset="0"/>
                <a:cs typeface="MS PGothic" charset="0"/>
              </a:defRPr>
            </a:lvl1pPr>
            <a:lvl2pPr marL="710855" indent="-273406" eaLnBrk="0" hangingPunct="0">
              <a:defRPr sz="2300">
                <a:solidFill>
                  <a:schemeClr val="tx1"/>
                </a:solidFill>
                <a:latin typeface="Calibri" charset="0"/>
                <a:ea typeface="MS PGothic" charset="0"/>
                <a:cs typeface="MS PGothic" charset="0"/>
              </a:defRPr>
            </a:lvl2pPr>
            <a:lvl3pPr marL="1093622" indent="-218724" eaLnBrk="0" hangingPunct="0">
              <a:defRPr sz="2300">
                <a:solidFill>
                  <a:schemeClr val="tx1"/>
                </a:solidFill>
                <a:latin typeface="Calibri" charset="0"/>
                <a:ea typeface="MS PGothic" charset="0"/>
                <a:cs typeface="MS PGothic" charset="0"/>
              </a:defRPr>
            </a:lvl3pPr>
            <a:lvl4pPr marL="1531071" indent="-218724" eaLnBrk="0" hangingPunct="0">
              <a:defRPr sz="2300">
                <a:solidFill>
                  <a:schemeClr val="tx1"/>
                </a:solidFill>
                <a:latin typeface="Calibri" charset="0"/>
                <a:ea typeface="MS PGothic" charset="0"/>
                <a:cs typeface="MS PGothic" charset="0"/>
              </a:defRPr>
            </a:lvl4pPr>
            <a:lvl5pPr marL="1968520" indent="-218724" eaLnBrk="0" hangingPunct="0">
              <a:defRPr sz="2300">
                <a:solidFill>
                  <a:schemeClr val="tx1"/>
                </a:solidFill>
                <a:latin typeface="Calibri" charset="0"/>
                <a:ea typeface="MS PGothic" charset="0"/>
                <a:cs typeface="MS PGothic" charset="0"/>
              </a:defRPr>
            </a:lvl5pPr>
            <a:lvl6pPr marL="2405969" indent="-218724" eaLnBrk="0" fontAlgn="base" hangingPunct="0">
              <a:spcBef>
                <a:spcPct val="0"/>
              </a:spcBef>
              <a:spcAft>
                <a:spcPct val="0"/>
              </a:spcAft>
              <a:defRPr sz="2300">
                <a:solidFill>
                  <a:schemeClr val="tx1"/>
                </a:solidFill>
                <a:latin typeface="Calibri" charset="0"/>
                <a:ea typeface="MS PGothic" charset="0"/>
                <a:cs typeface="MS PGothic" charset="0"/>
              </a:defRPr>
            </a:lvl6pPr>
            <a:lvl7pPr marL="2843418" indent="-218724" eaLnBrk="0" fontAlgn="base" hangingPunct="0">
              <a:spcBef>
                <a:spcPct val="0"/>
              </a:spcBef>
              <a:spcAft>
                <a:spcPct val="0"/>
              </a:spcAft>
              <a:defRPr sz="2300">
                <a:solidFill>
                  <a:schemeClr val="tx1"/>
                </a:solidFill>
                <a:latin typeface="Calibri" charset="0"/>
                <a:ea typeface="MS PGothic" charset="0"/>
                <a:cs typeface="MS PGothic" charset="0"/>
              </a:defRPr>
            </a:lvl7pPr>
            <a:lvl8pPr marL="3280867" indent="-218724" eaLnBrk="0" fontAlgn="base" hangingPunct="0">
              <a:spcBef>
                <a:spcPct val="0"/>
              </a:spcBef>
              <a:spcAft>
                <a:spcPct val="0"/>
              </a:spcAft>
              <a:defRPr sz="2300">
                <a:solidFill>
                  <a:schemeClr val="tx1"/>
                </a:solidFill>
                <a:latin typeface="Calibri" charset="0"/>
                <a:ea typeface="MS PGothic" charset="0"/>
                <a:cs typeface="MS PGothic" charset="0"/>
              </a:defRPr>
            </a:lvl8pPr>
            <a:lvl9pPr marL="3718316" indent="-218724" eaLnBrk="0" fontAlgn="base" hangingPunct="0">
              <a:spcBef>
                <a:spcPct val="0"/>
              </a:spcBef>
              <a:spcAft>
                <a:spcPct val="0"/>
              </a:spcAft>
              <a:defRPr sz="2300">
                <a:solidFill>
                  <a:schemeClr val="tx1"/>
                </a:solidFill>
                <a:latin typeface="Calibri" charset="0"/>
                <a:ea typeface="MS PGothic" charset="0"/>
                <a:cs typeface="MS PGothic" charset="0"/>
              </a:defRPr>
            </a:lvl9pPr>
          </a:lstStyle>
          <a:p>
            <a:pPr eaLnBrk="1" hangingPunct="1"/>
            <a:fld id="{2D385C9A-88EF-1D44-A608-E62A6A7A56AD}" type="slidenum">
              <a:rPr lang="en-US" sz="1100"/>
              <a:pPr eaLnBrk="1" hangingPunct="1"/>
              <a:t>11</a:t>
            </a:fld>
            <a:endParaRPr lang="en-US"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Forecasting volcanic eruptions has been demonstrated on long timescales (~centuries) based on geologic mapping and shorter terms (days to weeks) from monitoring data, but intermediate term (years to decades) forecasting remains elusive.</a:t>
            </a:r>
          </a:p>
          <a:p>
            <a:pPr eaLnBrk="1" hangingPunct="1">
              <a:spcBef>
                <a:spcPct val="0"/>
              </a:spcBef>
            </a:pPr>
            <a:r>
              <a:rPr lang="en-US" i="1">
                <a:latin typeface="Calibri" charset="0"/>
                <a:ea typeface="MS PGothic" charset="0"/>
              </a:rPr>
              <a:t>Aseismic inflation may indicate volcanoes that will erupt within years to decades. InSAR is perhaps the best way to monitor for precursory inflation and prevent volcanologists from having to play “catch-up” with volcanoes that are about to erupt.</a:t>
            </a:r>
          </a:p>
          <a:p>
            <a:pPr eaLnBrk="1" hangingPunct="1">
              <a:spcBef>
                <a:spcPct val="0"/>
              </a:spcBef>
            </a:pPr>
            <a:endParaRPr lang="en-US">
              <a:latin typeface="Calibri" charset="0"/>
              <a:ea typeface="MS PGothic" charset="0"/>
            </a:endParaRPr>
          </a:p>
          <a:p>
            <a:pPr eaLnBrk="1" hangingPunct="1">
              <a:spcBef>
                <a:spcPct val="0"/>
              </a:spcBef>
            </a:pPr>
            <a:endParaRPr lang="en-US">
              <a:latin typeface="Calibri" charset="0"/>
              <a:ea typeface="MS PGothic"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charset="0"/>
                <a:ea typeface="MS PGothic" charset="0"/>
                <a:cs typeface="MS PGothic" charset="0"/>
              </a:defRPr>
            </a:lvl1pPr>
            <a:lvl2pPr marL="710855" indent="-273406" eaLnBrk="0" hangingPunct="0">
              <a:defRPr sz="2300">
                <a:solidFill>
                  <a:schemeClr val="tx1"/>
                </a:solidFill>
                <a:latin typeface="Calibri" charset="0"/>
                <a:ea typeface="MS PGothic" charset="0"/>
                <a:cs typeface="MS PGothic" charset="0"/>
              </a:defRPr>
            </a:lvl2pPr>
            <a:lvl3pPr marL="1093622" indent="-218724" eaLnBrk="0" hangingPunct="0">
              <a:defRPr sz="2300">
                <a:solidFill>
                  <a:schemeClr val="tx1"/>
                </a:solidFill>
                <a:latin typeface="Calibri" charset="0"/>
                <a:ea typeface="MS PGothic" charset="0"/>
                <a:cs typeface="MS PGothic" charset="0"/>
              </a:defRPr>
            </a:lvl3pPr>
            <a:lvl4pPr marL="1531071" indent="-218724" eaLnBrk="0" hangingPunct="0">
              <a:defRPr sz="2300">
                <a:solidFill>
                  <a:schemeClr val="tx1"/>
                </a:solidFill>
                <a:latin typeface="Calibri" charset="0"/>
                <a:ea typeface="MS PGothic" charset="0"/>
                <a:cs typeface="MS PGothic" charset="0"/>
              </a:defRPr>
            </a:lvl4pPr>
            <a:lvl5pPr marL="1968520" indent="-218724" eaLnBrk="0" hangingPunct="0">
              <a:defRPr sz="2300">
                <a:solidFill>
                  <a:schemeClr val="tx1"/>
                </a:solidFill>
                <a:latin typeface="Calibri" charset="0"/>
                <a:ea typeface="MS PGothic" charset="0"/>
                <a:cs typeface="MS PGothic" charset="0"/>
              </a:defRPr>
            </a:lvl5pPr>
            <a:lvl6pPr marL="2405969" indent="-218724" eaLnBrk="0" fontAlgn="base" hangingPunct="0">
              <a:spcBef>
                <a:spcPct val="0"/>
              </a:spcBef>
              <a:spcAft>
                <a:spcPct val="0"/>
              </a:spcAft>
              <a:defRPr sz="2300">
                <a:solidFill>
                  <a:schemeClr val="tx1"/>
                </a:solidFill>
                <a:latin typeface="Calibri" charset="0"/>
                <a:ea typeface="MS PGothic" charset="0"/>
                <a:cs typeface="MS PGothic" charset="0"/>
              </a:defRPr>
            </a:lvl6pPr>
            <a:lvl7pPr marL="2843418" indent="-218724" eaLnBrk="0" fontAlgn="base" hangingPunct="0">
              <a:spcBef>
                <a:spcPct val="0"/>
              </a:spcBef>
              <a:spcAft>
                <a:spcPct val="0"/>
              </a:spcAft>
              <a:defRPr sz="2300">
                <a:solidFill>
                  <a:schemeClr val="tx1"/>
                </a:solidFill>
                <a:latin typeface="Calibri" charset="0"/>
                <a:ea typeface="MS PGothic" charset="0"/>
                <a:cs typeface="MS PGothic" charset="0"/>
              </a:defRPr>
            </a:lvl7pPr>
            <a:lvl8pPr marL="3280867" indent="-218724" eaLnBrk="0" fontAlgn="base" hangingPunct="0">
              <a:spcBef>
                <a:spcPct val="0"/>
              </a:spcBef>
              <a:spcAft>
                <a:spcPct val="0"/>
              </a:spcAft>
              <a:defRPr sz="2300">
                <a:solidFill>
                  <a:schemeClr val="tx1"/>
                </a:solidFill>
                <a:latin typeface="Calibri" charset="0"/>
                <a:ea typeface="MS PGothic" charset="0"/>
                <a:cs typeface="MS PGothic" charset="0"/>
              </a:defRPr>
            </a:lvl8pPr>
            <a:lvl9pPr marL="3718316" indent="-218724" eaLnBrk="0" fontAlgn="base" hangingPunct="0">
              <a:spcBef>
                <a:spcPct val="0"/>
              </a:spcBef>
              <a:spcAft>
                <a:spcPct val="0"/>
              </a:spcAft>
              <a:defRPr sz="2300">
                <a:solidFill>
                  <a:schemeClr val="tx1"/>
                </a:solidFill>
                <a:latin typeface="Calibri" charset="0"/>
                <a:ea typeface="MS PGothic" charset="0"/>
                <a:cs typeface="MS PGothic" charset="0"/>
              </a:defRPr>
            </a:lvl9pPr>
          </a:lstStyle>
          <a:p>
            <a:pPr eaLnBrk="1" hangingPunct="1"/>
            <a:fld id="{55FDDF6B-5DB2-6542-9FDC-456975C2AB4C}" type="slidenum">
              <a:rPr lang="en-US" sz="1100"/>
              <a:pPr eaLnBrk="1" hangingPunct="1"/>
              <a:t>12</a:t>
            </a:fld>
            <a:endParaRPr lang="en-US" sz="11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188325" y="6494551"/>
            <a:ext cx="617157" cy="184666"/>
          </a:xfrm>
          <a:prstGeom prst="rect">
            <a:avLst/>
          </a:prstGeom>
          <a:noFill/>
          <a:ln w="9525">
            <a:noFill/>
            <a:miter lim="800000"/>
            <a:headEnd/>
            <a:tailEnd/>
          </a:ln>
        </p:spPr>
        <p:txBody>
          <a:bodyPr wrap="none" lIns="0" tIns="0" rIns="0" bIns="0">
            <a:spAutoFit/>
          </a:bodyPr>
          <a:lstStyle/>
          <a:p>
            <a:pPr algn="l">
              <a:defRPr/>
            </a:pPr>
            <a:r>
              <a:rPr lang="de-DE" sz="1200" dirty="0">
                <a:solidFill>
                  <a:srgbClr val="5F758D"/>
                </a:solidFill>
                <a:latin typeface="Century Gothic" pitchFamily="34" charset="0"/>
              </a:rPr>
              <a:t>Slide: </a:t>
            </a:r>
            <a:fld id="{00674DB5-EA4F-4207-BB2F-8F03D6107A33}" type="slidenum">
              <a:rPr lang="de-DE" sz="1200">
                <a:solidFill>
                  <a:srgbClr val="5F758D"/>
                </a:solidFill>
                <a:latin typeface="Century Gothic" pitchFamily="34" charset="0"/>
              </a:rPr>
              <a:pPr algn="l">
                <a:defRPr/>
              </a:pPr>
              <a:t>‹#›</a:t>
            </a:fld>
            <a:endParaRPr lang="de-DE" sz="1200" dirty="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
        <p:nvSpPr>
          <p:cNvPr id="9" name="Rectangle 36"/>
          <p:cNvSpPr>
            <a:spLocks noChangeArrowheads="1"/>
          </p:cNvSpPr>
          <p:nvPr userDrawn="1"/>
        </p:nvSpPr>
        <p:spPr bwMode="auto">
          <a:xfrm>
            <a:off x="158549" y="6494551"/>
            <a:ext cx="4553718" cy="215444"/>
          </a:xfrm>
          <a:prstGeom prst="rect">
            <a:avLst/>
          </a:prstGeom>
          <a:noFill/>
          <a:ln w="9525">
            <a:noFill/>
            <a:miter lim="800000"/>
            <a:headEnd/>
            <a:tailEnd/>
          </a:ln>
        </p:spPr>
        <p:txBody>
          <a:bodyPr wrap="none" lIns="0" tIns="0" rIns="0" bIns="0">
            <a:spAutoFit/>
          </a:bodyPr>
          <a:lstStyle/>
          <a:p>
            <a:pPr algn="l">
              <a:defRPr/>
            </a:pPr>
            <a:r>
              <a:rPr lang="de-DE" sz="1400" b="0" dirty="0" smtClean="0">
                <a:solidFill>
                  <a:schemeClr val="tx2">
                    <a:lumMod val="50000"/>
                  </a:schemeClr>
                </a:solidFill>
                <a:latin typeface="Century Gothic" pitchFamily="34" charset="0"/>
              </a:rPr>
              <a:t>27th</a:t>
            </a:r>
            <a:r>
              <a:rPr lang="de-DE" sz="1400" b="0" baseline="0" dirty="0" smtClean="0">
                <a:solidFill>
                  <a:schemeClr val="tx2">
                    <a:lumMod val="50000"/>
                  </a:schemeClr>
                </a:solidFill>
                <a:latin typeface="Century Gothic" pitchFamily="34" charset="0"/>
              </a:rPr>
              <a:t> </a:t>
            </a:r>
            <a:r>
              <a:rPr lang="de-DE" sz="1400" b="0" dirty="0" smtClean="0">
                <a:solidFill>
                  <a:schemeClr val="tx2">
                    <a:lumMod val="50000"/>
                  </a:schemeClr>
                </a:solidFill>
                <a:latin typeface="Century Gothic" pitchFamily="34" charset="0"/>
              </a:rPr>
              <a:t>CEOS </a:t>
            </a:r>
            <a:r>
              <a:rPr lang="de-DE" sz="1400" b="0" dirty="0" err="1" smtClean="0">
                <a:solidFill>
                  <a:schemeClr val="tx2">
                    <a:lumMod val="50000"/>
                  </a:schemeClr>
                </a:solidFill>
                <a:latin typeface="Century Gothic" pitchFamily="34" charset="0"/>
              </a:rPr>
              <a:t>Plenary</a:t>
            </a:r>
            <a:r>
              <a:rPr lang="de-DE" sz="1400" b="0" dirty="0" smtClean="0">
                <a:solidFill>
                  <a:schemeClr val="tx2">
                    <a:lumMod val="50000"/>
                  </a:schemeClr>
                </a:solidFill>
                <a:latin typeface="Century Gothic" pitchFamily="34" charset="0"/>
              </a:rPr>
              <a:t> |</a:t>
            </a:r>
            <a:r>
              <a:rPr lang="fr-FR" sz="1400" b="0" kern="1200" dirty="0" smtClean="0">
                <a:solidFill>
                  <a:schemeClr val="tx2">
                    <a:lumMod val="50000"/>
                  </a:schemeClr>
                </a:solidFill>
                <a:latin typeface="Century Gothic" pitchFamily="34" charset="0"/>
                <a:ea typeface="ＭＳ Ｐゴシック" pitchFamily="-106" charset="-128"/>
                <a:cs typeface="+mn-cs"/>
              </a:rPr>
              <a:t>Montréal </a:t>
            </a:r>
            <a:r>
              <a:rPr lang="de-DE" sz="1400" b="0" dirty="0" smtClean="0">
                <a:solidFill>
                  <a:schemeClr val="tx2">
                    <a:lumMod val="50000"/>
                  </a:schemeClr>
                </a:solidFill>
                <a:latin typeface="Century Gothic" pitchFamily="34" charset="0"/>
              </a:rPr>
              <a:t>| 5 - 6 November 2013</a:t>
            </a:r>
            <a:endParaRPr lang="de-DE" sz="1400" b="0" dirty="0">
              <a:solidFill>
                <a:schemeClr val="tx2">
                  <a:lumMod val="50000"/>
                </a:schemeClr>
              </a:solidFill>
              <a:latin typeface="Century Gothic" pitchFamily="34" charset="0"/>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TextBox 3"/>
          <p:cNvSpPr txBox="1"/>
          <p:nvPr userDrawn="1"/>
        </p:nvSpPr>
        <p:spPr>
          <a:xfrm>
            <a:off x="19050" y="559374"/>
            <a:ext cx="1442165" cy="577081"/>
          </a:xfrm>
          <a:prstGeom prst="rect">
            <a:avLst/>
          </a:prstGeom>
          <a:noFill/>
        </p:spPr>
        <p:txBody>
          <a:bodyPr wrap="none">
            <a:spAutoFit/>
          </a:bodyPr>
          <a:lstStyle/>
          <a:p>
            <a:pPr defTabSz="914400" eaLnBrk="0" hangingPunct="0">
              <a:spcBef>
                <a:spcPts val="0"/>
              </a:spcBef>
              <a:defRPr/>
            </a:pPr>
            <a:r>
              <a:rPr lang="en-US" sz="1050" b="1" dirty="0" smtClean="0">
                <a:solidFill>
                  <a:srgbClr val="FFFFFF"/>
                </a:solidFill>
                <a:latin typeface="+mj-lt"/>
                <a:ea typeface="ＭＳ Ｐゴシック" pitchFamily="-105" charset="-128"/>
                <a:cs typeface="ＭＳ Ｐゴシック" pitchFamily="-105" charset="-128"/>
              </a:rPr>
              <a:t>27</a:t>
            </a:r>
            <a:r>
              <a:rPr lang="en-US" sz="1050" b="1" baseline="30000" dirty="0" smtClean="0">
                <a:solidFill>
                  <a:srgbClr val="FFFFFF"/>
                </a:solidFill>
                <a:latin typeface="+mj-lt"/>
                <a:ea typeface="ＭＳ Ｐゴシック" pitchFamily="-105" charset="-128"/>
                <a:cs typeface="ＭＳ Ｐゴシック" pitchFamily="-105" charset="-128"/>
              </a:rPr>
              <a:t>th</a:t>
            </a:r>
            <a:r>
              <a:rPr lang="en-US" sz="1050" b="1" dirty="0" smtClean="0">
                <a:solidFill>
                  <a:srgbClr val="FFFFFF"/>
                </a:solidFill>
                <a:latin typeface="+mj-lt"/>
                <a:ea typeface="ＭＳ Ｐゴシック" pitchFamily="-105" charset="-128"/>
                <a:cs typeface="ＭＳ Ｐゴシック" pitchFamily="-105" charset="-128"/>
              </a:rPr>
              <a:t> CEOS Plenary</a:t>
            </a:r>
            <a:endParaRPr lang="en-US" sz="1050" b="1" dirty="0">
              <a:solidFill>
                <a:srgbClr val="FFFFFF"/>
              </a:solidFill>
              <a:latin typeface="+mj-lt"/>
              <a:ea typeface="ＭＳ Ｐゴシック" pitchFamily="-105" charset="-128"/>
              <a:cs typeface="ＭＳ Ｐゴシック" pitchFamily="-105" charset="-128"/>
            </a:endParaRPr>
          </a:p>
          <a:p>
            <a:pPr algn="ctr" defTabSz="914400" eaLnBrk="0" hangingPunct="0">
              <a:spcBef>
                <a:spcPts val="0"/>
              </a:spcBef>
              <a:defRPr/>
            </a:pPr>
            <a:r>
              <a:rPr lang="en-US" sz="1050" b="1" dirty="0" smtClean="0">
                <a:solidFill>
                  <a:srgbClr val="FFFFFF"/>
                </a:solidFill>
                <a:latin typeface="+mj-lt"/>
                <a:ea typeface="ＭＳ Ｐゴシック" pitchFamily="-105" charset="-128"/>
                <a:cs typeface="ＭＳ Ｐゴシック" pitchFamily="-105" charset="-128"/>
              </a:rPr>
              <a:t>Montréal, Canada</a:t>
            </a:r>
            <a:r>
              <a:rPr lang="en-US" sz="1050" b="1" dirty="0">
                <a:solidFill>
                  <a:srgbClr val="FFFFFF"/>
                </a:solidFill>
                <a:latin typeface="+mj-lt"/>
                <a:ea typeface="ＭＳ Ｐゴシック" pitchFamily="-105" charset="-128"/>
                <a:cs typeface="ＭＳ Ｐゴシック" pitchFamily="-105" charset="-128"/>
              </a:rPr>
              <a:t/>
            </a:r>
            <a:br>
              <a:rPr lang="en-US" sz="1050" b="1" dirty="0">
                <a:solidFill>
                  <a:srgbClr val="FFFFFF"/>
                </a:solidFill>
                <a:latin typeface="+mj-lt"/>
                <a:ea typeface="ＭＳ Ｐゴシック" pitchFamily="-105" charset="-128"/>
                <a:cs typeface="ＭＳ Ｐゴシック" pitchFamily="-105" charset="-128"/>
              </a:rPr>
            </a:br>
            <a:r>
              <a:rPr lang="en-US" sz="1050" b="1" dirty="0" smtClean="0">
                <a:solidFill>
                  <a:srgbClr val="FFFFFF"/>
                </a:solidFill>
                <a:latin typeface="+mj-lt"/>
                <a:ea typeface="ＭＳ Ｐゴシック" pitchFamily="-105" charset="-128"/>
                <a:cs typeface="ＭＳ Ｐゴシック" pitchFamily="-105" charset="-128"/>
              </a:rPr>
              <a:t>5-6 November, 2013</a:t>
            </a:r>
            <a:endParaRPr lang="en-US" sz="1050" b="1" dirty="0">
              <a:solidFill>
                <a:srgbClr val="FFFFFF"/>
              </a:solidFill>
              <a:latin typeface="+mj-lt"/>
              <a:ea typeface="ＭＳ Ｐゴシック" pitchFamily="-105" charset="-128"/>
              <a:cs typeface="ＭＳ Ｐゴシック" pitchFamily="-105" charset="-128"/>
            </a:endParaRPr>
          </a:p>
        </p:txBody>
      </p:sp>
      <p:sp>
        <p:nvSpPr>
          <p:cNvPr id="5" name="Footer Placeholder 9"/>
          <p:cNvSpPr>
            <a:spLocks noGrp="1"/>
          </p:cNvSpPr>
          <p:nvPr>
            <p:ph type="ftr" sz="quarter" idx="11"/>
          </p:nvPr>
        </p:nvSpPr>
        <p:spPr>
          <a:xfrm>
            <a:off x="232834" y="6412713"/>
            <a:ext cx="7222066" cy="357717"/>
          </a:xfrm>
          <a:prstGeom prst="rect">
            <a:avLst/>
          </a:prstGeom>
        </p:spPr>
        <p:txBody>
          <a:bodyPr/>
          <a:lstStyle>
            <a:lvl1pPr>
              <a:defRPr>
                <a:solidFill>
                  <a:schemeClr val="bg1">
                    <a:lumMod val="65000"/>
                  </a:schemeClr>
                </a:solidFill>
              </a:defRPr>
            </a:lvl1pPr>
          </a:lstStyle>
          <a:p>
            <a:pPr>
              <a:defRPr/>
            </a:pPr>
            <a:r>
              <a:rPr lang="en-US" b="1" dirty="0" smtClean="0">
                <a:latin typeface="Book Antiqua" pitchFamily="18" charset="0"/>
              </a:rPr>
              <a:t>The 27</a:t>
            </a:r>
            <a:r>
              <a:rPr lang="en-US" b="1" baseline="30000" dirty="0" smtClean="0">
                <a:latin typeface="Book Antiqua" pitchFamily="18" charset="0"/>
              </a:rPr>
              <a:t>th</a:t>
            </a:r>
            <a:r>
              <a:rPr lang="en-US" b="1" dirty="0" smtClean="0">
                <a:latin typeface="Book Antiqua" pitchFamily="18" charset="0"/>
              </a:rPr>
              <a:t>  CEOS Plenary – Montréal, Canada – 5-6 November, 2013</a:t>
            </a:r>
            <a:endParaRPr lang="en-US" b="1" dirty="0"/>
          </a:p>
        </p:txBody>
      </p:sp>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a:t>
            </a:fld>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F463AB0-2CC6-403A-90EC-93E795044F56}" type="datetimeFigureOut">
              <a:rPr kumimoji="1" lang="ja-JP" altLang="en-US" smtClean="0"/>
              <a:t>2013/11/6</a:t>
            </a:fld>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lvl1pPr>
              <a:defRPr sz="1200"/>
            </a:lvl1pPr>
          </a:lstStyle>
          <a:p>
            <a:fld id="{7D3C35FD-47B6-4CD7-8146-95C1CE150425}" type="slidenum">
              <a:rPr kumimoji="1" lang="ja-JP" altLang="en-US" smtClean="0"/>
              <a:pPr/>
              <a:t>‹#›</a:t>
            </a:fld>
            <a:endParaRPr kumimoji="1" lang="ja-JP" altLang="en-US" dirty="0"/>
          </a:p>
        </p:txBody>
      </p:sp>
      <p:sp>
        <p:nvSpPr>
          <p:cNvPr id="7" name="Rectangle 4"/>
          <p:cNvSpPr txBox="1">
            <a:spLocks noChangeArrowheads="1"/>
          </p:cNvSpPr>
          <p:nvPr userDrawn="1"/>
        </p:nvSpPr>
        <p:spPr>
          <a:xfrm>
            <a:off x="7278737" y="6567055"/>
            <a:ext cx="1639186" cy="205885"/>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57200" rtl="0" eaLnBrk="0" fontAlgn="base" hangingPunct="0">
              <a:spcBef>
                <a:spcPct val="50000"/>
              </a:spcBef>
              <a:spcAft>
                <a:spcPct val="0"/>
              </a:spcAft>
              <a:defRPr sz="1000" kern="1200">
                <a:solidFill>
                  <a:srgbClr val="002569"/>
                </a:solidFill>
                <a:latin typeface="Century Gothic" pitchFamily="34" charset="0"/>
                <a:ea typeface="ＭＳ Ｐゴシック" pitchFamily="-106" charset="-128"/>
                <a:cs typeface="Calibri" pitchFamily="-106" charset="0"/>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defRPr/>
            </a:pPr>
            <a:fld id="{6BF8D2B0-EFB6-4DAA-9B0B-6F6B3A580823}" type="slidenum">
              <a:rPr lang="en-US" smtClean="0"/>
              <a:pPr>
                <a:defRPr/>
              </a:pPr>
              <a:t>‹#›</a:t>
            </a:fld>
            <a:endParaRPr lang="en-US" dirty="0"/>
          </a:p>
        </p:txBody>
      </p:sp>
    </p:spTree>
    <p:extLst>
      <p:ext uri="{BB962C8B-B14F-4D97-AF65-F5344CB8AC3E}">
        <p14:creationId xmlns:p14="http://schemas.microsoft.com/office/powerpoint/2010/main" val="257421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877BD55-2FD9-2948-8B11-8744E9F5D97C}" type="datetimeFigureOut">
              <a:rPr lang="en-GB"/>
              <a:pPr>
                <a:defRPr/>
              </a:pPr>
              <a:t>06/11/2013</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3084DE2-43F4-6045-B795-274C5005DA41}" type="slidenum">
              <a:rPr lang="en-GB"/>
              <a:pPr>
                <a:defRPr/>
              </a:pPr>
              <a:t>‹#›</a:t>
            </a:fld>
            <a:endParaRPr lang="en-GB"/>
          </a:p>
        </p:txBody>
      </p:sp>
    </p:spTree>
    <p:extLst>
      <p:ext uri="{BB962C8B-B14F-4D97-AF65-F5344CB8AC3E}">
        <p14:creationId xmlns:p14="http://schemas.microsoft.com/office/powerpoint/2010/main" val="2910137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7"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www.nationalgeographic.com" TargetMode="External"/><Relationship Id="rId3" Type="http://schemas.openxmlformats.org/officeDocument/2006/relationships/image" Target="../media/image18.jpg"/><Relationship Id="rId7" Type="http://schemas.openxmlformats.org/officeDocument/2006/relationships/image" Target="../media/image22.jpg"/><Relationship Id="rId12" Type="http://schemas.openxmlformats.org/officeDocument/2006/relationships/hyperlink" Target="http://www.japansociety.org.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g"/><Relationship Id="rId11" Type="http://schemas.openxmlformats.org/officeDocument/2006/relationships/hyperlink" Target="http://www.manongeo.wordpress.com" TargetMode="External"/><Relationship Id="rId5" Type="http://schemas.openxmlformats.org/officeDocument/2006/relationships/image" Target="../media/image20.jpg"/><Relationship Id="rId10" Type="http://schemas.openxmlformats.org/officeDocument/2006/relationships/hyperlink" Target="http://www.tampabay.com" TargetMode="External"/><Relationship Id="rId4" Type="http://schemas.openxmlformats.org/officeDocument/2006/relationships/image" Target="../media/image19.jpg"/><Relationship Id="rId9" Type="http://schemas.openxmlformats.org/officeDocument/2006/relationships/hyperlink" Target="http://www.mediamythalert.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3"/>
          <p:cNvSpPr>
            <a:spLocks noGrp="1" noChangeArrowheads="1"/>
          </p:cNvSpPr>
          <p:nvPr>
            <p:ph type="subTitle" idx="1"/>
          </p:nvPr>
        </p:nvSpPr>
        <p:spPr>
          <a:xfrm>
            <a:off x="3087184" y="2894837"/>
            <a:ext cx="5269416" cy="1093787"/>
          </a:xfrm>
        </p:spPr>
        <p:txBody>
          <a:bodyPr/>
          <a:lstStyle/>
          <a:p>
            <a:pPr eaLnBrk="1" hangingPunct="1"/>
            <a:r>
              <a:rPr lang="en-US" altLang="ja-JP" sz="2800" dirty="0">
                <a:latin typeface="Calibri" pitchFamily="34" charset="0"/>
                <a:ea typeface="ＭＳ Ｐゴシック" pitchFamily="50" charset="-128"/>
              </a:rPr>
              <a:t>CEOS ad hoc Disasters </a:t>
            </a:r>
            <a:r>
              <a:rPr lang="en-US" altLang="ja-JP" sz="2800" dirty="0" smtClean="0">
                <a:latin typeface="Calibri" pitchFamily="34" charset="0"/>
                <a:ea typeface="ＭＳ Ｐゴシック" pitchFamily="50" charset="-128"/>
              </a:rPr>
              <a:t>Team</a:t>
            </a:r>
            <a:endParaRPr lang="en-GB" altLang="ja-JP" sz="2000" dirty="0" smtClean="0">
              <a:latin typeface="Calibri" pitchFamily="34" charset="0"/>
              <a:ea typeface="ＭＳ Ｐゴシック" pitchFamily="50" charset="-128"/>
            </a:endParaRPr>
          </a:p>
        </p:txBody>
      </p:sp>
      <p:sp>
        <p:nvSpPr>
          <p:cNvPr id="13315" name="Rectangle 44"/>
          <p:cNvSpPr>
            <a:spLocks noGrp="1" noChangeArrowheads="1"/>
          </p:cNvSpPr>
          <p:nvPr>
            <p:ph type="ctrTitle"/>
          </p:nvPr>
        </p:nvSpPr>
        <p:spPr>
          <a:xfrm>
            <a:off x="980661" y="388454"/>
            <a:ext cx="7893581" cy="1874838"/>
          </a:xfrm>
        </p:spPr>
        <p:txBody>
          <a:bodyPr/>
          <a:lstStyle/>
          <a:p>
            <a:pPr algn="ctr"/>
            <a:r>
              <a:rPr lang="en-US" sz="2400" i="1" dirty="0" smtClean="0"/>
              <a:t>CEOS </a:t>
            </a:r>
            <a:r>
              <a:rPr lang="en-US" sz="2400" i="1" dirty="0"/>
              <a:t>Disaster Risk </a:t>
            </a:r>
            <a:r>
              <a:rPr lang="en-US" sz="2400" i="1" dirty="0" smtClean="0"/>
              <a:t>Management</a:t>
            </a:r>
            <a:r>
              <a:rPr lang="en-US" dirty="0" smtClean="0"/>
              <a:t/>
            </a:r>
            <a:br>
              <a:rPr lang="en-US" dirty="0" smtClean="0"/>
            </a:br>
            <a:r>
              <a:rPr lang="en-US" dirty="0" smtClean="0"/>
              <a:t/>
            </a:r>
            <a:br>
              <a:rPr lang="en-US" dirty="0" smtClean="0"/>
            </a:br>
            <a:r>
              <a:rPr lang="en-US" dirty="0"/>
              <a:t/>
            </a:r>
            <a:br>
              <a:rPr lang="en-US" dirty="0"/>
            </a:br>
            <a:r>
              <a:rPr lang="en-US" sz="3600" dirty="0">
                <a:solidFill>
                  <a:schemeClr val="tx1">
                    <a:lumMod val="20000"/>
                    <a:lumOff val="80000"/>
                  </a:schemeClr>
                </a:solidFill>
              </a:rPr>
              <a:t>CEOS DRM Observation Strategy</a:t>
            </a:r>
            <a:endParaRPr lang="en-US" sz="3600" dirty="0" smtClean="0">
              <a:solidFill>
                <a:schemeClr val="tx1">
                  <a:lumMod val="20000"/>
                  <a:lumOff val="8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ail.google.com/mail/u/0/?ui=2&amp;ik=4e2edaa4a4&amp;view=att&amp;th=141e56e0b8745da6&amp;attid=0.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s://mail.google.com/mail/u/0/?ui=2&amp;ik=4e2edaa4a4&amp;view=att&amp;th=141e56e0b8745da6&amp;attid=0.1&amp;disp=em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6" y="1366309"/>
            <a:ext cx="9156745" cy="471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2052084" y="101600"/>
            <a:ext cx="683698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smtClean="0">
                <a:latin typeface="Tahoma" pitchFamily="-106" charset="0"/>
                <a:ea typeface="ＭＳ Ｐゴシック" pitchFamily="-106" charset="-128"/>
                <a:cs typeface="Tahoma" pitchFamily="-106" charset="0"/>
              </a:rPr>
              <a:t>Flood Pilot – regional areas of focus</a:t>
            </a:r>
            <a:endParaRPr lang="en-US" sz="2000" dirty="0">
              <a:latin typeface="Tahoma" pitchFamily="-106" charset="0"/>
              <a:ea typeface="ＭＳ Ｐゴシック" pitchFamily="-106" charset="-128"/>
              <a:cs typeface="Tahoma" pitchFamily="-106" charset="0"/>
            </a:endParaRPr>
          </a:p>
        </p:txBody>
      </p:sp>
      <p:sp>
        <p:nvSpPr>
          <p:cNvPr id="6" name="TextBox 5"/>
          <p:cNvSpPr txBox="1"/>
          <p:nvPr/>
        </p:nvSpPr>
        <p:spPr>
          <a:xfrm>
            <a:off x="0" y="6007385"/>
            <a:ext cx="9144000" cy="923330"/>
          </a:xfrm>
          <a:prstGeom prst="rect">
            <a:avLst/>
          </a:prstGeom>
          <a:noFill/>
        </p:spPr>
        <p:txBody>
          <a:bodyPr wrap="square" rtlCol="0">
            <a:spAutoFit/>
          </a:bodyPr>
          <a:lstStyle/>
          <a:p>
            <a:pPr algn="ctr"/>
            <a:r>
              <a:rPr lang="en-US" dirty="0" smtClean="0"/>
              <a:t>High spatial resolution full-cycle flood monitoring in Caribbean/Central America, Southern Africa and Southeast Asia (Mekong and Java); will be used to validate high temporal resolution low spatial resolution global work</a:t>
            </a:r>
          </a:p>
        </p:txBody>
      </p:sp>
    </p:spTree>
    <p:extLst>
      <p:ext uri="{BB962C8B-B14F-4D97-AF65-F5344CB8AC3E}">
        <p14:creationId xmlns:p14="http://schemas.microsoft.com/office/powerpoint/2010/main" val="287392448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28A0092B-C50C-407E-A947-70E740481C1C}">
                <a14:useLocalDpi xmlns:a14="http://schemas.microsoft.com/office/drawing/2010/main" val="0"/>
              </a:ext>
            </a:extLst>
          </a:blip>
          <a:srcRect l="33197" t="28001" r="14426" b="8096"/>
          <a:stretch>
            <a:fillRect/>
          </a:stretch>
        </p:blipFill>
        <p:spPr bwMode="auto">
          <a:xfrm>
            <a:off x="84138" y="981075"/>
            <a:ext cx="474345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Placeholder 3"/>
          <p:cNvSpPr>
            <a:spLocks noGrp="1"/>
          </p:cNvSpPr>
          <p:nvPr>
            <p:ph type="body" sz="half" idx="2"/>
          </p:nvPr>
        </p:nvSpPr>
        <p:spPr>
          <a:xfrm>
            <a:off x="4827588" y="1347064"/>
            <a:ext cx="4316412" cy="5218836"/>
          </a:xfrm>
        </p:spPr>
        <p:txBody>
          <a:bodyPr/>
          <a:lstStyle/>
          <a:p>
            <a:r>
              <a:rPr lang="en-US" sz="2000" dirty="0">
                <a:solidFill>
                  <a:schemeClr val="tx1">
                    <a:lumMod val="60000"/>
                    <a:lumOff val="40000"/>
                  </a:schemeClr>
                </a:solidFill>
                <a:latin typeface="Calibri" charset="0"/>
                <a:ea typeface="MS PGothic" charset="0"/>
              </a:rPr>
              <a:t>WHY?</a:t>
            </a:r>
          </a:p>
          <a:p>
            <a:r>
              <a:rPr lang="en-US" sz="2000" dirty="0">
                <a:latin typeface="Calibri" charset="0"/>
                <a:ea typeface="MS PGothic" charset="0"/>
              </a:rPr>
              <a:t>Over 300,000 people have been killed by volcanoes since the 1600s, and hundreds of millions live within 20 km of an active volcano today.</a:t>
            </a:r>
          </a:p>
          <a:p>
            <a:r>
              <a:rPr lang="en-US" sz="2000" i="1" dirty="0">
                <a:solidFill>
                  <a:schemeClr val="tx1">
                    <a:lumMod val="60000"/>
                    <a:lumOff val="40000"/>
                  </a:schemeClr>
                </a:solidFill>
                <a:latin typeface="Calibri" charset="0"/>
                <a:ea typeface="MS PGothic" charset="0"/>
              </a:rPr>
              <a:t>WHAT’S MISSING? </a:t>
            </a:r>
          </a:p>
          <a:p>
            <a:pPr>
              <a:buFont typeface="Arial" charset="0"/>
              <a:buChar char="•"/>
            </a:pPr>
            <a:r>
              <a:rPr lang="en-US" sz="2000" dirty="0">
                <a:latin typeface="Calibri" charset="0"/>
                <a:ea typeface="MS PGothic" charset="0"/>
              </a:rPr>
              <a:t> Only ~10% of the ~1500 active volcanoes in the world are being monitored in some way</a:t>
            </a:r>
          </a:p>
          <a:p>
            <a:pPr>
              <a:buFont typeface="Arial" charset="0"/>
              <a:buChar char="•"/>
            </a:pPr>
            <a:r>
              <a:rPr lang="en-US" sz="2000" dirty="0">
                <a:latin typeface="Calibri" charset="0"/>
                <a:ea typeface="MS PGothic" charset="0"/>
              </a:rPr>
              <a:t> </a:t>
            </a:r>
            <a:r>
              <a:rPr lang="en-US" sz="2000" dirty="0">
                <a:solidFill>
                  <a:srgbClr val="008000"/>
                </a:solidFill>
                <a:latin typeface="Calibri" charset="0"/>
                <a:ea typeface="MS PGothic" charset="0"/>
              </a:rPr>
              <a:t>Current EO data collection is not coordinated for volcano monitoring</a:t>
            </a:r>
          </a:p>
          <a:p>
            <a:pPr>
              <a:buFont typeface="Arial" charset="0"/>
              <a:buChar char="•"/>
            </a:pPr>
            <a:r>
              <a:rPr lang="en-US" sz="2000" dirty="0">
                <a:latin typeface="Calibri" charset="0"/>
                <a:ea typeface="MS PGothic" charset="0"/>
              </a:rPr>
              <a:t> Need partners to exploit data that are currently collected</a:t>
            </a:r>
          </a:p>
          <a:p>
            <a:pPr>
              <a:buFont typeface="Arial" charset="0"/>
              <a:buChar char="•"/>
            </a:pPr>
            <a:r>
              <a:rPr lang="en-US" sz="2000" dirty="0">
                <a:latin typeface="Calibri" charset="0"/>
                <a:ea typeface="MS PGothic" charset="0"/>
              </a:rPr>
              <a:t> Need systematic observations before, during, and after volcanic events</a:t>
            </a:r>
          </a:p>
        </p:txBody>
      </p:sp>
      <p:sp>
        <p:nvSpPr>
          <p:cNvPr id="26627" name="TextBox 6"/>
          <p:cNvSpPr txBox="1">
            <a:spLocks noChangeArrowheads="1"/>
          </p:cNvSpPr>
          <p:nvPr/>
        </p:nvSpPr>
        <p:spPr bwMode="auto">
          <a:xfrm>
            <a:off x="84138" y="6165850"/>
            <a:ext cx="6216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GB" sz="1400">
                <a:solidFill>
                  <a:schemeClr val="bg1"/>
                </a:solidFill>
              </a:rPr>
              <a:t>Merapi, Indonesia, erupting in 2010. From Pallister and others, in press</a:t>
            </a:r>
          </a:p>
        </p:txBody>
      </p:sp>
      <p:sp>
        <p:nvSpPr>
          <p:cNvPr id="26628" name="Title 4"/>
          <p:cNvSpPr txBox="1">
            <a:spLocks/>
          </p:cNvSpPr>
          <p:nvPr/>
        </p:nvSpPr>
        <p:spPr bwMode="auto">
          <a:xfrm>
            <a:off x="323850" y="115888"/>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b="1" dirty="0" smtClean="0">
                <a:solidFill>
                  <a:srgbClr val="FFFFFF"/>
                </a:solidFill>
              </a:rPr>
              <a:t>Volcanoes – the need</a:t>
            </a:r>
            <a:endParaRPr lang="en-GB" sz="2800" b="1" dirty="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381829" y="1347064"/>
            <a:ext cx="5762171" cy="5510936"/>
          </a:xfrm>
        </p:spPr>
        <p:txBody>
          <a:bodyPr>
            <a:noAutofit/>
          </a:bodyPr>
          <a:lstStyle/>
          <a:p>
            <a:pPr>
              <a:defRPr/>
            </a:pPr>
            <a:r>
              <a:rPr lang="en-US" sz="1800" dirty="0">
                <a:solidFill>
                  <a:schemeClr val="tx1">
                    <a:lumMod val="60000"/>
                    <a:lumOff val="40000"/>
                  </a:schemeClr>
                </a:solidFill>
                <a:ea typeface="ＭＳ Ｐゴシック" charset="0"/>
                <a:cs typeface="+mn-cs"/>
              </a:rPr>
              <a:t>S</a:t>
            </a:r>
            <a:r>
              <a:rPr lang="en-US" sz="1800" dirty="0" smtClean="0">
                <a:solidFill>
                  <a:schemeClr val="tx1">
                    <a:lumMod val="60000"/>
                    <a:lumOff val="40000"/>
                  </a:schemeClr>
                </a:solidFill>
                <a:ea typeface="ＭＳ Ｐゴシック" charset="0"/>
                <a:cs typeface="+mn-cs"/>
              </a:rPr>
              <a:t>tepping</a:t>
            </a:r>
            <a:r>
              <a:rPr lang="en-US" sz="1800" dirty="0">
                <a:solidFill>
                  <a:schemeClr val="tx1">
                    <a:lumMod val="60000"/>
                    <a:lumOff val="40000"/>
                  </a:schemeClr>
                </a:solidFill>
                <a:ea typeface="ＭＳ Ｐゴシック" charset="0"/>
                <a:cs typeface="+mn-cs"/>
              </a:rPr>
              <a:t>-stone towards the long-term </a:t>
            </a:r>
            <a:r>
              <a:rPr lang="en-US" sz="1800" dirty="0" smtClean="0">
                <a:solidFill>
                  <a:schemeClr val="tx1">
                    <a:lumMod val="60000"/>
                    <a:lumOff val="40000"/>
                  </a:schemeClr>
                </a:solidFill>
                <a:ea typeface="ＭＳ Ｐゴシック" charset="0"/>
                <a:cs typeface="+mn-cs"/>
              </a:rPr>
              <a:t>objectives of </a:t>
            </a:r>
            <a:r>
              <a:rPr lang="en-US" sz="1800" dirty="0">
                <a:solidFill>
                  <a:schemeClr val="tx1">
                    <a:lumMod val="60000"/>
                    <a:lumOff val="40000"/>
                  </a:schemeClr>
                </a:solidFill>
                <a:ea typeface="ＭＳ Ｐゴシック" charset="0"/>
                <a:cs typeface="+mn-cs"/>
              </a:rPr>
              <a:t>the </a:t>
            </a:r>
            <a:r>
              <a:rPr lang="en-US" sz="1800" dirty="0" err="1">
                <a:solidFill>
                  <a:schemeClr val="tx1">
                    <a:lumMod val="60000"/>
                    <a:lumOff val="40000"/>
                  </a:schemeClr>
                </a:solidFill>
                <a:ea typeface="ＭＳ Ｐゴシック" charset="0"/>
                <a:cs typeface="+mn-cs"/>
              </a:rPr>
              <a:t>Santorini</a:t>
            </a:r>
            <a:r>
              <a:rPr lang="en-US" sz="1800" dirty="0">
                <a:solidFill>
                  <a:schemeClr val="tx1">
                    <a:lumMod val="60000"/>
                    <a:lumOff val="40000"/>
                  </a:schemeClr>
                </a:solidFill>
                <a:ea typeface="ＭＳ Ｐゴシック" charset="0"/>
                <a:cs typeface="+mn-cs"/>
              </a:rPr>
              <a:t> </a:t>
            </a:r>
            <a:r>
              <a:rPr lang="en-US" sz="1800" dirty="0" smtClean="0">
                <a:solidFill>
                  <a:schemeClr val="tx1">
                    <a:lumMod val="60000"/>
                    <a:lumOff val="40000"/>
                  </a:schemeClr>
                </a:solidFill>
                <a:ea typeface="ＭＳ Ｐゴシック" charset="0"/>
                <a:cs typeface="+mn-cs"/>
              </a:rPr>
              <a:t>Report: </a:t>
            </a:r>
          </a:p>
          <a:p>
            <a:pPr marL="342900" indent="-342900">
              <a:buFont typeface="Arial" charset="0"/>
              <a:buAutoNum type="arabicParenR"/>
              <a:defRPr/>
            </a:pPr>
            <a:r>
              <a:rPr lang="en-US" sz="1800" dirty="0" smtClean="0">
                <a:solidFill>
                  <a:srgbClr val="001E59"/>
                </a:solidFill>
                <a:ea typeface="ＭＳ Ｐゴシック" charset="0"/>
                <a:cs typeface="+mn-cs"/>
              </a:rPr>
              <a:t>global </a:t>
            </a:r>
            <a:r>
              <a:rPr lang="en-US" sz="1800" dirty="0">
                <a:solidFill>
                  <a:srgbClr val="001E59"/>
                </a:solidFill>
                <a:ea typeface="ＭＳ Ｐゴシック" charset="0"/>
                <a:cs typeface="+mn-cs"/>
              </a:rPr>
              <a:t>background observations at all Holocene volcanoes; </a:t>
            </a:r>
            <a:endParaRPr lang="en-US" sz="1800" dirty="0" smtClean="0">
              <a:solidFill>
                <a:srgbClr val="001E59"/>
              </a:solidFill>
              <a:ea typeface="ＭＳ Ｐゴシック" charset="0"/>
              <a:cs typeface="+mn-cs"/>
            </a:endParaRPr>
          </a:p>
          <a:p>
            <a:pPr marL="342900" indent="-342900">
              <a:buFont typeface="Arial" charset="0"/>
              <a:buAutoNum type="arabicParenR"/>
              <a:defRPr/>
            </a:pPr>
            <a:r>
              <a:rPr lang="en-US" sz="1800" dirty="0" smtClean="0">
                <a:solidFill>
                  <a:srgbClr val="001E59"/>
                </a:solidFill>
                <a:ea typeface="ＭＳ Ｐゴシック" charset="0"/>
                <a:cs typeface="+mn-cs"/>
              </a:rPr>
              <a:t>weekly </a:t>
            </a:r>
            <a:r>
              <a:rPr lang="en-US" sz="1800" dirty="0">
                <a:solidFill>
                  <a:srgbClr val="001E59"/>
                </a:solidFill>
                <a:ea typeface="ＭＳ Ｐゴシック" charset="0"/>
                <a:cs typeface="+mn-cs"/>
              </a:rPr>
              <a:t>observations at restless volcanoes</a:t>
            </a:r>
            <a:r>
              <a:rPr lang="en-US" sz="1800" dirty="0" smtClean="0">
                <a:solidFill>
                  <a:srgbClr val="001E59"/>
                </a:solidFill>
                <a:ea typeface="ＭＳ Ｐゴシック" charset="0"/>
                <a:cs typeface="+mn-cs"/>
              </a:rPr>
              <a:t>;</a:t>
            </a:r>
          </a:p>
          <a:p>
            <a:pPr marL="342900" indent="-342900">
              <a:buFont typeface="Arial" charset="0"/>
              <a:buAutoNum type="arabicParenR"/>
              <a:defRPr/>
            </a:pPr>
            <a:r>
              <a:rPr lang="en-US" sz="1800" dirty="0" smtClean="0">
                <a:solidFill>
                  <a:srgbClr val="001E59"/>
                </a:solidFill>
                <a:ea typeface="ＭＳ Ｐゴシック" charset="0"/>
                <a:cs typeface="+mn-cs"/>
              </a:rPr>
              <a:t>daily </a:t>
            </a:r>
            <a:r>
              <a:rPr lang="en-US" sz="1800" dirty="0">
                <a:solidFill>
                  <a:srgbClr val="001E59"/>
                </a:solidFill>
                <a:ea typeface="ＭＳ Ｐゴシック" charset="0"/>
                <a:cs typeface="+mn-cs"/>
              </a:rPr>
              <a:t>observations at erupting volcanoes</a:t>
            </a:r>
            <a:r>
              <a:rPr lang="en-US" sz="1800" dirty="0" smtClean="0">
                <a:solidFill>
                  <a:srgbClr val="001E59"/>
                </a:solidFill>
                <a:ea typeface="ＭＳ Ｐゴシック" charset="0"/>
                <a:cs typeface="+mn-cs"/>
              </a:rPr>
              <a:t>;</a:t>
            </a:r>
          </a:p>
          <a:p>
            <a:pPr marL="342900" indent="-342900">
              <a:buFont typeface="Arial" charset="0"/>
              <a:buAutoNum type="arabicParenR"/>
              <a:defRPr/>
            </a:pPr>
            <a:r>
              <a:rPr lang="en-US" sz="1800" dirty="0" smtClean="0">
                <a:solidFill>
                  <a:srgbClr val="001E59"/>
                </a:solidFill>
                <a:ea typeface="ＭＳ Ｐゴシック" charset="0"/>
                <a:cs typeface="+mn-cs"/>
              </a:rPr>
              <a:t>development </a:t>
            </a:r>
            <a:r>
              <a:rPr lang="en-US" sz="1800" dirty="0">
                <a:solidFill>
                  <a:srgbClr val="001E59"/>
                </a:solidFill>
                <a:ea typeface="ＭＳ Ｐゴシック" charset="0"/>
                <a:cs typeface="+mn-cs"/>
              </a:rPr>
              <a:t>of novel measurements</a:t>
            </a:r>
            <a:r>
              <a:rPr lang="en-US" sz="1800" dirty="0" smtClean="0">
                <a:solidFill>
                  <a:srgbClr val="001E59"/>
                </a:solidFill>
                <a:ea typeface="ＭＳ Ｐゴシック" charset="0"/>
                <a:cs typeface="+mn-cs"/>
              </a:rPr>
              <a:t>;</a:t>
            </a:r>
          </a:p>
          <a:p>
            <a:pPr marL="342900" indent="-342900">
              <a:buFont typeface="Arial" charset="0"/>
              <a:buAutoNum type="arabicParenR"/>
              <a:defRPr/>
            </a:pPr>
            <a:r>
              <a:rPr lang="en-US" sz="1800" dirty="0" smtClean="0">
                <a:solidFill>
                  <a:srgbClr val="001E59"/>
                </a:solidFill>
                <a:ea typeface="ＭＳ Ｐゴシック" charset="0"/>
                <a:cs typeface="+mn-cs"/>
              </a:rPr>
              <a:t>20-</a:t>
            </a:r>
            <a:r>
              <a:rPr lang="en-US" sz="1800" dirty="0">
                <a:solidFill>
                  <a:srgbClr val="001E59"/>
                </a:solidFill>
                <a:ea typeface="ＭＳ Ｐゴシック" charset="0"/>
                <a:cs typeface="+mn-cs"/>
              </a:rPr>
              <a:t>year sustainability; and </a:t>
            </a:r>
            <a:endParaRPr lang="en-US" sz="1800" dirty="0" smtClean="0">
              <a:solidFill>
                <a:srgbClr val="001E59"/>
              </a:solidFill>
              <a:ea typeface="ＭＳ Ｐゴシック" charset="0"/>
              <a:cs typeface="+mn-cs"/>
            </a:endParaRPr>
          </a:p>
          <a:p>
            <a:pPr marL="342900" indent="-342900">
              <a:buFont typeface="Arial" charset="0"/>
              <a:buAutoNum type="arabicParenR"/>
              <a:defRPr/>
            </a:pPr>
            <a:r>
              <a:rPr lang="en-US" sz="1800" dirty="0" smtClean="0">
                <a:solidFill>
                  <a:srgbClr val="001E59"/>
                </a:solidFill>
                <a:ea typeface="ＭＳ Ｐゴシック" charset="0"/>
                <a:cs typeface="+mn-cs"/>
              </a:rPr>
              <a:t>capacity</a:t>
            </a:r>
            <a:r>
              <a:rPr lang="en-US" sz="1800" dirty="0">
                <a:solidFill>
                  <a:srgbClr val="001E59"/>
                </a:solidFill>
                <a:ea typeface="ＭＳ Ｐゴシック" charset="0"/>
                <a:cs typeface="+mn-cs"/>
              </a:rPr>
              <a:t>-building. </a:t>
            </a:r>
          </a:p>
          <a:p>
            <a:pPr>
              <a:defRPr/>
            </a:pPr>
            <a:r>
              <a:rPr lang="en-US" sz="1800" dirty="0" smtClean="0">
                <a:solidFill>
                  <a:schemeClr val="tx1">
                    <a:lumMod val="60000"/>
                    <a:lumOff val="40000"/>
                  </a:schemeClr>
                </a:solidFill>
                <a:ea typeface="ＭＳ Ｐゴシック" charset="0"/>
                <a:cs typeface="+mn-cs"/>
              </a:rPr>
              <a:t>Three main outcomes for </a:t>
            </a:r>
            <a:r>
              <a:rPr lang="en-US" sz="1800" dirty="0">
                <a:solidFill>
                  <a:schemeClr val="tx1">
                    <a:lumMod val="60000"/>
                    <a:lumOff val="40000"/>
                  </a:schemeClr>
                </a:solidFill>
                <a:ea typeface="ＭＳ Ｐゴシック" charset="0"/>
                <a:cs typeface="+mn-cs"/>
              </a:rPr>
              <a:t>volcano observatories and </a:t>
            </a:r>
            <a:r>
              <a:rPr lang="en-US" sz="1800" dirty="0" smtClean="0">
                <a:solidFill>
                  <a:schemeClr val="tx1">
                    <a:lumMod val="60000"/>
                    <a:lumOff val="40000"/>
                  </a:schemeClr>
                </a:solidFill>
                <a:ea typeface="ＭＳ Ｐゴシック" charset="0"/>
                <a:cs typeface="+mn-cs"/>
              </a:rPr>
              <a:t>VAACs:</a:t>
            </a:r>
          </a:p>
          <a:p>
            <a:pPr marL="342900" indent="-342900">
              <a:buFont typeface="Arial" charset="0"/>
              <a:buAutoNum type="alphaUcPeriod"/>
              <a:defRPr/>
            </a:pPr>
            <a:r>
              <a:rPr lang="en-US" sz="1800" dirty="0" smtClean="0">
                <a:solidFill>
                  <a:srgbClr val="001E59"/>
                </a:solidFill>
                <a:ea typeface="ＭＳ Ｐゴシック" charset="0"/>
                <a:cs typeface="+mn-cs"/>
              </a:rPr>
              <a:t>Demonstration of systematic monitoring in Latin America</a:t>
            </a:r>
          </a:p>
          <a:p>
            <a:pPr marL="342900" indent="-342900">
              <a:buFont typeface="Arial" charset="0"/>
              <a:buAutoNum type="alphaUcPeriod"/>
              <a:defRPr/>
            </a:pPr>
            <a:r>
              <a:rPr lang="en-US" sz="1800" dirty="0" smtClean="0">
                <a:solidFill>
                  <a:srgbClr val="001E59"/>
                </a:solidFill>
                <a:ea typeface="ＭＳ Ｐゴシック" charset="0"/>
                <a:cs typeface="+mn-cs"/>
              </a:rPr>
              <a:t>Development of new products for geohazard supersites initiative GSNL (Hawaii &amp; Iceland)</a:t>
            </a:r>
          </a:p>
          <a:p>
            <a:pPr marL="342900" indent="-342900">
              <a:buFont typeface="Arial" charset="0"/>
              <a:buAutoNum type="alphaUcPeriod"/>
              <a:defRPr/>
            </a:pPr>
            <a:r>
              <a:rPr lang="en-US" sz="1800" dirty="0" smtClean="0">
                <a:solidFill>
                  <a:srgbClr val="001E59"/>
                </a:solidFill>
                <a:ea typeface="ＭＳ Ｐゴシック" charset="0"/>
                <a:cs typeface="+mn-cs"/>
              </a:rPr>
              <a:t>Showcase 1 major eruption 2014-2016</a:t>
            </a:r>
            <a:endParaRPr lang="en-US" sz="1800" dirty="0">
              <a:solidFill>
                <a:srgbClr val="001E59"/>
              </a:solidFill>
              <a:ea typeface="ＭＳ Ｐゴシック" charset="0"/>
              <a:cs typeface="+mn-cs"/>
            </a:endParaRPr>
          </a:p>
        </p:txBody>
      </p:sp>
      <p:sp>
        <p:nvSpPr>
          <p:cNvPr id="122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GB"/>
          </a:p>
        </p:txBody>
      </p:sp>
      <p:sp>
        <p:nvSpPr>
          <p:cNvPr id="29699" name="TextBox 6"/>
          <p:cNvSpPr txBox="1">
            <a:spLocks noChangeArrowheads="1"/>
          </p:cNvSpPr>
          <p:nvPr/>
        </p:nvSpPr>
        <p:spPr bwMode="auto">
          <a:xfrm>
            <a:off x="107950" y="6176963"/>
            <a:ext cx="8928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GB" sz="1200" dirty="0">
                <a:solidFill>
                  <a:schemeClr val="bg1"/>
                </a:solidFill>
              </a:rPr>
              <a:t>Deformation of several volcanoes was detected in an arc-wide </a:t>
            </a:r>
            <a:r>
              <a:rPr lang="en-GB" sz="1200" dirty="0" err="1">
                <a:solidFill>
                  <a:schemeClr val="bg1"/>
                </a:solidFill>
              </a:rPr>
              <a:t>InSAR</a:t>
            </a:r>
            <a:r>
              <a:rPr lang="en-GB" sz="1200" dirty="0">
                <a:solidFill>
                  <a:schemeClr val="bg1"/>
                </a:solidFill>
              </a:rPr>
              <a:t> survey of South America by Pritchard and Simons, 2002.</a:t>
            </a:r>
          </a:p>
        </p:txBody>
      </p:sp>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l="33197" t="14514" r="29057" b="6494"/>
          <a:stretch>
            <a:fillRect/>
          </a:stretch>
        </p:blipFill>
        <p:spPr bwMode="auto">
          <a:xfrm>
            <a:off x="-42061" y="2005965"/>
            <a:ext cx="3423890" cy="430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itle 4"/>
          <p:cNvSpPr txBox="1">
            <a:spLocks/>
          </p:cNvSpPr>
          <p:nvPr/>
        </p:nvSpPr>
        <p:spPr bwMode="auto">
          <a:xfrm>
            <a:off x="1331912" y="115888"/>
            <a:ext cx="77041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b="1" dirty="0">
                <a:solidFill>
                  <a:srgbClr val="FFFFFF"/>
                </a:solidFill>
              </a:rPr>
              <a:t>Volcano Pilot Objectives</a:t>
            </a:r>
            <a:endParaRPr lang="en-GB" sz="2800" b="1" dirty="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smtClean="0">
                <a:latin typeface="Tahoma" pitchFamily="-106" charset="0"/>
                <a:ea typeface="ＭＳ Ｐゴシック" pitchFamily="-106" charset="-128"/>
                <a:cs typeface="Tahoma" pitchFamily="-106" charset="0"/>
              </a:rPr>
              <a:t>Volcano Pilot – regional areas of focus</a:t>
            </a:r>
            <a:endParaRPr lang="en-US" sz="2000" dirty="0">
              <a:latin typeface="Tahoma" pitchFamily="-106" charset="0"/>
              <a:ea typeface="ＭＳ Ｐゴシック" pitchFamily="-106" charset="-128"/>
              <a:cs typeface="Tahoma" pitchFamily="-106" charset="0"/>
            </a:endParaRPr>
          </a:p>
        </p:txBody>
      </p:sp>
      <p:sp>
        <p:nvSpPr>
          <p:cNvPr id="3" name="Rectangle 3"/>
          <p:cNvSpPr txBox="1">
            <a:spLocks noChangeArrowheads="1"/>
          </p:cNvSpPr>
          <p:nvPr/>
        </p:nvSpPr>
        <p:spPr>
          <a:xfrm>
            <a:off x="146998" y="1429608"/>
            <a:ext cx="8679502" cy="5129942"/>
          </a:xfrm>
          <a:prstGeom prst="rect">
            <a:avLst/>
          </a:prstGeom>
        </p:spPr>
        <p:txBody>
          <a:bodyPr/>
          <a:lstStyle/>
          <a:p>
            <a:pPr marR="0" lvl="1" defTabSz="914400" eaLnBrk="1" latinLnBrk="0" hangingPunct="1">
              <a:lnSpc>
                <a:spcPct val="90000"/>
              </a:lnSpc>
              <a:spcBef>
                <a:spcPct val="20000"/>
              </a:spcBef>
              <a:buClrTx/>
              <a:buSzTx/>
              <a:tabLst/>
              <a:defRPr/>
            </a:pPr>
            <a:endParaRPr lang="en-GB" altLang="ja-JP" sz="2400" kern="0" dirty="0" smtClean="0">
              <a:solidFill>
                <a:schemeClr val="tx1">
                  <a:lumMod val="75000"/>
                </a:schemeClr>
              </a:solidFill>
              <a:latin typeface="Arial" pitchFamily="34" charset="0"/>
              <a:ea typeface="ＭＳ Ｐゴシック" pitchFamily="50" charset="-128"/>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2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13</a:t>
            </a:fld>
            <a:endParaRPr lang="en-US" sz="1200" dirty="0"/>
          </a:p>
        </p:txBody>
      </p:sp>
      <p:pic>
        <p:nvPicPr>
          <p:cNvPr id="5" name="Picture 2" descr="C:\Users\ipetitev\Desktop\cove_export_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 y="1374876"/>
            <a:ext cx="9085263" cy="46433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petitev\AppData\Local\Temp\SNAGHTML597978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397" y="1429607"/>
            <a:ext cx="3534117" cy="19444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bwMode="auto">
          <a:xfrm flipH="1">
            <a:off x="4223657" y="2002971"/>
            <a:ext cx="885373"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8" name="TextBox 7"/>
          <p:cNvSpPr txBox="1"/>
          <p:nvPr/>
        </p:nvSpPr>
        <p:spPr>
          <a:xfrm>
            <a:off x="0" y="6007385"/>
            <a:ext cx="9144000" cy="923330"/>
          </a:xfrm>
          <a:prstGeom prst="rect">
            <a:avLst/>
          </a:prstGeom>
          <a:noFill/>
        </p:spPr>
        <p:txBody>
          <a:bodyPr wrap="square" rtlCol="0">
            <a:spAutoFit/>
          </a:bodyPr>
          <a:lstStyle/>
          <a:p>
            <a:pPr algn="ctr"/>
            <a:r>
              <a:rPr lang="en-US" dirty="0"/>
              <a:t>Regional monitoring demonstration in Latin America; new product development over existing volcanic GSNL (Hawaii and Iceland); single volcano response demonstration if major event in 2014-2016</a:t>
            </a:r>
            <a:endParaRPr lang="en-US" dirty="0" smtClean="0"/>
          </a:p>
        </p:txBody>
      </p:sp>
    </p:spTree>
    <p:extLst>
      <p:ext uri="{BB962C8B-B14F-4D97-AF65-F5344CB8AC3E}">
        <p14:creationId xmlns:p14="http://schemas.microsoft.com/office/powerpoint/2010/main" val="59670623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3"/>
          <p:cNvSpPr>
            <a:spLocks noGrp="1"/>
          </p:cNvSpPr>
          <p:nvPr>
            <p:ph type="body" sz="half" idx="2"/>
          </p:nvPr>
        </p:nvSpPr>
        <p:spPr>
          <a:xfrm>
            <a:off x="4284663" y="1308578"/>
            <a:ext cx="4859337" cy="4928710"/>
          </a:xfrm>
        </p:spPr>
        <p:txBody>
          <a:bodyPr/>
          <a:lstStyle/>
          <a:p>
            <a:r>
              <a:rPr lang="en-US" sz="2000" i="1" dirty="0">
                <a:solidFill>
                  <a:schemeClr val="tx1">
                    <a:lumMod val="60000"/>
                    <a:lumOff val="40000"/>
                  </a:schemeClr>
                </a:solidFill>
                <a:latin typeface="Calibri" charset="0"/>
                <a:ea typeface="MS PGothic" charset="0"/>
              </a:rPr>
              <a:t>WHY?</a:t>
            </a:r>
            <a:r>
              <a:rPr lang="en-US" sz="2000" dirty="0">
                <a:solidFill>
                  <a:schemeClr val="tx1">
                    <a:lumMod val="60000"/>
                    <a:lumOff val="40000"/>
                  </a:schemeClr>
                </a:solidFill>
                <a:latin typeface="Calibri" charset="0"/>
                <a:ea typeface="MS PGothic" charset="0"/>
              </a:rPr>
              <a:t>  </a:t>
            </a:r>
            <a:r>
              <a:rPr lang="en-US" sz="2000" dirty="0">
                <a:solidFill>
                  <a:srgbClr val="001E59"/>
                </a:solidFill>
                <a:latin typeface="Calibri" charset="0"/>
                <a:ea typeface="MS PGothic" charset="0"/>
              </a:rPr>
              <a:t>Most devastating global disaster – large number of events and largest number of total deaths (large events); EO can support increased understanding of nature and extent of risk – cannot predict earthquakes. EO also supports response and other phases. </a:t>
            </a:r>
          </a:p>
          <a:p>
            <a:r>
              <a:rPr lang="en-US" sz="2000" i="1" dirty="0">
                <a:solidFill>
                  <a:schemeClr val="tx1">
                    <a:lumMod val="60000"/>
                    <a:lumOff val="40000"/>
                  </a:schemeClr>
                </a:solidFill>
                <a:latin typeface="Calibri" charset="0"/>
                <a:ea typeface="MS PGothic" charset="0"/>
              </a:rPr>
              <a:t>WHAT’S MISSING</a:t>
            </a:r>
            <a:r>
              <a:rPr lang="en-US" sz="2000" dirty="0">
                <a:solidFill>
                  <a:schemeClr val="tx1">
                    <a:lumMod val="60000"/>
                    <a:lumOff val="40000"/>
                  </a:schemeClr>
                </a:solidFill>
                <a:latin typeface="Calibri" charset="0"/>
                <a:ea typeface="MS PGothic" charset="0"/>
              </a:rPr>
              <a:t>?  </a:t>
            </a:r>
            <a:r>
              <a:rPr lang="en-US" sz="2000" dirty="0">
                <a:solidFill>
                  <a:srgbClr val="001E59"/>
                </a:solidFill>
                <a:latin typeface="Calibri" charset="0"/>
                <a:ea typeface="MS PGothic" charset="0"/>
              </a:rPr>
              <a:t>Large data collects over seismic strain belt (15% earth surface) to improve scientific knowledge of seismic hazard; partners to </a:t>
            </a:r>
            <a:r>
              <a:rPr lang="en-US" sz="2000" dirty="0" err="1">
                <a:solidFill>
                  <a:srgbClr val="001E59"/>
                </a:solidFill>
                <a:latin typeface="Calibri" charset="0"/>
                <a:ea typeface="MS PGothic" charset="0"/>
              </a:rPr>
              <a:t>analyse</a:t>
            </a:r>
            <a:r>
              <a:rPr lang="en-US" sz="2000" dirty="0">
                <a:solidFill>
                  <a:srgbClr val="001E59"/>
                </a:solidFill>
                <a:latin typeface="Calibri" charset="0"/>
                <a:ea typeface="MS PGothic" charset="0"/>
              </a:rPr>
              <a:t> data to generate surface strain model based on </a:t>
            </a:r>
            <a:r>
              <a:rPr lang="en-US" sz="2000" dirty="0" err="1">
                <a:solidFill>
                  <a:srgbClr val="001E59"/>
                </a:solidFill>
                <a:latin typeface="Calibri" charset="0"/>
                <a:ea typeface="MS PGothic" charset="0"/>
              </a:rPr>
              <a:t>interferometric</a:t>
            </a:r>
            <a:r>
              <a:rPr lang="en-US" sz="2000" dirty="0">
                <a:solidFill>
                  <a:srgbClr val="001E59"/>
                </a:solidFill>
                <a:latin typeface="Calibri" charset="0"/>
                <a:ea typeface="MS PGothic" charset="0"/>
              </a:rPr>
              <a:t> SAR analysis. GSNL provide </a:t>
            </a:r>
            <a:r>
              <a:rPr lang="en-US" sz="2000" dirty="0">
                <a:solidFill>
                  <a:srgbClr val="008000"/>
                </a:solidFill>
                <a:latin typeface="Calibri" charset="0"/>
                <a:ea typeface="MS PGothic" charset="0"/>
              </a:rPr>
              <a:t>EO data for improved scientific understanding but only over limited areas. </a:t>
            </a:r>
            <a:r>
              <a:rPr lang="en-US" sz="2000" dirty="0">
                <a:solidFill>
                  <a:srgbClr val="001E59"/>
                </a:solidFill>
                <a:latin typeface="Calibri" charset="0"/>
                <a:ea typeface="MS PGothic" charset="0"/>
              </a:rPr>
              <a:t>Science products for EQ response (M&gt;5.8 not covered by GSNL, data types for science not covered by Charter).</a:t>
            </a:r>
          </a:p>
        </p:txBody>
      </p:sp>
      <p:pic>
        <p:nvPicPr>
          <p:cNvPr id="31746" name="Picture 14" descr="Figure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0" y="1490909"/>
            <a:ext cx="42529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6"/>
          <p:cNvSpPr txBox="1">
            <a:spLocks noChangeArrowheads="1"/>
          </p:cNvSpPr>
          <p:nvPr/>
        </p:nvSpPr>
        <p:spPr bwMode="auto">
          <a:xfrm>
            <a:off x="91763" y="6080336"/>
            <a:ext cx="4194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200" b="1" dirty="0">
                <a:solidFill>
                  <a:srgbClr val="000000"/>
                </a:solidFill>
              </a:rPr>
              <a:t>Precise terrain motion product to support Crustal Block Boundaries analysis over the Cephalonia Island, Greece, Standard Deviation of Velocity Field using ENVISAT Descending (2003 – 2008), Credits: NKUA.</a:t>
            </a:r>
            <a:endParaRPr lang="en-GB" sz="1200" b="1" dirty="0">
              <a:solidFill>
                <a:srgbClr val="000000"/>
              </a:solidFill>
            </a:endParaRPr>
          </a:p>
        </p:txBody>
      </p:sp>
      <p:sp>
        <p:nvSpPr>
          <p:cNvPr id="31748" name="Title 4"/>
          <p:cNvSpPr txBox="1">
            <a:spLocks/>
          </p:cNvSpPr>
          <p:nvPr/>
        </p:nvSpPr>
        <p:spPr bwMode="auto">
          <a:xfrm>
            <a:off x="323850" y="115888"/>
            <a:ext cx="841129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b="1" dirty="0">
                <a:solidFill>
                  <a:srgbClr val="FFFFFF"/>
                </a:solidFill>
              </a:rPr>
              <a:t>Seismic </a:t>
            </a:r>
            <a:r>
              <a:rPr lang="en-US" sz="2800" b="1" dirty="0" smtClean="0">
                <a:solidFill>
                  <a:srgbClr val="FFFFFF"/>
                </a:solidFill>
              </a:rPr>
              <a:t>Hazards – the need</a:t>
            </a:r>
            <a:endParaRPr lang="en-GB" sz="2800" b="1" dirty="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3"/>
          <p:cNvSpPr>
            <a:spLocks noGrp="1"/>
          </p:cNvSpPr>
          <p:nvPr>
            <p:ph type="body" sz="half" idx="2"/>
          </p:nvPr>
        </p:nvSpPr>
        <p:spPr>
          <a:xfrm>
            <a:off x="179388" y="1356199"/>
            <a:ext cx="5472112" cy="4722567"/>
          </a:xfrm>
        </p:spPr>
        <p:txBody>
          <a:bodyPr/>
          <a:lstStyle/>
          <a:p>
            <a:pPr>
              <a:lnSpc>
                <a:spcPct val="80000"/>
              </a:lnSpc>
            </a:pPr>
            <a:r>
              <a:rPr lang="en-GB" sz="1900" dirty="0">
                <a:latin typeface="Calibri" charset="0"/>
                <a:ea typeface="MS PGothic" charset="0"/>
              </a:rPr>
              <a:t>Objectives based on priorities elaborated through an open review process in the framework of the </a:t>
            </a:r>
            <a:r>
              <a:rPr lang="en-GB" sz="1900" dirty="0" err="1">
                <a:latin typeface="Calibri" charset="0"/>
                <a:ea typeface="MS PGothic" charset="0"/>
              </a:rPr>
              <a:t>Santorini</a:t>
            </a:r>
            <a:r>
              <a:rPr lang="en-GB" sz="1900" dirty="0">
                <a:latin typeface="Calibri" charset="0"/>
                <a:ea typeface="MS PGothic" charset="0"/>
              </a:rPr>
              <a:t> Conference. </a:t>
            </a:r>
            <a:endParaRPr lang="en-GB" sz="1900" dirty="0" smtClean="0">
              <a:latin typeface="Calibri" charset="0"/>
              <a:ea typeface="MS PGothic" charset="0"/>
            </a:endParaRPr>
          </a:p>
          <a:p>
            <a:pPr>
              <a:lnSpc>
                <a:spcPct val="80000"/>
              </a:lnSpc>
            </a:pPr>
            <a:endParaRPr lang="en-GB" sz="1900" dirty="0">
              <a:solidFill>
                <a:schemeClr val="tx1">
                  <a:lumMod val="60000"/>
                  <a:lumOff val="40000"/>
                </a:schemeClr>
              </a:solidFill>
              <a:latin typeface="Calibri" charset="0"/>
              <a:ea typeface="MS PGothic" charset="0"/>
            </a:endParaRPr>
          </a:p>
          <a:p>
            <a:pPr>
              <a:lnSpc>
                <a:spcPct val="80000"/>
              </a:lnSpc>
            </a:pPr>
            <a:r>
              <a:rPr lang="en-GB" sz="1900" dirty="0" smtClean="0">
                <a:solidFill>
                  <a:schemeClr val="tx1">
                    <a:lumMod val="60000"/>
                    <a:lumOff val="40000"/>
                  </a:schemeClr>
                </a:solidFill>
                <a:latin typeface="Calibri" charset="0"/>
                <a:ea typeface="MS PGothic" charset="0"/>
              </a:rPr>
              <a:t>The </a:t>
            </a:r>
            <a:r>
              <a:rPr lang="en-GB" sz="1900" dirty="0">
                <a:solidFill>
                  <a:schemeClr val="tx1">
                    <a:lumMod val="60000"/>
                    <a:lumOff val="40000"/>
                  </a:schemeClr>
                </a:solidFill>
                <a:latin typeface="Calibri" charset="0"/>
                <a:ea typeface="MS PGothic" charset="0"/>
              </a:rPr>
              <a:t>three objectives are: </a:t>
            </a:r>
            <a:endParaRPr lang="en-GB" sz="1900" b="1" dirty="0">
              <a:latin typeface="Calibri" charset="0"/>
              <a:ea typeface="MS PGothic" charset="0"/>
            </a:endParaRPr>
          </a:p>
          <a:p>
            <a:pPr>
              <a:lnSpc>
                <a:spcPct val="80000"/>
              </a:lnSpc>
            </a:pPr>
            <a:r>
              <a:rPr lang="en-GB" sz="1900" b="1" dirty="0">
                <a:latin typeface="Calibri" charset="0"/>
                <a:ea typeface="MS PGothic" charset="0"/>
              </a:rPr>
              <a:t>A) </a:t>
            </a:r>
            <a:r>
              <a:rPr lang="en-GB" sz="1900" b="1" dirty="0">
                <a:solidFill>
                  <a:srgbClr val="008000"/>
                </a:solidFill>
                <a:latin typeface="Calibri" charset="0"/>
                <a:ea typeface="MS PGothic" charset="0"/>
              </a:rPr>
              <a:t>Support the generation of globally self-consistent strain rate estimates and the mapping of active faults at the global scale </a:t>
            </a:r>
            <a:r>
              <a:rPr lang="en-GB" sz="1900" dirty="0">
                <a:solidFill>
                  <a:srgbClr val="008000"/>
                </a:solidFill>
                <a:latin typeface="Calibri" charset="0"/>
                <a:ea typeface="MS PGothic" charset="0"/>
              </a:rPr>
              <a:t>by providing EO </a:t>
            </a:r>
            <a:r>
              <a:rPr lang="en-GB" sz="1900" dirty="0" err="1">
                <a:solidFill>
                  <a:srgbClr val="008000"/>
                </a:solidFill>
                <a:latin typeface="Calibri" charset="0"/>
                <a:ea typeface="MS PGothic" charset="0"/>
              </a:rPr>
              <a:t>InSAR</a:t>
            </a:r>
            <a:r>
              <a:rPr lang="en-GB" sz="1900" dirty="0">
                <a:solidFill>
                  <a:srgbClr val="008000"/>
                </a:solidFill>
                <a:latin typeface="Calibri" charset="0"/>
                <a:ea typeface="MS PGothic" charset="0"/>
              </a:rPr>
              <a:t> and optical data and processing capacities to existing </a:t>
            </a:r>
            <a:r>
              <a:rPr lang="en-GB" sz="1900" dirty="0">
                <a:latin typeface="Calibri" charset="0"/>
                <a:ea typeface="MS PGothic" charset="0"/>
              </a:rPr>
              <a:t>initiatives, such as the </a:t>
            </a:r>
            <a:r>
              <a:rPr lang="en-GB" sz="1900" dirty="0" err="1" smtClean="0">
                <a:latin typeface="Calibri" charset="0"/>
                <a:ea typeface="MS PGothic" charset="0"/>
              </a:rPr>
              <a:t>iGSRM</a:t>
            </a:r>
            <a:r>
              <a:rPr lang="en-GB" sz="1900" dirty="0" smtClean="0">
                <a:latin typeface="Calibri" charset="0"/>
                <a:ea typeface="MS PGothic" charset="0"/>
              </a:rPr>
              <a:t> for science users</a:t>
            </a:r>
            <a:endParaRPr lang="en-US" sz="1900" dirty="0">
              <a:latin typeface="Calibri" charset="0"/>
              <a:ea typeface="MS PGothic" charset="0"/>
            </a:endParaRPr>
          </a:p>
          <a:p>
            <a:pPr>
              <a:lnSpc>
                <a:spcPct val="80000"/>
              </a:lnSpc>
            </a:pPr>
            <a:r>
              <a:rPr lang="en-GB" sz="1900" i="1" dirty="0">
                <a:solidFill>
                  <a:srgbClr val="FF0000"/>
                </a:solidFill>
                <a:latin typeface="Calibri" charset="0"/>
                <a:ea typeface="MS PGothic" charset="0"/>
              </a:rPr>
              <a:t>[Wide extent satellite observations]</a:t>
            </a:r>
            <a:endParaRPr lang="en-US" sz="1900" dirty="0">
              <a:solidFill>
                <a:srgbClr val="FF0000"/>
              </a:solidFill>
              <a:latin typeface="Calibri" charset="0"/>
              <a:ea typeface="MS PGothic" charset="0"/>
            </a:endParaRPr>
          </a:p>
          <a:p>
            <a:pPr>
              <a:lnSpc>
                <a:spcPct val="80000"/>
              </a:lnSpc>
            </a:pPr>
            <a:endParaRPr lang="en-GB" sz="1900" b="1" dirty="0">
              <a:latin typeface="Calibri" charset="0"/>
              <a:ea typeface="MS PGothic" charset="0"/>
            </a:endParaRPr>
          </a:p>
          <a:p>
            <a:pPr>
              <a:lnSpc>
                <a:spcPct val="80000"/>
              </a:lnSpc>
            </a:pPr>
            <a:r>
              <a:rPr lang="en-GB" sz="1900" b="1" dirty="0">
                <a:latin typeface="Calibri" charset="0"/>
                <a:ea typeface="MS PGothic" charset="0"/>
              </a:rPr>
              <a:t>B) Support and continue the geohazard supersites initiative (GSNL) </a:t>
            </a:r>
            <a:r>
              <a:rPr lang="en-GB" sz="1900" dirty="0">
                <a:latin typeface="Calibri" charset="0"/>
                <a:ea typeface="MS PGothic" charset="0"/>
              </a:rPr>
              <a:t>for seismic hazards &amp; </a:t>
            </a:r>
            <a:r>
              <a:rPr lang="en-GB" sz="1900" dirty="0" smtClean="0">
                <a:latin typeface="Calibri" charset="0"/>
                <a:ea typeface="MS PGothic" charset="0"/>
              </a:rPr>
              <a:t>volcanoes for </a:t>
            </a:r>
            <a:r>
              <a:rPr lang="en-GB" sz="1900" dirty="0">
                <a:latin typeface="Calibri" charset="0"/>
                <a:ea typeface="MS PGothic" charset="0"/>
              </a:rPr>
              <a:t>science </a:t>
            </a:r>
            <a:r>
              <a:rPr lang="en-GB" sz="1900" dirty="0" smtClean="0">
                <a:latin typeface="Calibri" charset="0"/>
                <a:ea typeface="MS PGothic" charset="0"/>
              </a:rPr>
              <a:t>users</a:t>
            </a:r>
            <a:endParaRPr lang="en-US" sz="1900" dirty="0">
              <a:latin typeface="Calibri" charset="0"/>
              <a:ea typeface="MS PGothic" charset="0"/>
            </a:endParaRPr>
          </a:p>
          <a:p>
            <a:pPr>
              <a:lnSpc>
                <a:spcPct val="80000"/>
              </a:lnSpc>
            </a:pPr>
            <a:r>
              <a:rPr lang="en-GB" sz="1900" i="1" dirty="0">
                <a:solidFill>
                  <a:srgbClr val="FF0000"/>
                </a:solidFill>
                <a:latin typeface="Calibri" charset="0"/>
                <a:ea typeface="MS PGothic" charset="0"/>
              </a:rPr>
              <a:t>[Satellite observations focused on supersites]</a:t>
            </a:r>
            <a:endParaRPr lang="en-US" sz="1900" dirty="0">
              <a:solidFill>
                <a:srgbClr val="FF0000"/>
              </a:solidFill>
              <a:latin typeface="Calibri" charset="0"/>
              <a:ea typeface="MS PGothic" charset="0"/>
            </a:endParaRPr>
          </a:p>
          <a:p>
            <a:pPr>
              <a:lnSpc>
                <a:spcPct val="80000"/>
              </a:lnSpc>
            </a:pPr>
            <a:endParaRPr lang="en-GB" sz="1900" b="1" dirty="0">
              <a:latin typeface="Calibri" charset="0"/>
              <a:ea typeface="MS PGothic" charset="0"/>
            </a:endParaRPr>
          </a:p>
          <a:p>
            <a:pPr>
              <a:lnSpc>
                <a:spcPct val="80000"/>
              </a:lnSpc>
            </a:pPr>
            <a:r>
              <a:rPr lang="en-GB" sz="1900" b="1" dirty="0">
                <a:latin typeface="Calibri" charset="0"/>
                <a:ea typeface="MS PGothic" charset="0"/>
              </a:rPr>
              <a:t>C) </a:t>
            </a:r>
            <a:r>
              <a:rPr lang="en-GB" sz="1900" dirty="0">
                <a:latin typeface="Calibri" charset="0"/>
                <a:ea typeface="MS PGothic" charset="0"/>
              </a:rPr>
              <a:t>Develop and demonstrate advanced science products for </a:t>
            </a:r>
            <a:r>
              <a:rPr lang="en-GB" sz="1900" b="1" dirty="0">
                <a:latin typeface="Calibri" charset="0"/>
                <a:ea typeface="MS PGothic" charset="0"/>
              </a:rPr>
              <a:t>rapid earthquake </a:t>
            </a:r>
            <a:r>
              <a:rPr lang="en-GB" sz="1900" b="1" dirty="0" smtClean="0">
                <a:latin typeface="Calibri" charset="0"/>
                <a:ea typeface="MS PGothic" charset="0"/>
              </a:rPr>
              <a:t>response for civil protection authorities</a:t>
            </a:r>
            <a:endParaRPr lang="en-US" sz="1900" dirty="0">
              <a:latin typeface="Calibri" charset="0"/>
              <a:ea typeface="MS PGothic" charset="0"/>
            </a:endParaRPr>
          </a:p>
          <a:p>
            <a:pPr>
              <a:lnSpc>
                <a:spcPct val="80000"/>
              </a:lnSpc>
            </a:pPr>
            <a:r>
              <a:rPr lang="en-GB" sz="1900" i="1" dirty="0">
                <a:solidFill>
                  <a:srgbClr val="FF0000"/>
                </a:solidFill>
                <a:latin typeface="Calibri" charset="0"/>
                <a:ea typeface="MS PGothic" charset="0"/>
              </a:rPr>
              <a:t>[Observation of earthquakes with M&gt;5.8]</a:t>
            </a:r>
            <a:endParaRPr lang="en-US" sz="1900" dirty="0">
              <a:solidFill>
                <a:srgbClr val="FF0000"/>
              </a:solidFill>
              <a:latin typeface="Calibri" charset="0"/>
              <a:ea typeface="MS PGothic" charset="0"/>
            </a:endParaRPr>
          </a:p>
          <a:p>
            <a:pPr>
              <a:lnSpc>
                <a:spcPct val="80000"/>
              </a:lnSpc>
            </a:pPr>
            <a:r>
              <a:rPr lang="en-US" sz="1900" dirty="0">
                <a:latin typeface="Calibri" charset="0"/>
                <a:ea typeface="MS PGothic" charset="0"/>
              </a:rPr>
              <a:t> </a:t>
            </a:r>
          </a:p>
          <a:p>
            <a:pPr>
              <a:lnSpc>
                <a:spcPct val="80000"/>
              </a:lnSpc>
            </a:pPr>
            <a:endParaRPr lang="en-US" sz="1100" dirty="0">
              <a:latin typeface="Calibri" charset="0"/>
              <a:ea typeface="MS PGothic" charset="0"/>
            </a:endParaRPr>
          </a:p>
        </p:txBody>
      </p:sp>
      <p:sp>
        <p:nvSpPr>
          <p:cNvPr id="32770" name="Title 4"/>
          <p:cNvSpPr txBox="1">
            <a:spLocks/>
          </p:cNvSpPr>
          <p:nvPr/>
        </p:nvSpPr>
        <p:spPr bwMode="auto">
          <a:xfrm>
            <a:off x="1651438" y="115888"/>
            <a:ext cx="72723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b="1" dirty="0">
                <a:solidFill>
                  <a:srgbClr val="FFFFFF"/>
                </a:solidFill>
              </a:rPr>
              <a:t>Seismic Hazards Pilot Objectives</a:t>
            </a:r>
            <a:endParaRPr lang="en-GB" sz="2800" b="1" dirty="0">
              <a:solidFill>
                <a:srgbClr val="FFFFFF"/>
              </a:solidFill>
            </a:endParaRPr>
          </a:p>
        </p:txBody>
      </p:sp>
      <p:pic>
        <p:nvPicPr>
          <p:cNvPr id="32771" name="Picture Placeholder 4" descr="Aquilla_Earthquake_interferogram.jpg"/>
          <p:cNvPicPr>
            <a:picLocks noGrp="1" noChangeAspect="1"/>
          </p:cNvPicPr>
          <p:nvPr>
            <p:ph type="pic" idx="1"/>
          </p:nvPr>
        </p:nvPicPr>
        <p:blipFill>
          <a:blip r:embed="rId3">
            <a:extLst>
              <a:ext uri="{28A0092B-C50C-407E-A947-70E740481C1C}">
                <a14:useLocalDpi xmlns:a14="http://schemas.microsoft.com/office/drawing/2010/main" val="0"/>
              </a:ext>
            </a:extLst>
          </a:blip>
          <a:srcRect l="26154" r="26154"/>
          <a:stretch>
            <a:fillRect/>
          </a:stretch>
        </p:blipFill>
        <p:spPr>
          <a:xfrm>
            <a:off x="5629275" y="4308396"/>
            <a:ext cx="3498850" cy="2624138"/>
          </a:xfrm>
        </p:spPr>
      </p:pic>
      <p:pic>
        <p:nvPicPr>
          <p:cNvPr id="32772" name="Picture 2" descr="GNSL_2012_EQ-V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9275" y="1641784"/>
            <a:ext cx="349726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5"/>
          <p:cNvSpPr txBox="1">
            <a:spLocks noChangeArrowheads="1"/>
          </p:cNvSpPr>
          <p:nvPr/>
        </p:nvSpPr>
        <p:spPr bwMode="auto">
          <a:xfrm>
            <a:off x="5651500" y="3682986"/>
            <a:ext cx="34877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200" b="1" dirty="0"/>
              <a:t>Straining areas (seismic belts) and volcanoes of the world (</a:t>
            </a:r>
            <a:r>
              <a:rPr lang="en-US" sz="1200" b="1" dirty="0" err="1"/>
              <a:t>Kreemer</a:t>
            </a:r>
            <a:r>
              <a:rPr lang="en-US" sz="1200" b="1" dirty="0"/>
              <a:t> et al., 2003). Figure : GSNL Strategic Plan 2012</a:t>
            </a:r>
            <a:r>
              <a:rPr lang="en-US" sz="1200" dirty="0"/>
              <a:t>. </a:t>
            </a:r>
          </a:p>
          <a:p>
            <a:pPr eaLnBrk="1" hangingPunct="1"/>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11165"/>
            <a:ext cx="9144000" cy="646331"/>
          </a:xfrm>
          <a:prstGeom prst="rect">
            <a:avLst/>
          </a:prstGeom>
          <a:noFill/>
        </p:spPr>
        <p:txBody>
          <a:bodyPr wrap="square" rtlCol="0">
            <a:spAutoFit/>
          </a:bodyPr>
          <a:lstStyle/>
          <a:p>
            <a:pPr algn="ctr"/>
            <a:r>
              <a:rPr lang="en-US" dirty="0" smtClean="0"/>
              <a:t>Strain estimation in Himalayan lift area, Turkey and the Andes; Validation zones in Turkey, California and Japan. GSNL exploitation platform in Hawaii and Iceland.</a:t>
            </a:r>
          </a:p>
        </p:txBody>
      </p:sp>
      <p:pic>
        <p:nvPicPr>
          <p:cNvPr id="5" name="Picture 4" descr="cove_export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9" name="Title 1"/>
          <p:cNvSpPr txBox="1">
            <a:spLocks noGrp="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smtClean="0">
                <a:latin typeface="Tahoma" pitchFamily="-106" charset="0"/>
                <a:ea typeface="ＭＳ Ｐゴシック" pitchFamily="-106" charset="-128"/>
                <a:cs typeface="Tahoma" pitchFamily="-106" charset="0"/>
              </a:rPr>
              <a:t>Seismic Pilot – regional areas of focus</a:t>
            </a:r>
            <a:endParaRPr lang="en-US" sz="2000" dirty="0">
              <a:latin typeface="Tahoma" pitchFamily="-106" charset="0"/>
              <a:ea typeface="ＭＳ Ｐゴシック" pitchFamily="-106" charset="-128"/>
              <a:cs typeface="Tahoma" pitchFamily="-106" charset="0"/>
            </a:endParaRPr>
          </a:p>
        </p:txBody>
      </p:sp>
      <p:sp>
        <p:nvSpPr>
          <p:cNvPr id="2" name="Parallelogram 1"/>
          <p:cNvSpPr/>
          <p:nvPr/>
        </p:nvSpPr>
        <p:spPr bwMode="auto">
          <a:xfrm>
            <a:off x="1579315" y="2575378"/>
            <a:ext cx="185943" cy="142422"/>
          </a:xfrm>
          <a:prstGeom prst="parallelogram">
            <a:avLst/>
          </a:prstGeom>
          <a:solidFill>
            <a:srgbClr val="E852C8">
              <a:alpha val="47059"/>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Tree>
    <p:extLst>
      <p:ext uri="{BB962C8B-B14F-4D97-AF65-F5344CB8AC3E}">
        <p14:creationId xmlns:p14="http://schemas.microsoft.com/office/powerpoint/2010/main" val="1698129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smtClean="0">
                <a:latin typeface="Tahoma" pitchFamily="-106" charset="0"/>
                <a:ea typeface="ＭＳ Ｐゴシック" pitchFamily="-106" charset="-128"/>
                <a:cs typeface="Tahoma" pitchFamily="-106" charset="0"/>
              </a:rPr>
              <a:t>Recovery Observatory – the need</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17</a:t>
            </a:fld>
            <a:endParaRPr lang="en-US" sz="1200" dirty="0"/>
          </a:p>
        </p:txBody>
      </p:sp>
      <p:pic>
        <p:nvPicPr>
          <p:cNvPr id="5" name="Picture 4" descr="4-helicopter-tsunami-destruction_51404_600x4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3" y="2154769"/>
            <a:ext cx="2590799" cy="1416115"/>
          </a:xfrm>
          <a:prstGeom prst="rect">
            <a:avLst/>
          </a:prstGeom>
        </p:spPr>
      </p:pic>
      <p:pic>
        <p:nvPicPr>
          <p:cNvPr id="6" name="Picture 5" descr="a4s_oilspill041811_171342a_8co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9131" y="2154769"/>
            <a:ext cx="2638792" cy="1416115"/>
          </a:xfrm>
          <a:prstGeom prst="rect">
            <a:avLst/>
          </a:prstGeom>
        </p:spPr>
      </p:pic>
      <p:pic>
        <p:nvPicPr>
          <p:cNvPr id="7" name="Picture 6" descr="manonhait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383" y="4604542"/>
            <a:ext cx="2345267" cy="1313350"/>
          </a:xfrm>
          <a:prstGeom prst="rect">
            <a:avLst/>
          </a:prstGeom>
        </p:spPr>
      </p:pic>
      <p:pic>
        <p:nvPicPr>
          <p:cNvPr id="8" name="Picture 7" descr="new-orleans-flooding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6376" y="1931362"/>
            <a:ext cx="2558420" cy="1639522"/>
          </a:xfrm>
          <a:prstGeom prst="rect">
            <a:avLst/>
          </a:prstGeom>
        </p:spPr>
      </p:pic>
      <p:pic>
        <p:nvPicPr>
          <p:cNvPr id="9" name="Picture 8" descr="tohoku.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4902" y="4604542"/>
            <a:ext cx="2261898" cy="1313350"/>
          </a:xfrm>
          <a:prstGeom prst="rect">
            <a:avLst/>
          </a:prstGeom>
        </p:spPr>
      </p:pic>
      <p:sp>
        <p:nvSpPr>
          <p:cNvPr id="10" name="TextBox 9"/>
          <p:cNvSpPr txBox="1"/>
          <p:nvPr/>
        </p:nvSpPr>
        <p:spPr>
          <a:xfrm>
            <a:off x="372533" y="1508438"/>
            <a:ext cx="2744412" cy="646331"/>
          </a:xfrm>
          <a:prstGeom prst="rect">
            <a:avLst/>
          </a:prstGeom>
          <a:noFill/>
        </p:spPr>
        <p:txBody>
          <a:bodyPr wrap="square" rtlCol="0">
            <a:spAutoFit/>
          </a:bodyPr>
          <a:lstStyle/>
          <a:p>
            <a:pPr algn="ctr"/>
            <a:r>
              <a:rPr lang="en-US" b="1" dirty="0" smtClean="0"/>
              <a:t>Indian Ocean Tsunami</a:t>
            </a:r>
          </a:p>
          <a:p>
            <a:pPr algn="ctr"/>
            <a:r>
              <a:rPr lang="en-US" b="1" dirty="0" smtClean="0"/>
              <a:t>2004</a:t>
            </a:r>
            <a:endParaRPr lang="en-US" b="1" dirty="0"/>
          </a:p>
        </p:txBody>
      </p:sp>
      <p:sp>
        <p:nvSpPr>
          <p:cNvPr id="11" name="TextBox 10"/>
          <p:cNvSpPr txBox="1"/>
          <p:nvPr/>
        </p:nvSpPr>
        <p:spPr>
          <a:xfrm>
            <a:off x="3296376" y="1508438"/>
            <a:ext cx="2558420" cy="646331"/>
          </a:xfrm>
          <a:prstGeom prst="rect">
            <a:avLst/>
          </a:prstGeom>
          <a:noFill/>
        </p:spPr>
        <p:txBody>
          <a:bodyPr wrap="square" rtlCol="0">
            <a:spAutoFit/>
          </a:bodyPr>
          <a:lstStyle/>
          <a:p>
            <a:pPr algn="ctr"/>
            <a:r>
              <a:rPr lang="en-US" b="1" dirty="0" smtClean="0"/>
              <a:t>Hurricane Katrina</a:t>
            </a:r>
          </a:p>
          <a:p>
            <a:pPr algn="ctr"/>
            <a:r>
              <a:rPr lang="en-US" b="1" dirty="0" smtClean="0"/>
              <a:t>2005</a:t>
            </a:r>
            <a:endParaRPr lang="en-US" b="1" dirty="0"/>
          </a:p>
        </p:txBody>
      </p:sp>
      <p:sp>
        <p:nvSpPr>
          <p:cNvPr id="12" name="TextBox 11"/>
          <p:cNvSpPr txBox="1"/>
          <p:nvPr/>
        </p:nvSpPr>
        <p:spPr>
          <a:xfrm>
            <a:off x="6279131" y="1508438"/>
            <a:ext cx="2638792" cy="646331"/>
          </a:xfrm>
          <a:prstGeom prst="rect">
            <a:avLst/>
          </a:prstGeom>
          <a:noFill/>
        </p:spPr>
        <p:txBody>
          <a:bodyPr wrap="square" rtlCol="0">
            <a:spAutoFit/>
          </a:bodyPr>
          <a:lstStyle/>
          <a:p>
            <a:pPr algn="ctr"/>
            <a:r>
              <a:rPr lang="en-US" b="1" dirty="0" err="1" smtClean="0"/>
              <a:t>Deepwater</a:t>
            </a:r>
            <a:r>
              <a:rPr lang="en-US" b="1" dirty="0" smtClean="0"/>
              <a:t> Horizon</a:t>
            </a:r>
          </a:p>
          <a:p>
            <a:pPr algn="ctr"/>
            <a:r>
              <a:rPr lang="en-US" b="1" dirty="0" smtClean="0"/>
              <a:t>2009</a:t>
            </a:r>
            <a:endParaRPr lang="en-US" b="1" dirty="0"/>
          </a:p>
        </p:txBody>
      </p:sp>
      <p:sp>
        <p:nvSpPr>
          <p:cNvPr id="13" name="TextBox 12"/>
          <p:cNvSpPr txBox="1"/>
          <p:nvPr/>
        </p:nvSpPr>
        <p:spPr>
          <a:xfrm>
            <a:off x="5154902" y="3895994"/>
            <a:ext cx="2261897" cy="646331"/>
          </a:xfrm>
          <a:prstGeom prst="rect">
            <a:avLst/>
          </a:prstGeom>
          <a:noFill/>
        </p:spPr>
        <p:txBody>
          <a:bodyPr wrap="square" rtlCol="0">
            <a:spAutoFit/>
          </a:bodyPr>
          <a:lstStyle/>
          <a:p>
            <a:pPr algn="ctr"/>
            <a:r>
              <a:rPr lang="en-US" b="1" dirty="0" smtClean="0"/>
              <a:t>Tohoku Tsunami</a:t>
            </a:r>
          </a:p>
          <a:p>
            <a:pPr algn="ctr"/>
            <a:r>
              <a:rPr lang="en-US" b="1" dirty="0" smtClean="0"/>
              <a:t>2011</a:t>
            </a:r>
            <a:endParaRPr lang="en-US" b="1" dirty="0"/>
          </a:p>
        </p:txBody>
      </p:sp>
      <p:sp>
        <p:nvSpPr>
          <p:cNvPr id="14" name="TextBox 13"/>
          <p:cNvSpPr txBox="1"/>
          <p:nvPr/>
        </p:nvSpPr>
        <p:spPr>
          <a:xfrm>
            <a:off x="1658383" y="3880388"/>
            <a:ext cx="2345267" cy="646331"/>
          </a:xfrm>
          <a:prstGeom prst="rect">
            <a:avLst/>
          </a:prstGeom>
          <a:noFill/>
        </p:spPr>
        <p:txBody>
          <a:bodyPr wrap="square" rtlCol="0">
            <a:spAutoFit/>
          </a:bodyPr>
          <a:lstStyle/>
          <a:p>
            <a:pPr algn="ctr"/>
            <a:r>
              <a:rPr lang="en-US" b="1" dirty="0" smtClean="0"/>
              <a:t>Haiti Earthquake</a:t>
            </a:r>
          </a:p>
          <a:p>
            <a:pPr algn="ctr"/>
            <a:r>
              <a:rPr lang="en-US" b="1" dirty="0" smtClean="0"/>
              <a:t>2010</a:t>
            </a:r>
            <a:endParaRPr lang="en-US" b="1" dirty="0"/>
          </a:p>
        </p:txBody>
      </p:sp>
      <p:sp>
        <p:nvSpPr>
          <p:cNvPr id="15" name="TextBox 14"/>
          <p:cNvSpPr txBox="1"/>
          <p:nvPr/>
        </p:nvSpPr>
        <p:spPr>
          <a:xfrm>
            <a:off x="118533" y="6567055"/>
            <a:ext cx="8534400" cy="230832"/>
          </a:xfrm>
          <a:prstGeom prst="rect">
            <a:avLst/>
          </a:prstGeom>
          <a:noFill/>
        </p:spPr>
        <p:txBody>
          <a:bodyPr wrap="square" rtlCol="0">
            <a:spAutoFit/>
          </a:bodyPr>
          <a:lstStyle/>
          <a:p>
            <a:r>
              <a:rPr lang="en-US" sz="900" dirty="0" smtClean="0"/>
              <a:t>Photo credits: </a:t>
            </a:r>
            <a:r>
              <a:rPr lang="en-US" sz="900" dirty="0" smtClean="0">
                <a:hlinkClick r:id="rId8"/>
              </a:rPr>
              <a:t>www.nationalgeographic.com</a:t>
            </a:r>
            <a:r>
              <a:rPr lang="en-US" sz="900" dirty="0" smtClean="0"/>
              <a:t>; </a:t>
            </a:r>
            <a:r>
              <a:rPr lang="en-US" sz="900" dirty="0" smtClean="0">
                <a:hlinkClick r:id="rId9"/>
              </a:rPr>
              <a:t>www.mediamythalert.com</a:t>
            </a:r>
            <a:r>
              <a:rPr lang="en-US" sz="900" dirty="0" smtClean="0"/>
              <a:t>; </a:t>
            </a:r>
            <a:r>
              <a:rPr lang="en-US" sz="900" dirty="0" smtClean="0">
                <a:hlinkClick r:id="rId10"/>
              </a:rPr>
              <a:t>www.tampabay.com</a:t>
            </a:r>
            <a:r>
              <a:rPr lang="en-US" sz="900" dirty="0" smtClean="0"/>
              <a:t>; </a:t>
            </a:r>
            <a:r>
              <a:rPr lang="en-US" sz="900" dirty="0" smtClean="0">
                <a:hlinkClick r:id="rId11"/>
              </a:rPr>
              <a:t>www.manongeo.wordpress.com</a:t>
            </a:r>
            <a:r>
              <a:rPr lang="en-US" sz="900" dirty="0" smtClean="0"/>
              <a:t>; </a:t>
            </a:r>
            <a:r>
              <a:rPr lang="en-US" sz="900" dirty="0" smtClean="0">
                <a:hlinkClick r:id="rId12"/>
              </a:rPr>
              <a:t>www.japansociety.org.uk</a:t>
            </a:r>
            <a:r>
              <a:rPr lang="en-US" sz="900" dirty="0" smtClean="0"/>
              <a:t>.  </a:t>
            </a:r>
            <a:endParaRPr lang="en-US" sz="900" dirty="0"/>
          </a:p>
        </p:txBody>
      </p:sp>
    </p:spTree>
    <p:extLst>
      <p:ext uri="{BB962C8B-B14F-4D97-AF65-F5344CB8AC3E}">
        <p14:creationId xmlns:p14="http://schemas.microsoft.com/office/powerpoint/2010/main" val="360979747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bwMode="auto">
          <a:xfrm flipH="1">
            <a:off x="364720" y="4311120"/>
            <a:ext cx="2016248" cy="476766"/>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w="28575"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30" name="Oval 29"/>
          <p:cNvSpPr/>
          <p:nvPr/>
        </p:nvSpPr>
        <p:spPr bwMode="auto">
          <a:xfrm flipH="1">
            <a:off x="371974" y="3723300"/>
            <a:ext cx="2016248" cy="476766"/>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w="28575"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28" name="Oval 27"/>
          <p:cNvSpPr/>
          <p:nvPr/>
        </p:nvSpPr>
        <p:spPr bwMode="auto">
          <a:xfrm flipH="1">
            <a:off x="364714" y="3120966"/>
            <a:ext cx="2016248" cy="476766"/>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w="28575"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smtClean="0">
                <a:latin typeface="Tahoma" pitchFamily="-106" charset="0"/>
                <a:ea typeface="ＭＳ Ｐゴシック" pitchFamily="-106" charset="-128"/>
                <a:cs typeface="Tahoma" pitchFamily="-106" charset="0"/>
              </a:rPr>
              <a:t>Recovery Observatory – the idea</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18</a:t>
            </a:fld>
            <a:endParaRPr lang="en-US" sz="1200" dirty="0"/>
          </a:p>
        </p:txBody>
      </p:sp>
      <p:sp>
        <p:nvSpPr>
          <p:cNvPr id="5" name="Pentagon 4"/>
          <p:cNvSpPr/>
          <p:nvPr/>
        </p:nvSpPr>
        <p:spPr bwMode="auto">
          <a:xfrm>
            <a:off x="850900" y="2159000"/>
            <a:ext cx="635000" cy="254000"/>
          </a:xfrm>
          <a:prstGeom prst="homePlate">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6" name="Pentagon 5"/>
          <p:cNvSpPr/>
          <p:nvPr/>
        </p:nvSpPr>
        <p:spPr bwMode="auto">
          <a:xfrm>
            <a:off x="1219200" y="2692400"/>
            <a:ext cx="7289800" cy="254000"/>
          </a:xfrm>
          <a:prstGeom prst="homePlate">
            <a:avLst/>
          </a:prstGeom>
          <a:solidFill>
            <a:schemeClr val="accent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7" name="TextBox 6"/>
          <p:cNvSpPr txBox="1"/>
          <p:nvPr/>
        </p:nvSpPr>
        <p:spPr>
          <a:xfrm>
            <a:off x="850900" y="1512669"/>
            <a:ext cx="1043876" cy="523220"/>
          </a:xfrm>
          <a:prstGeom prst="rect">
            <a:avLst/>
          </a:prstGeom>
          <a:noFill/>
        </p:spPr>
        <p:txBody>
          <a:bodyPr wrap="none" rtlCol="0">
            <a:spAutoFit/>
          </a:bodyPr>
          <a:lstStyle/>
          <a:p>
            <a:pPr algn="ctr"/>
            <a:r>
              <a:rPr lang="en-US" sz="1400" b="1" dirty="0" smtClean="0"/>
              <a:t>Response</a:t>
            </a:r>
          </a:p>
          <a:p>
            <a:pPr algn="ctr"/>
            <a:r>
              <a:rPr lang="en-US" sz="1400" b="1" dirty="0" smtClean="0"/>
              <a:t>(weeks)</a:t>
            </a:r>
            <a:endParaRPr lang="en-US" sz="1400" b="1" dirty="0"/>
          </a:p>
        </p:txBody>
      </p:sp>
      <p:sp>
        <p:nvSpPr>
          <p:cNvPr id="8" name="TextBox 7"/>
          <p:cNvSpPr txBox="1"/>
          <p:nvPr/>
        </p:nvSpPr>
        <p:spPr>
          <a:xfrm>
            <a:off x="3644885" y="1522849"/>
            <a:ext cx="993105" cy="523220"/>
          </a:xfrm>
          <a:prstGeom prst="rect">
            <a:avLst/>
          </a:prstGeom>
          <a:noFill/>
        </p:spPr>
        <p:txBody>
          <a:bodyPr wrap="none" rtlCol="0">
            <a:spAutoFit/>
          </a:bodyPr>
          <a:lstStyle/>
          <a:p>
            <a:pPr algn="ctr"/>
            <a:r>
              <a:rPr lang="en-US" sz="1400" b="1" dirty="0" smtClean="0"/>
              <a:t>Recovery</a:t>
            </a:r>
          </a:p>
          <a:p>
            <a:pPr algn="ctr"/>
            <a:r>
              <a:rPr lang="en-US" sz="1400" b="1" dirty="0" smtClean="0"/>
              <a:t>(years)</a:t>
            </a:r>
            <a:endParaRPr lang="en-US" sz="1400" b="1" dirty="0"/>
          </a:p>
        </p:txBody>
      </p:sp>
      <p:sp>
        <p:nvSpPr>
          <p:cNvPr id="9" name="Isosceles Triangle 8"/>
          <p:cNvSpPr/>
          <p:nvPr/>
        </p:nvSpPr>
        <p:spPr bwMode="auto">
          <a:xfrm>
            <a:off x="139700" y="3254832"/>
            <a:ext cx="177800" cy="177800"/>
          </a:xfrm>
          <a:prstGeom prst="triangle">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0" name="Isosceles Triangle 9"/>
          <p:cNvSpPr/>
          <p:nvPr/>
        </p:nvSpPr>
        <p:spPr bwMode="auto">
          <a:xfrm>
            <a:off x="152400" y="3860800"/>
            <a:ext cx="177800" cy="177800"/>
          </a:xfrm>
          <a:prstGeom prst="triangle">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1" name="Isosceles Triangle 10"/>
          <p:cNvSpPr/>
          <p:nvPr/>
        </p:nvSpPr>
        <p:spPr bwMode="auto">
          <a:xfrm>
            <a:off x="165100" y="4492168"/>
            <a:ext cx="177800" cy="177800"/>
          </a:xfrm>
          <a:prstGeom prst="triangle">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2" name="TextBox 11"/>
          <p:cNvSpPr txBox="1"/>
          <p:nvPr/>
        </p:nvSpPr>
        <p:spPr>
          <a:xfrm>
            <a:off x="431800" y="3159066"/>
            <a:ext cx="1762284" cy="369332"/>
          </a:xfrm>
          <a:prstGeom prst="rect">
            <a:avLst/>
          </a:prstGeom>
          <a:noFill/>
        </p:spPr>
        <p:txBody>
          <a:bodyPr wrap="none" rtlCol="0">
            <a:spAutoFit/>
          </a:bodyPr>
          <a:lstStyle/>
          <a:p>
            <a:r>
              <a:rPr lang="en-US" dirty="0" smtClean="0"/>
              <a:t> </a:t>
            </a:r>
            <a:r>
              <a:rPr lang="en-US" sz="1200" b="1" dirty="0" smtClean="0"/>
              <a:t>International Charter</a:t>
            </a:r>
            <a:endParaRPr lang="en-US" sz="1200" b="1" dirty="0"/>
          </a:p>
        </p:txBody>
      </p:sp>
      <p:sp>
        <p:nvSpPr>
          <p:cNvPr id="13" name="TextBox 12"/>
          <p:cNvSpPr txBox="1"/>
          <p:nvPr/>
        </p:nvSpPr>
        <p:spPr>
          <a:xfrm>
            <a:off x="431800" y="3726934"/>
            <a:ext cx="1223675" cy="369332"/>
          </a:xfrm>
          <a:prstGeom prst="rect">
            <a:avLst/>
          </a:prstGeom>
          <a:noFill/>
        </p:spPr>
        <p:txBody>
          <a:bodyPr wrap="none" rtlCol="0">
            <a:spAutoFit/>
          </a:bodyPr>
          <a:lstStyle/>
          <a:p>
            <a:r>
              <a:rPr lang="en-US" dirty="0" smtClean="0"/>
              <a:t> </a:t>
            </a:r>
            <a:r>
              <a:rPr lang="en-US" sz="1200" b="1" dirty="0" smtClean="0"/>
              <a:t>Sentinel-Asia</a:t>
            </a:r>
            <a:endParaRPr lang="en-US" sz="1200" b="1" dirty="0"/>
          </a:p>
        </p:txBody>
      </p:sp>
      <p:sp>
        <p:nvSpPr>
          <p:cNvPr id="14" name="TextBox 13"/>
          <p:cNvSpPr txBox="1"/>
          <p:nvPr/>
        </p:nvSpPr>
        <p:spPr>
          <a:xfrm>
            <a:off x="431800" y="4345602"/>
            <a:ext cx="1591263" cy="369332"/>
          </a:xfrm>
          <a:prstGeom prst="rect">
            <a:avLst/>
          </a:prstGeom>
          <a:noFill/>
        </p:spPr>
        <p:txBody>
          <a:bodyPr wrap="none" rtlCol="0">
            <a:spAutoFit/>
          </a:bodyPr>
          <a:lstStyle/>
          <a:p>
            <a:r>
              <a:rPr lang="en-US" dirty="0" smtClean="0"/>
              <a:t> </a:t>
            </a:r>
            <a:r>
              <a:rPr lang="en-US" sz="1200" b="1" dirty="0" smtClean="0"/>
              <a:t>Copernicus/GMES</a:t>
            </a:r>
            <a:endParaRPr lang="en-US" sz="1200" b="1" dirty="0"/>
          </a:p>
        </p:txBody>
      </p:sp>
      <p:sp>
        <p:nvSpPr>
          <p:cNvPr id="15" name="Oval 14"/>
          <p:cNvSpPr/>
          <p:nvPr/>
        </p:nvSpPr>
        <p:spPr bwMode="auto">
          <a:xfrm>
            <a:off x="3200400" y="3429000"/>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6" name="Oval 15"/>
          <p:cNvSpPr/>
          <p:nvPr/>
        </p:nvSpPr>
        <p:spPr bwMode="auto">
          <a:xfrm>
            <a:off x="4244290" y="3492500"/>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7" name="Oval 16"/>
          <p:cNvSpPr/>
          <p:nvPr/>
        </p:nvSpPr>
        <p:spPr bwMode="auto">
          <a:xfrm>
            <a:off x="3644885" y="3333234"/>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8" name="Oval 17"/>
          <p:cNvSpPr/>
          <p:nvPr/>
        </p:nvSpPr>
        <p:spPr bwMode="auto">
          <a:xfrm>
            <a:off x="3727435" y="3771900"/>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9" name="Oval 18"/>
          <p:cNvSpPr/>
          <p:nvPr/>
        </p:nvSpPr>
        <p:spPr bwMode="auto">
          <a:xfrm>
            <a:off x="4650690" y="3295134"/>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20" name="Oval 19"/>
          <p:cNvSpPr/>
          <p:nvPr/>
        </p:nvSpPr>
        <p:spPr bwMode="auto">
          <a:xfrm>
            <a:off x="4978400" y="3702566"/>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21" name="Oval 20"/>
          <p:cNvSpPr/>
          <p:nvPr/>
        </p:nvSpPr>
        <p:spPr bwMode="auto">
          <a:xfrm>
            <a:off x="5143500" y="3155434"/>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22" name="TextBox 21"/>
          <p:cNvSpPr txBox="1"/>
          <p:nvPr/>
        </p:nvSpPr>
        <p:spPr>
          <a:xfrm>
            <a:off x="3238500" y="3917434"/>
            <a:ext cx="2521994" cy="461665"/>
          </a:xfrm>
          <a:prstGeom prst="rect">
            <a:avLst/>
          </a:prstGeom>
          <a:noFill/>
        </p:spPr>
        <p:txBody>
          <a:bodyPr wrap="none" rtlCol="0">
            <a:spAutoFit/>
          </a:bodyPr>
          <a:lstStyle/>
          <a:p>
            <a:pPr algn="ctr"/>
            <a:r>
              <a:rPr lang="en-US" sz="1200" b="1" dirty="0" smtClean="0"/>
              <a:t>EO data from National Agencies</a:t>
            </a:r>
          </a:p>
          <a:p>
            <a:pPr algn="ctr"/>
            <a:r>
              <a:rPr lang="en-US" sz="1200" b="1" dirty="0"/>
              <a:t>a</a:t>
            </a:r>
            <a:r>
              <a:rPr lang="en-US" sz="1200" b="1" dirty="0" smtClean="0"/>
              <a:t>nd </a:t>
            </a:r>
            <a:r>
              <a:rPr lang="en-US" sz="1200" b="1" dirty="0"/>
              <a:t>c</a:t>
            </a:r>
            <a:r>
              <a:rPr lang="en-US" sz="1200" b="1" dirty="0" smtClean="0"/>
              <a:t>ommercial providers</a:t>
            </a:r>
            <a:endParaRPr lang="en-US" sz="1200" b="1" dirty="0"/>
          </a:p>
        </p:txBody>
      </p:sp>
      <p:sp>
        <p:nvSpPr>
          <p:cNvPr id="24" name="Oval 23"/>
          <p:cNvSpPr/>
          <p:nvPr/>
        </p:nvSpPr>
        <p:spPr bwMode="auto">
          <a:xfrm flipH="1">
            <a:off x="1372838" y="2946400"/>
            <a:ext cx="4964462" cy="1879600"/>
          </a:xfrm>
          <a:prstGeom prst="ellipse">
            <a:avLst/>
          </a:prstGeom>
          <a:noFill/>
          <a:ln w="28575"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26" name="TextBox 25"/>
          <p:cNvSpPr txBox="1"/>
          <p:nvPr/>
        </p:nvSpPr>
        <p:spPr>
          <a:xfrm>
            <a:off x="317500" y="5575300"/>
            <a:ext cx="2351124" cy="646331"/>
          </a:xfrm>
          <a:prstGeom prst="rect">
            <a:avLst/>
          </a:prstGeom>
          <a:noFill/>
        </p:spPr>
        <p:txBody>
          <a:bodyPr wrap="none" rtlCol="0">
            <a:spAutoFit/>
          </a:bodyPr>
          <a:lstStyle/>
          <a:p>
            <a:r>
              <a:rPr lang="en-US" sz="1200" b="1" dirty="0" smtClean="0"/>
              <a:t>Coordination</a:t>
            </a:r>
          </a:p>
          <a:p>
            <a:r>
              <a:rPr lang="en-US" sz="1200" b="1" dirty="0" smtClean="0"/>
              <a:t>Effective Resource Allocation</a:t>
            </a:r>
          </a:p>
          <a:p>
            <a:r>
              <a:rPr lang="en-US" sz="1200" b="1" dirty="0" smtClean="0"/>
              <a:t>Clear Institutional Links</a:t>
            </a:r>
            <a:endParaRPr lang="en-US" sz="1200" b="1" dirty="0"/>
          </a:p>
        </p:txBody>
      </p:sp>
      <p:sp>
        <p:nvSpPr>
          <p:cNvPr id="27" name="TextBox 26"/>
          <p:cNvSpPr txBox="1"/>
          <p:nvPr/>
        </p:nvSpPr>
        <p:spPr>
          <a:xfrm>
            <a:off x="3276600" y="5575300"/>
            <a:ext cx="3708400" cy="830997"/>
          </a:xfrm>
          <a:prstGeom prst="rect">
            <a:avLst/>
          </a:prstGeom>
          <a:noFill/>
        </p:spPr>
        <p:txBody>
          <a:bodyPr wrap="square" rtlCol="0">
            <a:spAutoFit/>
          </a:bodyPr>
          <a:lstStyle/>
          <a:p>
            <a:r>
              <a:rPr lang="en-US" sz="1200" b="1" dirty="0" smtClean="0"/>
              <a:t>Ad </a:t>
            </a:r>
            <a:r>
              <a:rPr lang="en-US" sz="1200" b="1" dirty="0"/>
              <a:t>H</a:t>
            </a:r>
            <a:r>
              <a:rPr lang="en-US" sz="1200" b="1" dirty="0" smtClean="0"/>
              <a:t>oc </a:t>
            </a:r>
            <a:r>
              <a:rPr lang="en-US" sz="1200" b="1" dirty="0"/>
              <a:t>A</a:t>
            </a:r>
            <a:r>
              <a:rPr lang="en-US" sz="1200" b="1" dirty="0" smtClean="0"/>
              <a:t>pproach</a:t>
            </a:r>
          </a:p>
          <a:p>
            <a:r>
              <a:rPr lang="en-US" sz="1200" b="1" dirty="0" smtClean="0"/>
              <a:t>Lack of Coordination and Cooperation</a:t>
            </a:r>
          </a:p>
          <a:p>
            <a:r>
              <a:rPr lang="en-US" sz="1200" b="1" dirty="0" smtClean="0"/>
              <a:t>Lack of Institutional Links</a:t>
            </a:r>
          </a:p>
          <a:p>
            <a:r>
              <a:rPr lang="en-US" sz="1200" b="1" dirty="0" smtClean="0"/>
              <a:t>Lack of Awareness of Role of EO</a:t>
            </a:r>
          </a:p>
        </p:txBody>
      </p:sp>
      <p:sp>
        <p:nvSpPr>
          <p:cNvPr id="29" name="TextBox 28"/>
          <p:cNvSpPr txBox="1"/>
          <p:nvPr/>
        </p:nvSpPr>
        <p:spPr>
          <a:xfrm>
            <a:off x="6337300" y="2987814"/>
            <a:ext cx="2925762" cy="2893099"/>
          </a:xfrm>
          <a:prstGeom prst="rect">
            <a:avLst/>
          </a:prstGeom>
          <a:noFill/>
        </p:spPr>
        <p:txBody>
          <a:bodyPr wrap="square" rtlCol="0">
            <a:spAutoFit/>
          </a:bodyPr>
          <a:lstStyle/>
          <a:p>
            <a:r>
              <a:rPr lang="en-US" sz="1400" b="1" dirty="0" smtClean="0">
                <a:solidFill>
                  <a:srgbClr val="FF0000"/>
                </a:solidFill>
              </a:rPr>
              <a:t>Recovery Observatory (3-5 </a:t>
            </a:r>
            <a:r>
              <a:rPr lang="en-US" sz="1400" b="1" dirty="0" err="1" smtClean="0">
                <a:solidFill>
                  <a:srgbClr val="FF0000"/>
                </a:solidFill>
              </a:rPr>
              <a:t>yrs</a:t>
            </a:r>
            <a:r>
              <a:rPr lang="en-US" sz="1400" b="1" dirty="0" smtClean="0">
                <a:solidFill>
                  <a:srgbClr val="FF0000"/>
                </a:solidFill>
              </a:rPr>
              <a:t>)</a:t>
            </a:r>
          </a:p>
          <a:p>
            <a:pPr lvl="0"/>
            <a:endParaRPr lang="en-IE" sz="1200" b="1" dirty="0" smtClean="0">
              <a:solidFill>
                <a:srgbClr val="FF0000"/>
              </a:solidFill>
            </a:endParaRPr>
          </a:p>
          <a:p>
            <a:pPr lvl="0"/>
            <a:r>
              <a:rPr lang="en-IE" sz="1200" b="1" dirty="0" smtClean="0">
                <a:solidFill>
                  <a:srgbClr val="FF0000"/>
                </a:solidFill>
              </a:rPr>
              <a:t>Organise EO data from response phase and pre-disaster in repository</a:t>
            </a:r>
          </a:p>
          <a:p>
            <a:pPr lvl="0"/>
            <a:endParaRPr lang="en-IE" sz="1200" b="1" dirty="0" smtClean="0">
              <a:solidFill>
                <a:srgbClr val="FF0000"/>
              </a:solidFill>
            </a:endParaRPr>
          </a:p>
          <a:p>
            <a:pPr lvl="0"/>
            <a:r>
              <a:rPr lang="en-IE" sz="1200" b="1" dirty="0" smtClean="0">
                <a:solidFill>
                  <a:srgbClr val="FF0000"/>
                </a:solidFill>
              </a:rPr>
              <a:t>Plan coordinated acquisitions to support:</a:t>
            </a:r>
          </a:p>
          <a:p>
            <a:pPr marL="171450" lvl="0" indent="-171450">
              <a:buFont typeface="Arial"/>
              <a:buChar char="•"/>
            </a:pPr>
            <a:r>
              <a:rPr lang="en-IE" sz="1200" b="1" dirty="0" smtClean="0">
                <a:solidFill>
                  <a:srgbClr val="FF0000"/>
                </a:solidFill>
              </a:rPr>
              <a:t>Built </a:t>
            </a:r>
            <a:r>
              <a:rPr lang="en-IE" sz="1200" b="1" dirty="0">
                <a:solidFill>
                  <a:srgbClr val="FF0000"/>
                </a:solidFill>
              </a:rPr>
              <a:t>area damage assessment (initial and later detailed</a:t>
            </a:r>
            <a:r>
              <a:rPr lang="en-IE" sz="1200" b="1" dirty="0" smtClean="0">
                <a:solidFill>
                  <a:srgbClr val="FF0000"/>
                </a:solidFill>
              </a:rPr>
              <a:t>);</a:t>
            </a:r>
            <a:endParaRPr lang="en-US" sz="1200" b="1" dirty="0">
              <a:solidFill>
                <a:srgbClr val="FF0000"/>
              </a:solidFill>
            </a:endParaRPr>
          </a:p>
          <a:p>
            <a:pPr marL="171450" lvl="0" indent="-171450">
              <a:buFont typeface="Arial"/>
              <a:buChar char="•"/>
            </a:pPr>
            <a:r>
              <a:rPr lang="en-IE" sz="1200" b="1" dirty="0">
                <a:solidFill>
                  <a:srgbClr val="FF0000"/>
                </a:solidFill>
              </a:rPr>
              <a:t>Natural resource and environment </a:t>
            </a:r>
            <a:r>
              <a:rPr lang="en-IE" sz="1200" b="1" dirty="0" smtClean="0">
                <a:solidFill>
                  <a:srgbClr val="FF0000"/>
                </a:solidFill>
              </a:rPr>
              <a:t>assessment;</a:t>
            </a:r>
            <a:endParaRPr lang="en-US" sz="1200" b="1" dirty="0">
              <a:solidFill>
                <a:srgbClr val="FF0000"/>
              </a:solidFill>
            </a:endParaRPr>
          </a:p>
          <a:p>
            <a:pPr marL="171450" lvl="0" indent="-171450">
              <a:buFont typeface="Arial"/>
              <a:buChar char="•"/>
            </a:pPr>
            <a:r>
              <a:rPr lang="en-IE" sz="1200" b="1" dirty="0">
                <a:solidFill>
                  <a:srgbClr val="FF0000"/>
                </a:solidFill>
              </a:rPr>
              <a:t>Reconstruction </a:t>
            </a:r>
            <a:r>
              <a:rPr lang="en-IE" sz="1200" b="1" dirty="0" smtClean="0">
                <a:solidFill>
                  <a:srgbClr val="FF0000"/>
                </a:solidFill>
              </a:rPr>
              <a:t>planning;</a:t>
            </a:r>
            <a:endParaRPr lang="en-US" sz="1200" b="1" dirty="0">
              <a:solidFill>
                <a:srgbClr val="FF0000"/>
              </a:solidFill>
            </a:endParaRPr>
          </a:p>
          <a:p>
            <a:pPr marL="171450" lvl="0" indent="-171450">
              <a:buFont typeface="Arial"/>
              <a:buChar char="•"/>
            </a:pPr>
            <a:r>
              <a:rPr lang="en-IE" sz="1200" b="1" dirty="0">
                <a:solidFill>
                  <a:srgbClr val="FF0000"/>
                </a:solidFill>
              </a:rPr>
              <a:t>Reconstruction monitoring; and</a:t>
            </a:r>
            <a:endParaRPr lang="en-US" sz="1200" b="1" dirty="0">
              <a:solidFill>
                <a:srgbClr val="FF0000"/>
              </a:solidFill>
            </a:endParaRPr>
          </a:p>
          <a:p>
            <a:pPr marL="171450" lvl="0" indent="-171450">
              <a:buFont typeface="Arial"/>
              <a:buChar char="•"/>
            </a:pPr>
            <a:r>
              <a:rPr lang="en-IE" sz="1200" b="1" dirty="0">
                <a:solidFill>
                  <a:srgbClr val="FF0000"/>
                </a:solidFill>
              </a:rPr>
              <a:t>Change monitoring.</a:t>
            </a:r>
            <a:endParaRPr lang="en-US" sz="1200" b="1" dirty="0">
              <a:solidFill>
                <a:srgbClr val="FF0000"/>
              </a:solidFill>
            </a:endParaRPr>
          </a:p>
          <a:p>
            <a:endParaRPr lang="en-US" sz="1200" b="1" dirty="0">
              <a:solidFill>
                <a:srgbClr val="FF0000"/>
              </a:solidFill>
            </a:endParaRPr>
          </a:p>
        </p:txBody>
      </p:sp>
    </p:spTree>
    <p:extLst>
      <p:ext uri="{BB962C8B-B14F-4D97-AF65-F5344CB8AC3E}">
        <p14:creationId xmlns:p14="http://schemas.microsoft.com/office/powerpoint/2010/main" val="26520432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smtClean="0">
                <a:latin typeface="Tahoma" pitchFamily="-106" charset="0"/>
                <a:ea typeface="ＭＳ Ｐゴシック" pitchFamily="-106" charset="-128"/>
                <a:cs typeface="Tahoma" pitchFamily="-106" charset="0"/>
              </a:rPr>
              <a:t>Recovery Observatory – the proposal</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19</a:t>
            </a:fld>
            <a:endParaRPr lang="en-US" sz="1200" dirty="0"/>
          </a:p>
        </p:txBody>
      </p:sp>
      <p:sp>
        <p:nvSpPr>
          <p:cNvPr id="5" name="Rectangle 4"/>
          <p:cNvSpPr/>
          <p:nvPr/>
        </p:nvSpPr>
        <p:spPr>
          <a:xfrm>
            <a:off x="0" y="1584203"/>
            <a:ext cx="9144000" cy="4680255"/>
          </a:xfrm>
          <a:prstGeom prst="rect">
            <a:avLst/>
          </a:prstGeom>
        </p:spPr>
        <p:txBody>
          <a:bodyPr wrap="square">
            <a:spAutoFit/>
          </a:bodyPr>
          <a:lstStyle/>
          <a:p>
            <a:pPr defTabSz="914400">
              <a:lnSpc>
                <a:spcPct val="90000"/>
              </a:lnSpc>
              <a:spcBef>
                <a:spcPct val="20000"/>
              </a:spcBef>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Recovery Observatory Implementation:</a:t>
            </a: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Oversight Team (CNES, ESA, JAXA, NASA, ASI) created summer 2013</a:t>
            </a:r>
            <a:endParaRPr lang="en-GB" altLang="ja-JP" sz="2000"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Proposes </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ONE</a:t>
            </a:r>
            <a:r>
              <a:rPr lang="en-GB" altLang="ja-JP" sz="2000" dirty="0" smtClean="0">
                <a:solidFill>
                  <a:schemeClr val="tx1">
                    <a:lumMod val="75000"/>
                  </a:schemeClr>
                </a:solidFill>
                <a:latin typeface="Arial" pitchFamily="34" charset="0"/>
                <a:ea typeface="ＭＳ Ｐゴシック" pitchFamily="50" charset="-128"/>
                <a:cs typeface="Arial" pitchFamily="34" charset="0"/>
              </a:rPr>
              <a:t> Observatory as part of Observation Strategy 2014-2016</a:t>
            </a:r>
          </a:p>
          <a:p>
            <a:pPr marL="800100" lvl="1" indent="-342900" defTabSz="914400">
              <a:lnSpc>
                <a:spcPct val="90000"/>
              </a:lnSpc>
              <a:spcBef>
                <a:spcPct val="20000"/>
              </a:spcBef>
              <a:buFont typeface="Arial" charset="0"/>
              <a:buChar cha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Builds on success of Charter, Sentinel-Asia and  KAL-</a:t>
            </a:r>
            <a:r>
              <a:rPr lang="en-GB" altLang="ja-JP" sz="2000" dirty="0" err="1" smtClean="0">
                <a:solidFill>
                  <a:schemeClr val="tx1">
                    <a:lumMod val="75000"/>
                  </a:schemeClr>
                </a:solidFill>
                <a:latin typeface="Arial" pitchFamily="34" charset="0"/>
                <a:ea typeface="ＭＳ Ｐゴシック" pitchFamily="50" charset="-128"/>
                <a:cs typeface="Arial" pitchFamily="34" charset="0"/>
              </a:rPr>
              <a:t>Haïti</a:t>
            </a:r>
            <a:r>
              <a:rPr lang="en-GB" altLang="ja-JP" sz="2000" dirty="0" smtClean="0">
                <a:solidFill>
                  <a:schemeClr val="tx1">
                    <a:lumMod val="75000"/>
                  </a:schemeClr>
                </a:solidFill>
                <a:latin typeface="Arial" pitchFamily="34" charset="0"/>
                <a:ea typeface="ＭＳ Ｐゴシック" pitchFamily="50" charset="-128"/>
                <a:cs typeface="Arial" pitchFamily="34" charset="0"/>
              </a:rPr>
              <a:t> project</a:t>
            </a:r>
          </a:p>
          <a:p>
            <a:pPr marL="800100" lvl="1" indent="-342900" defTabSz="914400">
              <a:lnSpc>
                <a:spcPct val="90000"/>
              </a:lnSpc>
              <a:spcBef>
                <a:spcPct val="20000"/>
              </a:spcBef>
              <a:buFont typeface="Arial" charset="0"/>
              <a:buChar char="•"/>
            </a:pPr>
            <a:r>
              <a:rPr lang="en-GB" altLang="ja-JP" sz="2000" u="sng" dirty="0" smtClean="0">
                <a:solidFill>
                  <a:schemeClr val="tx1">
                    <a:lumMod val="75000"/>
                  </a:schemeClr>
                </a:solidFill>
                <a:latin typeface="Arial" pitchFamily="34" charset="0"/>
                <a:ea typeface="ＭＳ Ｐゴシック" pitchFamily="50" charset="-128"/>
                <a:cs typeface="Arial" pitchFamily="34" charset="0"/>
              </a:rPr>
              <a:t>Next steps:</a:t>
            </a:r>
          </a:p>
          <a:p>
            <a:pPr marL="1257300" lvl="2" indent="-342900" defTabSz="914400">
              <a:lnSpc>
                <a:spcPct val="90000"/>
              </a:lnSpc>
              <a:spcBef>
                <a:spcPct val="20000"/>
              </a:spcBef>
              <a:buFont typeface="Arial" charset="0"/>
              <a:buChar cha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Completed detailed analysis</a:t>
            </a:r>
          </a:p>
          <a:p>
            <a:pPr marL="1257300" lvl="2" indent="-342900" defTabSz="914400">
              <a:lnSpc>
                <a:spcPct val="90000"/>
              </a:lnSpc>
              <a:spcBef>
                <a:spcPct val="20000"/>
              </a:spcBef>
              <a:buFont typeface="Arial" charset="0"/>
              <a:buChar cha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Preparation (conditions for triggering, infrastructure establishment, generic planning)</a:t>
            </a:r>
          </a:p>
          <a:p>
            <a:pPr marL="1257300" lvl="2" indent="-342900" defTabSz="914400">
              <a:lnSpc>
                <a:spcPct val="90000"/>
              </a:lnSpc>
              <a:spcBef>
                <a:spcPct val="20000"/>
              </a:spcBef>
              <a:buFont typeface="Arial" charset="0"/>
              <a:buChar cha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Cold storage</a:t>
            </a:r>
          </a:p>
          <a:p>
            <a:pPr marL="1257300" lvl="2" indent="-342900" defTabSz="914400">
              <a:lnSpc>
                <a:spcPct val="90000"/>
              </a:lnSpc>
              <a:spcBef>
                <a:spcPct val="20000"/>
              </a:spcBef>
              <a:buFont typeface="Arial" charset="0"/>
              <a:buChar cha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Triggering</a:t>
            </a:r>
          </a:p>
          <a:p>
            <a:pPr marL="1257300" lvl="2" indent="-342900" defTabSz="914400">
              <a:lnSpc>
                <a:spcPct val="90000"/>
              </a:lnSpc>
              <a:spcBef>
                <a:spcPct val="20000"/>
              </a:spcBef>
              <a:buFont typeface="Arial" charset="0"/>
              <a:buChar cha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Operations (3-5 years)</a:t>
            </a:r>
          </a:p>
          <a:p>
            <a:pPr marL="1257300" lvl="2" indent="-342900" defTabSz="914400">
              <a:lnSpc>
                <a:spcPct val="90000"/>
              </a:lnSpc>
              <a:spcBef>
                <a:spcPct val="20000"/>
              </a:spcBef>
              <a:buFont typeface="Arial" charset="0"/>
              <a:buChar cha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Closing</a:t>
            </a:r>
            <a:endParaRPr lang="en-GB" altLang="ja-JP" sz="2000"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endParaRPr lang="en-GB" altLang="ja-JP" b="1"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sz="2000" b="1" dirty="0">
                <a:solidFill>
                  <a:schemeClr val="tx1">
                    <a:lumMod val="75000"/>
                  </a:schemeClr>
                </a:solidFill>
                <a:latin typeface="Arial" pitchFamily="34" charset="0"/>
                <a:ea typeface="ＭＳ Ｐゴシック" pitchFamily="50" charset="-128"/>
                <a:cs typeface="Arial" pitchFamily="34" charset="0"/>
              </a:rPr>
              <a:t>D</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etailed analysis to be presented by Oversight Team at SIT April 2014.</a:t>
            </a: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89435110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smtClean="0"/>
          </a:p>
        </p:txBody>
      </p:sp>
      <p:sp>
        <p:nvSpPr>
          <p:cNvPr id="3075" name="Title 1"/>
          <p:cNvSpPr>
            <a:spLocks noGrp="1"/>
          </p:cNvSpPr>
          <p:nvPr>
            <p:ph type="title" idx="4294967295"/>
          </p:nvPr>
        </p:nvSpPr>
        <p:spPr>
          <a:xfrm>
            <a:off x="2052084" y="264616"/>
            <a:ext cx="7033179" cy="575355"/>
          </a:xfrm>
        </p:spPr>
        <p:txBody>
          <a:bodyPr/>
          <a:lstStyle/>
          <a:p>
            <a:pPr eaLnBrk="1" hangingPunct="1"/>
            <a:r>
              <a:rPr lang="en-GB" altLang="ja-JP" dirty="0" smtClean="0">
                <a:latin typeface="Tahoma" pitchFamily="-106" charset="0"/>
                <a:ea typeface="ＭＳ Ｐゴシック" pitchFamily="-106" charset="-128"/>
                <a:cs typeface="Tahoma" pitchFamily="-106" charset="0"/>
              </a:rPr>
              <a:t>Overview</a:t>
            </a:r>
            <a:r>
              <a:rPr lang="en-GB" altLang="ja-JP" dirty="0">
                <a:solidFill>
                  <a:schemeClr val="tx1">
                    <a:lumMod val="75000"/>
                  </a:schemeClr>
                </a:solidFill>
                <a:latin typeface="Arial" pitchFamily="34" charset="0"/>
                <a:ea typeface="ＭＳ Ｐゴシック" pitchFamily="50" charset="-128"/>
                <a:cs typeface="Arial" pitchFamily="34" charset="0"/>
              </a:rPr>
              <a:t/>
            </a:r>
            <a:br>
              <a:rPr lang="en-GB" altLang="ja-JP" dirty="0">
                <a:solidFill>
                  <a:schemeClr val="tx1">
                    <a:lumMod val="75000"/>
                  </a:schemeClr>
                </a:solidFill>
                <a:latin typeface="Arial" pitchFamily="34" charset="0"/>
                <a:ea typeface="ＭＳ Ｐゴシック" pitchFamily="50" charset="-128"/>
                <a:cs typeface="Arial" pitchFamily="34" charset="0"/>
              </a:rPr>
            </a:br>
            <a:endParaRPr lang="en-US" dirty="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34563" y="1294910"/>
            <a:ext cx="8891226" cy="4817932"/>
          </a:xfrm>
          <a:prstGeom prst="rect">
            <a:avLst/>
          </a:prstGeom>
        </p:spPr>
        <p:txBody>
          <a:bodyPr/>
          <a:lstStyle/>
          <a:p>
            <a:pPr defTabSz="914400">
              <a:lnSpc>
                <a:spcPct val="90000"/>
              </a:lnSpc>
              <a:spcBef>
                <a:spcPct val="20000"/>
              </a:spcBef>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Growing interest in Disaster Risk Management (DRM)</a:t>
            </a:r>
          </a:p>
          <a:p>
            <a:pPr marL="800100" lvl="1" indent="-342900" defTabSz="914400">
              <a:lnSpc>
                <a:spcPct val="90000"/>
              </a:lnSpc>
              <a:spcBef>
                <a:spcPct val="20000"/>
              </a:spcBef>
              <a:buFont typeface="Arial" charset="0"/>
              <a:buChar cha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Large international </a:t>
            </a:r>
            <a:r>
              <a:rPr lang="en-GB" altLang="ja-JP" sz="2000" dirty="0" smtClean="0">
                <a:latin typeface="Arial" pitchFamily="34" charset="0"/>
                <a:ea typeface="ＭＳ Ｐゴシック" pitchFamily="50" charset="-128"/>
                <a:cs typeface="Arial" pitchFamily="34" charset="0"/>
              </a:rPr>
              <a:t>organisations (UN, WB, EC,..), nations, dedicating growing resources to disaster risk reduction</a:t>
            </a:r>
          </a:p>
          <a:p>
            <a:pPr marL="800100" lvl="1" indent="-342900" defTabSz="914400">
              <a:lnSpc>
                <a:spcPct val="90000"/>
              </a:lnSpc>
              <a:spcBef>
                <a:spcPct val="20000"/>
              </a:spcBef>
              <a:buFont typeface="Arial" charset="0"/>
              <a:buChar char="•"/>
            </a:pPr>
            <a:endParaRPr lang="en-GB" altLang="ja-JP" sz="2000" dirty="0" smtClean="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Role for CEOS</a:t>
            </a:r>
            <a:endParaRPr lang="en-GB" altLang="ja-JP"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r>
              <a:rPr lang="en-CA" altLang="ja-JP" sz="2000" dirty="0" smtClean="0">
                <a:solidFill>
                  <a:schemeClr val="tx1">
                    <a:lumMod val="75000"/>
                  </a:schemeClr>
                </a:solidFill>
                <a:latin typeface="Arial" pitchFamily="34" charset="0"/>
                <a:ea typeface="ＭＳ Ｐゴシック" pitchFamily="50" charset="-128"/>
                <a:cs typeface="Arial" pitchFamily="34" charset="0"/>
              </a:rPr>
              <a:t>Satellites have a unique role to play to support DRM</a:t>
            </a:r>
          </a:p>
          <a:p>
            <a:pPr marL="800100" lvl="1" indent="-342900" defTabSz="914400">
              <a:lnSpc>
                <a:spcPct val="90000"/>
              </a:lnSpc>
              <a:spcBef>
                <a:spcPct val="20000"/>
              </a:spcBef>
              <a:buFont typeface="Arial" charset="0"/>
              <a:buChar char="•"/>
            </a:pPr>
            <a:r>
              <a:rPr lang="en-CA" altLang="ja-JP" sz="2000" dirty="0" smtClean="0">
                <a:solidFill>
                  <a:schemeClr val="tx1">
                    <a:lumMod val="75000"/>
                  </a:schemeClr>
                </a:solidFill>
                <a:latin typeface="Arial" pitchFamily="34" charset="0"/>
                <a:ea typeface="ＭＳ Ｐゴシック" pitchFamily="50" charset="-128"/>
                <a:cs typeface="Arial" pitchFamily="34" charset="0"/>
              </a:rPr>
              <a:t>Lack of awareness of potential satellite contributions</a:t>
            </a:r>
          </a:p>
          <a:p>
            <a:pPr marL="800100" lvl="1" indent="-342900" defTabSz="914400">
              <a:lnSpc>
                <a:spcPct val="90000"/>
              </a:lnSpc>
              <a:spcBef>
                <a:spcPct val="20000"/>
              </a:spcBef>
              <a:buFont typeface="Arial" charset="0"/>
              <a:buChar char="•"/>
            </a:pPr>
            <a:r>
              <a:rPr lang="en-CA" altLang="ja-JP" sz="2000" dirty="0" smtClean="0">
                <a:solidFill>
                  <a:srgbClr val="002569"/>
                </a:solidFill>
                <a:latin typeface="Arial" pitchFamily="34" charset="0"/>
                <a:ea typeface="ＭＳ Ｐゴシック" pitchFamily="50" charset="-128"/>
                <a:cs typeface="Arial" pitchFamily="34" charset="0"/>
              </a:rPr>
              <a:t>Users need to see benefit of EO through dedicated pilots</a:t>
            </a:r>
          </a:p>
          <a:p>
            <a:pPr marL="800100" lvl="1" indent="-342900" defTabSz="914400">
              <a:lnSpc>
                <a:spcPct val="90000"/>
              </a:lnSpc>
              <a:spcBef>
                <a:spcPct val="20000"/>
              </a:spcBef>
              <a:buFont typeface="Arial" charset="0"/>
              <a:buChar char="•"/>
            </a:pPr>
            <a:r>
              <a:rPr lang="en-CA" altLang="ja-JP" sz="2000" dirty="0" smtClean="0">
                <a:solidFill>
                  <a:srgbClr val="002569"/>
                </a:solidFill>
                <a:latin typeface="Arial" pitchFamily="34" charset="0"/>
                <a:ea typeface="ＭＳ Ｐゴシック" pitchFamily="50" charset="-128"/>
                <a:cs typeface="Arial" pitchFamily="34" charset="0"/>
              </a:rPr>
              <a:t>Coordinated action greater than sum of individual agency’s contribution.</a:t>
            </a:r>
          </a:p>
          <a:p>
            <a:pPr marL="800100" lvl="1" indent="-342900" defTabSz="914400">
              <a:lnSpc>
                <a:spcPct val="90000"/>
              </a:lnSpc>
              <a:spcBef>
                <a:spcPct val="20000"/>
              </a:spcBef>
              <a:buFont typeface="Arial" charset="0"/>
              <a:buChar char="•"/>
            </a:pPr>
            <a:r>
              <a:rPr lang="en-CA" altLang="ja-JP" sz="2000" dirty="0">
                <a:solidFill>
                  <a:srgbClr val="002569"/>
                </a:solidFill>
                <a:latin typeface="Arial" pitchFamily="34" charset="0"/>
                <a:ea typeface="ＭＳ Ｐゴシック" pitchFamily="50" charset="-128"/>
                <a:cs typeface="Arial" pitchFamily="34" charset="0"/>
              </a:rPr>
              <a:t>Build on existing initiatives e.g. Charter, Supersites, </a:t>
            </a:r>
            <a:r>
              <a:rPr lang="en-CA" altLang="ja-JP" sz="2000" dirty="0" smtClean="0">
                <a:solidFill>
                  <a:srgbClr val="002569"/>
                </a:solidFill>
                <a:latin typeface="Arial" pitchFamily="34" charset="0"/>
                <a:ea typeface="ＭＳ Ｐゴシック" pitchFamily="50" charset="-128"/>
                <a:cs typeface="Arial" pitchFamily="34" charset="0"/>
              </a:rPr>
              <a:t>Sentinel-Asia</a:t>
            </a:r>
            <a:r>
              <a:rPr lang="en-CA" altLang="ja-JP" sz="2000" dirty="0">
                <a:solidFill>
                  <a:srgbClr val="002569"/>
                </a:solidFill>
                <a:latin typeface="Arial" pitchFamily="34" charset="0"/>
                <a:ea typeface="ＭＳ Ｐゴシック" pitchFamily="50" charset="-128"/>
                <a:cs typeface="Arial" pitchFamily="34" charset="0"/>
              </a:rPr>
              <a:t>,.. </a:t>
            </a:r>
          </a:p>
          <a:p>
            <a:pPr marL="800100" lvl="1" indent="-342900" defTabSz="914400">
              <a:lnSpc>
                <a:spcPct val="90000"/>
              </a:lnSpc>
              <a:spcBef>
                <a:spcPct val="20000"/>
              </a:spcBef>
              <a:buFont typeface="Arial" charset="0"/>
              <a:buChar char="•"/>
            </a:pPr>
            <a:endParaRPr lang="en-US" altLang="ja-JP" sz="2000" dirty="0" smtClean="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Mandate of ad hoc Disasters Team (from 26</a:t>
            </a:r>
            <a:r>
              <a:rPr lang="en-GB" altLang="ja-JP" sz="2400" b="1" baseline="30000" dirty="0" smtClean="0">
                <a:solidFill>
                  <a:schemeClr val="tx1">
                    <a:lumMod val="75000"/>
                  </a:schemeClr>
                </a:solidFill>
                <a:latin typeface="Arial" pitchFamily="34" charset="0"/>
                <a:ea typeface="ＭＳ Ｐゴシック" pitchFamily="50" charset="-128"/>
                <a:cs typeface="Arial" pitchFamily="34" charset="0"/>
              </a:rPr>
              <a:t>th</a:t>
            </a:r>
            <a:r>
              <a:rPr lang="en-GB" altLang="ja-JP" sz="2400" b="1" dirty="0" smtClean="0">
                <a:solidFill>
                  <a:schemeClr val="tx1">
                    <a:lumMod val="75000"/>
                  </a:schemeClr>
                </a:solidFill>
                <a:latin typeface="Arial" pitchFamily="34" charset="0"/>
                <a:ea typeface="ＭＳ Ｐゴシック" pitchFamily="50" charset="-128"/>
                <a:cs typeface="Arial" pitchFamily="34" charset="0"/>
              </a:rPr>
              <a:t> Plenary)</a:t>
            </a:r>
            <a:endParaRPr lang="en-GB" altLang="ja-JP"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r>
              <a:rPr lang="en-CA" altLang="ja-JP" sz="2000" dirty="0" smtClean="0">
                <a:solidFill>
                  <a:schemeClr val="tx1">
                    <a:lumMod val="75000"/>
                  </a:schemeClr>
                </a:solidFill>
                <a:latin typeface="Arial" pitchFamily="34" charset="0"/>
                <a:ea typeface="ＭＳ Ｐゴシック" pitchFamily="50" charset="-128"/>
                <a:cs typeface="Arial" pitchFamily="34" charset="0"/>
              </a:rPr>
              <a:t>Define a CEOS DRM Observation Strategy to support enlarged actions for disaster risk management</a:t>
            </a:r>
          </a:p>
          <a:p>
            <a:pPr marL="800100" lvl="1" indent="-342900" defTabSz="914400">
              <a:lnSpc>
                <a:spcPct val="90000"/>
              </a:lnSpc>
              <a:spcBef>
                <a:spcPct val="20000"/>
              </a:spcBef>
              <a:buFont typeface="Arial" charset="0"/>
              <a:buChar char="•"/>
            </a:pPr>
            <a:r>
              <a:rPr lang="en-CA" altLang="ja-JP" sz="2000" dirty="0" smtClean="0">
                <a:solidFill>
                  <a:schemeClr val="tx1">
                    <a:lumMod val="75000"/>
                  </a:schemeClr>
                </a:solidFill>
                <a:latin typeface="Arial" pitchFamily="34" charset="0"/>
                <a:ea typeface="ＭＳ Ｐゴシック" pitchFamily="50" charset="-128"/>
                <a:cs typeface="Arial" pitchFamily="34" charset="0"/>
              </a:rPr>
              <a:t>Position satellite EO in the post-Hyogo Framework for Action activities</a:t>
            </a:r>
            <a:endParaRPr lang="en-US" altLang="ja-JP" sz="2000"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US" altLang="ja-JP" sz="2000"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US" altLang="ja-JP" sz="2000" dirty="0">
              <a:solidFill>
                <a:schemeClr val="tx1">
                  <a:lumMod val="75000"/>
                </a:schemeClr>
              </a:solidFill>
              <a:latin typeface="Arial" pitchFamily="34" charset="0"/>
              <a:ea typeface="ＭＳ Ｐゴシック" pitchFamily="50" charset="-128"/>
              <a:cs typeface="Arial" pitchFamily="34" charset="0"/>
            </a:endParaRPr>
          </a:p>
          <a:p>
            <a:pPr lvl="1" defTabSz="914400">
              <a:lnSpc>
                <a:spcPct val="90000"/>
              </a:lnSpc>
              <a:spcBef>
                <a:spcPct val="20000"/>
              </a:spcBef>
            </a:pPr>
            <a:endParaRPr lang="en-GB" altLang="ja-JP" sz="2800"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23396837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20</a:t>
            </a:fld>
            <a:endParaRPr lang="en-US" smtClean="0"/>
          </a:p>
        </p:txBody>
      </p:sp>
      <p:sp>
        <p:nvSpPr>
          <p:cNvPr id="3075" name="Title 1"/>
          <p:cNvSpPr>
            <a:spLocks noGrp="1"/>
          </p:cNvSpPr>
          <p:nvPr>
            <p:ph type="title" idx="4294967295"/>
          </p:nvPr>
        </p:nvSpPr>
        <p:spPr>
          <a:xfrm>
            <a:off x="2052084" y="101600"/>
            <a:ext cx="7033179" cy="738372"/>
          </a:xfrm>
        </p:spPr>
        <p:txBody>
          <a:bodyPr/>
          <a:lstStyle/>
          <a:p>
            <a:pPr eaLnBrk="1" hangingPunct="1"/>
            <a:r>
              <a:rPr lang="en-GB" altLang="ja-JP" sz="2000" dirty="0">
                <a:latin typeface="Tahoma" pitchFamily="-106" charset="0"/>
                <a:ea typeface="ＭＳ Ｐゴシック" pitchFamily="-106" charset="-128"/>
                <a:cs typeface="Tahoma" pitchFamily="-106" charset="0"/>
              </a:rPr>
              <a:t>CEOS DRM Observation Strategy </a:t>
            </a:r>
            <a:r>
              <a:rPr lang="en-GB" altLang="ja-JP" sz="2000" dirty="0" smtClean="0">
                <a:latin typeface="Tahoma" pitchFamily="-106" charset="0"/>
                <a:ea typeface="ＭＳ Ｐゴシック" pitchFamily="-106" charset="-128"/>
                <a:cs typeface="Tahoma" pitchFamily="-106" charset="0"/>
              </a:rPr>
              <a:t>:  Content &amp; Status</a:t>
            </a:r>
            <a:endParaRPr lang="en-US" sz="2000" dirty="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147037" y="1416908"/>
            <a:ext cx="8832205" cy="1023145"/>
          </a:xfrm>
          <a:prstGeom prst="rect">
            <a:avLst/>
          </a:prstGeom>
        </p:spPr>
        <p:txBody>
          <a:bodyPr/>
          <a:lstStyle/>
          <a:p>
            <a:pPr marL="173038" indent="-174625" defTabSz="914400" eaLnBrk="0" hangingPunct="0">
              <a:spcBef>
                <a:spcPts val="600"/>
              </a:spcBef>
              <a:buFont typeface="Wingdings" pitchFamily="-106" charset="2"/>
              <a:buChar char="§"/>
            </a:pPr>
            <a:r>
              <a:rPr lang="en-GB" sz="2400" b="1" dirty="0" smtClean="0">
                <a:solidFill>
                  <a:schemeClr val="tx1">
                    <a:lumMod val="75000"/>
                  </a:schemeClr>
                </a:solidFill>
                <a:latin typeface="Arial" pitchFamily="34" charset="0"/>
                <a:cs typeface="Arial" pitchFamily="34" charset="0"/>
              </a:rPr>
              <a:t>CEOS DRM Observation Strategy </a:t>
            </a:r>
            <a:r>
              <a:rPr lang="en-GB" sz="2000" dirty="0" smtClean="0">
                <a:solidFill>
                  <a:schemeClr val="tx1">
                    <a:lumMod val="75000"/>
                  </a:schemeClr>
                </a:solidFill>
                <a:latin typeface="Arial" pitchFamily="34" charset="0"/>
                <a:cs typeface="Arial" pitchFamily="34" charset="0"/>
              </a:rPr>
              <a:t>(</a:t>
            </a:r>
            <a:r>
              <a:rPr lang="en-GB" sz="2000" dirty="0">
                <a:solidFill>
                  <a:schemeClr val="tx1">
                    <a:lumMod val="75000"/>
                  </a:schemeClr>
                </a:solidFill>
                <a:latin typeface="Arial" pitchFamily="34" charset="0"/>
                <a:cs typeface="Arial" pitchFamily="34" charset="0"/>
              </a:rPr>
              <a:t>1</a:t>
            </a:r>
            <a:r>
              <a:rPr lang="en-GB" sz="2000" baseline="30000" dirty="0">
                <a:solidFill>
                  <a:schemeClr val="tx1">
                    <a:lumMod val="75000"/>
                  </a:schemeClr>
                </a:solidFill>
                <a:latin typeface="Arial" pitchFamily="34" charset="0"/>
                <a:cs typeface="Arial" pitchFamily="34" charset="0"/>
              </a:rPr>
              <a:t>st</a:t>
            </a:r>
            <a:r>
              <a:rPr lang="en-GB" sz="2000" dirty="0">
                <a:solidFill>
                  <a:schemeClr val="tx1">
                    <a:lumMod val="75000"/>
                  </a:schemeClr>
                </a:solidFill>
                <a:latin typeface="Arial" pitchFamily="34" charset="0"/>
                <a:cs typeface="Arial" pitchFamily="34" charset="0"/>
              </a:rPr>
              <a:t> issue at SIT WS, 2</a:t>
            </a:r>
            <a:r>
              <a:rPr lang="en-GB" sz="2000" baseline="30000" dirty="0">
                <a:solidFill>
                  <a:schemeClr val="tx1">
                    <a:lumMod val="75000"/>
                  </a:schemeClr>
                </a:solidFill>
                <a:latin typeface="Arial" pitchFamily="34" charset="0"/>
                <a:cs typeface="Arial" pitchFamily="34" charset="0"/>
              </a:rPr>
              <a:t>nd</a:t>
            </a:r>
            <a:r>
              <a:rPr lang="en-GB" sz="2000" dirty="0">
                <a:solidFill>
                  <a:schemeClr val="tx1">
                    <a:lumMod val="75000"/>
                  </a:schemeClr>
                </a:solidFill>
                <a:latin typeface="Arial" pitchFamily="34" charset="0"/>
                <a:cs typeface="Arial" pitchFamily="34" charset="0"/>
              </a:rPr>
              <a:t> issue at CEOS </a:t>
            </a:r>
            <a:r>
              <a:rPr lang="en-GB" sz="2000" dirty="0" smtClean="0">
                <a:solidFill>
                  <a:schemeClr val="tx1">
                    <a:lumMod val="75000"/>
                  </a:schemeClr>
                </a:solidFill>
                <a:latin typeface="Arial" pitchFamily="34" charset="0"/>
                <a:cs typeface="Arial" pitchFamily="34" charset="0"/>
              </a:rPr>
              <a:t>Plenary, final issue at 2014 SIT Meeting)</a:t>
            </a:r>
            <a:r>
              <a:rPr lang="en-GB" sz="2400" b="1" dirty="0">
                <a:solidFill>
                  <a:schemeClr val="tx1">
                    <a:lumMod val="75000"/>
                  </a:schemeClr>
                </a:solidFill>
                <a:latin typeface="Arial" pitchFamily="34" charset="0"/>
                <a:cs typeface="Arial" pitchFamily="34" charset="0"/>
              </a:rPr>
              <a:t> contains:</a:t>
            </a:r>
          </a:p>
          <a:p>
            <a:pPr marL="173038" indent="-174625" defTabSz="914400" eaLnBrk="0" hangingPunct="0">
              <a:spcBef>
                <a:spcPts val="600"/>
              </a:spcBef>
              <a:buFont typeface="Wingdings" pitchFamily="-106" charset="2"/>
              <a:buChar char="§"/>
            </a:pPr>
            <a:endParaRPr lang="en-GB" sz="2000" b="1" dirty="0">
              <a:solidFill>
                <a:schemeClr val="tx1">
                  <a:lumMod val="75000"/>
                </a:schemeClr>
              </a:solidFill>
              <a:latin typeface="Arial" pitchFamily="34" charset="0"/>
              <a:cs typeface="Arial" pitchFamily="34" charset="0"/>
            </a:endParaRPr>
          </a:p>
          <a:p>
            <a:pPr defTabSz="914400" eaLnBrk="0" hangingPunct="0">
              <a:spcBef>
                <a:spcPts val="600"/>
              </a:spcBef>
            </a:pPr>
            <a:endParaRPr lang="en-GB" sz="2000" dirty="0">
              <a:solidFill>
                <a:schemeClr val="tx1">
                  <a:lumMod val="75000"/>
                </a:schemeClr>
              </a:solidFill>
              <a:latin typeface="Arial" pitchFamily="34" charset="0"/>
              <a:cs typeface="Arial" pitchFamily="34" charset="0"/>
            </a:endParaRPr>
          </a:p>
        </p:txBody>
      </p:sp>
      <p:sp>
        <p:nvSpPr>
          <p:cNvPr id="2" name="TextBox 1"/>
          <p:cNvSpPr txBox="1"/>
          <p:nvPr/>
        </p:nvSpPr>
        <p:spPr>
          <a:xfrm rot="20767704">
            <a:off x="758343" y="2718138"/>
            <a:ext cx="2364750" cy="369332"/>
          </a:xfrm>
          <a:prstGeom prst="rect">
            <a:avLst/>
          </a:prstGeom>
          <a:solidFill>
            <a:srgbClr val="FFFF00">
              <a:alpha val="38000"/>
            </a:srgbClr>
          </a:solidFill>
        </p:spPr>
        <p:txBody>
          <a:bodyPr wrap="none" rtlCol="0">
            <a:spAutoFit/>
          </a:bodyPr>
          <a:lstStyle/>
          <a:p>
            <a:r>
              <a:rPr lang="en-GB" dirty="0" smtClean="0">
                <a:solidFill>
                  <a:srgbClr val="FF0000"/>
                </a:solidFill>
              </a:rPr>
              <a:t>Final at 2013 Plenary</a:t>
            </a:r>
            <a:endParaRPr lang="en-GB" dirty="0">
              <a:solidFill>
                <a:srgbClr val="FF0000"/>
              </a:solidFill>
            </a:endParaRPr>
          </a:p>
        </p:txBody>
      </p:sp>
      <p:sp>
        <p:nvSpPr>
          <p:cNvPr id="6" name="TextBox 5"/>
          <p:cNvSpPr txBox="1"/>
          <p:nvPr/>
        </p:nvSpPr>
        <p:spPr>
          <a:xfrm rot="20767704">
            <a:off x="1004485" y="4533102"/>
            <a:ext cx="2364750" cy="369332"/>
          </a:xfrm>
          <a:prstGeom prst="rect">
            <a:avLst/>
          </a:prstGeom>
          <a:solidFill>
            <a:srgbClr val="FFFF00">
              <a:alpha val="38000"/>
            </a:srgbClr>
          </a:solidFill>
        </p:spPr>
        <p:txBody>
          <a:bodyPr wrap="none" rtlCol="0">
            <a:spAutoFit/>
          </a:bodyPr>
          <a:lstStyle/>
          <a:p>
            <a:r>
              <a:rPr lang="en-GB" dirty="0" smtClean="0">
                <a:solidFill>
                  <a:srgbClr val="FF0000"/>
                </a:solidFill>
              </a:rPr>
              <a:t>Final at 2013 Plenary</a:t>
            </a:r>
            <a:endParaRPr lang="en-GB" dirty="0">
              <a:solidFill>
                <a:srgbClr val="FF0000"/>
              </a:solidFill>
            </a:endParaRPr>
          </a:p>
        </p:txBody>
      </p:sp>
      <p:sp>
        <p:nvSpPr>
          <p:cNvPr id="7" name="TextBox 6"/>
          <p:cNvSpPr txBox="1"/>
          <p:nvPr/>
        </p:nvSpPr>
        <p:spPr>
          <a:xfrm rot="20767704">
            <a:off x="519196" y="3489141"/>
            <a:ext cx="3065776" cy="646331"/>
          </a:xfrm>
          <a:prstGeom prst="rect">
            <a:avLst/>
          </a:prstGeom>
          <a:solidFill>
            <a:srgbClr val="FFFF00">
              <a:alpha val="38000"/>
            </a:srgbClr>
          </a:solidFill>
        </p:spPr>
        <p:txBody>
          <a:bodyPr wrap="none" rtlCol="0">
            <a:spAutoFit/>
          </a:bodyPr>
          <a:lstStyle/>
          <a:p>
            <a:r>
              <a:rPr lang="en-GB" dirty="0" smtClean="0">
                <a:solidFill>
                  <a:srgbClr val="FF0000"/>
                </a:solidFill>
              </a:rPr>
              <a:t>Preliminary at 2013 Plenary,</a:t>
            </a:r>
          </a:p>
          <a:p>
            <a:r>
              <a:rPr lang="en-GB" dirty="0" smtClean="0">
                <a:solidFill>
                  <a:srgbClr val="FF0000"/>
                </a:solidFill>
              </a:rPr>
              <a:t>Final at 2014 SIT meeting</a:t>
            </a:r>
            <a:endParaRPr lang="en-GB" dirty="0">
              <a:solidFill>
                <a:srgbClr val="FF0000"/>
              </a:solidFill>
            </a:endParaRPr>
          </a:p>
        </p:txBody>
      </p:sp>
      <p:sp>
        <p:nvSpPr>
          <p:cNvPr id="3" name="TextBox 2"/>
          <p:cNvSpPr txBox="1"/>
          <p:nvPr/>
        </p:nvSpPr>
        <p:spPr>
          <a:xfrm>
            <a:off x="3379023" y="2202020"/>
            <a:ext cx="5520428" cy="4293483"/>
          </a:xfrm>
          <a:prstGeom prst="rect">
            <a:avLst/>
          </a:prstGeom>
          <a:noFill/>
        </p:spPr>
        <p:txBody>
          <a:bodyPr wrap="square" rtlCol="0">
            <a:spAutoFit/>
          </a:bodyPr>
          <a:lstStyle/>
          <a:p>
            <a:pPr marL="173038" indent="-174625" defTabSz="914400" eaLnBrk="0" hangingPunct="0">
              <a:spcBef>
                <a:spcPts val="600"/>
              </a:spcBef>
              <a:buFont typeface="Wingdings" pitchFamily="-106" charset="2"/>
              <a:buChar char="§"/>
            </a:pPr>
            <a:endParaRPr lang="en-GB" sz="2000" b="1" dirty="0">
              <a:solidFill>
                <a:schemeClr val="tx1">
                  <a:lumMod val="75000"/>
                </a:schemeClr>
              </a:solidFill>
              <a:latin typeface="Arial" pitchFamily="34" charset="0"/>
              <a:cs typeface="Arial" pitchFamily="34" charset="0"/>
            </a:endParaRPr>
          </a:p>
          <a:p>
            <a:pPr marL="630238" lvl="1" indent="-174625" defTabSz="914400" eaLnBrk="0" hangingPunct="0">
              <a:spcBef>
                <a:spcPts val="600"/>
              </a:spcBef>
              <a:buFont typeface="Wingdings" pitchFamily="-106" charset="2"/>
              <a:buChar char="§"/>
            </a:pPr>
            <a:r>
              <a:rPr lang="en-GB" sz="2000" b="1" dirty="0" smtClean="0">
                <a:solidFill>
                  <a:schemeClr val="tx1">
                    <a:lumMod val="75000"/>
                  </a:schemeClr>
                </a:solidFill>
                <a:latin typeface="Arial" pitchFamily="34" charset="0"/>
                <a:cs typeface="Arial" pitchFamily="34" charset="0"/>
              </a:rPr>
              <a:t>Thematic Pilots </a:t>
            </a:r>
            <a:r>
              <a:rPr lang="en-GB" sz="2000" b="1" dirty="0">
                <a:solidFill>
                  <a:schemeClr val="tx1">
                    <a:lumMod val="75000"/>
                  </a:schemeClr>
                </a:solidFill>
                <a:latin typeface="Arial" pitchFamily="34" charset="0"/>
                <a:cs typeface="Arial" pitchFamily="34" charset="0"/>
              </a:rPr>
              <a:t>definition, </a:t>
            </a:r>
          </a:p>
          <a:p>
            <a:pPr marL="630238" lvl="1" indent="-174625" defTabSz="914400" eaLnBrk="0" hangingPunct="0">
              <a:spcBef>
                <a:spcPts val="600"/>
              </a:spcBef>
              <a:buFont typeface="Wingdings" pitchFamily="-106" charset="2"/>
              <a:buChar char="§"/>
            </a:pPr>
            <a:endParaRPr lang="en-GB" sz="2000" b="1" dirty="0">
              <a:solidFill>
                <a:schemeClr val="tx1">
                  <a:lumMod val="75000"/>
                </a:schemeClr>
              </a:solidFill>
              <a:latin typeface="Arial" pitchFamily="34" charset="0"/>
              <a:cs typeface="Arial" pitchFamily="34" charset="0"/>
            </a:endParaRPr>
          </a:p>
          <a:p>
            <a:pPr marL="630238" lvl="1" indent="-174625" defTabSz="914400" eaLnBrk="0" hangingPunct="0">
              <a:spcBef>
                <a:spcPts val="600"/>
              </a:spcBef>
              <a:buFont typeface="Wingdings" pitchFamily="-106" charset="2"/>
              <a:buChar char="§"/>
            </a:pPr>
            <a:r>
              <a:rPr lang="en-GB" sz="2000" b="1" dirty="0">
                <a:solidFill>
                  <a:schemeClr val="tx1">
                    <a:lumMod val="75000"/>
                  </a:schemeClr>
                </a:solidFill>
                <a:latin typeface="Arial" pitchFamily="34" charset="0"/>
                <a:cs typeface="Arial" pitchFamily="34" charset="0"/>
              </a:rPr>
              <a:t>Recovery Observatory </a:t>
            </a:r>
            <a:r>
              <a:rPr lang="en-GB" sz="2000" b="1" dirty="0" smtClean="0">
                <a:solidFill>
                  <a:schemeClr val="tx1">
                    <a:lumMod val="75000"/>
                  </a:schemeClr>
                </a:solidFill>
                <a:latin typeface="Arial" pitchFamily="34" charset="0"/>
                <a:cs typeface="Arial" pitchFamily="34" charset="0"/>
              </a:rPr>
              <a:t>definition</a:t>
            </a:r>
          </a:p>
          <a:p>
            <a:pPr marL="630238" lvl="1" indent="-174625" defTabSz="914400" eaLnBrk="0" hangingPunct="0">
              <a:spcBef>
                <a:spcPts val="600"/>
              </a:spcBef>
              <a:buFont typeface="Wingdings" pitchFamily="-106" charset="2"/>
              <a:buChar char="§"/>
            </a:pPr>
            <a:endParaRPr lang="en-GB" sz="2000" b="1" dirty="0">
              <a:solidFill>
                <a:schemeClr val="tx1">
                  <a:lumMod val="75000"/>
                </a:schemeClr>
              </a:solidFill>
              <a:latin typeface="Arial" pitchFamily="34" charset="0"/>
              <a:cs typeface="Arial" pitchFamily="34" charset="0"/>
            </a:endParaRPr>
          </a:p>
          <a:p>
            <a:pPr marL="630238" lvl="1" indent="-174625" defTabSz="914400" eaLnBrk="0" hangingPunct="0">
              <a:spcBef>
                <a:spcPts val="600"/>
              </a:spcBef>
              <a:buFont typeface="Wingdings" pitchFamily="-106" charset="2"/>
              <a:buChar char="§"/>
            </a:pPr>
            <a:r>
              <a:rPr lang="en-GB" sz="2000" b="1" dirty="0" smtClean="0">
                <a:solidFill>
                  <a:schemeClr val="tx1">
                    <a:lumMod val="75000"/>
                  </a:schemeClr>
                </a:solidFill>
                <a:latin typeface="Arial" pitchFamily="34" charset="0"/>
                <a:cs typeface="Arial" pitchFamily="34" charset="0"/>
              </a:rPr>
              <a:t>Pilots </a:t>
            </a:r>
            <a:r>
              <a:rPr lang="en-GB" sz="2000" b="1" dirty="0">
                <a:solidFill>
                  <a:schemeClr val="tx1">
                    <a:lumMod val="75000"/>
                  </a:schemeClr>
                </a:solidFill>
                <a:latin typeface="Arial" pitchFamily="34" charset="0"/>
                <a:cs typeface="Arial" pitchFamily="34" charset="0"/>
              </a:rPr>
              <a:t>EO Requirements; </a:t>
            </a:r>
          </a:p>
          <a:p>
            <a:pPr marL="630238" lvl="1" indent="-174625" defTabSz="914400" eaLnBrk="0" hangingPunct="0">
              <a:spcBef>
                <a:spcPts val="600"/>
              </a:spcBef>
              <a:buFont typeface="Wingdings" pitchFamily="-106" charset="2"/>
              <a:buChar char="§"/>
            </a:pPr>
            <a:endParaRPr lang="en-GB" sz="2000" b="1" dirty="0">
              <a:solidFill>
                <a:schemeClr val="tx1">
                  <a:lumMod val="75000"/>
                </a:schemeClr>
              </a:solidFill>
              <a:latin typeface="Arial" pitchFamily="34" charset="0"/>
              <a:cs typeface="Arial" pitchFamily="34" charset="0"/>
            </a:endParaRPr>
          </a:p>
          <a:p>
            <a:pPr marL="630238" lvl="1" indent="-174625" defTabSz="914400" eaLnBrk="0" hangingPunct="0">
              <a:spcBef>
                <a:spcPts val="600"/>
              </a:spcBef>
              <a:buFont typeface="Wingdings" pitchFamily="-106" charset="2"/>
              <a:buChar char="§"/>
            </a:pPr>
            <a:r>
              <a:rPr lang="en-GB" sz="2000" b="1" dirty="0">
                <a:solidFill>
                  <a:schemeClr val="tx1">
                    <a:lumMod val="75000"/>
                  </a:schemeClr>
                </a:solidFill>
                <a:latin typeface="Arial" pitchFamily="34" charset="0"/>
                <a:cs typeface="Arial" pitchFamily="34" charset="0"/>
              </a:rPr>
              <a:t>R</a:t>
            </a:r>
            <a:r>
              <a:rPr lang="en-GB" sz="2000" b="1" dirty="0" smtClean="0">
                <a:solidFill>
                  <a:schemeClr val="tx1">
                    <a:lumMod val="75000"/>
                  </a:schemeClr>
                </a:solidFill>
                <a:latin typeface="Arial" pitchFamily="34" charset="0"/>
                <a:cs typeface="Arial" pitchFamily="34" charset="0"/>
              </a:rPr>
              <a:t>esponse </a:t>
            </a:r>
            <a:r>
              <a:rPr lang="en-GB" sz="2000" b="1" dirty="0">
                <a:solidFill>
                  <a:schemeClr val="tx1">
                    <a:lumMod val="75000"/>
                  </a:schemeClr>
                </a:solidFill>
                <a:latin typeface="Arial" pitchFamily="34" charset="0"/>
                <a:cs typeface="Arial" pitchFamily="34" charset="0"/>
              </a:rPr>
              <a:t>from Agencies’ to EO requirements </a:t>
            </a:r>
            <a:r>
              <a:rPr lang="en-GB" sz="2000" dirty="0" smtClean="0">
                <a:solidFill>
                  <a:schemeClr val="tx1">
                    <a:lumMod val="75000"/>
                  </a:schemeClr>
                </a:solidFill>
                <a:latin typeface="Arial" pitchFamily="34" charset="0"/>
                <a:cs typeface="Arial" pitchFamily="34" charset="0"/>
              </a:rPr>
              <a:t>(</a:t>
            </a:r>
            <a:r>
              <a:rPr lang="en-GB" sz="2000" dirty="0">
                <a:solidFill>
                  <a:schemeClr val="tx1">
                    <a:lumMod val="75000"/>
                  </a:schemeClr>
                </a:solidFill>
                <a:latin typeface="Arial" pitchFamily="34" charset="0"/>
                <a:cs typeface="Arial" pitchFamily="34" charset="0"/>
              </a:rPr>
              <a:t>list of relevant satellite missions/instruments and </a:t>
            </a:r>
            <a:r>
              <a:rPr lang="en-GB" sz="2000" dirty="0" smtClean="0">
                <a:solidFill>
                  <a:schemeClr val="tx1">
                    <a:lumMod val="75000"/>
                  </a:schemeClr>
                </a:solidFill>
                <a:latin typeface="Arial" pitchFamily="34" charset="0"/>
                <a:cs typeface="Arial" pitchFamily="34" charset="0"/>
              </a:rPr>
              <a:t>products with </a:t>
            </a:r>
            <a:r>
              <a:rPr lang="en-GB" sz="2000" dirty="0" smtClean="0">
                <a:solidFill>
                  <a:srgbClr val="002569"/>
                </a:solidFill>
                <a:latin typeface="Arial" pitchFamily="34" charset="0"/>
                <a:cs typeface="Arial" pitchFamily="34" charset="0"/>
              </a:rPr>
              <a:t>Strategic D</a:t>
            </a:r>
            <a:r>
              <a:rPr lang="en-GB" sz="2000" dirty="0" smtClean="0">
                <a:solidFill>
                  <a:schemeClr val="tx1">
                    <a:lumMod val="75000"/>
                  </a:schemeClr>
                </a:solidFill>
                <a:latin typeface="Arial" pitchFamily="34" charset="0"/>
                <a:cs typeface="Arial" pitchFamily="34" charset="0"/>
              </a:rPr>
              <a:t>ata Acquisition Plan).</a:t>
            </a:r>
            <a:endParaRPr lang="en-GB" sz="2000" dirty="0">
              <a:solidFill>
                <a:schemeClr val="tx1">
                  <a:lumMod val="75000"/>
                </a:schemeClr>
              </a:solidFill>
              <a:latin typeface="Arial" pitchFamily="34" charset="0"/>
              <a:cs typeface="Arial" pitchFamily="34" charset="0"/>
            </a:endParaRPr>
          </a:p>
          <a:p>
            <a:endParaRPr lang="en-GB" dirty="0"/>
          </a:p>
        </p:txBody>
      </p:sp>
      <p:sp>
        <p:nvSpPr>
          <p:cNvPr id="9" name="TextBox 8"/>
          <p:cNvSpPr txBox="1"/>
          <p:nvPr/>
        </p:nvSpPr>
        <p:spPr>
          <a:xfrm rot="20767704">
            <a:off x="512572" y="5536577"/>
            <a:ext cx="3065776" cy="646331"/>
          </a:xfrm>
          <a:prstGeom prst="rect">
            <a:avLst/>
          </a:prstGeom>
          <a:solidFill>
            <a:srgbClr val="FFFF00">
              <a:alpha val="38000"/>
            </a:srgbClr>
          </a:solidFill>
        </p:spPr>
        <p:txBody>
          <a:bodyPr wrap="none" rtlCol="0">
            <a:spAutoFit/>
          </a:bodyPr>
          <a:lstStyle/>
          <a:p>
            <a:r>
              <a:rPr lang="en-GB" dirty="0" smtClean="0">
                <a:solidFill>
                  <a:srgbClr val="FF0000"/>
                </a:solidFill>
              </a:rPr>
              <a:t>Preliminary at 2013 Plenary,</a:t>
            </a:r>
          </a:p>
          <a:p>
            <a:r>
              <a:rPr lang="en-GB" dirty="0" smtClean="0">
                <a:solidFill>
                  <a:srgbClr val="FF0000"/>
                </a:solidFill>
              </a:rPr>
              <a:t>Final at 2014 SIT meeting</a:t>
            </a:r>
            <a:endParaRPr lang="en-GB" dirty="0">
              <a:solidFill>
                <a:srgbClr val="FF0000"/>
              </a:solidFill>
            </a:endParaRPr>
          </a:p>
        </p:txBody>
      </p:sp>
    </p:spTree>
    <p:extLst>
      <p:ext uri="{BB962C8B-B14F-4D97-AF65-F5344CB8AC3E}">
        <p14:creationId xmlns:p14="http://schemas.microsoft.com/office/powerpoint/2010/main" val="89168867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000" dirty="0">
                <a:latin typeface="Tahoma" pitchFamily="-106" charset="0"/>
                <a:ea typeface="ＭＳ Ｐゴシック" pitchFamily="-106" charset="-128"/>
                <a:cs typeface="Tahoma" pitchFamily="-106" charset="0"/>
              </a:rPr>
              <a:t>CEOS participation in 2015 WCDRR</a:t>
            </a:r>
            <a:endParaRPr lang="ja-JP" altLang="en-US" sz="2000" dirty="0">
              <a:latin typeface="Tahoma" pitchFamily="-106" charset="0"/>
              <a:ea typeface="ＭＳ Ｐゴシック" pitchFamily="-106" charset="-128"/>
              <a:cs typeface="Tahoma" pitchFamily="-106" charset="0"/>
            </a:endParaRPr>
          </a:p>
        </p:txBody>
      </p:sp>
      <p:sp>
        <p:nvSpPr>
          <p:cNvPr id="3" name="コンテンツ プレースホルダー 2"/>
          <p:cNvSpPr>
            <a:spLocks noGrp="1"/>
          </p:cNvSpPr>
          <p:nvPr>
            <p:ph idx="1"/>
          </p:nvPr>
        </p:nvSpPr>
        <p:spPr>
          <a:xfrm>
            <a:off x="139700" y="1320800"/>
            <a:ext cx="9004300" cy="5537200"/>
          </a:xfrm>
        </p:spPr>
        <p:txBody>
          <a:bodyPr>
            <a:normAutofit fontScale="32500" lnSpcReduction="20000"/>
          </a:bodyPr>
          <a:lstStyle/>
          <a:p>
            <a:pPr marL="0" indent="0">
              <a:buNone/>
            </a:pPr>
            <a:r>
              <a:rPr lang="en-US" altLang="ja-JP" sz="7400" dirty="0" smtClean="0">
                <a:solidFill>
                  <a:schemeClr val="tx1">
                    <a:lumMod val="75000"/>
                  </a:schemeClr>
                </a:solidFill>
                <a:latin typeface="Arial" pitchFamily="34" charset="0"/>
                <a:ea typeface="ＭＳ Ｐゴシック" pitchFamily="50" charset="-128"/>
                <a:cs typeface="Arial" pitchFamily="34" charset="0"/>
              </a:rPr>
              <a:t>WCDRR Preparation </a:t>
            </a:r>
            <a:r>
              <a:rPr lang="en-US" altLang="ja-JP" sz="7400" dirty="0">
                <a:solidFill>
                  <a:schemeClr val="tx1">
                    <a:lumMod val="75000"/>
                  </a:schemeClr>
                </a:solidFill>
                <a:latin typeface="Arial" pitchFamily="34" charset="0"/>
                <a:ea typeface="ＭＳ Ｐゴシック" pitchFamily="50" charset="-128"/>
                <a:cs typeface="Arial" pitchFamily="34" charset="0"/>
              </a:rPr>
              <a:t>meeting </a:t>
            </a:r>
            <a:r>
              <a:rPr lang="en-US" altLang="ja-JP" sz="7400" dirty="0" smtClean="0">
                <a:solidFill>
                  <a:schemeClr val="tx1">
                    <a:lumMod val="75000"/>
                  </a:schemeClr>
                </a:solidFill>
                <a:latin typeface="Arial" pitchFamily="34" charset="0"/>
                <a:ea typeface="ＭＳ Ｐゴシック" pitchFamily="50" charset="-128"/>
                <a:cs typeface="Arial" pitchFamily="34" charset="0"/>
              </a:rPr>
              <a:t>with JAXA </a:t>
            </a:r>
            <a:r>
              <a:rPr lang="en-US" altLang="ja-JP" sz="7400" dirty="0">
                <a:solidFill>
                  <a:schemeClr val="tx1">
                    <a:lumMod val="75000"/>
                  </a:schemeClr>
                </a:solidFill>
                <a:latin typeface="Arial" pitchFamily="34" charset="0"/>
                <a:ea typeface="ＭＳ Ｐゴシック" pitchFamily="50" charset="-128"/>
                <a:cs typeface="Arial" pitchFamily="34" charset="0"/>
              </a:rPr>
              <a:t>– Japan Cabinet Office and </a:t>
            </a:r>
            <a:r>
              <a:rPr lang="en-US" altLang="ja-JP" sz="7400" dirty="0" smtClean="0">
                <a:solidFill>
                  <a:schemeClr val="tx1">
                    <a:lumMod val="75000"/>
                  </a:schemeClr>
                </a:solidFill>
                <a:latin typeface="Arial" pitchFamily="34" charset="0"/>
                <a:ea typeface="ＭＳ Ｐゴシック" pitchFamily="50" charset="-128"/>
                <a:cs typeface="Arial" pitchFamily="34" charset="0"/>
              </a:rPr>
              <a:t>Japan Foreign </a:t>
            </a:r>
            <a:r>
              <a:rPr lang="en-US" altLang="ja-JP" sz="7400" dirty="0">
                <a:solidFill>
                  <a:schemeClr val="tx1">
                    <a:lumMod val="75000"/>
                  </a:schemeClr>
                </a:solidFill>
                <a:latin typeface="Arial" pitchFamily="34" charset="0"/>
                <a:ea typeface="ＭＳ Ｐゴシック" pitchFamily="50" charset="-128"/>
                <a:cs typeface="Arial" pitchFamily="34" charset="0"/>
              </a:rPr>
              <a:t>Ministry </a:t>
            </a:r>
            <a:r>
              <a:rPr lang="en-US" altLang="ja-JP" sz="5500" b="0" dirty="0">
                <a:solidFill>
                  <a:schemeClr val="tx1">
                    <a:lumMod val="75000"/>
                  </a:schemeClr>
                </a:solidFill>
                <a:latin typeface="Arial" pitchFamily="34" charset="0"/>
                <a:ea typeface="ＭＳ Ｐゴシック" pitchFamily="50" charset="-128"/>
                <a:cs typeface="Arial" pitchFamily="34" charset="0"/>
              </a:rPr>
              <a:t>(September 26, 2013</a:t>
            </a:r>
            <a:r>
              <a:rPr lang="en-US" altLang="ja-JP" sz="5500" b="0" dirty="0" smtClean="0">
                <a:solidFill>
                  <a:schemeClr val="tx1">
                    <a:lumMod val="75000"/>
                  </a:schemeClr>
                </a:solidFill>
                <a:latin typeface="Arial" pitchFamily="34" charset="0"/>
                <a:ea typeface="ＭＳ Ｐゴシック" pitchFamily="50" charset="-128"/>
                <a:cs typeface="Arial" pitchFamily="34" charset="0"/>
              </a:rPr>
              <a:t>):</a:t>
            </a:r>
            <a:endParaRPr lang="en-US" altLang="ja-JP" sz="5100" dirty="0">
              <a:solidFill>
                <a:schemeClr val="tx1">
                  <a:lumMod val="75000"/>
                </a:schemeClr>
              </a:solidFill>
              <a:latin typeface="Arial" pitchFamily="34" charset="0"/>
              <a:ea typeface="ＭＳ Ｐゴシック" pitchFamily="50" charset="-128"/>
              <a:cs typeface="Arial" pitchFamily="34" charset="0"/>
            </a:endParaRPr>
          </a:p>
          <a:p>
            <a:pPr lvl="1"/>
            <a:r>
              <a:rPr lang="en-US" altLang="ja-JP" sz="5500" b="0" dirty="0" smtClean="0">
                <a:solidFill>
                  <a:schemeClr val="tx1">
                    <a:lumMod val="75000"/>
                  </a:schemeClr>
                </a:solidFill>
                <a:latin typeface="Arial" pitchFamily="34" charset="0"/>
                <a:ea typeface="ＭＳ Ｐゴシック" pitchFamily="50" charset="-128"/>
                <a:cs typeface="Arial" pitchFamily="34" charset="0"/>
              </a:rPr>
              <a:t>Good contacts </a:t>
            </a:r>
            <a:r>
              <a:rPr lang="en-US" altLang="ja-JP" sz="5500" b="0" dirty="0">
                <a:solidFill>
                  <a:schemeClr val="tx1">
                    <a:lumMod val="75000"/>
                  </a:schemeClr>
                </a:solidFill>
                <a:latin typeface="Arial" pitchFamily="34" charset="0"/>
                <a:ea typeface="ＭＳ Ｐゴシック" pitchFamily="50" charset="-128"/>
                <a:cs typeface="Arial" pitchFamily="34" charset="0"/>
              </a:rPr>
              <a:t>established </a:t>
            </a:r>
            <a:r>
              <a:rPr lang="en-US" altLang="ja-JP" sz="5500" b="0" dirty="0" smtClean="0">
                <a:solidFill>
                  <a:schemeClr val="tx1">
                    <a:lumMod val="75000"/>
                  </a:schemeClr>
                </a:solidFill>
                <a:latin typeface="Arial" pitchFamily="34" charset="0"/>
                <a:ea typeface="ＭＳ Ｐゴシック" pitchFamily="50" charset="-128"/>
                <a:cs typeface="Arial" pitchFamily="34" charset="0"/>
              </a:rPr>
              <a:t>with WCDRR </a:t>
            </a:r>
            <a:r>
              <a:rPr lang="en-US" altLang="ja-JP" sz="5500" b="0" dirty="0">
                <a:solidFill>
                  <a:schemeClr val="tx1">
                    <a:lumMod val="75000"/>
                  </a:schemeClr>
                </a:solidFill>
                <a:latin typeface="Arial" pitchFamily="34" charset="0"/>
                <a:ea typeface="ＭＳ Ｐゴシック" pitchFamily="50" charset="-128"/>
                <a:cs typeface="Arial" pitchFamily="34" charset="0"/>
              </a:rPr>
              <a:t>local host </a:t>
            </a:r>
            <a:r>
              <a:rPr lang="en-US" altLang="ja-JP" sz="5500" b="0" dirty="0" smtClean="0">
                <a:solidFill>
                  <a:schemeClr val="tx1">
                    <a:lumMod val="75000"/>
                  </a:schemeClr>
                </a:solidFill>
                <a:latin typeface="Arial" pitchFamily="34" charset="0"/>
                <a:ea typeface="ＭＳ Ｐゴシック" pitchFamily="50" charset="-128"/>
                <a:cs typeface="Arial" pitchFamily="34" charset="0"/>
              </a:rPr>
              <a:t>(</a:t>
            </a:r>
            <a:r>
              <a:rPr lang="en-US" altLang="ja-JP" sz="5500" b="0" dirty="0">
                <a:solidFill>
                  <a:schemeClr val="tx1">
                    <a:lumMod val="75000"/>
                  </a:schemeClr>
                </a:solidFill>
                <a:latin typeface="Arial" pitchFamily="34" charset="0"/>
                <a:ea typeface="ＭＳ Ｐゴシック" pitchFamily="50" charset="-128"/>
                <a:cs typeface="Arial" pitchFamily="34" charset="0"/>
              </a:rPr>
              <a:t>Thanks to GEO </a:t>
            </a:r>
            <a:r>
              <a:rPr lang="en-US" altLang="ja-JP" sz="5500" b="0" dirty="0" smtClean="0">
                <a:solidFill>
                  <a:schemeClr val="tx1">
                    <a:lumMod val="75000"/>
                  </a:schemeClr>
                </a:solidFill>
                <a:latin typeface="Arial" pitchFamily="34" charset="0"/>
                <a:ea typeface="ＭＳ Ｐゴシック" pitchFamily="50" charset="-128"/>
                <a:cs typeface="Arial" pitchFamily="34" charset="0"/>
              </a:rPr>
              <a:t>SEC)</a:t>
            </a:r>
          </a:p>
          <a:p>
            <a:pPr lvl="1"/>
            <a:r>
              <a:rPr lang="en-US" altLang="ja-JP" sz="5500" b="0" dirty="0" smtClean="0">
                <a:solidFill>
                  <a:schemeClr val="tx1">
                    <a:lumMod val="75000"/>
                  </a:schemeClr>
                </a:solidFill>
                <a:latin typeface="Arial" pitchFamily="34" charset="0"/>
                <a:ea typeface="ＭＳ Ｐゴシック" pitchFamily="50" charset="-128"/>
                <a:cs typeface="Arial" pitchFamily="34" charset="0"/>
              </a:rPr>
              <a:t>Active </a:t>
            </a:r>
            <a:r>
              <a:rPr lang="en-US" altLang="ja-JP" sz="5500" b="0" dirty="0">
                <a:solidFill>
                  <a:schemeClr val="tx1">
                    <a:lumMod val="75000"/>
                  </a:schemeClr>
                </a:solidFill>
                <a:latin typeface="Arial" pitchFamily="34" charset="0"/>
                <a:ea typeface="ＭＳ Ｐゴシック" pitchFamily="50" charset="-128"/>
                <a:cs typeface="Arial" pitchFamily="34" charset="0"/>
              </a:rPr>
              <a:t>participation of CEOS </a:t>
            </a:r>
            <a:r>
              <a:rPr lang="en-US" altLang="ja-JP" sz="5500" b="0" dirty="0" smtClean="0">
                <a:solidFill>
                  <a:schemeClr val="tx1">
                    <a:lumMod val="75000"/>
                  </a:schemeClr>
                </a:solidFill>
                <a:latin typeface="Arial" pitchFamily="34" charset="0"/>
                <a:ea typeface="ＭＳ Ｐゴシック" pitchFamily="50" charset="-128"/>
                <a:cs typeface="Arial" pitchFamily="34" charset="0"/>
              </a:rPr>
              <a:t>welcome by Japanese officials</a:t>
            </a:r>
          </a:p>
          <a:p>
            <a:pPr lvl="1"/>
            <a:r>
              <a:rPr lang="en-US" altLang="ja-JP" sz="5500" b="0" dirty="0" smtClean="0">
                <a:solidFill>
                  <a:schemeClr val="tx1">
                    <a:lumMod val="75000"/>
                  </a:schemeClr>
                </a:solidFill>
                <a:latin typeface="Arial" pitchFamily="34" charset="0"/>
                <a:ea typeface="ＭＳ Ｐゴシック" pitchFamily="50" charset="-128"/>
                <a:cs typeface="Arial" pitchFamily="34" charset="0"/>
              </a:rPr>
              <a:t>Still </a:t>
            </a:r>
            <a:r>
              <a:rPr lang="en-US" altLang="ja-JP" sz="5500" b="0" dirty="0">
                <a:solidFill>
                  <a:schemeClr val="tx1">
                    <a:lumMod val="75000"/>
                  </a:schemeClr>
                </a:solidFill>
                <a:latin typeface="Arial" pitchFamily="34" charset="0"/>
                <a:ea typeface="ＭＳ Ｐゴシック" pitchFamily="50" charset="-128"/>
                <a:cs typeface="Arial" pitchFamily="34" charset="0"/>
              </a:rPr>
              <a:t>perception gap as to positioning of space </a:t>
            </a:r>
            <a:r>
              <a:rPr lang="en-US" altLang="ja-JP" sz="5500" b="0" dirty="0" smtClean="0">
                <a:solidFill>
                  <a:schemeClr val="tx1">
                    <a:lumMod val="75000"/>
                  </a:schemeClr>
                </a:solidFill>
                <a:latin typeface="Arial" pitchFamily="34" charset="0"/>
                <a:ea typeface="ＭＳ Ｐゴシック" pitchFamily="50" charset="-128"/>
                <a:cs typeface="Arial" pitchFamily="34" charset="0"/>
              </a:rPr>
              <a:t>assets in </a:t>
            </a:r>
            <a:r>
              <a:rPr lang="en-US" altLang="ja-JP" sz="5500" b="0" dirty="0">
                <a:solidFill>
                  <a:schemeClr val="tx1">
                    <a:lumMod val="75000"/>
                  </a:schemeClr>
                </a:solidFill>
                <a:latin typeface="Arial" pitchFamily="34" charset="0"/>
                <a:ea typeface="ＭＳ Ｐゴシック" pitchFamily="50" charset="-128"/>
                <a:cs typeface="Arial" pitchFamily="34" charset="0"/>
              </a:rPr>
              <a:t>HFA. </a:t>
            </a:r>
            <a:endParaRPr lang="en-US" altLang="ja-JP" sz="5500" b="0" dirty="0" smtClean="0">
              <a:solidFill>
                <a:schemeClr val="tx1">
                  <a:lumMod val="75000"/>
                </a:schemeClr>
              </a:solidFill>
              <a:latin typeface="Arial" pitchFamily="34" charset="0"/>
              <a:ea typeface="ＭＳ Ｐゴシック" pitchFamily="50" charset="-128"/>
              <a:cs typeface="Arial" pitchFamily="34" charset="0"/>
            </a:endParaRPr>
          </a:p>
          <a:p>
            <a:endParaRPr lang="en-US" altLang="ja-JP" sz="5100" dirty="0" smtClean="0">
              <a:solidFill>
                <a:schemeClr val="tx1">
                  <a:lumMod val="75000"/>
                </a:schemeClr>
              </a:solidFill>
              <a:latin typeface="Arial" pitchFamily="34" charset="0"/>
              <a:ea typeface="ＭＳ Ｐゴシック" pitchFamily="50" charset="-128"/>
              <a:cs typeface="Arial" pitchFamily="34" charset="0"/>
            </a:endParaRPr>
          </a:p>
          <a:p>
            <a:pPr marL="0" indent="0">
              <a:buNone/>
            </a:pPr>
            <a:r>
              <a:rPr lang="en-US" altLang="ja-JP" sz="7400" dirty="0">
                <a:solidFill>
                  <a:schemeClr val="tx1">
                    <a:lumMod val="75000"/>
                  </a:schemeClr>
                </a:solidFill>
                <a:latin typeface="Arial" pitchFamily="34" charset="0"/>
                <a:ea typeface="ＭＳ Ｐゴシック" pitchFamily="50" charset="-128"/>
                <a:cs typeface="Arial" pitchFamily="34" charset="0"/>
              </a:rPr>
              <a:t>Meeting </a:t>
            </a:r>
            <a:r>
              <a:rPr lang="en-US" altLang="ja-JP" sz="7400" dirty="0" err="1" smtClean="0">
                <a:solidFill>
                  <a:schemeClr val="tx1">
                    <a:lumMod val="75000"/>
                  </a:schemeClr>
                </a:solidFill>
                <a:latin typeface="Arial" pitchFamily="34" charset="0"/>
                <a:ea typeface="ＭＳ Ｐゴシック" pitchFamily="50" charset="-128"/>
                <a:cs typeface="Arial" pitchFamily="34" charset="0"/>
              </a:rPr>
              <a:t>B.Ryan</a:t>
            </a:r>
            <a:r>
              <a:rPr lang="en-US" altLang="ja-JP" sz="7400" dirty="0" smtClean="0">
                <a:solidFill>
                  <a:schemeClr val="tx1">
                    <a:lumMod val="75000"/>
                  </a:schemeClr>
                </a:solidFill>
                <a:latin typeface="Arial" pitchFamily="34" charset="0"/>
                <a:ea typeface="ＭＳ Ｐゴシック" pitchFamily="50" charset="-128"/>
                <a:cs typeface="Arial" pitchFamily="34" charset="0"/>
              </a:rPr>
              <a:t> (GEO) and </a:t>
            </a:r>
            <a:r>
              <a:rPr lang="en-US" altLang="ja-JP" sz="7400" dirty="0" err="1">
                <a:solidFill>
                  <a:schemeClr val="tx1">
                    <a:lumMod val="75000"/>
                  </a:schemeClr>
                </a:solidFill>
                <a:latin typeface="Arial" pitchFamily="34" charset="0"/>
                <a:ea typeface="ＭＳ Ｐゴシック" pitchFamily="50" charset="-128"/>
                <a:cs typeface="Arial" pitchFamily="34" charset="0"/>
              </a:rPr>
              <a:t>M.Walhstrom</a:t>
            </a:r>
            <a:r>
              <a:rPr lang="en-US" altLang="ja-JP" sz="7400" dirty="0">
                <a:solidFill>
                  <a:schemeClr val="tx1">
                    <a:lumMod val="75000"/>
                  </a:schemeClr>
                </a:solidFill>
                <a:latin typeface="Arial" pitchFamily="34" charset="0"/>
                <a:ea typeface="ＭＳ Ｐゴシック" pitchFamily="50" charset="-128"/>
                <a:cs typeface="Arial" pitchFamily="34" charset="0"/>
              </a:rPr>
              <a:t> (UN ISDR</a:t>
            </a:r>
            <a:r>
              <a:rPr lang="en-US" altLang="ja-JP" sz="7400" dirty="0" smtClean="0">
                <a:solidFill>
                  <a:schemeClr val="tx1">
                    <a:lumMod val="75000"/>
                  </a:schemeClr>
                </a:solidFill>
                <a:latin typeface="Arial" pitchFamily="34" charset="0"/>
                <a:ea typeface="ＭＳ Ｐゴシック" pitchFamily="50" charset="-128"/>
                <a:cs typeface="Arial" pitchFamily="34" charset="0"/>
              </a:rPr>
              <a:t>) </a:t>
            </a:r>
            <a:r>
              <a:rPr lang="en-US" altLang="ja-JP" sz="5500" b="0" dirty="0">
                <a:solidFill>
                  <a:schemeClr val="tx1">
                    <a:lumMod val="75000"/>
                  </a:schemeClr>
                </a:solidFill>
                <a:latin typeface="Arial" pitchFamily="34" charset="0"/>
                <a:ea typeface="ＭＳ Ｐゴシック" pitchFamily="50" charset="-128"/>
                <a:cs typeface="Arial" pitchFamily="34" charset="0"/>
              </a:rPr>
              <a:t>(Sep. 2013):</a:t>
            </a:r>
          </a:p>
          <a:p>
            <a:pPr lvl="1"/>
            <a:r>
              <a:rPr lang="en-US" altLang="ja-JP" sz="5500" b="0" dirty="0" smtClean="0">
                <a:solidFill>
                  <a:schemeClr val="tx1">
                    <a:lumMod val="75000"/>
                  </a:schemeClr>
                </a:solidFill>
                <a:latin typeface="Arial" pitchFamily="34" charset="0"/>
                <a:ea typeface="ＭＳ Ｐゴシック" pitchFamily="50" charset="-128"/>
                <a:cs typeface="Arial" pitchFamily="34" charset="0"/>
              </a:rPr>
              <a:t>CEOS DRM presented to UN ISDR</a:t>
            </a:r>
          </a:p>
          <a:p>
            <a:pPr lvl="1"/>
            <a:r>
              <a:rPr lang="en-US" altLang="ja-JP" sz="5500" b="0" dirty="0" err="1" smtClean="0">
                <a:solidFill>
                  <a:schemeClr val="tx1">
                    <a:lumMod val="75000"/>
                  </a:schemeClr>
                </a:solidFill>
                <a:latin typeface="Arial" pitchFamily="34" charset="0"/>
                <a:ea typeface="ＭＳ Ｐゴシック" pitchFamily="50" charset="-128"/>
                <a:cs typeface="Arial" pitchFamily="34" charset="0"/>
              </a:rPr>
              <a:t>M.Walhstrom’s</a:t>
            </a:r>
            <a:r>
              <a:rPr lang="en-US" altLang="ja-JP" sz="5500" b="0" dirty="0" smtClean="0">
                <a:solidFill>
                  <a:schemeClr val="tx1">
                    <a:lumMod val="75000"/>
                  </a:schemeClr>
                </a:solidFill>
                <a:latin typeface="Arial" pitchFamily="34" charset="0"/>
                <a:ea typeface="ＭＳ Ｐゴシック" pitchFamily="50" charset="-128"/>
                <a:cs typeface="Arial" pitchFamily="34" charset="0"/>
              </a:rPr>
              <a:t> advice:</a:t>
            </a:r>
          </a:p>
          <a:p>
            <a:pPr lvl="2"/>
            <a:r>
              <a:rPr lang="en-US" altLang="ja-JP" sz="5300" b="0" dirty="0">
                <a:solidFill>
                  <a:schemeClr val="tx1">
                    <a:lumMod val="75000"/>
                  </a:schemeClr>
                </a:solidFill>
                <a:latin typeface="Arial" pitchFamily="34" charset="0"/>
                <a:ea typeface="ＭＳ Ｐゴシック" pitchFamily="50" charset="-128"/>
                <a:cs typeface="Arial" pitchFamily="34" charset="0"/>
              </a:rPr>
              <a:t>L</a:t>
            </a:r>
            <a:r>
              <a:rPr lang="en-US" altLang="ja-JP" sz="5300" b="0" dirty="0" smtClean="0">
                <a:solidFill>
                  <a:schemeClr val="tx1">
                    <a:lumMod val="75000"/>
                  </a:schemeClr>
                </a:solidFill>
                <a:latin typeface="Arial" pitchFamily="34" charset="0"/>
                <a:ea typeface="ＭＳ Ｐゴシック" pitchFamily="50" charset="-128"/>
                <a:cs typeface="Arial" pitchFamily="34" charset="0"/>
              </a:rPr>
              <a:t>ocal </a:t>
            </a:r>
            <a:r>
              <a:rPr lang="en-US" altLang="ja-JP" sz="5300" b="0" dirty="0">
                <a:solidFill>
                  <a:schemeClr val="tx1">
                    <a:lumMod val="75000"/>
                  </a:schemeClr>
                </a:solidFill>
                <a:latin typeface="Arial" pitchFamily="34" charset="0"/>
                <a:ea typeface="ＭＳ Ｐゴシック" pitchFamily="50" charset="-128"/>
                <a:cs typeface="Arial" pitchFamily="34" charset="0"/>
              </a:rPr>
              <a:t>users </a:t>
            </a:r>
            <a:r>
              <a:rPr lang="en-US" altLang="ja-JP" sz="5300" b="0" dirty="0" smtClean="0">
                <a:solidFill>
                  <a:schemeClr val="tx1">
                    <a:lumMod val="75000"/>
                  </a:schemeClr>
                </a:solidFill>
                <a:latin typeface="Arial" pitchFamily="34" charset="0"/>
                <a:ea typeface="ＭＳ Ｐゴシック" pitchFamily="50" charset="-128"/>
                <a:cs typeface="Arial" pitchFamily="34" charset="0"/>
              </a:rPr>
              <a:t>are still missing the capabilities to access and exploit the information </a:t>
            </a:r>
            <a:r>
              <a:rPr lang="en-US" altLang="ja-JP" sz="5300" b="0" dirty="0">
                <a:solidFill>
                  <a:schemeClr val="tx1">
                    <a:lumMod val="75000"/>
                  </a:schemeClr>
                </a:solidFill>
                <a:latin typeface="Arial" pitchFamily="34" charset="0"/>
                <a:ea typeface="ＭＳ Ｐゴシック" pitchFamily="50" charset="-128"/>
                <a:cs typeface="Arial" pitchFamily="34" charset="0"/>
              </a:rPr>
              <a:t>derived from EO satellite data</a:t>
            </a:r>
          </a:p>
          <a:p>
            <a:pPr lvl="2"/>
            <a:r>
              <a:rPr lang="en-US" altLang="ja-JP" sz="5300" b="0" dirty="0" smtClean="0">
                <a:solidFill>
                  <a:schemeClr val="tx1">
                    <a:lumMod val="75000"/>
                  </a:schemeClr>
                </a:solidFill>
                <a:latin typeface="Arial" pitchFamily="34" charset="0"/>
                <a:ea typeface="ＭＳ Ｐゴシック" pitchFamily="50" charset="-128"/>
                <a:cs typeface="Arial" pitchFamily="34" charset="0"/>
              </a:rPr>
              <a:t>EO </a:t>
            </a:r>
            <a:r>
              <a:rPr lang="en-US" altLang="ja-JP" sz="5300" b="0" dirty="0">
                <a:solidFill>
                  <a:schemeClr val="tx1">
                    <a:lumMod val="75000"/>
                  </a:schemeClr>
                </a:solidFill>
                <a:latin typeface="Arial" pitchFamily="34" charset="0"/>
                <a:ea typeface="ＭＳ Ｐゴシック" pitchFamily="50" charset="-128"/>
                <a:cs typeface="Arial" pitchFamily="34" charset="0"/>
              </a:rPr>
              <a:t>satellite data </a:t>
            </a:r>
            <a:r>
              <a:rPr lang="en-US" altLang="ja-JP" sz="5300" b="0" dirty="0" smtClean="0">
                <a:solidFill>
                  <a:schemeClr val="tx1">
                    <a:lumMod val="75000"/>
                  </a:schemeClr>
                </a:solidFill>
                <a:latin typeface="Arial" pitchFamily="34" charset="0"/>
                <a:ea typeface="ＭＳ Ｐゴシック" pitchFamily="50" charset="-128"/>
                <a:cs typeface="Arial" pitchFamily="34" charset="0"/>
              </a:rPr>
              <a:t>needs </a:t>
            </a:r>
            <a:r>
              <a:rPr lang="en-US" altLang="ja-JP" sz="5300" b="0" dirty="0">
                <a:solidFill>
                  <a:schemeClr val="tx1">
                    <a:lumMod val="75000"/>
                  </a:schemeClr>
                </a:solidFill>
                <a:latin typeface="Arial" pitchFamily="34" charset="0"/>
                <a:ea typeface="ＭＳ Ｐゴシック" pitchFamily="50" charset="-128"/>
                <a:cs typeface="Arial" pitchFamily="34" charset="0"/>
              </a:rPr>
              <a:t>to </a:t>
            </a:r>
            <a:r>
              <a:rPr lang="en-US" altLang="ja-JP" sz="5300" b="0" dirty="0" smtClean="0">
                <a:solidFill>
                  <a:schemeClr val="tx1">
                    <a:lumMod val="75000"/>
                  </a:schemeClr>
                </a:solidFill>
                <a:latin typeface="Arial" pitchFamily="34" charset="0"/>
                <a:ea typeface="ＭＳ Ｐゴシック" pitchFamily="50" charset="-128"/>
                <a:cs typeface="Arial" pitchFamily="34" charset="0"/>
              </a:rPr>
              <a:t>be integrated in </a:t>
            </a:r>
            <a:r>
              <a:rPr lang="en-US" altLang="ja-JP" sz="5300" b="0" dirty="0">
                <a:solidFill>
                  <a:schemeClr val="tx1">
                    <a:lumMod val="75000"/>
                  </a:schemeClr>
                </a:solidFill>
                <a:latin typeface="Arial" pitchFamily="34" charset="0"/>
                <a:ea typeface="ＭＳ Ｐゴシック" pitchFamily="50" charset="-128"/>
                <a:cs typeface="Arial" pitchFamily="34" charset="0"/>
              </a:rPr>
              <a:t>traditional disaster </a:t>
            </a:r>
            <a:r>
              <a:rPr lang="en-US" altLang="ja-JP" sz="5300" b="0" dirty="0" smtClean="0">
                <a:solidFill>
                  <a:schemeClr val="tx1">
                    <a:lumMod val="75000"/>
                  </a:schemeClr>
                </a:solidFill>
                <a:latin typeface="Arial" pitchFamily="34" charset="0"/>
                <a:ea typeface="ＭＳ Ｐゴシック" pitchFamily="50" charset="-128"/>
                <a:cs typeface="Arial" pitchFamily="34" charset="0"/>
              </a:rPr>
              <a:t>management processes.</a:t>
            </a:r>
            <a:endParaRPr lang="en-US" altLang="ja-JP" sz="5300" b="0" dirty="0">
              <a:solidFill>
                <a:schemeClr val="tx1">
                  <a:lumMod val="75000"/>
                </a:schemeClr>
              </a:solidFill>
              <a:latin typeface="Arial" pitchFamily="34" charset="0"/>
              <a:ea typeface="ＭＳ Ｐゴシック" pitchFamily="50" charset="-128"/>
              <a:cs typeface="Arial" pitchFamily="34" charset="0"/>
            </a:endParaRPr>
          </a:p>
          <a:p>
            <a:pPr marL="0" indent="0">
              <a:buNone/>
            </a:pPr>
            <a:endParaRPr lang="en-US" altLang="ja-JP" sz="7400" dirty="0" smtClean="0">
              <a:solidFill>
                <a:schemeClr val="tx1">
                  <a:lumMod val="75000"/>
                </a:schemeClr>
              </a:solidFill>
              <a:latin typeface="Arial" pitchFamily="34" charset="0"/>
              <a:ea typeface="ＭＳ Ｐゴシック" pitchFamily="50" charset="-128"/>
              <a:cs typeface="Arial" pitchFamily="34" charset="0"/>
            </a:endParaRPr>
          </a:p>
          <a:p>
            <a:pPr marL="0" indent="0">
              <a:buNone/>
            </a:pPr>
            <a:r>
              <a:rPr lang="en-US" altLang="ja-JP" sz="7400" dirty="0" smtClean="0">
                <a:solidFill>
                  <a:schemeClr val="tx1">
                    <a:lumMod val="75000"/>
                  </a:schemeClr>
                </a:solidFill>
                <a:latin typeface="Arial" pitchFamily="34" charset="0"/>
                <a:ea typeface="ＭＳ Ｐゴシック" pitchFamily="50" charset="-128"/>
                <a:cs typeface="Arial" pitchFamily="34" charset="0"/>
              </a:rPr>
              <a:t>A Task Force led by JAXA (Chu) will define and implement a strategic approach for </a:t>
            </a:r>
            <a:r>
              <a:rPr lang="en-US" altLang="ja-JP" sz="7400" dirty="0">
                <a:solidFill>
                  <a:schemeClr val="tx1">
                    <a:lumMod val="75000"/>
                  </a:schemeClr>
                </a:solidFill>
                <a:latin typeface="Arial" pitchFamily="34" charset="0"/>
                <a:ea typeface="ＭＳ Ｐゴシック" pitchFamily="50" charset="-128"/>
                <a:cs typeface="Arial" pitchFamily="34" charset="0"/>
              </a:rPr>
              <a:t>the </a:t>
            </a:r>
            <a:r>
              <a:rPr lang="en-US" altLang="ja-JP" sz="7400" dirty="0" smtClean="0">
                <a:solidFill>
                  <a:schemeClr val="tx1">
                    <a:lumMod val="75000"/>
                  </a:schemeClr>
                </a:solidFill>
                <a:latin typeface="Arial" pitchFamily="34" charset="0"/>
                <a:ea typeface="ＭＳ Ｐゴシック" pitchFamily="50" charset="-128"/>
                <a:cs typeface="Arial" pitchFamily="34" charset="0"/>
              </a:rPr>
              <a:t>CEOS’ participation in the </a:t>
            </a:r>
            <a:r>
              <a:rPr lang="en-US" altLang="ja-JP" sz="7400" dirty="0">
                <a:solidFill>
                  <a:schemeClr val="tx1">
                    <a:lumMod val="75000"/>
                  </a:schemeClr>
                </a:solidFill>
                <a:latin typeface="Arial" pitchFamily="34" charset="0"/>
                <a:ea typeface="ＭＳ Ｐゴシック" pitchFamily="50" charset="-128"/>
                <a:cs typeface="Arial" pitchFamily="34" charset="0"/>
              </a:rPr>
              <a:t>WCDRR </a:t>
            </a:r>
            <a:r>
              <a:rPr lang="en-US" altLang="ja-JP" sz="7400" b="0" dirty="0" smtClean="0">
                <a:solidFill>
                  <a:schemeClr val="tx1">
                    <a:lumMod val="75000"/>
                  </a:schemeClr>
                </a:solidFill>
                <a:latin typeface="Arial" pitchFamily="34" charset="0"/>
                <a:ea typeface="ＭＳ Ｐゴシック" pitchFamily="50" charset="-128"/>
                <a:cs typeface="Arial" pitchFamily="34" charset="0"/>
              </a:rPr>
              <a:t>(e.g. side event, exhibition, conference declaration, ..)</a:t>
            </a:r>
            <a:r>
              <a:rPr lang="en-US" altLang="ja-JP" sz="7400" dirty="0" smtClean="0">
                <a:solidFill>
                  <a:schemeClr val="tx1">
                    <a:lumMod val="75000"/>
                  </a:schemeClr>
                </a:solidFill>
                <a:latin typeface="Arial" pitchFamily="34" charset="0"/>
                <a:ea typeface="ＭＳ Ｐゴシック" pitchFamily="50" charset="-128"/>
                <a:cs typeface="Arial" pitchFamily="34" charset="0"/>
              </a:rPr>
              <a:t> and CEOS’ contribution to the HFA2 (2015-2025). </a:t>
            </a:r>
          </a:p>
          <a:p>
            <a:pPr lvl="1"/>
            <a:r>
              <a:rPr lang="en-US" altLang="ja-JP" sz="5500" b="0" dirty="0">
                <a:solidFill>
                  <a:schemeClr val="tx1">
                    <a:lumMod val="75000"/>
                  </a:schemeClr>
                </a:solidFill>
                <a:latin typeface="Arial" pitchFamily="34" charset="0"/>
                <a:ea typeface="ＭＳ Ｐゴシック" pitchFamily="50" charset="-128"/>
                <a:cs typeface="Arial" pitchFamily="34" charset="0"/>
              </a:rPr>
              <a:t>	call for membership</a:t>
            </a:r>
          </a:p>
          <a:p>
            <a:pPr marL="0" indent="0">
              <a:buNone/>
            </a:pPr>
            <a:endParaRPr lang="en-US" altLang="ja-JP" sz="7400" dirty="0">
              <a:solidFill>
                <a:schemeClr val="tx1">
                  <a:lumMod val="75000"/>
                </a:schemeClr>
              </a:solidFill>
              <a:latin typeface="Arial" pitchFamily="34" charset="0"/>
              <a:ea typeface="ＭＳ Ｐゴシック" pitchFamily="50" charset="-128"/>
              <a:cs typeface="Arial" pitchFamily="34" charset="0"/>
            </a:endParaRPr>
          </a:p>
          <a:p>
            <a:endParaRPr lang="ja-JP" altLang="en-US" sz="5100"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432246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22</a:t>
            </a:fld>
            <a:endParaRPr lang="en-US" smtClean="0"/>
          </a:p>
        </p:txBody>
      </p:sp>
      <p:sp>
        <p:nvSpPr>
          <p:cNvPr id="3075" name="Title 1"/>
          <p:cNvSpPr>
            <a:spLocks noGrp="1"/>
          </p:cNvSpPr>
          <p:nvPr>
            <p:ph type="title" idx="4294967295"/>
          </p:nvPr>
        </p:nvSpPr>
        <p:spPr>
          <a:xfrm>
            <a:off x="1086678" y="0"/>
            <a:ext cx="8070575" cy="829340"/>
          </a:xfrm>
        </p:spPr>
        <p:txBody>
          <a:bodyPr/>
          <a:lstStyle/>
          <a:p>
            <a:pPr eaLnBrk="1" hangingPunct="1"/>
            <a:r>
              <a:rPr lang="en-US" sz="2000" dirty="0" smtClean="0">
                <a:latin typeface="Tahoma" pitchFamily="-106" charset="0"/>
                <a:ea typeface="ＭＳ Ｐゴシック" pitchFamily="-106" charset="-128"/>
                <a:cs typeface="Tahoma" pitchFamily="-106" charset="0"/>
              </a:rPr>
              <a:t>CEOS DRM at CEOS Plenary</a:t>
            </a:r>
          </a:p>
        </p:txBody>
      </p:sp>
      <p:sp>
        <p:nvSpPr>
          <p:cNvPr id="6" name="Rectangle 3"/>
          <p:cNvSpPr txBox="1">
            <a:spLocks noChangeArrowheads="1"/>
          </p:cNvSpPr>
          <p:nvPr/>
        </p:nvSpPr>
        <p:spPr>
          <a:xfrm>
            <a:off x="318976" y="1416908"/>
            <a:ext cx="8633638" cy="5129942"/>
          </a:xfrm>
          <a:prstGeom prst="rect">
            <a:avLst/>
          </a:prstGeom>
        </p:spPr>
        <p:txBody>
          <a:bodyPr/>
          <a:lstStyle/>
          <a:p>
            <a:pPr marR="0" lvl="0" algn="l" defTabSz="914400" rtl="0" eaLnBrk="1" fontAlgn="base" latinLnBrk="0" hangingPunct="1">
              <a:lnSpc>
                <a:spcPct val="90000"/>
              </a:lnSpc>
              <a:spcBef>
                <a:spcPct val="20000"/>
              </a:spcBef>
              <a:spcAft>
                <a:spcPct val="0"/>
              </a:spcAft>
              <a:buClrTx/>
              <a:buSzTx/>
              <a:tabLst/>
              <a:defRPr/>
            </a:pPr>
            <a:r>
              <a:rPr lang="en-GB" altLang="ja-JP" sz="2400" b="1" kern="0" dirty="0" smtClean="0">
                <a:solidFill>
                  <a:schemeClr val="tx1">
                    <a:lumMod val="75000"/>
                  </a:schemeClr>
                </a:solidFill>
                <a:latin typeface="Arial" pitchFamily="34" charset="0"/>
                <a:ea typeface="ＭＳ Ｐゴシック" pitchFamily="50" charset="-128"/>
                <a:cs typeface="Arial" pitchFamily="34" charset="0"/>
              </a:rPr>
              <a:t>D</a:t>
            </a:r>
            <a:r>
              <a:rPr kumimoji="0" lang="en-GB" altLang="ja-JP" sz="2400" b="1" i="0" u="none" strike="noStrike" kern="0" cap="none" spc="0" normalizeH="0" baseline="0" noProof="0" dirty="0" err="1" smtClean="0">
                <a:ln>
                  <a:noFill/>
                </a:ln>
                <a:solidFill>
                  <a:schemeClr val="tx1">
                    <a:lumMod val="75000"/>
                  </a:schemeClr>
                </a:solidFill>
                <a:effectLst/>
                <a:uLnTx/>
                <a:uFillTx/>
                <a:latin typeface="Arial" pitchFamily="34" charset="0"/>
                <a:ea typeface="ＭＳ Ｐゴシック" pitchFamily="50" charset="-128"/>
                <a:cs typeface="Arial" pitchFamily="34" charset="0"/>
              </a:rPr>
              <a:t>ecisions</a:t>
            </a:r>
            <a:r>
              <a:rPr kumimoji="0" lang="en-GB" altLang="ja-JP" sz="24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rPr>
              <a:t> for CEOS Plenary: </a:t>
            </a:r>
          </a:p>
          <a:p>
            <a:pPr marR="0" lvl="1" defTabSz="914400" eaLnBrk="1" latinLnBrk="0" hangingPunct="1">
              <a:lnSpc>
                <a:spcPct val="90000"/>
              </a:lnSpc>
              <a:spcBef>
                <a:spcPct val="20000"/>
              </a:spcBef>
              <a:buClrTx/>
              <a:buSzTx/>
              <a:tabLst/>
              <a:defRPr/>
            </a:pPr>
            <a:r>
              <a:rPr lang="en-GB" altLang="ja-JP" sz="2400" u="sng" kern="0" dirty="0" smtClean="0">
                <a:solidFill>
                  <a:schemeClr val="tx1">
                    <a:lumMod val="75000"/>
                  </a:schemeClr>
                </a:solidFill>
                <a:latin typeface="Arial" pitchFamily="34" charset="0"/>
                <a:ea typeface="ＭＳ Ｐゴシック" pitchFamily="50" charset="-128"/>
                <a:cs typeface="Arial" pitchFamily="34" charset="0"/>
              </a:rPr>
              <a:t>Approve:</a:t>
            </a:r>
            <a:r>
              <a:rPr lang="en-GB" altLang="ja-JP" sz="2400" kern="0" dirty="0" smtClean="0">
                <a:solidFill>
                  <a:schemeClr val="tx1">
                    <a:lumMod val="75000"/>
                  </a:schemeClr>
                </a:solidFill>
                <a:latin typeface="Arial" pitchFamily="34" charset="0"/>
                <a:ea typeface="ＭＳ Ｐゴシック" pitchFamily="50" charset="-128"/>
                <a:cs typeface="Arial" pitchFamily="34" charset="0"/>
              </a:rPr>
              <a:t>  </a:t>
            </a:r>
          </a:p>
          <a:p>
            <a:pPr marL="1371600" lvl="2" indent="-457200" defTabSz="914400">
              <a:lnSpc>
                <a:spcPct val="90000"/>
              </a:lnSpc>
              <a:spcBef>
                <a:spcPct val="20000"/>
              </a:spcBef>
              <a:buFont typeface="+mj-lt"/>
              <a:buAutoNum type="arabicPeriod"/>
              <a:defRPr/>
            </a:pPr>
            <a:r>
              <a:rPr lang="en-GB" altLang="ja-JP" sz="2400" kern="0" dirty="0" smtClean="0">
                <a:solidFill>
                  <a:schemeClr val="tx1">
                    <a:lumMod val="75000"/>
                  </a:schemeClr>
                </a:solidFill>
                <a:latin typeface="Arial" pitchFamily="34" charset="0"/>
                <a:ea typeface="ＭＳ Ｐゴシック" pitchFamily="50" charset="-128"/>
                <a:cs typeface="Arial" pitchFamily="34" charset="0"/>
              </a:rPr>
              <a:t>Pilot definitions </a:t>
            </a:r>
            <a:r>
              <a:rPr lang="en-GB" altLang="ja-JP" sz="2400" kern="0" dirty="0">
                <a:solidFill>
                  <a:schemeClr val="tx1">
                    <a:lumMod val="75000"/>
                  </a:schemeClr>
                </a:solidFill>
                <a:latin typeface="Arial" pitchFamily="34" charset="0"/>
                <a:ea typeface="ＭＳ Ｐゴシック" pitchFamily="50" charset="-128"/>
                <a:cs typeface="Arial" pitchFamily="34" charset="0"/>
              </a:rPr>
              <a:t>(i.e. </a:t>
            </a:r>
            <a:r>
              <a:rPr lang="en-GB" altLang="ja-JP" sz="2400" kern="0" dirty="0" smtClean="0">
                <a:solidFill>
                  <a:schemeClr val="bg1">
                    <a:lumMod val="50000"/>
                  </a:schemeClr>
                </a:solidFill>
                <a:latin typeface="Arial" pitchFamily="34" charset="0"/>
                <a:ea typeface="ＭＳ Ｐゴシック" pitchFamily="50" charset="-128"/>
                <a:cs typeface="Arial" pitchFamily="34" charset="0"/>
              </a:rPr>
              <a:t>Users’ </a:t>
            </a:r>
            <a:r>
              <a:rPr lang="en-GB" altLang="ja-JP" sz="2400" i="1" kern="0" dirty="0" smtClean="0">
                <a:solidFill>
                  <a:schemeClr val="bg1">
                    <a:lumMod val="50000"/>
                  </a:schemeClr>
                </a:solidFill>
                <a:latin typeface="Arial" pitchFamily="34" charset="0"/>
                <a:ea typeface="ＭＳ Ｐゴシック" pitchFamily="50" charset="-128"/>
                <a:cs typeface="Arial" pitchFamily="34" charset="0"/>
              </a:rPr>
              <a:t>High-level </a:t>
            </a:r>
            <a:r>
              <a:rPr lang="en-GB" altLang="ja-JP" sz="2400" i="1" kern="0" dirty="0">
                <a:solidFill>
                  <a:schemeClr val="bg1">
                    <a:lumMod val="50000"/>
                  </a:schemeClr>
                </a:solidFill>
                <a:latin typeface="Arial" pitchFamily="34" charset="0"/>
                <a:ea typeface="ＭＳ Ｐゴシック" pitchFamily="50" charset="-128"/>
                <a:cs typeface="Arial" pitchFamily="34" charset="0"/>
              </a:rPr>
              <a:t>I</a:t>
            </a:r>
            <a:r>
              <a:rPr lang="en-GB" altLang="ja-JP" sz="2400" i="1" kern="0" dirty="0" smtClean="0">
                <a:solidFill>
                  <a:schemeClr val="bg1">
                    <a:lumMod val="50000"/>
                  </a:schemeClr>
                </a:solidFill>
                <a:latin typeface="Arial" pitchFamily="34" charset="0"/>
                <a:ea typeface="ＭＳ Ｐゴシック" pitchFamily="50" charset="-128"/>
                <a:cs typeface="Arial" pitchFamily="34" charset="0"/>
              </a:rPr>
              <a:t>nformation </a:t>
            </a:r>
            <a:r>
              <a:rPr lang="en-GB" altLang="ja-JP" sz="2400" i="1" kern="0" dirty="0">
                <a:solidFill>
                  <a:schemeClr val="bg1">
                    <a:lumMod val="50000"/>
                  </a:schemeClr>
                </a:solidFill>
                <a:latin typeface="Arial" pitchFamily="34" charset="0"/>
                <a:ea typeface="ＭＳ Ｐゴシック" pitchFamily="50" charset="-128"/>
                <a:cs typeface="Arial" pitchFamily="34" charset="0"/>
              </a:rPr>
              <a:t>N</a:t>
            </a:r>
            <a:r>
              <a:rPr lang="en-GB" altLang="ja-JP" sz="2400" i="1" kern="0" dirty="0" smtClean="0">
                <a:solidFill>
                  <a:schemeClr val="bg1">
                    <a:lumMod val="50000"/>
                  </a:schemeClr>
                </a:solidFill>
                <a:latin typeface="Arial" pitchFamily="34" charset="0"/>
                <a:ea typeface="ＭＳ Ｐゴシック" pitchFamily="50" charset="-128"/>
                <a:cs typeface="Arial" pitchFamily="34" charset="0"/>
              </a:rPr>
              <a:t>eeds </a:t>
            </a:r>
            <a:r>
              <a:rPr lang="en-GB" altLang="ja-JP" sz="2400" kern="0" dirty="0">
                <a:solidFill>
                  <a:schemeClr val="tx1">
                    <a:lumMod val="75000"/>
                  </a:schemeClr>
                </a:solidFill>
                <a:latin typeface="Arial" pitchFamily="34" charset="0"/>
                <a:ea typeface="ＭＳ Ｐゴシック" pitchFamily="50" charset="-128"/>
                <a:cs typeface="Arial" pitchFamily="34" charset="0"/>
              </a:rPr>
              <a:t>and</a:t>
            </a:r>
            <a:r>
              <a:rPr lang="en-GB" altLang="ja-JP" sz="2400" i="1" kern="0" dirty="0" smtClean="0">
                <a:solidFill>
                  <a:schemeClr val="bg1">
                    <a:lumMod val="50000"/>
                  </a:schemeClr>
                </a:solidFill>
                <a:latin typeface="Arial" pitchFamily="34" charset="0"/>
                <a:ea typeface="ＭＳ Ｐゴシック" pitchFamily="50" charset="-128"/>
                <a:cs typeface="Arial" pitchFamily="34" charset="0"/>
              </a:rPr>
              <a:t> Detailed </a:t>
            </a:r>
            <a:r>
              <a:rPr lang="en-GB" altLang="ja-JP" sz="2400" i="1" kern="0" dirty="0">
                <a:solidFill>
                  <a:schemeClr val="bg1">
                    <a:lumMod val="50000"/>
                  </a:schemeClr>
                </a:solidFill>
                <a:latin typeface="Arial" pitchFamily="34" charset="0"/>
                <a:ea typeface="ＭＳ Ｐゴシック" pitchFamily="50" charset="-128"/>
                <a:cs typeface="Arial" pitchFamily="34" charset="0"/>
              </a:rPr>
              <a:t>EO </a:t>
            </a:r>
            <a:r>
              <a:rPr lang="en-GB" altLang="ja-JP" sz="2400" i="1" kern="0" dirty="0" smtClean="0">
                <a:solidFill>
                  <a:schemeClr val="bg1">
                    <a:lumMod val="50000"/>
                  </a:schemeClr>
                </a:solidFill>
                <a:latin typeface="Arial" pitchFamily="34" charset="0"/>
                <a:ea typeface="ＭＳ Ｐゴシック" pitchFamily="50" charset="-128"/>
                <a:cs typeface="Arial" pitchFamily="34" charset="0"/>
              </a:rPr>
              <a:t>requirements</a:t>
            </a:r>
            <a:r>
              <a:rPr lang="en-GB" altLang="ja-JP" sz="2400" kern="0" dirty="0">
                <a:solidFill>
                  <a:schemeClr val="tx1">
                    <a:lumMod val="75000"/>
                  </a:schemeClr>
                </a:solidFill>
                <a:latin typeface="Arial" pitchFamily="34" charset="0"/>
                <a:ea typeface="ＭＳ Ｐゴシック" pitchFamily="50" charset="-128"/>
                <a:cs typeface="Arial" pitchFamily="34" charset="0"/>
              </a:rPr>
              <a:t>)</a:t>
            </a:r>
          </a:p>
          <a:p>
            <a:pPr marR="0" lvl="1" defTabSz="914400" eaLnBrk="1" latinLnBrk="0" hangingPunct="1">
              <a:lnSpc>
                <a:spcPct val="90000"/>
              </a:lnSpc>
              <a:spcBef>
                <a:spcPct val="20000"/>
              </a:spcBef>
              <a:buClrTx/>
              <a:buSzTx/>
              <a:tabLst/>
              <a:defRPr/>
            </a:pPr>
            <a:endParaRPr lang="en-GB" altLang="ja-JP" sz="2400" kern="0" dirty="0" smtClean="0">
              <a:solidFill>
                <a:schemeClr val="tx1">
                  <a:lumMod val="75000"/>
                </a:schemeClr>
              </a:solidFill>
              <a:latin typeface="Arial" pitchFamily="34" charset="0"/>
              <a:ea typeface="ＭＳ Ｐゴシック" pitchFamily="50" charset="-128"/>
              <a:cs typeface="Arial" pitchFamily="34" charset="0"/>
            </a:endParaRPr>
          </a:p>
          <a:p>
            <a:pPr marR="0" lvl="1" defTabSz="914400" eaLnBrk="1" latinLnBrk="0" hangingPunct="1">
              <a:lnSpc>
                <a:spcPct val="90000"/>
              </a:lnSpc>
              <a:spcBef>
                <a:spcPct val="20000"/>
              </a:spcBef>
              <a:buClrTx/>
              <a:buSzTx/>
              <a:tabLst/>
              <a:defRPr/>
            </a:pPr>
            <a:r>
              <a:rPr lang="en-GB" altLang="ja-JP" sz="2400" u="sng" kern="0" dirty="0" smtClean="0">
                <a:solidFill>
                  <a:schemeClr val="tx1">
                    <a:lumMod val="75000"/>
                  </a:schemeClr>
                </a:solidFill>
                <a:latin typeface="Arial" pitchFamily="34" charset="0"/>
                <a:ea typeface="ＭＳ Ｐゴシック" pitchFamily="50" charset="-128"/>
                <a:cs typeface="Arial" pitchFamily="34" charset="0"/>
              </a:rPr>
              <a:t>Endorse way forward recommendations for 2014:</a:t>
            </a:r>
          </a:p>
          <a:p>
            <a:pPr marL="1371600" lvl="2" indent="-457200" defTabSz="914400">
              <a:lnSpc>
                <a:spcPct val="90000"/>
              </a:lnSpc>
              <a:spcBef>
                <a:spcPct val="20000"/>
              </a:spcBef>
              <a:buFont typeface="+mj-lt"/>
              <a:buAutoNum type="arabicPeriod" startAt="2"/>
              <a:defRPr/>
            </a:pPr>
            <a:r>
              <a:rPr lang="en-GB" altLang="ja-JP" sz="2400" kern="0" dirty="0" smtClean="0">
                <a:solidFill>
                  <a:schemeClr val="tx1">
                    <a:lumMod val="75000"/>
                  </a:schemeClr>
                </a:solidFill>
                <a:latin typeface="Arial" pitchFamily="34" charset="0"/>
                <a:ea typeface="ＭＳ Ｐゴシック" pitchFamily="50" charset="-128"/>
                <a:cs typeface="Arial" pitchFamily="34" charset="0"/>
              </a:rPr>
              <a:t>CEOS Agencies’  </a:t>
            </a:r>
            <a:r>
              <a:rPr lang="en-GB" altLang="ja-JP" sz="2400" i="1" kern="0" dirty="0">
                <a:solidFill>
                  <a:schemeClr val="tx1">
                    <a:lumMod val="75000"/>
                  </a:schemeClr>
                </a:solidFill>
                <a:latin typeface="Arial" pitchFamily="34" charset="0"/>
                <a:ea typeface="ＭＳ Ｐゴシック" pitchFamily="50" charset="-128"/>
                <a:cs typeface="Arial" pitchFamily="34" charset="0"/>
              </a:rPr>
              <a:t>“</a:t>
            </a:r>
            <a:r>
              <a:rPr lang="en-GB" altLang="ja-JP" sz="2400" i="1" kern="0" dirty="0" smtClean="0">
                <a:solidFill>
                  <a:schemeClr val="bg1">
                    <a:lumMod val="50000"/>
                  </a:schemeClr>
                </a:solidFill>
                <a:latin typeface="Arial" pitchFamily="34" charset="0"/>
                <a:ea typeface="ＭＳ Ｐゴシック" pitchFamily="50" charset="-128"/>
                <a:cs typeface="Arial" pitchFamily="34" charset="0"/>
              </a:rPr>
              <a:t>Response </a:t>
            </a:r>
            <a:r>
              <a:rPr lang="en-GB" altLang="ja-JP" sz="2400" i="1" kern="0" dirty="0">
                <a:solidFill>
                  <a:schemeClr val="bg1">
                    <a:lumMod val="50000"/>
                  </a:schemeClr>
                </a:solidFill>
                <a:latin typeface="Arial" pitchFamily="34" charset="0"/>
                <a:ea typeface="ＭＳ Ｐゴシック" pitchFamily="50" charset="-128"/>
                <a:cs typeface="Arial" pitchFamily="34" charset="0"/>
              </a:rPr>
              <a:t>to EO </a:t>
            </a:r>
            <a:r>
              <a:rPr lang="en-GB" altLang="ja-JP" sz="2400" i="1" kern="0" dirty="0" smtClean="0">
                <a:solidFill>
                  <a:schemeClr val="bg1">
                    <a:lumMod val="50000"/>
                  </a:schemeClr>
                </a:solidFill>
                <a:latin typeface="Arial" pitchFamily="34" charset="0"/>
                <a:ea typeface="ＭＳ Ｐゴシック" pitchFamily="50" charset="-128"/>
                <a:cs typeface="Arial" pitchFamily="34" charset="0"/>
              </a:rPr>
              <a:t>requirements</a:t>
            </a:r>
            <a:r>
              <a:rPr lang="en-GB" altLang="ja-JP" sz="2400" kern="0" dirty="0" smtClean="0">
                <a:solidFill>
                  <a:schemeClr val="tx1">
                    <a:lumMod val="75000"/>
                  </a:schemeClr>
                </a:solidFill>
                <a:latin typeface="Arial" pitchFamily="34" charset="0"/>
                <a:ea typeface="ＭＳ Ｐゴシック" pitchFamily="50" charset="-128"/>
                <a:cs typeface="Arial" pitchFamily="34" charset="0"/>
              </a:rPr>
              <a:t>” and “</a:t>
            </a:r>
            <a:r>
              <a:rPr lang="en-GB" altLang="ja-JP" sz="2400" i="1" kern="0" dirty="0" smtClean="0">
                <a:solidFill>
                  <a:schemeClr val="bg1">
                    <a:lumMod val="50000"/>
                  </a:schemeClr>
                </a:solidFill>
                <a:latin typeface="Arial" pitchFamily="34" charset="0"/>
                <a:ea typeface="ＭＳ Ｐゴシック" pitchFamily="50" charset="-128"/>
                <a:cs typeface="Arial" pitchFamily="34" charset="0"/>
              </a:rPr>
              <a:t>Recovery Observatory</a:t>
            </a:r>
            <a:r>
              <a:rPr lang="en-GB" altLang="ja-JP" sz="2400" kern="0" dirty="0" smtClean="0">
                <a:solidFill>
                  <a:schemeClr val="tx1">
                    <a:lumMod val="75000"/>
                  </a:schemeClr>
                </a:solidFill>
                <a:latin typeface="Arial" pitchFamily="34" charset="0"/>
                <a:ea typeface="ＭＳ Ｐゴシック" pitchFamily="50" charset="-128"/>
                <a:cs typeface="Arial" pitchFamily="34" charset="0"/>
              </a:rPr>
              <a:t>” proposal to be both consolidated at </a:t>
            </a:r>
            <a:r>
              <a:rPr lang="en-GB" altLang="ja-JP" sz="2400" kern="0" dirty="0">
                <a:solidFill>
                  <a:schemeClr val="tx1">
                    <a:lumMod val="75000"/>
                  </a:schemeClr>
                </a:solidFill>
                <a:latin typeface="Arial" pitchFamily="34" charset="0"/>
                <a:ea typeface="ＭＳ Ｐゴシック" pitchFamily="50" charset="-128"/>
                <a:cs typeface="Arial" pitchFamily="34" charset="0"/>
              </a:rPr>
              <a:t>2014 SIT </a:t>
            </a:r>
            <a:r>
              <a:rPr lang="en-GB" altLang="ja-JP" sz="2400" kern="0" dirty="0" smtClean="0">
                <a:solidFill>
                  <a:schemeClr val="tx1">
                    <a:lumMod val="75000"/>
                  </a:schemeClr>
                </a:solidFill>
                <a:latin typeface="Arial" pitchFamily="34" charset="0"/>
                <a:ea typeface="ＭＳ Ｐゴシック" pitchFamily="50" charset="-128"/>
                <a:cs typeface="Arial" pitchFamily="34" charset="0"/>
              </a:rPr>
              <a:t>meeting </a:t>
            </a:r>
          </a:p>
          <a:p>
            <a:pPr marL="1714500" lvl="3" indent="-342900" defTabSz="914400">
              <a:lnSpc>
                <a:spcPct val="90000"/>
              </a:lnSpc>
              <a:spcBef>
                <a:spcPct val="20000"/>
              </a:spcBef>
              <a:buFont typeface="Arial" pitchFamily="34" charset="0"/>
              <a:buChar char="•"/>
              <a:defRPr/>
            </a:pPr>
            <a:r>
              <a:rPr lang="en-GB" altLang="ja-JP" sz="2400" kern="0" dirty="0">
                <a:solidFill>
                  <a:schemeClr val="tx1">
                    <a:lumMod val="75000"/>
                  </a:schemeClr>
                </a:solidFill>
                <a:latin typeface="Arial" pitchFamily="34" charset="0"/>
                <a:ea typeface="ＭＳ Ｐゴシック" pitchFamily="50" charset="-128"/>
                <a:cs typeface="Arial" pitchFamily="34" charset="0"/>
              </a:rPr>
              <a:t>D</a:t>
            </a:r>
            <a:r>
              <a:rPr lang="en-GB" altLang="ja-JP" sz="2400" kern="0" dirty="0" smtClean="0">
                <a:solidFill>
                  <a:schemeClr val="tx1">
                    <a:lumMod val="75000"/>
                  </a:schemeClr>
                </a:solidFill>
                <a:latin typeface="Arial" pitchFamily="34" charset="0"/>
                <a:ea typeface="ＭＳ Ｐゴシック" pitchFamily="50" charset="-128"/>
                <a:cs typeface="Arial" pitchFamily="34" charset="0"/>
              </a:rPr>
              <a:t>ata &amp; Products delivery to Pilots’ Users  from 2014 SIT meeting onwards</a:t>
            </a:r>
          </a:p>
          <a:p>
            <a:pPr marL="1371600" lvl="2" indent="-457200" defTabSz="914400">
              <a:lnSpc>
                <a:spcPct val="90000"/>
              </a:lnSpc>
              <a:spcBef>
                <a:spcPct val="20000"/>
              </a:spcBef>
              <a:buFont typeface="+mj-lt"/>
              <a:buAutoNum type="arabicPeriod" startAt="2"/>
              <a:defRPr/>
            </a:pPr>
            <a:endParaRPr lang="en-GB" altLang="ja-JP" sz="2400" kern="0" dirty="0" smtClean="0">
              <a:solidFill>
                <a:schemeClr val="tx1">
                  <a:lumMod val="75000"/>
                </a:schemeClr>
              </a:solidFill>
              <a:latin typeface="Arial" pitchFamily="34" charset="0"/>
              <a:ea typeface="ＭＳ Ｐゴシック" pitchFamily="50" charset="-128"/>
              <a:cs typeface="Arial" pitchFamily="34" charset="0"/>
            </a:endParaRPr>
          </a:p>
          <a:p>
            <a:pPr marL="1371600" lvl="2" indent="-457200" defTabSz="914400">
              <a:lnSpc>
                <a:spcPct val="90000"/>
              </a:lnSpc>
              <a:spcBef>
                <a:spcPct val="20000"/>
              </a:spcBef>
              <a:buFont typeface="+mj-lt"/>
              <a:buAutoNum type="arabicPeriod" startAt="2"/>
              <a:defRPr/>
            </a:pPr>
            <a:r>
              <a:rPr lang="en-GB" altLang="ja-JP" sz="2400" kern="0" dirty="0" smtClean="0">
                <a:solidFill>
                  <a:schemeClr val="tx1">
                    <a:lumMod val="75000"/>
                  </a:schemeClr>
                </a:solidFill>
                <a:latin typeface="Arial" pitchFamily="34" charset="0"/>
                <a:ea typeface="ＭＳ Ｐゴシック" pitchFamily="50" charset="-128"/>
                <a:cs typeface="Arial" pitchFamily="34" charset="0"/>
              </a:rPr>
              <a:t>Prepare CEOS participation at 2015 WCDRR</a:t>
            </a:r>
          </a:p>
          <a:p>
            <a:pPr marL="1200150" lvl="2" indent="-285750" defTabSz="914400">
              <a:lnSpc>
                <a:spcPct val="90000"/>
              </a:lnSpc>
              <a:spcBef>
                <a:spcPct val="20000"/>
              </a:spcBef>
              <a:buFont typeface="Arial" charset="0"/>
              <a:buChar char="•"/>
              <a:defRPr/>
            </a:pPr>
            <a:endParaRPr lang="en-GB" altLang="ja-JP" sz="2400" kern="0" dirty="0">
              <a:solidFill>
                <a:schemeClr val="tx1">
                  <a:lumMod val="75000"/>
                </a:schemeClr>
              </a:solidFill>
              <a:latin typeface="Arial" pitchFamily="34" charset="0"/>
              <a:ea typeface="ＭＳ Ｐゴシック" pitchFamily="50" charset="-128"/>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2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23064217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long road a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17475"/>
            <a:ext cx="4171950" cy="2857500"/>
          </a:xfrm>
          <a:prstGeom prst="rect">
            <a:avLst/>
          </a:prstGeom>
          <a:noFill/>
          <a:extLst>
            <a:ext uri="{909E8E84-426E-40DD-AFC4-6F175D3DCCD1}">
              <a14:hiddenFill xmlns:a14="http://schemas.microsoft.com/office/drawing/2010/main">
                <a:solidFill>
                  <a:srgbClr val="FFFFFF"/>
                </a:solidFill>
              </a14:hiddenFill>
            </a:ext>
          </a:extLst>
        </p:spPr>
      </p:pic>
      <p:sp>
        <p:nvSpPr>
          <p:cNvPr id="39941" name="Text Box 5"/>
          <p:cNvSpPr txBox="1">
            <a:spLocks noChangeArrowheads="1"/>
          </p:cNvSpPr>
          <p:nvPr/>
        </p:nvSpPr>
        <p:spPr bwMode="auto">
          <a:xfrm>
            <a:off x="107950" y="3062288"/>
            <a:ext cx="3570288" cy="369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smtClean="0">
                <a:solidFill>
                  <a:srgbClr val="FF0000"/>
                </a:solidFill>
              </a:rPr>
              <a:t>Long way up to 2015 WCDRR …</a:t>
            </a:r>
            <a:endParaRPr lang="en-GB" dirty="0">
              <a:solidFill>
                <a:srgbClr val="FF0000"/>
              </a:solidFill>
            </a:endParaRPr>
          </a:p>
        </p:txBody>
      </p:sp>
      <p:sp>
        <p:nvSpPr>
          <p:cNvPr id="12" name="Footer Placeholder 4"/>
          <p:cNvSpPr>
            <a:spLocks noGrp="1"/>
          </p:cNvSpPr>
          <p:nvPr>
            <p:ph type="ftr" sz="quarter" idx="11"/>
          </p:nvPr>
        </p:nvSpPr>
        <p:spPr/>
        <p:txBody>
          <a:bodyPr/>
          <a:lstStyle/>
          <a:p>
            <a:r>
              <a:rPr lang="en-GB"/>
              <a:t>slide </a:t>
            </a:r>
            <a:fld id="{320AF846-2E48-48C4-A7DD-34BD2086B18A}" type="slidenum">
              <a:rPr lang="en-GB"/>
              <a:pPr/>
              <a:t>23</a:t>
            </a:fld>
            <a:endParaRPr lang="en-GB"/>
          </a:p>
        </p:txBody>
      </p:sp>
      <p:grpSp>
        <p:nvGrpSpPr>
          <p:cNvPr id="5" name="Group 4"/>
          <p:cNvGrpSpPr/>
          <p:nvPr/>
        </p:nvGrpSpPr>
        <p:grpSpPr>
          <a:xfrm>
            <a:off x="1769919" y="1613517"/>
            <a:ext cx="4249881" cy="3637317"/>
            <a:chOff x="1798751" y="799800"/>
            <a:chExt cx="4249881" cy="3637317"/>
          </a:xfrm>
        </p:grpSpPr>
        <p:pic>
          <p:nvPicPr>
            <p:cNvPr id="1026" name="Picture 2" descr="C:\Users\ipetitev\Pictures\Funny images\s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751" y="799800"/>
              <a:ext cx="3333750" cy="3238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1798751" y="4067785"/>
              <a:ext cx="424988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solidFill>
                    <a:srgbClr val="FF0000"/>
                  </a:solidFill>
                </a:rPr>
                <a:t>Clear messages to Disaster Community</a:t>
              </a:r>
            </a:p>
          </p:txBody>
        </p:sp>
      </p:grpSp>
      <p:grpSp>
        <p:nvGrpSpPr>
          <p:cNvPr id="4" name="Group 3"/>
          <p:cNvGrpSpPr/>
          <p:nvPr/>
        </p:nvGrpSpPr>
        <p:grpSpPr>
          <a:xfrm>
            <a:off x="2569029" y="2192459"/>
            <a:ext cx="6491455" cy="4618030"/>
            <a:chOff x="2876021" y="1561194"/>
            <a:chExt cx="6081369" cy="4618030"/>
          </a:xfrm>
        </p:grpSpPr>
        <p:pic>
          <p:nvPicPr>
            <p:cNvPr id="1028" name="Picture 4" descr="C:\Users\ipetitev\Pictures\Funny images\giraff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021" y="1561194"/>
              <a:ext cx="6067873" cy="39716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
            <p:cNvSpPr txBox="1">
              <a:spLocks noChangeArrowheads="1"/>
            </p:cNvSpPr>
            <p:nvPr/>
          </p:nvSpPr>
          <p:spPr bwMode="auto">
            <a:xfrm>
              <a:off x="2876021" y="5532893"/>
              <a:ext cx="6081369"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dirty="0" smtClean="0">
                  <a:solidFill>
                    <a:srgbClr val="FF0000"/>
                  </a:solidFill>
                </a:rPr>
                <a:t>Focus on top priorities and not to be distracted by side issues</a:t>
              </a:r>
              <a:endParaRPr lang="en-GB" dirty="0">
                <a:solidFill>
                  <a:srgbClr val="FF0000"/>
                </a:solidFill>
              </a:endParaRPr>
            </a:p>
          </p:txBody>
        </p:sp>
      </p:grpSp>
    </p:spTree>
    <p:extLst>
      <p:ext uri="{BB962C8B-B14F-4D97-AF65-F5344CB8AC3E}">
        <p14:creationId xmlns:p14="http://schemas.microsoft.com/office/powerpoint/2010/main" val="7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272209"/>
            <a:ext cx="9157253" cy="558579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0000"/>
              </a:solidFill>
              <a:effectLst/>
              <a:latin typeface="Tahoma" pitchFamily="34" charset="0"/>
            </a:endParaRPr>
          </a:p>
        </p:txBody>
      </p:sp>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24</a:t>
            </a:fld>
            <a:endParaRPr lang="en-US" smtClean="0"/>
          </a:p>
        </p:txBody>
      </p:sp>
      <p:sp>
        <p:nvSpPr>
          <p:cNvPr id="3075" name="Title 1"/>
          <p:cNvSpPr>
            <a:spLocks noGrp="1"/>
          </p:cNvSpPr>
          <p:nvPr>
            <p:ph type="title" idx="4294967295"/>
          </p:nvPr>
        </p:nvSpPr>
        <p:spPr>
          <a:xfrm>
            <a:off x="1086678" y="0"/>
            <a:ext cx="8070575" cy="829340"/>
          </a:xfrm>
        </p:spPr>
        <p:txBody>
          <a:bodyPr/>
          <a:lstStyle/>
          <a:p>
            <a:pPr eaLnBrk="1" hangingPunct="1"/>
            <a:endParaRPr lang="en-US" sz="2000" dirty="0" smtClean="0">
              <a:latin typeface="Tahoma" pitchFamily="-106" charset="0"/>
              <a:ea typeface="ＭＳ Ｐゴシック" pitchFamily="-106" charset="-128"/>
              <a:cs typeface="Tahoma" pitchFamily="-106" charset="0"/>
            </a:endParaRPr>
          </a:p>
        </p:txBody>
      </p:sp>
      <p:sp>
        <p:nvSpPr>
          <p:cNvPr id="6" name="Rectangle 3"/>
          <p:cNvSpPr txBox="1">
            <a:spLocks noChangeArrowheads="1"/>
          </p:cNvSpPr>
          <p:nvPr/>
        </p:nvSpPr>
        <p:spPr>
          <a:xfrm>
            <a:off x="348002" y="1416908"/>
            <a:ext cx="8633638" cy="5129942"/>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GB" altLang="ja-JP" sz="24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a:p>
            <a:pPr defTabSz="914400">
              <a:lnSpc>
                <a:spcPct val="90000"/>
              </a:lnSpc>
              <a:spcBef>
                <a:spcPct val="20000"/>
              </a:spcBef>
              <a:defRPr/>
            </a:pPr>
            <a:endParaRPr lang="en-GB" altLang="ja-JP" sz="3200" b="1" kern="0" dirty="0" smtClean="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defRPr/>
            </a:pPr>
            <a:endParaRPr lang="en-GB" altLang="ja-JP" sz="3200" b="1" kern="0"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defRPr/>
            </a:pPr>
            <a:r>
              <a:rPr lang="en-GB" altLang="ja-JP" sz="4000" b="1" kern="0" dirty="0" smtClean="0">
                <a:solidFill>
                  <a:schemeClr val="tx1">
                    <a:lumMod val="75000"/>
                  </a:schemeClr>
                </a:solidFill>
                <a:latin typeface="Arial" pitchFamily="34" charset="0"/>
                <a:ea typeface="ＭＳ Ｐゴシック" pitchFamily="50" charset="-128"/>
                <a:cs typeface="Arial" pitchFamily="34" charset="0"/>
              </a:rPr>
              <a:t>Thank </a:t>
            </a:r>
          </a:p>
          <a:p>
            <a:pPr defTabSz="914400">
              <a:lnSpc>
                <a:spcPct val="90000"/>
              </a:lnSpc>
              <a:spcBef>
                <a:spcPct val="20000"/>
              </a:spcBef>
              <a:defRPr/>
            </a:pPr>
            <a:r>
              <a:rPr lang="en-GB" altLang="ja-JP" sz="4000" b="1" kern="0" dirty="0" smtClean="0">
                <a:solidFill>
                  <a:schemeClr val="tx1">
                    <a:lumMod val="75000"/>
                  </a:schemeClr>
                </a:solidFill>
                <a:latin typeface="Arial" pitchFamily="34" charset="0"/>
                <a:ea typeface="ＭＳ Ｐゴシック" pitchFamily="50" charset="-128"/>
                <a:cs typeface="Arial" pitchFamily="34" charset="0"/>
              </a:rPr>
              <a:t>you !!!!</a:t>
            </a:r>
            <a:endParaRPr lang="en-GB" altLang="ja-JP" sz="4000" b="1" kern="0" dirty="0">
              <a:solidFill>
                <a:schemeClr val="tx1">
                  <a:lumMod val="75000"/>
                </a:schemeClr>
              </a:solidFill>
              <a:latin typeface="Arial" pitchFamily="34" charset="0"/>
              <a:ea typeface="ＭＳ Ｐゴシック" pitchFamily="50" charset="-128"/>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2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pic>
        <p:nvPicPr>
          <p:cNvPr id="1026" name="Picture 2" descr="C:\Users\ipetitev\AppData\Local\Temp\SNAGHTML15a675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939" y="880579"/>
            <a:ext cx="654367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ipetitev\AppData\Local\Temp\SNAGHTML15a8724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614" y="2518878"/>
            <a:ext cx="64770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ipetitev\AppData\Local\Temp\SNAGHTML15ac4b2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1801" y="4196537"/>
            <a:ext cx="6524625" cy="22574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7818783" y="5181601"/>
            <a:ext cx="622852" cy="257086"/>
          </a:xfrm>
          <a:prstGeom prst="rect">
            <a:avLst/>
          </a:prstGeom>
          <a:solidFill>
            <a:srgbClr val="FFFF00">
              <a:alpha val="27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11" name="Rectangle 10"/>
          <p:cNvSpPr/>
          <p:nvPr/>
        </p:nvSpPr>
        <p:spPr bwMode="auto">
          <a:xfrm>
            <a:off x="2408939" y="5438686"/>
            <a:ext cx="6032696" cy="226873"/>
          </a:xfrm>
          <a:prstGeom prst="rect">
            <a:avLst/>
          </a:prstGeom>
          <a:solidFill>
            <a:srgbClr val="FFFF00">
              <a:alpha val="27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12" name="Rectangle 11"/>
          <p:cNvSpPr/>
          <p:nvPr/>
        </p:nvSpPr>
        <p:spPr bwMode="auto">
          <a:xfrm>
            <a:off x="2408939" y="5665559"/>
            <a:ext cx="1487200" cy="231657"/>
          </a:xfrm>
          <a:prstGeom prst="rect">
            <a:avLst/>
          </a:prstGeom>
          <a:solidFill>
            <a:srgbClr val="FFFF00">
              <a:alpha val="27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4" name="TextBox 3"/>
          <p:cNvSpPr txBox="1"/>
          <p:nvPr/>
        </p:nvSpPr>
        <p:spPr>
          <a:xfrm>
            <a:off x="2422334" y="6441573"/>
            <a:ext cx="6482865" cy="430887"/>
          </a:xfrm>
          <a:prstGeom prst="rect">
            <a:avLst/>
          </a:prstGeom>
          <a:noFill/>
        </p:spPr>
        <p:txBody>
          <a:bodyPr wrap="none" rtlCol="0">
            <a:spAutoFit/>
          </a:bodyPr>
          <a:lstStyle/>
          <a:p>
            <a:r>
              <a:rPr lang="en-GB" sz="1100" dirty="0" smtClean="0"/>
              <a:t>© article “</a:t>
            </a:r>
            <a:r>
              <a:rPr lang="en-US" sz="1100" dirty="0"/>
              <a:t>Future flood losses in major coastal cities</a:t>
            </a:r>
            <a:r>
              <a:rPr lang="en-GB" sz="1100" dirty="0"/>
              <a:t>” by </a:t>
            </a:r>
            <a:r>
              <a:rPr lang="en-GB" sz="1100" dirty="0" err="1" smtClean="0"/>
              <a:t>Hallegatte</a:t>
            </a:r>
            <a:r>
              <a:rPr lang="en-GB" sz="1100" dirty="0" smtClean="0"/>
              <a:t>, Green</a:t>
            </a:r>
            <a:r>
              <a:rPr lang="en-GB" sz="1100" dirty="0"/>
              <a:t>, </a:t>
            </a:r>
            <a:r>
              <a:rPr lang="en-GB" sz="1100" dirty="0" smtClean="0"/>
              <a:t>Nicholls</a:t>
            </a:r>
            <a:r>
              <a:rPr lang="en-GB" sz="1100" dirty="0"/>
              <a:t>, </a:t>
            </a:r>
            <a:r>
              <a:rPr lang="en-GB" sz="1100" dirty="0" err="1" smtClean="0"/>
              <a:t>Corfee-Morlot</a:t>
            </a:r>
            <a:endParaRPr lang="en-GB" sz="1100" dirty="0" smtClean="0"/>
          </a:p>
          <a:p>
            <a:r>
              <a:rPr lang="en-GB" sz="1100" dirty="0" smtClean="0"/>
              <a:t>Published in Nature Climate Change (Aug. 18, 2013)</a:t>
            </a:r>
            <a:endParaRPr lang="en-GB" sz="1100" dirty="0"/>
          </a:p>
        </p:txBody>
      </p:sp>
    </p:spTree>
    <p:extLst>
      <p:ext uri="{BB962C8B-B14F-4D97-AF65-F5344CB8AC3E}">
        <p14:creationId xmlns:p14="http://schemas.microsoft.com/office/powerpoint/2010/main" val="422410841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7371" y="1364343"/>
            <a:ext cx="5529942" cy="5297713"/>
          </a:xfrm>
          <a:prstGeom prst="rect">
            <a:avLst/>
          </a:prstGeom>
        </p:spPr>
        <p:txBody>
          <a:bodyPr/>
          <a:lstStyle/>
          <a:p>
            <a:pPr lvl="1" defTabSz="914400">
              <a:lnSpc>
                <a:spcPct val="90000"/>
              </a:lnSpc>
              <a:spcBef>
                <a:spcPct val="20000"/>
              </a:spcBef>
            </a:pPr>
            <a:r>
              <a:rPr lang="en-US" altLang="ja-JP" sz="2400" b="1" dirty="0" smtClean="0">
                <a:solidFill>
                  <a:schemeClr val="tx1">
                    <a:lumMod val="75000"/>
                  </a:schemeClr>
                </a:solidFill>
                <a:latin typeface="Arial" pitchFamily="34" charset="0"/>
                <a:ea typeface="ＭＳ Ｐゴシック" pitchFamily="50" charset="-128"/>
                <a:cs typeface="Arial" pitchFamily="34" charset="0"/>
              </a:rPr>
              <a:t>Detailed document </a:t>
            </a:r>
            <a:r>
              <a:rPr lang="en-US" altLang="ja-JP" sz="2000" i="1" dirty="0">
                <a:solidFill>
                  <a:schemeClr val="tx1">
                    <a:lumMod val="75000"/>
                  </a:schemeClr>
                </a:solidFill>
                <a:latin typeface="Arial" pitchFamily="34" charset="0"/>
                <a:ea typeface="ＭＳ Ｐゴシック" pitchFamily="50" charset="-128"/>
                <a:cs typeface="Arial" pitchFamily="34" charset="0"/>
              </a:rPr>
              <a:t>(+100 pages </a:t>
            </a:r>
            <a:r>
              <a:rPr lang="en-US" altLang="ja-JP" sz="2400" b="1" dirty="0">
                <a:solidFill>
                  <a:schemeClr val="tx1">
                    <a:lumMod val="75000"/>
                  </a:schemeClr>
                </a:solidFill>
                <a:latin typeface="Arial" pitchFamily="34" charset="0"/>
                <a:ea typeface="ＭＳ Ｐゴシック" pitchFamily="50" charset="-128"/>
                <a:cs typeface="Arial" pitchFamily="34" charset="0"/>
              </a:rPr>
              <a:t>)</a:t>
            </a:r>
            <a:r>
              <a:rPr lang="en-US" altLang="ja-JP" sz="2400" b="1" dirty="0" smtClean="0">
                <a:solidFill>
                  <a:schemeClr val="tx1">
                    <a:lumMod val="75000"/>
                  </a:schemeClr>
                </a:solidFill>
                <a:latin typeface="Arial" pitchFamily="34" charset="0"/>
                <a:ea typeface="ＭＳ Ｐゴシック" pitchFamily="50" charset="-128"/>
                <a:cs typeface="Arial" pitchFamily="34" charset="0"/>
              </a:rPr>
              <a:t> </a:t>
            </a:r>
            <a:r>
              <a:rPr lang="en-US" altLang="ja-JP" sz="2400" b="1" dirty="0">
                <a:solidFill>
                  <a:schemeClr val="tx1">
                    <a:lumMod val="75000"/>
                  </a:schemeClr>
                </a:solidFill>
                <a:latin typeface="Arial" pitchFamily="34" charset="0"/>
                <a:ea typeface="ＭＳ Ｐゴシック" pitchFamily="50" charset="-128"/>
                <a:cs typeface="Arial" pitchFamily="34" charset="0"/>
              </a:rPr>
              <a:t>starting with </a:t>
            </a:r>
            <a:r>
              <a:rPr lang="en-US" altLang="ja-JP" sz="2400" b="1" u="sng" dirty="0">
                <a:solidFill>
                  <a:schemeClr val="tx1">
                    <a:lumMod val="75000"/>
                  </a:schemeClr>
                </a:solidFill>
                <a:latin typeface="Arial" pitchFamily="34" charset="0"/>
                <a:ea typeface="ＭＳ Ｐゴシック" pitchFamily="50" charset="-128"/>
                <a:cs typeface="Arial" pitchFamily="34" charset="0"/>
              </a:rPr>
              <a:t>Executive Summary</a:t>
            </a:r>
            <a:r>
              <a:rPr lang="en-US" altLang="ja-JP" sz="2000" i="1" u="sng" dirty="0" smtClean="0">
                <a:solidFill>
                  <a:schemeClr val="tx1">
                    <a:lumMod val="75000"/>
                  </a:schemeClr>
                </a:solidFill>
                <a:latin typeface="Arial" pitchFamily="34" charset="0"/>
                <a:ea typeface="ＭＳ Ｐゴシック" pitchFamily="50" charset="-128"/>
                <a:cs typeface="Arial" pitchFamily="34" charset="0"/>
              </a:rPr>
              <a:t> </a:t>
            </a:r>
            <a:endParaRPr lang="en-US" altLang="ja-JP" sz="2000" i="1" dirty="0">
              <a:solidFill>
                <a:schemeClr val="tx1">
                  <a:lumMod val="75000"/>
                </a:schemeClr>
              </a:solidFill>
              <a:latin typeface="Arial" pitchFamily="34" charset="0"/>
              <a:ea typeface="ＭＳ Ｐゴシック" pitchFamily="50" charset="-128"/>
              <a:cs typeface="Arial" pitchFamily="34" charset="0"/>
            </a:endParaRPr>
          </a:p>
          <a:p>
            <a:pPr lvl="1" defTabSz="914400">
              <a:lnSpc>
                <a:spcPct val="90000"/>
              </a:lnSpc>
              <a:spcBef>
                <a:spcPct val="20000"/>
              </a:spcBef>
            </a:pPr>
            <a:endParaRPr lang="en-US" altLang="ja-JP" sz="2000" i="1" dirty="0">
              <a:solidFill>
                <a:schemeClr val="tx1">
                  <a:lumMod val="75000"/>
                </a:schemeClr>
              </a:solidFill>
              <a:latin typeface="Arial" pitchFamily="34" charset="0"/>
              <a:ea typeface="ＭＳ Ｐゴシック" pitchFamily="50" charset="-128"/>
              <a:cs typeface="Arial" pitchFamily="34" charset="0"/>
            </a:endParaRPr>
          </a:p>
          <a:p>
            <a:pPr lvl="1" defTabSz="914400">
              <a:lnSpc>
                <a:spcPct val="90000"/>
              </a:lnSpc>
              <a:spcBef>
                <a:spcPct val="20000"/>
              </a:spcBef>
            </a:pPr>
            <a:r>
              <a:rPr lang="en-US" altLang="ja-JP" sz="2400" b="1" dirty="0" smtClean="0">
                <a:solidFill>
                  <a:schemeClr val="tx1">
                    <a:lumMod val="75000"/>
                  </a:schemeClr>
                </a:solidFill>
                <a:latin typeface="Arial" pitchFamily="34" charset="0"/>
                <a:ea typeface="ＭＳ Ｐゴシック" pitchFamily="50" charset="-128"/>
                <a:cs typeface="Arial" pitchFamily="34" charset="0"/>
              </a:rPr>
              <a:t>Includes  in particular:</a:t>
            </a:r>
          </a:p>
          <a:p>
            <a:pPr marL="800100" lvl="1" indent="-342900" defTabSz="914400">
              <a:lnSpc>
                <a:spcPct val="90000"/>
              </a:lnSpc>
              <a:spcBef>
                <a:spcPct val="20000"/>
              </a:spcBef>
              <a:buFont typeface="Arial" pitchFamily="34" charset="0"/>
              <a:buChar char="•"/>
            </a:pPr>
            <a:r>
              <a:rPr lang="en-US" altLang="ja-JP" sz="2400" b="1" u="sng" dirty="0" smtClean="0">
                <a:solidFill>
                  <a:schemeClr val="bg2">
                    <a:lumMod val="75000"/>
                  </a:schemeClr>
                </a:solidFill>
                <a:latin typeface="Arial" pitchFamily="34" charset="0"/>
                <a:ea typeface="ＭＳ Ｐゴシック" pitchFamily="50" charset="-128"/>
                <a:cs typeface="Arial" pitchFamily="34" charset="0"/>
              </a:rPr>
              <a:t>Pilots definition, needs and EO requirements</a:t>
            </a:r>
            <a:r>
              <a:rPr lang="en-US" altLang="ja-JP" sz="2000" i="1" u="sng" dirty="0" smtClean="0">
                <a:solidFill>
                  <a:schemeClr val="bg2">
                    <a:lumMod val="75000"/>
                  </a:schemeClr>
                </a:solidFill>
                <a:latin typeface="Arial" pitchFamily="34" charset="0"/>
                <a:ea typeface="ＭＳ Ｐゴシック" pitchFamily="50" charset="-128"/>
                <a:cs typeface="Arial" pitchFamily="34" charset="0"/>
              </a:rPr>
              <a:t> </a:t>
            </a:r>
            <a:endParaRPr lang="en-US" altLang="ja-JP" sz="2000" i="1" u="sng" dirty="0">
              <a:solidFill>
                <a:schemeClr val="bg2">
                  <a:lumMod val="75000"/>
                </a:schemeClr>
              </a:solidFill>
              <a:latin typeface="Arial" pitchFamily="34" charset="0"/>
              <a:ea typeface="ＭＳ Ｐゴシック" pitchFamily="50" charset="-128"/>
              <a:cs typeface="Arial" pitchFamily="34" charset="0"/>
            </a:endParaRPr>
          </a:p>
          <a:p>
            <a:pPr lvl="1" defTabSz="914400">
              <a:lnSpc>
                <a:spcPct val="90000"/>
              </a:lnSpc>
              <a:spcBef>
                <a:spcPct val="20000"/>
              </a:spcBef>
            </a:pPr>
            <a:endParaRPr lang="en-US" altLang="ja-JP" sz="2400" b="1" dirty="0">
              <a:solidFill>
                <a:schemeClr val="tx1">
                  <a:lumMod val="75000"/>
                </a:schemeClr>
              </a:solidFill>
              <a:latin typeface="Arial" pitchFamily="34" charset="0"/>
              <a:ea typeface="ＭＳ Ｐゴシック" pitchFamily="50" charset="-128"/>
              <a:cs typeface="Arial" pitchFamily="34" charset="0"/>
            </a:endParaRPr>
          </a:p>
          <a:p>
            <a:pPr lvl="1" defTabSz="914400">
              <a:lnSpc>
                <a:spcPct val="90000"/>
              </a:lnSpc>
              <a:spcBef>
                <a:spcPct val="20000"/>
              </a:spcBef>
            </a:pPr>
            <a:r>
              <a:rPr lang="en-US" altLang="ja-JP" sz="2400" b="1" dirty="0">
                <a:solidFill>
                  <a:schemeClr val="tx1">
                    <a:lumMod val="75000"/>
                  </a:schemeClr>
                </a:solidFill>
                <a:latin typeface="Arial" pitchFamily="34" charset="0"/>
                <a:ea typeface="ＭＳ Ｐゴシック" pitchFamily="50" charset="-128"/>
                <a:cs typeface="Arial" pitchFamily="34" charset="0"/>
              </a:rPr>
              <a:t>Does not include </a:t>
            </a:r>
            <a:r>
              <a:rPr lang="en-US" altLang="ja-JP" sz="2400" b="1" dirty="0" smtClean="0">
                <a:solidFill>
                  <a:schemeClr val="tx1">
                    <a:lumMod val="75000"/>
                  </a:schemeClr>
                </a:solidFill>
                <a:latin typeface="Arial" pitchFamily="34" charset="0"/>
                <a:ea typeface="ＭＳ Ｐゴシック" pitchFamily="50" charset="-128"/>
                <a:cs typeface="Arial" pitchFamily="34" charset="0"/>
              </a:rPr>
              <a:t>the CEOS Agencies’ response to the EO requirements</a:t>
            </a:r>
          </a:p>
          <a:p>
            <a:pPr lvl="1" defTabSz="914400">
              <a:lnSpc>
                <a:spcPct val="90000"/>
              </a:lnSpc>
              <a:spcBef>
                <a:spcPct val="20000"/>
              </a:spcBef>
            </a:pPr>
            <a:endParaRPr lang="en-US" altLang="ja-JP" sz="2400" b="1" dirty="0">
              <a:solidFill>
                <a:schemeClr val="tx1">
                  <a:lumMod val="75000"/>
                </a:schemeClr>
              </a:solidFill>
              <a:latin typeface="Arial" pitchFamily="34" charset="0"/>
              <a:ea typeface="ＭＳ Ｐゴシック" pitchFamily="50" charset="-128"/>
              <a:cs typeface="Arial" pitchFamily="34" charset="0"/>
            </a:endParaRPr>
          </a:p>
          <a:p>
            <a:pPr lvl="1" defTabSz="914400">
              <a:lnSpc>
                <a:spcPct val="90000"/>
              </a:lnSpc>
              <a:spcBef>
                <a:spcPct val="20000"/>
              </a:spcBef>
            </a:pPr>
            <a:r>
              <a:rPr lang="en-US" altLang="ja-JP" sz="2400" b="1" dirty="0">
                <a:solidFill>
                  <a:schemeClr val="tx1">
                    <a:lumMod val="75000"/>
                  </a:schemeClr>
                </a:solidFill>
                <a:latin typeface="Arial" pitchFamily="34" charset="0"/>
                <a:ea typeface="ＭＳ Ｐゴシック" pitchFamily="50" charset="-128"/>
                <a:cs typeface="Arial" pitchFamily="34" charset="0"/>
              </a:rPr>
              <a:t>3 previous issues of document </a:t>
            </a:r>
            <a:r>
              <a:rPr lang="en-US" altLang="ja-JP" sz="2400" b="1" dirty="0" smtClean="0">
                <a:solidFill>
                  <a:schemeClr val="tx1">
                    <a:lumMod val="75000"/>
                  </a:schemeClr>
                </a:solidFill>
                <a:latin typeface="Arial" pitchFamily="34" charset="0"/>
                <a:ea typeface="ＭＳ Ｐゴシック" pitchFamily="50" charset="-128"/>
                <a:cs typeface="Arial" pitchFamily="34" charset="0"/>
              </a:rPr>
              <a:t>distributed to CEOS for review </a:t>
            </a:r>
            <a:endParaRPr lang="en-GB" altLang="ja-JP" sz="2800"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p:txBody>
      </p:sp>
      <p:sp>
        <p:nvSpPr>
          <p:cNvPr id="4" name="Title 1"/>
          <p:cNvSpPr txBox="1">
            <a:spLocks/>
          </p:cNvSpPr>
          <p:nvPr/>
        </p:nvSpPr>
        <p:spPr bwMode="auto">
          <a:xfrm>
            <a:off x="1509486" y="264616"/>
            <a:ext cx="7575777" cy="5753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eaLnBrk="1" hangingPunct="1"/>
            <a:r>
              <a:rPr lang="en-GB" altLang="ja-JP" sz="2800" dirty="0" smtClean="0">
                <a:latin typeface="Tahoma" pitchFamily="-106" charset="0"/>
                <a:ea typeface="ＭＳ Ｐゴシック" pitchFamily="-106" charset="-128"/>
                <a:cs typeface="Tahoma" pitchFamily="-106" charset="0"/>
              </a:rPr>
              <a:t>CEOS DRM Observation Strategy doc</a:t>
            </a:r>
            <a:endParaRPr lang="en-US" sz="2800" dirty="0">
              <a:latin typeface="Tahoma" pitchFamily="-106" charset="0"/>
              <a:ea typeface="ＭＳ Ｐゴシック" pitchFamily="-106" charset="-128"/>
              <a:cs typeface="Tahoma" pitchFamily="-106" charset="0"/>
            </a:endParaRPr>
          </a:p>
        </p:txBody>
      </p:sp>
      <p:grpSp>
        <p:nvGrpSpPr>
          <p:cNvPr id="5" name="Group 4"/>
          <p:cNvGrpSpPr/>
          <p:nvPr/>
        </p:nvGrpSpPr>
        <p:grpSpPr>
          <a:xfrm>
            <a:off x="5152571" y="1470244"/>
            <a:ext cx="3810331" cy="5245116"/>
            <a:chOff x="4267200" y="1538289"/>
            <a:chExt cx="4274458" cy="524511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38289"/>
              <a:ext cx="4274458" cy="5245116"/>
            </a:xfrm>
            <a:prstGeom prst="rect">
              <a:avLst/>
            </a:prstGeom>
            <a:solidFill>
              <a:schemeClr val="accent2"/>
            </a:solidFill>
            <a:ln>
              <a:noFill/>
            </a:ln>
            <a:effectLst>
              <a:outerShdw blurRad="63500" sx="102000" sy="102000" algn="ctr" rotWithShape="0">
                <a:prstClr val="black">
                  <a:alpha val="40000"/>
                </a:prstClr>
              </a:outerShdw>
            </a:effectLst>
          </p:spPr>
        </p:pic>
        <p:sp>
          <p:nvSpPr>
            <p:cNvPr id="2" name="Rectangle 1"/>
            <p:cNvSpPr/>
            <p:nvPr/>
          </p:nvSpPr>
          <p:spPr bwMode="auto">
            <a:xfrm>
              <a:off x="4267200" y="1538289"/>
              <a:ext cx="4274458" cy="5245116"/>
            </a:xfrm>
            <a:prstGeom prst="rect">
              <a:avLst/>
            </a:prstGeom>
            <a:solidFill>
              <a:srgbClr val="FF9A00">
                <a:alpha val="2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grpSp>
    </p:spTree>
    <p:extLst>
      <p:ext uri="{BB962C8B-B14F-4D97-AF65-F5344CB8AC3E}">
        <p14:creationId xmlns:p14="http://schemas.microsoft.com/office/powerpoint/2010/main" val="192596211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4</a:t>
            </a:fld>
            <a:endParaRPr lang="en-US" smtClean="0"/>
          </a:p>
        </p:txBody>
      </p:sp>
      <p:sp>
        <p:nvSpPr>
          <p:cNvPr id="3075" name="Title 1"/>
          <p:cNvSpPr>
            <a:spLocks noGrp="1"/>
          </p:cNvSpPr>
          <p:nvPr>
            <p:ph type="title" idx="4294967295"/>
          </p:nvPr>
        </p:nvSpPr>
        <p:spPr>
          <a:xfrm>
            <a:off x="2052084" y="130628"/>
            <a:ext cx="7033179" cy="738372"/>
          </a:xfrm>
        </p:spPr>
        <p:txBody>
          <a:bodyPr/>
          <a:lstStyle/>
          <a:p>
            <a:pPr eaLnBrk="1" hangingPunct="1"/>
            <a:r>
              <a:rPr lang="en-GB" altLang="ja-JP" sz="2400" dirty="0" smtClean="0">
                <a:latin typeface="Tahoma" pitchFamily="-106" charset="0"/>
                <a:ea typeface="ＭＳ Ｐゴシック" pitchFamily="-106" charset="-128"/>
                <a:cs typeface="Tahoma" pitchFamily="-106" charset="0"/>
              </a:rPr>
              <a:t>4 Demonstrators:</a:t>
            </a:r>
            <a:br>
              <a:rPr lang="en-GB" altLang="ja-JP" sz="2400" dirty="0" smtClean="0">
                <a:latin typeface="Tahoma" pitchFamily="-106" charset="0"/>
                <a:ea typeface="ＭＳ Ｐゴシック" pitchFamily="-106" charset="-128"/>
                <a:cs typeface="Tahoma" pitchFamily="-106" charset="0"/>
              </a:rPr>
            </a:br>
            <a:r>
              <a:rPr lang="en-GB" altLang="ja-JP" sz="2400" dirty="0" smtClean="0">
                <a:latin typeface="Tahoma" pitchFamily="-106" charset="0"/>
                <a:ea typeface="ＭＳ Ｐゴシック" pitchFamily="-106" charset="-128"/>
                <a:cs typeface="Tahoma" pitchFamily="-106" charset="0"/>
              </a:rPr>
              <a:t>3 Pilots + Recovery Observatory </a:t>
            </a:r>
            <a:r>
              <a:rPr lang="en-GB" altLang="ja-JP" sz="2000" dirty="0">
                <a:solidFill>
                  <a:schemeClr val="tx1">
                    <a:lumMod val="75000"/>
                  </a:schemeClr>
                </a:solidFill>
                <a:latin typeface="Arial" pitchFamily="34" charset="0"/>
                <a:ea typeface="ＭＳ Ｐゴシック" pitchFamily="50" charset="-128"/>
                <a:cs typeface="Arial" pitchFamily="34" charset="0"/>
              </a:rPr>
              <a:t/>
            </a:r>
            <a:br>
              <a:rPr lang="en-GB" altLang="ja-JP" sz="2000" dirty="0">
                <a:solidFill>
                  <a:schemeClr val="tx1">
                    <a:lumMod val="75000"/>
                  </a:schemeClr>
                </a:solidFill>
                <a:latin typeface="Arial" pitchFamily="34" charset="0"/>
                <a:ea typeface="ＭＳ Ｐゴシック" pitchFamily="50" charset="-128"/>
                <a:cs typeface="Arial" pitchFamily="34" charset="0"/>
              </a:rPr>
            </a:br>
            <a:endParaRPr lang="en-US" sz="2000" dirty="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114300" y="1358900"/>
            <a:ext cx="9029700" cy="4969842"/>
          </a:xfrm>
          <a:prstGeom prst="rect">
            <a:avLst/>
          </a:prstGeom>
          <a:solidFill>
            <a:schemeClr val="bg1"/>
          </a:solidFill>
        </p:spPr>
        <p:txBody>
          <a:bodyPr/>
          <a:lstStyle/>
          <a:p>
            <a:pPr defTabSz="914400">
              <a:lnSpc>
                <a:spcPct val="90000"/>
              </a:lnSpc>
              <a:spcBef>
                <a:spcPct val="20000"/>
              </a:spcBef>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Observation Strategy </a:t>
            </a:r>
          </a:p>
          <a:p>
            <a:pPr marL="800100" lvl="1" indent="-342900" defTabSz="914400">
              <a:lnSpc>
                <a:spcPct val="90000"/>
              </a:lnSpc>
              <a:spcBef>
                <a:spcPct val="20000"/>
              </a:spcBef>
              <a:buFont typeface="Arial" charset="0"/>
              <a:buChar cha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Coordinate CEOS acquisitions to reduce overlap and eliminate gaps</a:t>
            </a:r>
            <a:endParaRPr lang="en-GB" altLang="ja-JP" sz="2000"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Support pilots </a:t>
            </a:r>
            <a:r>
              <a:rPr lang="en-GB" altLang="ja-JP" sz="2000" dirty="0">
                <a:solidFill>
                  <a:schemeClr val="tx1">
                    <a:lumMod val="75000"/>
                  </a:schemeClr>
                </a:solidFill>
                <a:latin typeface="Arial" pitchFamily="34" charset="0"/>
                <a:ea typeface="ＭＳ Ｐゴシック" pitchFamily="50" charset="-128"/>
                <a:cs typeface="Arial" pitchFamily="34" charset="0"/>
              </a:rPr>
              <a:t>with focussed objectives scalable to global </a:t>
            </a:r>
            <a:r>
              <a:rPr lang="en-GB" altLang="ja-JP" sz="2000" dirty="0" smtClean="0">
                <a:solidFill>
                  <a:schemeClr val="tx1">
                    <a:lumMod val="75000"/>
                  </a:schemeClr>
                </a:solidFill>
                <a:latin typeface="Arial" pitchFamily="34" charset="0"/>
                <a:ea typeface="ＭＳ Ｐゴシック" pitchFamily="50" charset="-128"/>
                <a:cs typeface="Arial" pitchFamily="34" charset="0"/>
              </a:rPr>
              <a:t>action</a:t>
            </a:r>
            <a:endParaRPr lang="en-GB" altLang="ja-JP" sz="2000"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r>
              <a:rPr lang="en-US" altLang="ja-JP" sz="2000" dirty="0" smtClean="0">
                <a:solidFill>
                  <a:schemeClr val="tx1">
                    <a:lumMod val="75000"/>
                  </a:schemeClr>
                </a:solidFill>
                <a:latin typeface="Arial" pitchFamily="34" charset="0"/>
                <a:ea typeface="ＭＳ Ｐゴシック" pitchFamily="50" charset="-128"/>
                <a:cs typeface="Arial" pitchFamily="34" charset="0"/>
              </a:rPr>
              <a:t>2014-2016 - address pilot needs; longer-term vision for post 2016 to be </a:t>
            </a:r>
            <a:r>
              <a:rPr lang="en-US" altLang="ja-JP" sz="2000" dirty="0" smtClean="0">
                <a:solidFill>
                  <a:srgbClr val="002569"/>
                </a:solidFill>
                <a:latin typeface="Arial" pitchFamily="34" charset="0"/>
                <a:ea typeface="ＭＳ Ｐゴシック" pitchFamily="50" charset="-128"/>
                <a:cs typeface="Arial" pitchFamily="34" charset="0"/>
              </a:rPr>
              <a:t>assessed through </a:t>
            </a:r>
            <a:r>
              <a:rPr lang="en-US" altLang="ja-JP" sz="2000" dirty="0" smtClean="0">
                <a:solidFill>
                  <a:schemeClr val="tx1">
                    <a:lumMod val="75000"/>
                  </a:schemeClr>
                </a:solidFill>
                <a:latin typeface="Arial" pitchFamily="34" charset="0"/>
                <a:ea typeface="ＭＳ Ｐゴシック" pitchFamily="50" charset="-128"/>
                <a:cs typeface="Arial" pitchFamily="34" charset="0"/>
              </a:rPr>
              <a:t>pilots</a:t>
            </a:r>
            <a:endParaRPr lang="en-US" altLang="ja-JP" sz="2000"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Flood, seismic and volcano R&amp;D demonstrator Pilots defined by experts</a:t>
            </a: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r>
              <a:rPr lang="en-GB" altLang="ja-JP" sz="2000" dirty="0">
                <a:solidFill>
                  <a:schemeClr val="tx1">
                    <a:lumMod val="75000"/>
                  </a:schemeClr>
                </a:solidFill>
                <a:latin typeface="Arial" pitchFamily="34" charset="0"/>
                <a:ea typeface="ＭＳ Ｐゴシック" pitchFamily="50" charset="-128"/>
                <a:cs typeface="Arial" pitchFamily="34" charset="0"/>
              </a:rPr>
              <a:t>35 </a:t>
            </a:r>
            <a:r>
              <a:rPr lang="en-US" altLang="ja-JP" sz="2000" dirty="0">
                <a:solidFill>
                  <a:schemeClr val="tx1">
                    <a:lumMod val="75000"/>
                  </a:schemeClr>
                </a:solidFill>
                <a:latin typeface="Arial" pitchFamily="34" charset="0"/>
                <a:ea typeface="ＭＳ Ｐゴシック" pitchFamily="50" charset="-128"/>
                <a:cs typeface="Arial" pitchFamily="34" charset="0"/>
              </a:rPr>
              <a:t>experts from 10 CEOS Agencies; 26 from non-CEOS </a:t>
            </a:r>
            <a:r>
              <a:rPr lang="en-US" altLang="ja-JP" sz="2000" dirty="0" err="1" smtClean="0">
                <a:solidFill>
                  <a:schemeClr val="tx1">
                    <a:lumMod val="75000"/>
                  </a:schemeClr>
                </a:solidFill>
                <a:latin typeface="Arial" pitchFamily="34" charset="0"/>
                <a:ea typeface="ＭＳ Ｐゴシック" pitchFamily="50" charset="-128"/>
                <a:cs typeface="Arial" pitchFamily="34" charset="0"/>
              </a:rPr>
              <a:t>organisations</a:t>
            </a:r>
            <a:r>
              <a:rPr lang="en-US" altLang="ja-JP" sz="2000" dirty="0">
                <a:solidFill>
                  <a:schemeClr val="tx1">
                    <a:lumMod val="75000"/>
                  </a:schemeClr>
                </a:solidFill>
                <a:latin typeface="Arial" pitchFamily="34" charset="0"/>
                <a:ea typeface="ＭＳ Ｐゴシック" pitchFamily="50" charset="-128"/>
                <a:cs typeface="Arial" pitchFamily="34" charset="0"/>
              </a:rPr>
              <a:t> </a:t>
            </a:r>
            <a:r>
              <a:rPr lang="en-US" altLang="ja-JP" sz="2000" dirty="0" smtClean="0">
                <a:solidFill>
                  <a:schemeClr val="tx1">
                    <a:lumMod val="75000"/>
                  </a:schemeClr>
                </a:solidFill>
                <a:latin typeface="Arial" pitchFamily="34" charset="0"/>
                <a:ea typeface="ＭＳ Ｐゴシック" pitchFamily="50" charset="-128"/>
                <a:cs typeface="Arial" pitchFamily="34" charset="0"/>
              </a:rPr>
              <a:t>(user and practitioner community </a:t>
            </a:r>
            <a:r>
              <a:rPr lang="en-US" altLang="ja-JP" sz="2000" dirty="0">
                <a:solidFill>
                  <a:schemeClr val="tx1">
                    <a:lumMod val="75000"/>
                  </a:schemeClr>
                </a:solidFill>
                <a:latin typeface="Arial" pitchFamily="34" charset="0"/>
                <a:ea typeface="ＭＳ Ｐゴシック" pitchFamily="50" charset="-128"/>
                <a:cs typeface="Arial" pitchFamily="34" charset="0"/>
              </a:rPr>
              <a:t>at local/national or regional </a:t>
            </a:r>
            <a:r>
              <a:rPr lang="en-US" altLang="ja-JP" sz="2000" dirty="0" smtClean="0">
                <a:solidFill>
                  <a:schemeClr val="tx1">
                    <a:lumMod val="75000"/>
                  </a:schemeClr>
                </a:solidFill>
                <a:latin typeface="Arial" pitchFamily="34" charset="0"/>
                <a:ea typeface="ＭＳ Ｐゴシック" pitchFamily="50" charset="-128"/>
                <a:cs typeface="Arial" pitchFamily="34" charset="0"/>
              </a:rPr>
              <a:t>levels).</a:t>
            </a:r>
          </a:p>
          <a:p>
            <a:pPr marL="800100" lvl="1" indent="-342900" defTabSz="914400">
              <a:lnSpc>
                <a:spcPct val="90000"/>
              </a:lnSpc>
              <a:spcBef>
                <a:spcPct val="20000"/>
              </a:spcBef>
              <a:buFont typeface="Arial" charset="0"/>
              <a:buChar char="•"/>
            </a:pPr>
            <a:r>
              <a:rPr lang="en-US" altLang="ja-JP" sz="2000" dirty="0" smtClean="0">
                <a:solidFill>
                  <a:schemeClr val="tx1">
                    <a:lumMod val="75000"/>
                  </a:schemeClr>
                </a:solidFill>
                <a:latin typeface="Arial" pitchFamily="34" charset="0"/>
                <a:ea typeface="ＭＳ Ｐゴシック" pitchFamily="50" charset="-128"/>
                <a:cs typeface="Arial" pitchFamily="34" charset="0"/>
              </a:rPr>
              <a:t>EO observation requirements </a:t>
            </a:r>
            <a:r>
              <a:rPr lang="en-US" altLang="ja-JP" sz="2000" dirty="0">
                <a:solidFill>
                  <a:schemeClr val="tx1">
                    <a:lumMod val="75000"/>
                  </a:schemeClr>
                </a:solidFill>
                <a:latin typeface="Arial" pitchFamily="34" charset="0"/>
                <a:ea typeface="ＭＳ Ｐゴシック" pitchFamily="50" charset="-128"/>
                <a:cs typeface="Arial" pitchFamily="34" charset="0"/>
              </a:rPr>
              <a:t>based on </a:t>
            </a:r>
            <a:r>
              <a:rPr lang="en-US" altLang="ja-JP" sz="2000" dirty="0">
                <a:solidFill>
                  <a:srgbClr val="002569"/>
                </a:solidFill>
                <a:latin typeface="Arial" pitchFamily="34" charset="0"/>
                <a:ea typeface="ＭＳ Ｐゴシック" pitchFamily="50" charset="-128"/>
                <a:cs typeface="Arial" pitchFamily="34" charset="0"/>
              </a:rPr>
              <a:t>real </a:t>
            </a:r>
            <a:r>
              <a:rPr lang="en-US" altLang="ja-JP" sz="2000" dirty="0" smtClean="0">
                <a:solidFill>
                  <a:srgbClr val="002569"/>
                </a:solidFill>
                <a:latin typeface="Arial" pitchFamily="34" charset="0"/>
                <a:ea typeface="ＭＳ Ｐゴシック" pitchFamily="50" charset="-128"/>
                <a:cs typeface="Arial" pitchFamily="34" charset="0"/>
              </a:rPr>
              <a:t>and </a:t>
            </a:r>
            <a:r>
              <a:rPr lang="en-US" altLang="ja-JP" sz="2000" dirty="0" err="1" smtClean="0">
                <a:solidFill>
                  <a:srgbClr val="002569"/>
                </a:solidFill>
                <a:latin typeface="Arial" pitchFamily="34" charset="0"/>
                <a:ea typeface="ＭＳ Ｐゴシック" pitchFamily="50" charset="-128"/>
                <a:cs typeface="Arial" pitchFamily="34" charset="0"/>
              </a:rPr>
              <a:t>prioritised</a:t>
            </a:r>
            <a:r>
              <a:rPr lang="en-US" altLang="ja-JP" sz="2000" dirty="0" smtClean="0">
                <a:solidFill>
                  <a:srgbClr val="002569"/>
                </a:solidFill>
                <a:latin typeface="Arial" pitchFamily="34" charset="0"/>
                <a:ea typeface="ＭＳ Ｐゴシック" pitchFamily="50" charset="-128"/>
                <a:cs typeface="Arial" pitchFamily="34" charset="0"/>
              </a:rPr>
              <a:t> user </a:t>
            </a:r>
            <a:r>
              <a:rPr lang="en-US" altLang="ja-JP" sz="2000" dirty="0" smtClean="0">
                <a:solidFill>
                  <a:schemeClr val="tx1">
                    <a:lumMod val="75000"/>
                  </a:schemeClr>
                </a:solidFill>
                <a:latin typeface="Arial" pitchFamily="34" charset="0"/>
                <a:ea typeface="ＭＳ Ｐゴシック" pitchFamily="50" charset="-128"/>
                <a:cs typeface="Arial" pitchFamily="34" charset="0"/>
              </a:rPr>
              <a:t>needs.</a:t>
            </a:r>
          </a:p>
          <a:p>
            <a:pPr marL="800100" lvl="1" indent="-342900" defTabSz="914400">
              <a:lnSpc>
                <a:spcPct val="90000"/>
              </a:lnSpc>
              <a:spcBef>
                <a:spcPct val="20000"/>
              </a:spcBef>
              <a:buFont typeface="Arial" charset="0"/>
              <a:buChar char="•"/>
            </a:pPr>
            <a:r>
              <a:rPr lang="en-US" altLang="ja-JP" sz="2000" dirty="0" smtClean="0">
                <a:solidFill>
                  <a:schemeClr val="tx1">
                    <a:lumMod val="75000"/>
                  </a:schemeClr>
                </a:solidFill>
                <a:latin typeface="Arial" pitchFamily="34" charset="0"/>
                <a:ea typeface="ＭＳ Ｐゴシック" pitchFamily="50" charset="-128"/>
                <a:cs typeface="Arial" pitchFamily="34" charset="0"/>
              </a:rPr>
              <a:t>Maximum reuse of existing projects, initiatives &amp; assets from CEOS agencies targeted new activities to bridge gaps. Aligned with GEO.</a:t>
            </a:r>
          </a:p>
          <a:p>
            <a:pPr marL="800100" lvl="1" indent="-342900" defTabSz="914400">
              <a:lnSpc>
                <a:spcPct val="90000"/>
              </a:lnSpc>
              <a:spcBef>
                <a:spcPct val="20000"/>
              </a:spcBef>
              <a:buFont typeface="Arial" charset="0"/>
              <a:buChar char="•"/>
            </a:pPr>
            <a:r>
              <a:rPr lang="en-US" altLang="ja-JP" sz="2000" dirty="0" smtClean="0">
                <a:solidFill>
                  <a:schemeClr val="tx1">
                    <a:lumMod val="75000"/>
                  </a:schemeClr>
                </a:solidFill>
                <a:latin typeface="Arial" pitchFamily="34" charset="0"/>
                <a:ea typeface="ＭＳ Ｐゴシック" pitchFamily="50" charset="-128"/>
                <a:cs typeface="Arial" pitchFamily="34" charset="0"/>
              </a:rPr>
              <a:t>Demonstration period 2014-2016 with </a:t>
            </a:r>
            <a:r>
              <a:rPr lang="en-US" altLang="ja-JP" sz="2000" dirty="0">
                <a:solidFill>
                  <a:schemeClr val="tx1">
                    <a:lumMod val="75000"/>
                  </a:schemeClr>
                </a:solidFill>
                <a:latin typeface="Arial" pitchFamily="34" charset="0"/>
                <a:ea typeface="ＭＳ Ｐゴシック" pitchFamily="50" charset="-128"/>
                <a:cs typeface="Arial" pitchFamily="34" charset="0"/>
              </a:rPr>
              <a:t>s</a:t>
            </a:r>
            <a:r>
              <a:rPr lang="en-US" altLang="ja-JP" sz="2000" dirty="0" smtClean="0">
                <a:solidFill>
                  <a:schemeClr val="tx1">
                    <a:lumMod val="75000"/>
                  </a:schemeClr>
                </a:solidFill>
                <a:latin typeface="Arial" pitchFamily="34" charset="0"/>
                <a:ea typeface="ＭＳ Ｐゴシック" pitchFamily="50" charset="-128"/>
                <a:cs typeface="Arial" pitchFamily="34" charset="0"/>
              </a:rPr>
              <a:t>ignificant outcomes for the 2015 World Conference on Disaster Risk Reduction – WCDRR (UN, Japan).</a:t>
            </a:r>
          </a:p>
          <a:p>
            <a:pPr marL="800100" lvl="1" indent="-342900" defTabSz="914400">
              <a:lnSpc>
                <a:spcPct val="90000"/>
              </a:lnSpc>
              <a:spcBef>
                <a:spcPct val="20000"/>
              </a:spcBef>
              <a:buFont typeface="Arial" charset="0"/>
              <a:buChar char="•"/>
            </a:pPr>
            <a:endParaRPr lang="en-US" altLang="ja-JP"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sz="2000" b="1" dirty="0">
                <a:solidFill>
                  <a:schemeClr val="tx1">
                    <a:lumMod val="75000"/>
                  </a:schemeClr>
                </a:solidFill>
                <a:latin typeface="Arial" pitchFamily="34" charset="0"/>
                <a:ea typeface="ＭＳ Ｐゴシック" pitchFamily="50" charset="-128"/>
                <a:cs typeface="Arial" pitchFamily="34" charset="0"/>
              </a:rPr>
              <a:t>“Recovery </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Observatory”</a:t>
            </a:r>
            <a:r>
              <a:rPr lang="en-GB" altLang="ja-JP" sz="2000" b="1" dirty="0">
                <a:solidFill>
                  <a:schemeClr val="tx1">
                    <a:lumMod val="75000"/>
                  </a:schemeClr>
                </a:solidFill>
                <a:latin typeface="Arial" pitchFamily="34" charset="0"/>
                <a:ea typeface="ＭＳ Ｐゴシック" pitchFamily="50" charset="-128"/>
                <a:cs typeface="Arial" pitchFamily="34" charset="0"/>
              </a:rPr>
              <a:t> </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(builds on Charter and CNES’ Haiti work)</a:t>
            </a:r>
          </a:p>
          <a:p>
            <a:pPr marL="800100" lvl="1" indent="-342900" defTabSz="914400">
              <a:lnSpc>
                <a:spcPct val="90000"/>
              </a:lnSpc>
              <a:spcBef>
                <a:spcPct val="20000"/>
              </a:spcBef>
              <a:buFont typeface="Arial" charset="0"/>
              <a:buChar char="•"/>
            </a:pPr>
            <a:r>
              <a:rPr lang="en-US" altLang="ja-JP" sz="2000" dirty="0" smtClean="0">
                <a:solidFill>
                  <a:schemeClr val="tx1">
                    <a:lumMod val="75000"/>
                  </a:schemeClr>
                </a:solidFill>
                <a:latin typeface="Arial" pitchFamily="34" charset="0"/>
                <a:ea typeface="ＭＳ Ｐゴシック" pitchFamily="50" charset="-128"/>
                <a:cs typeface="Arial" pitchFamily="34" charset="0"/>
              </a:rPr>
              <a:t>Sharing EO </a:t>
            </a:r>
            <a:r>
              <a:rPr lang="en-US" altLang="ja-JP" sz="2000" dirty="0">
                <a:solidFill>
                  <a:schemeClr val="tx1">
                    <a:lumMod val="75000"/>
                  </a:schemeClr>
                </a:solidFill>
                <a:latin typeface="Arial" pitchFamily="34" charset="0"/>
                <a:ea typeface="ＭＳ Ｐゴシック" pitchFamily="50" charset="-128"/>
                <a:cs typeface="Arial" pitchFamily="34" charset="0"/>
              </a:rPr>
              <a:t>data </a:t>
            </a:r>
            <a:r>
              <a:rPr lang="en-US" altLang="ja-JP" sz="2000" dirty="0" smtClean="0">
                <a:solidFill>
                  <a:schemeClr val="tx1">
                    <a:lumMod val="75000"/>
                  </a:schemeClr>
                </a:solidFill>
                <a:latin typeface="Arial" pitchFamily="34" charset="0"/>
                <a:ea typeface="ＭＳ Ｐゴシック" pitchFamily="50" charset="-128"/>
                <a:cs typeface="Arial" pitchFamily="34" charset="0"/>
              </a:rPr>
              <a:t>to support recovery from catastrophic disaster.</a:t>
            </a:r>
            <a:endParaRPr lang="en-US" altLang="ja-JP" sz="2000"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sz="2800"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067000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5</a:t>
            </a:fld>
            <a:endParaRPr lang="en-US" smtClean="0"/>
          </a:p>
        </p:txBody>
      </p:sp>
      <p:sp>
        <p:nvSpPr>
          <p:cNvPr id="3075" name="Title 1"/>
          <p:cNvSpPr>
            <a:spLocks noGrp="1"/>
          </p:cNvSpPr>
          <p:nvPr>
            <p:ph type="title" idx="4294967295"/>
          </p:nvPr>
        </p:nvSpPr>
        <p:spPr>
          <a:xfrm>
            <a:off x="2052084" y="101600"/>
            <a:ext cx="7033179" cy="738372"/>
          </a:xfrm>
        </p:spPr>
        <p:txBody>
          <a:bodyPr/>
          <a:lstStyle/>
          <a:p>
            <a:pPr eaLnBrk="1" hangingPunct="1"/>
            <a:r>
              <a:rPr lang="en-GB" altLang="ja-JP" sz="2000" dirty="0" smtClean="0">
                <a:latin typeface="Tahoma" pitchFamily="-106" charset="0"/>
                <a:ea typeface="ＭＳ Ｐゴシック" pitchFamily="-106" charset="-128"/>
                <a:cs typeface="Tahoma" pitchFamily="-106" charset="0"/>
              </a:rPr>
              <a:t>Pilots Overview</a:t>
            </a:r>
            <a:endParaRPr lang="en-US" sz="2000" dirty="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147037" y="1363900"/>
            <a:ext cx="8938226" cy="5129942"/>
          </a:xfrm>
          <a:prstGeom prst="rect">
            <a:avLst/>
          </a:prstGeom>
        </p:spPr>
        <p:txBody>
          <a:bodyPr/>
          <a:lstStyle/>
          <a:p>
            <a:pPr marL="342900" indent="-342900" defTabSz="914400">
              <a:lnSpc>
                <a:spcPct val="90000"/>
              </a:lnSpc>
              <a:spcBef>
                <a:spcPct val="20000"/>
              </a:spcBef>
              <a:buFont typeface="Arial" charset="0"/>
              <a:buChar char="•"/>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22215232"/>
              </p:ext>
            </p:extLst>
          </p:nvPr>
        </p:nvGraphicFramePr>
        <p:xfrm>
          <a:off x="158757" y="1476820"/>
          <a:ext cx="8926504" cy="5369560"/>
        </p:xfrm>
        <a:graphic>
          <a:graphicData uri="http://schemas.openxmlformats.org/drawingml/2006/table">
            <a:tbl>
              <a:tblPr firstRow="1" bandRow="1">
                <a:tableStyleId>{073A0DAA-6AF3-43AB-8588-CEC1D06C72B9}</a:tableStyleId>
              </a:tblPr>
              <a:tblGrid>
                <a:gridCol w="1192965"/>
                <a:gridCol w="2123307"/>
                <a:gridCol w="5610232"/>
              </a:tblGrid>
              <a:tr h="370840">
                <a:tc>
                  <a:txBody>
                    <a:bodyPr/>
                    <a:lstStyle/>
                    <a:p>
                      <a:r>
                        <a:rPr lang="en-GB" dirty="0" smtClean="0"/>
                        <a:t>Pilot</a:t>
                      </a:r>
                      <a:endParaRPr lang="en-GB" dirty="0"/>
                    </a:p>
                  </a:txBody>
                  <a:tcPr/>
                </a:tc>
                <a:tc>
                  <a:txBody>
                    <a:bodyPr/>
                    <a:lstStyle/>
                    <a:p>
                      <a:r>
                        <a:rPr lang="en-GB" baseline="0" dirty="0" smtClean="0"/>
                        <a:t>Team Co-Leads</a:t>
                      </a:r>
                      <a:endParaRPr lang="en-GB" dirty="0"/>
                    </a:p>
                  </a:txBody>
                  <a:tcPr/>
                </a:tc>
                <a:tc>
                  <a:txBody>
                    <a:bodyPr/>
                    <a:lstStyle/>
                    <a:p>
                      <a:r>
                        <a:rPr lang="en-GB" dirty="0" smtClean="0"/>
                        <a:t>Deliverables</a:t>
                      </a:r>
                      <a:endParaRPr lang="en-GB"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ja-JP" sz="1400" b="1" dirty="0" smtClean="0">
                          <a:solidFill>
                            <a:schemeClr val="tx1">
                              <a:lumMod val="75000"/>
                            </a:schemeClr>
                          </a:solidFill>
                          <a:latin typeface="Arial" pitchFamily="34" charset="0"/>
                          <a:ea typeface="ＭＳ Ｐゴシック" pitchFamily="50" charset="-128"/>
                          <a:cs typeface="Arial" pitchFamily="34" charset="0"/>
                        </a:rPr>
                        <a:t>Floods</a:t>
                      </a:r>
                    </a:p>
                  </a:txBody>
                  <a:tcPr/>
                </a:tc>
                <a:tc>
                  <a:txBody>
                    <a:bodyPr/>
                    <a:lstStyle/>
                    <a:p>
                      <a:r>
                        <a:rPr lang="en-GB" sz="1600" b="1" dirty="0" smtClean="0"/>
                        <a:t>NASA</a:t>
                      </a:r>
                      <a:r>
                        <a:rPr lang="en-GB" sz="1600" dirty="0" smtClean="0"/>
                        <a:t>, </a:t>
                      </a:r>
                      <a:r>
                        <a:rPr lang="en-GB" sz="1600" b="0" dirty="0" smtClean="0"/>
                        <a:t>S. Frye</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b="1" dirty="0" smtClean="0"/>
                        <a:t>NOAA, </a:t>
                      </a:r>
                      <a:r>
                        <a:rPr lang="en-GB" sz="1600" b="0" dirty="0" smtClean="0"/>
                        <a:t>B. </a:t>
                      </a:r>
                      <a:r>
                        <a:rPr lang="en-GB" sz="1600" b="0" dirty="0" err="1" smtClean="0"/>
                        <a:t>Kuligowski</a:t>
                      </a:r>
                      <a:r>
                        <a:rPr lang="en-GB" sz="1600" b="0" dirty="0" smtClean="0"/>
                        <a:t> </a:t>
                      </a:r>
                      <a:endParaRPr lang="en-GB" sz="1600" b="0" dirty="0"/>
                    </a:p>
                  </a:txBody>
                  <a:tcPr/>
                </a:tc>
                <a:tc>
                  <a:txBody>
                    <a:bodyPr/>
                    <a:lstStyle/>
                    <a:p>
                      <a:pPr marL="285750" indent="-285750">
                        <a:buFont typeface="Arial" pitchFamily="34" charset="0"/>
                        <a:buChar char="•"/>
                      </a:pPr>
                      <a:r>
                        <a:rPr lang="en-GB" sz="1600" b="1" dirty="0" smtClean="0"/>
                        <a:t>Global Flood</a:t>
                      </a:r>
                      <a:r>
                        <a:rPr lang="en-GB" sz="1600" b="1" baseline="0" dirty="0" smtClean="0"/>
                        <a:t> Dashboard (single access for multiple existing systems)</a:t>
                      </a:r>
                      <a:endParaRPr lang="en-GB" sz="1600" dirty="0" smtClean="0"/>
                    </a:p>
                    <a:p>
                      <a:pPr marL="285750" indent="-285750">
                        <a:buFont typeface="Arial" pitchFamily="34" charset="0"/>
                        <a:buChar char="•"/>
                      </a:pPr>
                      <a:r>
                        <a:rPr lang="en-GB" sz="1600" b="1" dirty="0" smtClean="0"/>
                        <a:t>Three regional pilots showcasing end user benefit</a:t>
                      </a:r>
                      <a:r>
                        <a:rPr lang="en-GB" sz="1600" b="1" baseline="0" dirty="0" smtClean="0"/>
                        <a:t> of frequent high spatial resolution observations (Caribbean, Southern Africa, Mekong/Java)</a:t>
                      </a:r>
                      <a:endParaRPr lang="en-GB"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ja-JP" sz="1400" b="1" dirty="0" smtClean="0">
                          <a:solidFill>
                            <a:schemeClr val="tx1">
                              <a:lumMod val="75000"/>
                            </a:schemeClr>
                          </a:solidFill>
                          <a:latin typeface="Arial" pitchFamily="34" charset="0"/>
                          <a:ea typeface="ＭＳ Ｐゴシック" pitchFamily="50" charset="-128"/>
                          <a:cs typeface="Arial" pitchFamily="34" charset="0"/>
                        </a:rPr>
                        <a:t>Seismic Risks</a:t>
                      </a:r>
                    </a:p>
                  </a:txBody>
                  <a:tcPr/>
                </a:tc>
                <a:tc>
                  <a:txBody>
                    <a:bodyPr/>
                    <a:lstStyle/>
                    <a:p>
                      <a:r>
                        <a:rPr lang="en-GB" sz="1600" b="1" kern="1200" dirty="0" smtClean="0">
                          <a:solidFill>
                            <a:schemeClr val="dk1"/>
                          </a:solidFill>
                          <a:latin typeface="+mn-lt"/>
                          <a:ea typeface="+mn-ea"/>
                          <a:cs typeface="+mn-cs"/>
                        </a:rPr>
                        <a:t>ESA, </a:t>
                      </a:r>
                      <a:r>
                        <a:rPr lang="en-GB" sz="1600" b="0" kern="1200" dirty="0" smtClean="0">
                          <a:solidFill>
                            <a:schemeClr val="dk1"/>
                          </a:solidFill>
                          <a:latin typeface="+mn-lt"/>
                          <a:ea typeface="+mn-ea"/>
                          <a:cs typeface="+mn-cs"/>
                        </a:rPr>
                        <a:t>P. Bally</a:t>
                      </a:r>
                      <a:endParaRPr lang="en-GB" sz="1600" b="0" dirty="0" smtClean="0"/>
                    </a:p>
                    <a:p>
                      <a:r>
                        <a:rPr lang="en-GB" sz="1600" b="1" kern="1200" dirty="0" smtClean="0">
                          <a:solidFill>
                            <a:schemeClr val="dk1"/>
                          </a:solidFill>
                          <a:latin typeface="+mn-lt"/>
                          <a:ea typeface="+mn-ea"/>
                          <a:cs typeface="+mn-cs"/>
                        </a:rPr>
                        <a:t>DLR, </a:t>
                      </a:r>
                      <a:r>
                        <a:rPr lang="en-GB" sz="1600" b="0" kern="1200" dirty="0" smtClean="0">
                          <a:solidFill>
                            <a:schemeClr val="dk1"/>
                          </a:solidFill>
                          <a:latin typeface="+mn-lt"/>
                          <a:ea typeface="+mn-ea"/>
                          <a:cs typeface="+mn-cs"/>
                        </a:rPr>
                        <a:t>J. Hoffmann</a:t>
                      </a:r>
                      <a:endParaRPr lang="en-GB" sz="1600" dirty="0"/>
                    </a:p>
                  </a:txBody>
                  <a:tcPr/>
                </a:tc>
                <a:tc>
                  <a:txBody>
                    <a:bodyPr/>
                    <a:lstStyle/>
                    <a:p>
                      <a:pPr marL="285750" indent="-285750">
                        <a:buFont typeface="Arial" pitchFamily="34" charset="0"/>
                        <a:buChar char="•"/>
                      </a:pPr>
                      <a:r>
                        <a:rPr lang="en-US" sz="1600" b="1" kern="1200" dirty="0" smtClean="0">
                          <a:solidFill>
                            <a:schemeClr val="dk1"/>
                          </a:solidFill>
                          <a:latin typeface="+mn-lt"/>
                          <a:ea typeface="+mn-ea"/>
                          <a:cs typeface="+mn-cs"/>
                        </a:rPr>
                        <a:t>Demonstrator</a:t>
                      </a:r>
                      <a:r>
                        <a:rPr lang="en-US" sz="1600" b="1" kern="1200" baseline="0" dirty="0" smtClean="0">
                          <a:solidFill>
                            <a:schemeClr val="dk1"/>
                          </a:solidFill>
                          <a:latin typeface="+mn-lt"/>
                          <a:ea typeface="+mn-ea"/>
                          <a:cs typeface="+mn-cs"/>
                        </a:rPr>
                        <a:t> for EO-based global strain map </a:t>
                      </a:r>
                      <a:r>
                        <a:rPr lang="en-US" sz="1600" kern="1200" dirty="0" smtClean="0">
                          <a:solidFill>
                            <a:schemeClr val="dk1"/>
                          </a:solidFill>
                          <a:latin typeface="+mn-lt"/>
                          <a:ea typeface="+mn-ea"/>
                          <a:cs typeface="+mn-cs"/>
                        </a:rPr>
                        <a:t>(main focus on</a:t>
                      </a:r>
                      <a:r>
                        <a:rPr lang="en-US" sz="1600" kern="1200" baseline="0" dirty="0" smtClean="0">
                          <a:solidFill>
                            <a:schemeClr val="dk1"/>
                          </a:solidFill>
                          <a:latin typeface="+mn-lt"/>
                          <a:ea typeface="+mn-ea"/>
                          <a:cs typeface="+mn-cs"/>
                        </a:rPr>
                        <a:t> Turkey, Himalayas and Andes</a:t>
                      </a:r>
                      <a:r>
                        <a:rPr lang="en-US" sz="1600" kern="1200" dirty="0" smtClean="0">
                          <a:solidFill>
                            <a:schemeClr val="dk1"/>
                          </a:solidFill>
                          <a:latin typeface="+mn-lt"/>
                          <a:ea typeface="+mn-ea"/>
                          <a:cs typeface="+mn-cs"/>
                        </a:rPr>
                        <a:t>)</a:t>
                      </a:r>
                      <a:endParaRPr lang="en-US" sz="1600" b="1" kern="1200" dirty="0" smtClean="0">
                        <a:solidFill>
                          <a:schemeClr val="dk1"/>
                        </a:solidFill>
                        <a:latin typeface="+mn-lt"/>
                        <a:ea typeface="+mn-ea"/>
                        <a:cs typeface="+mn-cs"/>
                      </a:endParaRPr>
                    </a:p>
                    <a:p>
                      <a:pPr marL="285750" indent="-285750">
                        <a:buFont typeface="Arial" pitchFamily="34" charset="0"/>
                        <a:buChar char="•"/>
                      </a:pPr>
                      <a:r>
                        <a:rPr lang="en-US" sz="1600" b="1" kern="1200" dirty="0" smtClean="0">
                          <a:solidFill>
                            <a:schemeClr val="dk1"/>
                          </a:solidFill>
                          <a:latin typeface="+mn-lt"/>
                          <a:ea typeface="+mn-ea"/>
                          <a:cs typeface="+mn-cs"/>
                        </a:rPr>
                        <a:t>Exploitation platform for large data set</a:t>
                      </a:r>
                      <a:r>
                        <a:rPr lang="en-US" sz="1600" b="1" kern="1200" baseline="0" dirty="0" smtClean="0">
                          <a:solidFill>
                            <a:schemeClr val="dk1"/>
                          </a:solidFill>
                          <a:latin typeface="+mn-lt"/>
                          <a:ea typeface="+mn-ea"/>
                          <a:cs typeface="+mn-cs"/>
                        </a:rPr>
                        <a:t> analysis (strain map, supersites)</a:t>
                      </a:r>
                      <a:endParaRPr lang="en-US" sz="1600" b="1" kern="1200" dirty="0" smtClean="0">
                        <a:solidFill>
                          <a:schemeClr val="dk1"/>
                        </a:solidFill>
                        <a:latin typeface="+mn-lt"/>
                        <a:ea typeface="+mn-ea"/>
                        <a:cs typeface="+mn-cs"/>
                      </a:endParaRPr>
                    </a:p>
                    <a:p>
                      <a:pPr marL="285750" indent="-285750">
                        <a:buFont typeface="Arial" pitchFamily="34" charset="0"/>
                        <a:buChar char="•"/>
                      </a:pPr>
                      <a:r>
                        <a:rPr lang="en-US" sz="1600" b="1" kern="1200" dirty="0" smtClean="0">
                          <a:solidFill>
                            <a:schemeClr val="dk1"/>
                          </a:solidFill>
                          <a:latin typeface="+mn-lt"/>
                          <a:ea typeface="+mn-ea"/>
                          <a:cs typeface="+mn-cs"/>
                        </a:rPr>
                        <a:t>Rapid scientific products for 4 to 6 earthquakes per year (&gt;M5.8)</a:t>
                      </a:r>
                      <a:endParaRPr lang="en-GB" sz="1600" b="1" kern="1200" dirty="0">
                        <a:solidFill>
                          <a:schemeClr val="dk1"/>
                        </a:solidFill>
                        <a:latin typeface="+mn-lt"/>
                        <a:ea typeface="+mn-ea"/>
                        <a:cs typeface="+mn-cs"/>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ja-JP" sz="1400" b="1" dirty="0" smtClean="0">
                          <a:solidFill>
                            <a:schemeClr val="tx1">
                              <a:lumMod val="75000"/>
                            </a:schemeClr>
                          </a:solidFill>
                          <a:latin typeface="Arial" pitchFamily="34" charset="0"/>
                          <a:ea typeface="ＭＳ Ｐゴシック" pitchFamily="50" charset="-128"/>
                          <a:cs typeface="Arial" pitchFamily="34" charset="0"/>
                        </a:rPr>
                        <a:t>Volcanoes</a:t>
                      </a:r>
                    </a:p>
                  </a:txBody>
                  <a:tcPr/>
                </a:tc>
                <a:tc>
                  <a:txBody>
                    <a:bodyPr/>
                    <a:lstStyle/>
                    <a:p>
                      <a:r>
                        <a:rPr lang="it-IT" sz="1600" b="1" dirty="0" smtClean="0"/>
                        <a:t>USGS, </a:t>
                      </a:r>
                      <a:r>
                        <a:rPr lang="it-IT" sz="1600" b="0" dirty="0" smtClean="0"/>
                        <a:t>M. Poland</a:t>
                      </a:r>
                      <a:r>
                        <a:rPr lang="it-IT" sz="1600" dirty="0" smtClean="0"/>
                        <a:t> </a:t>
                      </a:r>
                    </a:p>
                    <a:p>
                      <a:r>
                        <a:rPr lang="it-IT" sz="1600" b="1" dirty="0" smtClean="0"/>
                        <a:t>ASI, </a:t>
                      </a:r>
                      <a:r>
                        <a:rPr lang="it-IT" sz="1600" b="0" dirty="0" smtClean="0"/>
                        <a:t>S. </a:t>
                      </a:r>
                      <a:r>
                        <a:rPr lang="it-IT" sz="1600" b="0" dirty="0" err="1" smtClean="0"/>
                        <a:t>Zoffoli</a:t>
                      </a:r>
                      <a:endParaRPr lang="en-GB" sz="1600" b="0" dirty="0"/>
                    </a:p>
                  </a:txBody>
                  <a:tcPr/>
                </a:tc>
                <a:tc>
                  <a:txBody>
                    <a:bodyPr/>
                    <a:lstStyle/>
                    <a:p>
                      <a:pPr marL="285750" indent="-285750">
                        <a:buFont typeface="Arial" pitchFamily="34" charset="0"/>
                        <a:buChar char="•"/>
                      </a:pPr>
                      <a:r>
                        <a:rPr lang="en-US" sz="1600" b="1" dirty="0" smtClean="0"/>
                        <a:t>Demonstrate feasibility</a:t>
                      </a:r>
                      <a:r>
                        <a:rPr lang="en-US" sz="1600" b="1" baseline="0" dirty="0" smtClean="0"/>
                        <a:t> of systematic global monitoring in regional arc (</a:t>
                      </a:r>
                      <a:r>
                        <a:rPr lang="en-US" sz="1600" b="1" dirty="0" smtClean="0"/>
                        <a:t>Latin America)</a:t>
                      </a:r>
                    </a:p>
                    <a:p>
                      <a:pPr marL="285750" indent="-285750">
                        <a:buFont typeface="Arial" pitchFamily="34" charset="0"/>
                        <a:buChar char="•"/>
                      </a:pPr>
                      <a:r>
                        <a:rPr lang="en-US" sz="1600" b="1" dirty="0" smtClean="0"/>
                        <a:t>Develop new EO-based monitoring products at supersites</a:t>
                      </a:r>
                      <a:endParaRPr lang="en-US" sz="1600" dirty="0" smtClean="0"/>
                    </a:p>
                    <a:p>
                      <a:pPr marL="285750" indent="-285750">
                        <a:buFont typeface="Arial" pitchFamily="34" charset="0"/>
                        <a:buChar char="•"/>
                      </a:pPr>
                      <a:r>
                        <a:rPr lang="en-US" sz="1600" b="1" dirty="0" smtClean="0"/>
                        <a:t>Real-time</a:t>
                      </a:r>
                      <a:r>
                        <a:rPr lang="en-US" sz="1600" b="1" baseline="0" dirty="0" smtClean="0"/>
                        <a:t> in-depth monitoring of one ‘100-year’ category major eruption</a:t>
                      </a:r>
                      <a:endParaRPr lang="en-GB" sz="1600"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ja-JP" sz="1400" b="1" dirty="0" smtClean="0">
                          <a:solidFill>
                            <a:schemeClr val="tx1">
                              <a:lumMod val="75000"/>
                            </a:schemeClr>
                          </a:solidFill>
                          <a:latin typeface="Arial" pitchFamily="34" charset="0"/>
                          <a:ea typeface="ＭＳ Ｐゴシック" pitchFamily="50" charset="-128"/>
                          <a:cs typeface="Arial" pitchFamily="34" charset="0"/>
                        </a:rPr>
                        <a:t>Recovery </a:t>
                      </a:r>
                      <a:r>
                        <a:rPr lang="en-GB" altLang="ja-JP" sz="1200" b="1" dirty="0" smtClean="0">
                          <a:solidFill>
                            <a:schemeClr val="tx1">
                              <a:lumMod val="75000"/>
                            </a:schemeClr>
                          </a:solidFill>
                          <a:latin typeface="Arial" pitchFamily="34" charset="0"/>
                          <a:ea typeface="ＭＳ Ｐゴシック" pitchFamily="50" charset="-128"/>
                          <a:cs typeface="Arial" pitchFamily="34" charset="0"/>
                        </a:rPr>
                        <a:t>Observatory</a:t>
                      </a:r>
                    </a:p>
                  </a:txBody>
                  <a:tcPr/>
                </a:tc>
                <a:tc>
                  <a:txBody>
                    <a:bodyPr/>
                    <a:lstStyle/>
                    <a:p>
                      <a:r>
                        <a:rPr lang="en-GB" sz="1600" b="1" dirty="0" smtClean="0"/>
                        <a:t>CNES</a:t>
                      </a:r>
                      <a:r>
                        <a:rPr lang="en-GB" sz="1600" dirty="0" smtClean="0"/>
                        <a:t>, A. Giros</a:t>
                      </a:r>
                      <a:endParaRPr lang="en-GB" sz="1600" dirty="0"/>
                    </a:p>
                  </a:txBody>
                  <a:tcPr/>
                </a:tc>
                <a:tc>
                  <a:txBody>
                    <a:bodyPr/>
                    <a:lstStyle/>
                    <a:p>
                      <a:pPr marL="285750" indent="-285750">
                        <a:buFont typeface="Arial" pitchFamily="34" charset="0"/>
                        <a:buChar char="•"/>
                      </a:pPr>
                      <a:r>
                        <a:rPr lang="en-GB" sz="1600" b="1" dirty="0" smtClean="0"/>
                        <a:t>Provide multi-year EO-based database</a:t>
                      </a:r>
                      <a:r>
                        <a:rPr lang="en-GB" sz="1600" b="1" baseline="0" dirty="0" smtClean="0"/>
                        <a:t> to support recovery from one catastrophic disaster</a:t>
                      </a:r>
                      <a:endParaRPr lang="en-GB" sz="1600" b="1" dirty="0"/>
                    </a:p>
                  </a:txBody>
                  <a:tcPr/>
                </a:tc>
              </a:tr>
            </a:tbl>
          </a:graphicData>
        </a:graphic>
      </p:graphicFrame>
      <p:sp>
        <p:nvSpPr>
          <p:cNvPr id="6" name="Rectangle 4"/>
          <p:cNvSpPr txBox="1">
            <a:spLocks noChangeArrowheads="1"/>
          </p:cNvSpPr>
          <p:nvPr/>
        </p:nvSpPr>
        <p:spPr>
          <a:xfrm>
            <a:off x="7278737" y="6567055"/>
            <a:ext cx="1639186" cy="205885"/>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57200" rtl="0" eaLnBrk="0" fontAlgn="base" hangingPunct="0">
              <a:spcBef>
                <a:spcPct val="50000"/>
              </a:spcBef>
              <a:spcAft>
                <a:spcPct val="0"/>
              </a:spcAft>
              <a:defRPr sz="1000" kern="1200">
                <a:solidFill>
                  <a:srgbClr val="002569"/>
                </a:solidFill>
                <a:latin typeface="Century Gothic" pitchFamily="34" charset="0"/>
                <a:ea typeface="ＭＳ Ｐゴシック" pitchFamily="-106" charset="-128"/>
                <a:cs typeface="Calibri" pitchFamily="-106" charset="0"/>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defRPr/>
            </a:pPr>
            <a:fld id="{6BF8D2B0-EFB6-4DAA-9B0B-6F6B3A580823}" type="slidenum">
              <a:rPr lang="en-US" smtClean="0"/>
              <a:pPr>
                <a:defRPr/>
              </a:pPr>
              <a:t>5</a:t>
            </a:fld>
            <a:endParaRPr lang="en-US" dirty="0"/>
          </a:p>
        </p:txBody>
      </p:sp>
    </p:spTree>
    <p:extLst>
      <p:ext uri="{BB962C8B-B14F-4D97-AF65-F5344CB8AC3E}">
        <p14:creationId xmlns:p14="http://schemas.microsoft.com/office/powerpoint/2010/main" val="302733953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343" y="188913"/>
            <a:ext cx="7703457" cy="501650"/>
          </a:xfrm>
        </p:spPr>
        <p:txBody>
          <a:bodyPr/>
          <a:lstStyle/>
          <a:p>
            <a:r>
              <a:rPr lang="en-GB" dirty="0" smtClean="0"/>
              <a:t>Synergy With Existing GEO Activities</a:t>
            </a:r>
            <a:endParaRPr lang="en-GB" dirty="0"/>
          </a:p>
        </p:txBody>
      </p:sp>
      <p:sp>
        <p:nvSpPr>
          <p:cNvPr id="5" name="Rounded Rectangle 4"/>
          <p:cNvSpPr/>
          <p:nvPr/>
        </p:nvSpPr>
        <p:spPr bwMode="auto">
          <a:xfrm>
            <a:off x="254033" y="3374540"/>
            <a:ext cx="3715636" cy="139343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Tahoma" pitchFamily="34" charset="0"/>
              </a:rPr>
              <a:t>SEISMIC </a:t>
            </a:r>
          </a:p>
          <a:p>
            <a:pPr marL="0" marR="0" indent="0"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Tahoma" pitchFamily="34" charset="0"/>
              </a:rPr>
              <a:t>RISKS</a:t>
            </a:r>
            <a:endParaRPr kumimoji="0" lang="en-GB" sz="1500" b="1" i="0" u="none" strike="noStrike" cap="none" normalizeH="0" baseline="0" dirty="0" smtClean="0">
              <a:ln>
                <a:noFill/>
              </a:ln>
              <a:solidFill>
                <a:srgbClr val="000000"/>
              </a:solidFill>
              <a:effectLst/>
              <a:latin typeface="Tahoma" pitchFamily="34" charset="0"/>
            </a:endParaRPr>
          </a:p>
        </p:txBody>
      </p:sp>
      <p:sp>
        <p:nvSpPr>
          <p:cNvPr id="6" name="Rounded Rectangle 5"/>
          <p:cNvSpPr/>
          <p:nvPr/>
        </p:nvSpPr>
        <p:spPr bwMode="auto">
          <a:xfrm>
            <a:off x="275807" y="5036396"/>
            <a:ext cx="3715636" cy="139343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Tahoma" pitchFamily="34" charset="0"/>
              </a:rPr>
              <a:t>VOLCANOES</a:t>
            </a:r>
            <a:endParaRPr kumimoji="0" lang="en-GB" sz="1500" b="1" i="0" u="none" strike="noStrike" cap="none" normalizeH="0" baseline="0" dirty="0" smtClean="0">
              <a:ln>
                <a:noFill/>
              </a:ln>
              <a:solidFill>
                <a:srgbClr val="000000"/>
              </a:solidFill>
              <a:effectLst/>
              <a:latin typeface="Tahoma" pitchFamily="34" charset="0"/>
            </a:endParaRPr>
          </a:p>
        </p:txBody>
      </p:sp>
      <p:sp>
        <p:nvSpPr>
          <p:cNvPr id="4" name="Rounded Rectangle 3"/>
          <p:cNvSpPr/>
          <p:nvPr/>
        </p:nvSpPr>
        <p:spPr bwMode="auto">
          <a:xfrm>
            <a:off x="217745" y="1669142"/>
            <a:ext cx="3715636" cy="139343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Tahoma" pitchFamily="34" charset="0"/>
              </a:rPr>
              <a:t>FLOODS</a:t>
            </a:r>
            <a:endParaRPr kumimoji="0" lang="en-GB" sz="1500" b="1" i="0" u="none" strike="noStrike" cap="none" normalizeH="0" baseline="0" dirty="0" smtClean="0">
              <a:ln>
                <a:noFill/>
              </a:ln>
              <a:solidFill>
                <a:srgbClr val="000000"/>
              </a:solidFill>
              <a:effectLst/>
              <a:latin typeface="Tahoma" pitchFamily="34" charset="0"/>
            </a:endParaRPr>
          </a:p>
        </p:txBody>
      </p:sp>
      <p:sp>
        <p:nvSpPr>
          <p:cNvPr id="8" name="Oval 7"/>
          <p:cNvSpPr/>
          <p:nvPr/>
        </p:nvSpPr>
        <p:spPr bwMode="auto">
          <a:xfrm>
            <a:off x="2177157" y="1549410"/>
            <a:ext cx="4833257" cy="1705398"/>
          </a:xfrm>
          <a:prstGeom prst="ellipse">
            <a:avLst/>
          </a:prstGeom>
          <a:gradFill flip="none" rotWithShape="1">
            <a:gsLst>
              <a:gs pos="0">
                <a:srgbClr val="FF0000">
                  <a:tint val="66000"/>
                  <a:satMod val="160000"/>
                  <a:alpha val="0"/>
                </a:srgbClr>
              </a:gs>
              <a:gs pos="39000">
                <a:srgbClr val="FF0000">
                  <a:tint val="44500"/>
                  <a:satMod val="160000"/>
                  <a:alpha val="15000"/>
                </a:srgbClr>
              </a:gs>
              <a:gs pos="100000">
                <a:srgbClr val="FF0000">
                  <a:tint val="23500"/>
                  <a:satMod val="160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hangingPunct="0"/>
            <a:r>
              <a:rPr lang="en-GB" sz="2000" b="1" dirty="0">
                <a:solidFill>
                  <a:srgbClr val="FF0000"/>
                </a:solidFill>
                <a:latin typeface="Tahoma" pitchFamily="34" charset="0"/>
              </a:rPr>
              <a:t>CARIBBEAN </a:t>
            </a:r>
            <a:r>
              <a:rPr lang="en-GB" sz="2000" b="1" dirty="0" smtClean="0">
                <a:solidFill>
                  <a:srgbClr val="FF0000"/>
                </a:solidFill>
                <a:latin typeface="Tahoma" pitchFamily="34" charset="0"/>
              </a:rPr>
              <a:t>&amp;  </a:t>
            </a:r>
          </a:p>
          <a:p>
            <a:pPr algn="ctr" defTabSz="914400" eaLnBrk="0" hangingPunct="0"/>
            <a:r>
              <a:rPr lang="en-GB" sz="2000" b="1" dirty="0" smtClean="0">
                <a:solidFill>
                  <a:srgbClr val="FF0000"/>
                </a:solidFill>
                <a:latin typeface="Tahoma" pitchFamily="34" charset="0"/>
              </a:rPr>
              <a:t>NAMIBIA</a:t>
            </a:r>
            <a:endParaRPr lang="en-GB" sz="2000" b="1" dirty="0">
              <a:solidFill>
                <a:srgbClr val="FF0000"/>
              </a:solidFill>
              <a:latin typeface="Tahoma" pitchFamily="34" charset="0"/>
            </a:endParaRPr>
          </a:p>
          <a:p>
            <a:pPr algn="r" defTabSz="914400" eaLnBrk="0" hangingPunct="0"/>
            <a:r>
              <a:rPr lang="en-GB" sz="2000" b="1" dirty="0" smtClean="0">
                <a:solidFill>
                  <a:srgbClr val="FF0000"/>
                </a:solidFill>
                <a:latin typeface="Tahoma" pitchFamily="34" charset="0"/>
              </a:rPr>
              <a:t>Flood </a:t>
            </a:r>
            <a:r>
              <a:rPr lang="en-GB" sz="2000" b="1" dirty="0">
                <a:solidFill>
                  <a:srgbClr val="FF0000"/>
                </a:solidFill>
                <a:latin typeface="Tahoma" pitchFamily="34" charset="0"/>
              </a:rPr>
              <a:t>Monitoring</a:t>
            </a:r>
            <a:endParaRPr kumimoji="0" lang="en-GB" sz="1500" b="0" i="0" u="none" strike="noStrike" cap="none" normalizeH="0" baseline="0" dirty="0" smtClean="0">
              <a:ln>
                <a:noFill/>
              </a:ln>
              <a:solidFill>
                <a:srgbClr val="FF0000"/>
              </a:solidFill>
              <a:effectLst/>
              <a:latin typeface="Tahoma" pitchFamily="34" charset="0"/>
            </a:endParaRPr>
          </a:p>
        </p:txBody>
      </p:sp>
      <p:sp>
        <p:nvSpPr>
          <p:cNvPr id="9" name="Oval 8"/>
          <p:cNvSpPr/>
          <p:nvPr/>
        </p:nvSpPr>
        <p:spPr bwMode="auto">
          <a:xfrm>
            <a:off x="2075563" y="3254808"/>
            <a:ext cx="4325237" cy="3101214"/>
          </a:xfrm>
          <a:prstGeom prst="ellipse">
            <a:avLst/>
          </a:prstGeom>
          <a:gradFill flip="none" rotWithShape="1">
            <a:gsLst>
              <a:gs pos="0">
                <a:schemeClr val="bg2"/>
              </a:gs>
              <a:gs pos="96000">
                <a:srgbClr val="FF0000">
                  <a:tint val="44500"/>
                  <a:satMod val="160000"/>
                  <a:alpha val="15000"/>
                </a:srgbClr>
              </a:gs>
              <a:gs pos="100000">
                <a:srgbClr val="FF0000">
                  <a:tint val="23500"/>
                  <a:satMod val="160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1" dirty="0">
                <a:solidFill>
                  <a:srgbClr val="FF0000"/>
                </a:solidFill>
                <a:latin typeface="Tahoma" pitchFamily="34" charset="0"/>
              </a:rPr>
              <a:t>Geohazard Supersites &amp; </a:t>
            </a:r>
          </a:p>
          <a:p>
            <a:pPr marL="0" marR="0" indent="0" algn="ctr" defTabSz="914400" rtl="0" eaLnBrk="0" fontAlgn="base" latinLnBrk="0" hangingPunct="0">
              <a:lnSpc>
                <a:spcPct val="100000"/>
              </a:lnSpc>
              <a:spcBef>
                <a:spcPct val="0"/>
              </a:spcBef>
              <a:spcAft>
                <a:spcPct val="0"/>
              </a:spcAft>
              <a:buClrTx/>
              <a:buSzTx/>
              <a:buFontTx/>
              <a:buNone/>
              <a:tabLst/>
            </a:pPr>
            <a:r>
              <a:rPr lang="en-GB" sz="2000" b="1" dirty="0">
                <a:solidFill>
                  <a:srgbClr val="FF0000"/>
                </a:solidFill>
                <a:latin typeface="Tahoma" pitchFamily="34" charset="0"/>
              </a:rPr>
              <a:t>National Laboratories</a:t>
            </a:r>
          </a:p>
        </p:txBody>
      </p:sp>
      <p:sp>
        <p:nvSpPr>
          <p:cNvPr id="10" name="TextBox 9"/>
          <p:cNvSpPr txBox="1"/>
          <p:nvPr/>
        </p:nvSpPr>
        <p:spPr>
          <a:xfrm>
            <a:off x="899924" y="1734076"/>
            <a:ext cx="1351717" cy="369332"/>
          </a:xfrm>
          <a:prstGeom prst="rect">
            <a:avLst/>
          </a:prstGeom>
          <a:noFill/>
        </p:spPr>
        <p:txBody>
          <a:bodyPr wrap="none" rtlCol="0">
            <a:spAutoFit/>
          </a:bodyPr>
          <a:lstStyle/>
          <a:p>
            <a:r>
              <a:rPr lang="en-GB" dirty="0" smtClean="0"/>
              <a:t>Objective A</a:t>
            </a:r>
            <a:endParaRPr lang="en-GB" dirty="0"/>
          </a:p>
        </p:txBody>
      </p:sp>
      <p:sp>
        <p:nvSpPr>
          <p:cNvPr id="11" name="TextBox 10"/>
          <p:cNvSpPr txBox="1"/>
          <p:nvPr/>
        </p:nvSpPr>
        <p:spPr>
          <a:xfrm>
            <a:off x="2111846" y="2205784"/>
            <a:ext cx="1364476" cy="369332"/>
          </a:xfrm>
          <a:prstGeom prst="rect">
            <a:avLst/>
          </a:prstGeom>
          <a:noFill/>
        </p:spPr>
        <p:txBody>
          <a:bodyPr wrap="none" rtlCol="0">
            <a:spAutoFit/>
          </a:bodyPr>
          <a:lstStyle/>
          <a:p>
            <a:r>
              <a:rPr lang="en-GB" dirty="0" smtClean="0"/>
              <a:t>Objective B</a:t>
            </a:r>
            <a:endParaRPr lang="en-GB" dirty="0"/>
          </a:p>
        </p:txBody>
      </p:sp>
      <p:sp>
        <p:nvSpPr>
          <p:cNvPr id="12" name="TextBox 11"/>
          <p:cNvSpPr txBox="1"/>
          <p:nvPr/>
        </p:nvSpPr>
        <p:spPr>
          <a:xfrm>
            <a:off x="2264246" y="2459782"/>
            <a:ext cx="1377300" cy="369332"/>
          </a:xfrm>
          <a:prstGeom prst="rect">
            <a:avLst/>
          </a:prstGeom>
          <a:noFill/>
        </p:spPr>
        <p:txBody>
          <a:bodyPr wrap="none" rtlCol="0">
            <a:spAutoFit/>
          </a:bodyPr>
          <a:lstStyle/>
          <a:p>
            <a:r>
              <a:rPr lang="en-GB" dirty="0" smtClean="0"/>
              <a:t>Objective C</a:t>
            </a:r>
            <a:endParaRPr lang="en-GB" dirty="0"/>
          </a:p>
        </p:txBody>
      </p:sp>
      <p:sp>
        <p:nvSpPr>
          <p:cNvPr id="13" name="TextBox 12"/>
          <p:cNvSpPr txBox="1"/>
          <p:nvPr/>
        </p:nvSpPr>
        <p:spPr>
          <a:xfrm>
            <a:off x="820100" y="3395932"/>
            <a:ext cx="1351717" cy="369332"/>
          </a:xfrm>
          <a:prstGeom prst="rect">
            <a:avLst/>
          </a:prstGeom>
          <a:noFill/>
        </p:spPr>
        <p:txBody>
          <a:bodyPr wrap="none" rtlCol="0">
            <a:spAutoFit/>
          </a:bodyPr>
          <a:lstStyle/>
          <a:p>
            <a:r>
              <a:rPr lang="en-GB" dirty="0" smtClean="0"/>
              <a:t>Objective A</a:t>
            </a:r>
            <a:endParaRPr lang="en-GB" dirty="0"/>
          </a:p>
        </p:txBody>
      </p:sp>
      <p:sp>
        <p:nvSpPr>
          <p:cNvPr id="14" name="TextBox 13"/>
          <p:cNvSpPr txBox="1"/>
          <p:nvPr/>
        </p:nvSpPr>
        <p:spPr>
          <a:xfrm>
            <a:off x="2264246" y="3896668"/>
            <a:ext cx="1364476" cy="369332"/>
          </a:xfrm>
          <a:prstGeom prst="rect">
            <a:avLst/>
          </a:prstGeom>
          <a:noFill/>
        </p:spPr>
        <p:txBody>
          <a:bodyPr wrap="none" rtlCol="0">
            <a:spAutoFit/>
          </a:bodyPr>
          <a:lstStyle/>
          <a:p>
            <a:r>
              <a:rPr lang="en-GB" dirty="0" smtClean="0"/>
              <a:t>Objective B</a:t>
            </a:r>
            <a:endParaRPr lang="en-GB" dirty="0"/>
          </a:p>
        </p:txBody>
      </p:sp>
      <p:sp>
        <p:nvSpPr>
          <p:cNvPr id="15" name="TextBox 14"/>
          <p:cNvSpPr txBox="1"/>
          <p:nvPr/>
        </p:nvSpPr>
        <p:spPr>
          <a:xfrm>
            <a:off x="849134" y="4368376"/>
            <a:ext cx="1377300" cy="369332"/>
          </a:xfrm>
          <a:prstGeom prst="rect">
            <a:avLst/>
          </a:prstGeom>
          <a:noFill/>
        </p:spPr>
        <p:txBody>
          <a:bodyPr wrap="none" rtlCol="0">
            <a:spAutoFit/>
          </a:bodyPr>
          <a:lstStyle/>
          <a:p>
            <a:r>
              <a:rPr lang="en-GB" dirty="0" smtClean="0"/>
              <a:t>Objective C</a:t>
            </a:r>
            <a:endParaRPr lang="en-GB" dirty="0"/>
          </a:p>
        </p:txBody>
      </p:sp>
      <p:sp>
        <p:nvSpPr>
          <p:cNvPr id="16" name="TextBox 15"/>
          <p:cNvSpPr txBox="1"/>
          <p:nvPr/>
        </p:nvSpPr>
        <p:spPr>
          <a:xfrm>
            <a:off x="885416" y="5072302"/>
            <a:ext cx="1351717" cy="369332"/>
          </a:xfrm>
          <a:prstGeom prst="rect">
            <a:avLst/>
          </a:prstGeom>
          <a:noFill/>
        </p:spPr>
        <p:txBody>
          <a:bodyPr wrap="none" rtlCol="0">
            <a:spAutoFit/>
          </a:bodyPr>
          <a:lstStyle/>
          <a:p>
            <a:r>
              <a:rPr lang="en-GB" dirty="0" smtClean="0"/>
              <a:t>Objective A</a:t>
            </a:r>
            <a:endParaRPr lang="en-GB" dirty="0"/>
          </a:p>
        </p:txBody>
      </p:sp>
      <p:sp>
        <p:nvSpPr>
          <p:cNvPr id="17" name="TextBox 16"/>
          <p:cNvSpPr txBox="1"/>
          <p:nvPr/>
        </p:nvSpPr>
        <p:spPr>
          <a:xfrm>
            <a:off x="2416646" y="5544010"/>
            <a:ext cx="1364476" cy="369332"/>
          </a:xfrm>
          <a:prstGeom prst="rect">
            <a:avLst/>
          </a:prstGeom>
          <a:noFill/>
        </p:spPr>
        <p:txBody>
          <a:bodyPr wrap="none" rtlCol="0">
            <a:spAutoFit/>
          </a:bodyPr>
          <a:lstStyle/>
          <a:p>
            <a:r>
              <a:rPr lang="en-GB" dirty="0" smtClean="0"/>
              <a:t>Objective B</a:t>
            </a:r>
            <a:endParaRPr lang="en-GB" dirty="0"/>
          </a:p>
        </p:txBody>
      </p:sp>
      <p:sp>
        <p:nvSpPr>
          <p:cNvPr id="18" name="TextBox 17"/>
          <p:cNvSpPr txBox="1"/>
          <p:nvPr/>
        </p:nvSpPr>
        <p:spPr>
          <a:xfrm>
            <a:off x="899936" y="5986690"/>
            <a:ext cx="1377300" cy="369332"/>
          </a:xfrm>
          <a:prstGeom prst="rect">
            <a:avLst/>
          </a:prstGeom>
          <a:noFill/>
        </p:spPr>
        <p:txBody>
          <a:bodyPr wrap="none" rtlCol="0">
            <a:spAutoFit/>
          </a:bodyPr>
          <a:lstStyle/>
          <a:p>
            <a:r>
              <a:rPr lang="en-GB" dirty="0" smtClean="0"/>
              <a:t>Objective C</a:t>
            </a:r>
            <a:endParaRPr lang="en-GB" dirty="0"/>
          </a:p>
        </p:txBody>
      </p:sp>
    </p:spTree>
    <p:extLst>
      <p:ext uri="{BB962C8B-B14F-4D97-AF65-F5344CB8AC3E}">
        <p14:creationId xmlns:p14="http://schemas.microsoft.com/office/powerpoint/2010/main" val="226460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1+#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smtClean="0">
                <a:latin typeface="Tahoma" pitchFamily="-106" charset="0"/>
                <a:ea typeface="ＭＳ Ｐゴシック" pitchFamily="-106" charset="-128"/>
                <a:cs typeface="Tahoma" pitchFamily="-106" charset="0"/>
              </a:rPr>
              <a:t>EO Requirements</a:t>
            </a:r>
            <a:endParaRPr lang="en-US" sz="2000" dirty="0">
              <a:latin typeface="Tahoma" pitchFamily="-106" charset="0"/>
              <a:ea typeface="ＭＳ Ｐゴシック" pitchFamily="-106" charset="-128"/>
              <a:cs typeface="Tahoma" pitchFamily="-106" charset="0"/>
            </a:endParaRPr>
          </a:p>
        </p:txBody>
      </p:sp>
      <p:sp>
        <p:nvSpPr>
          <p:cNvPr id="3" name="Rectangle 3"/>
          <p:cNvSpPr txBox="1">
            <a:spLocks noChangeArrowheads="1"/>
          </p:cNvSpPr>
          <p:nvPr/>
        </p:nvSpPr>
        <p:spPr>
          <a:xfrm>
            <a:off x="96202" y="1474640"/>
            <a:ext cx="5633673" cy="5129942"/>
          </a:xfrm>
          <a:prstGeom prst="rect">
            <a:avLst/>
          </a:prstGeom>
        </p:spPr>
        <p:txBody>
          <a:bodyPr/>
          <a:lstStyle/>
          <a:p>
            <a:pPr marR="0" lvl="0" algn="l" defTabSz="914400" rtl="0" eaLnBrk="1" fontAlgn="base" latinLnBrk="0" hangingPunct="1">
              <a:lnSpc>
                <a:spcPct val="90000"/>
              </a:lnSpc>
              <a:spcBef>
                <a:spcPct val="20000"/>
              </a:spcBef>
              <a:spcAft>
                <a:spcPct val="0"/>
              </a:spcAft>
              <a:buClrTx/>
              <a:buSzTx/>
              <a:tabLst/>
              <a:defRPr/>
            </a:pPr>
            <a:r>
              <a:rPr lang="en-GB" altLang="ja-JP" sz="2400" b="1" kern="0" dirty="0" smtClean="0">
                <a:solidFill>
                  <a:schemeClr val="tx1">
                    <a:lumMod val="75000"/>
                  </a:schemeClr>
                </a:solidFill>
                <a:latin typeface="Arial" pitchFamily="34" charset="0"/>
                <a:ea typeface="ＭＳ Ｐゴシック" pitchFamily="50" charset="-128"/>
                <a:cs typeface="Arial" pitchFamily="34" charset="0"/>
              </a:rPr>
              <a:t>Approach and Status:</a:t>
            </a:r>
            <a:endParaRPr kumimoji="0" lang="en-GB" altLang="ja-JP" sz="24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a:buChar char="•"/>
              <a:defRPr/>
            </a:pPr>
            <a:r>
              <a:rPr lang="en-GB" altLang="ja-JP" sz="2400" kern="0" dirty="0">
                <a:solidFill>
                  <a:schemeClr val="tx1">
                    <a:lumMod val="60000"/>
                    <a:lumOff val="40000"/>
                  </a:schemeClr>
                </a:solidFill>
                <a:latin typeface="Arial" pitchFamily="34" charset="0"/>
                <a:ea typeface="ＭＳ Ｐゴシック" pitchFamily="50" charset="-128"/>
                <a:cs typeface="Arial" pitchFamily="34" charset="0"/>
              </a:rPr>
              <a:t>EO Data Requirements </a:t>
            </a:r>
            <a:r>
              <a:rPr lang="en-GB" altLang="ja-JP" sz="2400" kern="0" dirty="0" smtClean="0">
                <a:solidFill>
                  <a:schemeClr val="tx1">
                    <a:lumMod val="60000"/>
                    <a:lumOff val="40000"/>
                  </a:schemeClr>
                </a:solidFill>
                <a:latin typeface="Arial" pitchFamily="34" charset="0"/>
                <a:ea typeface="ＭＳ Ｐゴシック" pitchFamily="50" charset="-128"/>
                <a:cs typeface="Arial" pitchFamily="34" charset="0"/>
              </a:rPr>
              <a:t>completed </a:t>
            </a:r>
            <a:r>
              <a:rPr lang="en-GB" altLang="ja-JP" sz="2400" kern="0" dirty="0" smtClean="0">
                <a:solidFill>
                  <a:schemeClr val="tx1">
                    <a:lumMod val="75000"/>
                  </a:schemeClr>
                </a:solidFill>
                <a:latin typeface="Arial" pitchFamily="34" charset="0"/>
                <a:ea typeface="ＭＳ Ｐゴシック" pitchFamily="50" charset="-128"/>
                <a:cs typeface="Arial" pitchFamily="34" charset="0"/>
              </a:rPr>
              <a:t>by </a:t>
            </a:r>
            <a:r>
              <a:rPr lang="en-GB" altLang="ja-JP" sz="2400" kern="0" dirty="0">
                <a:solidFill>
                  <a:schemeClr val="tx1">
                    <a:lumMod val="75000"/>
                  </a:schemeClr>
                </a:solidFill>
                <a:latin typeface="Arial" pitchFamily="34" charset="0"/>
                <a:ea typeface="ＭＳ Ｐゴシック" pitchFamily="50" charset="-128"/>
                <a:cs typeface="Arial" pitchFamily="34" charset="0"/>
              </a:rPr>
              <a:t>thematic </a:t>
            </a:r>
            <a:r>
              <a:rPr lang="en-GB" altLang="ja-JP" sz="2400" kern="0" dirty="0" smtClean="0">
                <a:solidFill>
                  <a:schemeClr val="tx1">
                    <a:lumMod val="75000"/>
                  </a:schemeClr>
                </a:solidFill>
                <a:latin typeface="Arial" pitchFamily="34" charset="0"/>
                <a:ea typeface="ＭＳ Ｐゴシック" pitchFamily="50" charset="-128"/>
                <a:cs typeface="Arial" pitchFamily="34" charset="0"/>
              </a:rPr>
              <a:t>teams </a:t>
            </a:r>
            <a:r>
              <a:rPr lang="en-GB" altLang="ja-JP" sz="2400" kern="0" dirty="0">
                <a:solidFill>
                  <a:schemeClr val="tx1">
                    <a:lumMod val="75000"/>
                  </a:schemeClr>
                </a:solidFill>
                <a:latin typeface="Arial" pitchFamily="34" charset="0"/>
                <a:ea typeface="ＭＳ Ｐゴシック" pitchFamily="50" charset="-128"/>
                <a:cs typeface="Arial" pitchFamily="34" charset="0"/>
              </a:rPr>
              <a:t>for all </a:t>
            </a:r>
            <a:r>
              <a:rPr lang="en-GB" altLang="ja-JP" sz="2400" kern="0" dirty="0" smtClean="0">
                <a:solidFill>
                  <a:schemeClr val="tx1">
                    <a:lumMod val="75000"/>
                  </a:schemeClr>
                </a:solidFill>
                <a:latin typeface="Arial" pitchFamily="34" charset="0"/>
                <a:ea typeface="ＭＳ Ｐゴシック" pitchFamily="50" charset="-128"/>
                <a:cs typeface="Arial" pitchFamily="34" charset="0"/>
              </a:rPr>
              <a:t>Pilots</a:t>
            </a:r>
            <a:endParaRPr lang="en-GB" altLang="ja-JP" sz="2400" kern="0"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a:buChar char="•"/>
              <a:defRPr/>
            </a:pPr>
            <a:r>
              <a:rPr lang="en-GB" altLang="ja-JP" sz="2000" kern="0" dirty="0">
                <a:solidFill>
                  <a:schemeClr val="tx1">
                    <a:lumMod val="75000"/>
                  </a:schemeClr>
                </a:solidFill>
                <a:latin typeface="Arial" pitchFamily="34" charset="0"/>
                <a:ea typeface="ＭＳ Ｐゴシック" pitchFamily="50" charset="-128"/>
                <a:cs typeface="Arial" pitchFamily="34" charset="0"/>
              </a:rPr>
              <a:t>Polygons of areas of interest identified in shape files (Google Earth KMZ)</a:t>
            </a:r>
          </a:p>
          <a:p>
            <a:pPr marL="800100" lvl="1" indent="-342900" defTabSz="914400">
              <a:lnSpc>
                <a:spcPct val="90000"/>
              </a:lnSpc>
              <a:spcBef>
                <a:spcPct val="20000"/>
              </a:spcBef>
              <a:buFont typeface="Arial"/>
              <a:buChar char="•"/>
              <a:defRPr/>
            </a:pPr>
            <a:r>
              <a:rPr lang="en-GB" altLang="ja-JP" sz="2000" kern="0" dirty="0">
                <a:solidFill>
                  <a:schemeClr val="tx1">
                    <a:lumMod val="75000"/>
                  </a:schemeClr>
                </a:solidFill>
                <a:latin typeface="Arial" pitchFamily="34" charset="0"/>
                <a:ea typeface="ＭＳ Ｐゴシック" pitchFamily="50" charset="-128"/>
                <a:cs typeface="Arial" pitchFamily="34" charset="0"/>
              </a:rPr>
              <a:t>Data types </a:t>
            </a:r>
            <a:r>
              <a:rPr lang="en-GB" altLang="ja-JP" sz="2000" kern="0" dirty="0" smtClean="0">
                <a:solidFill>
                  <a:schemeClr val="tx1">
                    <a:lumMod val="75000"/>
                  </a:schemeClr>
                </a:solidFill>
                <a:latin typeface="Arial" pitchFamily="34" charset="0"/>
                <a:ea typeface="ＭＳ Ｐゴシック" pitchFamily="50" charset="-128"/>
                <a:cs typeface="Arial" pitchFamily="34" charset="0"/>
              </a:rPr>
              <a:t>and frequency identified </a:t>
            </a:r>
            <a:r>
              <a:rPr lang="en-GB" altLang="ja-JP" sz="2000" kern="0" dirty="0">
                <a:solidFill>
                  <a:schemeClr val="tx1">
                    <a:lumMod val="75000"/>
                  </a:schemeClr>
                </a:solidFill>
                <a:latin typeface="Arial" pitchFamily="34" charset="0"/>
                <a:ea typeface="ＭＳ Ｐゴシック" pitchFamily="50" charset="-128"/>
                <a:cs typeface="Arial" pitchFamily="34" charset="0"/>
              </a:rPr>
              <a:t>(e.g. C-band SAR, VHR optical, thermal, etc.) and captured in Excel </a:t>
            </a:r>
            <a:r>
              <a:rPr lang="en-GB" altLang="ja-JP" sz="2000" kern="0" dirty="0" smtClean="0">
                <a:solidFill>
                  <a:schemeClr val="tx1">
                    <a:lumMod val="75000"/>
                  </a:schemeClr>
                </a:solidFill>
                <a:latin typeface="Arial" pitchFamily="34" charset="0"/>
                <a:ea typeface="ＭＳ Ｐゴシック" pitchFamily="50" charset="-128"/>
                <a:cs typeface="Arial" pitchFamily="34" charset="0"/>
              </a:rPr>
              <a:t>tables</a:t>
            </a:r>
          </a:p>
          <a:p>
            <a:pPr marL="1257300" lvl="2" indent="-342900" defTabSz="914400">
              <a:lnSpc>
                <a:spcPct val="90000"/>
              </a:lnSpc>
              <a:spcBef>
                <a:spcPct val="20000"/>
              </a:spcBef>
              <a:buFont typeface="Arial"/>
              <a:buChar char="•"/>
              <a:defRPr/>
            </a:pPr>
            <a:endParaRPr lang="en-GB" altLang="ja-JP" sz="2000" kern="0"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a:buChar char="•"/>
              <a:defRPr/>
            </a:pPr>
            <a:r>
              <a:rPr lang="en-GB" altLang="ja-JP" sz="2400" kern="0" dirty="0">
                <a:solidFill>
                  <a:schemeClr val="tx1">
                    <a:lumMod val="60000"/>
                    <a:lumOff val="40000"/>
                  </a:schemeClr>
                </a:solidFill>
                <a:latin typeface="Arial" pitchFamily="34" charset="0"/>
                <a:ea typeface="ＭＳ Ｐゴシック" pitchFamily="50" charset="-128"/>
                <a:cs typeface="Arial" pitchFamily="34" charset="0"/>
              </a:rPr>
              <a:t>Strategic Data Acquisition Plan </a:t>
            </a:r>
            <a:r>
              <a:rPr lang="en-GB" altLang="ja-JP" sz="2400" kern="0" dirty="0">
                <a:solidFill>
                  <a:schemeClr val="tx1">
                    <a:lumMod val="75000"/>
                  </a:schemeClr>
                </a:solidFill>
                <a:latin typeface="Arial" pitchFamily="34" charset="0"/>
                <a:ea typeface="ＭＳ Ｐゴシック" pitchFamily="50" charset="-128"/>
                <a:cs typeface="Arial" pitchFamily="34" charset="0"/>
              </a:rPr>
              <a:t>by SIT spring 2014</a:t>
            </a:r>
          </a:p>
          <a:p>
            <a:pPr marL="800100" lvl="1" indent="-342900" defTabSz="914400">
              <a:lnSpc>
                <a:spcPct val="90000"/>
              </a:lnSpc>
              <a:spcBef>
                <a:spcPct val="20000"/>
              </a:spcBef>
              <a:buFont typeface="Arial"/>
              <a:buChar char="•"/>
              <a:defRPr/>
            </a:pPr>
            <a:r>
              <a:rPr lang="en-GB" altLang="ja-JP" sz="2000" kern="0" dirty="0" smtClean="0">
                <a:solidFill>
                  <a:schemeClr val="tx1">
                    <a:lumMod val="75000"/>
                  </a:schemeClr>
                </a:solidFill>
                <a:latin typeface="Arial" pitchFamily="34" charset="0"/>
                <a:ea typeface="ＭＳ Ｐゴシック" pitchFamily="50" charset="-128"/>
                <a:cs typeface="Arial" pitchFamily="34" charset="0"/>
              </a:rPr>
              <a:t>CEOS’ response to Pilots’ EO requirements.</a:t>
            </a:r>
          </a:p>
          <a:p>
            <a:pPr marL="800100" lvl="1" indent="-342900" defTabSz="914400">
              <a:lnSpc>
                <a:spcPct val="90000"/>
              </a:lnSpc>
              <a:spcBef>
                <a:spcPct val="20000"/>
              </a:spcBef>
              <a:buFont typeface="Arial"/>
              <a:buChar char="•"/>
              <a:defRPr/>
            </a:pPr>
            <a:r>
              <a:rPr lang="en-GB" altLang="ja-JP" sz="2000" kern="0" dirty="0" smtClean="0">
                <a:solidFill>
                  <a:schemeClr val="tx1">
                    <a:lumMod val="75000"/>
                  </a:schemeClr>
                </a:solidFill>
                <a:latin typeface="Arial" pitchFamily="34" charset="0"/>
                <a:ea typeface="ＭＳ Ｐゴシック" pitchFamily="50" charset="-128"/>
                <a:cs typeface="Arial" pitchFamily="34" charset="0"/>
              </a:rPr>
              <a:t>Simulations </a:t>
            </a:r>
            <a:r>
              <a:rPr lang="en-GB" altLang="ja-JP" sz="2000" kern="0" dirty="0">
                <a:solidFill>
                  <a:schemeClr val="tx1">
                    <a:lumMod val="75000"/>
                  </a:schemeClr>
                </a:solidFill>
                <a:latin typeface="Arial" pitchFamily="34" charset="0"/>
                <a:ea typeface="ＭＳ Ｐゴシック" pitchFamily="50" charset="-128"/>
                <a:cs typeface="Arial" pitchFamily="34" charset="0"/>
              </a:rPr>
              <a:t>to </a:t>
            </a:r>
            <a:r>
              <a:rPr lang="en-GB" altLang="ja-JP" sz="2000" kern="0" dirty="0" smtClean="0">
                <a:solidFill>
                  <a:schemeClr val="tx1">
                    <a:lumMod val="75000"/>
                  </a:schemeClr>
                </a:solidFill>
                <a:latin typeface="Arial" pitchFamily="34" charset="0"/>
                <a:ea typeface="ＭＳ Ｐゴシック" pitchFamily="50" charset="-128"/>
                <a:cs typeface="Arial" pitchFamily="34" charset="0"/>
              </a:rPr>
              <a:t>support </a:t>
            </a:r>
            <a:r>
              <a:rPr lang="en-GB" altLang="ja-JP" sz="2000" kern="0" dirty="0">
                <a:solidFill>
                  <a:schemeClr val="tx1">
                    <a:lumMod val="75000"/>
                  </a:schemeClr>
                </a:solidFill>
                <a:latin typeface="Arial" pitchFamily="34" charset="0"/>
                <a:ea typeface="ＭＳ Ｐゴシック" pitchFamily="50" charset="-128"/>
                <a:cs typeface="Arial" pitchFamily="34" charset="0"/>
              </a:rPr>
              <a:t>Strategic Data Acquisition Plan </a:t>
            </a:r>
            <a:r>
              <a:rPr lang="en-GB" altLang="ja-JP" sz="2000" kern="0" dirty="0" smtClean="0">
                <a:solidFill>
                  <a:schemeClr val="tx1">
                    <a:lumMod val="75000"/>
                  </a:schemeClr>
                </a:solidFill>
                <a:latin typeface="Arial" pitchFamily="34" charset="0"/>
                <a:ea typeface="ＭＳ Ｐゴシック" pitchFamily="50" charset="-128"/>
                <a:cs typeface="Arial" pitchFamily="34" charset="0"/>
              </a:rPr>
              <a:t>development (</a:t>
            </a:r>
            <a:r>
              <a:rPr lang="en-GB" altLang="ja-JP" sz="2000" kern="0" dirty="0">
                <a:solidFill>
                  <a:schemeClr val="tx1">
                    <a:lumMod val="75000"/>
                  </a:schemeClr>
                </a:solidFill>
                <a:latin typeface="Arial" pitchFamily="34" charset="0"/>
                <a:ea typeface="ＭＳ Ｐゴシック" pitchFamily="50" charset="-128"/>
                <a:cs typeface="Arial" pitchFamily="34" charset="0"/>
              </a:rPr>
              <a:t>on-going)</a:t>
            </a:r>
          </a:p>
          <a:p>
            <a:pPr marR="0" lvl="1" defTabSz="914400" eaLnBrk="1" latinLnBrk="0" hangingPunct="1">
              <a:lnSpc>
                <a:spcPct val="90000"/>
              </a:lnSpc>
              <a:spcBef>
                <a:spcPct val="20000"/>
              </a:spcBef>
              <a:buClrTx/>
              <a:buSzTx/>
              <a:tabLst/>
              <a:defRPr/>
            </a:pPr>
            <a:endParaRPr lang="en-GB" altLang="ja-JP" sz="2400" kern="0" dirty="0" smtClean="0">
              <a:solidFill>
                <a:schemeClr val="tx1">
                  <a:lumMod val="75000"/>
                </a:schemeClr>
              </a:solidFill>
              <a:latin typeface="Arial" pitchFamily="34" charset="0"/>
              <a:ea typeface="ＭＳ Ｐゴシック" pitchFamily="50" charset="-128"/>
              <a:cs typeface="Arial" pitchFamily="34" charset="0"/>
            </a:endParaRPr>
          </a:p>
          <a:p>
            <a:pPr marR="0" lvl="1" defTabSz="914400" eaLnBrk="1" latinLnBrk="0" hangingPunct="1">
              <a:lnSpc>
                <a:spcPct val="90000"/>
              </a:lnSpc>
              <a:spcBef>
                <a:spcPct val="20000"/>
              </a:spcBef>
              <a:buClrTx/>
              <a:buSzTx/>
              <a:tabLst/>
              <a:defRPr/>
            </a:pPr>
            <a:endParaRPr lang="en-GB" altLang="ja-JP" sz="2400" kern="0" dirty="0" smtClean="0">
              <a:solidFill>
                <a:schemeClr val="tx1">
                  <a:lumMod val="75000"/>
                </a:schemeClr>
              </a:solidFill>
              <a:latin typeface="Arial" pitchFamily="34" charset="0"/>
              <a:ea typeface="ＭＳ Ｐゴシック" pitchFamily="50" charset="-128"/>
              <a:cs typeface="Arial" pitchFamily="34" charset="0"/>
            </a:endParaRPr>
          </a:p>
          <a:p>
            <a:pPr marL="1200150" lvl="2" indent="-285750" defTabSz="914400">
              <a:lnSpc>
                <a:spcPct val="90000"/>
              </a:lnSpc>
              <a:spcBef>
                <a:spcPct val="20000"/>
              </a:spcBef>
              <a:buFont typeface="Arial" charset="0"/>
              <a:buChar char="•"/>
              <a:defRPr/>
            </a:pPr>
            <a:endParaRPr lang="en-GB" altLang="ja-JP" sz="2400" kern="0" dirty="0">
              <a:solidFill>
                <a:schemeClr val="tx1">
                  <a:lumMod val="75000"/>
                </a:schemeClr>
              </a:solidFill>
              <a:latin typeface="Arial" pitchFamily="34" charset="0"/>
              <a:ea typeface="ＭＳ Ｐゴシック" pitchFamily="50" charset="-128"/>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2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pic>
        <p:nvPicPr>
          <p:cNvPr id="6" name="Picture 5"/>
          <p:cNvPicPr>
            <a:picLocks noChangeAspect="1"/>
          </p:cNvPicPr>
          <p:nvPr/>
        </p:nvPicPr>
        <p:blipFill>
          <a:blip r:embed="rId3"/>
          <a:stretch>
            <a:fillRect/>
          </a:stretch>
        </p:blipFill>
        <p:spPr>
          <a:xfrm>
            <a:off x="5627375" y="4775184"/>
            <a:ext cx="2564377" cy="1749301"/>
          </a:xfrm>
          <a:prstGeom prst="rect">
            <a:avLst/>
          </a:prstGeom>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836" y="2463983"/>
            <a:ext cx="3037718" cy="231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7</a:t>
            </a:fld>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3220" y="1314514"/>
            <a:ext cx="2372043" cy="298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9955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3"/>
          <p:cNvSpPr>
            <a:spLocks noGrp="1"/>
          </p:cNvSpPr>
          <p:nvPr>
            <p:ph type="body" sz="half" idx="2"/>
          </p:nvPr>
        </p:nvSpPr>
        <p:spPr>
          <a:xfrm>
            <a:off x="3773714" y="1341438"/>
            <a:ext cx="5370285" cy="5233533"/>
          </a:xfrm>
        </p:spPr>
        <p:txBody>
          <a:bodyPr/>
          <a:lstStyle/>
          <a:p>
            <a:r>
              <a:rPr lang="en-US" sz="2000" i="1" dirty="0">
                <a:solidFill>
                  <a:schemeClr val="tx1">
                    <a:lumMod val="60000"/>
                    <a:lumOff val="40000"/>
                  </a:schemeClr>
                </a:solidFill>
                <a:latin typeface="Calibri" charset="0"/>
                <a:ea typeface="MS PGothic" charset="0"/>
              </a:rPr>
              <a:t>WHY?</a:t>
            </a:r>
            <a:r>
              <a:rPr lang="en-US" sz="2000" dirty="0">
                <a:solidFill>
                  <a:schemeClr val="tx1">
                    <a:lumMod val="60000"/>
                    <a:lumOff val="40000"/>
                  </a:schemeClr>
                </a:solidFill>
                <a:latin typeface="Calibri" charset="0"/>
                <a:ea typeface="MS PGothic" charset="0"/>
              </a:rPr>
              <a:t>  </a:t>
            </a:r>
            <a:r>
              <a:rPr lang="en-US" sz="2000" dirty="0">
                <a:latin typeface="Calibri" charset="0"/>
                <a:ea typeface="MS PGothic" charset="0"/>
              </a:rPr>
              <a:t>Most prevalent global disaster – largest number of events and largest number of people </a:t>
            </a:r>
            <a:r>
              <a:rPr lang="en-US" sz="2000" dirty="0" smtClean="0">
                <a:latin typeface="Calibri" charset="0"/>
                <a:ea typeface="MS PGothic" charset="0"/>
              </a:rPr>
              <a:t>affected (</a:t>
            </a:r>
            <a:r>
              <a:rPr lang="en-US" sz="2000" b="0" dirty="0">
                <a:solidFill>
                  <a:srgbClr val="222222"/>
                </a:solidFill>
                <a:latin typeface="Calibri"/>
              </a:rPr>
              <a:t>500 million people </a:t>
            </a:r>
            <a:r>
              <a:rPr lang="en-US" sz="2000" b="0" dirty="0" smtClean="0">
                <a:solidFill>
                  <a:srgbClr val="222222"/>
                </a:solidFill>
                <a:latin typeface="Calibri"/>
              </a:rPr>
              <a:t>every year)</a:t>
            </a:r>
            <a:r>
              <a:rPr lang="en-US" sz="2000" dirty="0" smtClean="0">
                <a:latin typeface="Calibri" charset="0"/>
                <a:ea typeface="MS PGothic" charset="0"/>
              </a:rPr>
              <a:t>, </a:t>
            </a:r>
            <a:r>
              <a:rPr lang="en-US" sz="2000" dirty="0">
                <a:latin typeface="Calibri" charset="0"/>
                <a:ea typeface="MS PGothic" charset="0"/>
              </a:rPr>
              <a:t>greatest economic </a:t>
            </a:r>
            <a:r>
              <a:rPr lang="en-US" sz="2000" dirty="0" smtClean="0">
                <a:latin typeface="Calibri" charset="0"/>
                <a:ea typeface="MS PGothic" charset="0"/>
              </a:rPr>
              <a:t>impact (</a:t>
            </a:r>
            <a:r>
              <a:rPr lang="en-US" sz="2000" b="0" dirty="0">
                <a:solidFill>
                  <a:srgbClr val="222222"/>
                </a:solidFill>
                <a:latin typeface="Calibri"/>
              </a:rPr>
              <a:t>1-2 billion $ /</a:t>
            </a:r>
            <a:r>
              <a:rPr lang="en-US" sz="2000" b="0" dirty="0" err="1">
                <a:solidFill>
                  <a:srgbClr val="222222"/>
                </a:solidFill>
                <a:latin typeface="Calibri"/>
              </a:rPr>
              <a:t>yr</a:t>
            </a:r>
            <a:r>
              <a:rPr lang="en-US" sz="2000" b="0" dirty="0">
                <a:solidFill>
                  <a:srgbClr val="222222"/>
                </a:solidFill>
                <a:latin typeface="Calibri"/>
              </a:rPr>
              <a:t> in the 1970s </a:t>
            </a:r>
            <a:r>
              <a:rPr lang="en-US" sz="2000" b="0" dirty="0" smtClean="0">
                <a:solidFill>
                  <a:srgbClr val="222222"/>
                </a:solidFill>
                <a:latin typeface="Calibri"/>
              </a:rPr>
              <a:t>; 15 </a:t>
            </a:r>
            <a:r>
              <a:rPr lang="en-US" sz="2000" b="0" dirty="0">
                <a:solidFill>
                  <a:srgbClr val="222222"/>
                </a:solidFill>
                <a:latin typeface="Calibri"/>
              </a:rPr>
              <a:t>billion $/</a:t>
            </a:r>
            <a:r>
              <a:rPr lang="en-US" sz="2000" b="0" dirty="0" err="1">
                <a:solidFill>
                  <a:srgbClr val="222222"/>
                </a:solidFill>
                <a:latin typeface="Calibri"/>
              </a:rPr>
              <a:t>yr</a:t>
            </a:r>
            <a:r>
              <a:rPr lang="en-US" sz="2000" b="0" dirty="0">
                <a:solidFill>
                  <a:srgbClr val="222222"/>
                </a:solidFill>
                <a:latin typeface="Calibri"/>
              </a:rPr>
              <a:t> today</a:t>
            </a:r>
            <a:r>
              <a:rPr lang="en-US" sz="2000" dirty="0" smtClean="0">
                <a:latin typeface="Calibri" charset="0"/>
                <a:ea typeface="MS PGothic" charset="0"/>
              </a:rPr>
              <a:t>); </a:t>
            </a:r>
            <a:r>
              <a:rPr lang="en-US" sz="2000" dirty="0">
                <a:latin typeface="Calibri" charset="0"/>
                <a:ea typeface="MS PGothic" charset="0"/>
              </a:rPr>
              <a:t>EO can track flood waters, predict affected areas and support prevention. </a:t>
            </a:r>
            <a:endParaRPr lang="en-US" sz="2000" dirty="0" smtClean="0">
              <a:latin typeface="Calibri" charset="0"/>
              <a:ea typeface="MS PGothic" charset="0"/>
            </a:endParaRPr>
          </a:p>
          <a:p>
            <a:endParaRPr lang="en-US" sz="2000" i="1" dirty="0" smtClean="0">
              <a:solidFill>
                <a:schemeClr val="tx1">
                  <a:lumMod val="60000"/>
                  <a:lumOff val="40000"/>
                </a:schemeClr>
              </a:solidFill>
              <a:latin typeface="Calibri" charset="0"/>
              <a:ea typeface="MS PGothic" charset="0"/>
            </a:endParaRPr>
          </a:p>
          <a:p>
            <a:r>
              <a:rPr lang="en-US" sz="2000" i="1" dirty="0" smtClean="0">
                <a:solidFill>
                  <a:schemeClr val="tx1">
                    <a:lumMod val="60000"/>
                    <a:lumOff val="40000"/>
                  </a:schemeClr>
                </a:solidFill>
                <a:latin typeface="Calibri" charset="0"/>
                <a:ea typeface="MS PGothic" charset="0"/>
              </a:rPr>
              <a:t>WHAT’S </a:t>
            </a:r>
            <a:r>
              <a:rPr lang="en-US" sz="2000" i="1" dirty="0">
                <a:solidFill>
                  <a:schemeClr val="tx1">
                    <a:lumMod val="60000"/>
                    <a:lumOff val="40000"/>
                  </a:schemeClr>
                </a:solidFill>
                <a:latin typeface="Calibri" charset="0"/>
                <a:ea typeface="MS PGothic" charset="0"/>
              </a:rPr>
              <a:t>MISSING? </a:t>
            </a:r>
            <a:r>
              <a:rPr lang="en-US" sz="2000" dirty="0">
                <a:latin typeface="Calibri" charset="0"/>
                <a:ea typeface="MS PGothic" charset="0"/>
              </a:rPr>
              <a:t>Lots of rapid mapping for response today, but little flood cycle management using EO. </a:t>
            </a:r>
            <a:r>
              <a:rPr lang="en-US" sz="2000" dirty="0">
                <a:solidFill>
                  <a:srgbClr val="008000"/>
                </a:solidFill>
                <a:latin typeface="Calibri" charset="0"/>
                <a:ea typeface="MS PGothic" charset="0"/>
              </a:rPr>
              <a:t>Full-cycle real-time flood monitoring using high resolution optical and radar data brings greatly improved accuracy</a:t>
            </a:r>
            <a:r>
              <a:rPr lang="en-US" sz="2000" dirty="0">
                <a:latin typeface="Calibri" charset="0"/>
                <a:ea typeface="MS PGothic" charset="0"/>
              </a:rPr>
              <a:t>. Application of EO globally is either at low resolution </a:t>
            </a:r>
            <a:r>
              <a:rPr lang="en-US" sz="2000" dirty="0">
                <a:solidFill>
                  <a:srgbClr val="000000"/>
                </a:solidFill>
                <a:latin typeface="Calibri" charset="0"/>
                <a:ea typeface="MS PGothic" charset="0"/>
              </a:rPr>
              <a:t>on large geographical zones or high resolution over </a:t>
            </a:r>
            <a:r>
              <a:rPr lang="en-US" sz="2000" dirty="0">
                <a:latin typeface="Calibri" charset="0"/>
                <a:ea typeface="MS PGothic" charset="0"/>
              </a:rPr>
              <a:t>limited areas on ad hoc basis; few linkages between global and regional efforts.</a:t>
            </a:r>
          </a:p>
        </p:txBody>
      </p:sp>
      <p:pic>
        <p:nvPicPr>
          <p:cNvPr id="22530" name="Picture 5" descr="Aid_workers_in_the_field_with_first_RESPOND_map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17" y="1418414"/>
            <a:ext cx="3386383" cy="45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7"/>
          <p:cNvSpPr txBox="1">
            <a:spLocks noChangeArrowheads="1"/>
          </p:cNvSpPr>
          <p:nvPr/>
        </p:nvSpPr>
        <p:spPr bwMode="auto">
          <a:xfrm>
            <a:off x="225220" y="5950606"/>
            <a:ext cx="3185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BE" sz="1800" dirty="0"/>
              <a:t>Photo Telecom sans frontière</a:t>
            </a:r>
            <a:endParaRPr lang="en-GB" sz="1800" dirty="0"/>
          </a:p>
        </p:txBody>
      </p:sp>
      <p:sp>
        <p:nvSpPr>
          <p:cNvPr id="22532" name="Title 4"/>
          <p:cNvSpPr txBox="1">
            <a:spLocks/>
          </p:cNvSpPr>
          <p:nvPr/>
        </p:nvSpPr>
        <p:spPr bwMode="auto">
          <a:xfrm>
            <a:off x="323850" y="115888"/>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b="1" dirty="0" smtClean="0">
                <a:solidFill>
                  <a:srgbClr val="FFFFFF"/>
                </a:solidFill>
              </a:rPr>
              <a:t>Floods – the need</a:t>
            </a:r>
            <a:endParaRPr lang="en-GB" sz="2800" b="1" dirty="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3"/>
          <p:cNvSpPr>
            <a:spLocks noGrp="1"/>
          </p:cNvSpPr>
          <p:nvPr>
            <p:ph type="body" sz="half" idx="2"/>
          </p:nvPr>
        </p:nvSpPr>
        <p:spPr>
          <a:xfrm>
            <a:off x="323850" y="1404796"/>
            <a:ext cx="8820150" cy="5453204"/>
          </a:xfrm>
        </p:spPr>
        <p:txBody>
          <a:bodyPr/>
          <a:lstStyle/>
          <a:p>
            <a:r>
              <a:rPr lang="en-US" sz="2000" dirty="0">
                <a:latin typeface="Calibri" charset="0"/>
                <a:ea typeface="MS PGothic" charset="0"/>
              </a:rPr>
              <a:t>Application of satellite EO to the full cycle of flood management at global and regional/local scales by:</a:t>
            </a:r>
          </a:p>
          <a:p>
            <a:r>
              <a:rPr lang="en-US" sz="2000" b="1" u="sng" dirty="0">
                <a:solidFill>
                  <a:schemeClr val="accent4"/>
                </a:solidFill>
                <a:latin typeface="Calibri" charset="0"/>
                <a:ea typeface="MS PGothic" charset="0"/>
              </a:rPr>
              <a:t>Objective A</a:t>
            </a:r>
            <a:r>
              <a:rPr lang="en-US" sz="2000" u="sng" dirty="0">
                <a:solidFill>
                  <a:schemeClr val="accent4"/>
                </a:solidFill>
                <a:latin typeface="Calibri" charset="0"/>
                <a:ea typeface="MS PGothic" charset="0"/>
              </a:rPr>
              <a:t> </a:t>
            </a:r>
            <a:r>
              <a:rPr lang="en-US" sz="2000" dirty="0">
                <a:solidFill>
                  <a:schemeClr val="accent4"/>
                </a:solidFill>
                <a:latin typeface="Calibri" charset="0"/>
                <a:ea typeface="MS PGothic" charset="0"/>
              </a:rPr>
              <a:t>– Integrating information from existing near-real time global flood monitoring and modeling systems in a Global Flood </a:t>
            </a:r>
            <a:r>
              <a:rPr lang="en-US" sz="2000" dirty="0" smtClean="0">
                <a:solidFill>
                  <a:schemeClr val="accent4"/>
                </a:solidFill>
                <a:latin typeface="Calibri" charset="0"/>
                <a:ea typeface="MS PGothic" charset="0"/>
              </a:rPr>
              <a:t>Dashboard for hydro-met </a:t>
            </a:r>
            <a:r>
              <a:rPr lang="en-US" sz="2000" dirty="0" err="1" smtClean="0">
                <a:solidFill>
                  <a:schemeClr val="accent4"/>
                </a:solidFill>
                <a:latin typeface="Calibri" charset="0"/>
                <a:ea typeface="MS PGothic" charset="0"/>
              </a:rPr>
              <a:t>modelling</a:t>
            </a:r>
            <a:r>
              <a:rPr lang="en-US" sz="2000" dirty="0" smtClean="0">
                <a:solidFill>
                  <a:schemeClr val="accent4"/>
                </a:solidFill>
                <a:latin typeface="Calibri" charset="0"/>
                <a:ea typeface="MS PGothic" charset="0"/>
              </a:rPr>
              <a:t> by science users;</a:t>
            </a:r>
            <a:endParaRPr lang="en-US" sz="2000" dirty="0">
              <a:solidFill>
                <a:schemeClr val="accent4"/>
              </a:solidFill>
              <a:latin typeface="Calibri" charset="0"/>
              <a:ea typeface="MS PGothic" charset="0"/>
            </a:endParaRPr>
          </a:p>
          <a:p>
            <a:r>
              <a:rPr lang="en-US" sz="2000" i="1" dirty="0">
                <a:solidFill>
                  <a:srgbClr val="FF0000"/>
                </a:solidFill>
                <a:latin typeface="Calibri" charset="0"/>
                <a:ea typeface="MS PGothic" charset="0"/>
              </a:rPr>
              <a:t>(higher temporal and lower spatial resolution)</a:t>
            </a:r>
            <a:endParaRPr lang="en-US" sz="2000" dirty="0">
              <a:solidFill>
                <a:srgbClr val="FF0000"/>
              </a:solidFill>
              <a:latin typeface="Calibri" charset="0"/>
              <a:ea typeface="MS PGothic" charset="0"/>
            </a:endParaRPr>
          </a:p>
          <a:p>
            <a:r>
              <a:rPr lang="en-US" sz="2000" b="1" u="sng" dirty="0">
                <a:solidFill>
                  <a:srgbClr val="001E59"/>
                </a:solidFill>
                <a:latin typeface="Calibri" charset="0"/>
                <a:ea typeface="MS PGothic" charset="0"/>
              </a:rPr>
              <a:t>Objective B</a:t>
            </a:r>
            <a:r>
              <a:rPr lang="en-US" sz="2000" dirty="0">
                <a:solidFill>
                  <a:srgbClr val="001E59"/>
                </a:solidFill>
                <a:latin typeface="Calibri" charset="0"/>
                <a:ea typeface="MS PGothic" charset="0"/>
              </a:rPr>
              <a:t> – Delivering EO-based flood mitigation, warning and response products and services through regional end-to-end pilots for local authorities in:</a:t>
            </a:r>
          </a:p>
          <a:p>
            <a:pPr lvl="1"/>
            <a:r>
              <a:rPr lang="en-US" sz="1600" dirty="0">
                <a:solidFill>
                  <a:srgbClr val="001E59"/>
                </a:solidFill>
                <a:latin typeface="Calibri" charset="0"/>
                <a:ea typeface="MS PGothic" charset="0"/>
              </a:rPr>
              <a:t>The Caribbean (with particular focus on Haiti);</a:t>
            </a:r>
          </a:p>
          <a:p>
            <a:pPr lvl="1"/>
            <a:r>
              <a:rPr lang="en-US" sz="1600" dirty="0">
                <a:solidFill>
                  <a:srgbClr val="001E59"/>
                </a:solidFill>
                <a:latin typeface="Calibri" charset="0"/>
                <a:ea typeface="MS PGothic" charset="0"/>
              </a:rPr>
              <a:t>Southern Africa, including Namibia, South Africa, Zambia, Zimbabwe, Mozambique and Malawi;</a:t>
            </a:r>
          </a:p>
          <a:p>
            <a:pPr lvl="1"/>
            <a:r>
              <a:rPr lang="en-US" sz="1600" dirty="0">
                <a:solidFill>
                  <a:srgbClr val="001E59"/>
                </a:solidFill>
                <a:latin typeface="Calibri" charset="0"/>
                <a:ea typeface="MS PGothic" charset="0"/>
              </a:rPr>
              <a:t>Southeast Asia (with particular focus on the lower Mekong Basin and Java, Indonesia).</a:t>
            </a:r>
          </a:p>
          <a:p>
            <a:r>
              <a:rPr lang="en-US" sz="2000" i="1" dirty="0">
                <a:solidFill>
                  <a:srgbClr val="FF0000"/>
                </a:solidFill>
                <a:latin typeface="Calibri" charset="0"/>
                <a:ea typeface="MS PGothic" charset="0"/>
              </a:rPr>
              <a:t>(higher spatial and lower temporal resolution)</a:t>
            </a:r>
            <a:endParaRPr lang="en-US" sz="2000" dirty="0">
              <a:solidFill>
                <a:srgbClr val="FF0000"/>
              </a:solidFill>
              <a:latin typeface="Calibri" charset="0"/>
              <a:ea typeface="MS PGothic" charset="0"/>
            </a:endParaRPr>
          </a:p>
          <a:p>
            <a:r>
              <a:rPr lang="en-US" sz="2000" b="1" u="sng" dirty="0">
                <a:solidFill>
                  <a:srgbClr val="001E59"/>
                </a:solidFill>
                <a:latin typeface="Calibri" charset="0"/>
                <a:ea typeface="MS PGothic" charset="0"/>
              </a:rPr>
              <a:t>Objective C</a:t>
            </a:r>
            <a:r>
              <a:rPr lang="en-US" sz="2000" u="sng" dirty="0">
                <a:solidFill>
                  <a:srgbClr val="001E59"/>
                </a:solidFill>
                <a:latin typeface="Calibri" charset="0"/>
                <a:ea typeface="MS PGothic" charset="0"/>
              </a:rPr>
              <a:t> </a:t>
            </a:r>
            <a:r>
              <a:rPr lang="en-US" sz="2000" dirty="0">
                <a:solidFill>
                  <a:srgbClr val="001E59"/>
                </a:solidFill>
                <a:latin typeface="Calibri" charset="0"/>
                <a:ea typeface="MS PGothic" charset="0"/>
              </a:rPr>
              <a:t>– Encouraging regional in-country capacity to access EO data and integrate into operational systems and flood management practices.</a:t>
            </a:r>
          </a:p>
        </p:txBody>
      </p:sp>
      <p:sp>
        <p:nvSpPr>
          <p:cNvPr id="24580" name="Title 4"/>
          <p:cNvSpPr txBox="1">
            <a:spLocks/>
          </p:cNvSpPr>
          <p:nvPr/>
        </p:nvSpPr>
        <p:spPr bwMode="auto">
          <a:xfrm>
            <a:off x="323850" y="115888"/>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b="1" dirty="0">
                <a:solidFill>
                  <a:srgbClr val="FFFFFF"/>
                </a:solidFill>
              </a:rPr>
              <a:t>Flood Pilot Objectives</a:t>
            </a:r>
            <a:endParaRPr lang="en-GB" sz="2800" b="1"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2705</Words>
  <Application>Microsoft Office PowerPoint</Application>
  <PresentationFormat>On-screen Show (4:3)</PresentationFormat>
  <Paragraphs>331</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4_EUM_template_v03</vt:lpstr>
      <vt:lpstr>CEOS Disaster Risk Management   CEOS DRM Observation Strategy</vt:lpstr>
      <vt:lpstr>Overview </vt:lpstr>
      <vt:lpstr>PowerPoint Presentation</vt:lpstr>
      <vt:lpstr>4 Demonstrators: 3 Pilots + Recovery Observatory  </vt:lpstr>
      <vt:lpstr>Pilots Overview</vt:lpstr>
      <vt:lpstr>Synergy With Existing GEO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Seismic Pilot – regional areas of focus</vt:lpstr>
      <vt:lpstr>PowerPoint Presentation</vt:lpstr>
      <vt:lpstr>PowerPoint Presentation</vt:lpstr>
      <vt:lpstr>PowerPoint Presentation</vt:lpstr>
      <vt:lpstr>CEOS DRM Observation Strategy :  Content &amp; Status</vt:lpstr>
      <vt:lpstr>CEOS participation in 2015 WCDRR</vt:lpstr>
      <vt:lpstr>CEOS DRM at CEOS Plenary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Ivan Petiteville</cp:lastModifiedBy>
  <cp:revision>248</cp:revision>
  <cp:lastPrinted>2013-07-23T19:08:48Z</cp:lastPrinted>
  <dcterms:created xsi:type="dcterms:W3CDTF">2011-11-16T09:23:13Z</dcterms:created>
  <dcterms:modified xsi:type="dcterms:W3CDTF">2013-11-06T15:24:23Z</dcterms:modified>
</cp:coreProperties>
</file>