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60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81813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4696" autoAdjust="0"/>
  </p:normalViewPr>
  <p:slideViewPr>
    <p:cSldViewPr snapToGrid="0" snapToObjects="1">
      <p:cViewPr>
        <p:scale>
          <a:sx n="67" d="100"/>
          <a:sy n="67" d="100"/>
        </p:scale>
        <p:origin x="-55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11/6/2013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10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D08182A-8380-DD49-91B2-D9C277097977}" type="slidenum">
              <a:rPr lang="en-IE">
                <a:latin typeface="Times New Roman" pitchFamily="-84" charset="0"/>
              </a:rPr>
              <a:pPr/>
              <a:t>2</a:t>
            </a:fld>
            <a:endParaRPr lang="en-IE">
              <a:latin typeface="Times New Roman" pitchFamily="-84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3916025" y="-11995150"/>
            <a:ext cx="15994063" cy="119967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11839267" y="-11994938"/>
            <a:ext cx="11840861" cy="11996553"/>
          </a:xfrm>
          <a:noFill/>
          <a:ln/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0" algn="l"/>
                <a:tab pos="452599" algn="l"/>
                <a:tab pos="906804" algn="l"/>
                <a:tab pos="1361008" algn="l"/>
                <a:tab pos="1815213" algn="l"/>
                <a:tab pos="2269417" algn="l"/>
                <a:tab pos="2723622" algn="l"/>
                <a:tab pos="3177826" algn="l"/>
                <a:tab pos="3632031" algn="l"/>
                <a:tab pos="4086235" algn="l"/>
                <a:tab pos="4540439" algn="l"/>
                <a:tab pos="4994643" algn="l"/>
                <a:tab pos="5448848" algn="l"/>
                <a:tab pos="5903052" algn="l"/>
                <a:tab pos="6357257" algn="l"/>
                <a:tab pos="6811461" algn="l"/>
                <a:tab pos="7265666" algn="l"/>
                <a:tab pos="7719870" algn="l"/>
                <a:tab pos="8174075" algn="l"/>
                <a:tab pos="8628278" algn="l"/>
                <a:tab pos="9082483" algn="l"/>
                <a:tab pos="9514218" algn="l"/>
                <a:tab pos="10246081" algn="l"/>
                <a:tab pos="10977944" algn="l"/>
                <a:tab pos="11709806" algn="l"/>
              </a:tabLst>
            </a:pPr>
            <a:endParaRPr lang="en-IE" sz="2000">
              <a:latin typeface="Arial" pitchFamily="-84" charset="0"/>
              <a:ea typeface="WenQuanYi Micro Hei" charset="0"/>
              <a:cs typeface="WenQuanYi Micro Hei" charset="0"/>
            </a:endParaRPr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-11839267" y="-11994938"/>
            <a:ext cx="11840861" cy="1199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990" tIns="45495" rIns="90990" bIns="45495">
            <a:prstTxWarp prst="textNoShape">
              <a:avLst/>
            </a:prstTxWarp>
          </a:bodyPr>
          <a:lstStyle/>
          <a:p>
            <a:pPr>
              <a:tabLst>
                <a:tab pos="0" algn="l"/>
                <a:tab pos="452599" algn="l"/>
                <a:tab pos="906804" algn="l"/>
                <a:tab pos="1361008" algn="l"/>
                <a:tab pos="1815213" algn="l"/>
                <a:tab pos="2269417" algn="l"/>
                <a:tab pos="2723622" algn="l"/>
                <a:tab pos="3177826" algn="l"/>
                <a:tab pos="3632031" algn="l"/>
                <a:tab pos="4086235" algn="l"/>
                <a:tab pos="4540439" algn="l"/>
                <a:tab pos="4994643" algn="l"/>
                <a:tab pos="5448848" algn="l"/>
                <a:tab pos="5903052" algn="l"/>
                <a:tab pos="6357257" algn="l"/>
                <a:tab pos="6811461" algn="l"/>
                <a:tab pos="7265666" algn="l"/>
                <a:tab pos="7719870" algn="l"/>
                <a:tab pos="8174075" algn="l"/>
                <a:tab pos="8628278" algn="l"/>
                <a:tab pos="9082483" algn="l"/>
                <a:tab pos="9514218" algn="l"/>
                <a:tab pos="10246081" algn="l"/>
                <a:tab pos="10977944" algn="l"/>
                <a:tab pos="11709806" algn="l"/>
              </a:tabLst>
            </a:pPr>
            <a:fld id="{D39D5645-3253-0546-9D49-F819FD5241DA}" type="slidenum">
              <a:rPr lang="en-IE" sz="140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  <a:pPr>
                <a:tabLst>
                  <a:tab pos="0" algn="l"/>
                  <a:tab pos="452599" algn="l"/>
                  <a:tab pos="906804" algn="l"/>
                  <a:tab pos="1361008" algn="l"/>
                  <a:tab pos="1815213" algn="l"/>
                  <a:tab pos="2269417" algn="l"/>
                  <a:tab pos="2723622" algn="l"/>
                  <a:tab pos="3177826" algn="l"/>
                  <a:tab pos="3632031" algn="l"/>
                  <a:tab pos="4086235" algn="l"/>
                  <a:tab pos="4540439" algn="l"/>
                  <a:tab pos="4994643" algn="l"/>
                  <a:tab pos="5448848" algn="l"/>
                  <a:tab pos="5903052" algn="l"/>
                  <a:tab pos="6357257" algn="l"/>
                  <a:tab pos="6811461" algn="l"/>
                  <a:tab pos="7265666" algn="l"/>
                  <a:tab pos="7719870" algn="l"/>
                  <a:tab pos="8174075" algn="l"/>
                  <a:tab pos="8628278" algn="l"/>
                  <a:tab pos="9082483" algn="l"/>
                  <a:tab pos="9514218" algn="l"/>
                  <a:tab pos="10246081" algn="l"/>
                  <a:tab pos="10977944" algn="l"/>
                  <a:tab pos="11709806" algn="l"/>
                </a:tabLst>
              </a:pPr>
              <a:t>2</a:t>
            </a:fld>
            <a:endParaRPr lang="en-IE" sz="1400">
              <a:solidFill>
                <a:srgbClr val="000000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-11839267" y="-11994938"/>
            <a:ext cx="11840861" cy="1199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2446" tIns="46223" rIns="92446" bIns="46223" anchor="ctr">
            <a:prstTxWarp prst="textNoShape">
              <a:avLst/>
            </a:prstTxWarp>
          </a:bodyPr>
          <a:lstStyle/>
          <a:p>
            <a:endParaRPr lang="fr-FR"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D08182A-8380-DD49-91B2-D9C277097977}" type="slidenum">
              <a:rPr lang="en-IE">
                <a:latin typeface="Times New Roman" pitchFamily="-84" charset="0"/>
              </a:rPr>
              <a:pPr/>
              <a:t>3</a:t>
            </a:fld>
            <a:endParaRPr lang="en-IE">
              <a:latin typeface="Times New Roman" pitchFamily="-84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3916025" y="-11995150"/>
            <a:ext cx="15994063" cy="1199673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-11839267" y="-11994938"/>
            <a:ext cx="11840861" cy="11996553"/>
          </a:xfrm>
          <a:noFill/>
          <a:ln/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0" algn="l"/>
                <a:tab pos="452599" algn="l"/>
                <a:tab pos="906804" algn="l"/>
                <a:tab pos="1361008" algn="l"/>
                <a:tab pos="1815213" algn="l"/>
                <a:tab pos="2269417" algn="l"/>
                <a:tab pos="2723622" algn="l"/>
                <a:tab pos="3177826" algn="l"/>
                <a:tab pos="3632031" algn="l"/>
                <a:tab pos="4086235" algn="l"/>
                <a:tab pos="4540439" algn="l"/>
                <a:tab pos="4994643" algn="l"/>
                <a:tab pos="5448848" algn="l"/>
                <a:tab pos="5903052" algn="l"/>
                <a:tab pos="6357257" algn="l"/>
                <a:tab pos="6811461" algn="l"/>
                <a:tab pos="7265666" algn="l"/>
                <a:tab pos="7719870" algn="l"/>
                <a:tab pos="8174075" algn="l"/>
                <a:tab pos="8628278" algn="l"/>
                <a:tab pos="9082483" algn="l"/>
                <a:tab pos="9514218" algn="l"/>
                <a:tab pos="10246081" algn="l"/>
                <a:tab pos="10977944" algn="l"/>
                <a:tab pos="11709806" algn="l"/>
              </a:tabLst>
            </a:pPr>
            <a:endParaRPr lang="en-IE" sz="2000">
              <a:latin typeface="Arial" pitchFamily="-84" charset="0"/>
              <a:ea typeface="WenQuanYi Micro Hei" charset="0"/>
              <a:cs typeface="WenQuanYi Micro Hei" charset="0"/>
            </a:endParaRPr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-11839267" y="-11994938"/>
            <a:ext cx="11840861" cy="1199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990" tIns="45495" rIns="90990" bIns="45495">
            <a:prstTxWarp prst="textNoShape">
              <a:avLst/>
            </a:prstTxWarp>
          </a:bodyPr>
          <a:lstStyle/>
          <a:p>
            <a:pPr>
              <a:tabLst>
                <a:tab pos="0" algn="l"/>
                <a:tab pos="452599" algn="l"/>
                <a:tab pos="906804" algn="l"/>
                <a:tab pos="1361008" algn="l"/>
                <a:tab pos="1815213" algn="l"/>
                <a:tab pos="2269417" algn="l"/>
                <a:tab pos="2723622" algn="l"/>
                <a:tab pos="3177826" algn="l"/>
                <a:tab pos="3632031" algn="l"/>
                <a:tab pos="4086235" algn="l"/>
                <a:tab pos="4540439" algn="l"/>
                <a:tab pos="4994643" algn="l"/>
                <a:tab pos="5448848" algn="l"/>
                <a:tab pos="5903052" algn="l"/>
                <a:tab pos="6357257" algn="l"/>
                <a:tab pos="6811461" algn="l"/>
                <a:tab pos="7265666" algn="l"/>
                <a:tab pos="7719870" algn="l"/>
                <a:tab pos="8174075" algn="l"/>
                <a:tab pos="8628278" algn="l"/>
                <a:tab pos="9082483" algn="l"/>
                <a:tab pos="9514218" algn="l"/>
                <a:tab pos="10246081" algn="l"/>
                <a:tab pos="10977944" algn="l"/>
                <a:tab pos="11709806" algn="l"/>
              </a:tabLst>
            </a:pPr>
            <a:fld id="{D39D5645-3253-0546-9D49-F819FD5241DA}" type="slidenum">
              <a:rPr lang="en-IE" sz="1400">
                <a:solidFill>
                  <a:srgbClr val="000000"/>
                </a:solidFill>
                <a:ea typeface="ＭＳ Ｐゴシック" pitchFamily="-84" charset="-128"/>
                <a:cs typeface="ＭＳ Ｐゴシック" pitchFamily="-84" charset="-128"/>
              </a:rPr>
              <a:pPr>
                <a:tabLst>
                  <a:tab pos="0" algn="l"/>
                  <a:tab pos="452599" algn="l"/>
                  <a:tab pos="906804" algn="l"/>
                  <a:tab pos="1361008" algn="l"/>
                  <a:tab pos="1815213" algn="l"/>
                  <a:tab pos="2269417" algn="l"/>
                  <a:tab pos="2723622" algn="l"/>
                  <a:tab pos="3177826" algn="l"/>
                  <a:tab pos="3632031" algn="l"/>
                  <a:tab pos="4086235" algn="l"/>
                  <a:tab pos="4540439" algn="l"/>
                  <a:tab pos="4994643" algn="l"/>
                  <a:tab pos="5448848" algn="l"/>
                  <a:tab pos="5903052" algn="l"/>
                  <a:tab pos="6357257" algn="l"/>
                  <a:tab pos="6811461" algn="l"/>
                  <a:tab pos="7265666" algn="l"/>
                  <a:tab pos="7719870" algn="l"/>
                  <a:tab pos="8174075" algn="l"/>
                  <a:tab pos="8628278" algn="l"/>
                  <a:tab pos="9082483" algn="l"/>
                  <a:tab pos="9514218" algn="l"/>
                  <a:tab pos="10246081" algn="l"/>
                  <a:tab pos="10977944" algn="l"/>
                  <a:tab pos="11709806" algn="l"/>
                </a:tabLst>
              </a:pPr>
              <a:t>3</a:t>
            </a:fld>
            <a:endParaRPr lang="en-IE" sz="1400">
              <a:solidFill>
                <a:srgbClr val="000000"/>
              </a:solidFill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-11839267" y="-11994938"/>
            <a:ext cx="11840861" cy="1199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2446" tIns="46223" rIns="92446" bIns="46223" anchor="ctr">
            <a:prstTxWarp prst="textNoShape">
              <a:avLst/>
            </a:prstTxWarp>
          </a:bodyPr>
          <a:lstStyle/>
          <a:p>
            <a:endParaRPr lang="fr-FR"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188325" y="6513023"/>
            <a:ext cx="6171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de-DE" sz="1200" dirty="0">
                <a:solidFill>
                  <a:srgbClr val="5F758D"/>
                </a:solidFill>
                <a:latin typeface="Century Gothic" pitchFamily="34" charset="0"/>
              </a:rPr>
              <a:t>Slide: </a:t>
            </a:r>
            <a:fld id="{00674DB5-EA4F-4207-BB2F-8F03D6107A33}" type="slidenum">
              <a:rPr lang="de-DE" sz="1200">
                <a:solidFill>
                  <a:srgbClr val="5F758D"/>
                </a:solidFill>
                <a:latin typeface="Century Gothic" pitchFamily="34" charset="0"/>
              </a:rPr>
              <a:pPr algn="l">
                <a:defRPr/>
              </a:pPr>
              <a:t>‹N°›</a:t>
            </a:fld>
            <a:endParaRPr lang="de-DE" sz="1200" dirty="0">
              <a:solidFill>
                <a:srgbClr val="5F758D"/>
              </a:solidFill>
              <a:latin typeface="Century Gothic" pitchFamily="34" charset="0"/>
            </a:endParaRPr>
          </a:p>
        </p:txBody>
      </p:sp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6" name="Rectangle 36"/>
          <p:cNvSpPr>
            <a:spLocks noChangeArrowheads="1"/>
          </p:cNvSpPr>
          <p:nvPr userDrawn="1"/>
        </p:nvSpPr>
        <p:spPr bwMode="auto">
          <a:xfrm>
            <a:off x="158549" y="6494551"/>
            <a:ext cx="455371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400" b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27</a:t>
            </a:r>
            <a:r>
              <a:rPr lang="en-US" sz="1400" b="0" baseline="3000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th</a:t>
            </a:r>
            <a:r>
              <a:rPr lang="en-US" sz="1400" b="0" baseline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en-US" sz="1400" b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CEOS Plenary |</a:t>
            </a:r>
            <a:r>
              <a:rPr lang="en-US" sz="1400" b="0" kern="120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  <a:ea typeface="ＭＳ Ｐゴシック" pitchFamily="-106" charset="-128"/>
                <a:cs typeface="+mn-cs"/>
              </a:rPr>
              <a:t>Montréal </a:t>
            </a:r>
            <a:r>
              <a:rPr lang="en-US" sz="1400" b="0" noProof="0" smtClean="0">
                <a:solidFill>
                  <a:schemeClr val="tx2">
                    <a:lumMod val="50000"/>
                  </a:schemeClr>
                </a:solidFill>
                <a:latin typeface="Century Gothic" pitchFamily="34" charset="0"/>
              </a:rPr>
              <a:t>| 5 - 6 November 2013</a:t>
            </a:r>
            <a:endParaRPr lang="en-US" sz="1400" b="0" noProof="0">
              <a:solidFill>
                <a:schemeClr val="tx2">
                  <a:lumMod val="50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712320" y="4881563"/>
            <a:ext cx="1431680" cy="933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80A9D-14DA-8949-8555-322B18D53EEC}" type="slidenum">
              <a:rPr lang="en-IE"/>
              <a:pPr>
                <a:defRPr/>
              </a:pPr>
              <a:t>‹N°›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9034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7144" y="188913"/>
            <a:ext cx="6930656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-27130" y="568610"/>
            <a:ext cx="1442165" cy="528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0" hangingPunct="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27</a:t>
            </a:r>
            <a:r>
              <a:rPr lang="en-US" sz="1050" b="1" baseline="30000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 CEOS Plenary</a:t>
            </a:r>
            <a:endParaRPr lang="en-US" sz="1050" b="1" dirty="0">
              <a:solidFill>
                <a:srgbClr val="FFFFFF"/>
              </a:solidFill>
              <a:latin typeface="+mj-lt"/>
              <a:ea typeface="ＭＳ Ｐゴシック" pitchFamily="-105" charset="-128"/>
              <a:cs typeface="ＭＳ Ｐゴシック" pitchFamily="-105" charset="-128"/>
            </a:endParaRPr>
          </a:p>
          <a:p>
            <a:pPr algn="ctr" defTabSz="914400" eaLnBrk="0" hangingPunct="0">
              <a:lnSpc>
                <a:spcPct val="90000"/>
              </a:lnSpc>
              <a:spcBef>
                <a:spcPts val="0"/>
              </a:spcBef>
              <a:defRPr/>
            </a:pP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Montréal, Canada</a:t>
            </a:r>
            <a:r>
              <a:rPr lang="en-US" sz="1050" b="1" dirty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50" b="1" dirty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50" b="1" dirty="0" smtClean="0">
                <a:solidFill>
                  <a:srgbClr val="FFFFFF"/>
                </a:solidFill>
                <a:latin typeface="+mj-lt"/>
                <a:ea typeface="ＭＳ Ｐゴシック" pitchFamily="-105" charset="-128"/>
                <a:cs typeface="ＭＳ Ｐゴシック" pitchFamily="-105" charset="-128"/>
              </a:rPr>
              <a:t>5-6 November, 2013</a:t>
            </a:r>
            <a:endParaRPr lang="en-US" sz="1050" b="1" dirty="0">
              <a:solidFill>
                <a:srgbClr val="FFFFFF"/>
              </a:solidFill>
              <a:latin typeface="+mj-lt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pic>
        <p:nvPicPr>
          <p:cNvPr id="10" name="Picture 34"/>
          <p:cNvPicPr>
            <a:picLocks noChangeAspect="1" noChangeArrowheads="1"/>
          </p:cNvPicPr>
          <p:nvPr userDrawn="1"/>
        </p:nvPicPr>
        <p:blipFill>
          <a:blip r:embed="rId5" cstate="print"/>
          <a:srcRect t="16208"/>
          <a:stretch>
            <a:fillRect/>
          </a:stretch>
        </p:blipFill>
        <p:spPr bwMode="auto">
          <a:xfrm>
            <a:off x="1" y="0"/>
            <a:ext cx="137544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ransition spd="slow"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5000"/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ja-JP" dirty="0" smtClean="0">
                <a:latin typeface="Calibri" pitchFamily="34" charset="0"/>
                <a:ea typeface="ＭＳ Ｐゴシック" pitchFamily="50" charset="-128"/>
              </a:rPr>
              <a:t>Agenda item: 18</a:t>
            </a:r>
          </a:p>
          <a:p>
            <a:pPr indent="-341313" eaLnBrk="1">
              <a:spcBef>
                <a:spcPts val="363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b="0" dirty="0">
                <a:solidFill>
                  <a:srgbClr val="FFFFFF"/>
                </a:solidFill>
                <a:latin typeface="Century Gothic" pitchFamily="-84" charset="0"/>
              </a:rPr>
              <a:t>Steven Hosford</a:t>
            </a:r>
          </a:p>
          <a:p>
            <a:pPr indent="-341313" eaLnBrk="1">
              <a:spcBef>
                <a:spcPts val="363"/>
              </a:spcBef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b="0" dirty="0">
                <a:solidFill>
                  <a:srgbClr val="FFFFFF"/>
                </a:solidFill>
                <a:latin typeface="Century Gothic" pitchFamily="-84" charset="0"/>
              </a:rPr>
              <a:t>on behalf of the Disasters Study Group</a:t>
            </a:r>
            <a:endParaRPr lang="en-GB" altLang="ja-JP" dirty="0" smtClean="0">
              <a:latin typeface="Calibri" pitchFamily="34" charset="0"/>
              <a:ea typeface="ＭＳ Ｐゴシック" pitchFamily="50" charset="-128"/>
            </a:endParaRPr>
          </a:p>
        </p:txBody>
      </p:sp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457200" y="666750"/>
            <a:ext cx="8443547" cy="1874838"/>
          </a:xfrm>
        </p:spPr>
        <p:txBody>
          <a:bodyPr/>
          <a:lstStyle/>
          <a:p>
            <a:r>
              <a:rPr lang="en-US" dirty="0">
                <a:solidFill>
                  <a:srgbClr val="FFFFFF"/>
                </a:solidFill>
              </a:rPr>
              <a:t>Disasters Study </a:t>
            </a:r>
            <a:r>
              <a:rPr lang="en-US" dirty="0" smtClean="0">
                <a:solidFill>
                  <a:srgbClr val="FFFFFF"/>
                </a:solidFill>
              </a:rPr>
              <a:t>Group Recommendations</a:t>
            </a:r>
            <a:endParaRPr lang="en-US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152400"/>
            <a:ext cx="609600" cy="572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1550988" y="109538"/>
            <a:ext cx="7243762" cy="609600"/>
          </a:xfrm>
          <a:custGeom>
            <a:avLst/>
            <a:gdLst>
              <a:gd name="T0" fmla="*/ 2147483647 w 21600"/>
              <a:gd name="T1" fmla="*/ 242771309 h 21600"/>
              <a:gd name="T2" fmla="*/ 2147483647 w 21600"/>
              <a:gd name="T3" fmla="*/ 485542646 h 21600"/>
              <a:gd name="T4" fmla="*/ 0 w 21600"/>
              <a:gd name="T5" fmla="*/ 242771309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3200" b="1" dirty="0" smtClean="0">
                <a:solidFill>
                  <a:srgbClr val="FFFFFF"/>
                </a:solidFill>
                <a:latin typeface="Tahoma" pitchFamily="-84" charset="0"/>
              </a:rPr>
              <a:t>Context</a:t>
            </a:r>
            <a:endParaRPr lang="en-IE" sz="3200" b="1" dirty="0">
              <a:solidFill>
                <a:srgbClr val="FFFFFF"/>
              </a:solidFill>
              <a:latin typeface="Tahoma" pitchFamily="-84" charset="0"/>
            </a:endParaRP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28575" y="1386929"/>
            <a:ext cx="8766175" cy="529230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prstTxWarp prst="textNoShape">
              <a:avLst/>
            </a:prstTxWarp>
            <a:spAutoFit/>
          </a:bodyPr>
          <a:lstStyle/>
          <a:p>
            <a:pPr marL="1588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Disasters Study Group starting point – Recommendations of CSSII topical team on Roles and </a:t>
            </a:r>
            <a:r>
              <a:rPr lang="en-IE" sz="2400" dirty="0" err="1" smtClean="0">
                <a:solidFill>
                  <a:srgbClr val="002569"/>
                </a:solidFill>
              </a:rPr>
              <a:t>Responsabilities</a:t>
            </a:r>
            <a:r>
              <a:rPr lang="en-IE" sz="2400" dirty="0" smtClean="0">
                <a:solidFill>
                  <a:srgbClr val="002569"/>
                </a:solidFill>
              </a:rPr>
              <a:t>.  Group established by CEOS SIT-28 with the following mandate:</a:t>
            </a:r>
            <a:endParaRPr lang="en-IE" sz="2400" dirty="0">
              <a:solidFill>
                <a:srgbClr val="002569"/>
              </a:solidFill>
            </a:endParaRPr>
          </a:p>
          <a:p>
            <a:pPr marL="100013" indent="12700">
              <a:lnSpc>
                <a:spcPct val="100000"/>
              </a:lnSpc>
              <a:buClrTx/>
              <a:buFontTx/>
              <a:buNone/>
              <a:tabLst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000" dirty="0">
              <a:solidFill>
                <a:srgbClr val="002569"/>
              </a:solidFill>
              <a:ea typeface="Arial" pitchFamily="-84" charset="0"/>
              <a:cs typeface="Arial" pitchFamily="-84" charset="0"/>
            </a:endParaRPr>
          </a:p>
          <a:p>
            <a:pPr marL="3175" indent="12700">
              <a:lnSpc>
                <a:spcPct val="100000"/>
              </a:lnSpc>
              <a:buClrTx/>
              <a:buFontTx/>
              <a:buNone/>
              <a:tabLst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2000" b="1" dirty="0" smtClean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Overall </a:t>
            </a:r>
            <a:r>
              <a:rPr lang="en-US" sz="2000" b="1" dirty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Objective:</a:t>
            </a:r>
            <a:r>
              <a:rPr lang="en-US" sz="2000" dirty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  The study group will recommend internal </a:t>
            </a:r>
            <a:r>
              <a:rPr lang="en-US" sz="2000" dirty="0" smtClean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CEOS organizational </a:t>
            </a:r>
            <a:r>
              <a:rPr lang="en-US" sz="2000" dirty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structures for ensuring sustained coordination of the disaster activities</a:t>
            </a:r>
            <a:r>
              <a:rPr lang="en-US" sz="2000" dirty="0" smtClean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.</a:t>
            </a:r>
          </a:p>
          <a:p>
            <a:pPr marL="341313" indent="-339725">
              <a:lnSpc>
                <a:spcPct val="100000"/>
              </a:lnSpc>
              <a:buClrTx/>
              <a:buFontTx/>
              <a:buNone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US" sz="2000" dirty="0">
              <a:solidFill>
                <a:srgbClr val="002569"/>
              </a:solidFill>
              <a:ea typeface="Arial" pitchFamily="-84" charset="0"/>
              <a:cs typeface="Arial" pitchFamily="-84" charset="0"/>
            </a:endParaRPr>
          </a:p>
          <a:p>
            <a:pPr marL="341313" indent="-339725">
              <a:lnSpc>
                <a:spcPct val="100000"/>
              </a:lnSpc>
              <a:buClrTx/>
              <a:buFontTx/>
              <a:buNone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1600" dirty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1.	Review and list current and future likely needs for significant disaster related activities.</a:t>
            </a:r>
          </a:p>
          <a:p>
            <a:pPr marL="341313" indent="-339725">
              <a:lnSpc>
                <a:spcPct val="100000"/>
              </a:lnSpc>
              <a:buClrTx/>
              <a:buFontTx/>
              <a:buNone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1600" dirty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2.	Review activities in CEOS related to disasters including those of the CEOS Disaster SBA Team, DRM </a:t>
            </a:r>
            <a:r>
              <a:rPr lang="en-US" sz="1600" i="1" dirty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ad hoc</a:t>
            </a:r>
            <a:r>
              <a:rPr lang="en-US" sz="1600" dirty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 team, Working Groups, VCs and other groups.</a:t>
            </a:r>
          </a:p>
          <a:p>
            <a:pPr marL="341313" indent="-339725">
              <a:lnSpc>
                <a:spcPct val="100000"/>
              </a:lnSpc>
              <a:buClrTx/>
              <a:buFontTx/>
              <a:buNone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1600" dirty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3.	Review the objectives and requirements for all aspects related to disasters in line with the agreed and emerging CEOS strategic priorities. </a:t>
            </a:r>
          </a:p>
          <a:p>
            <a:pPr marL="341313" indent="-339725">
              <a:lnSpc>
                <a:spcPct val="100000"/>
              </a:lnSpc>
              <a:buClrTx/>
              <a:buFontTx/>
              <a:buNone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1600" dirty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4.	Consider the implementation which will best satisfy all the above needs in future, including recommendations as to the future of relevant current bodies.</a:t>
            </a:r>
          </a:p>
          <a:p>
            <a:pPr marL="341313" indent="-339725">
              <a:lnSpc>
                <a:spcPct val="100000"/>
              </a:lnSpc>
              <a:buClrTx/>
              <a:buFontTx/>
              <a:buNone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1600" dirty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5.	Make recommendations on the way forward to the CEOS SIT chair.</a:t>
            </a:r>
          </a:p>
          <a:p>
            <a:pPr marL="341313" indent="-339725">
              <a:lnSpc>
                <a:spcPct val="100000"/>
              </a:lnSpc>
              <a:buClrTx/>
              <a:buFontTx/>
              <a:buNone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dirty="0" smtClean="0">
              <a:solidFill>
                <a:srgbClr val="002569"/>
              </a:solidFill>
              <a:ea typeface="Arial" pitchFamily="-84" charset="0"/>
              <a:cs typeface="Arial" pitchFamily="-84" charset="0"/>
            </a:endParaRPr>
          </a:p>
          <a:p>
            <a:pPr marL="341313" indent="-339725">
              <a:lnSpc>
                <a:spcPct val="100000"/>
              </a:lnSpc>
              <a:buClrTx/>
              <a:buFontTx/>
              <a:buNone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US" sz="2000" b="1" dirty="0" smtClean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Deadline:</a:t>
            </a:r>
            <a:r>
              <a:rPr lang="en-US" sz="2000" dirty="0" smtClean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  SIT technical workshop, September 2013</a:t>
            </a:r>
            <a:endParaRPr lang="en-IE" dirty="0">
              <a:solidFill>
                <a:srgbClr val="002569"/>
              </a:solidFill>
              <a:ea typeface="Arial" pitchFamily="-84" charset="0"/>
              <a:cs typeface="Arial" pitchFamily="-84" charset="0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239000" y="6546850"/>
            <a:ext cx="190500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 algn="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2C74AA7-CE1C-1D4E-AFCD-C2A568B216A0}" type="slidenum">
              <a:rPr lang="en-IE">
                <a:solidFill>
                  <a:srgbClr val="002569"/>
                </a:solidFill>
                <a:latin typeface="+mj-lt"/>
                <a:ea typeface="DejaVu Sans" charset="0"/>
                <a:cs typeface="DejaVu Sans" charset="0"/>
              </a:rPr>
              <a:pPr algn="r" hangingPunct="1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</a:t>
            </a:fld>
            <a:endParaRPr lang="en-IE" dirty="0">
              <a:solidFill>
                <a:srgbClr val="002569"/>
              </a:solidFill>
              <a:latin typeface="+mj-lt"/>
              <a:ea typeface="DejaVu Sans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069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1550988" y="109538"/>
            <a:ext cx="7243762" cy="609600"/>
          </a:xfrm>
          <a:custGeom>
            <a:avLst/>
            <a:gdLst>
              <a:gd name="T0" fmla="*/ 2147483647 w 21600"/>
              <a:gd name="T1" fmla="*/ 242771309 h 21600"/>
              <a:gd name="T2" fmla="*/ 2147483647 w 21600"/>
              <a:gd name="T3" fmla="*/ 485542646 h 21600"/>
              <a:gd name="T4" fmla="*/ 0 w 21600"/>
              <a:gd name="T5" fmla="*/ 242771309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3200" b="1" dirty="0" smtClean="0">
                <a:solidFill>
                  <a:srgbClr val="FFFFFF"/>
                </a:solidFill>
                <a:latin typeface="Tahoma" pitchFamily="-84" charset="0"/>
              </a:rPr>
              <a:t>Context</a:t>
            </a:r>
            <a:endParaRPr lang="en-IE" sz="3200" b="1" dirty="0">
              <a:solidFill>
                <a:srgbClr val="FFFFFF"/>
              </a:solidFill>
              <a:latin typeface="Tahoma" pitchFamily="-84" charset="0"/>
            </a:endParaRPr>
          </a:p>
        </p:txBody>
      </p:sp>
      <p:sp>
        <p:nvSpPr>
          <p:cNvPr id="30723" name="AutoShape 3"/>
          <p:cNvSpPr>
            <a:spLocks noChangeArrowheads="1"/>
          </p:cNvSpPr>
          <p:nvPr/>
        </p:nvSpPr>
        <p:spPr bwMode="auto">
          <a:xfrm>
            <a:off x="28575" y="1787525"/>
            <a:ext cx="8766175" cy="3845753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prstTxWarp prst="textNoShape">
              <a:avLst/>
            </a:prstTxWarp>
            <a:spAutoFit/>
          </a:bodyPr>
          <a:lstStyle/>
          <a:p>
            <a:pPr marL="1588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Disasters Study Group composed of representatives from all disaster activities within CEOS and a broad range of agencies:</a:t>
            </a:r>
          </a:p>
          <a:p>
            <a:pPr marL="287338" indent="-285750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dirty="0">
                <a:solidFill>
                  <a:srgbClr val="002060"/>
                </a:solidFill>
              </a:rPr>
              <a:t>Francis Lindsay (NASA), Stuart Frye (NASA), Guy Seguin (NASA), Christine </a:t>
            </a:r>
            <a:r>
              <a:rPr lang="en-IE" dirty="0" err="1">
                <a:solidFill>
                  <a:srgbClr val="002060"/>
                </a:solidFill>
              </a:rPr>
              <a:t>Giguère</a:t>
            </a:r>
            <a:r>
              <a:rPr lang="en-IE" dirty="0">
                <a:solidFill>
                  <a:srgbClr val="002060"/>
                </a:solidFill>
              </a:rPr>
              <a:t> (CSA), Ivan Petiteville (ESA), Karen Moe (NASA - WGISS), Mark Dowell (EC - </a:t>
            </a:r>
            <a:r>
              <a:rPr lang="en-IE" dirty="0" err="1">
                <a:solidFill>
                  <a:srgbClr val="002060"/>
                </a:solidFill>
              </a:rPr>
              <a:t>WGClimate</a:t>
            </a:r>
            <a:r>
              <a:rPr lang="en-IE" dirty="0">
                <a:solidFill>
                  <a:srgbClr val="002060"/>
                </a:solidFill>
              </a:rPr>
              <a:t>), Kerry Sawyer (CEO), Shelley Stover (NASA), Steven Hosford (CNES - Study Group Lead)</a:t>
            </a:r>
            <a:endParaRPr lang="en-IE" dirty="0" smtClean="0">
              <a:solidFill>
                <a:srgbClr val="002060"/>
              </a:solidFill>
            </a:endParaRPr>
          </a:p>
          <a:p>
            <a:pPr marL="1588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dirty="0">
              <a:solidFill>
                <a:srgbClr val="002569"/>
              </a:solidFill>
            </a:endParaRPr>
          </a:p>
          <a:p>
            <a:pPr marL="344488" indent="-342900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000" dirty="0" smtClean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Study group discussions conducted by teleconference during May - July</a:t>
            </a:r>
          </a:p>
          <a:p>
            <a:pPr marL="344488" indent="-342900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000" dirty="0" smtClean="0">
                <a:solidFill>
                  <a:srgbClr val="002569"/>
                </a:solidFill>
              </a:rPr>
              <a:t>“Note </a:t>
            </a:r>
            <a:r>
              <a:rPr lang="en-IE" sz="2000" dirty="0">
                <a:solidFill>
                  <a:srgbClr val="002569"/>
                </a:solidFill>
              </a:rPr>
              <a:t>on the organisation of disaster related activities within </a:t>
            </a:r>
            <a:r>
              <a:rPr lang="en-IE" sz="2000" dirty="0" smtClean="0">
                <a:solidFill>
                  <a:srgbClr val="002569"/>
                </a:solidFill>
              </a:rPr>
              <a:t>CEOS” </a:t>
            </a:r>
            <a:r>
              <a:rPr lang="en-IE" sz="2000" dirty="0" smtClean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presented to CEOS SEC 178 (11</a:t>
            </a:r>
            <a:r>
              <a:rPr lang="en-IE" sz="2000" baseline="30000" dirty="0" smtClean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th </a:t>
            </a:r>
            <a:r>
              <a:rPr lang="en-IE" sz="2000" dirty="0" smtClean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July)</a:t>
            </a:r>
          </a:p>
          <a:p>
            <a:pPr marL="344488" indent="-342900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000" dirty="0" smtClean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SEC comments taken into account</a:t>
            </a:r>
          </a:p>
          <a:p>
            <a:pPr marL="344488" indent="-342900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000" dirty="0" smtClean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Note v2 is presented here</a:t>
            </a: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7239000" y="6546850"/>
            <a:ext cx="190500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>
            <a:prstTxWarp prst="textNoShape">
              <a:avLst/>
            </a:prstTxWarp>
          </a:bodyPr>
          <a:lstStyle/>
          <a:p>
            <a:pPr algn="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22C74AA7-CE1C-1D4E-AFCD-C2A568B216A0}" type="slidenum">
              <a:rPr lang="en-IE">
                <a:solidFill>
                  <a:srgbClr val="002569"/>
                </a:solidFill>
                <a:latin typeface="+mj-lt"/>
                <a:ea typeface="DejaVu Sans" charset="0"/>
                <a:cs typeface="DejaVu Sans" charset="0"/>
              </a:rPr>
              <a:pPr algn="r" hangingPunct="1"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3</a:t>
            </a:fld>
            <a:endParaRPr lang="en-IE" dirty="0">
              <a:solidFill>
                <a:srgbClr val="002569"/>
              </a:solidFill>
              <a:latin typeface="+mj-lt"/>
              <a:ea typeface="DejaVu Sans" charset="0"/>
              <a:cs typeface="DejaVu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0338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126305" y="1787525"/>
            <a:ext cx="8766175" cy="3907308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prstTxWarp prst="textNoShape">
              <a:avLst/>
            </a:prstTxWarp>
            <a:spAutoFit/>
          </a:bodyPr>
          <a:lstStyle/>
          <a:p>
            <a:pPr marL="1588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Three distinct disaster activities are currently conducted by CEOS</a:t>
            </a:r>
            <a:endParaRPr lang="en-IE" sz="2400" dirty="0">
              <a:solidFill>
                <a:srgbClr val="002569"/>
              </a:solidFill>
            </a:endParaRPr>
          </a:p>
          <a:p>
            <a:pPr marL="344488" indent="-342900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000" dirty="0" smtClean="0">
              <a:solidFill>
                <a:srgbClr val="002569"/>
              </a:solidFill>
              <a:ea typeface="Arial" pitchFamily="-84" charset="0"/>
              <a:cs typeface="Arial" pitchFamily="-84" charset="0"/>
            </a:endParaRPr>
          </a:p>
          <a:p>
            <a:pPr marL="344488" indent="-342900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000" dirty="0" smtClean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CEOS </a:t>
            </a:r>
            <a:r>
              <a:rPr lang="en-IE" sz="2000" dirty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Disaster SBA Team. Put together to support the CEOS Disasters SBA Coordinator.</a:t>
            </a:r>
          </a:p>
          <a:p>
            <a:pPr marL="344488" indent="-342900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000" dirty="0" smtClean="0">
              <a:solidFill>
                <a:srgbClr val="002569"/>
              </a:solidFill>
              <a:ea typeface="Arial" pitchFamily="-84" charset="0"/>
              <a:cs typeface="Arial" pitchFamily="-84" charset="0"/>
            </a:endParaRPr>
          </a:p>
          <a:p>
            <a:pPr marL="344488" indent="-342900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000" dirty="0" smtClean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CEOS Disaster Risk </a:t>
            </a:r>
            <a:r>
              <a:rPr lang="en-IE" sz="2000" dirty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Management  </a:t>
            </a:r>
            <a:r>
              <a:rPr lang="en-IE" sz="2000" i="1" dirty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ad hoc</a:t>
            </a:r>
            <a:r>
              <a:rPr lang="en-IE" sz="2000" dirty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 Working Group.</a:t>
            </a:r>
          </a:p>
          <a:p>
            <a:pPr marL="344488" indent="-342900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000" dirty="0" smtClean="0">
              <a:solidFill>
                <a:srgbClr val="002569"/>
              </a:solidFill>
              <a:ea typeface="Arial" pitchFamily="-84" charset="0"/>
              <a:cs typeface="Arial" pitchFamily="-84" charset="0"/>
            </a:endParaRPr>
          </a:p>
          <a:p>
            <a:pPr marL="344488" indent="-342900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000" dirty="0" smtClean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CEOS WGISS </a:t>
            </a:r>
            <a:r>
              <a:rPr lang="en-US" sz="2000" dirty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GEOSS Architecture for Disasters (GA.4D). Focused project team addressing technical issues and best practices for information systems and </a:t>
            </a:r>
            <a:r>
              <a:rPr lang="en-US" sz="2000" dirty="0" smtClean="0">
                <a:solidFill>
                  <a:srgbClr val="002569"/>
                </a:solidFill>
                <a:ea typeface="Arial" pitchFamily="-84" charset="0"/>
                <a:cs typeface="Arial" pitchFamily="-84" charset="0"/>
              </a:rPr>
              <a:t>services</a:t>
            </a:r>
          </a:p>
          <a:p>
            <a:pPr marL="1588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US" sz="2000" dirty="0">
              <a:solidFill>
                <a:srgbClr val="002569"/>
              </a:solidFill>
              <a:ea typeface="Arial" pitchFamily="-84" charset="0"/>
              <a:cs typeface="Arial" pitchFamily="-84" charset="0"/>
            </a:endParaRP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550988" y="109538"/>
            <a:ext cx="7243762" cy="609600"/>
          </a:xfrm>
          <a:custGeom>
            <a:avLst/>
            <a:gdLst>
              <a:gd name="T0" fmla="*/ 2147483647 w 21600"/>
              <a:gd name="T1" fmla="*/ 242771309 h 21600"/>
              <a:gd name="T2" fmla="*/ 2147483647 w 21600"/>
              <a:gd name="T3" fmla="*/ 485542646 h 21600"/>
              <a:gd name="T4" fmla="*/ 0 w 21600"/>
              <a:gd name="T5" fmla="*/ 242771309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3200" b="1" dirty="0" smtClean="0">
                <a:solidFill>
                  <a:srgbClr val="FFFFFF"/>
                </a:solidFill>
                <a:latin typeface="Tahoma" pitchFamily="-84" charset="0"/>
              </a:rPr>
              <a:t>Current disaster activities in CEOS</a:t>
            </a:r>
            <a:endParaRPr lang="en-IE" sz="3200" b="1" dirty="0">
              <a:solidFill>
                <a:srgbClr val="FFFFFF"/>
              </a:solidFill>
              <a:latin typeface="Tahoma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13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54297" y="1484784"/>
            <a:ext cx="8766175" cy="11988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prstTxWarp prst="textNoShape">
              <a:avLst/>
            </a:prstTxWarp>
            <a:spAutoFit/>
          </a:bodyPr>
          <a:lstStyle/>
          <a:p>
            <a:pPr marL="1588" algn="just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Starting point for Study Group discussions were the recommendations of the </a:t>
            </a:r>
            <a:r>
              <a:rPr lang="en-US" sz="2400" dirty="0">
                <a:solidFill>
                  <a:srgbClr val="002569"/>
                </a:solidFill>
              </a:rPr>
              <a:t>CSSII, the Roles and Responsibilities Task Team. </a:t>
            </a:r>
            <a:endParaRPr lang="en-IE" sz="2400" dirty="0">
              <a:solidFill>
                <a:srgbClr val="002569"/>
              </a:solidFill>
            </a:endParaRP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550988" y="109538"/>
            <a:ext cx="7243762" cy="609600"/>
          </a:xfrm>
          <a:custGeom>
            <a:avLst/>
            <a:gdLst>
              <a:gd name="T0" fmla="*/ 2147483647 w 21600"/>
              <a:gd name="T1" fmla="*/ 242771309 h 21600"/>
              <a:gd name="T2" fmla="*/ 2147483647 w 21600"/>
              <a:gd name="T3" fmla="*/ 485542646 h 21600"/>
              <a:gd name="T4" fmla="*/ 0 w 21600"/>
              <a:gd name="T5" fmla="*/ 242771309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3200" b="1" dirty="0" smtClean="0">
                <a:solidFill>
                  <a:srgbClr val="FFFFFF"/>
                </a:solidFill>
                <a:latin typeface="Tahoma" pitchFamily="-84" charset="0"/>
              </a:rPr>
              <a:t>Seed thoughts</a:t>
            </a:r>
            <a:endParaRPr lang="en-IE" sz="3200" b="1" dirty="0">
              <a:solidFill>
                <a:srgbClr val="FFFFFF"/>
              </a:solidFill>
              <a:latin typeface="Tahoma" pitchFamily="-8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109209"/>
              </p:ext>
            </p:extLst>
          </p:nvPr>
        </p:nvGraphicFramePr>
        <p:xfrm>
          <a:off x="1547664" y="2636912"/>
          <a:ext cx="6192688" cy="41285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4821"/>
                <a:gridCol w="4837867"/>
              </a:tblGrid>
              <a:tr h="24069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Option</a:t>
                      </a:r>
                      <a:endParaRPr lang="fr-FR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IE" sz="1800" dirty="0">
                          <a:effectLst/>
                        </a:rPr>
                        <a:t>Option Description</a:t>
                      </a:r>
                      <a:endParaRPr lang="fr-FR" sz="18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962758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IE" sz="18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A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IE" sz="18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Embed all of the existing CEOS Disaster activities within just one of the existing three mechanisms addressing Disasters and suppress the other two activities/mechanisms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53542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IE" sz="18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B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IE" sz="18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Suppress the CEOS Disaster SBA Coordinator, the ad hoc Working Group on DRM and the Disaster activities within WGISS, and transfer all activities to a new WG on Disasters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03449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IE" sz="18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C</a:t>
                      </a:r>
                      <a:endParaRPr lang="fr-FR" sz="28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en-IE" sz="18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Leave "as is"</a:t>
                      </a:r>
                      <a:endParaRPr lang="fr-FR" sz="28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Helvetica"/>
                        <a:ea typeface="Arial Unicode M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9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54297" y="1308684"/>
            <a:ext cx="8766175" cy="563085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prstTxWarp prst="textNoShape">
              <a:avLst/>
            </a:prstTxWarp>
            <a:spAutoFit/>
          </a:bodyPr>
          <a:lstStyle/>
          <a:p>
            <a:pPr marL="1588" algn="just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These options can be “expanded out” to </a:t>
            </a:r>
          </a:p>
          <a:p>
            <a:pPr marL="1588" algn="just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dirty="0" smtClean="0">
              <a:solidFill>
                <a:srgbClr val="002569"/>
              </a:solidFill>
            </a:endParaRP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Suppress the </a:t>
            </a:r>
            <a:r>
              <a:rPr lang="en-IE" sz="2400" i="1" dirty="0" smtClean="0">
                <a:solidFill>
                  <a:srgbClr val="002569"/>
                </a:solidFill>
              </a:rPr>
              <a:t>ad hoc Working Group on DRM</a:t>
            </a:r>
            <a:r>
              <a:rPr lang="en-IE" sz="2400" dirty="0" smtClean="0">
                <a:solidFill>
                  <a:srgbClr val="002569"/>
                </a:solidFill>
              </a:rPr>
              <a:t> and embed all of the existing CEOS Disaster activities within the </a:t>
            </a:r>
            <a:r>
              <a:rPr lang="en-IE" sz="2400" i="1" dirty="0" smtClean="0">
                <a:solidFill>
                  <a:srgbClr val="002569"/>
                </a:solidFill>
              </a:rPr>
              <a:t>CEOS Disaster SBA </a:t>
            </a:r>
            <a:r>
              <a:rPr lang="en-IE" sz="2400" i="1" dirty="0">
                <a:solidFill>
                  <a:srgbClr val="002569"/>
                </a:solidFill>
              </a:rPr>
              <a:t>Team</a:t>
            </a: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dirty="0" smtClean="0">
              <a:solidFill>
                <a:srgbClr val="002569"/>
              </a:solidFill>
            </a:endParaRP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Suppress the </a:t>
            </a:r>
            <a:r>
              <a:rPr lang="en-IE" sz="2400" i="1" dirty="0" smtClean="0">
                <a:solidFill>
                  <a:srgbClr val="002569"/>
                </a:solidFill>
              </a:rPr>
              <a:t>CEOS Disaster </a:t>
            </a:r>
            <a:r>
              <a:rPr lang="en-IE" sz="2400" i="1" dirty="0">
                <a:solidFill>
                  <a:srgbClr val="002569"/>
                </a:solidFill>
              </a:rPr>
              <a:t>SBA Team </a:t>
            </a:r>
            <a:r>
              <a:rPr lang="en-IE" sz="2400" dirty="0" smtClean="0">
                <a:solidFill>
                  <a:srgbClr val="002569"/>
                </a:solidFill>
              </a:rPr>
              <a:t>and embed all of the existing CEOS Disaster activities within the </a:t>
            </a:r>
            <a:r>
              <a:rPr lang="en-IE" sz="2400" i="1" dirty="0" smtClean="0">
                <a:solidFill>
                  <a:srgbClr val="002569"/>
                </a:solidFill>
              </a:rPr>
              <a:t>ad hoc Working Group on DRM</a:t>
            </a: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dirty="0" smtClean="0">
              <a:solidFill>
                <a:srgbClr val="002569"/>
              </a:solidFill>
            </a:endParaRP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Suppress both the </a:t>
            </a:r>
            <a:r>
              <a:rPr lang="en-IE" sz="2400" i="1" dirty="0" smtClean="0">
                <a:solidFill>
                  <a:srgbClr val="002569"/>
                </a:solidFill>
              </a:rPr>
              <a:t>CEOS Disaster </a:t>
            </a:r>
            <a:r>
              <a:rPr lang="en-IE" sz="2400" i="1" dirty="0">
                <a:solidFill>
                  <a:srgbClr val="002569"/>
                </a:solidFill>
              </a:rPr>
              <a:t>SBA Team </a:t>
            </a:r>
            <a:r>
              <a:rPr lang="en-IE" sz="2400" dirty="0" smtClean="0">
                <a:solidFill>
                  <a:srgbClr val="002569"/>
                </a:solidFill>
              </a:rPr>
              <a:t>and the </a:t>
            </a:r>
            <a:r>
              <a:rPr lang="en-IE" sz="2400" i="1" dirty="0" smtClean="0">
                <a:solidFill>
                  <a:srgbClr val="002569"/>
                </a:solidFill>
              </a:rPr>
              <a:t>ad hoc Working Group on DRM</a:t>
            </a:r>
            <a:r>
              <a:rPr lang="en-IE" sz="2400" dirty="0" smtClean="0">
                <a:solidFill>
                  <a:srgbClr val="002569"/>
                </a:solidFill>
              </a:rPr>
              <a:t> and transfer all activities to a new </a:t>
            </a:r>
            <a:r>
              <a:rPr lang="en-IE" sz="2400" i="1" dirty="0" smtClean="0">
                <a:solidFill>
                  <a:srgbClr val="002569"/>
                </a:solidFill>
              </a:rPr>
              <a:t>WG on Disasters</a:t>
            </a: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dirty="0" smtClean="0">
              <a:solidFill>
                <a:srgbClr val="002569"/>
              </a:solidFill>
            </a:endParaRP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Leave "as is” </a:t>
            </a:r>
            <a:endParaRPr lang="en-IE" sz="2400" dirty="0">
              <a:solidFill>
                <a:srgbClr val="002569"/>
              </a:solidFill>
            </a:endParaRP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550988" y="109538"/>
            <a:ext cx="7243762" cy="609600"/>
          </a:xfrm>
          <a:custGeom>
            <a:avLst/>
            <a:gdLst>
              <a:gd name="T0" fmla="*/ 2147483647 w 21600"/>
              <a:gd name="T1" fmla="*/ 242771309 h 21600"/>
              <a:gd name="T2" fmla="*/ 2147483647 w 21600"/>
              <a:gd name="T3" fmla="*/ 485542646 h 21600"/>
              <a:gd name="T4" fmla="*/ 0 w 21600"/>
              <a:gd name="T5" fmla="*/ 242771309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3200" b="1" dirty="0" smtClean="0">
                <a:solidFill>
                  <a:srgbClr val="FFFFFF"/>
                </a:solidFill>
                <a:latin typeface="Tahoma" pitchFamily="-84" charset="0"/>
              </a:rPr>
              <a:t>Options</a:t>
            </a:r>
            <a:endParaRPr lang="en-IE" sz="3200" b="1" dirty="0">
              <a:solidFill>
                <a:srgbClr val="FFFFFF"/>
              </a:solidFill>
              <a:latin typeface="Tahoma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525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 bwMode="auto">
          <a:xfrm>
            <a:off x="40649" y="4748672"/>
            <a:ext cx="9089703" cy="1584176"/>
          </a:xfrm>
          <a:prstGeom prst="roundRect">
            <a:avLst/>
          </a:prstGeom>
          <a:solidFill>
            <a:srgbClr val="4CD45C">
              <a:alpha val="52941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54297" y="1308684"/>
            <a:ext cx="8766175" cy="563085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prstTxWarp prst="textNoShape">
              <a:avLst/>
            </a:prstTxWarp>
            <a:spAutoFit/>
          </a:bodyPr>
          <a:lstStyle/>
          <a:p>
            <a:pPr marL="1588" algn="just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These options can be “expanded out” to </a:t>
            </a:r>
          </a:p>
          <a:p>
            <a:pPr marL="1588" algn="just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dirty="0" smtClean="0">
              <a:solidFill>
                <a:srgbClr val="002569"/>
              </a:solidFill>
            </a:endParaRP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Suppress the </a:t>
            </a:r>
            <a:r>
              <a:rPr lang="en-IE" sz="2400" i="1" dirty="0" smtClean="0">
                <a:solidFill>
                  <a:srgbClr val="002569"/>
                </a:solidFill>
              </a:rPr>
              <a:t>ad hoc Working Group on DRM</a:t>
            </a:r>
            <a:r>
              <a:rPr lang="en-IE" sz="2400" dirty="0" smtClean="0">
                <a:solidFill>
                  <a:srgbClr val="002569"/>
                </a:solidFill>
              </a:rPr>
              <a:t> and embed all of the existing CEOS Disaster activities within the </a:t>
            </a:r>
            <a:r>
              <a:rPr lang="en-IE" sz="2400" i="1" dirty="0" smtClean="0">
                <a:solidFill>
                  <a:srgbClr val="002569"/>
                </a:solidFill>
              </a:rPr>
              <a:t>CEOS Disaster SBA Team</a:t>
            </a: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dirty="0" smtClean="0">
              <a:solidFill>
                <a:srgbClr val="002569"/>
              </a:solidFill>
            </a:endParaRP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Suppress the </a:t>
            </a:r>
            <a:r>
              <a:rPr lang="en-IE" sz="2400" i="1" dirty="0" smtClean="0">
                <a:solidFill>
                  <a:srgbClr val="002569"/>
                </a:solidFill>
              </a:rPr>
              <a:t>CEOS Disaster SBA Team</a:t>
            </a:r>
            <a:r>
              <a:rPr lang="en-IE" sz="2400" dirty="0" smtClean="0">
                <a:solidFill>
                  <a:srgbClr val="002569"/>
                </a:solidFill>
              </a:rPr>
              <a:t> and embed all of the existing CEOS Disaster activities within the </a:t>
            </a:r>
            <a:r>
              <a:rPr lang="en-IE" sz="2400" i="1" dirty="0" smtClean="0">
                <a:solidFill>
                  <a:srgbClr val="002569"/>
                </a:solidFill>
              </a:rPr>
              <a:t>ad hoc Working Group on DRM</a:t>
            </a: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dirty="0" smtClean="0">
              <a:solidFill>
                <a:srgbClr val="002569"/>
              </a:solidFill>
            </a:endParaRP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Suppress both the </a:t>
            </a:r>
            <a:r>
              <a:rPr lang="en-IE" sz="2400" i="1" dirty="0" smtClean="0">
                <a:solidFill>
                  <a:srgbClr val="002569"/>
                </a:solidFill>
              </a:rPr>
              <a:t>CEOS Disaster </a:t>
            </a:r>
            <a:r>
              <a:rPr lang="en-IE" sz="2400" i="1" dirty="0">
                <a:solidFill>
                  <a:srgbClr val="002569"/>
                </a:solidFill>
              </a:rPr>
              <a:t>SBA Team </a:t>
            </a:r>
            <a:r>
              <a:rPr lang="en-IE" sz="2400" dirty="0" smtClean="0">
                <a:solidFill>
                  <a:srgbClr val="002569"/>
                </a:solidFill>
              </a:rPr>
              <a:t>and the </a:t>
            </a:r>
            <a:r>
              <a:rPr lang="en-IE" sz="2400" i="1" dirty="0" smtClean="0">
                <a:solidFill>
                  <a:srgbClr val="002569"/>
                </a:solidFill>
              </a:rPr>
              <a:t>ad hoc Working Group on DRM</a:t>
            </a:r>
            <a:r>
              <a:rPr lang="en-IE" sz="2400" dirty="0" smtClean="0">
                <a:solidFill>
                  <a:srgbClr val="002569"/>
                </a:solidFill>
              </a:rPr>
              <a:t> and transfer all activities to a new </a:t>
            </a:r>
            <a:r>
              <a:rPr lang="en-IE" sz="2400" i="1" dirty="0" smtClean="0">
                <a:solidFill>
                  <a:srgbClr val="002569"/>
                </a:solidFill>
              </a:rPr>
              <a:t>WG on Disasters</a:t>
            </a: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dirty="0" smtClean="0">
              <a:solidFill>
                <a:srgbClr val="002569"/>
              </a:solidFill>
            </a:endParaRP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Leave "as is” </a:t>
            </a:r>
            <a:endParaRPr lang="en-IE" sz="2400" dirty="0">
              <a:solidFill>
                <a:srgbClr val="002569"/>
              </a:solidFill>
            </a:endParaRP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550988" y="109538"/>
            <a:ext cx="7243762" cy="609600"/>
          </a:xfrm>
          <a:custGeom>
            <a:avLst/>
            <a:gdLst>
              <a:gd name="T0" fmla="*/ 2147483647 w 21600"/>
              <a:gd name="T1" fmla="*/ 242771309 h 21600"/>
              <a:gd name="T2" fmla="*/ 2147483647 w 21600"/>
              <a:gd name="T3" fmla="*/ 485542646 h 21600"/>
              <a:gd name="T4" fmla="*/ 0 w 21600"/>
              <a:gd name="T5" fmla="*/ 242771309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3200" b="1" dirty="0" smtClean="0">
                <a:solidFill>
                  <a:srgbClr val="FFFFFF"/>
                </a:solidFill>
                <a:latin typeface="Tahoma" pitchFamily="-84" charset="0"/>
              </a:rPr>
              <a:t>Options</a:t>
            </a:r>
            <a:endParaRPr lang="en-IE" sz="3200" b="1" dirty="0">
              <a:solidFill>
                <a:srgbClr val="FFFFFF"/>
              </a:solidFill>
              <a:latin typeface="Tahoma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80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 bwMode="auto">
          <a:xfrm>
            <a:off x="40649" y="1412776"/>
            <a:ext cx="9089703" cy="1296144"/>
          </a:xfrm>
          <a:prstGeom prst="roundRect">
            <a:avLst/>
          </a:prstGeom>
          <a:solidFill>
            <a:srgbClr val="4CD45C">
              <a:alpha val="52941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54297" y="1500754"/>
            <a:ext cx="8766175" cy="52615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prstTxWarp prst="textNoShape">
              <a:avLst/>
            </a:prstTxWarp>
            <a:spAutoFit/>
          </a:bodyPr>
          <a:lstStyle/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 startAt="3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Suppress both the </a:t>
            </a:r>
            <a:r>
              <a:rPr lang="en-IE" sz="2400" i="1" dirty="0" smtClean="0">
                <a:solidFill>
                  <a:srgbClr val="002569"/>
                </a:solidFill>
              </a:rPr>
              <a:t>CEOS Disaster </a:t>
            </a:r>
            <a:r>
              <a:rPr lang="en-IE" sz="2400" i="1" dirty="0">
                <a:solidFill>
                  <a:srgbClr val="002569"/>
                </a:solidFill>
              </a:rPr>
              <a:t>SBA Team </a:t>
            </a:r>
            <a:r>
              <a:rPr lang="en-IE" sz="2400" dirty="0" smtClean="0">
                <a:solidFill>
                  <a:srgbClr val="002569"/>
                </a:solidFill>
              </a:rPr>
              <a:t>and the </a:t>
            </a:r>
            <a:r>
              <a:rPr lang="en-IE" sz="2400" i="1" dirty="0" smtClean="0">
                <a:solidFill>
                  <a:srgbClr val="002569"/>
                </a:solidFill>
              </a:rPr>
              <a:t>ad hoc Working Group on DRM</a:t>
            </a:r>
            <a:r>
              <a:rPr lang="en-IE" sz="2400" dirty="0" smtClean="0">
                <a:solidFill>
                  <a:srgbClr val="002569"/>
                </a:solidFill>
              </a:rPr>
              <a:t> and transfer all activities to a new </a:t>
            </a:r>
            <a:r>
              <a:rPr lang="en-IE" sz="2400" i="1" dirty="0" smtClean="0">
                <a:solidFill>
                  <a:srgbClr val="002569"/>
                </a:solidFill>
              </a:rPr>
              <a:t>WG on Disasters</a:t>
            </a: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lphaUcPeriod" startAt="3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i="1" dirty="0" smtClean="0">
              <a:solidFill>
                <a:srgbClr val="002569"/>
              </a:solidFill>
            </a:endParaRPr>
          </a:p>
          <a:p>
            <a:pPr marL="1588" algn="just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Parallels with “Climate” theme</a:t>
            </a:r>
          </a:p>
          <a:p>
            <a:pPr marL="458788" indent="-457200" algn="just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Both themes of long-term strategic importance to CEOS</a:t>
            </a:r>
          </a:p>
          <a:p>
            <a:pPr marL="458788" indent="-457200" algn="just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Both themes are characterised by a complex context of national, regional and global actors</a:t>
            </a:r>
          </a:p>
          <a:p>
            <a:pPr marL="458788" indent="-457200" algn="just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Both themes have a broad range of potential external clients</a:t>
            </a:r>
          </a:p>
          <a:p>
            <a:pPr marL="458788" indent="-457200" algn="just">
              <a:lnSpc>
                <a:spcPct val="100000"/>
              </a:lnSpc>
              <a:buClrTx/>
              <a:buFont typeface="Arial" pitchFamily="34" charset="0"/>
              <a:buChar char="•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Many established space actors or groupings already contribute to focused aspects of both themes</a:t>
            </a:r>
          </a:p>
          <a:p>
            <a:pPr marL="1588" algn="just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Standing WG would be most effective in constituting a common “CEOS voice”</a:t>
            </a: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550988" y="109538"/>
            <a:ext cx="7243762" cy="609600"/>
          </a:xfrm>
          <a:custGeom>
            <a:avLst/>
            <a:gdLst>
              <a:gd name="T0" fmla="*/ 2147483647 w 21600"/>
              <a:gd name="T1" fmla="*/ 242771309 h 21600"/>
              <a:gd name="T2" fmla="*/ 2147483647 w 21600"/>
              <a:gd name="T3" fmla="*/ 485542646 h 21600"/>
              <a:gd name="T4" fmla="*/ 0 w 21600"/>
              <a:gd name="T5" fmla="*/ 242771309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3200" b="1" dirty="0" smtClean="0">
                <a:solidFill>
                  <a:srgbClr val="FFFFFF"/>
                </a:solidFill>
                <a:latin typeface="Tahoma" pitchFamily="-84" charset="0"/>
              </a:rPr>
              <a:t>Option C</a:t>
            </a:r>
            <a:endParaRPr lang="en-IE" sz="3200" b="1" dirty="0">
              <a:solidFill>
                <a:srgbClr val="FFFFFF"/>
              </a:solidFill>
              <a:latin typeface="Tahoma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60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54297" y="1500754"/>
            <a:ext cx="8766175" cy="4522861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wrap="square" lIns="90000" tIns="45000" rIns="90000" bIns="45000">
            <a:prstTxWarp prst="textNoShape">
              <a:avLst/>
            </a:prstTxWarp>
            <a:spAutoFit/>
          </a:bodyPr>
          <a:lstStyle/>
          <a:p>
            <a:pPr marL="1588" algn="just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i="1" dirty="0" smtClean="0">
              <a:solidFill>
                <a:srgbClr val="002569"/>
              </a:solidFill>
            </a:endParaRPr>
          </a:p>
          <a:p>
            <a:pPr marL="1588" algn="just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For decision:</a:t>
            </a:r>
          </a:p>
          <a:p>
            <a:pPr marL="1588" algn="just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dirty="0" smtClean="0">
              <a:solidFill>
                <a:srgbClr val="002569"/>
              </a:solidFill>
            </a:endParaRP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rabi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Creation of a new standing Working Group on Disasters</a:t>
            </a: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rabi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dirty="0" smtClean="0">
              <a:solidFill>
                <a:srgbClr val="002569"/>
              </a:solidFill>
            </a:endParaRP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rabi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Adoption of the proposed Terms of Reference for this Working Group</a:t>
            </a: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rabi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dirty="0" smtClean="0">
              <a:solidFill>
                <a:srgbClr val="002569"/>
              </a:solidFill>
            </a:endParaRPr>
          </a:p>
          <a:p>
            <a:pPr marL="458788" indent="-457200" algn="just">
              <a:lnSpc>
                <a:spcPct val="100000"/>
              </a:lnSpc>
              <a:buClrTx/>
              <a:buFont typeface="+mj-lt"/>
              <a:buAutoNum type="arabicPeriod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r>
              <a:rPr lang="en-IE" sz="2400" dirty="0" smtClean="0">
                <a:solidFill>
                  <a:srgbClr val="002569"/>
                </a:solidFill>
              </a:rPr>
              <a:t>Nominations of Chair (ESA) and Vice-Chair (CSA)</a:t>
            </a:r>
          </a:p>
          <a:p>
            <a:pPr marL="1588" algn="just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dirty="0" smtClean="0">
              <a:solidFill>
                <a:srgbClr val="002569"/>
              </a:solidFill>
            </a:endParaRPr>
          </a:p>
          <a:p>
            <a:pPr marL="1588" algn="just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dirty="0" smtClean="0">
              <a:solidFill>
                <a:srgbClr val="002569"/>
              </a:solidFill>
            </a:endParaRPr>
          </a:p>
          <a:p>
            <a:pPr marL="1588" algn="just">
              <a:lnSpc>
                <a:spcPct val="100000"/>
              </a:lnSpc>
              <a:buClrTx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</a:pPr>
            <a:endParaRPr lang="en-IE" sz="2400" dirty="0" smtClean="0">
              <a:solidFill>
                <a:srgbClr val="002569"/>
              </a:solidFill>
            </a:endParaRP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1550988" y="109538"/>
            <a:ext cx="7243762" cy="609600"/>
          </a:xfrm>
          <a:custGeom>
            <a:avLst/>
            <a:gdLst>
              <a:gd name="T0" fmla="*/ 2147483647 w 21600"/>
              <a:gd name="T1" fmla="*/ 242771309 h 21600"/>
              <a:gd name="T2" fmla="*/ 2147483647 w 21600"/>
              <a:gd name="T3" fmla="*/ 485542646 h 21600"/>
              <a:gd name="T4" fmla="*/ 0 w 21600"/>
              <a:gd name="T5" fmla="*/ 242771309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E" sz="3200" b="1" dirty="0" smtClean="0">
                <a:solidFill>
                  <a:srgbClr val="FFFFFF"/>
                </a:solidFill>
                <a:latin typeface="Tahoma" pitchFamily="-84" charset="0"/>
              </a:rPr>
              <a:t>Next steps</a:t>
            </a:r>
            <a:endParaRPr lang="en-IE" sz="3200" b="1" dirty="0">
              <a:solidFill>
                <a:srgbClr val="FFFFFF"/>
              </a:solidFill>
              <a:latin typeface="Tahoma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5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644</Words>
  <Application>Microsoft Office PowerPoint</Application>
  <PresentationFormat>Affichage à l'écran (4:3)</PresentationFormat>
  <Paragraphs>88</Paragraphs>
  <Slides>9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4_EUM_template_v03</vt:lpstr>
      <vt:lpstr>Disasters Study Group Recommendations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Hosford</cp:lastModifiedBy>
  <cp:revision>60</cp:revision>
  <cp:lastPrinted>2013-07-23T19:08:48Z</cp:lastPrinted>
  <dcterms:created xsi:type="dcterms:W3CDTF">2011-11-16T09:23:13Z</dcterms:created>
  <dcterms:modified xsi:type="dcterms:W3CDTF">2013-11-06T12:10:18Z</dcterms:modified>
</cp:coreProperties>
</file>