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0" r:id="rId2"/>
    <p:sldId id="258" r:id="rId3"/>
    <p:sldId id="259" r:id="rId4"/>
    <p:sldId id="264" r:id="rId5"/>
    <p:sldId id="265" r:id="rId6"/>
    <p:sldId id="266" r:id="rId7"/>
    <p:sldId id="269" r:id="rId8"/>
    <p:sldId id="270" r:id="rId9"/>
  </p:sldIdLst>
  <p:sldSz cx="9144000" cy="6858000" type="screen4x3"/>
  <p:notesSz cx="6934200" cy="92329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3" autoAdjust="0"/>
    <p:restoredTop sz="94696" autoAdjust="0"/>
  </p:normalViewPr>
  <p:slideViewPr>
    <p:cSldViewPr snapToGrid="0" snapToObjects="1">
      <p:cViewPr>
        <p:scale>
          <a:sx n="113" d="100"/>
          <a:sy n="113" d="100"/>
        </p:scale>
        <p:origin x="-16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04820" cy="46164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6" y="0"/>
            <a:ext cx="3004820" cy="461645"/>
          </a:xfrm>
          <a:prstGeom prst="rect">
            <a:avLst/>
          </a:prstGeom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8038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1" y="4385628"/>
            <a:ext cx="5547360" cy="4154805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69653"/>
            <a:ext cx="3004820" cy="46164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6" y="8769653"/>
            <a:ext cx="3004820" cy="461645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10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188325" y="6494551"/>
            <a:ext cx="61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de-DE" sz="1200" dirty="0">
                <a:solidFill>
                  <a:srgbClr val="5F758D"/>
                </a:solidFill>
                <a:latin typeface="Century Gothic" pitchFamily="34" charset="0"/>
              </a:rPr>
              <a:t>Slide: </a:t>
            </a:r>
            <a:fld id="{00674DB5-EA4F-4207-BB2F-8F03D6107A33}" type="slidenum">
              <a:rPr lang="de-DE" sz="1200">
                <a:solidFill>
                  <a:srgbClr val="5F758D"/>
                </a:solidFill>
                <a:latin typeface="Century Gothic" pitchFamily="34" charset="0"/>
              </a:rPr>
              <a:pPr algn="l">
                <a:defRPr/>
              </a:pPr>
              <a:t>‹#›</a:t>
            </a:fld>
            <a:endParaRPr lang="de-DE" sz="1200" dirty="0">
              <a:solidFill>
                <a:srgbClr val="5F758D"/>
              </a:solidFill>
              <a:latin typeface="Century Gothic" pitchFamily="34" charset="0"/>
            </a:endParaRPr>
          </a:p>
        </p:txBody>
      </p:sp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6" name="Rectangle 36"/>
          <p:cNvSpPr>
            <a:spLocks noChangeArrowheads="1"/>
          </p:cNvSpPr>
          <p:nvPr userDrawn="1"/>
        </p:nvSpPr>
        <p:spPr bwMode="auto">
          <a:xfrm>
            <a:off x="158549" y="6494551"/>
            <a:ext cx="455371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de-DE" sz="1400" b="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27th</a:t>
            </a:r>
            <a:r>
              <a:rPr lang="de-DE" sz="1400" b="0" baseline="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de-DE" sz="1400" b="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CEOS </a:t>
            </a:r>
            <a:r>
              <a:rPr lang="de-DE" sz="1400" b="0" dirty="0" err="1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Plenary</a:t>
            </a:r>
            <a:r>
              <a:rPr lang="de-DE" sz="1400" b="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|</a:t>
            </a:r>
            <a:r>
              <a:rPr lang="fr-FR" sz="1400" b="0" kern="12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ea typeface="ＭＳ Ｐゴシック" pitchFamily="-106" charset="-128"/>
                <a:cs typeface="+mn-cs"/>
              </a:rPr>
              <a:t>Montréal </a:t>
            </a:r>
            <a:r>
              <a:rPr lang="de-DE" sz="1400" b="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| 5 - 6 November 2013</a:t>
            </a:r>
            <a:endParaRPr lang="de-DE" sz="1400" b="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12320" y="4881563"/>
            <a:ext cx="1431680" cy="933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60265" y="6453963"/>
            <a:ext cx="1639186" cy="318977"/>
          </a:xfrm>
        </p:spPr>
        <p:txBody>
          <a:bodyPr/>
          <a:lstStyle>
            <a:lvl1pPr>
              <a:defRPr sz="1200">
                <a:latin typeface="Century Gothic" pitchFamily="34" charset="0"/>
              </a:defRPr>
            </a:lvl1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334" y="6412713"/>
            <a:ext cx="7222066" cy="35771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b="1" smtClean="0">
                <a:latin typeface="Book Antiqua" pitchFamily="18" charset="0"/>
              </a:rPr>
              <a:t>The 27</a:t>
            </a:r>
            <a:r>
              <a:rPr lang="en-US" b="1" baseline="30000" smtClean="0">
                <a:latin typeface="Book Antiqua" pitchFamily="18" charset="0"/>
              </a:rPr>
              <a:t>th</a:t>
            </a:r>
            <a:r>
              <a:rPr lang="en-US" b="1" smtClean="0">
                <a:latin typeface="Book Antiqua" pitchFamily="18" charset="0"/>
              </a:rPr>
              <a:t>  CEOS Plenary – Montréal, Canada – 5-6 November, 2013</a:t>
            </a:r>
            <a:endParaRPr lang="en-US" b="1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7144" y="188913"/>
            <a:ext cx="6930656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559374"/>
            <a:ext cx="1442165" cy="57708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27</a:t>
            </a:r>
            <a:r>
              <a:rPr lang="en-US" sz="1050" b="1" baseline="30000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 CEOS Plenary</a:t>
            </a:r>
            <a:endParaRPr lang="en-US" sz="1050" b="1" dirty="0">
              <a:solidFill>
                <a:srgbClr val="FFFFFF"/>
              </a:solidFill>
              <a:latin typeface="+mj-lt"/>
              <a:ea typeface="ＭＳ Ｐゴシック" pitchFamily="-105" charset="-128"/>
              <a:cs typeface="ＭＳ Ｐゴシック" pitchFamily="-105" charset="-128"/>
            </a:endParaRPr>
          </a:p>
          <a:p>
            <a:pPr algn="ctr" defTabSz="914400" eaLnBrk="0" hangingPunct="0">
              <a:spcBef>
                <a:spcPts val="0"/>
              </a:spcBef>
              <a:defRPr/>
            </a:pP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Montréal, Canada</a:t>
            </a:r>
            <a:r>
              <a:rPr lang="en-US" sz="1050" b="1" dirty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50" b="1" dirty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5-6 November, 2013</a:t>
            </a:r>
            <a:endParaRPr lang="en-US" sz="1050" b="1" dirty="0">
              <a:solidFill>
                <a:srgbClr val="FFFFFF"/>
              </a:solidFill>
              <a:latin typeface="+mj-lt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34"/>
          <p:cNvPicPr>
            <a:picLocks noChangeAspect="1" noChangeArrowheads="1"/>
          </p:cNvPicPr>
          <p:nvPr userDrawn="1"/>
        </p:nvPicPr>
        <p:blipFill>
          <a:blip r:embed="rId5" cstate="print"/>
          <a:srcRect t="16208"/>
          <a:stretch>
            <a:fillRect/>
          </a:stretch>
        </p:blipFill>
        <p:spPr bwMode="auto">
          <a:xfrm>
            <a:off x="1" y="0"/>
            <a:ext cx="137544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3"/>
          <p:cNvSpPr>
            <a:spLocks noGrp="1" noChangeArrowheads="1"/>
          </p:cNvSpPr>
          <p:nvPr>
            <p:ph type="subTitle" idx="1"/>
          </p:nvPr>
        </p:nvSpPr>
        <p:spPr>
          <a:xfrm>
            <a:off x="3437467" y="2722564"/>
            <a:ext cx="5470607" cy="1093787"/>
          </a:xfrm>
        </p:spPr>
        <p:txBody>
          <a:bodyPr/>
          <a:lstStyle/>
          <a:p>
            <a:pPr eaLnBrk="1" hangingPunct="1"/>
            <a:r>
              <a:rPr lang="en-GB" altLang="ja-JP" dirty="0" smtClean="0">
                <a:latin typeface="Calibri" pitchFamily="34" charset="0"/>
                <a:ea typeface="ＭＳ Ｐゴシック" pitchFamily="50" charset="-128"/>
              </a:rPr>
              <a:t>&lt;Agenda item 13&gt;</a:t>
            </a:r>
          </a:p>
          <a:p>
            <a:pPr eaLnBrk="1" hangingPunct="1"/>
            <a:r>
              <a:rPr lang="en-GB" altLang="ja-JP" dirty="0" smtClean="0">
                <a:latin typeface="Calibri" pitchFamily="34" charset="0"/>
                <a:ea typeface="ＭＳ Ｐゴシック" pitchFamily="50" charset="-128"/>
              </a:rPr>
              <a:t>&lt;Brent Smith/NOAA</a:t>
            </a:r>
          </a:p>
        </p:txBody>
      </p:sp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3293533" y="666750"/>
            <a:ext cx="5607213" cy="1874838"/>
          </a:xfrm>
        </p:spPr>
        <p:txBody>
          <a:bodyPr/>
          <a:lstStyle/>
          <a:p>
            <a:r>
              <a:rPr lang="en-US" dirty="0" smtClean="0"/>
              <a:t>CEOS Inputs re Future GEO (GEO Ministerial and</a:t>
            </a:r>
            <a:br>
              <a:rPr lang="en-US" dirty="0" smtClean="0"/>
            </a:br>
            <a:r>
              <a:rPr lang="en-US" dirty="0" smtClean="0"/>
              <a:t> GEO Post-2015)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9381065" y="152400"/>
            <a:ext cx="778933" cy="572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2179674" y="279400"/>
            <a:ext cx="6964326" cy="54994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Contents of Presentation</a:t>
            </a:r>
            <a:br>
              <a:rPr lang="en-US" sz="28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</a:br>
            <a:endParaRPr lang="en-US" sz="2800" dirty="0" smtClean="0"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18976" y="2565400"/>
            <a:ext cx="8633638" cy="4455584"/>
          </a:xfrm>
          <a:prstGeom prst="rect">
            <a:avLst/>
          </a:prstGeom>
        </p:spPr>
        <p:txBody>
          <a:bodyPr/>
          <a:lstStyle/>
          <a:p>
            <a:pPr marL="457200" lvl="0" indent="-457200" defTabSz="9144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AU" sz="24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Background:  CEOS/Future GEO Interactions</a:t>
            </a:r>
          </a:p>
          <a:p>
            <a:pPr marL="457200" lvl="0" indent="-457200" defTabSz="9144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AU" sz="2400" b="1" kern="0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457200" lvl="0" indent="-457200" defTabSz="9144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AU" sz="24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CEOS Review of Draft Ministerial Declaration and </a:t>
            </a:r>
            <a:r>
              <a:rPr lang="en-AU" sz="2400" b="1" i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Vision for GEO 2025 </a:t>
            </a:r>
            <a:r>
              <a:rPr lang="en-AU" sz="24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Documents</a:t>
            </a:r>
          </a:p>
          <a:p>
            <a:pPr lvl="0" defTabSz="914400">
              <a:lnSpc>
                <a:spcPct val="90000"/>
              </a:lnSpc>
              <a:spcBef>
                <a:spcPct val="20000"/>
              </a:spcBef>
              <a:defRPr/>
            </a:pPr>
            <a:endParaRPr lang="en-AU" sz="2400" b="1" kern="0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457200" lvl="0" indent="-457200" defTabSz="9144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AU" sz="24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Next Steps; Decisions Sought from CEOS Plenary </a:t>
            </a:r>
          </a:p>
          <a:p>
            <a:pPr lvl="0" defTabSz="914400">
              <a:lnSpc>
                <a:spcPct val="90000"/>
              </a:lnSpc>
              <a:spcBef>
                <a:spcPct val="20000"/>
              </a:spcBef>
              <a:defRPr/>
            </a:pPr>
            <a:endParaRPr lang="en-AU" sz="2400" b="1" kern="0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457200" lvl="0" indent="-457200" defTabSz="9144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en-AU" sz="2400" b="1" kern="0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flipV="1">
            <a:off x="8822267" y="7628466"/>
            <a:ext cx="77184" cy="754360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marL="0" lvl="1" algn="just"/>
            <a:r>
              <a:rPr lang="en-US" sz="2400" i="1" dirty="0"/>
              <a:t>As a guideline, presenters should try to provide no more than one slide per minute presenting. Presenters should also allow discussion time in </a:t>
            </a:r>
            <a:r>
              <a:rPr lang="en-US" sz="2400" i="1" dirty="0" smtClean="0"/>
              <a:t>their presentation </a:t>
            </a:r>
            <a:r>
              <a:rPr lang="en-US" sz="2400" i="1" dirty="0"/>
              <a:t>slot if discussion is desired or required</a:t>
            </a:r>
            <a:r>
              <a:rPr lang="en-US" sz="2400" i="1" dirty="0" smtClean="0"/>
              <a:t>.</a:t>
            </a:r>
            <a:endParaRPr lang="en-US" altLang="ja-JP" sz="2200" b="1" kern="0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1320800" y="85061"/>
            <a:ext cx="7568019" cy="62732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Background:  CEOS/Future GEO Interactions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7037" y="1219200"/>
            <a:ext cx="8832205" cy="555374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GB" altLang="ja-JP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ja-JP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CEOS designated representation and actively participates in GEO’s Post-2015 WG which met in March</a:t>
            </a:r>
            <a:r>
              <a:rPr kumimoji="0" lang="en-US" altLang="ja-JP" sz="22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and Sept 2012,  Jan and Sept 2013, with in between </a:t>
            </a:r>
            <a:r>
              <a:rPr kumimoji="0" lang="en-US" altLang="ja-JP" sz="2200" b="1" i="0" u="none" strike="noStrike" kern="0" cap="none" spc="0" normalizeH="0" noProof="0" dirty="0" err="1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telecons</a:t>
            </a:r>
            <a:r>
              <a:rPr kumimoji="0" lang="en-US" altLang="ja-JP" sz="22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 </a:t>
            </a:r>
            <a:endParaRPr kumimoji="0" lang="en-US" altLang="ja-JP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altLang="ja-JP" sz="2200" b="1" kern="0" noProof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Following report/discussion on GEO Post-2015 WG interactions, SIT-27 (La Jolla) established Ad Hoc CEOS GEO Post-2015 Team which worked with CEOS Chair/SIT Chair (and consulted with other space agency reps on GEO WG) in developing May 2012, as well as May 2013 CEOS Chair/SIT Chair responses to GEO Post-2015 recommendation drafts</a:t>
            </a:r>
            <a:endParaRPr lang="en-US" altLang="ja-JP" sz="2200" b="1" kern="0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ja-JP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CEOS</a:t>
            </a:r>
            <a:r>
              <a:rPr kumimoji="0" lang="en-US" altLang="ja-JP" sz="22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likewise designated representation and has actively participated in GEO Ministerial WG preparing January 2014 GEO Ministerial:  This WG met in Jan, May, Sept, and via </a:t>
            </a:r>
            <a:r>
              <a:rPr kumimoji="0" lang="en-US" altLang="ja-JP" sz="2200" b="1" i="0" u="none" strike="noStrike" kern="0" cap="none" spc="0" normalizeH="0" noProof="0" dirty="0" err="1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telecon</a:t>
            </a:r>
            <a:r>
              <a:rPr kumimoji="0" lang="en-US" altLang="ja-JP" sz="22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, and will meet Nov. 25-27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altLang="ja-JP" sz="2200" b="1" kern="0" noProof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CEOS Ad Hoc Group has </a:t>
            </a:r>
            <a:r>
              <a:rPr lang="en-US" altLang="ja-JP" sz="22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consulted space agency reps who represent their own countries/orgs in the 2 GEO WGs</a:t>
            </a:r>
            <a:endParaRPr kumimoji="0" lang="en-US" altLang="ja-JP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1320800" y="85061"/>
            <a:ext cx="7568019" cy="62732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Background:  CEOS/Future GEO Interactions -2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7037" y="1416908"/>
            <a:ext cx="8832205" cy="512994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GB" altLang="ja-JP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CEOS Recommendations re</a:t>
            </a:r>
            <a:r>
              <a:rPr kumimoji="0" lang="en-US" altLang="ja-JP" sz="16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Future GEO:  May 2012 letter from CEOS/SIT Chairs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altLang="ja-JP" sz="1600" b="1" i="0" u="none" strike="noStrike" kern="0" cap="none" spc="0" normalizeH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16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---GEO should conduct a critical review of its initial implementation effort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---GEO should focus on  a</a:t>
            </a:r>
            <a:r>
              <a:rPr kumimoji="0" lang="en-US" altLang="ja-JP" sz="16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small number of </a:t>
            </a:r>
            <a:r>
              <a:rPr lang="en-US" altLang="ja-JP" sz="16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highly visible projects with global impact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16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---An effective Secretariat Director and small, expert secretariat are essential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16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---GEO’s organizational form should more closely follow its functions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16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---The GEOSS Data Sharing Principles should provide the impetus for a Data 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1600" b="1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lang="en-US" altLang="ja-JP" sz="16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Democracy approach, with GEO and its Members to undertake meaningful and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1600" b="1" i="0" u="none" strike="noStrike" kern="0" cap="none" spc="0" normalizeH="0" noProof="0" dirty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kumimoji="0" lang="en-US" altLang="ja-JP" sz="16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practical steps to release previously unavailable data sets via Data-CORE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16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---GEO has a critical role to play in capacity building in relation to developing 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1600" b="1" i="0" u="none" strike="noStrike" kern="0" cap="none" spc="0" normalizeH="0" noProof="0" dirty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kumimoji="0" lang="en-US" altLang="ja-JP" sz="16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countries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16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---CEOS recognizes need for closer coordination/integration among space-based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1600" b="1" i="0" u="none" strike="noStrike" kern="0" cap="none" spc="0" normalizeH="0" noProof="0" dirty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kumimoji="0" lang="en-US" altLang="ja-JP" sz="16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and </a:t>
            </a:r>
            <a:r>
              <a:rPr kumimoji="0" lang="en-US" altLang="ja-JP" sz="1600" b="1" i="1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in situ </a:t>
            </a:r>
            <a:r>
              <a:rPr kumimoji="0" lang="en-US" altLang="ja-JP" sz="1600" b="1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assets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1600" b="1" i="0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---GEO should focus more attention on invigorating its Communities of Practice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1600" b="1" u="none" strike="noStrike" kern="0" cap="none" spc="0" normalizeH="0" noProof="0" dirty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kumimoji="0" lang="en-US" altLang="ja-JP" sz="1600" b="1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to support the objectives of an effectively coordinated Work Plan</a:t>
            </a:r>
            <a:endParaRPr kumimoji="0" lang="en-US" altLang="ja-JP" sz="1600" b="1" i="0" u="none" strike="noStrike" kern="0" cap="none" spc="0" normalizeH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ja-JP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7671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1320800" y="85061"/>
            <a:ext cx="7568019" cy="62732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Background:  CEOS/Future GEO Interactions -3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7037" y="1416908"/>
            <a:ext cx="8832205" cy="512994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GB" altLang="ja-JP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CEOS Recommendations re</a:t>
            </a:r>
            <a:r>
              <a:rPr kumimoji="0" lang="en-US" altLang="ja-JP" sz="16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Future GEO:  May 2013 letter from CEOS/SIT Chairs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16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  (provided together with suggested track change edits to the Post-2015 WG draft)</a:t>
            </a:r>
            <a:endParaRPr kumimoji="0" lang="en-US" altLang="ja-JP" sz="1600" b="1" i="0" u="none" strike="noStrike" kern="0" cap="none" spc="0" normalizeH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ja-JP" sz="1600" b="1" kern="0" noProof="0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1600" b="1" i="0" u="none" strike="noStrike" kern="0" cap="none" spc="0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---</a:t>
            </a:r>
            <a:r>
              <a:rPr kumimoji="0" lang="en-US" altLang="ja-JP" sz="1600" b="1" i="1" u="none" strike="noStrike" kern="0" cap="none" spc="0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Achievements</a:t>
            </a:r>
            <a:r>
              <a:rPr kumimoji="0" lang="en-US" altLang="ja-JP" sz="1600" b="1" i="1" u="none" strike="noStrike" kern="0" cap="none" spc="0" normalizeH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to Date </a:t>
            </a:r>
            <a:r>
              <a:rPr kumimoji="0" lang="en-US" altLang="ja-JP" sz="1600" b="1" i="0" u="none" strike="noStrike" kern="0" cap="none" spc="0" normalizeH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section should be strengthened to clearly demonstrate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1600" b="1" kern="0" noProof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lang="en-US" altLang="ja-JP" sz="1600" b="1" kern="0" noProof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significant achievements in terms of realized/projected outcomes vis-à-vis SBAs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1600" b="1" i="0" u="none" strike="noStrike" kern="0" cap="none" spc="0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---Current</a:t>
            </a:r>
            <a:r>
              <a:rPr kumimoji="0" lang="en-US" altLang="ja-JP" sz="1600" b="1" i="0" u="none" strike="noStrike" kern="0" cap="none" spc="0" normalizeH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text related to eight achievements is too technical; a roadmap linking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1600" b="1" kern="0" noProof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lang="en-US" altLang="ja-JP" sz="1600" b="1" kern="0" noProof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high ranking initiatives to each societal challenge would speak more to Ministers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16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---To fully address GEO Core Functions and Strategic Objectives as outlined in the 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1600" b="1" kern="0" noProof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lang="en-US" altLang="ja-JP" sz="1600" b="1" kern="0" noProof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Post-2015 recommendations, much broader engagement/commitment is needed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16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---GEOSS Information System requires firm commitments and reliable resourcing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1600" b="1" kern="0" noProof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---Dedicated, steady Sec support needed for effective GEO pursuit of “Open Data”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16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---Technical expertise is necessary to develop/monitor cooperative global initiatives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1600" b="1" kern="0" noProof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---Concrete direction and ideas are required to improve governance and resourcing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ja-JP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2270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1320800" y="85061"/>
            <a:ext cx="7568019" cy="627320"/>
          </a:xfrm>
        </p:spPr>
        <p:txBody>
          <a:bodyPr/>
          <a:lstStyle/>
          <a:p>
            <a:pPr eaLnBrk="1" hangingPunct="1"/>
            <a:r>
              <a:rPr lang="en-US" sz="12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CEOS Review of Draft Ministerial Declaration and </a:t>
            </a:r>
            <a:r>
              <a:rPr lang="en-US" sz="1200" i="1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Vision for GEO 2025 </a:t>
            </a:r>
            <a:r>
              <a:rPr lang="en-US" sz="12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Documents</a:t>
            </a:r>
            <a:r>
              <a:rPr lang="en-US" sz="12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/>
            </a:r>
            <a:br>
              <a:rPr lang="en-US" sz="12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</a:br>
            <a:r>
              <a:rPr lang="en-US" sz="12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 </a:t>
            </a:r>
            <a:endParaRPr lang="en-US" sz="1200" dirty="0" smtClean="0">
              <a:solidFill>
                <a:srgbClr val="FFC000"/>
              </a:solidFill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7037" y="1100667"/>
            <a:ext cx="8832205" cy="544618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GB" altLang="ja-JP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The CEOS 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Chair/all</a:t>
            </a:r>
            <a:r>
              <a:rPr kumimoji="0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GEO Principals 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received 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on 30</a:t>
            </a:r>
            <a:r>
              <a:rPr kumimoji="0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Sept </a:t>
            </a:r>
            <a:r>
              <a:rPr kumimoji="0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copies </a:t>
            </a:r>
            <a:r>
              <a:rPr kumimoji="0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of </a:t>
            </a:r>
            <a:r>
              <a:rPr kumimoji="0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Draft </a:t>
            </a:r>
            <a:r>
              <a:rPr kumimoji="0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Ministerial Declaration as well as the Draft </a:t>
            </a:r>
            <a:r>
              <a:rPr kumimoji="0" lang="en-US" altLang="ja-JP" sz="2000" b="1" i="1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Vision for GEO 2025 </a:t>
            </a:r>
            <a:r>
              <a:rPr kumimoji="0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document (including post-2015 recommendations), requesting any comments be provided by 15 Nov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altLang="ja-JP" sz="2000" b="1" kern="0" dirty="0" err="1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ExCom</a:t>
            </a: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on 30-31 Oct suggested minor changes to Declaration, left Vision paper/recommendations largely intact, refocused Pathways (key way forward) doc for sharing with Members/POs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CEOS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GEO Post-2015 Team will work with CEOS leadership to 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collect/finalize/submit comments</a:t>
            </a:r>
            <a:r>
              <a:rPr kumimoji="0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kumimoji="0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to GEO </a:t>
            </a:r>
            <a:r>
              <a:rPr kumimoji="0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by 15 Nov, such as: 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  ---emphasize System of Systems integration (</a:t>
            </a:r>
            <a:r>
              <a:rPr kumimoji="0" lang="en-US" altLang="ja-JP" sz="2000" b="1" i="0" u="none" strike="noStrike" kern="0" cap="none" spc="0" normalizeH="0" noProof="0" dirty="0" err="1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vs</a:t>
            </a:r>
            <a:r>
              <a:rPr kumimoji="0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stovepipes)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  ---GEO role in environmental governance requires collaboration 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2000" b="1" i="0" u="none" strike="noStrike" kern="0" cap="none" spc="0" normalizeH="0" noProof="0" dirty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kumimoji="0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     with other global programs/UN structures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  ---Integrate space segment with </a:t>
            </a:r>
            <a:r>
              <a:rPr lang="en-US" altLang="ja-JP" sz="2000" b="1" i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in situ </a:t>
            </a:r>
            <a:r>
              <a:rPr lang="en-US" altLang="ja-JP" sz="2000" b="1" kern="0" dirty="0" err="1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obs</a:t>
            </a: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, building upon IGOS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000" b="1" kern="0" baseline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  ---next</a:t>
            </a: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Ministerial to adopt Implementation Plan within 2 years,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     with intervening Plenaries</a:t>
            </a:r>
            <a:endParaRPr kumimoji="0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6133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1320800" y="85061"/>
            <a:ext cx="7568019" cy="627320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Next Steps; Decisions Sought from CEOS Plenary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7037" y="1416908"/>
            <a:ext cx="8832205" cy="512994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GB" altLang="ja-JP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Next Steps for CEOS</a:t>
            </a:r>
            <a:r>
              <a:rPr kumimoji="0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re Future GEO (GEO X &amp; Ministerial)</a:t>
            </a:r>
            <a:endParaRPr lang="en-US" altLang="ja-JP" sz="2000" b="1" kern="0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 ---Develop CEOS response due 15 Nov</a:t>
            </a:r>
            <a:r>
              <a:rPr kumimoji="0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to GEO Sec </a:t>
            </a:r>
            <a:r>
              <a:rPr kumimoji="0" lang="en-US" altLang="ja-JP" sz="2000" b="1" i="0" u="none" strike="noStrike" kern="0" cap="none" spc="0" normalizeH="0" noProof="0" dirty="0" err="1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Dir</a:t>
            </a:r>
            <a:endParaRPr kumimoji="0" lang="en-US" altLang="ja-JP" sz="2000" b="1" i="0" u="none" strike="noStrike" kern="0" cap="none" spc="0" normalizeH="0" noProof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000" b="1" kern="0" baseline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 ---The CEO is working to identify CEOS delegation to </a:t>
            </a: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GEO X and 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000" b="1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    Ministerial, due 15 Nov to GEO Sec </a:t>
            </a:r>
            <a:r>
              <a:rPr lang="en-US" altLang="ja-JP" sz="2000" b="1" kern="0" dirty="0" err="1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Dir</a:t>
            </a: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 (CEO’s 25 Oct request)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 ---Review final GEO Plenary/Ministerial documentation that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000" b="1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    GEO will be sending out on 27 Nov, coordinating CEOS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000" b="1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    positions, as necessary, with space agency interests of 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000" b="1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    other GEO Members, Participating Organizations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kumimoji="0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</a:t>
            </a: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---Prepare CEOS exhibit, </a:t>
            </a: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CEOS </a:t>
            </a: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one-pager, </a:t>
            </a:r>
            <a:r>
              <a:rPr kumimoji="0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CEOS </a:t>
            </a:r>
            <a:r>
              <a:rPr kumimoji="0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entity inputs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000" b="1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 </a:t>
            </a:r>
            <a:r>
              <a:rPr kumimoji="0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into </a:t>
            </a: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GEO Showcases and co-sponsored side events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000" b="1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 ---Remain abreast of post-GEO Plenary/Ministerial developments 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000" b="1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     with regard to post-2015 GEO, new Implementation Plan</a:t>
            </a: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,</a:t>
            </a: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ja-JP" sz="2000" b="1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lang="en-US" altLang="ja-JP" sz="20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     annual Plenaries, early 2016 Ministerial</a:t>
            </a:r>
            <a:endParaRPr lang="en-US" altLang="ja-JP" sz="2000" b="1" kern="0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R="0" lvl="1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22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kumimoji="0" lang="en-US" altLang="ja-JP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9274318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1320800" y="85061"/>
            <a:ext cx="7568019" cy="627320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Next Steps; Decisions Sought from CEOS Plenary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7037" y="1416908"/>
            <a:ext cx="8832205" cy="512994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altLang="ja-JP" sz="2400" b="1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Suggested decisions to be taken by CEOS Plenary: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GB" altLang="ja-JP" sz="2400" b="1" kern="0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AutoNum type="arabicParenBoth"/>
              <a:tabLst/>
              <a:defRPr/>
            </a:pPr>
            <a:r>
              <a:rPr lang="en-GB" altLang="ja-JP" sz="2400" b="1" kern="0" noProof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Continue the Ad Hoc Team (to be addressed in Agenda Item 26)</a:t>
            </a:r>
          </a:p>
          <a:p>
            <a:pPr marL="457200" marR="0" lvl="0" indent="-4572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AutoNum type="arabicParenBoth"/>
              <a:tabLst/>
              <a:defRPr/>
            </a:pPr>
            <a:r>
              <a:rPr kumimoji="0" lang="en-GB" altLang="ja-JP" sz="2400" b="1" i="0" u="none" strike="noStrike" kern="0" cap="none" spc="0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Direct development and provision by 15 Nov of CEOS</a:t>
            </a:r>
            <a:r>
              <a:rPr kumimoji="0" lang="en-GB" altLang="ja-JP" sz="2400" b="1" i="0" u="none" strike="noStrike" kern="0" cap="none" spc="0" normalizeH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 response to GEO re Draft Ministerial Declaration and Draft </a:t>
            </a:r>
            <a:r>
              <a:rPr kumimoji="0" lang="en-GB" altLang="ja-JP" sz="2400" b="1" i="1" u="none" strike="noStrike" kern="0" cap="none" spc="0" normalizeH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Vision for GEO 2025 </a:t>
            </a:r>
            <a:r>
              <a:rPr kumimoji="0" lang="en-GB" altLang="ja-JP" sz="2400" b="1" i="0" u="none" strike="noStrike" kern="0" cap="none" spc="0" normalizeH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  <a:cs typeface="Arial" pitchFamily="34" charset="0"/>
              </a:rPr>
              <a:t>document</a:t>
            </a:r>
          </a:p>
        </p:txBody>
      </p:sp>
    </p:spTree>
    <p:extLst>
      <p:ext uri="{BB962C8B-B14F-4D97-AF65-F5344CB8AC3E}">
        <p14:creationId xmlns:p14="http://schemas.microsoft.com/office/powerpoint/2010/main" val="4147764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908</Words>
  <Application>Microsoft Office PowerPoint</Application>
  <PresentationFormat>On-screen Show (4:3)</PresentationFormat>
  <Paragraphs>95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4_EUM_template_v03</vt:lpstr>
      <vt:lpstr>CEOS Inputs re Future GEO (GEO Ministerial and  GEO Post-2015)</vt:lpstr>
      <vt:lpstr>Contents of Presentation </vt:lpstr>
      <vt:lpstr>Background:  CEOS/Future GEO Interactions </vt:lpstr>
      <vt:lpstr>Background:  CEOS/Future GEO Interactions -2</vt:lpstr>
      <vt:lpstr>Background:  CEOS/Future GEO Interactions -3</vt:lpstr>
      <vt:lpstr>CEOS Review of Draft Ministerial Declaration and Vision for GEO 2025 Documents  </vt:lpstr>
      <vt:lpstr>Next Steps; Decisions Sought from CEOS Plenary</vt:lpstr>
      <vt:lpstr>Next Steps; Decisions Sought from CEOS Plenary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Brent Smith</cp:lastModifiedBy>
  <cp:revision>83</cp:revision>
  <cp:lastPrinted>2013-10-30T21:25:07Z</cp:lastPrinted>
  <dcterms:created xsi:type="dcterms:W3CDTF">2011-11-16T09:23:13Z</dcterms:created>
  <dcterms:modified xsi:type="dcterms:W3CDTF">2013-11-05T04:39:52Z</dcterms:modified>
</cp:coreProperties>
</file>