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0" r:id="rId2"/>
    <p:sldId id="263" r:id="rId3"/>
    <p:sldId id="265" r:id="rId4"/>
    <p:sldId id="264" r:id="rId5"/>
    <p:sldId id="272" r:id="rId6"/>
    <p:sldId id="276" r:id="rId7"/>
    <p:sldId id="273" r:id="rId8"/>
  </p:sldIdLst>
  <p:sldSz cx="9144000" cy="6858000" type="screen4x3"/>
  <p:notesSz cx="6769100" cy="9906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0581" autoAdjust="0"/>
  </p:normalViewPr>
  <p:slideViewPr>
    <p:cSldViewPr snapToGrid="0" snapToObjects="1">
      <p:cViewPr varScale="1">
        <p:scale>
          <a:sx n="78" d="100"/>
          <a:sy n="78" d="100"/>
        </p:scale>
        <p:origin x="-150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3813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D70DE-EB2B-45D9-A94D-FF43EA38DEE8}" type="datetimeFigureOut">
              <a:rPr lang="en-GB" smtClean="0"/>
              <a:t>25/10/2013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3813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47696-AC61-457F-9E00-848FC23DC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4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8" y="0"/>
            <a:ext cx="2933277" cy="49530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8" y="9408981"/>
            <a:ext cx="2933277" cy="49530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5537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27</a:t>
            </a:r>
            <a:r>
              <a:rPr lang="en-US" sz="1400" b="0" baseline="300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sz="1400" b="0" baseline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CEOS Plenary |</a:t>
            </a:r>
            <a:r>
              <a:rPr lang="en-US" sz="1400" b="0" kern="12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ＭＳ Ｐゴシック" pitchFamily="-106" charset="-128"/>
                <a:cs typeface="+mn-cs"/>
              </a:rPr>
              <a:t>Montréal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| 5 - 6 November 2013</a:t>
            </a:r>
            <a:endParaRPr lang="en-US" sz="1400" b="0" noProof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FCC9-7A04-4086-A30D-E04260478F8F}" type="datetime1">
              <a:rPr lang="en-GB"/>
              <a:pPr>
                <a:defRPr/>
              </a:pPr>
              <a:t>25/10/2013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997F-B99A-4ACF-AE94-2B1F29C139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38538"/>
      </p:ext>
    </p:extLst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7130" y="568610"/>
            <a:ext cx="1442165" cy="528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27</a:t>
            </a:r>
            <a:r>
              <a:rPr lang="en-US" sz="1050" b="1" baseline="30000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 CEOS Plenary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Montréal, Canada</a:t>
            </a:r>
            <a: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5-6 November, 2013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6.jpeg"/><Relationship Id="rId3" Type="http://schemas.openxmlformats.org/officeDocument/2006/relationships/hyperlink" Target="http://copernicus.eu/index.php?eID=tx_cms_showpic&amp;file=uploads/pics/Sentinel1_small.jpg&amp;width=800m&amp;height=600m&amp;bodyTag=%3cbody%20style%3D%22margin:0;%20background:#fff;&quot;&gt;&amp;wrap=&lt;a href%3D&quot;javascript:close();&quot;&gt; | &lt;/a&gt;&amp;md5=18897bd49e07962931cff391ad51599f" TargetMode="External"/><Relationship Id="rId7" Type="http://schemas.openxmlformats.org/officeDocument/2006/relationships/hyperlink" Target="http://copernicus.eu/index.php?eID=tx_cms_showpic&amp;file=uploads/pics/Sentinel3_1.jpg&amp;width=800m&amp;height=600m&amp;bodyTag=%3cbody%20style%3D%22margin:0;%20background:#fff;&quot;&gt;&amp;wrap=&lt;a href%3D&quot;javascript:close();&quot;&gt; | &lt;/a&gt;&amp;md5=66f4dccc280bf55ffee27e2715734a27" TargetMode="External"/><Relationship Id="rId12" Type="http://schemas.openxmlformats.org/officeDocument/2006/relationships/image" Target="../media/image1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hyperlink" Target="http://copernicus.eu/index.php?eID=tx_cms_showpic&amp;file=uploads/pics/MetOp_Second_Generation_small.jpg&amp;width=800m&amp;height=600m&amp;bodyTag=%3cbody%20style%3D%22margin:0;%20background:#fff;&quot;&gt;&amp;wrap=&lt;a href%3D&quot;javascript:close();&quot;&gt; | &lt;/a&gt;&amp;md5=e5e8af689f561c6c6ef0320a9dc37f30" TargetMode="External"/><Relationship Id="rId5" Type="http://schemas.openxmlformats.org/officeDocument/2006/relationships/hyperlink" Target="http://copernicus.eu/index.php?eID=tx_cms_showpic&amp;file=uploads/pics/Sentinel2-small.jpg&amp;width=800m&amp;height=600m&amp;bodyTag=%3cbody%20style%3D%22margin:0;%20background:#fff;&quot;&gt;&amp;wrap=&lt;a href%3D&quot;javascript:close();&quot;&gt; | &lt;/a&gt;&amp;md5=dc35f01150c546eb991341c264f61567" TargetMode="External"/><Relationship Id="rId10" Type="http://schemas.openxmlformats.org/officeDocument/2006/relationships/image" Target="../media/image14.jpeg"/><Relationship Id="rId4" Type="http://schemas.openxmlformats.org/officeDocument/2006/relationships/image" Target="../media/image11.jpeg"/><Relationship Id="rId9" Type="http://schemas.openxmlformats.org/officeDocument/2006/relationships/hyperlink" Target="http://copernicus.eu/index.php?eID=tx_cms_showpic&amp;file=uploads/pics/Sentinel-4_small.jpg&amp;width=800m&amp;height=600m&amp;bodyTag=%3cbody%20style%3D%22margin:0;%20background:#fff;&quot;&gt;&amp;wrap=&lt;a href%3D&quot;javascript:close();&quot;&gt; | &lt;/a&gt;&amp;md5=9d14076e6686f0dd351ae39a9aae5ce8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opernicus.eu/index.php?eID=tx_cms_showpic&amp;file=uploads/pics/Sentinel-4_small.jpg&amp;width=800m&amp;height=600m&amp;bodyTag=%3cbody%20style%3D%22margin:0;%20background:#fff;&quot;&gt;&amp;wrap=&lt;a href%3D&quot;javascript:close();&quot;&gt; | &lt;/a&gt;&amp;md5=9d14076e6686f0dd351ae39a9aae5ce8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copernicus.eu/index.php?eID=tx_cms_showpic&amp;file=uploads/pics/Sentinel1_small.jpg&amp;width=800m&amp;height=600m&amp;bodyTag=%3cbody%20style%3D%22margin:0;%20background:#fff;&quot;&gt;&amp;wrap=&lt;a href%3D&quot;javascript:close();&quot;&gt; | &lt;/a&gt;&amp;md5=18897bd49e07962931cff391ad51599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pernicus.eu/index.php?eID=tx_cms_showpic&amp;file=uploads/pics/Sentinel3_1.jpg&amp;width=800m&amp;height=600m&amp;bodyTag=%3cbody%20style%3D%22margin:0;%20background:#fff;&quot;&gt;&amp;wrap=&lt;a href%3D&quot;javascript:close();&quot;&gt; | &lt;/a&gt;&amp;md5=66f4dccc280bf55ffee27e2715734a27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0" Type="http://schemas.openxmlformats.org/officeDocument/2006/relationships/hyperlink" Target="http://copernicus.eu/index.php?eID=tx_cms_showpic&amp;file=uploads/pics/MetOp_Second_Generation_small.jpg&amp;width=800m&amp;height=600m&amp;bodyTag=%3cbody%20style%3D%22margin:0;%20background:#fff;&quot;&gt;&amp;wrap=&lt;a href%3D&quot;javascript:close();&quot;&gt; | &lt;/a&gt;&amp;md5=e5e8af689f561c6c6ef0320a9dc37f30" TargetMode="External"/><Relationship Id="rId4" Type="http://schemas.openxmlformats.org/officeDocument/2006/relationships/hyperlink" Target="http://copernicus.eu/index.php?eID=tx_cms_showpic&amp;file=uploads/pics/Sentinel2-small.jpg&amp;width=800m&amp;height=600m&amp;bodyTag=%3cbody%20style%3D%22margin:0;%20background:#fff;&quot;&gt;&amp;wrap=&lt;a href%3D&quot;javascript:close();&quot;&gt; | &lt;/a&gt;&amp;md5=dc35f01150c546eb991341c264f61567" TargetMode="External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4081097" y="2266546"/>
            <a:ext cx="4826977" cy="1549806"/>
          </a:xfrm>
        </p:spPr>
        <p:txBody>
          <a:bodyPr/>
          <a:lstStyle/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Agenda item: 12 </a:t>
            </a:r>
          </a:p>
          <a:p>
            <a:pPr eaLnBrk="1" hangingPunct="1"/>
            <a:r>
              <a:rPr lang="en-GB" altLang="ja-JP" dirty="0" err="1" smtClean="0">
                <a:latin typeface="Calibri" pitchFamily="34" charset="0"/>
                <a:ea typeface="ＭＳ Ｐゴシック" pitchFamily="50" charset="-128"/>
              </a:rPr>
              <a:t>Dr.</a:t>
            </a:r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 Reinhard Schulte-Braucks </a:t>
            </a:r>
          </a:p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European Commission  - Head Copernicus Infrastructures</a:t>
            </a:r>
          </a:p>
          <a:p>
            <a:pPr eaLnBrk="1" hangingPunct="1"/>
            <a:endParaRPr lang="en-GB" altLang="ja-JP" dirty="0" smtClean="0">
              <a:latin typeface="Calibri" pitchFamily="34" charset="0"/>
              <a:ea typeface="ＭＳ Ｐゴシック" pitchFamily="50" charset="-128"/>
            </a:endParaRPr>
          </a:p>
        </p:txBody>
      </p:sp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722914" y="666750"/>
            <a:ext cx="5346441" cy="1434424"/>
          </a:xfrm>
        </p:spPr>
        <p:txBody>
          <a:bodyPr/>
          <a:lstStyle/>
          <a:p>
            <a:r>
              <a:rPr lang="en-US" sz="3600" dirty="0" smtClean="0"/>
              <a:t>Update on Copernicus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79" y="4976327"/>
            <a:ext cx="233521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734" y="5824537"/>
            <a:ext cx="233521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323850" y="115888"/>
            <a:ext cx="7127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n-GB" altLang="en-US" sz="3200" b="1" dirty="0" smtClean="0">
                <a:solidFill>
                  <a:schemeClr val="bg1"/>
                </a:solidFill>
              </a:rPr>
              <a:t>       Copernicus </a:t>
            </a:r>
            <a:r>
              <a:rPr lang="en-GB" altLang="en-US" sz="3200" b="1" dirty="0">
                <a:solidFill>
                  <a:schemeClr val="bg1"/>
                </a:solidFill>
              </a:rPr>
              <a:t>strategy</a:t>
            </a:r>
          </a:p>
        </p:txBody>
      </p:sp>
      <p:sp>
        <p:nvSpPr>
          <p:cNvPr id="8196" name="Line 37"/>
          <p:cNvSpPr>
            <a:spLocks noChangeShapeType="1"/>
          </p:cNvSpPr>
          <p:nvPr/>
        </p:nvSpPr>
        <p:spPr bwMode="auto">
          <a:xfrm>
            <a:off x="611188" y="836613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46063" y="1695236"/>
            <a:ext cx="8507412" cy="3765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0000"/>
              </a:lnSpc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US" sz="2400" dirty="0" smtClean="0">
                <a:ea typeface="ＭＳ Ｐゴシック" pitchFamily="34" charset="-128"/>
              </a:rPr>
              <a:t>A source of information </a:t>
            </a:r>
            <a:r>
              <a:rPr lang="en-US" sz="2400" dirty="0">
                <a:ea typeface="ＭＳ Ｐゴシック" pitchFamily="34" charset="-128"/>
              </a:rPr>
              <a:t>for policymakers, 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scientists</a:t>
            </a:r>
            <a:r>
              <a:rPr lang="en-US" sz="2400" dirty="0" smtClean="0">
                <a:ea typeface="ＭＳ Ｐゴシック" pitchFamily="34" charset="-128"/>
              </a:rPr>
              <a:t>, business and the public at large</a:t>
            </a:r>
          </a:p>
          <a:p>
            <a:pPr eaLnBrk="1" hangingPunct="1">
              <a:lnSpc>
                <a:spcPct val="110000"/>
              </a:lnSpc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US" sz="2400" dirty="0" smtClean="0">
                <a:ea typeface="ＭＳ Ｐゴシック" pitchFamily="34" charset="-128"/>
              </a:rPr>
              <a:t>A European response to 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global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needs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US" sz="2200" dirty="0" smtClean="0">
                <a:ea typeface="ＭＳ Ｐゴシック" pitchFamily="34" charset="-128"/>
              </a:rPr>
              <a:t>to manage the environment,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Clr>
                <a:schemeClr val="folHlink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ea typeface="ＭＳ Ｐゴシック" pitchFamily="34" charset="-128"/>
              </a:rPr>
              <a:t>to mitigate the effects of climate change and 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  <a:buClr>
                <a:schemeClr val="folHlink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ea typeface="ＭＳ Ｐゴシック" pitchFamily="34" charset="-128"/>
              </a:rPr>
              <a:t>to ensure civil security</a:t>
            </a:r>
          </a:p>
          <a:p>
            <a:pPr eaLnBrk="1" hangingPunct="1">
              <a:lnSpc>
                <a:spcPct val="110000"/>
              </a:lnSpc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US" sz="2400" dirty="0" smtClean="0">
                <a:ea typeface="ＭＳ Ｐゴシック" pitchFamily="34" charset="-128"/>
              </a:rPr>
              <a:t>A 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user-driven</a:t>
            </a:r>
            <a:r>
              <a:rPr 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smtClean="0">
                <a:ea typeface="ＭＳ Ｐゴシック" pitchFamily="34" charset="-128"/>
              </a:rPr>
              <a:t>programme</a:t>
            </a:r>
            <a:r>
              <a:rPr lang="en-US" sz="2400" dirty="0" smtClean="0">
                <a:ea typeface="ＭＳ Ｐゴシック" pitchFamily="34" charset="-128"/>
              </a:rPr>
              <a:t> of services</a:t>
            </a:r>
          </a:p>
          <a:p>
            <a:pPr eaLnBrk="1" hangingPunct="1">
              <a:lnSpc>
                <a:spcPct val="110000"/>
              </a:lnSpc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US" sz="2400" dirty="0" smtClean="0">
                <a:ea typeface="ＭＳ Ｐゴシック" pitchFamily="34" charset="-128"/>
              </a:rPr>
              <a:t>An 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integrated</a:t>
            </a:r>
            <a:r>
              <a:rPr lang="en-US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Earth Observation system (combining space-based and in-situ data with Earth System Models, delivered to users by 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6 service providers</a:t>
            </a:r>
            <a:r>
              <a:rPr lang="en-US" sz="2400" dirty="0" smtClean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A330-0FB8-4790-80C2-67091B497493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60205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4" y="5849144"/>
            <a:ext cx="233521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Rectangle 1"/>
          <p:cNvSpPr>
            <a:spLocks noChangeArrowheads="1"/>
          </p:cNvSpPr>
          <p:nvPr/>
        </p:nvSpPr>
        <p:spPr bwMode="auto">
          <a:xfrm>
            <a:off x="1403349" y="115888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GB" altLang="en-US" sz="3200" b="1" dirty="0" smtClean="0">
                <a:solidFill>
                  <a:schemeClr val="bg1"/>
                </a:solidFill>
              </a:rPr>
              <a:t>Copernicus services 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pic>
        <p:nvPicPr>
          <p:cNvPr id="11268" name="Picture 19" descr="Land servi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0" y="1816393"/>
            <a:ext cx="1169988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20" descr="Air monitoring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7" r="34682"/>
          <a:stretch>
            <a:fillRect/>
          </a:stretch>
        </p:blipFill>
        <p:spPr bwMode="auto">
          <a:xfrm>
            <a:off x="6434138" y="1816393"/>
            <a:ext cx="11620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1" descr="Marine servic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9" r="2257"/>
          <a:stretch>
            <a:fillRect/>
          </a:stretch>
        </p:blipFill>
        <p:spPr bwMode="auto">
          <a:xfrm>
            <a:off x="4055528" y="1816393"/>
            <a:ext cx="11620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22" descr="Emergency Floo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15"/>
          <a:stretch>
            <a:fillRect/>
          </a:stretch>
        </p:blipFill>
        <p:spPr bwMode="auto">
          <a:xfrm>
            <a:off x="1597025" y="3917529"/>
            <a:ext cx="1169988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23"/>
          <p:cNvSpPr txBox="1">
            <a:spLocks noChangeArrowheads="1"/>
          </p:cNvSpPr>
          <p:nvPr/>
        </p:nvSpPr>
        <p:spPr bwMode="auto">
          <a:xfrm>
            <a:off x="1177925" y="2994025"/>
            <a:ext cx="2027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Land Monitoring</a:t>
            </a:r>
          </a:p>
        </p:txBody>
      </p:sp>
      <p:sp>
        <p:nvSpPr>
          <p:cNvPr id="11273" name="Text Box 24"/>
          <p:cNvSpPr txBox="1">
            <a:spLocks noChangeArrowheads="1"/>
          </p:cNvSpPr>
          <p:nvPr/>
        </p:nvSpPr>
        <p:spPr bwMode="auto">
          <a:xfrm>
            <a:off x="3523456" y="2994025"/>
            <a:ext cx="2230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Marine Monitoring</a:t>
            </a:r>
          </a:p>
        </p:txBody>
      </p:sp>
      <p:sp>
        <p:nvSpPr>
          <p:cNvPr id="11274" name="Text Box 25"/>
          <p:cNvSpPr txBox="1">
            <a:spLocks noChangeArrowheads="1"/>
          </p:cNvSpPr>
          <p:nvPr/>
        </p:nvSpPr>
        <p:spPr bwMode="auto">
          <a:xfrm>
            <a:off x="5868987" y="2992438"/>
            <a:ext cx="287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Atmosphere Monitoring</a:t>
            </a:r>
          </a:p>
        </p:txBody>
      </p:sp>
      <p:sp>
        <p:nvSpPr>
          <p:cNvPr id="11275" name="Text Box 26"/>
          <p:cNvSpPr txBox="1">
            <a:spLocks noChangeArrowheads="1"/>
          </p:cNvSpPr>
          <p:nvPr/>
        </p:nvSpPr>
        <p:spPr bwMode="auto">
          <a:xfrm>
            <a:off x="705644" y="5164332"/>
            <a:ext cx="2952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Emergency Management</a:t>
            </a:r>
          </a:p>
        </p:txBody>
      </p:sp>
      <p:sp>
        <p:nvSpPr>
          <p:cNvPr id="11276" name="Text Box 27"/>
          <p:cNvSpPr txBox="1">
            <a:spLocks noChangeArrowheads="1"/>
          </p:cNvSpPr>
          <p:nvPr/>
        </p:nvSpPr>
        <p:spPr bwMode="auto">
          <a:xfrm>
            <a:off x="6069013" y="5164332"/>
            <a:ext cx="203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Climate Change</a:t>
            </a:r>
          </a:p>
        </p:txBody>
      </p:sp>
      <p:sp>
        <p:nvSpPr>
          <p:cNvPr id="11277" name="Text Box 28"/>
          <p:cNvSpPr txBox="1">
            <a:spLocks noChangeArrowheads="1"/>
          </p:cNvSpPr>
          <p:nvPr/>
        </p:nvSpPr>
        <p:spPr bwMode="auto">
          <a:xfrm>
            <a:off x="3768725" y="5164332"/>
            <a:ext cx="1739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Security</a:t>
            </a:r>
          </a:p>
        </p:txBody>
      </p:sp>
      <p:pic>
        <p:nvPicPr>
          <p:cNvPr id="11278" name="Picture 29" descr="Climate chan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92" r="12474"/>
          <a:stretch>
            <a:fillRect/>
          </a:stretch>
        </p:blipFill>
        <p:spPr bwMode="auto">
          <a:xfrm>
            <a:off x="6446547" y="3912766"/>
            <a:ext cx="1173163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30" descr="Security pirac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46"/>
          <a:stretch>
            <a:fillRect/>
          </a:stretch>
        </p:blipFill>
        <p:spPr bwMode="auto">
          <a:xfrm>
            <a:off x="4059238" y="3914354"/>
            <a:ext cx="116205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0" name="Text Box 31"/>
          <p:cNvSpPr txBox="1">
            <a:spLocks noChangeArrowheads="1"/>
          </p:cNvSpPr>
          <p:nvPr/>
        </p:nvSpPr>
        <p:spPr bwMode="auto">
          <a:xfrm>
            <a:off x="381130" y="1382875"/>
            <a:ext cx="5832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000" b="1" dirty="0">
                <a:solidFill>
                  <a:srgbClr val="00B050"/>
                </a:solidFill>
                <a:latin typeface="Arial" charset="0"/>
                <a:ea typeface="ＭＳ Ｐゴシック" pitchFamily="34" charset="-128"/>
              </a:rPr>
              <a:t>Services monitoring Earth systems</a:t>
            </a:r>
          </a:p>
        </p:txBody>
      </p:sp>
      <p:sp>
        <p:nvSpPr>
          <p:cNvPr id="11281" name="Text Box 32"/>
          <p:cNvSpPr txBox="1">
            <a:spLocks noChangeArrowheads="1"/>
          </p:cNvSpPr>
          <p:nvPr/>
        </p:nvSpPr>
        <p:spPr bwMode="auto">
          <a:xfrm>
            <a:off x="539750" y="3515891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BE" altLang="en-US" sz="2000" b="1" dirty="0">
                <a:solidFill>
                  <a:srgbClr val="00B050"/>
                </a:solidFill>
                <a:latin typeface="Arial" charset="0"/>
                <a:ea typeface="ＭＳ Ｐゴシック" pitchFamily="34" charset="-128"/>
              </a:rPr>
              <a:t>Horizontal services</a:t>
            </a:r>
            <a:endParaRPr lang="en-GB" altLang="en-US" sz="2000" b="1" dirty="0">
              <a:solidFill>
                <a:srgbClr val="00B05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210" name="Text Box 33"/>
          <p:cNvSpPr txBox="1">
            <a:spLocks noChangeArrowheads="1"/>
          </p:cNvSpPr>
          <p:nvPr/>
        </p:nvSpPr>
        <p:spPr bwMode="auto">
          <a:xfrm>
            <a:off x="577056" y="5775326"/>
            <a:ext cx="5976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Symbol" pitchFamily="18" charset="2"/>
              <a:buChar char="Þ"/>
              <a:defRPr/>
            </a:pPr>
            <a:r>
              <a:rPr lang="en-GB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34" charset="-128"/>
              </a:rPr>
              <a:t> Output: Value-Added Information </a:t>
            </a:r>
          </a:p>
        </p:txBody>
      </p:sp>
      <p:sp>
        <p:nvSpPr>
          <p:cNvPr id="11283" name="Line 34"/>
          <p:cNvSpPr>
            <a:spLocks noChangeShapeType="1"/>
          </p:cNvSpPr>
          <p:nvPr/>
        </p:nvSpPr>
        <p:spPr bwMode="auto">
          <a:xfrm>
            <a:off x="539750" y="3503937"/>
            <a:ext cx="7777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35"/>
          <p:cNvSpPr>
            <a:spLocks noChangeShapeType="1"/>
          </p:cNvSpPr>
          <p:nvPr/>
        </p:nvSpPr>
        <p:spPr bwMode="auto">
          <a:xfrm>
            <a:off x="576230" y="5677094"/>
            <a:ext cx="7777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37"/>
          <p:cNvSpPr>
            <a:spLocks noChangeShapeType="1"/>
          </p:cNvSpPr>
          <p:nvPr/>
        </p:nvSpPr>
        <p:spPr bwMode="auto">
          <a:xfrm>
            <a:off x="611188" y="836613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34"/>
          <p:cNvSpPr>
            <a:spLocks noChangeShapeType="1"/>
          </p:cNvSpPr>
          <p:nvPr/>
        </p:nvSpPr>
        <p:spPr bwMode="auto">
          <a:xfrm>
            <a:off x="539750" y="981075"/>
            <a:ext cx="7777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2E673-5411-44C1-AE32-7C30AEE8A1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82452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987425"/>
            <a:ext cx="7416800" cy="15788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endParaRPr lang="en-GB" altLang="en-US" sz="28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ts val="1800"/>
              </a:spcBef>
              <a:defRPr/>
            </a:pPr>
            <a:r>
              <a:rPr lang="en-GB" altLang="en-US" sz="2800" b="1" dirty="0" smtClean="0">
                <a:solidFill>
                  <a:srgbClr val="FF0000"/>
                </a:solidFill>
              </a:rPr>
              <a:t>Sentinels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Five EO missions developed specifically for Copernicus</a:t>
            </a:r>
            <a:endParaRPr lang="en-GB" alt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4" y="5940425"/>
            <a:ext cx="233521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1403350" y="115888"/>
            <a:ext cx="7454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GB" altLang="en-US" sz="3200" b="1" dirty="0">
                <a:solidFill>
                  <a:schemeClr val="bg1"/>
                </a:solidFill>
              </a:rPr>
              <a:t>Copernicus space infrastructure</a:t>
            </a:r>
          </a:p>
        </p:txBody>
      </p:sp>
      <p:sp>
        <p:nvSpPr>
          <p:cNvPr id="10245" name="Line 37"/>
          <p:cNvSpPr>
            <a:spLocks noChangeShapeType="1"/>
          </p:cNvSpPr>
          <p:nvPr/>
        </p:nvSpPr>
        <p:spPr bwMode="auto">
          <a:xfrm>
            <a:off x="567718" y="1322996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246" name="Picture 2" descr="9331f9415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46362"/>
            <a:ext cx="12954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3" descr="eae2034ec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94" y="2655094"/>
            <a:ext cx="12763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4" descr="6b5c031770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13" y="2687824"/>
            <a:ext cx="126206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5" descr="9644afbb54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863" y="2608566"/>
            <a:ext cx="122555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6" descr="304fd786dd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2611794"/>
            <a:ext cx="1279525" cy="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388" y="3573463"/>
            <a:ext cx="4392612" cy="23544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endParaRPr lang="en-GB" altLang="en-US" sz="2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endParaRPr lang="en-GB" altLang="en-US" sz="2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r>
              <a:rPr lang="en-GB" altLang="en-US" sz="2000" b="1" dirty="0" smtClean="0">
                <a:solidFill>
                  <a:srgbClr val="FF0000"/>
                </a:solidFill>
              </a:rPr>
              <a:t>PLUS</a:t>
            </a:r>
            <a:endParaRPr lang="en-GB" altLang="en-US" sz="2000" b="1" dirty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ts val="600"/>
              </a:spcBef>
              <a:defRPr/>
            </a:pPr>
            <a:r>
              <a:rPr lang="en-GB" alt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Contributing Missions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b="1" dirty="0"/>
              <a:t>Third party EO missions offering their data to Copernicus  (EU/ESA MSs, EUMETSAT, commercial, international)</a:t>
            </a:r>
          </a:p>
        </p:txBody>
      </p:sp>
      <p:sp>
        <p:nvSpPr>
          <p:cNvPr id="10253" name="TextBox 13"/>
          <p:cNvSpPr txBox="1">
            <a:spLocks noChangeArrowheads="1"/>
          </p:cNvSpPr>
          <p:nvPr/>
        </p:nvSpPr>
        <p:spPr bwMode="auto">
          <a:xfrm>
            <a:off x="2375694" y="3899051"/>
            <a:ext cx="1133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 smtClean="0">
                <a:solidFill>
                  <a:srgbClr val="00B050"/>
                </a:solidFill>
              </a:rPr>
              <a:t>Sentinel-2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10254" name="TextBox 14"/>
          <p:cNvSpPr txBox="1">
            <a:spLocks noChangeArrowheads="1"/>
          </p:cNvSpPr>
          <p:nvPr/>
        </p:nvSpPr>
        <p:spPr bwMode="auto">
          <a:xfrm>
            <a:off x="4202113" y="3897463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 smtClean="0">
                <a:solidFill>
                  <a:srgbClr val="00B050"/>
                </a:solidFill>
              </a:rPr>
              <a:t>Sentinel-3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10255" name="TextBox 15"/>
          <p:cNvSpPr txBox="1">
            <a:spLocks noChangeArrowheads="1"/>
          </p:cNvSpPr>
          <p:nvPr/>
        </p:nvSpPr>
        <p:spPr bwMode="auto">
          <a:xfrm>
            <a:off x="5932961" y="3897463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Sentinel-4</a:t>
            </a:r>
          </a:p>
        </p:txBody>
      </p:sp>
      <p:sp>
        <p:nvSpPr>
          <p:cNvPr id="10256" name="TextBox 16"/>
          <p:cNvSpPr txBox="1">
            <a:spLocks noChangeArrowheads="1"/>
          </p:cNvSpPr>
          <p:nvPr/>
        </p:nvSpPr>
        <p:spPr bwMode="auto">
          <a:xfrm>
            <a:off x="7578725" y="3897463"/>
            <a:ext cx="1131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Sentinel-5</a:t>
            </a:r>
          </a:p>
        </p:txBody>
      </p:sp>
      <p:pic>
        <p:nvPicPr>
          <p:cNvPr id="10257" name="Picture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643" y="5478767"/>
            <a:ext cx="830262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61646" y="3354388"/>
            <a:ext cx="4198142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r>
              <a:rPr lang="en-GB" altLang="en-US" sz="2000" b="1" dirty="0">
                <a:solidFill>
                  <a:srgbClr val="FF0000"/>
                </a:solidFill>
              </a:rPr>
              <a:t/>
            </a:r>
            <a:br>
              <a:rPr lang="en-GB" altLang="en-US" sz="2000" b="1" dirty="0">
                <a:solidFill>
                  <a:srgbClr val="FF0000"/>
                </a:solidFill>
              </a:rPr>
            </a:br>
            <a:endParaRPr lang="en-GB" altLang="en-US" sz="2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endParaRPr lang="en-GB" altLang="en-US" sz="2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r>
              <a:rPr lang="en-GB" altLang="en-US" sz="2000" b="1" dirty="0" smtClean="0">
                <a:solidFill>
                  <a:srgbClr val="FF0000"/>
                </a:solidFill>
              </a:rPr>
              <a:t>AND</a:t>
            </a:r>
          </a:p>
          <a:p>
            <a:pPr algn="ctr">
              <a:lnSpc>
                <a:spcPct val="60000"/>
              </a:lnSpc>
              <a:spcBef>
                <a:spcPts val="600"/>
              </a:spcBef>
              <a:defRPr/>
            </a:pPr>
            <a:r>
              <a:rPr lang="en-GB" altLang="en-US" b="1" dirty="0" smtClean="0"/>
              <a:t>      </a:t>
            </a:r>
            <a:r>
              <a:rPr lang="en-GB" alt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High Precision Ocean</a:t>
            </a:r>
          </a:p>
          <a:p>
            <a:pPr algn="ctr">
              <a:lnSpc>
                <a:spcPct val="60000"/>
              </a:lnSpc>
              <a:spcBef>
                <a:spcPts val="600"/>
              </a:spcBef>
              <a:defRPr/>
            </a:pPr>
            <a:r>
              <a:rPr lang="en-GB" altLang="en-U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     Altimetry (HPOA) mission</a:t>
            </a:r>
            <a:endParaRPr lang="en-GB" sz="20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6DD87-9DBA-44B5-9CEE-50882D9F49F2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1013" y="3900791"/>
            <a:ext cx="129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Sentinel 1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45231" y="5324158"/>
            <a:ext cx="19811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en-US" dirty="0" smtClean="0">
                <a:solidFill>
                  <a:srgbClr val="00B050"/>
                </a:solidFill>
              </a:rPr>
              <a:t>Sentinel-6 = Jason-CS</a:t>
            </a:r>
            <a:endParaRPr lang="en-GB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94779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1403350" y="115888"/>
            <a:ext cx="7454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en-GB" altLang="en-US" sz="3200" b="1" dirty="0">
                <a:solidFill>
                  <a:schemeClr val="bg1"/>
                </a:solidFill>
              </a:rPr>
              <a:t>Copernicus space infrastructure</a:t>
            </a:r>
          </a:p>
        </p:txBody>
      </p:sp>
      <p:sp>
        <p:nvSpPr>
          <p:cNvPr id="10245" name="Line 37"/>
          <p:cNvSpPr>
            <a:spLocks noChangeShapeType="1"/>
          </p:cNvSpPr>
          <p:nvPr/>
        </p:nvSpPr>
        <p:spPr bwMode="auto">
          <a:xfrm>
            <a:off x="567718" y="1322996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246" name="Picture 2" descr="9331f9415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21" y="1527681"/>
            <a:ext cx="12954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3" descr="eae2034ec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256" y="1527680"/>
            <a:ext cx="12763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4" descr="6b5c031770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526" y="1527681"/>
            <a:ext cx="126206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5" descr="9644afbb54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130" y="1527681"/>
            <a:ext cx="122555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6" descr="304fd786dd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4" y="1538354"/>
            <a:ext cx="1279525" cy="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388" y="3573463"/>
            <a:ext cx="4392612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endParaRPr lang="en-GB" altLang="en-US" sz="2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  <a:spcBef>
                <a:spcPct val="100000"/>
              </a:spcBef>
              <a:defRPr/>
            </a:pPr>
            <a:endParaRPr lang="en-GB" alt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6DD87-9DBA-44B5-9CEE-50882D9F49F2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064849" y="5593835"/>
            <a:ext cx="1981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en-US" dirty="0" err="1" smtClean="0">
                <a:solidFill>
                  <a:srgbClr val="00B050"/>
                </a:solidFill>
              </a:rPr>
              <a:t>Jaon</a:t>
            </a:r>
            <a:r>
              <a:rPr lang="en-GB" altLang="en-US" dirty="0" smtClean="0">
                <a:solidFill>
                  <a:srgbClr val="00B050"/>
                </a:solidFill>
              </a:rPr>
              <a:t>-CS</a:t>
            </a:r>
            <a:endParaRPr lang="en-GB" altLang="en-US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161403"/>
              </p:ext>
            </p:extLst>
          </p:nvPr>
        </p:nvGraphicFramePr>
        <p:xfrm>
          <a:off x="261258" y="2544259"/>
          <a:ext cx="8742784" cy="412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35"/>
                <a:gridCol w="1712771"/>
                <a:gridCol w="1712771"/>
                <a:gridCol w="1728951"/>
                <a:gridCol w="1754156"/>
              </a:tblGrid>
              <a:tr h="1109609">
                <a:tc>
                  <a:txBody>
                    <a:bodyPr/>
                    <a:lstStyle/>
                    <a:p>
                      <a:r>
                        <a:rPr lang="en-GB" dirty="0" smtClean="0"/>
                        <a:t>SAR</a:t>
                      </a:r>
                      <a:r>
                        <a:rPr lang="en-GB" baseline="0" dirty="0" smtClean="0"/>
                        <a:t> imaging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Multi</a:t>
                      </a:r>
                      <a:r>
                        <a:rPr lang="en-GB" baseline="0" dirty="0" smtClean="0"/>
                        <a:t> spectral imaging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Ocean</a:t>
                      </a:r>
                      <a:r>
                        <a:rPr lang="en-GB" baseline="0" dirty="0" smtClean="0"/>
                        <a:t> and global land monitoring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GEO atmospheric</a:t>
                      </a:r>
                      <a:r>
                        <a:rPr lang="en-GB" baseline="0" dirty="0" smtClean="0"/>
                        <a:t>  composition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LEO</a:t>
                      </a:r>
                      <a:r>
                        <a:rPr lang="en-GB" baseline="0" dirty="0" smtClean="0"/>
                        <a:t> atmospheric </a:t>
                      </a:r>
                    </a:p>
                    <a:p>
                      <a:r>
                        <a:rPr lang="en-GB" baseline="0" smtClean="0"/>
                        <a:t>composition</a:t>
                      </a:r>
                      <a:endParaRPr lang="en-GB" dirty="0"/>
                    </a:p>
                  </a:txBody>
                  <a:tcPr/>
                </a:tc>
              </a:tr>
              <a:tr h="99899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Global</a:t>
                      </a:r>
                      <a:r>
                        <a:rPr lang="en-GB" sz="1400" baseline="0" dirty="0" smtClean="0"/>
                        <a:t> and European land monitoring for cloudy areas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</a:t>
                      </a:r>
                      <a:r>
                        <a:rPr lang="en-GB" sz="1400" baseline="0" dirty="0" smtClean="0"/>
                        <a:t> applications: urban, forest, agriculture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SST,</a:t>
                      </a:r>
                      <a:r>
                        <a:rPr lang="en-GB" sz="1400" baseline="0" dirty="0" smtClean="0"/>
                        <a:t> ocean colour, ocean topography wave height, altimetry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Air quality, Ozone, surface</a:t>
                      </a:r>
                      <a:r>
                        <a:rPr lang="en-GB" sz="1400" baseline="0" dirty="0" smtClean="0"/>
                        <a:t> UV, climate protocol monitoring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Air quality, Ozone, surface</a:t>
                      </a:r>
                      <a:r>
                        <a:rPr lang="en-GB" sz="1400" baseline="0" dirty="0" smtClean="0"/>
                        <a:t> UV, climate protocol monitoring</a:t>
                      </a:r>
                      <a:endParaRPr lang="en-GB" sz="140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82535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Sea-ice monitoring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complementing</a:t>
                      </a:r>
                      <a:r>
                        <a:rPr lang="en-GB" sz="1400" baseline="0" dirty="0" smtClean="0"/>
                        <a:t> Landsat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Vegetation</a:t>
                      </a:r>
                      <a:r>
                        <a:rPr lang="en-GB" sz="1400" baseline="0" dirty="0" smtClean="0"/>
                        <a:t> monitoring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Complementing data</a:t>
                      </a:r>
                      <a:r>
                        <a:rPr lang="en-GB" sz="1400" baseline="0" dirty="0" smtClean="0"/>
                        <a:t> for ocean monitoring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Complementing data</a:t>
                      </a:r>
                      <a:r>
                        <a:rPr lang="en-GB" sz="1400" baseline="0" dirty="0" smtClean="0"/>
                        <a:t> for ocean monitoring</a:t>
                      </a:r>
                      <a:endParaRPr lang="en-GB" sz="140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85826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Wall</a:t>
                      </a:r>
                      <a:r>
                        <a:rPr lang="en-GB" sz="1400" baseline="0" dirty="0" smtClean="0"/>
                        <a:t>-to-wall coverage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Wall-</a:t>
                      </a:r>
                      <a:r>
                        <a:rPr lang="en-GB" sz="1400" baseline="0" dirty="0" smtClean="0"/>
                        <a:t>to-wall coverage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Support</a:t>
                      </a:r>
                      <a:r>
                        <a:rPr lang="en-GB" sz="1400" b="0" baseline="0" dirty="0" smtClean="0"/>
                        <a:t> for long time data series for climate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Support</a:t>
                      </a:r>
                      <a:r>
                        <a:rPr lang="en-GB" sz="1400" b="0" baseline="0" dirty="0" smtClean="0"/>
                        <a:t> for long time data series for climate</a:t>
                      </a:r>
                      <a:endParaRPr lang="en-GB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Support</a:t>
                      </a:r>
                      <a:r>
                        <a:rPr lang="en-GB" sz="1400" b="0" baseline="0" dirty="0" smtClean="0"/>
                        <a:t> for long time data series for climate</a:t>
                      </a:r>
                      <a:endParaRPr lang="en-GB" sz="1400" b="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81864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4139" y="0"/>
            <a:ext cx="5856270" cy="821933"/>
          </a:xfrm>
        </p:spPr>
        <p:txBody>
          <a:bodyPr/>
          <a:lstStyle/>
          <a:p>
            <a:r>
              <a:rPr lang="en-GB" sz="2400" dirty="0" smtClean="0"/>
              <a:t>Copernicus Deployment Schedule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7997F-B99A-4ACF-AE94-2B1F29C1394A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23933"/>
              </p:ext>
            </p:extLst>
          </p:nvPr>
        </p:nvGraphicFramePr>
        <p:xfrm>
          <a:off x="0" y="1385406"/>
          <a:ext cx="9075738" cy="5263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3" imgW="9075380" imgH="6423651" progId="AcroExch.Document.11">
                  <p:embed/>
                </p:oleObj>
              </mc:Choice>
              <mc:Fallback>
                <p:oleObj name="Acrobat Document" r:id="rId3" imgW="9075380" imgH="6423651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>
                        <a:lum contrast="10000"/>
                      </a:blip>
                      <a:stretch>
                        <a:fillRect/>
                      </a:stretch>
                    </p:blipFill>
                    <p:spPr>
                      <a:xfrm>
                        <a:off x="0" y="1385406"/>
                        <a:ext cx="9075738" cy="5263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99004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009" y="5887056"/>
            <a:ext cx="233521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1403350" y="115888"/>
            <a:ext cx="5976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n-GB" altLang="en-US" sz="3200" dirty="0" smtClean="0">
                <a:solidFill>
                  <a:schemeClr val="bg1"/>
                </a:solidFill>
              </a:rPr>
              <a:t>	Copernicus</a:t>
            </a:r>
            <a:endParaRPr lang="en-GB" altLang="en-US" sz="32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750" y="1682957"/>
            <a:ext cx="8135938" cy="41303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3050" indent="-27305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defRPr/>
            </a:pP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		</a:t>
            </a:r>
            <a:r>
              <a:rPr lang="en-GB" sz="4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Thank you for your attention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endParaRPr lang="en-GB" sz="2000" b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endParaRPr lang="en-GB" sz="20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GB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Reinhard.Schulte-Braucks@ec.europa.eu</a:t>
            </a:r>
            <a:endParaRPr lang="en-GB" sz="2800" b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endParaRPr lang="en-GB" sz="20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endParaRPr lang="en-GB" sz="20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Website: http</a:t>
            </a:r>
            <a:r>
              <a:rPr lang="en-GB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://copernicus.eu</a:t>
            </a:r>
            <a:endParaRPr lang="en-GB" sz="20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Facebook: </a:t>
            </a:r>
            <a:r>
              <a:rPr lang="en-GB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CopernicusEU</a:t>
            </a:r>
            <a:endParaRPr lang="en-GB" sz="20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30000"/>
              <a:buFontTx/>
              <a:buChar char="•"/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Twitter: @Copernicus EU</a:t>
            </a:r>
            <a:endParaRPr lang="en-GB" sz="2000" b="1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731DA-FB9E-4AE9-A607-9AAF8999468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99609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276</Words>
  <Application>Microsoft Office PowerPoint</Application>
  <PresentationFormat>On-screen Show (4:3)</PresentationFormat>
  <Paragraphs>83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4_EUM_template_v03</vt:lpstr>
      <vt:lpstr>Acrobat Document</vt:lpstr>
      <vt:lpstr>Update on Copernicus</vt:lpstr>
      <vt:lpstr>PowerPoint Presentation</vt:lpstr>
      <vt:lpstr>PowerPoint Presentation</vt:lpstr>
      <vt:lpstr>PowerPoint Presentation</vt:lpstr>
      <vt:lpstr>PowerPoint Presentation</vt:lpstr>
      <vt:lpstr>Copernicus Deployment Schedule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schulre</cp:lastModifiedBy>
  <cp:revision>84</cp:revision>
  <cp:lastPrinted>2013-10-25T18:31:19Z</cp:lastPrinted>
  <dcterms:created xsi:type="dcterms:W3CDTF">2011-11-16T09:23:13Z</dcterms:created>
  <dcterms:modified xsi:type="dcterms:W3CDTF">2013-10-25T18:35:51Z</dcterms:modified>
</cp:coreProperties>
</file>