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ppt" ContentType="application/vnd.ms-powerpoint"/>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77" r:id="rId3"/>
  </p:sldMasterIdLst>
  <p:notesMasterIdLst>
    <p:notesMasterId r:id="rId41"/>
  </p:notesMasterIdLst>
  <p:sldIdLst>
    <p:sldId id="260" r:id="rId4"/>
    <p:sldId id="258" r:id="rId5"/>
    <p:sldId id="275"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8" r:id="rId19"/>
    <p:sldId id="279" r:id="rId20"/>
    <p:sldId id="280" r:id="rId21"/>
    <p:sldId id="281" r:id="rId22"/>
    <p:sldId id="282" r:id="rId23"/>
    <p:sldId id="274"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9" r:id="rId39"/>
    <p:sldId id="298" r:id="rId40"/>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4696" autoAdjust="0"/>
  </p:normalViewPr>
  <p:slideViewPr>
    <p:cSldViewPr snapToGrid="0" snapToObjects="1">
      <p:cViewPr varScale="1">
        <p:scale>
          <a:sx n="46" d="100"/>
          <a:sy n="46" d="100"/>
        </p:scale>
        <p:origin x="-1123"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9" d="100"/>
        <a:sy n="119"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11/4/2013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smtClean="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 xmlns:p14="http://schemas.microsoft.com/office/powerpoint/2010/main" val="5453106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smtClean="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0C9C3-9C34-4707-BB37-AD785BB16E1C}" type="slidenum">
              <a:rPr lang="en-US" smtClean="0"/>
              <a:pPr/>
              <a:t>10</a:t>
            </a:fld>
            <a:endParaRPr lang="en-US"/>
          </a:p>
        </p:txBody>
      </p:sp>
    </p:spTree>
    <p:extLst>
      <p:ext uri="{BB962C8B-B14F-4D97-AF65-F5344CB8AC3E}">
        <p14:creationId xmlns="" xmlns:p14="http://schemas.microsoft.com/office/powerpoint/2010/main" val="3073119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0C9C3-9C34-4707-BB37-AD785BB16E1C}" type="slidenum">
              <a:rPr lang="en-US" smtClean="0"/>
              <a:pPr/>
              <a:t>11</a:t>
            </a:fld>
            <a:endParaRPr lang="en-US"/>
          </a:p>
        </p:txBody>
      </p:sp>
    </p:spTree>
    <p:extLst>
      <p:ext uri="{BB962C8B-B14F-4D97-AF65-F5344CB8AC3E}">
        <p14:creationId xmlns="" xmlns:p14="http://schemas.microsoft.com/office/powerpoint/2010/main" val="3073119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12</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p:spPr>
      </p:sp>
      <p:sp>
        <p:nvSpPr>
          <p:cNvPr id="81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da-DK" sz="1100" dirty="0">
              <a:ea typeface="ＭＳ Ｐゴシック" charset="-128"/>
              <a:cs typeface="ＭＳ Ｐゴシック" charset="-128"/>
            </a:endParaRPr>
          </a:p>
        </p:txBody>
      </p:sp>
      <p:sp>
        <p:nvSpPr>
          <p:cNvPr id="8195" name="Slide Number Placeholder 3"/>
          <p:cNvSpPr>
            <a:spLocks noGrp="1"/>
          </p:cNvSpPr>
          <p:nvPr>
            <p:ph type="sldNum" sz="quarter" idx="5"/>
          </p:nvPr>
        </p:nvSpPr>
        <p:spPr bwMode="auto">
          <a:noFill/>
          <a:ln>
            <a:miter lim="800000"/>
            <a:headEnd/>
            <a:tailEnd/>
          </a:ln>
        </p:spPr>
        <p:txBody>
          <a:bodyPr/>
          <a:lstStyle/>
          <a:p>
            <a:fld id="{E2AD093A-D223-4946-8275-6D532F59371D}"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altLang="ja-JP">
              <a:latin typeface="Times New Roman" charset="0"/>
              <a:ea typeface="ＭＳ Ｐゴシック" charset="-128"/>
              <a:cs typeface="ＭＳ Ｐゴシック" charset="-128"/>
            </a:endParaRPr>
          </a:p>
        </p:txBody>
      </p:sp>
      <p:sp>
        <p:nvSpPr>
          <p:cNvPr id="10243" name="Slide Number Placeholder 3"/>
          <p:cNvSpPr>
            <a:spLocks noGrp="1"/>
          </p:cNvSpPr>
          <p:nvPr>
            <p:ph type="sldNum" sz="quarter" idx="5"/>
          </p:nvPr>
        </p:nvSpPr>
        <p:spPr bwMode="auto">
          <a:noFill/>
          <a:ln>
            <a:miter lim="800000"/>
            <a:headEnd/>
            <a:tailEnd/>
          </a:ln>
        </p:spPr>
        <p:txBody>
          <a:bodyPr/>
          <a:lstStyle/>
          <a:p>
            <a:fld id="{D9683B83-976E-5B47-BE70-7ED3F0CC688A}" type="slidenum">
              <a:rPr lang="en-US" altLang="ja-JP"/>
              <a:pPr/>
              <a:t>17</a:t>
            </a:fld>
            <a:endParaRPr lang="en-US" altLang="ja-JP"/>
          </a:p>
        </p:txBody>
      </p:sp>
      <p:sp>
        <p:nvSpPr>
          <p:cNvPr id="16389" name="Header Placeholder 4"/>
          <p:cNvSpPr>
            <a:spLocks noGrp="1"/>
          </p:cNvSpPr>
          <p:nvPr>
            <p:ph type="hdr" sz="quarter"/>
          </p:nvPr>
        </p:nvSpPr>
        <p:spPr/>
        <p:txBody>
          <a:bodyPr/>
          <a:lstStyle/>
          <a:p>
            <a:pPr>
              <a:defRPr/>
            </a:pPr>
            <a:endParaRPr lang="en-US" altLang="ja-JP">
              <a:cs typeface="ＭＳ Ｐゴシック" pitchFamily="3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altLang="ja-JP">
              <a:latin typeface="Times New Roman" charset="0"/>
              <a:ea typeface="ＭＳ Ｐゴシック" charset="-128"/>
              <a:cs typeface="ＭＳ Ｐゴシック" charset="-128"/>
            </a:endParaRPr>
          </a:p>
        </p:txBody>
      </p:sp>
      <p:sp>
        <p:nvSpPr>
          <p:cNvPr id="12291" name="Slide Number Placeholder 3"/>
          <p:cNvSpPr>
            <a:spLocks noGrp="1"/>
          </p:cNvSpPr>
          <p:nvPr>
            <p:ph type="sldNum" sz="quarter" idx="5"/>
          </p:nvPr>
        </p:nvSpPr>
        <p:spPr bwMode="auto">
          <a:noFill/>
          <a:ln>
            <a:miter lim="800000"/>
            <a:headEnd/>
            <a:tailEnd/>
          </a:ln>
        </p:spPr>
        <p:txBody>
          <a:bodyPr/>
          <a:lstStyle/>
          <a:p>
            <a:fld id="{93E462F7-A274-9F41-831A-98D3872DA9D6}" type="slidenum">
              <a:rPr lang="en-US" altLang="ja-JP"/>
              <a:pPr/>
              <a:t>18</a:t>
            </a:fld>
            <a:endParaRPr lang="en-US" altLang="ja-JP"/>
          </a:p>
        </p:txBody>
      </p:sp>
      <p:sp>
        <p:nvSpPr>
          <p:cNvPr id="16389" name="Header Placeholder 4"/>
          <p:cNvSpPr>
            <a:spLocks noGrp="1"/>
          </p:cNvSpPr>
          <p:nvPr>
            <p:ph type="hdr" sz="quarter"/>
          </p:nvPr>
        </p:nvSpPr>
        <p:spPr/>
        <p:txBody>
          <a:bodyPr/>
          <a:lstStyle/>
          <a:p>
            <a:pPr>
              <a:defRPr/>
            </a:pPr>
            <a:endParaRPr lang="en-US" altLang="ja-JP">
              <a:cs typeface="ＭＳ Ｐゴシック" pitchFamily="3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altLang="ja-JP">
              <a:latin typeface="Times New Roman" charset="0"/>
              <a:ea typeface="ＭＳ Ｐゴシック" charset="-128"/>
              <a:cs typeface="ＭＳ Ｐゴシック" charset="-128"/>
            </a:endParaRPr>
          </a:p>
        </p:txBody>
      </p:sp>
      <p:sp>
        <p:nvSpPr>
          <p:cNvPr id="14339" name="Slide Number Placeholder 3"/>
          <p:cNvSpPr>
            <a:spLocks noGrp="1"/>
          </p:cNvSpPr>
          <p:nvPr>
            <p:ph type="sldNum" sz="quarter" idx="5"/>
          </p:nvPr>
        </p:nvSpPr>
        <p:spPr bwMode="auto">
          <a:noFill/>
          <a:ln>
            <a:miter lim="800000"/>
            <a:headEnd/>
            <a:tailEnd/>
          </a:ln>
        </p:spPr>
        <p:txBody>
          <a:bodyPr/>
          <a:lstStyle/>
          <a:p>
            <a:fld id="{C3994F7D-2A9A-204B-AA93-0585DBF16DFC}" type="slidenum">
              <a:rPr lang="en-US" altLang="ja-JP"/>
              <a:pPr/>
              <a:t>19</a:t>
            </a:fld>
            <a:endParaRPr lang="en-US" altLang="ja-JP"/>
          </a:p>
        </p:txBody>
      </p:sp>
      <p:sp>
        <p:nvSpPr>
          <p:cNvPr id="16389" name="Header Placeholder 4"/>
          <p:cNvSpPr>
            <a:spLocks noGrp="1"/>
          </p:cNvSpPr>
          <p:nvPr>
            <p:ph type="hdr" sz="quarter"/>
          </p:nvPr>
        </p:nvSpPr>
        <p:spPr/>
        <p:txBody>
          <a:bodyPr/>
          <a:lstStyle/>
          <a:p>
            <a:pPr>
              <a:defRPr/>
            </a:pPr>
            <a:endParaRPr lang="en-US" altLang="ja-JP">
              <a:cs typeface="ＭＳ Ｐゴシック" pitchFamily="3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altLang="ja-JP">
              <a:latin typeface="Times New Roman" charset="0"/>
              <a:ea typeface="ＭＳ Ｐゴシック" charset="-128"/>
              <a:cs typeface="ＭＳ Ｐゴシック"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8AD515E9-A2CB-9D48-946C-0F76476B0FCC}" type="slidenum">
              <a:rPr lang="en-US" altLang="ja-JP"/>
              <a:pPr/>
              <a:t>20</a:t>
            </a:fld>
            <a:endParaRPr lang="en-US" altLang="ja-JP"/>
          </a:p>
        </p:txBody>
      </p:sp>
      <p:sp>
        <p:nvSpPr>
          <p:cNvPr id="16389" name="Header Placeholder 4"/>
          <p:cNvSpPr>
            <a:spLocks noGrp="1"/>
          </p:cNvSpPr>
          <p:nvPr>
            <p:ph type="hdr" sz="quarter"/>
          </p:nvPr>
        </p:nvSpPr>
        <p:spPr/>
        <p:txBody>
          <a:bodyPr/>
          <a:lstStyle/>
          <a:p>
            <a:pPr>
              <a:defRPr/>
            </a:pPr>
            <a:endParaRPr lang="en-US" altLang="ja-JP">
              <a:cs typeface="ＭＳ Ｐゴシック" pitchFamily="3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22</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smtClean="0">
              <a:solidFill>
                <a:srgbClr val="000000"/>
              </a:solidFill>
              <a:latin typeface="Times New Roman" pitchFamily="-106"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23</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smtClean="0">
              <a:solidFill>
                <a:srgbClr val="000000"/>
              </a:solidFill>
              <a:latin typeface="Times New Roman" pitchFamily="-106"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24</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smtClean="0">
              <a:solidFill>
                <a:srgbClr val="000000"/>
              </a:solidFill>
              <a:latin typeface="Times New Roman" pitchFamily="-106"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25</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smtClean="0">
              <a:solidFill>
                <a:srgbClr val="000000"/>
              </a:solidFill>
              <a:latin typeface="Times New Roman" pitchFamily="-106"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26</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smtClean="0">
              <a:solidFill>
                <a:srgbClr val="000000"/>
              </a:solidFill>
              <a:latin typeface="Times New Roman" pitchFamily="-106"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27</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smtClean="0">
              <a:solidFill>
                <a:srgbClr val="000000"/>
              </a:solidFill>
              <a:latin typeface="Times New Roman" pitchFamily="-106"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28</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smtClean="0">
              <a:solidFill>
                <a:srgbClr val="000000"/>
              </a:solidFill>
              <a:latin typeface="Times New Roman" pitchFamily="-106"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29</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smtClean="0">
              <a:solidFill>
                <a:srgbClr val="000000"/>
              </a:solidFill>
              <a:latin typeface="Times New Roman" pitchFamily="-10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30</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smtClean="0">
              <a:solidFill>
                <a:srgbClr val="000000"/>
              </a:solidFill>
              <a:latin typeface="Times New Roman" pitchFamily="-106"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31</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smtClean="0">
              <a:solidFill>
                <a:srgbClr val="000000"/>
              </a:solidFill>
              <a:latin typeface="Times New Roman" pitchFamily="-106"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32</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smtClean="0">
              <a:solidFill>
                <a:srgbClr val="000000"/>
              </a:solidFill>
              <a:latin typeface="Times New Roman" pitchFamily="-106"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33</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34</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35</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36</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37</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marL="629527" lvl="1" indent="-171689">
              <a:buFont typeface="Arial" pitchFamily="34" charset="0"/>
              <a:buChar char="•"/>
            </a:pPr>
            <a:endParaRPr lang="en-US" sz="1800" dirty="0"/>
          </a:p>
        </p:txBody>
      </p:sp>
      <p:sp>
        <p:nvSpPr>
          <p:cNvPr id="16388" name="Slide Number Placeholder 3"/>
          <p:cNvSpPr>
            <a:spLocks noGrp="1"/>
          </p:cNvSpPr>
          <p:nvPr>
            <p:ph type="sldNum" sz="quarter" idx="5"/>
          </p:nvPr>
        </p:nvSpPr>
        <p:spPr>
          <a:noFill/>
        </p:spPr>
        <p:txBody>
          <a:bodyPr/>
          <a:lstStyle/>
          <a:p>
            <a:fld id="{D283DF61-A367-4BFE-BD5C-58F10F1D88FB}" type="slidenum">
              <a:rPr lang="en-US" smtClean="0">
                <a:latin typeface="Times New Roman" pitchFamily="18" charset="0"/>
                <a:ea typeface="ＭＳ Ｐゴシック" charset="-128"/>
              </a:rPr>
              <a:pPr/>
              <a:t>5</a:t>
            </a:fld>
            <a:endParaRPr lang="en-US" smtClean="0">
              <a:latin typeface="Times New Roman" pitchFamily="18"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marL="629527" lvl="1" indent="-171689">
              <a:buFont typeface="Arial" pitchFamily="34" charset="0"/>
              <a:buChar char="•"/>
            </a:pPr>
            <a:endParaRPr lang="en-US" sz="1800" dirty="0"/>
          </a:p>
        </p:txBody>
      </p:sp>
      <p:sp>
        <p:nvSpPr>
          <p:cNvPr id="16388" name="Slide Number Placeholder 3"/>
          <p:cNvSpPr>
            <a:spLocks noGrp="1"/>
          </p:cNvSpPr>
          <p:nvPr>
            <p:ph type="sldNum" sz="quarter" idx="5"/>
          </p:nvPr>
        </p:nvSpPr>
        <p:spPr>
          <a:noFill/>
        </p:spPr>
        <p:txBody>
          <a:bodyPr/>
          <a:lstStyle/>
          <a:p>
            <a:fld id="{D283DF61-A367-4BFE-BD5C-58F10F1D88FB}" type="slidenum">
              <a:rPr lang="en-US" smtClean="0">
                <a:latin typeface="Times New Roman" pitchFamily="18" charset="0"/>
                <a:ea typeface="ＭＳ Ｐゴシック" charset="-128"/>
              </a:rPr>
              <a:pPr/>
              <a:t>6</a:t>
            </a:fld>
            <a:endParaRPr lang="en-US" smtClean="0">
              <a:latin typeface="Times New Roman" pitchFamily="18"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marL="629527" lvl="1" indent="-171689">
              <a:buFont typeface="Arial" pitchFamily="34" charset="0"/>
              <a:buChar char="•"/>
            </a:pPr>
            <a:endParaRPr lang="en-US" sz="1800" dirty="0"/>
          </a:p>
        </p:txBody>
      </p:sp>
      <p:sp>
        <p:nvSpPr>
          <p:cNvPr id="16388" name="Slide Number Placeholder 3"/>
          <p:cNvSpPr>
            <a:spLocks noGrp="1"/>
          </p:cNvSpPr>
          <p:nvPr>
            <p:ph type="sldNum" sz="quarter" idx="5"/>
          </p:nvPr>
        </p:nvSpPr>
        <p:spPr>
          <a:noFill/>
        </p:spPr>
        <p:txBody>
          <a:bodyPr/>
          <a:lstStyle/>
          <a:p>
            <a:fld id="{D283DF61-A367-4BFE-BD5C-58F10F1D88FB}" type="slidenum">
              <a:rPr lang="en-US" smtClean="0">
                <a:latin typeface="Times New Roman" pitchFamily="18" charset="0"/>
                <a:ea typeface="ＭＳ Ｐゴシック" charset="-128"/>
              </a:rPr>
              <a:pPr/>
              <a:t>7</a:t>
            </a:fld>
            <a:endParaRPr lang="en-US" smtClean="0">
              <a:latin typeface="Times New Roman" pitchFamily="18"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0C9C3-9C34-4707-BB37-AD785BB16E1C}" type="slidenum">
              <a:rPr lang="en-US" smtClean="0"/>
              <a:pPr/>
              <a:t>8</a:t>
            </a:fld>
            <a:endParaRPr lang="en-US"/>
          </a:p>
        </p:txBody>
      </p:sp>
    </p:spTree>
    <p:extLst>
      <p:ext uri="{BB962C8B-B14F-4D97-AF65-F5344CB8AC3E}">
        <p14:creationId xmlns="" xmlns:p14="http://schemas.microsoft.com/office/powerpoint/2010/main" val="3073119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0C9C3-9C34-4707-BB37-AD785BB16E1C}" type="slidenum">
              <a:rPr lang="en-US" smtClean="0"/>
              <a:pPr/>
              <a:t>9</a:t>
            </a:fld>
            <a:endParaRPr lang="en-US"/>
          </a:p>
        </p:txBody>
      </p:sp>
    </p:spTree>
    <p:extLst>
      <p:ext uri="{BB962C8B-B14F-4D97-AF65-F5344CB8AC3E}">
        <p14:creationId xmlns="" xmlns:p14="http://schemas.microsoft.com/office/powerpoint/2010/main" val="3073119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188325" y="6494551"/>
            <a:ext cx="617157" cy="184666"/>
          </a:xfrm>
          <a:prstGeom prst="rect">
            <a:avLst/>
          </a:prstGeom>
          <a:noFill/>
          <a:ln w="9525">
            <a:noFill/>
            <a:miter lim="800000"/>
            <a:headEnd/>
            <a:tailEnd/>
          </a:ln>
        </p:spPr>
        <p:txBody>
          <a:bodyPr wrap="none" lIns="0" tIns="0" rIns="0" bIns="0">
            <a:spAutoFit/>
          </a:bodyPr>
          <a:lstStyle/>
          <a:p>
            <a:pPr algn="l">
              <a:defRPr/>
            </a:pPr>
            <a:r>
              <a:rPr lang="de-DE" sz="1200" dirty="0">
                <a:solidFill>
                  <a:srgbClr val="5F758D"/>
                </a:solidFill>
                <a:latin typeface="Century Gothic" pitchFamily="34" charset="0"/>
              </a:rPr>
              <a:t>Slide: </a:t>
            </a:r>
            <a:fld id="{00674DB5-EA4F-4207-BB2F-8F03D6107A33}" type="slidenum">
              <a:rPr lang="de-DE" sz="1200">
                <a:solidFill>
                  <a:srgbClr val="5F758D"/>
                </a:solidFill>
                <a:latin typeface="Century Gothic" pitchFamily="34" charset="0"/>
              </a:rPr>
              <a:pPr algn="l">
                <a:defRPr/>
              </a:pPr>
              <a:t>‹#›</a:t>
            </a:fld>
            <a:endParaRPr lang="de-DE" sz="1200" dirty="0">
              <a:solidFill>
                <a:srgbClr val="5F758D"/>
              </a:solidFill>
              <a:latin typeface="Century Gothic" pitchFamily="34" charset="0"/>
            </a:endParaRPr>
          </a:p>
        </p:txBody>
      </p:sp>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6" name="Rectangle 36"/>
          <p:cNvSpPr>
            <a:spLocks noChangeArrowheads="1"/>
          </p:cNvSpPr>
          <p:nvPr userDrawn="1"/>
        </p:nvSpPr>
        <p:spPr bwMode="auto">
          <a:xfrm>
            <a:off x="158549" y="6494551"/>
            <a:ext cx="4553718" cy="215444"/>
          </a:xfrm>
          <a:prstGeom prst="rect">
            <a:avLst/>
          </a:prstGeom>
          <a:noFill/>
          <a:ln w="9525">
            <a:noFill/>
            <a:miter lim="800000"/>
            <a:headEnd/>
            <a:tailEnd/>
          </a:ln>
        </p:spPr>
        <p:txBody>
          <a:bodyPr wrap="none" lIns="0" tIns="0" rIns="0" bIns="0">
            <a:spAutoFit/>
          </a:bodyPr>
          <a:lstStyle/>
          <a:p>
            <a:pPr algn="l">
              <a:defRPr/>
            </a:pPr>
            <a:r>
              <a:rPr lang="de-DE" sz="1400" b="0" dirty="0" smtClean="0">
                <a:solidFill>
                  <a:schemeClr val="tx2">
                    <a:lumMod val="50000"/>
                  </a:schemeClr>
                </a:solidFill>
                <a:latin typeface="Century Gothic" pitchFamily="34" charset="0"/>
              </a:rPr>
              <a:t>27th</a:t>
            </a:r>
            <a:r>
              <a:rPr lang="de-DE" sz="1400" b="0" baseline="0" dirty="0" smtClean="0">
                <a:solidFill>
                  <a:schemeClr val="tx2">
                    <a:lumMod val="50000"/>
                  </a:schemeClr>
                </a:solidFill>
                <a:latin typeface="Century Gothic" pitchFamily="34" charset="0"/>
              </a:rPr>
              <a:t> </a:t>
            </a:r>
            <a:r>
              <a:rPr lang="de-DE" sz="1400" b="0" dirty="0" smtClean="0">
                <a:solidFill>
                  <a:schemeClr val="tx2">
                    <a:lumMod val="50000"/>
                  </a:schemeClr>
                </a:solidFill>
                <a:latin typeface="Century Gothic" pitchFamily="34" charset="0"/>
              </a:rPr>
              <a:t>CEOS </a:t>
            </a:r>
            <a:r>
              <a:rPr lang="de-DE" sz="1400" b="0" dirty="0" err="1" smtClean="0">
                <a:solidFill>
                  <a:schemeClr val="tx2">
                    <a:lumMod val="50000"/>
                  </a:schemeClr>
                </a:solidFill>
                <a:latin typeface="Century Gothic" pitchFamily="34" charset="0"/>
              </a:rPr>
              <a:t>Plenary</a:t>
            </a:r>
            <a:r>
              <a:rPr lang="de-DE" sz="1400" b="0" dirty="0" smtClean="0">
                <a:solidFill>
                  <a:schemeClr val="tx2">
                    <a:lumMod val="50000"/>
                  </a:schemeClr>
                </a:solidFill>
                <a:latin typeface="Century Gothic" pitchFamily="34" charset="0"/>
              </a:rPr>
              <a:t> |</a:t>
            </a:r>
            <a:r>
              <a:rPr lang="fr-FR" sz="1400" b="0" kern="1200" dirty="0" smtClean="0">
                <a:solidFill>
                  <a:schemeClr val="tx2">
                    <a:lumMod val="50000"/>
                  </a:schemeClr>
                </a:solidFill>
                <a:latin typeface="Century Gothic" pitchFamily="34" charset="0"/>
                <a:ea typeface="ＭＳ Ｐゴシック" pitchFamily="-106" charset="-128"/>
                <a:cs typeface="+mn-cs"/>
              </a:rPr>
              <a:t>Montréal </a:t>
            </a:r>
            <a:r>
              <a:rPr lang="de-DE" sz="1400" b="0" dirty="0" smtClean="0">
                <a:solidFill>
                  <a:schemeClr val="tx2">
                    <a:lumMod val="50000"/>
                  </a:schemeClr>
                </a:solidFill>
                <a:latin typeface="Century Gothic" pitchFamily="34" charset="0"/>
              </a:rPr>
              <a:t>| 5 - 6 November 2013</a:t>
            </a:r>
            <a:endParaRPr lang="de-DE" sz="1400" b="0" dirty="0">
              <a:solidFill>
                <a:schemeClr val="tx2">
                  <a:lumMod val="50000"/>
                </a:schemeClr>
              </a:solidFill>
              <a:latin typeface="Century Gothic" pitchFamily="34" charset="0"/>
            </a:endParaRPr>
          </a:p>
        </p:txBody>
      </p:sp>
      <p:pic>
        <p:nvPicPr>
          <p:cNvPr id="7" name="Picture 2"/>
          <p:cNvPicPr>
            <a:picLocks noChangeAspect="1" noChangeArrowheads="1"/>
          </p:cNvPicPr>
          <p:nvPr userDrawn="1"/>
        </p:nvPicPr>
        <p:blipFill>
          <a:blip r:embed="rId3"/>
          <a:srcRect/>
          <a:stretch>
            <a:fillRect/>
          </a:stretch>
        </p:blipFill>
        <p:spPr bwMode="auto">
          <a:xfrm>
            <a:off x="7712320" y="4881563"/>
            <a:ext cx="1431680" cy="933450"/>
          </a:xfrm>
          <a:prstGeom prst="rect">
            <a:avLst/>
          </a:prstGeom>
          <a:noFill/>
          <a:ln w="12700">
            <a:noFill/>
            <a:miter lim="800000"/>
            <a:headEnd/>
            <a:tailEnd/>
          </a:ln>
        </p:spPr>
      </p:pic>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60265" y="6453963"/>
            <a:ext cx="1639186" cy="318977"/>
          </a:xfrm>
        </p:spPr>
        <p:txBody>
          <a:bodyPr/>
          <a:lstStyle>
            <a:lvl1pPr>
              <a:defRPr sz="1200">
                <a:latin typeface="Century Gothic" pitchFamily="34" charset="0"/>
              </a:defRPr>
            </a:lvl1pPr>
          </a:lstStyle>
          <a:p>
            <a:pPr>
              <a:defRPr/>
            </a:pPr>
            <a:fld id="{6BF8D2B0-EFB6-4DAA-9B0B-6F6B3A580823}" type="slidenum">
              <a:rPr lang="en-US" smtClean="0"/>
              <a:pPr>
                <a:defRPr/>
              </a:pPr>
              <a:t>‹#›</a:t>
            </a:fld>
            <a:endParaRPr lang="en-US" dirty="0"/>
          </a:p>
        </p:txBody>
      </p:sp>
      <p:sp>
        <p:nvSpPr>
          <p:cNvPr id="3" name="Footer Placeholder 9"/>
          <p:cNvSpPr>
            <a:spLocks noGrp="1"/>
          </p:cNvSpPr>
          <p:nvPr>
            <p:ph type="ftr" sz="quarter" idx="11"/>
          </p:nvPr>
        </p:nvSpPr>
        <p:spPr>
          <a:xfrm>
            <a:off x="804334" y="6412713"/>
            <a:ext cx="7222066" cy="357717"/>
          </a:xfrm>
          <a:prstGeom prst="rect">
            <a:avLst/>
          </a:prstGeom>
        </p:spPr>
        <p:txBody>
          <a:bodyPr/>
          <a:lstStyle>
            <a:lvl1pPr>
              <a:defRPr>
                <a:solidFill>
                  <a:schemeClr val="bg1">
                    <a:lumMod val="65000"/>
                  </a:schemeClr>
                </a:solidFill>
              </a:defRPr>
            </a:lvl1pPr>
          </a:lstStyle>
          <a:p>
            <a:pPr>
              <a:defRPr/>
            </a:pPr>
            <a:r>
              <a:rPr lang="en-US" b="1" smtClean="0">
                <a:latin typeface="Book Antiqua" pitchFamily="18" charset="0"/>
              </a:rPr>
              <a:t>The 27</a:t>
            </a:r>
            <a:r>
              <a:rPr lang="en-US" b="1" baseline="30000" smtClean="0">
                <a:latin typeface="Book Antiqua" pitchFamily="18" charset="0"/>
              </a:rPr>
              <a:t>th</a:t>
            </a:r>
            <a:r>
              <a:rPr lang="en-US" b="1" smtClean="0">
                <a:latin typeface="Book Antiqua" pitchFamily="18" charset="0"/>
              </a:rPr>
              <a:t>  CEOS Plenary – Montréal, Canada – 5-6 November, 2013</a:t>
            </a:r>
            <a:endParaRPr lang="en-US" b="1"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6E7E44A-95A4-4D84-B060-74C5DA9603ED}" type="slidenum">
              <a:rPr lang="en-US"/>
              <a:pPr/>
              <a:t>‹#›</a:t>
            </a:fld>
            <a:endParaRPr lang="en-US"/>
          </a:p>
        </p:txBody>
      </p:sp>
    </p:spTree>
    <p:extLst>
      <p:ext uri="{BB962C8B-B14F-4D97-AF65-F5344CB8AC3E}">
        <p14:creationId xmlns="" xmlns:p14="http://schemas.microsoft.com/office/powerpoint/2010/main" val="284236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60265" y="6453963"/>
            <a:ext cx="1639186" cy="318977"/>
          </a:xfrm>
        </p:spPr>
        <p:txBody>
          <a:bodyPr/>
          <a:lstStyle>
            <a:lvl1pPr>
              <a:defRPr sz="1200">
                <a:latin typeface="Century Gothic" pitchFamily="34" charset="0"/>
              </a:defRPr>
            </a:lvl1pPr>
          </a:lstStyle>
          <a:p>
            <a:pPr>
              <a:defRPr/>
            </a:pPr>
            <a:fld id="{6BF8D2B0-EFB6-4DAA-9B0B-6F6B3A580823}" type="slidenum">
              <a:rPr lang="en-US" smtClean="0"/>
              <a:pPr>
                <a:defRPr/>
              </a:pPr>
              <a:t>‹#›</a:t>
            </a:fld>
            <a:endParaRPr lang="en-US" dirty="0"/>
          </a:p>
        </p:txBody>
      </p:sp>
    </p:spTree>
    <p:extLst>
      <p:ext uri="{BB962C8B-B14F-4D97-AF65-F5344CB8AC3E}">
        <p14:creationId xmlns="" xmlns:p14="http://schemas.microsoft.com/office/powerpoint/2010/main" val="191013622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extLst>
      <p:ext uri="{BB962C8B-B14F-4D97-AF65-F5344CB8AC3E}">
        <p14:creationId xmlns="" xmlns:p14="http://schemas.microsoft.com/office/powerpoint/2010/main" val="349520553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1347788"/>
            <a:ext cx="9144000" cy="5510212"/>
          </a:xfrm>
          <a:prstGeom prst="rect">
            <a:avLst/>
          </a:prstGeom>
          <a:solidFill>
            <a:schemeClr val="bg1"/>
          </a:solidFill>
          <a:ln w="9525">
            <a:solidFill>
              <a:schemeClr val="bg1"/>
            </a:solidFill>
            <a:round/>
            <a:headEnd/>
            <a:tailEnd/>
          </a:ln>
        </p:spPr>
        <p:txBody>
          <a:bodyPr wrap="none" anchor="ctr">
            <a:prstTxWarp prst="textNoShape">
              <a:avLst/>
            </a:prstTxWarp>
          </a:bodyPr>
          <a:lstStyle/>
          <a:p>
            <a:pPr algn="r" defTabSz="914400" eaLnBrk="0" hangingPunct="0"/>
            <a:endParaRPr lang="da-DK" sz="1500">
              <a:solidFill>
                <a:srgbClr val="000000"/>
              </a:solidFill>
              <a:latin typeface="Tahoma" charset="0"/>
            </a:endParaRPr>
          </a:p>
        </p:txBody>
      </p:sp>
      <p:pic>
        <p:nvPicPr>
          <p:cNvPr id="5" name="Picture 8" descr="geo_logo.png"/>
          <p:cNvPicPr>
            <a:picLocks noChangeAspect="1"/>
          </p:cNvPicPr>
          <p:nvPr userDrawn="1"/>
        </p:nvPicPr>
        <p:blipFill>
          <a:blip r:embed="rId2"/>
          <a:srcRect/>
          <a:stretch>
            <a:fillRect/>
          </a:stretch>
        </p:blipFill>
        <p:spPr bwMode="auto">
          <a:xfrm>
            <a:off x="73025" y="84138"/>
            <a:ext cx="1001713" cy="4730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6"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F095280-2C73-FF4B-9740-43DD2B8FF92B}" type="datetime1">
              <a:rPr lang="en-CA"/>
              <a:pPr/>
              <a:t>04/11/2013</a:t>
            </a:fld>
            <a:endParaRPr lang="en-CA"/>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CA"/>
          </a:p>
        </p:txBody>
      </p:sp>
      <p:sp>
        <p:nvSpPr>
          <p:cNvPr id="8" name="Slide Number Placeholder 5"/>
          <p:cNvSpPr>
            <a:spLocks noGrp="1"/>
          </p:cNvSpPr>
          <p:nvPr>
            <p:ph type="sldNum" sz="quarter" idx="12"/>
          </p:nvPr>
        </p:nvSpPr>
        <p:spPr/>
        <p:txBody>
          <a:bodyPr/>
          <a:lstStyle>
            <a:lvl1pPr>
              <a:defRPr/>
            </a:lvl1pPr>
          </a:lstStyle>
          <a:p>
            <a:fld id="{617FE161-21FF-6440-B3D2-7AF439B50643}" type="slidenum">
              <a:rPr lang="en-CA"/>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1347788"/>
            <a:ext cx="9144000" cy="5510212"/>
          </a:xfrm>
          <a:prstGeom prst="rect">
            <a:avLst/>
          </a:prstGeom>
          <a:solidFill>
            <a:schemeClr val="bg1"/>
          </a:solidFill>
          <a:ln w="9525">
            <a:solidFill>
              <a:schemeClr val="bg1"/>
            </a:solidFill>
            <a:round/>
            <a:headEnd/>
            <a:tailEnd/>
          </a:ln>
        </p:spPr>
        <p:txBody>
          <a:bodyPr wrap="none" anchor="ctr">
            <a:prstTxWarp prst="textNoShape">
              <a:avLst/>
            </a:prstTxWarp>
          </a:bodyPr>
          <a:lstStyle/>
          <a:p>
            <a:pPr algn="r" defTabSz="914400" eaLnBrk="0" hangingPunct="0"/>
            <a:endParaRPr lang="da-DK" sz="1500">
              <a:solidFill>
                <a:srgbClr val="000000"/>
              </a:solidFill>
              <a:latin typeface="Tahoma" charset="0"/>
            </a:endParaRPr>
          </a:p>
        </p:txBody>
      </p:sp>
      <p:pic>
        <p:nvPicPr>
          <p:cNvPr id="5" name="Picture 8" descr="geo_logo.png"/>
          <p:cNvPicPr>
            <a:picLocks noChangeAspect="1"/>
          </p:cNvPicPr>
          <p:nvPr userDrawn="1"/>
        </p:nvPicPr>
        <p:blipFill>
          <a:blip r:embed="rId2"/>
          <a:srcRect/>
          <a:stretch>
            <a:fillRect/>
          </a:stretch>
        </p:blipFill>
        <p:spPr bwMode="auto">
          <a:xfrm>
            <a:off x="73025" y="84138"/>
            <a:ext cx="1001713" cy="473075"/>
          </a:xfrm>
          <a:prstGeom prst="rect">
            <a:avLst/>
          </a:prstGeom>
          <a:noFill/>
          <a:ln w="9525">
            <a:noFill/>
            <a:miter lim="800000"/>
            <a:headEnd/>
            <a:tailEnd/>
          </a:ln>
        </p:spPr>
      </p:pic>
      <p:sp>
        <p:nvSpPr>
          <p:cNvPr id="2" name="Title 1"/>
          <p:cNvSpPr>
            <a:spLocks noGrp="1"/>
          </p:cNvSpPr>
          <p:nvPr>
            <p:ph type="title"/>
          </p:nvPr>
        </p:nvSpPr>
        <p:spPr>
          <a:xfrm>
            <a:off x="1295400" y="381000"/>
            <a:ext cx="6400800" cy="868362"/>
          </a:xfrm>
        </p:spPr>
        <p:txBody>
          <a:bodyPr/>
          <a:lstStyle>
            <a:lvl1pPr>
              <a:defRPr sz="4000" b="1">
                <a:solidFill>
                  <a:srgbClr val="051D97"/>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51D97"/>
                </a:solidFill>
              </a:defRPr>
            </a:lvl1pPr>
            <a:lvl2pPr>
              <a:defRPr>
                <a:solidFill>
                  <a:srgbClr val="051D97"/>
                </a:solidFill>
              </a:defRPr>
            </a:lvl2pPr>
            <a:lvl3pPr>
              <a:defRPr>
                <a:solidFill>
                  <a:srgbClr val="051D97"/>
                </a:solidFill>
              </a:defRPr>
            </a:lvl3pPr>
            <a:lvl4pPr>
              <a:defRPr>
                <a:solidFill>
                  <a:srgbClr val="051D97"/>
                </a:solidFill>
              </a:defRPr>
            </a:lvl4pPr>
            <a:lvl5pPr>
              <a:defRPr>
                <a:solidFill>
                  <a:srgbClr val="051D9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a:xfrm>
            <a:off x="2514600" y="6356350"/>
            <a:ext cx="4114800" cy="365125"/>
          </a:xfrm>
          <a:prstGeom prst="rect">
            <a:avLst/>
          </a:prstGeom>
        </p:spPr>
        <p:txBody>
          <a:bodyPr/>
          <a:lstStyle>
            <a:lvl1pPr>
              <a:defRPr>
                <a:latin typeface="Arial Unicode MS" pitchFamily="-111" charset="0"/>
                <a:ea typeface="+mn-ea"/>
                <a:cs typeface="+mn-cs"/>
              </a:defRPr>
            </a:lvl1pPr>
          </a:lstStyle>
          <a:p>
            <a:pPr>
              <a:defRPr/>
            </a:pPr>
            <a:r>
              <a:rPr lang="en-US"/>
              <a:t>23</a:t>
            </a:r>
            <a:r>
              <a:rPr lang="en-US" baseline="30000"/>
              <a:t>rd</a:t>
            </a:r>
            <a:r>
              <a:rPr lang="en-US"/>
              <a:t> CEOS Plenary  I Phuket, Thailand I 3-5 December 2009 </a:t>
            </a:r>
          </a:p>
        </p:txBody>
      </p:sp>
      <p:sp>
        <p:nvSpPr>
          <p:cNvPr id="7" name="Slide Number Placeholder 5"/>
          <p:cNvSpPr>
            <a:spLocks noGrp="1"/>
          </p:cNvSpPr>
          <p:nvPr>
            <p:ph type="sldNum" sz="quarter" idx="11"/>
          </p:nvPr>
        </p:nvSpPr>
        <p:spPr>
          <a:xfrm>
            <a:off x="6553200" y="6356350"/>
            <a:ext cx="2133600" cy="365125"/>
          </a:xfrm>
        </p:spPr>
        <p:txBody>
          <a:bodyPr/>
          <a:lstStyle>
            <a:lvl1pPr>
              <a:defRPr/>
            </a:lvl1pPr>
          </a:lstStyle>
          <a:p>
            <a:fld id="{3A5E9CBB-1C8B-3946-AC36-18DB331ADA67}"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transition spd="slow" advClick="0" advTm="10000">
    <p:dissolv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oleObject" Target="../embeddings/Microsoft_Office_PowerPoint_97-2003_Presentation1.ppt"/><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559374"/>
            <a:ext cx="1442165" cy="577081"/>
          </a:xfrm>
          <a:prstGeom prst="rect">
            <a:avLst/>
          </a:prstGeom>
          <a:noFill/>
        </p:spPr>
        <p:txBody>
          <a:bodyPr wrap="none">
            <a:spAutoFit/>
          </a:bodyPr>
          <a:lstStyle/>
          <a:p>
            <a:pPr defTabSz="914400" eaLnBrk="0" hangingPunct="0">
              <a:spcBef>
                <a:spcPts val="0"/>
              </a:spcBef>
              <a:defRPr/>
            </a:pPr>
            <a:r>
              <a:rPr lang="en-US" sz="1050" b="1" dirty="0" smtClean="0">
                <a:solidFill>
                  <a:srgbClr val="FFFFFF"/>
                </a:solidFill>
                <a:latin typeface="+mj-lt"/>
                <a:ea typeface="ＭＳ Ｐゴシック" pitchFamily="-105" charset="-128"/>
                <a:cs typeface="ＭＳ Ｐゴシック" pitchFamily="-105" charset="-128"/>
              </a:rPr>
              <a:t>27</a:t>
            </a:r>
            <a:r>
              <a:rPr lang="en-US" sz="1050" b="1" baseline="30000" dirty="0" smtClean="0">
                <a:solidFill>
                  <a:srgbClr val="FFFFFF"/>
                </a:solidFill>
                <a:latin typeface="+mj-lt"/>
                <a:ea typeface="ＭＳ Ｐゴシック" pitchFamily="-105" charset="-128"/>
                <a:cs typeface="ＭＳ Ｐゴシック" pitchFamily="-105" charset="-128"/>
              </a:rPr>
              <a:t>th</a:t>
            </a:r>
            <a:r>
              <a:rPr lang="en-US" sz="1050" b="1" dirty="0" smtClean="0">
                <a:solidFill>
                  <a:srgbClr val="FFFFFF"/>
                </a:solidFill>
                <a:latin typeface="+mj-lt"/>
                <a:ea typeface="ＭＳ Ｐゴシック" pitchFamily="-105" charset="-128"/>
                <a:cs typeface="ＭＳ Ｐゴシック" pitchFamily="-105" charset="-128"/>
              </a:rPr>
              <a:t> CEOS Plenary</a:t>
            </a:r>
            <a:endParaRPr lang="en-US" sz="1050" b="1" dirty="0">
              <a:solidFill>
                <a:srgbClr val="FFFFFF"/>
              </a:solidFill>
              <a:latin typeface="+mj-lt"/>
              <a:ea typeface="ＭＳ Ｐゴシック" pitchFamily="-105" charset="-128"/>
              <a:cs typeface="ＭＳ Ｐゴシック" pitchFamily="-105" charset="-128"/>
            </a:endParaRPr>
          </a:p>
          <a:p>
            <a:pPr algn="ctr" defTabSz="914400" eaLnBrk="0" hangingPunct="0">
              <a:spcBef>
                <a:spcPts val="0"/>
              </a:spcBef>
              <a:defRPr/>
            </a:pPr>
            <a:r>
              <a:rPr lang="en-US" sz="1050" b="1" dirty="0" smtClean="0">
                <a:solidFill>
                  <a:srgbClr val="FFFFFF"/>
                </a:solidFill>
                <a:latin typeface="+mj-lt"/>
                <a:ea typeface="ＭＳ Ｐゴシック" pitchFamily="-105" charset="-128"/>
                <a:cs typeface="ＭＳ Ｐゴシック" pitchFamily="-105" charset="-128"/>
              </a:rPr>
              <a:t>Montréal, Canada</a:t>
            </a:r>
            <a:r>
              <a:rPr lang="en-US" sz="1050" b="1" dirty="0">
                <a:solidFill>
                  <a:srgbClr val="FFFFFF"/>
                </a:solidFill>
                <a:latin typeface="+mj-lt"/>
                <a:ea typeface="ＭＳ Ｐゴシック" pitchFamily="-105" charset="-128"/>
                <a:cs typeface="ＭＳ Ｐゴシック" pitchFamily="-105" charset="-128"/>
              </a:rPr>
              <a:t/>
            </a:r>
            <a:br>
              <a:rPr lang="en-US" sz="1050" b="1" dirty="0">
                <a:solidFill>
                  <a:srgbClr val="FFFFFF"/>
                </a:solidFill>
                <a:latin typeface="+mj-lt"/>
                <a:ea typeface="ＭＳ Ｐゴシック" pitchFamily="-105" charset="-128"/>
                <a:cs typeface="ＭＳ Ｐゴシック" pitchFamily="-105" charset="-128"/>
              </a:rPr>
            </a:br>
            <a:r>
              <a:rPr lang="en-US" sz="1050" b="1" dirty="0" smtClean="0">
                <a:solidFill>
                  <a:srgbClr val="FFFFFF"/>
                </a:solidFill>
                <a:latin typeface="+mj-lt"/>
                <a:ea typeface="ＭＳ Ｐゴシック" pitchFamily="-105" charset="-128"/>
                <a:cs typeface="ＭＳ Ｐゴシック" pitchFamily="-105" charset="-128"/>
              </a:rPr>
              <a:t>5-6 November, 2013</a:t>
            </a:r>
            <a:endParaRPr lang="en-US" sz="1050" b="1" dirty="0">
              <a:solidFill>
                <a:srgbClr val="FFFFFF"/>
              </a:solidFill>
              <a:latin typeface="+mj-lt"/>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10" name="Picture 34"/>
          <p:cNvPicPr>
            <a:picLocks noChangeAspect="1" noChangeArrowheads="1"/>
          </p:cNvPicPr>
          <p:nvPr userDrawn="1"/>
        </p:nvPicPr>
        <p:blipFill>
          <a:blip r:embed="rId5" cstate="print"/>
          <a:srcRect t="16208"/>
          <a:stretch>
            <a:fillRect/>
          </a:stretch>
        </p:blipFill>
        <p:spPr bwMode="auto">
          <a:xfrm>
            <a:off x="1" y="0"/>
            <a:ext cx="1375442" cy="690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4" name="TextBox 3"/>
          <p:cNvSpPr txBox="1"/>
          <p:nvPr userDrawn="1"/>
        </p:nvSpPr>
        <p:spPr>
          <a:xfrm>
            <a:off x="-27130" y="568610"/>
            <a:ext cx="1442165" cy="528606"/>
          </a:xfrm>
          <a:prstGeom prst="rect">
            <a:avLst/>
          </a:prstGeom>
          <a:noFill/>
        </p:spPr>
        <p:txBody>
          <a:bodyPr wrap="square">
            <a:spAutoFit/>
          </a:bodyPr>
          <a:lstStyle/>
          <a:p>
            <a:pPr algn="ctr" defTabSz="914400" eaLnBrk="0" hangingPunct="0">
              <a:lnSpc>
                <a:spcPct val="90000"/>
              </a:lnSpc>
              <a:spcBef>
                <a:spcPts val="0"/>
              </a:spcBef>
              <a:defRPr/>
            </a:pPr>
            <a:r>
              <a:rPr lang="en-US" sz="1050" b="1" dirty="0" smtClean="0">
                <a:solidFill>
                  <a:srgbClr val="FFFFFF"/>
                </a:solidFill>
                <a:latin typeface="+mj-lt"/>
                <a:ea typeface="ＭＳ Ｐゴシック" pitchFamily="-105" charset="-128"/>
                <a:cs typeface="ＭＳ Ｐゴシック" pitchFamily="-105" charset="-128"/>
              </a:rPr>
              <a:t>27</a:t>
            </a:r>
            <a:r>
              <a:rPr lang="en-US" sz="1050" b="1" baseline="30000" dirty="0" smtClean="0">
                <a:solidFill>
                  <a:srgbClr val="FFFFFF"/>
                </a:solidFill>
                <a:latin typeface="+mj-lt"/>
                <a:ea typeface="ＭＳ Ｐゴシック" pitchFamily="-105" charset="-128"/>
                <a:cs typeface="ＭＳ Ｐゴシック" pitchFamily="-105" charset="-128"/>
              </a:rPr>
              <a:t>th</a:t>
            </a:r>
            <a:r>
              <a:rPr lang="en-US" sz="1050" b="1" dirty="0" smtClean="0">
                <a:solidFill>
                  <a:srgbClr val="FFFFFF"/>
                </a:solidFill>
                <a:latin typeface="+mj-lt"/>
                <a:ea typeface="ＭＳ Ｐゴシック" pitchFamily="-105" charset="-128"/>
                <a:cs typeface="ＭＳ Ｐゴシック" pitchFamily="-105" charset="-128"/>
              </a:rPr>
              <a:t> CEOS Plenary</a:t>
            </a:r>
            <a:endParaRPr lang="en-US" sz="1050" b="1" dirty="0">
              <a:solidFill>
                <a:srgbClr val="FFFFFF"/>
              </a:solidFill>
              <a:latin typeface="+mj-lt"/>
              <a:ea typeface="ＭＳ Ｐゴシック" pitchFamily="-105" charset="-128"/>
              <a:cs typeface="ＭＳ Ｐゴシック" pitchFamily="-105" charset="-128"/>
            </a:endParaRPr>
          </a:p>
          <a:p>
            <a:pPr algn="ctr" defTabSz="914400" eaLnBrk="0" hangingPunct="0">
              <a:lnSpc>
                <a:spcPct val="90000"/>
              </a:lnSpc>
              <a:spcBef>
                <a:spcPts val="0"/>
              </a:spcBef>
              <a:defRPr/>
            </a:pPr>
            <a:r>
              <a:rPr lang="en-US" sz="1050" b="1" dirty="0" smtClean="0">
                <a:solidFill>
                  <a:srgbClr val="FFFFFF"/>
                </a:solidFill>
                <a:latin typeface="+mj-lt"/>
                <a:ea typeface="ＭＳ Ｐゴシック" pitchFamily="-105" charset="-128"/>
                <a:cs typeface="ＭＳ Ｐゴシック" pitchFamily="-105" charset="-128"/>
              </a:rPr>
              <a:t>Montréal, Canada</a:t>
            </a:r>
            <a:r>
              <a:rPr lang="en-US" sz="1050" b="1" dirty="0">
                <a:solidFill>
                  <a:srgbClr val="FFFFFF"/>
                </a:solidFill>
                <a:latin typeface="+mj-lt"/>
                <a:ea typeface="ＭＳ Ｐゴシック" pitchFamily="-105" charset="-128"/>
                <a:cs typeface="ＭＳ Ｐゴシック" pitchFamily="-105" charset="-128"/>
              </a:rPr>
              <a:t/>
            </a:r>
            <a:br>
              <a:rPr lang="en-US" sz="1050" b="1" dirty="0">
                <a:solidFill>
                  <a:srgbClr val="FFFFFF"/>
                </a:solidFill>
                <a:latin typeface="+mj-lt"/>
                <a:ea typeface="ＭＳ Ｐゴシック" pitchFamily="-105" charset="-128"/>
                <a:cs typeface="ＭＳ Ｐゴシック" pitchFamily="-105" charset="-128"/>
              </a:rPr>
            </a:br>
            <a:r>
              <a:rPr lang="en-US" sz="1050" b="1" dirty="0" smtClean="0">
                <a:solidFill>
                  <a:srgbClr val="FFFFFF"/>
                </a:solidFill>
                <a:latin typeface="+mj-lt"/>
                <a:ea typeface="ＭＳ Ｐゴシック" pitchFamily="-105" charset="-128"/>
                <a:cs typeface="ＭＳ Ｐゴシック" pitchFamily="-105" charset="-128"/>
              </a:rPr>
              <a:t>5-6 November, 2013</a:t>
            </a:r>
            <a:endParaRPr lang="en-US" sz="1050" b="1" dirty="0">
              <a:solidFill>
                <a:srgbClr val="FFFFFF"/>
              </a:solidFill>
              <a:latin typeface="+mj-lt"/>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10" name="Picture 34"/>
          <p:cNvPicPr>
            <a:picLocks noChangeAspect="1" noChangeArrowheads="1"/>
          </p:cNvPicPr>
          <p:nvPr userDrawn="1"/>
        </p:nvPicPr>
        <p:blipFill>
          <a:blip r:embed="rId6" cstate="print"/>
          <a:srcRect t="16208"/>
          <a:stretch>
            <a:fillRect/>
          </a:stretch>
        </p:blipFill>
        <p:spPr bwMode="auto">
          <a:xfrm>
            <a:off x="1" y="0"/>
            <a:ext cx="1375442" cy="690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80" r:id="rId3"/>
  </p:sldLayoutIdLst>
  <p:transition spd="slow"/>
  <p:hf hdr="0" ftr="0" dt="0"/>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SzPct val="75000"/>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0" y="1347788"/>
            <a:ext cx="9144000" cy="5510212"/>
          </a:xfrm>
          <a:prstGeom prst="rect">
            <a:avLst/>
          </a:prstGeom>
          <a:solidFill>
            <a:schemeClr val="bg1"/>
          </a:solidFill>
          <a:ln w="9525">
            <a:solidFill>
              <a:schemeClr val="bg1"/>
            </a:solidFill>
            <a:round/>
            <a:headEnd/>
            <a:tailEnd/>
          </a:ln>
        </p:spPr>
        <p:txBody>
          <a:bodyPr wrap="none" anchor="ctr">
            <a:prstTxWarp prst="textNoShape">
              <a:avLst/>
            </a:prstTxWarp>
          </a:bodyPr>
          <a:lstStyle/>
          <a:p>
            <a:pPr algn="r" defTabSz="914400" eaLnBrk="0" hangingPunct="0"/>
            <a:endParaRPr lang="da-DK" sz="1500">
              <a:solidFill>
                <a:srgbClr val="000000"/>
              </a:solidFill>
              <a:latin typeface="Tahoma" charset="0"/>
            </a:endParaRPr>
          </a:p>
        </p:txBody>
      </p:sp>
      <p:sp>
        <p:nvSpPr>
          <p:cNvPr id="1027" name="Rectangle 2"/>
          <p:cNvSpPr>
            <a:spLocks noGrp="1" noChangeArrowheads="1"/>
          </p:cNvSpPr>
          <p:nvPr>
            <p:ph type="title"/>
          </p:nvPr>
        </p:nvSpPr>
        <p:spPr bwMode="auto">
          <a:xfrm>
            <a:off x="1419225" y="188913"/>
            <a:ext cx="7648575"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charset="0"/>
              </a:defRPr>
            </a:lvl1pPr>
          </a:lstStyle>
          <a:p>
            <a:fld id="{E9EA5FBE-8A9D-274A-A1DC-C5E2BED9D85B}" type="slidenum">
              <a:rPr lang="en-US"/>
              <a:pPr/>
              <a:t>‹#›</a:t>
            </a:fld>
            <a:endParaRPr lang="en-US"/>
          </a:p>
        </p:txBody>
      </p:sp>
      <p:pic>
        <p:nvPicPr>
          <p:cNvPr id="1030" name="Picture 8" descr="geo_logo.png"/>
          <p:cNvPicPr>
            <a:picLocks noChangeAspect="1"/>
          </p:cNvPicPr>
          <p:nvPr userDrawn="1"/>
        </p:nvPicPr>
        <p:blipFill>
          <a:blip r:embed="rId6"/>
          <a:srcRect/>
          <a:stretch>
            <a:fillRect/>
          </a:stretch>
        </p:blipFill>
        <p:spPr bwMode="auto">
          <a:xfrm>
            <a:off x="73025" y="84138"/>
            <a:ext cx="1001713" cy="473075"/>
          </a:xfrm>
          <a:prstGeom prst="rect">
            <a:avLst/>
          </a:prstGeom>
          <a:noFill/>
          <a:ln w="9525">
            <a:noFill/>
            <a:miter lim="800000"/>
            <a:headEnd/>
            <a:tailEnd/>
          </a:ln>
        </p:spPr>
      </p:pic>
      <p:graphicFrame>
        <p:nvGraphicFramePr>
          <p:cNvPr id="1031" name="Base" hidden="1"/>
          <p:cNvGraphicFramePr>
            <a:graphicFrameLocks/>
          </p:cNvGraphicFramePr>
          <p:nvPr/>
        </p:nvGraphicFramePr>
        <p:xfrm>
          <a:off x="1524000" y="1397000"/>
          <a:ext cx="6096000" cy="4064000"/>
        </p:xfrm>
        <a:graphic>
          <a:graphicData uri="http://schemas.openxmlformats.org/presentationml/2006/ole">
            <p:oleObj spid="_x0000_s44042" r:id="rId7" imgW="0" imgH="0" progId="PowerPoint.Show.8">
              <p:embed/>
            </p:oleObj>
          </a:graphicData>
        </a:graphic>
      </p:graphicFrame>
    </p:spTree>
  </p:cSld>
  <p:clrMap bg1="lt1" tx1="dk1" bg2="lt2" tx2="dk2" accent1="accent1" accent2="accent2" accent3="accent3" accent4="accent4" accent5="accent5" accent6="accent6" hlink="hlink" folHlink="folHlink"/>
  <p:sldLayoutIdLst>
    <p:sldLayoutId id="2147483678" r:id="rId1"/>
    <p:sldLayoutId id="2147483679" r:id="rId2"/>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3"/>
          <p:cNvSpPr>
            <a:spLocks noGrp="1" noChangeArrowheads="1"/>
          </p:cNvSpPr>
          <p:nvPr>
            <p:ph type="subTitle" idx="1"/>
          </p:nvPr>
        </p:nvSpPr>
        <p:spPr/>
        <p:txBody>
          <a:bodyPr/>
          <a:lstStyle/>
          <a:p>
            <a:pPr eaLnBrk="1" hangingPunct="1"/>
            <a:r>
              <a:rPr lang="en-GB" altLang="ja-JP" dirty="0" smtClean="0">
                <a:latin typeface="Calibri" pitchFamily="34" charset="0"/>
                <a:ea typeface="ＭＳ Ｐゴシック" pitchFamily="50" charset="-128"/>
              </a:rPr>
              <a:t>Agenda item: 10</a:t>
            </a:r>
          </a:p>
          <a:p>
            <a:pPr eaLnBrk="1" hangingPunct="1"/>
            <a:r>
              <a:rPr lang="en-GB" altLang="ja-JP" dirty="0" smtClean="0">
                <a:latin typeface="Calibri" pitchFamily="34" charset="0"/>
                <a:ea typeface="ＭＳ Ｐゴシック" pitchFamily="50" charset="-128"/>
              </a:rPr>
              <a:t>Michael Freilich/SIT Chair/NASA</a:t>
            </a:r>
          </a:p>
        </p:txBody>
      </p:sp>
      <p:sp>
        <p:nvSpPr>
          <p:cNvPr id="13315" name="Rectangle 44"/>
          <p:cNvSpPr>
            <a:spLocks noGrp="1" noChangeArrowheads="1"/>
          </p:cNvSpPr>
          <p:nvPr>
            <p:ph type="ctrTitle"/>
          </p:nvPr>
        </p:nvSpPr>
        <p:spPr>
          <a:xfrm>
            <a:off x="142320" y="503641"/>
            <a:ext cx="8765754" cy="2037947"/>
          </a:xfrm>
        </p:spPr>
        <p:txBody>
          <a:bodyPr/>
          <a:lstStyle/>
          <a:p>
            <a:pPr>
              <a:spcAft>
                <a:spcPts val="1200"/>
              </a:spcAft>
            </a:pPr>
            <a:r>
              <a:rPr lang="en-US" dirty="0" smtClean="0"/>
              <a:t>CEOS PLENARY </a:t>
            </a:r>
            <a:br>
              <a:rPr lang="en-US" dirty="0" smtClean="0"/>
            </a:br>
            <a:r>
              <a:rPr lang="en-US" sz="1600" dirty="0" smtClean="0"/>
              <a:t/>
            </a:r>
            <a:br>
              <a:rPr lang="en-US" sz="1600" dirty="0" smtClean="0"/>
            </a:br>
            <a:r>
              <a:rPr lang="en-US" sz="3000" i="1" dirty="0" smtClean="0"/>
              <a:t> </a:t>
            </a:r>
            <a:r>
              <a:rPr lang="en-US" sz="2600" i="1" dirty="0" smtClean="0"/>
              <a:t>Annual Progress Report: </a:t>
            </a:r>
            <a:br>
              <a:rPr lang="en-US" sz="2600" i="1" dirty="0" smtClean="0"/>
            </a:br>
            <a:r>
              <a:rPr lang="en-US" sz="2600" i="1" dirty="0" smtClean="0"/>
              <a:t>CEOS Implementation of the GEOSS Space Segment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0" y="1370175"/>
            <a:ext cx="8991600" cy="4623301"/>
          </a:xfrm>
        </p:spPr>
        <p:txBody>
          <a:bodyPr/>
          <a:lstStyle/>
          <a:p>
            <a:pPr marL="0" lvl="0" indent="0">
              <a:buNone/>
            </a:pPr>
            <a:r>
              <a:rPr lang="en-US" sz="2000" dirty="0" smtClean="0"/>
              <a:t>6. CEOS Support to Further Key Stakeholder Initiatives</a:t>
            </a:r>
          </a:p>
          <a:p>
            <a:pPr>
              <a:buFont typeface="Wingdings" pitchFamily="2" charset="2"/>
              <a:buChar char="§"/>
            </a:pPr>
            <a:r>
              <a:rPr lang="en-US" sz="1800" dirty="0" smtClean="0">
                <a:solidFill>
                  <a:schemeClr val="accent4">
                    <a:lumMod val="75000"/>
                    <a:lumOff val="25000"/>
                  </a:schemeClr>
                </a:solidFill>
              </a:rPr>
              <a:t>Decision on whether and how CEOS Agencies may provide coordinated data acquisition support to the GEO Global Agricultural Monitoring (GEOGLAM) initiative.  </a:t>
            </a:r>
            <a:r>
              <a:rPr lang="en-US" sz="1800" i="1" dirty="0" smtClean="0">
                <a:solidFill>
                  <a:schemeClr val="accent6"/>
                </a:solidFill>
              </a:rPr>
              <a:t>Agenda </a:t>
            </a:r>
            <a:r>
              <a:rPr lang="en-US" sz="1800" i="1" dirty="0">
                <a:solidFill>
                  <a:schemeClr val="accent6"/>
                </a:solidFill>
              </a:rPr>
              <a:t>Item </a:t>
            </a:r>
            <a:r>
              <a:rPr lang="en-US" sz="1800" i="1" dirty="0" smtClean="0">
                <a:solidFill>
                  <a:schemeClr val="accent6"/>
                </a:solidFill>
              </a:rPr>
              <a:t>24</a:t>
            </a:r>
            <a:endParaRPr lang="en-US" sz="1800" i="1" dirty="0" smtClean="0">
              <a:solidFill>
                <a:schemeClr val="accent4">
                  <a:lumMod val="75000"/>
                  <a:lumOff val="25000"/>
                </a:schemeClr>
              </a:solidFill>
            </a:endParaRPr>
          </a:p>
          <a:p>
            <a:pPr marL="0" indent="0">
              <a:buNone/>
            </a:pPr>
            <a:endParaRPr lang="en-US" sz="1050" dirty="0" smtClean="0">
              <a:solidFill>
                <a:schemeClr val="accent4">
                  <a:lumMod val="75000"/>
                  <a:lumOff val="25000"/>
                </a:schemeClr>
              </a:solidFill>
            </a:endParaRPr>
          </a:p>
          <a:p>
            <a:pPr>
              <a:buFont typeface="Wingdings" pitchFamily="2" charset="2"/>
              <a:buChar char="§"/>
            </a:pPr>
            <a:r>
              <a:rPr lang="en-US" sz="1800" dirty="0" smtClean="0">
                <a:solidFill>
                  <a:schemeClr val="accent4">
                    <a:lumMod val="75000"/>
                    <a:lumOff val="25000"/>
                  </a:schemeClr>
                </a:solidFill>
              </a:rPr>
              <a:t>Continued </a:t>
            </a:r>
            <a:r>
              <a:rPr lang="en-US" sz="1800" dirty="0">
                <a:solidFill>
                  <a:schemeClr val="accent4">
                    <a:lumMod val="75000"/>
                    <a:lumOff val="25000"/>
                  </a:schemeClr>
                </a:solidFill>
              </a:rPr>
              <a:t>dialogue on potential CEOS contributions to Integrated Water Cycle products and </a:t>
            </a:r>
            <a:r>
              <a:rPr lang="en-US" sz="1800" dirty="0" smtClean="0">
                <a:solidFill>
                  <a:schemeClr val="accent4">
                    <a:lumMod val="75000"/>
                    <a:lumOff val="25000"/>
                  </a:schemeClr>
                </a:solidFill>
              </a:rPr>
              <a:t>services. </a:t>
            </a:r>
            <a:r>
              <a:rPr lang="en-US" sz="1800" dirty="0" smtClean="0">
                <a:solidFill>
                  <a:schemeClr val="accent6"/>
                </a:solidFill>
              </a:rPr>
              <a:t> </a:t>
            </a:r>
            <a:r>
              <a:rPr lang="en-US" sz="1800" i="1" dirty="0">
                <a:solidFill>
                  <a:schemeClr val="accent6"/>
                </a:solidFill>
              </a:rPr>
              <a:t>Agenda Item </a:t>
            </a:r>
            <a:r>
              <a:rPr lang="en-US" sz="1800" i="1" dirty="0" smtClean="0">
                <a:solidFill>
                  <a:schemeClr val="accent6"/>
                </a:solidFill>
              </a:rPr>
              <a:t>15</a:t>
            </a:r>
            <a:endParaRPr lang="en-US" sz="1800" i="1" dirty="0" smtClean="0">
              <a:solidFill>
                <a:schemeClr val="accent4">
                  <a:lumMod val="75000"/>
                  <a:lumOff val="25000"/>
                </a:schemeClr>
              </a:solidFill>
            </a:endParaRPr>
          </a:p>
          <a:p>
            <a:pPr marL="0" indent="0">
              <a:buNone/>
            </a:pPr>
            <a:endParaRPr lang="en-US" sz="1050" dirty="0" smtClean="0">
              <a:solidFill>
                <a:schemeClr val="accent4">
                  <a:lumMod val="75000"/>
                  <a:lumOff val="25000"/>
                </a:schemeClr>
              </a:solidFill>
            </a:endParaRPr>
          </a:p>
          <a:p>
            <a:pPr>
              <a:buFont typeface="Wingdings" pitchFamily="2" charset="2"/>
              <a:buChar char="§"/>
            </a:pPr>
            <a:r>
              <a:rPr lang="en-US" sz="1800" dirty="0" smtClean="0">
                <a:solidFill>
                  <a:schemeClr val="accent4">
                    <a:lumMod val="75000"/>
                    <a:lumOff val="25000"/>
                  </a:schemeClr>
                </a:solidFill>
              </a:rPr>
              <a:t>Continued </a:t>
            </a:r>
            <a:r>
              <a:rPr lang="en-US" sz="1800" dirty="0">
                <a:solidFill>
                  <a:schemeClr val="accent4">
                    <a:lumMod val="75000"/>
                    <a:lumOff val="25000"/>
                  </a:schemeClr>
                </a:solidFill>
              </a:rPr>
              <a:t>dialogue on potential CEOS contributions to the GEO Biodiversity Observation Network (GEO BON</a:t>
            </a:r>
            <a:r>
              <a:rPr lang="en-US" sz="1800" dirty="0" smtClean="0">
                <a:solidFill>
                  <a:schemeClr val="accent4">
                    <a:lumMod val="75000"/>
                    <a:lumOff val="25000"/>
                  </a:schemeClr>
                </a:solidFill>
              </a:rPr>
              <a:t>).  </a:t>
            </a:r>
            <a:r>
              <a:rPr lang="en-US" sz="1800" i="1" dirty="0" smtClean="0">
                <a:solidFill>
                  <a:schemeClr val="accent6"/>
                </a:solidFill>
              </a:rPr>
              <a:t>Agenda </a:t>
            </a:r>
            <a:r>
              <a:rPr lang="en-US" sz="1800" i="1" dirty="0">
                <a:solidFill>
                  <a:schemeClr val="accent6"/>
                </a:solidFill>
              </a:rPr>
              <a:t>Item </a:t>
            </a:r>
            <a:r>
              <a:rPr lang="en-US" sz="1800" i="1" dirty="0" smtClean="0">
                <a:solidFill>
                  <a:schemeClr val="accent6"/>
                </a:solidFill>
              </a:rPr>
              <a:t>17</a:t>
            </a:r>
            <a:endParaRPr lang="en-US" sz="1800" i="1" dirty="0" smtClean="0">
              <a:solidFill>
                <a:schemeClr val="accent4">
                  <a:lumMod val="75000"/>
                  <a:lumOff val="25000"/>
                </a:schemeClr>
              </a:solidFill>
            </a:endParaRPr>
          </a:p>
          <a:p>
            <a:pPr marL="0" indent="0">
              <a:buNone/>
            </a:pPr>
            <a:endParaRPr lang="en-US" sz="1050" dirty="0" smtClean="0">
              <a:solidFill>
                <a:schemeClr val="accent4">
                  <a:lumMod val="75000"/>
                  <a:lumOff val="25000"/>
                </a:schemeClr>
              </a:solidFill>
            </a:endParaRPr>
          </a:p>
          <a:p>
            <a:pPr>
              <a:buFont typeface="Wingdings" pitchFamily="2" charset="2"/>
              <a:buChar char="§"/>
            </a:pPr>
            <a:r>
              <a:rPr lang="en-US" sz="1800" dirty="0" smtClean="0">
                <a:solidFill>
                  <a:schemeClr val="accent4">
                    <a:lumMod val="75000"/>
                    <a:lumOff val="25000"/>
                  </a:schemeClr>
                </a:solidFill>
              </a:rPr>
              <a:t>Dialogue </a:t>
            </a:r>
            <a:r>
              <a:rPr lang="en-US" sz="1800" dirty="0">
                <a:solidFill>
                  <a:schemeClr val="accent4">
                    <a:lumMod val="75000"/>
                    <a:lumOff val="25000"/>
                  </a:schemeClr>
                </a:solidFill>
              </a:rPr>
              <a:t>on potential enhanced CEOS-level coordination to support improved research and monitoring of the Earth’s polar </a:t>
            </a:r>
            <a:r>
              <a:rPr lang="en-US" sz="1800" dirty="0" smtClean="0">
                <a:solidFill>
                  <a:schemeClr val="accent4">
                    <a:lumMod val="75000"/>
                    <a:lumOff val="25000"/>
                  </a:schemeClr>
                </a:solidFill>
              </a:rPr>
              <a:t>regions.  </a:t>
            </a:r>
            <a:r>
              <a:rPr lang="en-US" sz="1800" i="1" dirty="0" smtClean="0">
                <a:solidFill>
                  <a:srgbClr val="00B050"/>
                </a:solidFill>
              </a:rPr>
              <a:t>CEOS Action</a:t>
            </a:r>
          </a:p>
          <a:p>
            <a:pPr marL="0" indent="0">
              <a:buNone/>
            </a:pPr>
            <a:endParaRPr lang="en-US" sz="1050" dirty="0" smtClean="0">
              <a:solidFill>
                <a:schemeClr val="accent4">
                  <a:lumMod val="75000"/>
                  <a:lumOff val="25000"/>
                </a:schemeClr>
              </a:solidFill>
            </a:endParaRPr>
          </a:p>
          <a:p>
            <a:pPr>
              <a:buFont typeface="Wingdings" pitchFamily="2" charset="2"/>
              <a:buChar char="§"/>
            </a:pPr>
            <a:r>
              <a:rPr lang="en-US" sz="1800" dirty="0" smtClean="0">
                <a:solidFill>
                  <a:schemeClr val="accent4">
                    <a:lumMod val="75000"/>
                    <a:lumOff val="25000"/>
                  </a:schemeClr>
                </a:solidFill>
              </a:rPr>
              <a:t>Determine </a:t>
            </a:r>
            <a:r>
              <a:rPr lang="en-US" sz="1800" dirty="0">
                <a:solidFill>
                  <a:schemeClr val="accent4">
                    <a:lumMod val="75000"/>
                    <a:lumOff val="25000"/>
                  </a:schemeClr>
                </a:solidFill>
              </a:rPr>
              <a:t>the level and scope of engagement of the four ocean-related Virtual Constellations in the GEO Blue Planet </a:t>
            </a:r>
            <a:r>
              <a:rPr lang="en-US" sz="1800" dirty="0" smtClean="0">
                <a:solidFill>
                  <a:schemeClr val="accent4">
                    <a:lumMod val="75000"/>
                    <a:lumOff val="25000"/>
                  </a:schemeClr>
                </a:solidFill>
              </a:rPr>
              <a:t>Task.  </a:t>
            </a:r>
            <a:r>
              <a:rPr lang="en-US" sz="1800" i="1" dirty="0" smtClean="0">
                <a:solidFill>
                  <a:schemeClr val="accent6"/>
                </a:solidFill>
              </a:rPr>
              <a:t>Agenda </a:t>
            </a:r>
            <a:r>
              <a:rPr lang="en-US" sz="1800" i="1" dirty="0">
                <a:solidFill>
                  <a:schemeClr val="accent6"/>
                </a:solidFill>
              </a:rPr>
              <a:t>Item </a:t>
            </a:r>
            <a:r>
              <a:rPr lang="en-US" sz="1800" i="1" dirty="0" smtClean="0">
                <a:solidFill>
                  <a:schemeClr val="accent6"/>
                </a:solidFill>
              </a:rPr>
              <a:t>16</a:t>
            </a:r>
            <a:endParaRPr lang="en-US" sz="1800" i="1" dirty="0">
              <a:solidFill>
                <a:schemeClr val="accent4">
                  <a:lumMod val="75000"/>
                  <a:lumOff val="25000"/>
                </a:schemeClr>
              </a:solidFill>
            </a:endParaRPr>
          </a:p>
          <a:p>
            <a:pPr>
              <a:buFont typeface="Wingdings" pitchFamily="2" charset="2"/>
              <a:buChar char="§"/>
            </a:pPr>
            <a:endParaRPr lang="en-US" sz="1800" dirty="0" smtClean="0">
              <a:solidFill>
                <a:schemeClr val="accent4">
                  <a:lumMod val="75000"/>
                  <a:lumOff val="25000"/>
                </a:schemeClr>
              </a:solidFill>
            </a:endParaRPr>
          </a:p>
        </p:txBody>
      </p:sp>
      <p:sp>
        <p:nvSpPr>
          <p:cNvPr id="15" name="Slide Number Placeholder 5"/>
          <p:cNvSpPr>
            <a:spLocks noGrp="1"/>
          </p:cNvSpPr>
          <p:nvPr>
            <p:ph type="sldNum" sz="quarter" idx="10"/>
          </p:nvPr>
        </p:nvSpPr>
        <p:spPr bwMode="auto">
          <a:xfrm>
            <a:off x="7239000" y="6546850"/>
            <a:ext cx="1905000" cy="311150"/>
          </a:xfrm>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10</a:t>
            </a:fld>
            <a:endParaRPr lang="en-US" dirty="0" smtClean="0"/>
          </a:p>
        </p:txBody>
      </p:sp>
      <p:sp>
        <p:nvSpPr>
          <p:cNvPr id="5" name="Title 4"/>
          <p:cNvSpPr>
            <a:spLocks noGrp="1"/>
          </p:cNvSpPr>
          <p:nvPr>
            <p:ph type="title"/>
          </p:nvPr>
        </p:nvSpPr>
        <p:spPr>
          <a:xfrm>
            <a:off x="1504060" y="0"/>
            <a:ext cx="7639940" cy="839585"/>
          </a:xfrm>
        </p:spPr>
        <p:txBody>
          <a:bodyPr/>
          <a:lstStyle/>
          <a:p>
            <a:r>
              <a:rPr lang="en-US" sz="2800" dirty="0" smtClean="0"/>
              <a:t>Updates on CEOS 2013 Outcomes and Associated CEOS-GEO Actions</a:t>
            </a:r>
            <a:endParaRPr lang="en-US" sz="2800" dirty="0"/>
          </a:p>
        </p:txBody>
      </p:sp>
      <p:sp>
        <p:nvSpPr>
          <p:cNvPr id="6" name="TextBox 5"/>
          <p:cNvSpPr txBox="1"/>
          <p:nvPr/>
        </p:nvSpPr>
        <p:spPr>
          <a:xfrm>
            <a:off x="3657599" y="6076659"/>
            <a:ext cx="5444837" cy="338554"/>
          </a:xfrm>
          <a:prstGeom prst="rect">
            <a:avLst/>
          </a:prstGeom>
          <a:solidFill>
            <a:schemeClr val="tx2">
              <a:lumMod val="20000"/>
              <a:lumOff val="80000"/>
            </a:schemeClr>
          </a:solidFill>
          <a:ln w="28575">
            <a:solidFill>
              <a:schemeClr val="accent4">
                <a:lumMod val="75000"/>
                <a:lumOff val="25000"/>
              </a:schemeClr>
            </a:solidFill>
          </a:ln>
        </p:spPr>
        <p:txBody>
          <a:bodyPr wrap="square" rtlCol="0">
            <a:spAutoFit/>
          </a:bodyPr>
          <a:lstStyle/>
          <a:p>
            <a:pPr algn="r"/>
            <a:r>
              <a:rPr lang="en-US" sz="1600" b="1" dirty="0" smtClean="0">
                <a:solidFill>
                  <a:schemeClr val="tx2"/>
                </a:solidFill>
                <a:effectLst>
                  <a:outerShdw blurRad="38100" dist="38100" dir="2700000" algn="tl">
                    <a:srgbClr val="000000">
                      <a:alpha val="43137"/>
                    </a:srgbClr>
                  </a:outerShdw>
                </a:effectLst>
              </a:rPr>
              <a:t>Eight CEOS-GEO Actions Related to these Activities</a:t>
            </a:r>
            <a:endParaRPr lang="en-US" sz="1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993273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0" y="1370174"/>
            <a:ext cx="9144000" cy="5487825"/>
          </a:xfrm>
        </p:spPr>
        <p:txBody>
          <a:bodyPr/>
          <a:lstStyle/>
          <a:p>
            <a:pPr marL="0" indent="0">
              <a:buNone/>
            </a:pPr>
            <a:r>
              <a:rPr lang="en-US" sz="2000" dirty="0" smtClean="0"/>
              <a:t>7. </a:t>
            </a:r>
            <a:r>
              <a:rPr lang="en-US" sz="2000" dirty="0"/>
              <a:t>Continued and Enhanced CEOS Outreach to Key Stakeholders: GEO, UNFCCC, UN ISDR, UN CBD, G8/G20, and </a:t>
            </a:r>
            <a:r>
              <a:rPr lang="en-US" sz="2000" dirty="0" smtClean="0"/>
              <a:t>Others</a:t>
            </a:r>
          </a:p>
          <a:p>
            <a:pPr>
              <a:buFont typeface="Wingdings" pitchFamily="2" charset="2"/>
              <a:buChar char="§"/>
            </a:pPr>
            <a:r>
              <a:rPr lang="en-US" sz="1800" dirty="0">
                <a:solidFill>
                  <a:schemeClr val="accent4">
                    <a:lumMod val="75000"/>
                    <a:lumOff val="25000"/>
                  </a:schemeClr>
                </a:solidFill>
              </a:rPr>
              <a:t>Engagement, attendance, and where appropriate, strategic involvement , reporting on CEOS achievements,  and presentations at key </a:t>
            </a:r>
            <a:r>
              <a:rPr lang="en-US" sz="1800" dirty="0" smtClean="0">
                <a:solidFill>
                  <a:schemeClr val="accent4">
                    <a:lumMod val="75000"/>
                    <a:lumOff val="25000"/>
                  </a:schemeClr>
                </a:solidFill>
              </a:rPr>
              <a:t>meetings.  </a:t>
            </a:r>
            <a:r>
              <a:rPr lang="en-US" sz="1800" i="1" dirty="0" smtClean="0">
                <a:solidFill>
                  <a:srgbClr val="00B050"/>
                </a:solidFill>
              </a:rPr>
              <a:t>Ongoing activities and support from all CEOS Agencies</a:t>
            </a:r>
            <a:endParaRPr lang="en-US" sz="1800" i="1" dirty="0">
              <a:solidFill>
                <a:srgbClr val="00B050"/>
              </a:solidFill>
            </a:endParaRPr>
          </a:p>
          <a:p>
            <a:pPr>
              <a:buFont typeface="Wingdings" pitchFamily="2" charset="2"/>
              <a:buChar char="§"/>
            </a:pPr>
            <a:r>
              <a:rPr lang="en-US" sz="1800" dirty="0">
                <a:solidFill>
                  <a:schemeClr val="accent4">
                    <a:lumMod val="75000"/>
                    <a:lumOff val="25000"/>
                  </a:schemeClr>
                </a:solidFill>
              </a:rPr>
              <a:t>Maintenance to CEOS online services such as the CEOS website and Missions, Instruments and Measurements (MIM) </a:t>
            </a:r>
            <a:r>
              <a:rPr lang="en-US" sz="1800" dirty="0" smtClean="0">
                <a:solidFill>
                  <a:schemeClr val="accent4">
                    <a:lumMod val="75000"/>
                    <a:lumOff val="25000"/>
                  </a:schemeClr>
                </a:solidFill>
              </a:rPr>
              <a:t>database. </a:t>
            </a:r>
            <a:r>
              <a:rPr lang="en-US" sz="1800" i="1" dirty="0">
                <a:solidFill>
                  <a:schemeClr val="accent6"/>
                </a:solidFill>
              </a:rPr>
              <a:t>Agenda Item </a:t>
            </a:r>
            <a:r>
              <a:rPr lang="en-US" sz="1800" i="1" dirty="0" smtClean="0">
                <a:solidFill>
                  <a:schemeClr val="accent6"/>
                </a:solidFill>
              </a:rPr>
              <a:t>34</a:t>
            </a:r>
            <a:endParaRPr lang="en-US" sz="1800" i="1" dirty="0">
              <a:solidFill>
                <a:schemeClr val="accent4">
                  <a:lumMod val="75000"/>
                  <a:lumOff val="25000"/>
                </a:schemeClr>
              </a:solidFill>
            </a:endParaRPr>
          </a:p>
          <a:p>
            <a:pPr>
              <a:buFont typeface="Wingdings" pitchFamily="2" charset="2"/>
              <a:buChar char="§"/>
            </a:pPr>
            <a:r>
              <a:rPr lang="en-US" sz="1800" dirty="0">
                <a:solidFill>
                  <a:schemeClr val="accent4">
                    <a:lumMod val="75000"/>
                    <a:lumOff val="25000"/>
                  </a:schemeClr>
                </a:solidFill>
              </a:rPr>
              <a:t>Publication of the CEOS </a:t>
            </a:r>
            <a:r>
              <a:rPr lang="en-US" sz="1800" dirty="0" smtClean="0">
                <a:solidFill>
                  <a:schemeClr val="accent4">
                    <a:lumMod val="75000"/>
                    <a:lumOff val="25000"/>
                  </a:schemeClr>
                </a:solidFill>
              </a:rPr>
              <a:t>Newsletter.  </a:t>
            </a:r>
            <a:r>
              <a:rPr lang="en-US" sz="1800" i="1" dirty="0" smtClean="0">
                <a:solidFill>
                  <a:srgbClr val="00B050"/>
                </a:solidFill>
              </a:rPr>
              <a:t>Many thanks to JAXA for their continued support of the Newsletter.</a:t>
            </a:r>
          </a:p>
          <a:p>
            <a:pPr marL="0" indent="0">
              <a:buNone/>
            </a:pPr>
            <a:endParaRPr lang="en-US" sz="1100" i="1" dirty="0" smtClean="0">
              <a:solidFill>
                <a:srgbClr val="00B050"/>
              </a:solidFill>
            </a:endParaRPr>
          </a:p>
          <a:p>
            <a:pPr marL="0" lvl="0" indent="0">
              <a:buNone/>
            </a:pPr>
            <a:r>
              <a:rPr lang="en-US" sz="2000" dirty="0" smtClean="0"/>
              <a:t>8. Adoption </a:t>
            </a:r>
            <a:r>
              <a:rPr lang="en-US" sz="2000" dirty="0"/>
              <a:t>of Recommendations from the 2011 CEOS Self-Study</a:t>
            </a:r>
          </a:p>
          <a:p>
            <a:pPr>
              <a:buFont typeface="Wingdings" pitchFamily="2" charset="2"/>
              <a:buChar char="§"/>
            </a:pPr>
            <a:r>
              <a:rPr lang="en-US" sz="1800" dirty="0">
                <a:solidFill>
                  <a:schemeClr val="accent4">
                    <a:lumMod val="75000"/>
                    <a:lumOff val="25000"/>
                  </a:schemeClr>
                </a:solidFill>
              </a:rPr>
              <a:t>Development of strategic guidance documents, stemming from participative analysis and options proposed by the CEOS Self-Study Implementation Initiative (CSSII) Topical </a:t>
            </a:r>
            <a:r>
              <a:rPr lang="en-US" sz="1800" dirty="0" smtClean="0">
                <a:solidFill>
                  <a:schemeClr val="accent4">
                    <a:lumMod val="75000"/>
                    <a:lumOff val="25000"/>
                  </a:schemeClr>
                </a:solidFill>
              </a:rPr>
              <a:t>Teams.  </a:t>
            </a:r>
            <a:r>
              <a:rPr lang="en-US" sz="1800" i="1" dirty="0" smtClean="0">
                <a:solidFill>
                  <a:schemeClr val="accent6"/>
                </a:solidFill>
              </a:rPr>
              <a:t>Agenda Items 5 and 6</a:t>
            </a:r>
            <a:endParaRPr lang="en-US" sz="1800" i="1" dirty="0">
              <a:solidFill>
                <a:schemeClr val="accent4">
                  <a:lumMod val="75000"/>
                  <a:lumOff val="25000"/>
                </a:schemeClr>
              </a:solidFill>
            </a:endParaRPr>
          </a:p>
          <a:p>
            <a:pPr>
              <a:buFont typeface="Wingdings" pitchFamily="2" charset="2"/>
              <a:buChar char="§"/>
            </a:pPr>
            <a:r>
              <a:rPr lang="en-US" sz="1800" dirty="0">
                <a:solidFill>
                  <a:schemeClr val="accent4">
                    <a:lumMod val="75000"/>
                    <a:lumOff val="25000"/>
                  </a:schemeClr>
                </a:solidFill>
              </a:rPr>
              <a:t>Plenary review and adoption of CSSII proposed options for </a:t>
            </a:r>
            <a:r>
              <a:rPr lang="en-US" sz="1800" dirty="0" smtClean="0">
                <a:solidFill>
                  <a:schemeClr val="accent4">
                    <a:lumMod val="75000"/>
                    <a:lumOff val="25000"/>
                  </a:schemeClr>
                </a:solidFill>
              </a:rPr>
              <a:t>refinement.  </a:t>
            </a:r>
            <a:r>
              <a:rPr lang="en-US" sz="1800" i="1" dirty="0" smtClean="0">
                <a:solidFill>
                  <a:schemeClr val="accent6"/>
                </a:solidFill>
              </a:rPr>
              <a:t>Agenda </a:t>
            </a:r>
            <a:r>
              <a:rPr lang="en-US" sz="1800" i="1" dirty="0">
                <a:solidFill>
                  <a:schemeClr val="accent6"/>
                </a:solidFill>
              </a:rPr>
              <a:t>Item </a:t>
            </a:r>
            <a:r>
              <a:rPr lang="en-US" sz="1800" i="1" dirty="0" smtClean="0">
                <a:solidFill>
                  <a:schemeClr val="accent6"/>
                </a:solidFill>
              </a:rPr>
              <a:t>7</a:t>
            </a:r>
            <a:endParaRPr lang="en-US" sz="1800" i="1" dirty="0">
              <a:solidFill>
                <a:schemeClr val="accent4">
                  <a:lumMod val="75000"/>
                  <a:lumOff val="25000"/>
                </a:schemeClr>
              </a:solidFill>
            </a:endParaRPr>
          </a:p>
          <a:p>
            <a:pPr>
              <a:buFont typeface="Wingdings" pitchFamily="2" charset="2"/>
              <a:buChar char="§"/>
            </a:pPr>
            <a:endParaRPr lang="en-US" sz="1800" dirty="0" smtClean="0">
              <a:solidFill>
                <a:schemeClr val="accent4">
                  <a:lumMod val="75000"/>
                  <a:lumOff val="25000"/>
                </a:schemeClr>
              </a:solidFill>
            </a:endParaRPr>
          </a:p>
        </p:txBody>
      </p:sp>
      <p:sp>
        <p:nvSpPr>
          <p:cNvPr id="15" name="Slide Number Placeholder 5"/>
          <p:cNvSpPr>
            <a:spLocks noGrp="1"/>
          </p:cNvSpPr>
          <p:nvPr>
            <p:ph type="sldNum" sz="quarter" idx="10"/>
          </p:nvPr>
        </p:nvSpPr>
        <p:spPr bwMode="auto">
          <a:xfrm>
            <a:off x="7239000" y="6546850"/>
            <a:ext cx="1905000" cy="311150"/>
          </a:xfrm>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11</a:t>
            </a:fld>
            <a:endParaRPr lang="en-US" dirty="0" smtClean="0"/>
          </a:p>
        </p:txBody>
      </p:sp>
      <p:sp>
        <p:nvSpPr>
          <p:cNvPr id="5" name="Title 4"/>
          <p:cNvSpPr>
            <a:spLocks noGrp="1"/>
          </p:cNvSpPr>
          <p:nvPr>
            <p:ph type="title"/>
          </p:nvPr>
        </p:nvSpPr>
        <p:spPr>
          <a:xfrm>
            <a:off x="1504060" y="0"/>
            <a:ext cx="7639940" cy="839585"/>
          </a:xfrm>
        </p:spPr>
        <p:txBody>
          <a:bodyPr/>
          <a:lstStyle/>
          <a:p>
            <a:r>
              <a:rPr lang="en-US" sz="2800" dirty="0" smtClean="0"/>
              <a:t>Updates on CEOS 2013 Outcomes and Associated CEOS-GEO Actions</a:t>
            </a:r>
            <a:endParaRPr lang="en-US" sz="2800" dirty="0"/>
          </a:p>
        </p:txBody>
      </p:sp>
      <p:sp>
        <p:nvSpPr>
          <p:cNvPr id="6" name="TextBox 5"/>
          <p:cNvSpPr txBox="1"/>
          <p:nvPr/>
        </p:nvSpPr>
        <p:spPr>
          <a:xfrm>
            <a:off x="4921135" y="3915300"/>
            <a:ext cx="4106488" cy="338554"/>
          </a:xfrm>
          <a:prstGeom prst="rect">
            <a:avLst/>
          </a:prstGeom>
          <a:solidFill>
            <a:schemeClr val="tx2">
              <a:lumMod val="20000"/>
              <a:lumOff val="80000"/>
            </a:schemeClr>
          </a:solidFill>
          <a:ln w="28575">
            <a:solidFill>
              <a:schemeClr val="accent4">
                <a:lumMod val="75000"/>
                <a:lumOff val="25000"/>
              </a:schemeClr>
            </a:solidFill>
          </a:ln>
        </p:spPr>
        <p:txBody>
          <a:bodyPr wrap="square" rtlCol="0">
            <a:spAutoFit/>
          </a:bodyPr>
          <a:lstStyle/>
          <a:p>
            <a:pPr algn="r"/>
            <a:r>
              <a:rPr lang="en-US" sz="1600" b="1" dirty="0" smtClean="0">
                <a:solidFill>
                  <a:schemeClr val="tx2"/>
                </a:solidFill>
                <a:effectLst>
                  <a:outerShdw blurRad="38100" dist="38100" dir="2700000" algn="tl">
                    <a:srgbClr val="000000">
                      <a:alpha val="43137"/>
                    </a:srgbClr>
                  </a:outerShdw>
                </a:effectLst>
              </a:rPr>
              <a:t>One CEOS-GEO Action Related to MIM</a:t>
            </a:r>
            <a:endParaRPr lang="en-US" sz="1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522929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12</a:t>
            </a:fld>
            <a:endParaRPr lang="en-US" smtClean="0"/>
          </a:p>
        </p:txBody>
      </p:sp>
      <p:sp>
        <p:nvSpPr>
          <p:cNvPr id="3075" name="Title 1"/>
          <p:cNvSpPr>
            <a:spLocks noGrp="1"/>
          </p:cNvSpPr>
          <p:nvPr>
            <p:ph type="title" idx="4294967295"/>
          </p:nvPr>
        </p:nvSpPr>
        <p:spPr>
          <a:xfrm>
            <a:off x="1379538" y="101600"/>
            <a:ext cx="7764462" cy="609600"/>
          </a:xfrm>
        </p:spPr>
        <p:txBody>
          <a:bodyPr/>
          <a:lstStyle/>
          <a:p>
            <a:pPr eaLnBrk="1" hangingPunct="1"/>
            <a:r>
              <a:rPr lang="en-US" dirty="0" smtClean="0">
                <a:latin typeface="Tahoma" pitchFamily="-106" charset="0"/>
                <a:ea typeface="ＭＳ Ｐゴシック" pitchFamily="-106" charset="-128"/>
                <a:cs typeface="Tahoma" pitchFamily="-106" charset="0"/>
              </a:rPr>
              <a:t>Current Status of CEOS-GEO Actions</a:t>
            </a:r>
          </a:p>
        </p:txBody>
      </p:sp>
      <p:sp>
        <p:nvSpPr>
          <p:cNvPr id="6" name="Rectangle 3"/>
          <p:cNvSpPr txBox="1">
            <a:spLocks noChangeArrowheads="1"/>
          </p:cNvSpPr>
          <p:nvPr/>
        </p:nvSpPr>
        <p:spPr>
          <a:xfrm>
            <a:off x="147037" y="1416908"/>
            <a:ext cx="8832205" cy="2781019"/>
          </a:xfrm>
          <a:prstGeom prst="rect">
            <a:avLst/>
          </a:prstGeom>
        </p:spPr>
        <p:txBody>
          <a:bodyPr/>
          <a:lstStyle/>
          <a:p>
            <a:pPr marL="457200" indent="-457200" defTabSz="914400">
              <a:lnSpc>
                <a:spcPct val="90000"/>
              </a:lnSpc>
              <a:spcBef>
                <a:spcPct val="20000"/>
              </a:spcBef>
              <a:buFont typeface="Arial" pitchFamily="34" charset="0"/>
              <a:buChar char="•"/>
              <a:defRPr/>
            </a:pPr>
            <a:r>
              <a:rPr lang="en-US" altLang="ja-JP" sz="3200" b="1" kern="0" noProof="0" dirty="0" smtClean="0">
                <a:solidFill>
                  <a:schemeClr val="accent4">
                    <a:lumMod val="90000"/>
                    <a:lumOff val="10000"/>
                  </a:schemeClr>
                </a:solidFill>
                <a:latin typeface="Arial" pitchFamily="34" charset="0"/>
                <a:ea typeface="ＭＳ Ｐゴシック" pitchFamily="50" charset="-128"/>
                <a:cs typeface="Arial" pitchFamily="34" charset="0"/>
              </a:rPr>
              <a:t>47 Actions for 2013</a:t>
            </a:r>
          </a:p>
          <a:p>
            <a:pPr marL="457200" indent="-457200" defTabSz="914400">
              <a:lnSpc>
                <a:spcPct val="90000"/>
              </a:lnSpc>
              <a:spcBef>
                <a:spcPct val="20000"/>
              </a:spcBef>
              <a:buFont typeface="Arial" pitchFamily="34" charset="0"/>
              <a:buChar char="•"/>
              <a:defRPr/>
            </a:pPr>
            <a:endParaRPr lang="en-US" altLang="ja-JP" b="1" kern="0" noProof="0" dirty="0" smtClean="0">
              <a:solidFill>
                <a:schemeClr val="accent4">
                  <a:lumMod val="90000"/>
                  <a:lumOff val="10000"/>
                </a:schemeClr>
              </a:solidFill>
              <a:latin typeface="Arial" pitchFamily="34" charset="0"/>
              <a:ea typeface="ＭＳ Ｐゴシック" pitchFamily="50" charset="-128"/>
              <a:cs typeface="Arial" pitchFamily="34" charset="0"/>
            </a:endParaRPr>
          </a:p>
          <a:p>
            <a:pPr marL="457200" indent="-457200" defTabSz="914400">
              <a:lnSpc>
                <a:spcPct val="90000"/>
              </a:lnSpc>
              <a:spcBef>
                <a:spcPct val="20000"/>
              </a:spcBef>
              <a:buFont typeface="Arial" pitchFamily="34" charset="0"/>
              <a:buChar char="•"/>
              <a:defRPr/>
            </a:pPr>
            <a:r>
              <a:rPr lang="en-US" altLang="ja-JP" sz="3200" b="1" kern="0" dirty="0" smtClean="0">
                <a:solidFill>
                  <a:schemeClr val="accent4">
                    <a:lumMod val="90000"/>
                    <a:lumOff val="10000"/>
                  </a:schemeClr>
                </a:solidFill>
                <a:latin typeface="Arial" pitchFamily="34" charset="0"/>
                <a:ea typeface="ＭＳ Ｐゴシック" pitchFamily="50" charset="-128"/>
                <a:cs typeface="Arial" pitchFamily="34" charset="0"/>
              </a:rPr>
              <a:t>4 CLOSED </a:t>
            </a:r>
          </a:p>
          <a:p>
            <a:pPr marL="457200" indent="-457200" defTabSz="914400">
              <a:lnSpc>
                <a:spcPct val="90000"/>
              </a:lnSpc>
              <a:spcBef>
                <a:spcPct val="20000"/>
              </a:spcBef>
              <a:buFont typeface="Arial" pitchFamily="34" charset="0"/>
              <a:buChar char="•"/>
              <a:defRPr/>
            </a:pPr>
            <a:endParaRPr lang="en-US" altLang="ja-JP" b="1" kern="0" noProof="0" dirty="0" smtClean="0">
              <a:solidFill>
                <a:schemeClr val="accent4">
                  <a:lumMod val="90000"/>
                  <a:lumOff val="10000"/>
                </a:schemeClr>
              </a:solidFill>
              <a:latin typeface="Arial" pitchFamily="34" charset="0"/>
              <a:ea typeface="ＭＳ Ｐゴシック" pitchFamily="50" charset="-128"/>
              <a:cs typeface="Arial" pitchFamily="34" charset="0"/>
            </a:endParaRPr>
          </a:p>
          <a:p>
            <a:pPr marL="457200" indent="-457200" defTabSz="914400">
              <a:lnSpc>
                <a:spcPct val="90000"/>
              </a:lnSpc>
              <a:spcBef>
                <a:spcPct val="20000"/>
              </a:spcBef>
              <a:buFont typeface="Arial" pitchFamily="34" charset="0"/>
              <a:buChar char="•"/>
              <a:defRPr/>
            </a:pPr>
            <a:r>
              <a:rPr lang="en-US" altLang="ja-JP" sz="3200" b="1" kern="0" dirty="0" smtClean="0">
                <a:solidFill>
                  <a:schemeClr val="accent4">
                    <a:lumMod val="90000"/>
                    <a:lumOff val="10000"/>
                  </a:schemeClr>
                </a:solidFill>
                <a:latin typeface="Arial" pitchFamily="34" charset="0"/>
                <a:ea typeface="ＭＳ Ｐゴシック" pitchFamily="50" charset="-128"/>
                <a:cs typeface="Arial" pitchFamily="34" charset="0"/>
              </a:rPr>
              <a:t>Of the 43 remaining open Actions, 33 have been updated within the past two months</a:t>
            </a:r>
          </a:p>
        </p:txBody>
      </p:sp>
      <p:pic>
        <p:nvPicPr>
          <p:cNvPr id="1027" name="Picture 3" descr="C:\Users\Kerry.Sawyer\AppData\Local\Microsoft\Windows\Temporary Internet Files\Content.IE5\XNMYJORN\MM900041090[1].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2822914" y="2184768"/>
            <a:ext cx="841753" cy="80968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17"/>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12214"/>
          <a:stretch/>
        </p:blipFill>
        <p:spPr bwMode="auto">
          <a:xfrm>
            <a:off x="2692985" y="4165194"/>
            <a:ext cx="3786448" cy="25927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2434655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76200" y="1389677"/>
            <a:ext cx="8636777" cy="52111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800" b="1" dirty="0">
                <a:solidFill>
                  <a:schemeClr val="tx2"/>
                </a:solidFill>
              </a:rPr>
              <a:t>CEOS is </a:t>
            </a:r>
            <a:r>
              <a:rPr lang="en-US" sz="2800" b="1" dirty="0" smtClean="0">
                <a:solidFill>
                  <a:schemeClr val="tx2"/>
                </a:solidFill>
              </a:rPr>
              <a:t>identified as:</a:t>
            </a:r>
          </a:p>
          <a:p>
            <a:pPr lvl="1"/>
            <a:endParaRPr lang="en-US" sz="2400" b="1" dirty="0" smtClean="0">
              <a:solidFill>
                <a:schemeClr val="tx2"/>
              </a:solidFill>
            </a:endParaRPr>
          </a:p>
          <a:p>
            <a:pPr marL="631825" lvl="1" indent="-174625">
              <a:buFont typeface="Arial" pitchFamily="34" charset="0"/>
              <a:buChar char="•"/>
            </a:pPr>
            <a:r>
              <a:rPr lang="en-US" sz="2400" b="1" dirty="0" smtClean="0">
                <a:solidFill>
                  <a:schemeClr val="tx2"/>
                </a:solidFill>
              </a:rPr>
              <a:t>Component </a:t>
            </a:r>
            <a:r>
              <a:rPr lang="en-US" sz="2400" b="1" dirty="0">
                <a:solidFill>
                  <a:schemeClr val="tx2"/>
                </a:solidFill>
              </a:rPr>
              <a:t>Lead for </a:t>
            </a:r>
            <a:r>
              <a:rPr lang="en-US" sz="2400" b="1" dirty="0" smtClean="0">
                <a:solidFill>
                  <a:schemeClr val="accent4">
                    <a:lumMod val="75000"/>
                    <a:lumOff val="25000"/>
                  </a:schemeClr>
                </a:solidFill>
              </a:rPr>
              <a:t>sixteen (16) </a:t>
            </a:r>
            <a:r>
              <a:rPr lang="en-US" sz="2400" b="1" dirty="0" smtClean="0">
                <a:solidFill>
                  <a:schemeClr val="tx2"/>
                </a:solidFill>
              </a:rPr>
              <a:t>of the proposed 58 Components</a:t>
            </a:r>
          </a:p>
          <a:p>
            <a:pPr marL="631825" lvl="1" indent="-174625">
              <a:buFont typeface="Arial" pitchFamily="34" charset="0"/>
              <a:buChar char="•"/>
            </a:pPr>
            <a:endParaRPr lang="en-US" sz="2400" b="1" dirty="0" smtClean="0">
              <a:solidFill>
                <a:schemeClr val="tx2"/>
              </a:solidFill>
            </a:endParaRPr>
          </a:p>
          <a:p>
            <a:pPr marL="631825" lvl="1" indent="-174625">
              <a:buFont typeface="Arial" pitchFamily="34" charset="0"/>
              <a:buChar char="•"/>
            </a:pPr>
            <a:r>
              <a:rPr lang="en-US" sz="2400" b="1" dirty="0" smtClean="0">
                <a:solidFill>
                  <a:schemeClr val="tx2"/>
                </a:solidFill>
              </a:rPr>
              <a:t>Component POC for</a:t>
            </a:r>
            <a:r>
              <a:rPr lang="en-US" sz="2400" b="1" dirty="0" smtClean="0">
                <a:solidFill>
                  <a:schemeClr val="tx2">
                    <a:lumMod val="75000"/>
                  </a:schemeClr>
                </a:solidFill>
              </a:rPr>
              <a:t> </a:t>
            </a:r>
            <a:r>
              <a:rPr lang="en-US" sz="2400" b="1" dirty="0" smtClean="0">
                <a:solidFill>
                  <a:schemeClr val="accent4">
                    <a:lumMod val="75000"/>
                    <a:lumOff val="25000"/>
                  </a:schemeClr>
                </a:solidFill>
              </a:rPr>
              <a:t>six (6) </a:t>
            </a:r>
            <a:r>
              <a:rPr lang="en-US" sz="2400" b="1" dirty="0" smtClean="0">
                <a:solidFill>
                  <a:schemeClr val="tx2"/>
                </a:solidFill>
              </a:rPr>
              <a:t>Components</a:t>
            </a:r>
          </a:p>
          <a:p>
            <a:pPr marL="631825" lvl="1" indent="-174625">
              <a:buFont typeface="Arial" pitchFamily="34" charset="0"/>
              <a:buChar char="•"/>
            </a:pPr>
            <a:endParaRPr lang="en-US" sz="2400" b="1" dirty="0" smtClean="0">
              <a:solidFill>
                <a:schemeClr val="tx2"/>
              </a:solidFill>
            </a:endParaRPr>
          </a:p>
          <a:p>
            <a:pPr marL="631825" lvl="1" indent="-174625">
              <a:buFont typeface="Arial" pitchFamily="34" charset="0"/>
              <a:buChar char="•"/>
            </a:pPr>
            <a:r>
              <a:rPr lang="en-US" sz="2400" b="1" dirty="0" smtClean="0">
                <a:solidFill>
                  <a:schemeClr val="tx2"/>
                </a:solidFill>
              </a:rPr>
              <a:t>Contributor for</a:t>
            </a:r>
            <a:r>
              <a:rPr lang="en-US" sz="2400" b="1" dirty="0" smtClean="0">
                <a:solidFill>
                  <a:schemeClr val="accent1">
                    <a:lumMod val="25000"/>
                  </a:schemeClr>
                </a:solidFill>
              </a:rPr>
              <a:t> </a:t>
            </a:r>
            <a:r>
              <a:rPr lang="en-US" sz="2400" b="1" dirty="0" smtClean="0">
                <a:solidFill>
                  <a:schemeClr val="accent4">
                    <a:lumMod val="75000"/>
                    <a:lumOff val="25000"/>
                  </a:schemeClr>
                </a:solidFill>
              </a:rPr>
              <a:t>twelve (12) </a:t>
            </a:r>
            <a:r>
              <a:rPr lang="en-US" sz="2400" b="1" dirty="0" smtClean="0">
                <a:solidFill>
                  <a:schemeClr val="tx2"/>
                </a:solidFill>
              </a:rPr>
              <a:t>Components</a:t>
            </a:r>
          </a:p>
          <a:p>
            <a:pPr marL="631825" lvl="1" indent="-174625">
              <a:buFont typeface="Arial" pitchFamily="34" charset="0"/>
              <a:buChar char="•"/>
            </a:pPr>
            <a:endParaRPr lang="en-US" sz="2400" b="1" dirty="0" smtClean="0">
              <a:solidFill>
                <a:schemeClr val="tx2"/>
              </a:solidFill>
            </a:endParaRPr>
          </a:p>
          <a:p>
            <a:pPr marL="631825" lvl="1" indent="-174625">
              <a:buFont typeface="Arial" pitchFamily="34" charset="0"/>
              <a:buChar char="•"/>
            </a:pPr>
            <a:r>
              <a:rPr lang="en-US" sz="2400" b="1" dirty="0" smtClean="0">
                <a:solidFill>
                  <a:schemeClr val="tx2"/>
                </a:solidFill>
              </a:rPr>
              <a:t>Task Coordinator for</a:t>
            </a:r>
            <a:r>
              <a:rPr lang="en-US" sz="2400" b="1" dirty="0" smtClean="0">
                <a:solidFill>
                  <a:schemeClr val="accent1">
                    <a:lumMod val="25000"/>
                  </a:schemeClr>
                </a:solidFill>
              </a:rPr>
              <a:t> </a:t>
            </a:r>
            <a:r>
              <a:rPr lang="en-US" sz="2400" b="1" dirty="0" smtClean="0">
                <a:solidFill>
                  <a:schemeClr val="accent4">
                    <a:lumMod val="75000"/>
                    <a:lumOff val="25000"/>
                  </a:schemeClr>
                </a:solidFill>
              </a:rPr>
              <a:t>two (2)</a:t>
            </a:r>
            <a:r>
              <a:rPr lang="en-US" sz="2400" b="1" dirty="0" smtClean="0">
                <a:solidFill>
                  <a:srgbClr val="CC0066"/>
                </a:solidFill>
              </a:rPr>
              <a:t> </a:t>
            </a:r>
            <a:r>
              <a:rPr lang="en-US" sz="2400" b="1" dirty="0" smtClean="0">
                <a:solidFill>
                  <a:schemeClr val="tx2"/>
                </a:solidFill>
              </a:rPr>
              <a:t>Tasks</a:t>
            </a:r>
          </a:p>
          <a:p>
            <a:pPr marL="631825" lvl="1" indent="-174625">
              <a:buFont typeface="Arial" pitchFamily="34" charset="0"/>
              <a:buChar char="•"/>
            </a:pPr>
            <a:endParaRPr lang="en-US" sz="2400" b="1" dirty="0" smtClean="0">
              <a:solidFill>
                <a:schemeClr val="tx2"/>
              </a:solidFill>
            </a:endParaRPr>
          </a:p>
          <a:p>
            <a:pPr marL="631825" lvl="1" indent="-174625">
              <a:buFont typeface="Arial" pitchFamily="34" charset="0"/>
              <a:buChar char="•"/>
            </a:pPr>
            <a:r>
              <a:rPr lang="en-US" sz="2400" b="1" dirty="0" smtClean="0">
                <a:solidFill>
                  <a:schemeClr val="tx2"/>
                </a:solidFill>
              </a:rPr>
              <a:t>Implementation </a:t>
            </a:r>
            <a:r>
              <a:rPr lang="en-US" sz="2400" b="1" dirty="0">
                <a:solidFill>
                  <a:schemeClr val="tx2"/>
                </a:solidFill>
              </a:rPr>
              <a:t>Board Member for</a:t>
            </a:r>
            <a:r>
              <a:rPr lang="en-US" sz="2400" b="1" dirty="0">
                <a:solidFill>
                  <a:schemeClr val="accent1">
                    <a:lumMod val="25000"/>
                  </a:schemeClr>
                </a:solidFill>
              </a:rPr>
              <a:t> </a:t>
            </a:r>
            <a:r>
              <a:rPr lang="en-US" sz="2400" b="1" dirty="0">
                <a:solidFill>
                  <a:schemeClr val="accent4">
                    <a:lumMod val="75000"/>
                    <a:lumOff val="25000"/>
                  </a:schemeClr>
                </a:solidFill>
              </a:rPr>
              <a:t>two (2)</a:t>
            </a:r>
            <a:r>
              <a:rPr lang="en-US" sz="2400" b="1" dirty="0">
                <a:solidFill>
                  <a:schemeClr val="tx2">
                    <a:lumMod val="75000"/>
                  </a:schemeClr>
                </a:solidFill>
              </a:rPr>
              <a:t> </a:t>
            </a:r>
            <a:r>
              <a:rPr lang="en-US" sz="2400" b="1" dirty="0" smtClean="0">
                <a:solidFill>
                  <a:schemeClr val="tx2"/>
                </a:solidFill>
              </a:rPr>
              <a:t>Boards</a:t>
            </a:r>
          </a:p>
          <a:p>
            <a:pPr marL="631825" lvl="2"/>
            <a:r>
              <a:rPr kumimoji="0" lang="en-US" sz="2400" b="1" i="0" u="none" strike="noStrike" kern="0" cap="none" spc="0" normalizeH="0" baseline="0" noProof="0" dirty="0" smtClean="0">
                <a:ln>
                  <a:noFill/>
                </a:ln>
                <a:solidFill>
                  <a:schemeClr val="tx2"/>
                </a:solidFill>
                <a:effectLst/>
                <a:uLnTx/>
                <a:uFillTx/>
              </a:rPr>
              <a:t>(Two on IIB and one on SB)</a:t>
            </a:r>
            <a:endParaRPr kumimoji="0" lang="en-AU" sz="2400" b="1" i="0" u="none" strike="noStrike" kern="0" cap="none" spc="0" normalizeH="0" baseline="0" noProof="0" dirty="0" smtClean="0">
              <a:ln>
                <a:noFill/>
              </a:ln>
              <a:solidFill>
                <a:schemeClr val="tx2"/>
              </a:solidFill>
              <a:effectLst/>
              <a:uLnTx/>
              <a:uFillTx/>
            </a:endParaRPr>
          </a:p>
        </p:txBody>
      </p:sp>
      <p:sp>
        <p:nvSpPr>
          <p:cNvPr id="2" name="Title 1"/>
          <p:cNvSpPr>
            <a:spLocks noGrp="1"/>
          </p:cNvSpPr>
          <p:nvPr>
            <p:ph type="title"/>
          </p:nvPr>
        </p:nvSpPr>
        <p:spPr>
          <a:xfrm>
            <a:off x="1710383" y="77492"/>
            <a:ext cx="7396162" cy="736169"/>
          </a:xfrm>
        </p:spPr>
        <p:txBody>
          <a:bodyPr/>
          <a:lstStyle/>
          <a:p>
            <a:r>
              <a:rPr lang="en-US" sz="2800" dirty="0" smtClean="0"/>
              <a:t>CEOS Participation in the 2012-2015 GEO Work Plan</a:t>
            </a:r>
            <a:endParaRPr lang="en-US" sz="2800" dirty="0"/>
          </a:p>
        </p:txBody>
      </p:sp>
      <p:sp>
        <p:nvSpPr>
          <p:cNvPr id="20" name="Slide Number Placeholder 3"/>
          <p:cNvSpPr>
            <a:spLocks noGrp="1"/>
          </p:cNvSpPr>
          <p:nvPr>
            <p:ph type="sldNum" sz="quarter" idx="10"/>
          </p:nvPr>
        </p:nvSpPr>
        <p:spPr>
          <a:prstGeom prst="rect">
            <a:avLst/>
          </a:prstGeom>
        </p:spPr>
        <p:txBody>
          <a:bodyPr/>
          <a:lstStyle/>
          <a:p>
            <a:fld id="{96E7E44A-95A4-4D84-B060-74C5DA9603ED}" type="slidenum">
              <a:rPr lang="en-US" smtClean="0">
                <a:solidFill>
                  <a:schemeClr val="tx2"/>
                </a:solidFill>
              </a:rPr>
              <a:pPr/>
              <a:t>13</a:t>
            </a:fld>
            <a:endParaRPr lang="en-US">
              <a:solidFill>
                <a:schemeClr val="tx2"/>
              </a:solidFill>
            </a:endParaRPr>
          </a:p>
        </p:txBody>
      </p:sp>
    </p:spTree>
    <p:extLst>
      <p:ext uri="{BB962C8B-B14F-4D97-AF65-F5344CB8AC3E}">
        <p14:creationId xmlns="" xmlns:p14="http://schemas.microsoft.com/office/powerpoint/2010/main" val="415803553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144" y="0"/>
            <a:ext cx="6930656" cy="889462"/>
          </a:xfrm>
        </p:spPr>
        <p:txBody>
          <a:bodyPr/>
          <a:lstStyle/>
          <a:p>
            <a:r>
              <a:rPr lang="en-US" sz="2800" dirty="0" smtClean="0"/>
              <a:t>Infrastructure and Institutions and Development Tasks/Components</a:t>
            </a:r>
            <a:endParaRPr lang="en-US" sz="2800" dirty="0"/>
          </a:p>
        </p:txBody>
      </p:sp>
      <p:sp>
        <p:nvSpPr>
          <p:cNvPr id="4" name="Slide Number Placeholder 3"/>
          <p:cNvSpPr>
            <a:spLocks noGrp="1"/>
          </p:cNvSpPr>
          <p:nvPr>
            <p:ph type="sldNum" sz="quarter" idx="10"/>
          </p:nvPr>
        </p:nvSpPr>
        <p:spPr/>
        <p:txBody>
          <a:bodyPr/>
          <a:lstStyle/>
          <a:p>
            <a:fld id="{96E7E44A-95A4-4D84-B060-74C5DA9603ED}" type="slidenum">
              <a:rPr lang="en-US" smtClean="0"/>
              <a:pPr/>
              <a:t>14</a:t>
            </a:fld>
            <a:endParaRPr lang="en-US"/>
          </a:p>
        </p:txBody>
      </p:sp>
      <p:pic>
        <p:nvPicPr>
          <p:cNvPr id="2049" name="Picture 1"/>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49875" y="1379912"/>
            <a:ext cx="5705524" cy="4596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bwMode="auto">
          <a:xfrm>
            <a:off x="5805277" y="1422929"/>
            <a:ext cx="3340331" cy="38639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b="1" dirty="0">
                <a:solidFill>
                  <a:schemeClr val="tx2"/>
                </a:solidFill>
              </a:rPr>
              <a:t>CEOS is </a:t>
            </a:r>
            <a:r>
              <a:rPr lang="en-US" b="1" dirty="0" smtClean="0">
                <a:solidFill>
                  <a:schemeClr val="tx2"/>
                </a:solidFill>
              </a:rPr>
              <a:t>identified as:</a:t>
            </a:r>
          </a:p>
          <a:p>
            <a:pPr marL="174625" lvl="0" indent="-174625">
              <a:buFont typeface="Arial" pitchFamily="34" charset="0"/>
              <a:buChar char="•"/>
            </a:pPr>
            <a:r>
              <a:rPr lang="en-US" sz="1600" b="1" dirty="0" smtClean="0">
                <a:solidFill>
                  <a:schemeClr val="tx2"/>
                </a:solidFill>
              </a:rPr>
              <a:t>Component </a:t>
            </a:r>
            <a:r>
              <a:rPr lang="en-US" sz="1600" b="1" dirty="0">
                <a:solidFill>
                  <a:schemeClr val="tx2"/>
                </a:solidFill>
              </a:rPr>
              <a:t>Lead for </a:t>
            </a:r>
            <a:r>
              <a:rPr lang="en-US" sz="1600" b="1" dirty="0" smtClean="0">
                <a:solidFill>
                  <a:schemeClr val="accent4">
                    <a:lumMod val="75000"/>
                    <a:lumOff val="25000"/>
                  </a:schemeClr>
                </a:solidFill>
              </a:rPr>
              <a:t>16 </a:t>
            </a:r>
            <a:r>
              <a:rPr lang="en-US" sz="1600" b="1" dirty="0" smtClean="0">
                <a:solidFill>
                  <a:schemeClr val="tx2"/>
                </a:solidFill>
              </a:rPr>
              <a:t>of the proposed 58 Components</a:t>
            </a:r>
          </a:p>
          <a:p>
            <a:pPr marL="174625" lvl="0" indent="-174625">
              <a:buFont typeface="Arial" pitchFamily="34" charset="0"/>
              <a:buChar char="•"/>
            </a:pPr>
            <a:endParaRPr lang="en-US" sz="900" b="1" dirty="0" smtClean="0">
              <a:solidFill>
                <a:schemeClr val="tx2"/>
              </a:solidFill>
            </a:endParaRPr>
          </a:p>
          <a:p>
            <a:pPr marL="174625" lvl="0" indent="-174625">
              <a:buFont typeface="Arial" pitchFamily="34" charset="0"/>
              <a:buChar char="•"/>
            </a:pPr>
            <a:r>
              <a:rPr lang="en-US" sz="1600" b="1" dirty="0" smtClean="0">
                <a:solidFill>
                  <a:schemeClr val="tx2"/>
                </a:solidFill>
              </a:rPr>
              <a:t>Component POC for</a:t>
            </a:r>
            <a:r>
              <a:rPr lang="en-US" sz="1600" b="1" dirty="0" smtClean="0">
                <a:solidFill>
                  <a:schemeClr val="tx2">
                    <a:lumMod val="75000"/>
                  </a:schemeClr>
                </a:solidFill>
              </a:rPr>
              <a:t> </a:t>
            </a:r>
            <a:r>
              <a:rPr lang="en-US" sz="1600" b="1" dirty="0" smtClean="0">
                <a:solidFill>
                  <a:schemeClr val="accent4">
                    <a:lumMod val="75000"/>
                    <a:lumOff val="25000"/>
                  </a:schemeClr>
                </a:solidFill>
              </a:rPr>
              <a:t>6 </a:t>
            </a:r>
            <a:r>
              <a:rPr lang="en-US" sz="1600" b="1" dirty="0" smtClean="0">
                <a:solidFill>
                  <a:schemeClr val="tx2"/>
                </a:solidFill>
              </a:rPr>
              <a:t>Components</a:t>
            </a:r>
          </a:p>
          <a:p>
            <a:pPr marL="174625" lvl="0" indent="-174625">
              <a:buFont typeface="Arial" pitchFamily="34" charset="0"/>
              <a:buChar char="•"/>
            </a:pPr>
            <a:endParaRPr lang="en-US" sz="900" b="1" dirty="0" smtClean="0">
              <a:solidFill>
                <a:schemeClr val="tx2"/>
              </a:solidFill>
            </a:endParaRPr>
          </a:p>
          <a:p>
            <a:pPr marL="174625" lvl="0" indent="-174625">
              <a:buFont typeface="Arial" pitchFamily="34" charset="0"/>
              <a:buChar char="•"/>
            </a:pPr>
            <a:r>
              <a:rPr lang="en-US" sz="1600" b="1" dirty="0" smtClean="0">
                <a:solidFill>
                  <a:schemeClr val="tx2"/>
                </a:solidFill>
              </a:rPr>
              <a:t>Contributor for</a:t>
            </a:r>
            <a:r>
              <a:rPr lang="en-US" sz="1600" b="1" dirty="0" smtClean="0">
                <a:solidFill>
                  <a:schemeClr val="accent1">
                    <a:lumMod val="25000"/>
                  </a:schemeClr>
                </a:solidFill>
              </a:rPr>
              <a:t> </a:t>
            </a:r>
            <a:r>
              <a:rPr lang="en-US" sz="1600" b="1" dirty="0" smtClean="0">
                <a:solidFill>
                  <a:schemeClr val="accent4">
                    <a:lumMod val="75000"/>
                    <a:lumOff val="25000"/>
                  </a:schemeClr>
                </a:solidFill>
              </a:rPr>
              <a:t>12 </a:t>
            </a:r>
            <a:r>
              <a:rPr lang="en-US" sz="1600" b="1" dirty="0" smtClean="0">
                <a:solidFill>
                  <a:schemeClr val="tx2"/>
                </a:solidFill>
              </a:rPr>
              <a:t>Components</a:t>
            </a:r>
          </a:p>
          <a:p>
            <a:pPr marL="174625" lvl="0" indent="-174625">
              <a:buFont typeface="Arial" pitchFamily="34" charset="0"/>
              <a:buChar char="•"/>
            </a:pPr>
            <a:endParaRPr lang="en-US" sz="900" b="1" dirty="0" smtClean="0">
              <a:solidFill>
                <a:schemeClr val="tx2"/>
              </a:solidFill>
            </a:endParaRPr>
          </a:p>
          <a:p>
            <a:pPr marL="174625" lvl="0" indent="-174625">
              <a:buFont typeface="Arial" pitchFamily="34" charset="0"/>
              <a:buChar char="•"/>
            </a:pPr>
            <a:r>
              <a:rPr lang="en-US" sz="1600" b="1" dirty="0" smtClean="0">
                <a:solidFill>
                  <a:schemeClr val="tx2"/>
                </a:solidFill>
              </a:rPr>
              <a:t>Task Coordinator for</a:t>
            </a:r>
            <a:r>
              <a:rPr lang="en-US" sz="1600" b="1" dirty="0" smtClean="0">
                <a:solidFill>
                  <a:schemeClr val="accent1">
                    <a:lumMod val="25000"/>
                  </a:schemeClr>
                </a:solidFill>
              </a:rPr>
              <a:t> </a:t>
            </a:r>
            <a:r>
              <a:rPr lang="en-US" sz="1600" b="1" dirty="0" smtClean="0">
                <a:solidFill>
                  <a:schemeClr val="accent4">
                    <a:lumMod val="75000"/>
                    <a:lumOff val="25000"/>
                  </a:schemeClr>
                </a:solidFill>
              </a:rPr>
              <a:t>2</a:t>
            </a:r>
            <a:r>
              <a:rPr lang="en-US" sz="1600" b="1" dirty="0" smtClean="0">
                <a:solidFill>
                  <a:srgbClr val="CC0066"/>
                </a:solidFill>
              </a:rPr>
              <a:t> </a:t>
            </a:r>
            <a:r>
              <a:rPr lang="en-US" sz="1600" b="1" dirty="0" smtClean="0">
                <a:solidFill>
                  <a:schemeClr val="tx2"/>
                </a:solidFill>
              </a:rPr>
              <a:t>Tasks</a:t>
            </a:r>
          </a:p>
          <a:p>
            <a:pPr marL="174625" lvl="0" indent="-174625">
              <a:buFont typeface="Arial" pitchFamily="34" charset="0"/>
              <a:buChar char="•"/>
            </a:pPr>
            <a:endParaRPr lang="en-US" sz="900" b="1" dirty="0" smtClean="0">
              <a:solidFill>
                <a:schemeClr val="tx2"/>
              </a:solidFill>
            </a:endParaRPr>
          </a:p>
          <a:p>
            <a:pPr marL="174625" lvl="0" indent="-174625">
              <a:buFont typeface="Arial" pitchFamily="34" charset="0"/>
              <a:buChar char="•"/>
            </a:pPr>
            <a:r>
              <a:rPr lang="en-US" sz="1600" b="1" dirty="0" smtClean="0">
                <a:solidFill>
                  <a:schemeClr val="tx2"/>
                </a:solidFill>
              </a:rPr>
              <a:t>Implementation </a:t>
            </a:r>
            <a:r>
              <a:rPr lang="en-US" sz="1600" b="1" dirty="0">
                <a:solidFill>
                  <a:schemeClr val="tx2"/>
                </a:solidFill>
              </a:rPr>
              <a:t>Board Member for</a:t>
            </a:r>
            <a:r>
              <a:rPr lang="en-US" sz="1600" b="1" dirty="0">
                <a:solidFill>
                  <a:schemeClr val="accent1">
                    <a:lumMod val="25000"/>
                  </a:schemeClr>
                </a:solidFill>
              </a:rPr>
              <a:t> </a:t>
            </a:r>
            <a:r>
              <a:rPr lang="en-US" sz="1600" b="1" dirty="0" smtClean="0">
                <a:solidFill>
                  <a:schemeClr val="accent4">
                    <a:lumMod val="75000"/>
                    <a:lumOff val="25000"/>
                  </a:schemeClr>
                </a:solidFill>
              </a:rPr>
              <a:t>2</a:t>
            </a:r>
            <a:r>
              <a:rPr lang="en-US" sz="1600" b="1" dirty="0" smtClean="0">
                <a:solidFill>
                  <a:schemeClr val="tx2">
                    <a:lumMod val="75000"/>
                  </a:schemeClr>
                </a:solidFill>
              </a:rPr>
              <a:t> </a:t>
            </a:r>
            <a:r>
              <a:rPr lang="en-US" sz="1600" b="1" dirty="0" smtClean="0">
                <a:solidFill>
                  <a:schemeClr val="tx2"/>
                </a:solidFill>
              </a:rPr>
              <a:t>Boards</a:t>
            </a:r>
          </a:p>
          <a:p>
            <a:pPr marL="341313" lvl="1" indent="-166688">
              <a:buFont typeface="Arial" pitchFamily="34" charset="0"/>
              <a:buChar char="•"/>
            </a:pPr>
            <a:r>
              <a:rPr kumimoji="0" lang="en-US" sz="1400" b="1" i="0" u="none" strike="noStrike" kern="0" cap="none" spc="0" normalizeH="0" baseline="0" noProof="0" dirty="0" smtClean="0">
                <a:ln>
                  <a:noFill/>
                </a:ln>
                <a:solidFill>
                  <a:schemeClr val="tx2"/>
                </a:solidFill>
                <a:effectLst/>
                <a:uLnTx/>
                <a:uFillTx/>
              </a:rPr>
              <a:t>Two on IIB and one on SB</a:t>
            </a:r>
            <a:endParaRPr kumimoji="0" lang="en-AU" sz="1400" b="1" i="0" u="none" strike="noStrike" kern="0" cap="none" spc="0" normalizeH="0" baseline="0" noProof="0" dirty="0" smtClean="0">
              <a:ln>
                <a:noFill/>
              </a:ln>
              <a:solidFill>
                <a:schemeClr val="tx2"/>
              </a:solidFill>
              <a:effectLst/>
              <a:uLnTx/>
              <a:uFillTx/>
            </a:endParaRPr>
          </a:p>
        </p:txBody>
      </p:sp>
      <p:sp>
        <p:nvSpPr>
          <p:cNvPr id="6" name="TextBox 5"/>
          <p:cNvSpPr txBox="1"/>
          <p:nvPr/>
        </p:nvSpPr>
        <p:spPr>
          <a:xfrm>
            <a:off x="66499" y="5968534"/>
            <a:ext cx="6001792" cy="769441"/>
          </a:xfrm>
          <a:prstGeom prst="rect">
            <a:avLst/>
          </a:prstGeom>
          <a:noFill/>
          <a:ln>
            <a:solidFill>
              <a:srgbClr val="92D050"/>
            </a:solidFill>
          </a:ln>
        </p:spPr>
        <p:txBody>
          <a:bodyPr wrap="square" rtlCol="0">
            <a:spAutoFit/>
          </a:bodyPr>
          <a:lstStyle/>
          <a:p>
            <a:pPr lvl="0"/>
            <a:r>
              <a:rPr lang="en-US" sz="1100" b="1" u="sng" dirty="0" smtClean="0">
                <a:solidFill>
                  <a:srgbClr val="004846"/>
                </a:solidFill>
              </a:rPr>
              <a:t>Green </a:t>
            </a:r>
            <a:r>
              <a:rPr lang="en-US" sz="1100" b="1" u="sng" dirty="0">
                <a:solidFill>
                  <a:srgbClr val="004846"/>
                </a:solidFill>
              </a:rPr>
              <a:t>text</a:t>
            </a:r>
            <a:r>
              <a:rPr lang="en-US" sz="1100" dirty="0">
                <a:solidFill>
                  <a:srgbClr val="004846"/>
                </a:solidFill>
              </a:rPr>
              <a:t> </a:t>
            </a:r>
            <a:r>
              <a:rPr lang="en-US" sz="1100" dirty="0"/>
              <a:t>indicates those GEO Components where CEOS is an identified Lead </a:t>
            </a:r>
            <a:r>
              <a:rPr lang="en-US" sz="1100" dirty="0" smtClean="0"/>
              <a:t>Agency</a:t>
            </a:r>
          </a:p>
          <a:p>
            <a:pPr lvl="0"/>
            <a:r>
              <a:rPr lang="en-US" sz="1100" b="1" u="sng" dirty="0" smtClean="0">
                <a:solidFill>
                  <a:srgbClr val="CC0066"/>
                </a:solidFill>
              </a:rPr>
              <a:t>Pink text</a:t>
            </a:r>
            <a:r>
              <a:rPr lang="en-US" sz="1100" dirty="0" smtClean="0"/>
              <a:t> indicates those GEO Components where CEOS is identified as a Component POC</a:t>
            </a:r>
          </a:p>
          <a:p>
            <a:pPr lvl="0"/>
            <a:r>
              <a:rPr lang="en-US" sz="1100" b="1" u="sng" dirty="0" smtClean="0">
                <a:solidFill>
                  <a:srgbClr val="92D050"/>
                </a:solidFill>
                <a:effectLst>
                  <a:outerShdw blurRad="38100" dist="38100" dir="2700000" algn="tl">
                    <a:srgbClr val="000000">
                      <a:alpha val="43137"/>
                    </a:srgbClr>
                  </a:outerShdw>
                </a:effectLst>
              </a:rPr>
              <a:t>Green</a:t>
            </a:r>
            <a:r>
              <a:rPr lang="en-US" sz="1100" dirty="0" smtClean="0">
                <a:effectLst>
                  <a:outerShdw blurRad="38100" dist="38100" dir="2700000" algn="tl">
                    <a:srgbClr val="000000">
                      <a:alpha val="43137"/>
                    </a:srgbClr>
                  </a:outerShdw>
                </a:effectLst>
              </a:rPr>
              <a:t> </a:t>
            </a:r>
            <a:r>
              <a:rPr lang="en-US" sz="1100" dirty="0" smtClean="0"/>
              <a:t>shading indicates a known change to the Rev 2.1 of the GEO 2012-2015 Work Plan</a:t>
            </a:r>
          </a:p>
          <a:p>
            <a:pPr lvl="0"/>
            <a:r>
              <a:rPr lang="en-US" sz="1100" b="1" u="sng" dirty="0" smtClean="0">
                <a:solidFill>
                  <a:schemeClr val="bg2">
                    <a:lumMod val="75000"/>
                  </a:schemeClr>
                </a:solidFill>
                <a:effectLst>
                  <a:outerShdw blurRad="38100" dist="38100" dir="2700000" algn="tl">
                    <a:srgbClr val="000000">
                      <a:alpha val="43137"/>
                    </a:srgbClr>
                  </a:outerShdw>
                </a:effectLst>
              </a:rPr>
              <a:t>Grey</a:t>
            </a:r>
            <a:r>
              <a:rPr lang="en-US" sz="1100" dirty="0" smtClean="0">
                <a:solidFill>
                  <a:schemeClr val="bg2">
                    <a:lumMod val="75000"/>
                  </a:schemeClr>
                </a:solidFill>
                <a:effectLst>
                  <a:outerShdw blurRad="38100" dist="38100" dir="2700000" algn="tl">
                    <a:srgbClr val="000000">
                      <a:alpha val="43137"/>
                    </a:srgbClr>
                  </a:outerShdw>
                </a:effectLst>
              </a:rPr>
              <a:t> </a:t>
            </a:r>
            <a:r>
              <a:rPr lang="en-US" sz="1100" dirty="0" smtClean="0"/>
              <a:t>shading indicates a Component with no known CEOS leadership role</a:t>
            </a:r>
            <a:endParaRPr lang="en-US" sz="1100" dirty="0"/>
          </a:p>
        </p:txBody>
      </p:sp>
    </p:spTree>
    <p:extLst>
      <p:ext uri="{BB962C8B-B14F-4D97-AF65-F5344CB8AC3E}">
        <p14:creationId xmlns="" xmlns:p14="http://schemas.microsoft.com/office/powerpoint/2010/main" val="865208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144" y="0"/>
            <a:ext cx="6930656" cy="814647"/>
          </a:xfrm>
        </p:spPr>
        <p:txBody>
          <a:bodyPr/>
          <a:lstStyle/>
          <a:p>
            <a:r>
              <a:rPr lang="en-US" dirty="0" smtClean="0"/>
              <a:t>Societal Benefits Tasks/Components</a:t>
            </a:r>
            <a:endParaRPr lang="en-US" dirty="0"/>
          </a:p>
        </p:txBody>
      </p:sp>
      <p:sp>
        <p:nvSpPr>
          <p:cNvPr id="4" name="Slide Number Placeholder 3"/>
          <p:cNvSpPr>
            <a:spLocks noGrp="1"/>
          </p:cNvSpPr>
          <p:nvPr>
            <p:ph type="sldNum" sz="quarter" idx="10"/>
          </p:nvPr>
        </p:nvSpPr>
        <p:spPr/>
        <p:txBody>
          <a:bodyPr/>
          <a:lstStyle/>
          <a:p>
            <a:fld id="{96E7E44A-95A4-4D84-B060-74C5DA9603ED}" type="slidenum">
              <a:rPr lang="en-US" smtClean="0"/>
              <a:pPr/>
              <a:t>15</a:t>
            </a:fld>
            <a:endParaRPr lang="en-US"/>
          </a:p>
        </p:txBody>
      </p:sp>
      <p:pic>
        <p:nvPicPr>
          <p:cNvPr id="307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5684" y="1535542"/>
            <a:ext cx="4815184" cy="48464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952221" y="1535542"/>
            <a:ext cx="4161960" cy="37098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84320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1539875" y="139700"/>
            <a:ext cx="7494588" cy="584200"/>
          </a:xfrm>
          <a:prstGeom prst="rect">
            <a:avLst/>
          </a:prstGeom>
          <a:noFill/>
          <a:ln w="9525">
            <a:noFill/>
            <a:miter lim="800000"/>
            <a:headEnd/>
            <a:tailEnd/>
          </a:ln>
        </p:spPr>
        <p:txBody>
          <a:bodyPr>
            <a:prstTxWarp prst="textNoShape">
              <a:avLst/>
            </a:prstTxWarp>
            <a:spAutoFit/>
          </a:bodyPr>
          <a:lstStyle/>
          <a:p>
            <a:pPr algn="r"/>
            <a:r>
              <a:rPr lang="en-US" sz="3200" b="1">
                <a:solidFill>
                  <a:schemeClr val="bg1"/>
                </a:solidFill>
                <a:latin typeface="Tahoma" charset="0"/>
                <a:ea typeface="Tahoma" charset="0"/>
                <a:cs typeface="Tahoma" charset="0"/>
              </a:rPr>
              <a:t>IN-01-</a:t>
            </a:r>
            <a:r>
              <a:rPr lang="en-US" sz="3200" b="1">
                <a:solidFill>
                  <a:srgbClr val="FFFF00"/>
                </a:solidFill>
                <a:latin typeface="Tahoma" charset="0"/>
                <a:ea typeface="Tahoma" charset="0"/>
                <a:cs typeface="Tahoma" charset="0"/>
              </a:rPr>
              <a:t>C2</a:t>
            </a:r>
            <a:r>
              <a:rPr lang="en-US" sz="3200" b="1">
                <a:solidFill>
                  <a:schemeClr val="bg1"/>
                </a:solidFill>
                <a:latin typeface="Tahoma" charset="0"/>
                <a:ea typeface="Tahoma" charset="0"/>
                <a:cs typeface="Tahoma" charset="0"/>
              </a:rPr>
              <a:t> Priority Actions</a:t>
            </a:r>
            <a:endParaRPr lang="en-CA" sz="3200" b="1">
              <a:solidFill>
                <a:schemeClr val="bg1"/>
              </a:solidFill>
            </a:endParaRPr>
          </a:p>
        </p:txBody>
      </p:sp>
      <p:sp>
        <p:nvSpPr>
          <p:cNvPr id="7170" name="Content Placeholder 2"/>
          <p:cNvSpPr txBox="1">
            <a:spLocks/>
          </p:cNvSpPr>
          <p:nvPr/>
        </p:nvSpPr>
        <p:spPr bwMode="auto">
          <a:xfrm>
            <a:off x="330200" y="1554163"/>
            <a:ext cx="8266113" cy="4799012"/>
          </a:xfrm>
          <a:prstGeom prst="rect">
            <a:avLst/>
          </a:prstGeom>
          <a:noFill/>
          <a:ln w="9525">
            <a:noFill/>
            <a:miter lim="800000"/>
            <a:headEnd/>
            <a:tailEnd/>
          </a:ln>
        </p:spPr>
        <p:txBody>
          <a:bodyPr>
            <a:prstTxWarp prst="textNoShape">
              <a:avLst/>
            </a:prstTxWarp>
          </a:bodyPr>
          <a:lstStyle/>
          <a:p>
            <a:pPr marL="228600" indent="-228600">
              <a:spcBef>
                <a:spcPct val="20000"/>
              </a:spcBef>
            </a:pPr>
            <a:r>
              <a:rPr lang="en-US" sz="2400" b="1">
                <a:solidFill>
                  <a:srgbClr val="000000"/>
                </a:solidFill>
                <a:latin typeface="Calibri" charset="0"/>
              </a:rPr>
              <a:t>CEOS (Brian Killough, NASA) Leads the IN-01-C2 Component, which includes these priority actions </a:t>
            </a:r>
            <a:r>
              <a:rPr lang="en-US" sz="2400" b="1">
                <a:solidFill>
                  <a:srgbClr val="FF0000"/>
                </a:solidFill>
                <a:latin typeface="Calibri" charset="0"/>
              </a:rPr>
              <a:t>(modified in June 2013)</a:t>
            </a:r>
          </a:p>
          <a:p>
            <a:pPr lvl="1" indent="-228600">
              <a:spcBef>
                <a:spcPct val="20000"/>
              </a:spcBef>
              <a:buSzPct val="80000"/>
              <a:buFont typeface="Wingdings" charset="2"/>
              <a:buChar char="Ø"/>
            </a:pPr>
            <a:r>
              <a:rPr lang="en-US" sz="2400">
                <a:solidFill>
                  <a:srgbClr val="000000"/>
                </a:solidFill>
                <a:latin typeface="Calibri" charset="0"/>
              </a:rPr>
              <a:t>Promote rapid development of CEOS Constellations </a:t>
            </a:r>
            <a:br>
              <a:rPr lang="en-US" sz="2400">
                <a:solidFill>
                  <a:srgbClr val="000000"/>
                </a:solidFill>
                <a:latin typeface="Calibri" charset="0"/>
              </a:rPr>
            </a:br>
            <a:r>
              <a:rPr lang="en-US" sz="2400">
                <a:solidFill>
                  <a:srgbClr val="000000"/>
                </a:solidFill>
                <a:latin typeface="Calibri" charset="0"/>
              </a:rPr>
              <a:t>(</a:t>
            </a:r>
            <a:r>
              <a:rPr lang="en-US" sz="2400">
                <a:solidFill>
                  <a:srgbClr val="0000FF"/>
                </a:solidFill>
                <a:latin typeface="Calibri" charset="0"/>
              </a:rPr>
              <a:t>CEOS Constellations)</a:t>
            </a:r>
            <a:endParaRPr lang="en-US" sz="2000">
              <a:solidFill>
                <a:srgbClr val="000000"/>
              </a:solidFill>
              <a:latin typeface="Calibri" charset="0"/>
            </a:endParaRPr>
          </a:p>
          <a:p>
            <a:pPr lvl="1" indent="-228600">
              <a:spcBef>
                <a:spcPct val="20000"/>
              </a:spcBef>
              <a:buSzPct val="80000"/>
              <a:buFont typeface="Wingdings" charset="2"/>
              <a:buChar char="Ø"/>
            </a:pPr>
            <a:r>
              <a:rPr lang="en-US" sz="2400">
                <a:solidFill>
                  <a:srgbClr val="000000"/>
                </a:solidFill>
                <a:latin typeface="Calibri" charset="0"/>
              </a:rPr>
              <a:t>Establish and upgrade ground station capacity in Africa for CBERS (</a:t>
            </a:r>
            <a:r>
              <a:rPr lang="en-US" sz="2400">
                <a:solidFill>
                  <a:srgbClr val="0000FF"/>
                </a:solidFill>
                <a:latin typeface="Calibri" charset="0"/>
              </a:rPr>
              <a:t>INPE</a:t>
            </a:r>
            <a:r>
              <a:rPr lang="en-US" sz="2400">
                <a:solidFill>
                  <a:srgbClr val="000000"/>
                </a:solidFill>
                <a:latin typeface="Calibri" charset="0"/>
              </a:rPr>
              <a:t>)</a:t>
            </a:r>
          </a:p>
          <a:p>
            <a:pPr lvl="1" indent="-228600">
              <a:spcBef>
                <a:spcPct val="20000"/>
              </a:spcBef>
              <a:buSzPct val="80000"/>
              <a:buFont typeface="Wingdings" charset="2"/>
              <a:buChar char="Ø"/>
            </a:pPr>
            <a:r>
              <a:rPr lang="en-US" sz="2400">
                <a:solidFill>
                  <a:srgbClr val="000000"/>
                </a:solidFill>
                <a:latin typeface="Calibri" charset="0"/>
              </a:rPr>
              <a:t>Establish actions securing ECV data from satellites </a:t>
            </a:r>
            <a:br>
              <a:rPr lang="en-US" sz="2400">
                <a:solidFill>
                  <a:srgbClr val="000000"/>
                </a:solidFill>
                <a:latin typeface="Calibri" charset="0"/>
              </a:rPr>
            </a:br>
            <a:r>
              <a:rPr lang="en-US" sz="2400">
                <a:solidFill>
                  <a:srgbClr val="000000"/>
                </a:solidFill>
                <a:latin typeface="Calibri" charset="0"/>
              </a:rPr>
              <a:t>(</a:t>
            </a:r>
            <a:r>
              <a:rPr lang="en-US" sz="2400">
                <a:solidFill>
                  <a:srgbClr val="0000FF"/>
                </a:solidFill>
                <a:latin typeface="Calibri" charset="0"/>
              </a:rPr>
              <a:t>CEOS/CGMS WGClimate</a:t>
            </a:r>
            <a:r>
              <a:rPr lang="en-US" sz="2400">
                <a:solidFill>
                  <a:srgbClr val="000000"/>
                </a:solidFill>
                <a:latin typeface="Calibri" charset="0"/>
              </a:rPr>
              <a:t>)</a:t>
            </a:r>
          </a:p>
          <a:p>
            <a:pPr lvl="1" indent="-228600">
              <a:spcBef>
                <a:spcPct val="20000"/>
              </a:spcBef>
              <a:buSzPct val="80000"/>
              <a:buFont typeface="Wingdings" charset="2"/>
              <a:buChar char="Ø"/>
            </a:pPr>
            <a:r>
              <a:rPr lang="en-US" sz="2400">
                <a:solidFill>
                  <a:srgbClr val="000000"/>
                </a:solidFill>
                <a:latin typeface="Calibri" charset="0"/>
              </a:rPr>
              <a:t>Promote space missions to fill gaps from the loss of key instruments (i.e., Envisat, AURA) (</a:t>
            </a:r>
            <a:r>
              <a:rPr lang="en-US" sz="2400">
                <a:solidFill>
                  <a:srgbClr val="0000FF"/>
                </a:solidFill>
                <a:latin typeface="Calibri" charset="0"/>
              </a:rPr>
              <a:t>CEOS Constellations</a:t>
            </a:r>
            <a:r>
              <a:rPr lang="en-US" sz="2400">
                <a:solidFill>
                  <a:srgbClr val="000000"/>
                </a:solidFill>
                <a:latin typeface="Calibri" charset="0"/>
              </a:rPr>
              <a:t>)</a:t>
            </a:r>
          </a:p>
          <a:p>
            <a:pPr lvl="1" indent="-228600">
              <a:spcBef>
                <a:spcPct val="20000"/>
              </a:spcBef>
              <a:buSzPct val="80000"/>
            </a:pPr>
            <a:endParaRPr lang="en-US" sz="2400" i="1">
              <a:solidFill>
                <a:srgbClr val="FF0000"/>
              </a:solidFill>
              <a:latin typeface="Calibri" charset="0"/>
            </a:endParaRPr>
          </a:p>
        </p:txBody>
      </p:sp>
      <p:sp>
        <p:nvSpPr>
          <p:cNvPr id="7171" name="Slide Number Placeholder 5"/>
          <p:cNvSpPr>
            <a:spLocks noGrp="1"/>
          </p:cNvSpPr>
          <p:nvPr>
            <p:ph type="sldNum" sz="quarter" idx="12"/>
          </p:nvPr>
        </p:nvSpPr>
        <p:spPr bwMode="auto">
          <a:xfrm>
            <a:off x="7239000" y="6546850"/>
            <a:ext cx="1905000" cy="311150"/>
          </a:xfrm>
          <a:noFill/>
          <a:ln>
            <a:miter lim="800000"/>
            <a:headEnd/>
            <a:tailEnd/>
          </a:ln>
        </p:spPr>
        <p:txBody>
          <a:bodyPr/>
          <a:lstStyle/>
          <a:p>
            <a:pPr eaLnBrk="1" hangingPunct="1">
              <a:spcBef>
                <a:spcPct val="0"/>
              </a:spcBef>
            </a:pPr>
            <a:fld id="{BC4AA88B-3136-3C43-B614-C1E21CB0AD04}" type="slidenum">
              <a:rPr lang="en-US" sz="1100">
                <a:solidFill>
                  <a:schemeClr val="tx1"/>
                </a:solidFill>
                <a:latin typeface="Arial" charset="0"/>
              </a:rPr>
              <a:pPr eaLnBrk="1" hangingPunct="1">
                <a:spcBef>
                  <a:spcPct val="0"/>
                </a:spcBef>
              </a:pPr>
              <a:t>16</a:t>
            </a:fld>
            <a:endParaRPr lang="en-US" sz="1100">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1338263" y="68263"/>
            <a:ext cx="7678737" cy="685800"/>
          </a:xfrm>
        </p:spPr>
        <p:txBody>
          <a:bodyPr/>
          <a:lstStyle/>
          <a:p>
            <a:pPr eaLnBrk="1" hangingPunct="1"/>
            <a:r>
              <a:rPr lang="en-US" altLang="ja-JP" sz="2800">
                <a:solidFill>
                  <a:schemeClr val="bg1"/>
                </a:solidFill>
                <a:latin typeface="Tahoma" charset="0"/>
                <a:ea typeface="Tahoma" charset="0"/>
                <a:cs typeface="Tahoma" charset="0"/>
              </a:rPr>
              <a:t>IN-01-</a:t>
            </a:r>
            <a:r>
              <a:rPr lang="en-US" altLang="ja-JP" sz="2800">
                <a:solidFill>
                  <a:srgbClr val="FFFF00"/>
                </a:solidFill>
                <a:latin typeface="Tahoma" charset="0"/>
                <a:ea typeface="Tahoma" charset="0"/>
                <a:cs typeface="Tahoma" charset="0"/>
              </a:rPr>
              <a:t>C2</a:t>
            </a:r>
            <a:r>
              <a:rPr lang="en-US" altLang="ja-JP" sz="2800">
                <a:solidFill>
                  <a:schemeClr val="bg1"/>
                </a:solidFill>
                <a:latin typeface="Tahoma" charset="0"/>
                <a:ea typeface="Tahoma" charset="0"/>
                <a:cs typeface="Tahoma" charset="0"/>
              </a:rPr>
              <a:t> Accomplishments for 2013</a:t>
            </a:r>
          </a:p>
        </p:txBody>
      </p:sp>
      <p:sp>
        <p:nvSpPr>
          <p:cNvPr id="9218" name="Content Placeholder 2"/>
          <p:cNvSpPr txBox="1">
            <a:spLocks/>
          </p:cNvSpPr>
          <p:nvPr/>
        </p:nvSpPr>
        <p:spPr bwMode="auto">
          <a:xfrm>
            <a:off x="144463" y="1470025"/>
            <a:ext cx="8872537" cy="5024438"/>
          </a:xfrm>
          <a:prstGeom prst="rect">
            <a:avLst/>
          </a:prstGeom>
          <a:noFill/>
          <a:ln w="9525">
            <a:noFill/>
            <a:miter lim="800000"/>
            <a:headEnd/>
            <a:tailEnd/>
          </a:ln>
        </p:spPr>
        <p:txBody>
          <a:bodyPr>
            <a:prstTxWarp prst="textNoShape">
              <a:avLst/>
            </a:prstTxWarp>
          </a:bodyPr>
          <a:lstStyle/>
          <a:p>
            <a:pPr marL="465138" lvl="1" indent="-236538">
              <a:spcBef>
                <a:spcPct val="20000"/>
              </a:spcBef>
              <a:buSzPct val="80000"/>
              <a:buFont typeface="Wingdings" charset="2"/>
              <a:buChar char="§"/>
            </a:pPr>
            <a:r>
              <a:rPr lang="en-US" sz="2800" b="1">
                <a:solidFill>
                  <a:srgbClr val="000000"/>
                </a:solidFill>
                <a:latin typeface="Calibri" charset="0"/>
              </a:rPr>
              <a:t>CEOS Constellations </a:t>
            </a:r>
            <a:r>
              <a:rPr lang="en-US" sz="2800">
                <a:solidFill>
                  <a:srgbClr val="000000"/>
                </a:solidFill>
                <a:latin typeface="Calibri" charset="0"/>
              </a:rPr>
              <a:t>... New focus in 2013 within CEOS.  </a:t>
            </a:r>
          </a:p>
          <a:p>
            <a:pPr marL="738188" lvl="2" indent="-285750">
              <a:spcBef>
                <a:spcPct val="20000"/>
              </a:spcBef>
              <a:buSzPct val="80000"/>
              <a:buFont typeface="Courier New" charset="0"/>
              <a:buChar char="o"/>
            </a:pPr>
            <a:r>
              <a:rPr lang="en-US" sz="2400">
                <a:solidFill>
                  <a:srgbClr val="000000"/>
                </a:solidFill>
                <a:latin typeface="Calibri" charset="0"/>
              </a:rPr>
              <a:t>Virtual Constellations (VC) have a key role supporting delivery of GEOSS space segment outcomes.  33% of the CEOS-GEO actions utilize VCs to accomplish their tasks.</a:t>
            </a:r>
          </a:p>
          <a:p>
            <a:pPr marL="738188" lvl="2" indent="-285750">
              <a:spcBef>
                <a:spcPct val="20000"/>
              </a:spcBef>
              <a:buSzPct val="80000"/>
              <a:buFont typeface="Courier New" charset="0"/>
              <a:buChar char="o"/>
            </a:pPr>
            <a:r>
              <a:rPr lang="en-US" sz="2400">
                <a:solidFill>
                  <a:srgbClr val="000000"/>
                </a:solidFill>
                <a:latin typeface="Calibri" charset="0"/>
              </a:rPr>
              <a:t>Renewed emphasis on VC outputs with a priority-driven approach and feedback from CEOS leadership. </a:t>
            </a:r>
          </a:p>
          <a:p>
            <a:pPr marL="738188" lvl="2" indent="-285750">
              <a:spcBef>
                <a:spcPct val="20000"/>
              </a:spcBef>
              <a:buSzPct val="80000"/>
              <a:buFont typeface="Courier New" charset="0"/>
              <a:buChar char="o"/>
            </a:pPr>
            <a:r>
              <a:rPr lang="en-US" sz="2400">
                <a:solidFill>
                  <a:srgbClr val="000000"/>
                </a:solidFill>
                <a:latin typeface="Calibri" charset="0"/>
              </a:rPr>
              <a:t>A new VC Process Paper has improved the governance and function of the VCs. </a:t>
            </a:r>
          </a:p>
          <a:p>
            <a:pPr marL="738188" lvl="2" indent="-285750">
              <a:spcBef>
                <a:spcPct val="20000"/>
              </a:spcBef>
              <a:buSzPct val="80000"/>
              <a:buFont typeface="Courier New" charset="0"/>
              <a:buChar char="o"/>
            </a:pPr>
            <a:r>
              <a:rPr lang="en-US" sz="2400">
                <a:solidFill>
                  <a:srgbClr val="000000"/>
                </a:solidFill>
                <a:latin typeface="Calibri" charset="0"/>
              </a:rPr>
              <a:t>CNES will focus its 2013-2015 CEOS SIT leadership on improved data access for VCs through enhanced portals.</a:t>
            </a:r>
          </a:p>
          <a:p>
            <a:pPr marL="738188" lvl="2" indent="-285750">
              <a:spcBef>
                <a:spcPct val="20000"/>
              </a:spcBef>
              <a:buSzPct val="80000"/>
              <a:buFont typeface="Courier New" charset="0"/>
              <a:buChar char="o"/>
            </a:pPr>
            <a:endParaRPr lang="en-US" sz="2800">
              <a:solidFill>
                <a:srgbClr val="000000"/>
              </a:solidFill>
              <a:latin typeface="Calibri" charset="0"/>
            </a:endParaRPr>
          </a:p>
        </p:txBody>
      </p:sp>
      <p:sp>
        <p:nvSpPr>
          <p:cNvPr id="9219" name="Slide Number Placeholder 5"/>
          <p:cNvSpPr>
            <a:spLocks noGrp="1"/>
          </p:cNvSpPr>
          <p:nvPr>
            <p:ph type="sldNum" sz="quarter" idx="11"/>
          </p:nvPr>
        </p:nvSpPr>
        <p:spPr bwMode="auto">
          <a:xfrm>
            <a:off x="7239000" y="6546850"/>
            <a:ext cx="1905000" cy="311150"/>
          </a:xfrm>
          <a:noFill/>
          <a:ln>
            <a:miter lim="800000"/>
            <a:headEnd/>
            <a:tailEnd/>
          </a:ln>
        </p:spPr>
        <p:txBody>
          <a:bodyPr/>
          <a:lstStyle/>
          <a:p>
            <a:pPr eaLnBrk="1" hangingPunct="1">
              <a:spcBef>
                <a:spcPct val="0"/>
              </a:spcBef>
            </a:pPr>
            <a:fld id="{CD470496-18AF-7941-A934-539939B08C8B}" type="slidenum">
              <a:rPr lang="en-US" sz="1100">
                <a:solidFill>
                  <a:schemeClr val="tx1"/>
                </a:solidFill>
                <a:latin typeface="Arial Unicode MS" charset="0"/>
              </a:rPr>
              <a:pPr eaLnBrk="1" hangingPunct="1">
                <a:spcBef>
                  <a:spcPct val="0"/>
                </a:spcBef>
              </a:pPr>
              <a:t>17</a:t>
            </a:fld>
            <a:endParaRPr lang="en-US" sz="1100">
              <a:solidFill>
                <a:schemeClr val="tx1"/>
              </a:solidFill>
              <a:latin typeface="Arial Unicode MS" charset="0"/>
            </a:endParaRPr>
          </a:p>
        </p:txBody>
      </p:sp>
      <p:sp>
        <p:nvSpPr>
          <p:cNvPr id="9220" name="Title 1"/>
          <p:cNvSpPr txBox="1">
            <a:spLocks/>
          </p:cNvSpPr>
          <p:nvPr/>
        </p:nvSpPr>
        <p:spPr bwMode="auto">
          <a:xfrm>
            <a:off x="2311400" y="563563"/>
            <a:ext cx="3109913" cy="520700"/>
          </a:xfrm>
          <a:prstGeom prst="rect">
            <a:avLst/>
          </a:prstGeom>
          <a:noFill/>
          <a:ln w="9525">
            <a:noFill/>
            <a:miter lim="800000"/>
            <a:headEnd/>
            <a:tailEnd/>
          </a:ln>
        </p:spPr>
        <p:txBody>
          <a:bodyPr anchor="ctr">
            <a:prstTxWarp prst="textNoShape">
              <a:avLst/>
            </a:prstTxWarp>
          </a:bodyPr>
          <a:lstStyle/>
          <a:p>
            <a:r>
              <a:rPr lang="en-US" altLang="ja-JP" sz="2000" b="1">
                <a:solidFill>
                  <a:schemeClr val="bg1"/>
                </a:solidFill>
                <a:latin typeface="Tahoma" charset="0"/>
                <a:ea typeface="Tahoma" charset="0"/>
                <a:cs typeface="Tahoma" charset="0"/>
              </a:rPr>
              <a:t>Summary 1 of 4</a:t>
            </a:r>
          </a:p>
        </p:txBody>
      </p:sp>
    </p:spTree>
  </p:cSld>
  <p:clrMapOvr>
    <a:masterClrMapping/>
  </p:clrMapOvr>
  <p:transition spd="slow" advClick="0" advTm="10000">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1338263" y="68263"/>
            <a:ext cx="7678737" cy="685800"/>
          </a:xfrm>
        </p:spPr>
        <p:txBody>
          <a:bodyPr/>
          <a:lstStyle/>
          <a:p>
            <a:pPr eaLnBrk="1" hangingPunct="1"/>
            <a:r>
              <a:rPr lang="en-US" altLang="ja-JP" sz="2800">
                <a:solidFill>
                  <a:schemeClr val="bg1"/>
                </a:solidFill>
                <a:latin typeface="Tahoma" charset="0"/>
                <a:ea typeface="Tahoma" charset="0"/>
                <a:cs typeface="Tahoma" charset="0"/>
              </a:rPr>
              <a:t>IN-01-</a:t>
            </a:r>
            <a:r>
              <a:rPr lang="en-US" altLang="ja-JP" sz="2800">
                <a:solidFill>
                  <a:srgbClr val="FFFF00"/>
                </a:solidFill>
                <a:latin typeface="Tahoma" charset="0"/>
                <a:ea typeface="Tahoma" charset="0"/>
                <a:cs typeface="Tahoma" charset="0"/>
              </a:rPr>
              <a:t>C2</a:t>
            </a:r>
            <a:r>
              <a:rPr lang="en-US" altLang="ja-JP" sz="2800">
                <a:solidFill>
                  <a:schemeClr val="bg1"/>
                </a:solidFill>
                <a:latin typeface="Tahoma" charset="0"/>
                <a:ea typeface="Tahoma" charset="0"/>
                <a:cs typeface="Tahoma" charset="0"/>
              </a:rPr>
              <a:t> Accomplishments for 2013</a:t>
            </a:r>
          </a:p>
        </p:txBody>
      </p:sp>
      <p:sp>
        <p:nvSpPr>
          <p:cNvPr id="19458" name="Content Placeholder 2"/>
          <p:cNvSpPr txBox="1">
            <a:spLocks/>
          </p:cNvSpPr>
          <p:nvPr/>
        </p:nvSpPr>
        <p:spPr bwMode="auto">
          <a:xfrm>
            <a:off x="144463" y="1470025"/>
            <a:ext cx="8872537" cy="507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prstTxWarp prst="textNoShape">
              <a:avLst/>
            </a:prstTxWarp>
          </a:bodyPr>
          <a:lstStyle/>
          <a:p>
            <a:pPr marL="225425" lvl="1" indent="-173038">
              <a:spcBef>
                <a:spcPct val="20000"/>
              </a:spcBef>
              <a:buSzPct val="80000"/>
              <a:buFont typeface="Wingdings" charset="2"/>
              <a:buChar char="§"/>
            </a:pPr>
            <a:r>
              <a:rPr lang="en-US" b="1">
                <a:solidFill>
                  <a:srgbClr val="000000"/>
                </a:solidFill>
                <a:latin typeface="Calibri" charset="0"/>
              </a:rPr>
              <a:t>CEOS Constellation outcomes for 2013 </a:t>
            </a:r>
            <a:r>
              <a:rPr lang="en-US">
                <a:solidFill>
                  <a:srgbClr val="000000"/>
                </a:solidFill>
                <a:latin typeface="Calibri" charset="0"/>
              </a:rPr>
              <a:t>include ...</a:t>
            </a:r>
          </a:p>
          <a:p>
            <a:pPr marL="452438" lvl="2" indent="-227013">
              <a:spcBef>
                <a:spcPct val="20000"/>
              </a:spcBef>
              <a:buSzPct val="80000"/>
              <a:buFont typeface="Courier New" charset="0"/>
              <a:buChar char="o"/>
            </a:pPr>
            <a:r>
              <a:rPr lang="en-US" u="sng">
                <a:solidFill>
                  <a:srgbClr val="000000"/>
                </a:solidFill>
                <a:latin typeface="Calibri" charset="0"/>
              </a:rPr>
              <a:t>Ocean Surface Topography </a:t>
            </a:r>
            <a:r>
              <a:rPr lang="en-US">
                <a:solidFill>
                  <a:srgbClr val="000000"/>
                </a:solidFill>
                <a:latin typeface="Calibri" charset="0"/>
              </a:rPr>
              <a:t>– International consensus on measurement requirements, launch of SARAL</a:t>
            </a:r>
          </a:p>
          <a:p>
            <a:pPr marL="452438" lvl="2" indent="-227013">
              <a:spcBef>
                <a:spcPct val="20000"/>
              </a:spcBef>
              <a:buSzPct val="80000"/>
              <a:buFont typeface="Courier New" charset="0"/>
              <a:buChar char="o"/>
            </a:pPr>
            <a:r>
              <a:rPr lang="en-US" u="sng">
                <a:solidFill>
                  <a:srgbClr val="000000"/>
                </a:solidFill>
                <a:latin typeface="Calibri" charset="0"/>
              </a:rPr>
              <a:t>Ocean Surface Vector Winds</a:t>
            </a:r>
            <a:r>
              <a:rPr lang="en-US">
                <a:solidFill>
                  <a:srgbClr val="000000"/>
                </a:solidFill>
                <a:latin typeface="Calibri" charset="0"/>
              </a:rPr>
              <a:t> – Data continuity and increased utilization, Rapidscat mission approved on ISS, training courses for marine forecasters planned for South Africa.</a:t>
            </a:r>
          </a:p>
          <a:p>
            <a:pPr marL="452438" lvl="2" indent="-227013">
              <a:spcBef>
                <a:spcPct val="20000"/>
              </a:spcBef>
              <a:buSzPct val="80000"/>
              <a:buFont typeface="Courier New" charset="0"/>
              <a:buChar char="o"/>
            </a:pPr>
            <a:r>
              <a:rPr lang="en-US" u="sng">
                <a:solidFill>
                  <a:srgbClr val="000000"/>
                </a:solidFill>
                <a:latin typeface="Calibri" charset="0"/>
              </a:rPr>
              <a:t>Ocean Colour Radiometry </a:t>
            </a:r>
            <a:r>
              <a:rPr lang="en-US">
                <a:solidFill>
                  <a:srgbClr val="000000"/>
                </a:solidFill>
                <a:latin typeface="Calibri" charset="0"/>
              </a:rPr>
              <a:t>– Implementation of INSITU-OCR (multi-agency sensor calibration and validation network), two IOCCG reports (GEO Ocean Colour observations and Requirements for future sensors), 1</a:t>
            </a:r>
            <a:r>
              <a:rPr lang="en-US" baseline="30000">
                <a:solidFill>
                  <a:srgbClr val="000000"/>
                </a:solidFill>
                <a:latin typeface="Calibri" charset="0"/>
              </a:rPr>
              <a:t>st</a:t>
            </a:r>
            <a:r>
              <a:rPr lang="en-US">
                <a:solidFill>
                  <a:srgbClr val="000000"/>
                </a:solidFill>
                <a:latin typeface="Calibri" charset="0"/>
              </a:rPr>
              <a:t> international Ocean Colour Science Meeting.</a:t>
            </a:r>
          </a:p>
          <a:p>
            <a:pPr marL="452438" lvl="2" indent="-227013">
              <a:spcBef>
                <a:spcPct val="20000"/>
              </a:spcBef>
              <a:buSzPct val="80000"/>
              <a:buFont typeface="Courier New" charset="0"/>
              <a:buChar char="o"/>
            </a:pPr>
            <a:r>
              <a:rPr lang="en-US" u="sng">
                <a:solidFill>
                  <a:srgbClr val="000000"/>
                </a:solidFill>
                <a:latin typeface="Calibri" charset="0"/>
              </a:rPr>
              <a:t>Sea Surface Temperature </a:t>
            </a:r>
            <a:r>
              <a:rPr lang="en-US">
                <a:solidFill>
                  <a:srgbClr val="000000"/>
                </a:solidFill>
                <a:latin typeface="Calibri" charset="0"/>
              </a:rPr>
              <a:t>– 100% of GHRSST products discoverable through CEOS IDN, fully developed Climate Data Assessment Framework (CDAF).</a:t>
            </a:r>
          </a:p>
          <a:p>
            <a:pPr marL="452438" lvl="2" indent="-227013">
              <a:spcBef>
                <a:spcPct val="20000"/>
              </a:spcBef>
              <a:buSzPct val="80000"/>
              <a:buFont typeface="Courier New" charset="0"/>
              <a:buChar char="o"/>
            </a:pPr>
            <a:r>
              <a:rPr lang="en-US" u="sng">
                <a:solidFill>
                  <a:srgbClr val="000000"/>
                </a:solidFill>
                <a:latin typeface="Calibri" charset="0"/>
              </a:rPr>
              <a:t>Land Surface Imaging </a:t>
            </a:r>
            <a:r>
              <a:rPr lang="en-US">
                <a:solidFill>
                  <a:srgbClr val="000000"/>
                </a:solidFill>
                <a:latin typeface="Calibri" charset="0"/>
              </a:rPr>
              <a:t>– LSI Explorer portal for improved data access.</a:t>
            </a:r>
          </a:p>
          <a:p>
            <a:pPr marL="452438" lvl="2" indent="-227013">
              <a:spcBef>
                <a:spcPct val="20000"/>
              </a:spcBef>
              <a:buSzPct val="80000"/>
              <a:buFont typeface="Courier New" charset="0"/>
              <a:buChar char="o"/>
            </a:pPr>
            <a:r>
              <a:rPr lang="en-US" u="sng">
                <a:solidFill>
                  <a:srgbClr val="000000"/>
                </a:solidFill>
                <a:latin typeface="Calibri" charset="0"/>
              </a:rPr>
              <a:t>Precipitation</a:t>
            </a:r>
            <a:r>
              <a:rPr lang="en-US">
                <a:solidFill>
                  <a:srgbClr val="000000"/>
                </a:solidFill>
                <a:latin typeface="Calibri" charset="0"/>
              </a:rPr>
              <a:t> – New Precipitation Constellation data portal initiated, GCOM-W1/AMSR-2 and Megha-Tropiques/SAPHIR data publicly available, METOP-B fully operational.</a:t>
            </a:r>
          </a:p>
          <a:p>
            <a:pPr marL="452438" lvl="2" indent="-227013">
              <a:spcBef>
                <a:spcPct val="20000"/>
              </a:spcBef>
              <a:buSzPct val="80000"/>
              <a:buFont typeface="Courier New" charset="0"/>
              <a:buChar char="o"/>
            </a:pPr>
            <a:r>
              <a:rPr lang="en-US" u="sng">
                <a:solidFill>
                  <a:srgbClr val="000000"/>
                </a:solidFill>
                <a:latin typeface="Calibri" charset="0"/>
              </a:rPr>
              <a:t>Atmospheric Composition </a:t>
            </a:r>
            <a:r>
              <a:rPr lang="en-US">
                <a:solidFill>
                  <a:srgbClr val="000000"/>
                </a:solidFill>
                <a:latin typeface="Calibri" charset="0"/>
              </a:rPr>
              <a:t>– progress on total Ozone ECV and volcanic ash alert system, initial discussions for a GEO air quality constellation.</a:t>
            </a:r>
          </a:p>
          <a:p>
            <a:pPr marL="452438" lvl="2" indent="-227013">
              <a:spcBef>
                <a:spcPct val="20000"/>
              </a:spcBef>
              <a:buSzPct val="80000"/>
              <a:buFont typeface="Courier New" charset="0"/>
              <a:buChar char="o"/>
            </a:pPr>
            <a:endParaRPr lang="en-US">
              <a:solidFill>
                <a:srgbClr val="000000"/>
              </a:solidFill>
              <a:latin typeface="Calibri" charset="0"/>
            </a:endParaRPr>
          </a:p>
        </p:txBody>
      </p:sp>
      <p:sp>
        <p:nvSpPr>
          <p:cNvPr id="11267" name="Slide Number Placeholder 5"/>
          <p:cNvSpPr>
            <a:spLocks noGrp="1"/>
          </p:cNvSpPr>
          <p:nvPr>
            <p:ph type="sldNum" sz="quarter" idx="11"/>
          </p:nvPr>
        </p:nvSpPr>
        <p:spPr bwMode="auto">
          <a:xfrm>
            <a:off x="7239000" y="6546850"/>
            <a:ext cx="1905000" cy="311150"/>
          </a:xfrm>
          <a:noFill/>
          <a:ln>
            <a:miter lim="800000"/>
            <a:headEnd/>
            <a:tailEnd/>
          </a:ln>
        </p:spPr>
        <p:txBody>
          <a:bodyPr/>
          <a:lstStyle/>
          <a:p>
            <a:pPr eaLnBrk="1" hangingPunct="1">
              <a:spcBef>
                <a:spcPct val="0"/>
              </a:spcBef>
            </a:pPr>
            <a:fld id="{B8DEDC4B-7281-5242-8203-9A6384A14C1A}" type="slidenum">
              <a:rPr lang="en-US" sz="1100">
                <a:solidFill>
                  <a:schemeClr val="tx1"/>
                </a:solidFill>
                <a:latin typeface="Arial Unicode MS" charset="0"/>
              </a:rPr>
              <a:pPr eaLnBrk="1" hangingPunct="1">
                <a:spcBef>
                  <a:spcPct val="0"/>
                </a:spcBef>
              </a:pPr>
              <a:t>18</a:t>
            </a:fld>
            <a:endParaRPr lang="en-US" sz="1100">
              <a:solidFill>
                <a:schemeClr val="tx1"/>
              </a:solidFill>
              <a:latin typeface="Arial Unicode MS" charset="0"/>
            </a:endParaRPr>
          </a:p>
        </p:txBody>
      </p:sp>
      <p:sp>
        <p:nvSpPr>
          <p:cNvPr id="11268" name="Title 1"/>
          <p:cNvSpPr txBox="1">
            <a:spLocks/>
          </p:cNvSpPr>
          <p:nvPr/>
        </p:nvSpPr>
        <p:spPr bwMode="auto">
          <a:xfrm>
            <a:off x="2311400" y="563563"/>
            <a:ext cx="3109913" cy="520700"/>
          </a:xfrm>
          <a:prstGeom prst="rect">
            <a:avLst/>
          </a:prstGeom>
          <a:noFill/>
          <a:ln w="9525">
            <a:noFill/>
            <a:miter lim="800000"/>
            <a:headEnd/>
            <a:tailEnd/>
          </a:ln>
        </p:spPr>
        <p:txBody>
          <a:bodyPr anchor="ctr">
            <a:prstTxWarp prst="textNoShape">
              <a:avLst/>
            </a:prstTxWarp>
          </a:bodyPr>
          <a:lstStyle/>
          <a:p>
            <a:r>
              <a:rPr lang="en-US" altLang="ja-JP" sz="2000" b="1">
                <a:solidFill>
                  <a:schemeClr val="bg1"/>
                </a:solidFill>
                <a:latin typeface="Tahoma" charset="0"/>
                <a:ea typeface="Tahoma" charset="0"/>
                <a:cs typeface="Tahoma" charset="0"/>
              </a:rPr>
              <a:t>Summary 2 of 4</a:t>
            </a:r>
          </a:p>
        </p:txBody>
      </p:sp>
    </p:spTree>
  </p:cSld>
  <p:clrMapOvr>
    <a:masterClrMapping/>
  </p:clrMapOvr>
  <p:transition spd="slow" advClick="0" advTm="10000">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1338263" y="68263"/>
            <a:ext cx="7678737" cy="685800"/>
          </a:xfrm>
        </p:spPr>
        <p:txBody>
          <a:bodyPr/>
          <a:lstStyle/>
          <a:p>
            <a:pPr eaLnBrk="1" hangingPunct="1"/>
            <a:r>
              <a:rPr lang="en-US" altLang="ja-JP" sz="2800">
                <a:solidFill>
                  <a:schemeClr val="bg1"/>
                </a:solidFill>
                <a:latin typeface="Tahoma" charset="0"/>
                <a:ea typeface="Tahoma" charset="0"/>
                <a:cs typeface="Tahoma" charset="0"/>
              </a:rPr>
              <a:t>IN-01-</a:t>
            </a:r>
            <a:r>
              <a:rPr lang="en-US" altLang="ja-JP" sz="2800">
                <a:solidFill>
                  <a:srgbClr val="FFFF00"/>
                </a:solidFill>
                <a:latin typeface="Tahoma" charset="0"/>
                <a:ea typeface="Tahoma" charset="0"/>
                <a:cs typeface="Tahoma" charset="0"/>
              </a:rPr>
              <a:t>C2</a:t>
            </a:r>
            <a:r>
              <a:rPr lang="en-US" altLang="ja-JP" sz="2800">
                <a:solidFill>
                  <a:schemeClr val="bg1"/>
                </a:solidFill>
                <a:latin typeface="Tahoma" charset="0"/>
                <a:ea typeface="Tahoma" charset="0"/>
                <a:cs typeface="Tahoma" charset="0"/>
              </a:rPr>
              <a:t> Accomplishments for 2013</a:t>
            </a:r>
          </a:p>
        </p:txBody>
      </p:sp>
      <p:sp>
        <p:nvSpPr>
          <p:cNvPr id="13314" name="Content Placeholder 2"/>
          <p:cNvSpPr txBox="1">
            <a:spLocks/>
          </p:cNvSpPr>
          <p:nvPr/>
        </p:nvSpPr>
        <p:spPr bwMode="auto">
          <a:xfrm>
            <a:off x="144463" y="1470025"/>
            <a:ext cx="8872537" cy="5024438"/>
          </a:xfrm>
          <a:prstGeom prst="rect">
            <a:avLst/>
          </a:prstGeom>
          <a:noFill/>
          <a:ln w="9525">
            <a:noFill/>
            <a:miter lim="800000"/>
            <a:headEnd/>
            <a:tailEnd/>
          </a:ln>
        </p:spPr>
        <p:txBody>
          <a:bodyPr>
            <a:prstTxWarp prst="textNoShape">
              <a:avLst/>
            </a:prstTxWarp>
          </a:bodyPr>
          <a:lstStyle/>
          <a:p>
            <a:pPr lvl="1" indent="-228600">
              <a:spcBef>
                <a:spcPct val="20000"/>
              </a:spcBef>
              <a:buSzPct val="80000"/>
              <a:buFont typeface="Wingdings" charset="2"/>
              <a:buChar char="§"/>
            </a:pPr>
            <a:r>
              <a:rPr lang="en-US" sz="2000" b="1">
                <a:solidFill>
                  <a:srgbClr val="000000"/>
                </a:solidFill>
                <a:latin typeface="Calibri" charset="0"/>
              </a:rPr>
              <a:t>CBERS ground stations </a:t>
            </a:r>
            <a:r>
              <a:rPr lang="en-US" sz="2000">
                <a:solidFill>
                  <a:srgbClr val="000000"/>
                </a:solidFill>
                <a:latin typeface="Calibri" charset="0"/>
              </a:rPr>
              <a:t>in South Africa and Spain have been established and upgraded by Brazil (INPE) and China (CRESDA). Additional ground receiving stations are planned for CBERS-3 (launch scheduled for Dec 2013) in Hartebeeshoek, South Africa (MOU between China, Brazil and South Africa (SANSA)), and in Maspalomas, Spain (MOU between Spain (INTA) and Brazil). Brazil, France and Gabon are joining forces to develop the SEAS Gabon project, which will deploy an antenna and operational ground station for receiving data in West Africa.</a:t>
            </a:r>
          </a:p>
          <a:p>
            <a:pPr lvl="1" indent="-228600">
              <a:spcBef>
                <a:spcPct val="20000"/>
              </a:spcBef>
              <a:buSzPct val="80000"/>
              <a:buFont typeface="Wingdings" charset="2"/>
              <a:buChar char="§"/>
            </a:pPr>
            <a:r>
              <a:rPr lang="en-US" sz="2000">
                <a:solidFill>
                  <a:srgbClr val="000000"/>
                </a:solidFill>
                <a:latin typeface="Calibri" charset="0"/>
              </a:rPr>
              <a:t>New combined </a:t>
            </a:r>
            <a:r>
              <a:rPr lang="en-US" sz="2000" b="1">
                <a:solidFill>
                  <a:srgbClr val="000000"/>
                </a:solidFill>
                <a:latin typeface="Calibri" charset="0"/>
              </a:rPr>
              <a:t>CGMS-CEOS Working Group on Climate </a:t>
            </a:r>
            <a:r>
              <a:rPr lang="en-US" sz="2000">
                <a:solidFill>
                  <a:srgbClr val="000000"/>
                </a:solidFill>
                <a:latin typeface="Calibri" charset="0"/>
              </a:rPr>
              <a:t>was formulated in 2013.  The first meeting of this new joint group is in March 2014.  Focus on Essential Climate Variable (ECV) Inventory (</a:t>
            </a:r>
            <a:r>
              <a:rPr lang="en-US" sz="2000">
                <a:solidFill>
                  <a:srgbClr val="FF0000"/>
                </a:solidFill>
                <a:latin typeface="Calibri" charset="0"/>
              </a:rPr>
              <a:t>www.ecv-inventory.com</a:t>
            </a:r>
            <a:r>
              <a:rPr lang="en-US" sz="2000">
                <a:solidFill>
                  <a:srgbClr val="000000"/>
                </a:solidFill>
                <a:latin typeface="Calibri" charset="0"/>
              </a:rPr>
              <a:t>) developed by CEOS, CGMS, and WMO includes 200+ data records.  This data will be used to assess gaps in a sustained climate architecture. These groups have also continued efforts towards defining a Climate Monitoring Architecture for space-based observations.</a:t>
            </a:r>
          </a:p>
        </p:txBody>
      </p:sp>
      <p:sp>
        <p:nvSpPr>
          <p:cNvPr id="13315" name="Slide Number Placeholder 5"/>
          <p:cNvSpPr>
            <a:spLocks noGrp="1"/>
          </p:cNvSpPr>
          <p:nvPr>
            <p:ph type="sldNum" sz="quarter" idx="11"/>
          </p:nvPr>
        </p:nvSpPr>
        <p:spPr bwMode="auto">
          <a:xfrm>
            <a:off x="7239000" y="6546850"/>
            <a:ext cx="1905000" cy="311150"/>
          </a:xfrm>
          <a:noFill/>
          <a:ln>
            <a:miter lim="800000"/>
            <a:headEnd/>
            <a:tailEnd/>
          </a:ln>
        </p:spPr>
        <p:txBody>
          <a:bodyPr/>
          <a:lstStyle/>
          <a:p>
            <a:pPr eaLnBrk="1" hangingPunct="1">
              <a:spcBef>
                <a:spcPct val="0"/>
              </a:spcBef>
            </a:pPr>
            <a:fld id="{981F70A5-5317-9C42-B85D-98FD23E2A3DA}" type="slidenum">
              <a:rPr lang="en-US" sz="1100">
                <a:solidFill>
                  <a:schemeClr val="tx1"/>
                </a:solidFill>
                <a:latin typeface="Arial Unicode MS" charset="0"/>
              </a:rPr>
              <a:pPr eaLnBrk="1" hangingPunct="1">
                <a:spcBef>
                  <a:spcPct val="0"/>
                </a:spcBef>
              </a:pPr>
              <a:t>19</a:t>
            </a:fld>
            <a:endParaRPr lang="en-US" sz="1100">
              <a:solidFill>
                <a:schemeClr val="tx1"/>
              </a:solidFill>
              <a:latin typeface="Arial Unicode MS" charset="0"/>
            </a:endParaRPr>
          </a:p>
        </p:txBody>
      </p:sp>
      <p:sp>
        <p:nvSpPr>
          <p:cNvPr id="13316" name="Title 1"/>
          <p:cNvSpPr txBox="1">
            <a:spLocks/>
          </p:cNvSpPr>
          <p:nvPr/>
        </p:nvSpPr>
        <p:spPr bwMode="auto">
          <a:xfrm>
            <a:off x="2311400" y="563563"/>
            <a:ext cx="3109913" cy="520700"/>
          </a:xfrm>
          <a:prstGeom prst="rect">
            <a:avLst/>
          </a:prstGeom>
          <a:noFill/>
          <a:ln w="9525">
            <a:noFill/>
            <a:miter lim="800000"/>
            <a:headEnd/>
            <a:tailEnd/>
          </a:ln>
        </p:spPr>
        <p:txBody>
          <a:bodyPr anchor="ctr">
            <a:prstTxWarp prst="textNoShape">
              <a:avLst/>
            </a:prstTxWarp>
          </a:bodyPr>
          <a:lstStyle/>
          <a:p>
            <a:r>
              <a:rPr lang="en-US" altLang="ja-JP" sz="2000" b="1">
                <a:solidFill>
                  <a:schemeClr val="bg1"/>
                </a:solidFill>
                <a:latin typeface="Tahoma" charset="0"/>
                <a:ea typeface="Tahoma" charset="0"/>
                <a:cs typeface="Tahoma" charset="0"/>
              </a:rPr>
              <a:t>Summary 3 of 4</a:t>
            </a:r>
          </a:p>
        </p:txBody>
      </p:sp>
    </p:spTree>
  </p:cSld>
  <p:clrMapOvr>
    <a:masterClrMapping/>
  </p:clrMapOvr>
  <p:transition spd="slow" advClick="0" advTm="10000">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smtClean="0"/>
          </a:p>
        </p:txBody>
      </p:sp>
      <p:sp>
        <p:nvSpPr>
          <p:cNvPr id="3075" name="Title 1"/>
          <p:cNvSpPr>
            <a:spLocks noGrp="1"/>
          </p:cNvSpPr>
          <p:nvPr>
            <p:ph type="title" idx="4294967295"/>
          </p:nvPr>
        </p:nvSpPr>
        <p:spPr>
          <a:xfrm>
            <a:off x="2179674" y="279400"/>
            <a:ext cx="6964326" cy="549940"/>
          </a:xfrm>
        </p:spPr>
        <p:txBody>
          <a:bodyPr/>
          <a:lstStyle/>
          <a:p>
            <a:pPr eaLnBrk="1" hangingPunct="1"/>
            <a:r>
              <a:rPr lang="en-US" sz="2800" dirty="0" smtClean="0">
                <a:latin typeface="Tahoma" pitchFamily="-106" charset="0"/>
                <a:ea typeface="ＭＳ Ｐゴシック" pitchFamily="-106" charset="-128"/>
                <a:cs typeface="Tahoma" pitchFamily="-106" charset="0"/>
              </a:rPr>
              <a:t>Annual Progress Report - Outline </a:t>
            </a:r>
            <a:br>
              <a:rPr lang="en-US" sz="2800" dirty="0" smtClean="0">
                <a:latin typeface="Tahoma" pitchFamily="-106" charset="0"/>
                <a:ea typeface="ＭＳ Ｐゴシック" pitchFamily="-106" charset="-128"/>
                <a:cs typeface="Tahoma" pitchFamily="-106" charset="0"/>
              </a:rPr>
            </a:br>
            <a:endParaRPr lang="en-US" sz="2800" dirty="0" smtClean="0">
              <a:latin typeface="Tahoma" pitchFamily="-106" charset="0"/>
              <a:ea typeface="ＭＳ Ｐゴシック" pitchFamily="-106" charset="-128"/>
              <a:cs typeface="Tahoma" pitchFamily="-106" charset="0"/>
            </a:endParaRPr>
          </a:p>
        </p:txBody>
      </p:sp>
      <p:sp>
        <p:nvSpPr>
          <p:cNvPr id="7" name="Rectangle 6"/>
          <p:cNvSpPr/>
          <p:nvPr/>
        </p:nvSpPr>
        <p:spPr>
          <a:xfrm>
            <a:off x="153267" y="2999947"/>
            <a:ext cx="8746184" cy="2702278"/>
          </a:xfrm>
          <a:prstGeom prst="rect">
            <a:avLst/>
          </a:prstGeom>
        </p:spPr>
        <p:txBody>
          <a:bodyPr wrap="square">
            <a:spAutoFit/>
          </a:bodyPr>
          <a:lstStyle/>
          <a:p>
            <a:pPr marL="621792" lvl="2" indent="-228600">
              <a:spcBef>
                <a:spcPct val="20000"/>
              </a:spcBef>
              <a:buClr>
                <a:srgbClr val="3B812F"/>
              </a:buClr>
              <a:buSzPct val="60000"/>
              <a:defRPr/>
            </a:pPr>
            <a:r>
              <a:rPr lang="en-US" sz="2000" b="1" kern="0" dirty="0" smtClean="0">
                <a:solidFill>
                  <a:srgbClr val="0041C2"/>
                </a:solidFill>
                <a:latin typeface="Arial"/>
              </a:rPr>
              <a:t>Part 1</a:t>
            </a:r>
            <a:r>
              <a:rPr lang="en-US" sz="2000" kern="0" dirty="0" smtClean="0">
                <a:solidFill>
                  <a:srgbClr val="000000"/>
                </a:solidFill>
                <a:latin typeface="Arial"/>
              </a:rPr>
              <a:t>:Highlights of </a:t>
            </a:r>
            <a:r>
              <a:rPr lang="en-US" sz="2000" b="1" kern="0" dirty="0" smtClean="0">
                <a:solidFill>
                  <a:srgbClr val="000000"/>
                </a:solidFill>
                <a:latin typeface="Arial"/>
              </a:rPr>
              <a:t>CEOS contributions to the GEO 2012-2015 Work Plan </a:t>
            </a:r>
            <a:r>
              <a:rPr lang="en-US" sz="2000" i="1" kern="0" dirty="0" smtClean="0">
                <a:solidFill>
                  <a:srgbClr val="000000"/>
                </a:solidFill>
                <a:latin typeface="Arial"/>
              </a:rPr>
              <a:t>(information</a:t>
            </a:r>
            <a:r>
              <a:rPr lang="en-US" i="1" kern="0" dirty="0" smtClean="0">
                <a:solidFill>
                  <a:srgbClr val="000000"/>
                </a:solidFill>
                <a:latin typeface="Arial"/>
              </a:rPr>
              <a:t>)</a:t>
            </a:r>
          </a:p>
          <a:p>
            <a:pPr marL="621792" lvl="2" indent="-228600">
              <a:spcBef>
                <a:spcPct val="20000"/>
              </a:spcBef>
              <a:buClr>
                <a:srgbClr val="3B812F"/>
              </a:buClr>
              <a:buSzPct val="60000"/>
              <a:defRPr/>
            </a:pPr>
            <a:endParaRPr lang="en-US" b="1" kern="0" dirty="0" smtClean="0">
              <a:solidFill>
                <a:srgbClr val="000000"/>
              </a:solidFill>
              <a:latin typeface="Arial"/>
            </a:endParaRPr>
          </a:p>
          <a:p>
            <a:pPr marL="621792" lvl="2" indent="-228600">
              <a:spcBef>
                <a:spcPct val="20000"/>
              </a:spcBef>
              <a:buClr>
                <a:srgbClr val="3B812F"/>
              </a:buClr>
              <a:buSzPct val="60000"/>
              <a:defRPr/>
            </a:pPr>
            <a:r>
              <a:rPr lang="en-US" b="1" kern="0" dirty="0" smtClean="0">
                <a:solidFill>
                  <a:srgbClr val="0041C2"/>
                </a:solidFill>
                <a:latin typeface="Arial"/>
              </a:rPr>
              <a:t>Part 2:</a:t>
            </a:r>
            <a:r>
              <a:rPr lang="en-US" b="1" kern="0" dirty="0" smtClean="0">
                <a:solidFill>
                  <a:srgbClr val="000000"/>
                </a:solidFill>
                <a:latin typeface="Arial"/>
              </a:rPr>
              <a:t> </a:t>
            </a:r>
            <a:r>
              <a:rPr lang="en-US" kern="0" dirty="0" smtClean="0">
                <a:solidFill>
                  <a:srgbClr val="000000"/>
                </a:solidFill>
                <a:latin typeface="Arial"/>
              </a:rPr>
              <a:t>Update on the</a:t>
            </a:r>
            <a:r>
              <a:rPr lang="en-US" b="1" kern="0" dirty="0" smtClean="0">
                <a:solidFill>
                  <a:srgbClr val="000000"/>
                </a:solidFill>
                <a:latin typeface="Arial"/>
              </a:rPr>
              <a:t> CEOS Virtual Constellations </a:t>
            </a:r>
            <a:r>
              <a:rPr lang="en-US" kern="0" dirty="0" smtClean="0">
                <a:solidFill>
                  <a:srgbClr val="000000"/>
                </a:solidFill>
                <a:latin typeface="Arial"/>
              </a:rPr>
              <a:t>(VCs)</a:t>
            </a:r>
          </a:p>
          <a:p>
            <a:pPr marL="621792" lvl="2" indent="-228600">
              <a:spcBef>
                <a:spcPct val="20000"/>
              </a:spcBef>
              <a:buClr>
                <a:srgbClr val="3B812F"/>
              </a:buClr>
              <a:buSzPct val="60000"/>
              <a:buFont typeface="Wingdings" charset="2"/>
              <a:buChar char="§"/>
              <a:defRPr/>
            </a:pPr>
            <a:r>
              <a:rPr lang="en-US" kern="0" dirty="0" smtClean="0">
                <a:solidFill>
                  <a:srgbClr val="000000"/>
                </a:solidFill>
                <a:latin typeface="Arial"/>
              </a:rPr>
              <a:t>Individual VC Status Reports </a:t>
            </a:r>
            <a:r>
              <a:rPr lang="en-US" i="1" kern="0" dirty="0" smtClean="0">
                <a:solidFill>
                  <a:srgbClr val="000000"/>
                </a:solidFill>
                <a:latin typeface="Arial"/>
              </a:rPr>
              <a:t>(information)</a:t>
            </a:r>
          </a:p>
          <a:p>
            <a:pPr marL="621792" lvl="2" indent="-228600">
              <a:spcBef>
                <a:spcPct val="20000"/>
              </a:spcBef>
              <a:buClr>
                <a:srgbClr val="3B812F"/>
              </a:buClr>
              <a:buSzPct val="60000"/>
              <a:buFont typeface="Wingdings" charset="2"/>
              <a:buChar char="§"/>
              <a:defRPr/>
            </a:pPr>
            <a:r>
              <a:rPr lang="en-US" kern="0" dirty="0" smtClean="0">
                <a:solidFill>
                  <a:srgbClr val="000000"/>
                </a:solidFill>
                <a:latin typeface="Arial"/>
              </a:rPr>
              <a:t>CEOS Virtual Constellations Process Paper </a:t>
            </a:r>
            <a:r>
              <a:rPr lang="en-US" b="1" i="1" kern="0" dirty="0" smtClean="0">
                <a:solidFill>
                  <a:srgbClr val="0041C2"/>
                </a:solidFill>
                <a:latin typeface="Arial"/>
              </a:rPr>
              <a:t>(for approval)</a:t>
            </a:r>
          </a:p>
          <a:p>
            <a:pPr marL="621792" lvl="2" indent="-228600">
              <a:spcBef>
                <a:spcPct val="20000"/>
              </a:spcBef>
              <a:buClr>
                <a:srgbClr val="3B812F"/>
              </a:buClr>
              <a:buSzPct val="60000"/>
              <a:buFont typeface="Wingdings" charset="2"/>
              <a:buChar char="§"/>
              <a:defRPr/>
            </a:pPr>
            <a:r>
              <a:rPr lang="en-US" kern="0" dirty="0" smtClean="0">
                <a:solidFill>
                  <a:srgbClr val="000000"/>
                </a:solidFill>
                <a:latin typeface="Arial"/>
              </a:rPr>
              <a:t>Update on Harmonization of all VC Terms of Reference </a:t>
            </a:r>
            <a:r>
              <a:rPr lang="en-US" i="1" kern="0" dirty="0" smtClean="0">
                <a:solidFill>
                  <a:srgbClr val="000000"/>
                </a:solidFill>
                <a:latin typeface="Arial"/>
              </a:rPr>
              <a:t>(information</a:t>
            </a:r>
            <a:r>
              <a:rPr lang="en-US" i="1" kern="0" dirty="0" smtClean="0">
                <a:solidFill>
                  <a:srgbClr val="000000"/>
                </a:solidFill>
                <a:latin typeface="Arial"/>
              </a:rPr>
              <a:t>)</a:t>
            </a:r>
          </a:p>
          <a:p>
            <a:pPr marL="1078992" lvl="3" indent="-228600">
              <a:spcBef>
                <a:spcPct val="20000"/>
              </a:spcBef>
              <a:buClr>
                <a:srgbClr val="FF0000"/>
              </a:buClr>
              <a:buSzPct val="60000"/>
              <a:buFont typeface="Arial" pitchFamily="34" charset="0"/>
              <a:buChar char="–"/>
              <a:defRPr/>
            </a:pPr>
            <a:r>
              <a:rPr lang="en-US" i="1" kern="0" dirty="0" smtClean="0">
                <a:solidFill>
                  <a:srgbClr val="FF0000"/>
                </a:solidFill>
                <a:latin typeface="Arial"/>
              </a:rPr>
              <a:t>Request extension to 23 December 2013 for completion</a:t>
            </a:r>
            <a:endParaRPr lang="en-US" i="1" kern="0" dirty="0" smtClean="0">
              <a:solidFill>
                <a:srgbClr val="FF0000"/>
              </a:solidFill>
              <a:latin typeface="Arial"/>
            </a:endParaRPr>
          </a:p>
        </p:txBody>
      </p:sp>
      <p:sp>
        <p:nvSpPr>
          <p:cNvPr id="8" name="TextBox 7"/>
          <p:cNvSpPr txBox="1"/>
          <p:nvPr/>
        </p:nvSpPr>
        <p:spPr>
          <a:xfrm>
            <a:off x="394114" y="1754718"/>
            <a:ext cx="8264176" cy="446276"/>
          </a:xfrm>
          <a:prstGeom prst="rect">
            <a:avLst/>
          </a:prstGeom>
          <a:noFill/>
        </p:spPr>
        <p:txBody>
          <a:bodyPr wrap="none" rtlCol="0">
            <a:spAutoFit/>
          </a:bodyPr>
          <a:lstStyle/>
          <a:p>
            <a:r>
              <a:rPr lang="en-US" sz="2300" b="1" dirty="0" smtClean="0">
                <a:solidFill>
                  <a:schemeClr val="accent4">
                    <a:lumMod val="75000"/>
                    <a:lumOff val="25000"/>
                  </a:schemeClr>
                </a:solidFill>
              </a:rPr>
              <a:t>This report includes two parts, </a:t>
            </a:r>
            <a:r>
              <a:rPr lang="en-US" sz="2300" b="1" i="1" dirty="0" smtClean="0">
                <a:solidFill>
                  <a:schemeClr val="accent4">
                    <a:lumMod val="75000"/>
                    <a:lumOff val="25000"/>
                  </a:schemeClr>
                </a:solidFill>
              </a:rPr>
              <a:t>and one item for approval</a:t>
            </a:r>
            <a:r>
              <a:rPr lang="en-US" sz="2300" b="1" dirty="0" smtClean="0">
                <a:solidFill>
                  <a:schemeClr val="accent4">
                    <a:lumMod val="75000"/>
                    <a:lumOff val="25000"/>
                  </a:schemeClr>
                </a:solidFill>
              </a:rPr>
              <a:t>:</a:t>
            </a:r>
            <a:endParaRPr lang="en-US" sz="2300" b="1" dirty="0">
              <a:solidFill>
                <a:schemeClr val="accent4">
                  <a:lumMod val="75000"/>
                  <a:lumOff val="25000"/>
                </a:schemeClr>
              </a:solidFill>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338263" y="68263"/>
            <a:ext cx="7678737" cy="685800"/>
          </a:xfrm>
        </p:spPr>
        <p:txBody>
          <a:bodyPr/>
          <a:lstStyle/>
          <a:p>
            <a:pPr eaLnBrk="1" hangingPunct="1"/>
            <a:r>
              <a:rPr lang="en-US" altLang="ja-JP" sz="2800">
                <a:solidFill>
                  <a:schemeClr val="bg1"/>
                </a:solidFill>
                <a:latin typeface="Tahoma" charset="0"/>
                <a:ea typeface="Tahoma" charset="0"/>
                <a:cs typeface="Tahoma" charset="0"/>
              </a:rPr>
              <a:t>IN-01-</a:t>
            </a:r>
            <a:r>
              <a:rPr lang="en-US" altLang="ja-JP" sz="2800">
                <a:solidFill>
                  <a:srgbClr val="FFFF00"/>
                </a:solidFill>
                <a:latin typeface="Tahoma" charset="0"/>
                <a:ea typeface="Tahoma" charset="0"/>
                <a:cs typeface="Tahoma" charset="0"/>
              </a:rPr>
              <a:t>C2</a:t>
            </a:r>
            <a:r>
              <a:rPr lang="en-US" altLang="ja-JP" sz="2800">
                <a:solidFill>
                  <a:schemeClr val="bg1"/>
                </a:solidFill>
                <a:latin typeface="Tahoma" charset="0"/>
                <a:ea typeface="Tahoma" charset="0"/>
                <a:cs typeface="Tahoma" charset="0"/>
              </a:rPr>
              <a:t> Accomplishments for 2013</a:t>
            </a:r>
          </a:p>
        </p:txBody>
      </p:sp>
      <p:sp>
        <p:nvSpPr>
          <p:cNvPr id="15362" name="Content Placeholder 2"/>
          <p:cNvSpPr txBox="1">
            <a:spLocks/>
          </p:cNvSpPr>
          <p:nvPr/>
        </p:nvSpPr>
        <p:spPr bwMode="auto">
          <a:xfrm>
            <a:off x="144463" y="1353650"/>
            <a:ext cx="8872537" cy="5262563"/>
          </a:xfrm>
          <a:prstGeom prst="rect">
            <a:avLst/>
          </a:prstGeom>
          <a:noFill/>
          <a:ln w="9525">
            <a:noFill/>
            <a:miter lim="800000"/>
            <a:headEnd/>
            <a:tailEnd/>
          </a:ln>
        </p:spPr>
        <p:txBody>
          <a:bodyPr>
            <a:prstTxWarp prst="textNoShape">
              <a:avLst/>
            </a:prstTxWarp>
          </a:bodyPr>
          <a:lstStyle/>
          <a:p>
            <a:pPr lvl="1" indent="-228600">
              <a:spcBef>
                <a:spcPct val="20000"/>
              </a:spcBef>
              <a:buSzPct val="80000"/>
              <a:buFont typeface="Wingdings" charset="2"/>
              <a:buChar char="§"/>
            </a:pPr>
            <a:r>
              <a:rPr lang="en-US" b="1" dirty="0" err="1">
                <a:solidFill>
                  <a:srgbClr val="000000"/>
                </a:solidFill>
                <a:latin typeface="Calibri" charset="0"/>
              </a:rPr>
              <a:t>Envisat</a:t>
            </a:r>
            <a:r>
              <a:rPr lang="en-US" b="1" dirty="0">
                <a:solidFill>
                  <a:srgbClr val="000000"/>
                </a:solidFill>
                <a:latin typeface="Calibri" charset="0"/>
              </a:rPr>
              <a:t> and Aura </a:t>
            </a:r>
            <a:r>
              <a:rPr lang="en-US" dirty="0">
                <a:solidFill>
                  <a:srgbClr val="000000"/>
                </a:solidFill>
                <a:latin typeface="Calibri" charset="0"/>
              </a:rPr>
              <a:t>measurement gaps cannot be “filled” but only minimized. There are few future global Low Earth Orbit (LEO) missions planned with the same capability and readily accessible data. These past missions were uniquely focused on science research of the Oceans, Atmosphere and Land with many capabilities within each mission.</a:t>
            </a:r>
          </a:p>
          <a:p>
            <a:pPr lvl="1" indent="-228600">
              <a:spcBef>
                <a:spcPct val="20000"/>
              </a:spcBef>
              <a:buSzPct val="80000"/>
              <a:buFont typeface="Wingdings" charset="2"/>
              <a:buChar char="§"/>
            </a:pPr>
            <a:r>
              <a:rPr lang="en-US" dirty="0">
                <a:solidFill>
                  <a:srgbClr val="000000"/>
                </a:solidFill>
                <a:latin typeface="Calibri" charset="0"/>
              </a:rPr>
              <a:t>There are many current missions that combine to achieve the capabilities of </a:t>
            </a:r>
            <a:r>
              <a:rPr lang="en-US" dirty="0" err="1">
                <a:solidFill>
                  <a:srgbClr val="000000"/>
                </a:solidFill>
                <a:latin typeface="Calibri" charset="0"/>
              </a:rPr>
              <a:t>Envisat</a:t>
            </a:r>
            <a:r>
              <a:rPr lang="en-US" dirty="0">
                <a:solidFill>
                  <a:srgbClr val="000000"/>
                </a:solidFill>
                <a:latin typeface="Calibri" charset="0"/>
              </a:rPr>
              <a:t> and Aura.  Challenges remain with data access and cal-</a:t>
            </a:r>
            <a:r>
              <a:rPr lang="en-US" dirty="0" err="1">
                <a:solidFill>
                  <a:srgbClr val="000000"/>
                </a:solidFill>
                <a:latin typeface="Calibri" charset="0"/>
              </a:rPr>
              <a:t>val</a:t>
            </a:r>
            <a:r>
              <a:rPr lang="en-US" dirty="0">
                <a:solidFill>
                  <a:srgbClr val="000000"/>
                </a:solidFill>
                <a:latin typeface="Calibri" charset="0"/>
              </a:rPr>
              <a:t> of data products.</a:t>
            </a:r>
          </a:p>
          <a:p>
            <a:pPr lvl="1" indent="-228600">
              <a:spcBef>
                <a:spcPct val="20000"/>
              </a:spcBef>
              <a:buSzPct val="80000"/>
              <a:buFont typeface="Wingdings" charset="2"/>
              <a:buChar char="§"/>
            </a:pPr>
            <a:r>
              <a:rPr lang="en-US" dirty="0">
                <a:solidFill>
                  <a:srgbClr val="FF0000"/>
                </a:solidFill>
                <a:latin typeface="Calibri" charset="0"/>
              </a:rPr>
              <a:t>Future</a:t>
            </a:r>
            <a:r>
              <a:rPr lang="en-US" dirty="0">
                <a:solidFill>
                  <a:srgbClr val="000000"/>
                </a:solidFill>
                <a:latin typeface="Calibri" charset="0"/>
              </a:rPr>
              <a:t> </a:t>
            </a:r>
            <a:r>
              <a:rPr lang="en-US" b="1" u="sng" dirty="0">
                <a:solidFill>
                  <a:srgbClr val="000000"/>
                </a:solidFill>
                <a:latin typeface="Calibri" charset="0"/>
              </a:rPr>
              <a:t>Oceanography</a:t>
            </a:r>
            <a:r>
              <a:rPr lang="en-US" dirty="0">
                <a:solidFill>
                  <a:srgbClr val="000000"/>
                </a:solidFill>
                <a:latin typeface="Calibri" charset="0"/>
              </a:rPr>
              <a:t> will be addressed by ...</a:t>
            </a:r>
            <a:br>
              <a:rPr lang="en-US" dirty="0">
                <a:solidFill>
                  <a:srgbClr val="000000"/>
                </a:solidFill>
                <a:latin typeface="Calibri" charset="0"/>
              </a:rPr>
            </a:br>
            <a:r>
              <a:rPr lang="en-US" dirty="0">
                <a:solidFill>
                  <a:srgbClr val="000000"/>
                </a:solidFill>
                <a:latin typeface="Calibri" charset="0"/>
              </a:rPr>
              <a:t>Oceansat-3 (ISRO</a:t>
            </a:r>
            <a:r>
              <a:rPr lang="en-US" dirty="0" smtClean="0">
                <a:solidFill>
                  <a:srgbClr val="000000"/>
                </a:solidFill>
                <a:latin typeface="Calibri" charset="0"/>
              </a:rPr>
              <a:t>), </a:t>
            </a:r>
            <a:r>
              <a:rPr lang="en-US" dirty="0" err="1" smtClean="0">
                <a:solidFill>
                  <a:srgbClr val="000000"/>
                </a:solidFill>
                <a:latin typeface="Calibri" charset="0"/>
              </a:rPr>
              <a:t>RapidSCAT</a:t>
            </a:r>
            <a:r>
              <a:rPr lang="en-US" dirty="0" smtClean="0">
                <a:solidFill>
                  <a:srgbClr val="000000"/>
                </a:solidFill>
                <a:latin typeface="Calibri" charset="0"/>
              </a:rPr>
              <a:t> (NASA) </a:t>
            </a:r>
            <a:r>
              <a:rPr lang="en-US" dirty="0">
                <a:solidFill>
                  <a:srgbClr val="000000"/>
                </a:solidFill>
                <a:latin typeface="Calibri" charset="0"/>
              </a:rPr>
              <a:t>– Ocean and atmosphere </a:t>
            </a:r>
            <a:r>
              <a:rPr lang="en-US" dirty="0" smtClean="0">
                <a:solidFill>
                  <a:srgbClr val="000000"/>
                </a:solidFill>
                <a:latin typeface="Calibri" charset="0"/>
              </a:rPr>
              <a:t>applications</a:t>
            </a:r>
            <a:r>
              <a:rPr lang="en-US" dirty="0">
                <a:solidFill>
                  <a:srgbClr val="000000"/>
                </a:solidFill>
                <a:latin typeface="Calibri" charset="0"/>
              </a:rPr>
              <a:t/>
            </a:r>
            <a:br>
              <a:rPr lang="en-US" dirty="0">
                <a:solidFill>
                  <a:srgbClr val="000000"/>
                </a:solidFill>
                <a:latin typeface="Calibri" charset="0"/>
              </a:rPr>
            </a:br>
            <a:r>
              <a:rPr lang="en-US" dirty="0">
                <a:solidFill>
                  <a:srgbClr val="000000"/>
                </a:solidFill>
                <a:latin typeface="Calibri" charset="0"/>
              </a:rPr>
              <a:t>Meteor-M N3 (Russia) – physical oceanography</a:t>
            </a:r>
            <a:br>
              <a:rPr lang="en-US" dirty="0">
                <a:solidFill>
                  <a:srgbClr val="000000"/>
                </a:solidFill>
                <a:latin typeface="Calibri" charset="0"/>
              </a:rPr>
            </a:br>
            <a:r>
              <a:rPr lang="en-US" dirty="0">
                <a:solidFill>
                  <a:srgbClr val="000000"/>
                </a:solidFill>
                <a:latin typeface="Calibri" charset="0"/>
              </a:rPr>
              <a:t>Jason-3 (NASA/NOAA/CNES/EUMETSAT</a:t>
            </a:r>
            <a:r>
              <a:rPr lang="en-US" dirty="0" smtClean="0">
                <a:solidFill>
                  <a:srgbClr val="000000"/>
                </a:solidFill>
                <a:latin typeface="Calibri" charset="0"/>
              </a:rPr>
              <a:t>), SWOT (NASA/CNES) </a:t>
            </a:r>
            <a:r>
              <a:rPr lang="en-US" dirty="0">
                <a:solidFill>
                  <a:srgbClr val="000000"/>
                </a:solidFill>
                <a:latin typeface="Calibri" charset="0"/>
              </a:rPr>
              <a:t>– physical </a:t>
            </a:r>
            <a:r>
              <a:rPr lang="en-US" dirty="0" smtClean="0">
                <a:solidFill>
                  <a:srgbClr val="000000"/>
                </a:solidFill>
                <a:latin typeface="Calibri" charset="0"/>
              </a:rPr>
              <a:t>oceanography</a:t>
            </a:r>
            <a:endParaRPr lang="en-US" dirty="0">
              <a:solidFill>
                <a:srgbClr val="000000"/>
              </a:solidFill>
              <a:latin typeface="Calibri" charset="0"/>
            </a:endParaRPr>
          </a:p>
          <a:p>
            <a:pPr lvl="1" indent="-228600">
              <a:spcBef>
                <a:spcPct val="20000"/>
              </a:spcBef>
              <a:buSzPct val="80000"/>
              <a:buFont typeface="Wingdings" charset="2"/>
              <a:buChar char="§"/>
            </a:pPr>
            <a:r>
              <a:rPr lang="en-US" dirty="0">
                <a:solidFill>
                  <a:srgbClr val="FF0000"/>
                </a:solidFill>
                <a:latin typeface="Calibri" charset="0"/>
              </a:rPr>
              <a:t>Future</a:t>
            </a:r>
            <a:r>
              <a:rPr lang="en-US" dirty="0">
                <a:solidFill>
                  <a:srgbClr val="000000"/>
                </a:solidFill>
                <a:latin typeface="Calibri" charset="0"/>
              </a:rPr>
              <a:t> </a:t>
            </a:r>
            <a:r>
              <a:rPr lang="en-US" b="1" u="sng" dirty="0">
                <a:solidFill>
                  <a:srgbClr val="000000"/>
                </a:solidFill>
                <a:latin typeface="Calibri" charset="0"/>
              </a:rPr>
              <a:t>Land Imaging </a:t>
            </a:r>
            <a:r>
              <a:rPr lang="en-US" dirty="0">
                <a:solidFill>
                  <a:srgbClr val="000000"/>
                </a:solidFill>
                <a:latin typeface="Calibri" charset="0"/>
              </a:rPr>
              <a:t>will be addressed by ....</a:t>
            </a:r>
            <a:br>
              <a:rPr lang="en-US" dirty="0">
                <a:solidFill>
                  <a:srgbClr val="000000"/>
                </a:solidFill>
                <a:latin typeface="Calibri" charset="0"/>
              </a:rPr>
            </a:br>
            <a:r>
              <a:rPr lang="en-US" dirty="0">
                <a:solidFill>
                  <a:srgbClr val="000000"/>
                </a:solidFill>
                <a:latin typeface="Calibri" charset="0"/>
              </a:rPr>
              <a:t>Sentinel-1 (ESA) – C-band SAR land imaging</a:t>
            </a:r>
            <a:br>
              <a:rPr lang="en-US" dirty="0">
                <a:solidFill>
                  <a:srgbClr val="000000"/>
                </a:solidFill>
                <a:latin typeface="Calibri" charset="0"/>
              </a:rPr>
            </a:br>
            <a:r>
              <a:rPr lang="en-US" dirty="0">
                <a:solidFill>
                  <a:srgbClr val="000000"/>
                </a:solidFill>
                <a:latin typeface="Calibri" charset="0"/>
              </a:rPr>
              <a:t>Sentinel-3A (ESA) – </a:t>
            </a:r>
            <a:r>
              <a:rPr lang="en-US" dirty="0" smtClean="0">
                <a:solidFill>
                  <a:srgbClr val="000000"/>
                </a:solidFill>
                <a:latin typeface="Calibri" charset="0"/>
              </a:rPr>
              <a:t>land </a:t>
            </a:r>
            <a:r>
              <a:rPr lang="en-US" dirty="0">
                <a:solidFill>
                  <a:srgbClr val="000000"/>
                </a:solidFill>
                <a:latin typeface="Calibri" charset="0"/>
              </a:rPr>
              <a:t>imaging </a:t>
            </a:r>
            <a:r>
              <a:rPr lang="en-US" dirty="0" smtClean="0">
                <a:solidFill>
                  <a:srgbClr val="000000"/>
                </a:solidFill>
                <a:latin typeface="Calibri" charset="0"/>
              </a:rPr>
              <a:t>radiometry</a:t>
            </a:r>
          </a:p>
          <a:p>
            <a:pPr lvl="1" indent="-228600">
              <a:spcBef>
                <a:spcPts val="0"/>
              </a:spcBef>
              <a:buSzPct val="80000"/>
            </a:pPr>
            <a:r>
              <a:rPr lang="en-US" dirty="0" smtClean="0">
                <a:solidFill>
                  <a:srgbClr val="000000"/>
                </a:solidFill>
                <a:latin typeface="Calibri" charset="0"/>
              </a:rPr>
              <a:t>	</a:t>
            </a:r>
            <a:r>
              <a:rPr lang="en-US" dirty="0" smtClean="0">
                <a:solidFill>
                  <a:srgbClr val="000000"/>
                </a:solidFill>
                <a:latin typeface="Calibri" charset="0"/>
              </a:rPr>
              <a:t>Landsat-8 and Sustained Land Imaging System (NASA/USGS) – </a:t>
            </a:r>
            <a:r>
              <a:rPr lang="en-US" dirty="0" err="1" smtClean="0">
                <a:solidFill>
                  <a:srgbClr val="000000"/>
                </a:solidFill>
                <a:latin typeface="Calibri" charset="0"/>
              </a:rPr>
              <a:t>multispect</a:t>
            </a:r>
            <a:r>
              <a:rPr lang="en-US" dirty="0" smtClean="0">
                <a:solidFill>
                  <a:srgbClr val="000000"/>
                </a:solidFill>
                <a:latin typeface="Calibri" charset="0"/>
              </a:rPr>
              <a:t>. land imaging  </a:t>
            </a:r>
            <a:endParaRPr lang="en-US" dirty="0">
              <a:solidFill>
                <a:srgbClr val="000000"/>
              </a:solidFill>
              <a:latin typeface="Calibri" charset="0"/>
            </a:endParaRPr>
          </a:p>
          <a:p>
            <a:pPr lvl="1" indent="-228600">
              <a:spcBef>
                <a:spcPct val="20000"/>
              </a:spcBef>
              <a:buSzPct val="80000"/>
              <a:buFont typeface="Wingdings" charset="2"/>
              <a:buChar char="§"/>
            </a:pPr>
            <a:r>
              <a:rPr lang="en-US" dirty="0">
                <a:solidFill>
                  <a:srgbClr val="FF0000"/>
                </a:solidFill>
                <a:latin typeface="Calibri" charset="0"/>
              </a:rPr>
              <a:t>Future</a:t>
            </a:r>
            <a:r>
              <a:rPr lang="en-US" dirty="0">
                <a:solidFill>
                  <a:srgbClr val="000000"/>
                </a:solidFill>
                <a:latin typeface="Calibri" charset="0"/>
              </a:rPr>
              <a:t> </a:t>
            </a:r>
            <a:r>
              <a:rPr lang="en-US" b="1" u="sng" dirty="0">
                <a:solidFill>
                  <a:srgbClr val="000000"/>
                </a:solidFill>
                <a:latin typeface="Calibri" charset="0"/>
              </a:rPr>
              <a:t>Atmospheric</a:t>
            </a:r>
            <a:r>
              <a:rPr lang="en-US" dirty="0">
                <a:solidFill>
                  <a:srgbClr val="000000"/>
                </a:solidFill>
                <a:latin typeface="Calibri" charset="0"/>
              </a:rPr>
              <a:t> chemistry and dynamics measurements will be obtained by ....</a:t>
            </a:r>
            <a:br>
              <a:rPr lang="en-US" dirty="0">
                <a:solidFill>
                  <a:srgbClr val="000000"/>
                </a:solidFill>
                <a:latin typeface="Calibri" charset="0"/>
              </a:rPr>
            </a:br>
            <a:r>
              <a:rPr lang="en-US" dirty="0" err="1">
                <a:solidFill>
                  <a:srgbClr val="000000"/>
                </a:solidFill>
                <a:latin typeface="Calibri" charset="0"/>
              </a:rPr>
              <a:t>EarthCARE</a:t>
            </a:r>
            <a:r>
              <a:rPr lang="en-US" dirty="0">
                <a:solidFill>
                  <a:srgbClr val="000000"/>
                </a:solidFill>
                <a:latin typeface="Calibri" charset="0"/>
              </a:rPr>
              <a:t> (ESA/JAXA) – cloud-aerosol interactions</a:t>
            </a:r>
            <a:br>
              <a:rPr lang="en-US" dirty="0">
                <a:solidFill>
                  <a:srgbClr val="000000"/>
                </a:solidFill>
                <a:latin typeface="Calibri" charset="0"/>
              </a:rPr>
            </a:br>
            <a:r>
              <a:rPr lang="en-US" dirty="0">
                <a:solidFill>
                  <a:srgbClr val="000000"/>
                </a:solidFill>
                <a:latin typeface="Calibri" charset="0"/>
              </a:rPr>
              <a:t>PACE and ACE (NASA) – aerosol and clouds</a:t>
            </a:r>
            <a:br>
              <a:rPr lang="en-US" dirty="0">
                <a:solidFill>
                  <a:srgbClr val="000000"/>
                </a:solidFill>
                <a:latin typeface="Calibri" charset="0"/>
              </a:rPr>
            </a:br>
            <a:r>
              <a:rPr lang="en-US" dirty="0">
                <a:solidFill>
                  <a:srgbClr val="000000"/>
                </a:solidFill>
                <a:latin typeface="Calibri" charset="0"/>
              </a:rPr>
              <a:t>Sentinel-5 Precursor (ESA/NSO</a:t>
            </a:r>
            <a:r>
              <a:rPr lang="en-US" dirty="0" smtClean="0">
                <a:solidFill>
                  <a:srgbClr val="000000"/>
                </a:solidFill>
                <a:latin typeface="Calibri" charset="0"/>
              </a:rPr>
              <a:t>), SAGE-III (NASA), TEMPO (NASA), </a:t>
            </a:r>
          </a:p>
          <a:p>
            <a:pPr lvl="1" indent="-228600">
              <a:spcBef>
                <a:spcPts val="0"/>
              </a:spcBef>
              <a:buSzPct val="80000"/>
            </a:pPr>
            <a:r>
              <a:rPr lang="en-US" dirty="0" smtClean="0">
                <a:solidFill>
                  <a:srgbClr val="000000"/>
                </a:solidFill>
                <a:latin typeface="Calibri" charset="0"/>
              </a:rPr>
              <a:t>	</a:t>
            </a:r>
            <a:r>
              <a:rPr lang="en-US" dirty="0" smtClean="0">
                <a:solidFill>
                  <a:srgbClr val="000000"/>
                </a:solidFill>
                <a:latin typeface="Calibri" charset="0"/>
              </a:rPr>
              <a:t>	</a:t>
            </a:r>
            <a:r>
              <a:rPr lang="en-US" dirty="0" smtClean="0">
                <a:solidFill>
                  <a:srgbClr val="000000"/>
                </a:solidFill>
                <a:latin typeface="Calibri" charset="0"/>
              </a:rPr>
              <a:t>KOMPSAT/GEMS (KARI) </a:t>
            </a:r>
            <a:r>
              <a:rPr lang="en-US" dirty="0">
                <a:solidFill>
                  <a:srgbClr val="000000"/>
                </a:solidFill>
                <a:latin typeface="Calibri" charset="0"/>
              </a:rPr>
              <a:t>– LEO atmospheric composition and air quality</a:t>
            </a:r>
          </a:p>
        </p:txBody>
      </p:sp>
      <p:sp>
        <p:nvSpPr>
          <p:cNvPr id="15363" name="Slide Number Placeholder 5"/>
          <p:cNvSpPr>
            <a:spLocks noGrp="1"/>
          </p:cNvSpPr>
          <p:nvPr>
            <p:ph type="sldNum" sz="quarter" idx="11"/>
          </p:nvPr>
        </p:nvSpPr>
        <p:spPr bwMode="auto">
          <a:xfrm>
            <a:off x="7239000" y="6546850"/>
            <a:ext cx="1905000" cy="311150"/>
          </a:xfrm>
          <a:noFill/>
          <a:ln>
            <a:miter lim="800000"/>
            <a:headEnd/>
            <a:tailEnd/>
          </a:ln>
        </p:spPr>
        <p:txBody>
          <a:bodyPr/>
          <a:lstStyle/>
          <a:p>
            <a:pPr eaLnBrk="1" hangingPunct="1">
              <a:spcBef>
                <a:spcPct val="0"/>
              </a:spcBef>
            </a:pPr>
            <a:fld id="{7EB3B19D-DA78-B04D-AAAD-8179C6A88935}" type="slidenum">
              <a:rPr lang="en-US" sz="1100">
                <a:solidFill>
                  <a:schemeClr val="tx1"/>
                </a:solidFill>
                <a:latin typeface="Arial Unicode MS" charset="0"/>
              </a:rPr>
              <a:pPr eaLnBrk="1" hangingPunct="1">
                <a:spcBef>
                  <a:spcPct val="0"/>
                </a:spcBef>
              </a:pPr>
              <a:t>20</a:t>
            </a:fld>
            <a:endParaRPr lang="en-US" sz="1100">
              <a:solidFill>
                <a:schemeClr val="tx1"/>
              </a:solidFill>
              <a:latin typeface="Arial Unicode MS" charset="0"/>
            </a:endParaRPr>
          </a:p>
        </p:txBody>
      </p:sp>
      <p:sp>
        <p:nvSpPr>
          <p:cNvPr id="15364" name="Title 1"/>
          <p:cNvSpPr txBox="1">
            <a:spLocks/>
          </p:cNvSpPr>
          <p:nvPr/>
        </p:nvSpPr>
        <p:spPr bwMode="auto">
          <a:xfrm>
            <a:off x="2311400" y="563563"/>
            <a:ext cx="3109913" cy="520700"/>
          </a:xfrm>
          <a:prstGeom prst="rect">
            <a:avLst/>
          </a:prstGeom>
          <a:noFill/>
          <a:ln w="9525">
            <a:noFill/>
            <a:miter lim="800000"/>
            <a:headEnd/>
            <a:tailEnd/>
          </a:ln>
        </p:spPr>
        <p:txBody>
          <a:bodyPr anchor="ctr">
            <a:prstTxWarp prst="textNoShape">
              <a:avLst/>
            </a:prstTxWarp>
          </a:bodyPr>
          <a:lstStyle/>
          <a:p>
            <a:r>
              <a:rPr lang="en-US" altLang="ja-JP" sz="2000" b="1">
                <a:solidFill>
                  <a:schemeClr val="bg1"/>
                </a:solidFill>
                <a:latin typeface="Tahoma" charset="0"/>
                <a:ea typeface="Tahoma" charset="0"/>
                <a:cs typeface="Tahoma" charset="0"/>
              </a:rPr>
              <a:t>Summary 4 of 4</a:t>
            </a:r>
          </a:p>
        </p:txBody>
      </p:sp>
    </p:spTree>
  </p:cSld>
  <p:clrMapOvr>
    <a:masterClrMapping/>
  </p:clrMapOvr>
  <p:transition spd="slow" advClick="0" advTm="10000">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Part 2</a:t>
            </a:r>
            <a:endParaRPr lang="en-US" dirty="0">
              <a:solidFill>
                <a:srgbClr val="FFFF00"/>
              </a:solidFill>
            </a:endParaRPr>
          </a:p>
        </p:txBody>
      </p:sp>
      <p:sp>
        <p:nvSpPr>
          <p:cNvPr id="3" name="Content Placeholder 2"/>
          <p:cNvSpPr>
            <a:spLocks noGrp="1"/>
          </p:cNvSpPr>
          <p:nvPr>
            <p:ph idx="1"/>
          </p:nvPr>
        </p:nvSpPr>
        <p:spPr>
          <a:xfrm>
            <a:off x="1631196" y="3021845"/>
            <a:ext cx="5824134" cy="984238"/>
          </a:xfrm>
        </p:spPr>
        <p:txBody>
          <a:bodyPr/>
          <a:lstStyle/>
          <a:p>
            <a:pPr algn="ctr">
              <a:buNone/>
            </a:pPr>
            <a:r>
              <a:rPr lang="en-US" sz="3300" dirty="0" smtClean="0"/>
              <a:t>CEOS Virtual Constellations</a:t>
            </a:r>
            <a:endParaRPr lang="en-US" sz="3300" dirty="0"/>
          </a:p>
        </p:txBody>
      </p:sp>
      <p:sp>
        <p:nvSpPr>
          <p:cNvPr id="4" name="Slide Number Placeholder 3"/>
          <p:cNvSpPr>
            <a:spLocks noGrp="1"/>
          </p:cNvSpPr>
          <p:nvPr>
            <p:ph type="sldNum" sz="quarter" idx="10"/>
          </p:nvPr>
        </p:nvSpPr>
        <p:spPr/>
        <p:txBody>
          <a:bodyPr/>
          <a:lstStyle/>
          <a:p>
            <a:fld id="{96E7E44A-95A4-4D84-B060-74C5DA9603ED}" type="slidenum">
              <a:rPr lang="en-US" smtClean="0"/>
              <a:pPr/>
              <a:t>21</a:t>
            </a:fld>
            <a:endParaRPr lang="en-US"/>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22</a:t>
            </a:fld>
            <a:endParaRPr lang="en-US" smtClean="0"/>
          </a:p>
        </p:txBody>
      </p:sp>
      <p:sp>
        <p:nvSpPr>
          <p:cNvPr id="3075" name="Title 1"/>
          <p:cNvSpPr>
            <a:spLocks noGrp="1"/>
          </p:cNvSpPr>
          <p:nvPr>
            <p:ph type="title" idx="4294967295"/>
          </p:nvPr>
        </p:nvSpPr>
        <p:spPr>
          <a:xfrm>
            <a:off x="1320800" y="101600"/>
            <a:ext cx="7764463" cy="609600"/>
          </a:xfrm>
        </p:spPr>
        <p:txBody>
          <a:bodyPr/>
          <a:lstStyle/>
          <a:p>
            <a:pPr eaLnBrk="1" hangingPunct="1"/>
            <a:r>
              <a:rPr lang="en-US" dirty="0" smtClean="0">
                <a:latin typeface="Tahoma" pitchFamily="-106" charset="0"/>
                <a:ea typeface="ＭＳ Ｐゴシック" pitchFamily="-106" charset="-128"/>
                <a:cs typeface="Tahoma" pitchFamily="-106" charset="0"/>
              </a:rPr>
              <a:t>CEOS Constellations</a:t>
            </a:r>
          </a:p>
        </p:txBody>
      </p:sp>
      <p:sp>
        <p:nvSpPr>
          <p:cNvPr id="5" name="Rectangle 3"/>
          <p:cNvSpPr txBox="1">
            <a:spLocks noChangeArrowheads="1"/>
          </p:cNvSpPr>
          <p:nvPr/>
        </p:nvSpPr>
        <p:spPr>
          <a:xfrm>
            <a:off x="147037" y="1728058"/>
            <a:ext cx="8832205" cy="5129942"/>
          </a:xfrm>
          <a:prstGeom prst="rect">
            <a:avLst/>
          </a:prstGeom>
        </p:spPr>
        <p:txBody>
          <a:bodyPr/>
          <a:lstStyle/>
          <a:p>
            <a:pPr marL="342900" indent="-342900" fontAlgn="base">
              <a:lnSpc>
                <a:spcPct val="90000"/>
              </a:lnSpc>
              <a:spcBef>
                <a:spcPct val="20000"/>
              </a:spcBef>
              <a:spcAft>
                <a:spcPct val="0"/>
              </a:spcAft>
              <a:buFont typeface="Arial" charset="0"/>
              <a:buChar char="•"/>
              <a:defRPr/>
            </a:pPr>
            <a:r>
              <a:rPr lang="en-GB" altLang="ja-JP" sz="2400" b="1" dirty="0" smtClean="0">
                <a:solidFill>
                  <a:srgbClr val="002569">
                    <a:lumMod val="75000"/>
                  </a:srgbClr>
                </a:solidFill>
                <a:latin typeface="Arial" pitchFamily="34" charset="0"/>
                <a:ea typeface="ＭＳ Ｐゴシック" pitchFamily="50" charset="-128"/>
                <a:cs typeface="Arial" pitchFamily="34" charset="0"/>
              </a:rPr>
              <a:t>IN-01: Earth Observing Systems</a:t>
            </a:r>
            <a:endParaRPr lang="en-GB" altLang="ja-JP" sz="2400" b="1" dirty="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endParaRPr lang="en-GB" altLang="ja-JP" sz="2000" b="1" dirty="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r>
              <a:rPr lang="en-GB" altLang="ja-JP" sz="2400" b="1" dirty="0">
                <a:solidFill>
                  <a:srgbClr val="002569">
                    <a:lumMod val="75000"/>
                  </a:srgbClr>
                </a:solidFill>
                <a:latin typeface="Arial" pitchFamily="34" charset="0"/>
                <a:ea typeface="ＭＳ Ｐゴシック" pitchFamily="50" charset="-128"/>
                <a:cs typeface="Arial" pitchFamily="34" charset="0"/>
              </a:rPr>
              <a:t>C2: </a:t>
            </a:r>
            <a:r>
              <a:rPr lang="en-GB" sz="2400" b="1" dirty="0">
                <a:solidFill>
                  <a:srgbClr val="002569">
                    <a:lumMod val="75000"/>
                  </a:srgbClr>
                </a:solidFill>
                <a:latin typeface="Arial" pitchFamily="34" charset="0"/>
                <a:ea typeface="ＭＳ Ｐゴシック" pitchFamily="50" charset="-128"/>
                <a:cs typeface="Arial" pitchFamily="34" charset="0"/>
              </a:rPr>
              <a:t>Development and Coordination of Space-based Observing </a:t>
            </a:r>
            <a:r>
              <a:rPr lang="en-GB" sz="2400" b="1" dirty="0" smtClean="0">
                <a:solidFill>
                  <a:srgbClr val="002569">
                    <a:lumMod val="75000"/>
                  </a:srgbClr>
                </a:solidFill>
                <a:latin typeface="Arial" pitchFamily="34" charset="0"/>
                <a:ea typeface="ＭＳ Ｐゴシック" pitchFamily="50" charset="-128"/>
                <a:cs typeface="Arial" pitchFamily="34" charset="0"/>
              </a:rPr>
              <a:t>Systems</a:t>
            </a:r>
          </a:p>
          <a:p>
            <a:pPr marL="342900" indent="-342900" fontAlgn="base">
              <a:lnSpc>
                <a:spcPct val="90000"/>
              </a:lnSpc>
              <a:spcBef>
                <a:spcPct val="20000"/>
              </a:spcBef>
              <a:spcAft>
                <a:spcPct val="0"/>
              </a:spcAft>
              <a:buFont typeface="Arial" charset="0"/>
              <a:buChar char="•"/>
              <a:defRPr/>
            </a:pPr>
            <a:endParaRPr lang="en-GB" sz="2400" b="1"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r>
              <a:rPr lang="en-GB" sz="2000" i="1" dirty="0" smtClean="0">
                <a:solidFill>
                  <a:srgbClr val="002569">
                    <a:lumMod val="75000"/>
                  </a:srgbClr>
                </a:solidFill>
                <a:latin typeface="Arial" pitchFamily="34" charset="0"/>
                <a:ea typeface="ＭＳ Ｐゴシック" pitchFamily="50" charset="-128"/>
                <a:cs typeface="Arial" pitchFamily="34" charset="0"/>
              </a:rPr>
              <a:t>Promote </a:t>
            </a:r>
            <a:r>
              <a:rPr lang="en-GB" sz="2000" i="1" dirty="0">
                <a:solidFill>
                  <a:srgbClr val="002569">
                    <a:lumMod val="75000"/>
                  </a:srgbClr>
                </a:solidFill>
                <a:latin typeface="Arial" pitchFamily="34" charset="0"/>
                <a:ea typeface="ＭＳ Ｐゴシック" pitchFamily="50" charset="-128"/>
                <a:cs typeface="Arial" pitchFamily="34" charset="0"/>
              </a:rPr>
              <a:t>rapid development of the “CEOS Constellations </a:t>
            </a:r>
            <a:r>
              <a:rPr lang="en-GB" sz="2000" i="1" dirty="0" smtClean="0">
                <a:solidFill>
                  <a:srgbClr val="002569">
                    <a:lumMod val="75000"/>
                  </a:srgbClr>
                </a:solidFill>
                <a:latin typeface="Arial" pitchFamily="34" charset="0"/>
                <a:ea typeface="ＭＳ Ｐゴシック" pitchFamily="50" charset="-128"/>
                <a:cs typeface="Arial" pitchFamily="34" charset="0"/>
              </a:rPr>
              <a:t>Concept.” </a:t>
            </a:r>
            <a:r>
              <a:rPr lang="en-GB" sz="2000" i="1" dirty="0">
                <a:solidFill>
                  <a:srgbClr val="002569">
                    <a:lumMod val="75000"/>
                  </a:srgbClr>
                </a:solidFill>
                <a:latin typeface="Arial" pitchFamily="34" charset="0"/>
                <a:ea typeface="ＭＳ Ｐゴシック" pitchFamily="50" charset="-128"/>
                <a:cs typeface="Arial" pitchFamily="34" charset="0"/>
              </a:rPr>
              <a:t>Observations from Virtual Constellations provide higher temporal, spatial, and spectral resolution, as well as improved data management and dissemination. Virtual Constellations are </a:t>
            </a:r>
            <a:r>
              <a:rPr lang="en-GB" sz="2000" i="1" dirty="0" smtClean="0">
                <a:solidFill>
                  <a:srgbClr val="002569">
                    <a:lumMod val="75000"/>
                  </a:srgbClr>
                </a:solidFill>
                <a:latin typeface="Arial" pitchFamily="34" charset="0"/>
                <a:ea typeface="ＭＳ Ｐゴシック" pitchFamily="50" charset="-128"/>
                <a:cs typeface="Arial" pitchFamily="34" charset="0"/>
              </a:rPr>
              <a:t>active </a:t>
            </a:r>
            <a:r>
              <a:rPr lang="en-GB" sz="2000" i="1" dirty="0">
                <a:solidFill>
                  <a:srgbClr val="002569">
                    <a:lumMod val="75000"/>
                  </a:srgbClr>
                </a:solidFill>
                <a:latin typeface="Arial" pitchFamily="34" charset="0"/>
                <a:ea typeface="ＭＳ Ｐゴシック" pitchFamily="50" charset="-128"/>
                <a:cs typeface="Arial" pitchFamily="34" charset="0"/>
              </a:rPr>
              <a:t>in seven areas: Precipitation, Atmospheric Composition, Land Surface Imaging, Ocean Surface Topography, Ocean Colour Radiometry, Ocean Surface Vector Wind, and Sea-</a:t>
            </a:r>
            <a:r>
              <a:rPr lang="en-GB" sz="2000" i="1" dirty="0" smtClean="0">
                <a:solidFill>
                  <a:srgbClr val="002569">
                    <a:lumMod val="75000"/>
                  </a:srgbClr>
                </a:solidFill>
                <a:latin typeface="Arial" pitchFamily="34" charset="0"/>
                <a:ea typeface="ＭＳ Ｐゴシック" pitchFamily="50" charset="-128"/>
                <a:cs typeface="Arial" pitchFamily="34" charset="0"/>
              </a:rPr>
              <a:t>Surface Temperature </a:t>
            </a:r>
            <a:endParaRPr lang="en-GB" sz="2000" i="1"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GB" altLang="ja-JP" sz="2400" b="1"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GB" altLang="ja-JP" sz="2000"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Arial" charset="0"/>
              <a:buChar char="•"/>
              <a:defRPr/>
            </a:pPr>
            <a:endParaRPr lang="en-GB" altLang="ja-JP" sz="2400" b="1" dirty="0" smtClean="0">
              <a:solidFill>
                <a:srgbClr val="002569">
                  <a:lumMod val="75000"/>
                </a:srgbClr>
              </a:solidFill>
              <a:latin typeface="Arial" pitchFamily="34" charset="0"/>
              <a:ea typeface="ＭＳ Ｐゴシック" pitchFamily="50" charset="-128"/>
              <a:cs typeface="Arial" pitchFamily="34" charset="0"/>
            </a:endParaRPr>
          </a:p>
        </p:txBody>
      </p:sp>
    </p:spTree>
    <p:extLst>
      <p:ext uri="{BB962C8B-B14F-4D97-AF65-F5344CB8AC3E}">
        <p14:creationId xmlns="" xmlns:p14="http://schemas.microsoft.com/office/powerpoint/2010/main" val="58167353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23</a:t>
            </a:fld>
            <a:endParaRPr lang="en-US" smtClean="0"/>
          </a:p>
        </p:txBody>
      </p:sp>
      <p:sp>
        <p:nvSpPr>
          <p:cNvPr id="3075" name="Title 1"/>
          <p:cNvSpPr>
            <a:spLocks noGrp="1"/>
          </p:cNvSpPr>
          <p:nvPr>
            <p:ph type="title" idx="4294967295"/>
          </p:nvPr>
        </p:nvSpPr>
        <p:spPr>
          <a:xfrm>
            <a:off x="1320800" y="101600"/>
            <a:ext cx="7764463" cy="609600"/>
          </a:xfrm>
        </p:spPr>
        <p:txBody>
          <a:bodyPr/>
          <a:lstStyle/>
          <a:p>
            <a:pPr eaLnBrk="1" hangingPunct="1"/>
            <a:r>
              <a:rPr lang="en-US" dirty="0" smtClean="0">
                <a:latin typeface="Tahoma" pitchFamily="-106" charset="0"/>
                <a:ea typeface="ＭＳ Ｐゴシック" pitchFamily="-106" charset="-128"/>
                <a:cs typeface="Tahoma" pitchFamily="-106" charset="0"/>
              </a:rPr>
              <a:t>SIT approach to VCs in 2012 &amp; 2013</a:t>
            </a:r>
          </a:p>
        </p:txBody>
      </p:sp>
      <p:sp>
        <p:nvSpPr>
          <p:cNvPr id="5" name="Rectangle 3"/>
          <p:cNvSpPr txBox="1">
            <a:spLocks noChangeArrowheads="1"/>
          </p:cNvSpPr>
          <p:nvPr/>
        </p:nvSpPr>
        <p:spPr>
          <a:xfrm>
            <a:off x="147037" y="1728058"/>
            <a:ext cx="8832205" cy="5129942"/>
          </a:xfrm>
          <a:prstGeom prst="rect">
            <a:avLst/>
          </a:prstGeom>
        </p:spPr>
        <p:txBody>
          <a:bodyPr/>
          <a:lstStyle/>
          <a:p>
            <a:pPr marL="342900" indent="-342900" fontAlgn="base">
              <a:lnSpc>
                <a:spcPct val="90000"/>
              </a:lnSpc>
              <a:spcBef>
                <a:spcPct val="20000"/>
              </a:spcBef>
              <a:spcAft>
                <a:spcPct val="0"/>
              </a:spcAft>
              <a:buFont typeface="Arial" charset="0"/>
              <a:buChar char="•"/>
              <a:defRPr/>
            </a:pPr>
            <a:r>
              <a:rPr lang="en-GB" altLang="ja-JP" sz="2000" b="1" dirty="0" smtClean="0">
                <a:solidFill>
                  <a:srgbClr val="002569">
                    <a:lumMod val="75000"/>
                  </a:srgbClr>
                </a:solidFill>
                <a:latin typeface="Arial" pitchFamily="34" charset="0"/>
                <a:ea typeface="ＭＳ Ｐゴシック" pitchFamily="50" charset="-128"/>
                <a:cs typeface="Arial" pitchFamily="34" charset="0"/>
              </a:rPr>
              <a:t>Presumption that VCs have a key role supporting </a:t>
            </a:r>
            <a:r>
              <a:rPr lang="en-GB" altLang="ja-JP" sz="2000" b="1" i="1" u="sng" dirty="0" smtClean="0">
                <a:solidFill>
                  <a:srgbClr val="FF0000"/>
                </a:solidFill>
                <a:latin typeface="Arial" pitchFamily="34" charset="0"/>
                <a:ea typeface="ＭＳ Ｐゴシック" pitchFamily="50" charset="-128"/>
                <a:cs typeface="Arial" pitchFamily="34" charset="0"/>
              </a:rPr>
              <a:t>delivery</a:t>
            </a:r>
            <a:r>
              <a:rPr lang="en-GB" altLang="ja-JP" sz="2000" b="1" dirty="0" smtClean="0">
                <a:solidFill>
                  <a:srgbClr val="002569">
                    <a:lumMod val="75000"/>
                  </a:srgbClr>
                </a:solidFill>
                <a:latin typeface="Arial" pitchFamily="34" charset="0"/>
                <a:ea typeface="ＭＳ Ｐゴシック" pitchFamily="50" charset="-128"/>
                <a:cs typeface="Arial" pitchFamily="34" charset="0"/>
              </a:rPr>
              <a:t> of GEOSS space segment outcomes</a:t>
            </a:r>
          </a:p>
          <a:p>
            <a:pPr marL="800100" lvl="1" indent="-342900" fontAlgn="base">
              <a:lnSpc>
                <a:spcPct val="90000"/>
              </a:lnSpc>
              <a:spcBef>
                <a:spcPct val="20000"/>
              </a:spcBef>
              <a:spcAft>
                <a:spcPct val="0"/>
              </a:spcAft>
              <a:buFont typeface="Lucida Grande"/>
              <a:buChar char="-"/>
              <a:defRPr/>
            </a:pPr>
            <a:r>
              <a:rPr lang="en-GB" altLang="ja-JP" dirty="0" smtClean="0">
                <a:solidFill>
                  <a:srgbClr val="002569">
                    <a:lumMod val="75000"/>
                  </a:srgbClr>
                </a:solidFill>
                <a:latin typeface="Arial" pitchFamily="34" charset="0"/>
                <a:ea typeface="ＭＳ Ｐゴシック" pitchFamily="50" charset="-128"/>
                <a:cs typeface="Arial" pitchFamily="34" charset="0"/>
              </a:rPr>
              <a:t>3-year outcomes defined in support of 2015 GEO horizon</a:t>
            </a:r>
          </a:p>
          <a:p>
            <a:pPr fontAlgn="base">
              <a:lnSpc>
                <a:spcPct val="90000"/>
              </a:lnSpc>
              <a:spcBef>
                <a:spcPct val="20000"/>
              </a:spcBef>
              <a:spcAft>
                <a:spcPct val="0"/>
              </a:spcAft>
              <a:defRPr/>
            </a:pPr>
            <a:endParaRPr lang="en-GB" altLang="ja-JP" sz="2000" b="1" dirty="0" smtClean="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r>
              <a:rPr lang="en-GB" altLang="ja-JP" sz="2000" b="1" dirty="0" smtClean="0">
                <a:solidFill>
                  <a:srgbClr val="002569">
                    <a:lumMod val="75000"/>
                  </a:srgbClr>
                </a:solidFill>
                <a:latin typeface="Arial" pitchFamily="34" charset="0"/>
                <a:ea typeface="ＭＳ Ｐゴシック" pitchFamily="50" charset="-128"/>
                <a:cs typeface="Arial" pitchFamily="34" charset="0"/>
              </a:rPr>
              <a:t>Consistent </a:t>
            </a:r>
            <a:r>
              <a:rPr lang="en-GB" altLang="ja-JP" sz="2000" b="1" dirty="0">
                <a:solidFill>
                  <a:srgbClr val="002569">
                    <a:lumMod val="75000"/>
                  </a:srgbClr>
                </a:solidFill>
                <a:latin typeface="Arial" pitchFamily="34" charset="0"/>
                <a:ea typeface="ＭＳ Ｐゴシック" pitchFamily="50" charset="-128"/>
                <a:cs typeface="Arial" pitchFamily="34" charset="0"/>
              </a:rPr>
              <a:t>with CEOS Self Study VC Report recommendations</a:t>
            </a:r>
          </a:p>
          <a:p>
            <a:pPr marL="800100" lvl="1" indent="-342900" fontAlgn="base">
              <a:lnSpc>
                <a:spcPct val="90000"/>
              </a:lnSpc>
              <a:spcBef>
                <a:spcPct val="20000"/>
              </a:spcBef>
              <a:spcAft>
                <a:spcPct val="0"/>
              </a:spcAft>
              <a:buFont typeface="Lucida Grande"/>
              <a:buChar char="-"/>
              <a:defRPr/>
            </a:pPr>
            <a:r>
              <a:rPr lang="en-GB" altLang="ja-JP" dirty="0" smtClean="0">
                <a:solidFill>
                  <a:srgbClr val="002569">
                    <a:lumMod val="75000"/>
                  </a:srgbClr>
                </a:solidFill>
                <a:latin typeface="Arial" pitchFamily="34" charset="0"/>
                <a:ea typeface="ＭＳ Ｐゴシック" pitchFamily="50" charset="-128"/>
                <a:cs typeface="Arial" pitchFamily="34" charset="0"/>
              </a:rPr>
              <a:t>Emphasis on tangible products </a:t>
            </a:r>
            <a:r>
              <a:rPr lang="en-GB" altLang="ja-JP" dirty="0">
                <a:solidFill>
                  <a:srgbClr val="002569">
                    <a:lumMod val="75000"/>
                  </a:srgbClr>
                </a:solidFill>
                <a:latin typeface="Arial" pitchFamily="34" charset="0"/>
                <a:ea typeface="ＭＳ Ｐゴシック" pitchFamily="50" charset="-128"/>
                <a:cs typeface="Arial" pitchFamily="34" charset="0"/>
              </a:rPr>
              <a:t>(</a:t>
            </a:r>
            <a:r>
              <a:rPr lang="en-GB" altLang="ja-JP" dirty="0" smtClean="0">
                <a:solidFill>
                  <a:srgbClr val="002569">
                    <a:lumMod val="75000"/>
                  </a:srgbClr>
                </a:solidFill>
                <a:latin typeface="Arial" pitchFamily="34" charset="0"/>
                <a:ea typeface="ＭＳ Ｐゴシック" pitchFamily="50" charset="-128"/>
                <a:cs typeface="Arial" pitchFamily="34" charset="0"/>
              </a:rPr>
              <a:t>including </a:t>
            </a:r>
            <a:r>
              <a:rPr lang="en-GB" altLang="ja-JP" dirty="0">
                <a:solidFill>
                  <a:srgbClr val="002569">
                    <a:lumMod val="75000"/>
                  </a:srgbClr>
                </a:solidFill>
                <a:latin typeface="Arial" pitchFamily="34" charset="0"/>
                <a:ea typeface="ＭＳ Ｐゴシック" pitchFamily="50" charset="-128"/>
                <a:cs typeface="Arial" pitchFamily="34" charset="0"/>
              </a:rPr>
              <a:t>climate architecture)</a:t>
            </a:r>
          </a:p>
          <a:p>
            <a:pPr marL="800100" lvl="1" indent="-342900" fontAlgn="base">
              <a:lnSpc>
                <a:spcPct val="90000"/>
              </a:lnSpc>
              <a:spcBef>
                <a:spcPct val="20000"/>
              </a:spcBef>
              <a:spcAft>
                <a:spcPct val="0"/>
              </a:spcAft>
              <a:buFont typeface="Lucida Grande"/>
              <a:buChar char="-"/>
              <a:defRPr/>
            </a:pPr>
            <a:r>
              <a:rPr lang="en-GB" altLang="ja-JP" dirty="0">
                <a:solidFill>
                  <a:srgbClr val="002569">
                    <a:lumMod val="75000"/>
                  </a:srgbClr>
                </a:solidFill>
                <a:latin typeface="Arial" pitchFamily="34" charset="0"/>
                <a:ea typeface="ＭＳ Ｐゴシック" pitchFamily="50" charset="-128"/>
                <a:cs typeface="Arial" pitchFamily="34" charset="0"/>
              </a:rPr>
              <a:t>Stronger top-down direction and target setting – aided by stronger feedback and support mechanisms</a:t>
            </a:r>
          </a:p>
          <a:p>
            <a:pPr marL="800100" lvl="1" indent="-342900" fontAlgn="base">
              <a:lnSpc>
                <a:spcPct val="90000"/>
              </a:lnSpc>
              <a:spcBef>
                <a:spcPct val="20000"/>
              </a:spcBef>
              <a:spcAft>
                <a:spcPct val="0"/>
              </a:spcAft>
              <a:buFont typeface="Lucida Grande"/>
              <a:buChar char="-"/>
              <a:defRPr/>
            </a:pPr>
            <a:r>
              <a:rPr lang="en-GB" altLang="ja-JP" dirty="0">
                <a:solidFill>
                  <a:srgbClr val="002569">
                    <a:lumMod val="75000"/>
                  </a:srgbClr>
                </a:solidFill>
                <a:latin typeface="Arial" pitchFamily="34" charset="0"/>
                <a:ea typeface="ＭＳ Ｐゴシック" pitchFamily="50" charset="-128"/>
                <a:cs typeface="Arial" pitchFamily="34" charset="0"/>
              </a:rPr>
              <a:t>More integrated approach, priority-</a:t>
            </a:r>
            <a:r>
              <a:rPr lang="en-GB" altLang="ja-JP" dirty="0" smtClean="0">
                <a:solidFill>
                  <a:srgbClr val="002569">
                    <a:lumMod val="75000"/>
                  </a:srgbClr>
                </a:solidFill>
                <a:latin typeface="Arial" pitchFamily="34" charset="0"/>
                <a:ea typeface="ＭＳ Ｐゴシック" pitchFamily="50" charset="-128"/>
                <a:cs typeface="Arial" pitchFamily="34" charset="0"/>
              </a:rPr>
              <a:t>driven</a:t>
            </a:r>
          </a:p>
          <a:p>
            <a:pPr lvl="1" fontAlgn="base">
              <a:lnSpc>
                <a:spcPct val="90000"/>
              </a:lnSpc>
              <a:spcBef>
                <a:spcPct val="20000"/>
              </a:spcBef>
              <a:spcAft>
                <a:spcPct val="0"/>
              </a:spcAft>
              <a:defRPr/>
            </a:pPr>
            <a:endParaRPr lang="en-GB" altLang="ja-JP" dirty="0" smtClean="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r>
              <a:rPr lang="en-GB" altLang="ja-JP" sz="2000" b="1" dirty="0">
                <a:solidFill>
                  <a:srgbClr val="002569">
                    <a:lumMod val="75000"/>
                  </a:srgbClr>
                </a:solidFill>
                <a:latin typeface="Arial" pitchFamily="34" charset="0"/>
                <a:ea typeface="ＭＳ Ｐゴシック" pitchFamily="50" charset="-128"/>
                <a:cs typeface="Arial" pitchFamily="34" charset="0"/>
              </a:rPr>
              <a:t>Stronger feedback and support mechanisms</a:t>
            </a:r>
          </a:p>
          <a:p>
            <a:pPr marL="800100" lvl="1" indent="-342900" fontAlgn="base">
              <a:lnSpc>
                <a:spcPct val="90000"/>
              </a:lnSpc>
              <a:spcBef>
                <a:spcPct val="20000"/>
              </a:spcBef>
              <a:spcAft>
                <a:spcPct val="0"/>
              </a:spcAft>
              <a:buFont typeface="Lucida Grande"/>
              <a:buChar char="-"/>
              <a:defRPr/>
            </a:pPr>
            <a:r>
              <a:rPr lang="en-GB" altLang="ja-JP" dirty="0">
                <a:solidFill>
                  <a:srgbClr val="002569">
                    <a:lumMod val="75000"/>
                  </a:srgbClr>
                </a:solidFill>
                <a:latin typeface="Arial" pitchFamily="34" charset="0"/>
                <a:ea typeface="ＭＳ Ｐゴシック" pitchFamily="50" charset="-128"/>
                <a:cs typeface="Arial" pitchFamily="34" charset="0"/>
              </a:rPr>
              <a:t>D</a:t>
            </a:r>
            <a:r>
              <a:rPr lang="en-GB" altLang="ja-JP" dirty="0" smtClean="0">
                <a:solidFill>
                  <a:srgbClr val="002569">
                    <a:lumMod val="75000"/>
                  </a:srgbClr>
                </a:solidFill>
                <a:latin typeface="Arial" pitchFamily="34" charset="0"/>
                <a:ea typeface="ＭＳ Ｐゴシック" pitchFamily="50" charset="-128"/>
                <a:cs typeface="Arial" pitchFamily="34" charset="0"/>
              </a:rPr>
              <a:t>edicated </a:t>
            </a:r>
            <a:r>
              <a:rPr lang="en-GB" altLang="ja-JP" dirty="0">
                <a:solidFill>
                  <a:srgbClr val="002569">
                    <a:lumMod val="75000"/>
                  </a:srgbClr>
                </a:solidFill>
                <a:latin typeface="Arial" pitchFamily="34" charset="0"/>
                <a:ea typeface="ＭＳ Ｐゴシック" pitchFamily="50" charset="-128"/>
                <a:cs typeface="Arial" pitchFamily="34" charset="0"/>
              </a:rPr>
              <a:t>VC </a:t>
            </a:r>
            <a:r>
              <a:rPr lang="en-GB" altLang="ja-JP" dirty="0" smtClean="0">
                <a:solidFill>
                  <a:srgbClr val="002569">
                    <a:lumMod val="75000"/>
                  </a:srgbClr>
                </a:solidFill>
                <a:latin typeface="Arial" pitchFamily="34" charset="0"/>
                <a:ea typeface="ＭＳ Ｐゴシック" pitchFamily="50" charset="-128"/>
                <a:cs typeface="Arial" pitchFamily="34" charset="0"/>
              </a:rPr>
              <a:t>workshops </a:t>
            </a:r>
            <a:r>
              <a:rPr lang="en-GB" altLang="ja-JP" dirty="0">
                <a:solidFill>
                  <a:srgbClr val="002569">
                    <a:lumMod val="75000"/>
                  </a:srgbClr>
                </a:solidFill>
                <a:latin typeface="Arial" pitchFamily="34" charset="0"/>
                <a:ea typeface="ＭＳ Ｐゴシック" pitchFamily="50" charset="-128"/>
                <a:cs typeface="Arial" pitchFamily="34" charset="0"/>
              </a:rPr>
              <a:t>at SIT-27 </a:t>
            </a:r>
            <a:r>
              <a:rPr lang="en-GB" altLang="ja-JP" dirty="0" smtClean="0">
                <a:solidFill>
                  <a:srgbClr val="002569">
                    <a:lumMod val="75000"/>
                  </a:srgbClr>
                </a:solidFill>
                <a:latin typeface="Arial" pitchFamily="34" charset="0"/>
                <a:ea typeface="ＭＳ Ｐゴシック" pitchFamily="50" charset="-128"/>
                <a:cs typeface="Arial" pitchFamily="34" charset="0"/>
              </a:rPr>
              <a:t>&amp; SIT-28 meetings</a:t>
            </a:r>
            <a:endParaRPr lang="en-GB" altLang="ja-JP"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r>
              <a:rPr lang="en-GB" altLang="ja-JP" dirty="0">
                <a:solidFill>
                  <a:srgbClr val="002569">
                    <a:lumMod val="75000"/>
                  </a:srgbClr>
                </a:solidFill>
                <a:latin typeface="Arial" pitchFamily="34" charset="0"/>
                <a:ea typeface="ＭＳ Ｐゴシック" pitchFamily="50" charset="-128"/>
                <a:cs typeface="Arial" pitchFamily="34" charset="0"/>
              </a:rPr>
              <a:t>Regular SIT Chair telcons with VC leads</a:t>
            </a:r>
          </a:p>
          <a:p>
            <a:pPr marL="800100" lvl="1" indent="-342900" fontAlgn="base">
              <a:lnSpc>
                <a:spcPct val="90000"/>
              </a:lnSpc>
              <a:spcBef>
                <a:spcPct val="20000"/>
              </a:spcBef>
              <a:spcAft>
                <a:spcPct val="0"/>
              </a:spcAft>
              <a:buFont typeface="Lucida Grande"/>
              <a:buChar char="-"/>
              <a:defRPr/>
            </a:pPr>
            <a:r>
              <a:rPr lang="en-GB" altLang="ja-JP" dirty="0">
                <a:solidFill>
                  <a:srgbClr val="002569">
                    <a:lumMod val="75000"/>
                  </a:srgbClr>
                </a:solidFill>
                <a:latin typeface="Arial" pitchFamily="34" charset="0"/>
                <a:ea typeface="ＭＳ Ｐゴシック" pitchFamily="50" charset="-128"/>
                <a:cs typeface="Arial" pitchFamily="34" charset="0"/>
              </a:rPr>
              <a:t>Systematic representation of VC issues on SEC (compilation report)</a:t>
            </a:r>
            <a:endParaRPr lang="en-GB" altLang="ja-JP" b="1" dirty="0">
              <a:solidFill>
                <a:srgbClr val="002569">
                  <a:lumMod val="75000"/>
                </a:srgbClr>
              </a:solidFill>
              <a:latin typeface="Arial" pitchFamily="34" charset="0"/>
              <a:ea typeface="ＭＳ Ｐゴシック" pitchFamily="50" charset="-128"/>
              <a:cs typeface="Arial" pitchFamily="34" charset="0"/>
            </a:endParaRPr>
          </a:p>
          <a:p>
            <a:pPr lvl="1" fontAlgn="base">
              <a:lnSpc>
                <a:spcPct val="90000"/>
              </a:lnSpc>
              <a:spcBef>
                <a:spcPct val="20000"/>
              </a:spcBef>
              <a:spcAft>
                <a:spcPct val="0"/>
              </a:spcAft>
              <a:defRPr/>
            </a:pPr>
            <a:endParaRPr lang="en-GB" altLang="ja-JP"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Arial" charset="0"/>
              <a:buChar char="•"/>
              <a:defRPr/>
            </a:pPr>
            <a:endParaRPr lang="en-GB" altLang="ja-JP" sz="2400" b="1"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GB" altLang="ja-JP" sz="2000"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Arial" charset="0"/>
              <a:buChar char="•"/>
              <a:defRPr/>
            </a:pPr>
            <a:endParaRPr lang="en-GB" altLang="ja-JP" sz="2400" b="1" dirty="0" smtClean="0">
              <a:solidFill>
                <a:srgbClr val="002569">
                  <a:lumMod val="75000"/>
                </a:srgbClr>
              </a:solidFill>
              <a:latin typeface="Arial" pitchFamily="34" charset="0"/>
              <a:ea typeface="ＭＳ Ｐゴシック" pitchFamily="50" charset="-128"/>
              <a:cs typeface="Arial" pitchFamily="34" charset="0"/>
            </a:endParaRPr>
          </a:p>
        </p:txBody>
      </p:sp>
    </p:spTree>
    <p:extLst>
      <p:ext uri="{BB962C8B-B14F-4D97-AF65-F5344CB8AC3E}">
        <p14:creationId xmlns="" xmlns:p14="http://schemas.microsoft.com/office/powerpoint/2010/main" val="144642887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24</a:t>
            </a:fld>
            <a:endParaRPr lang="en-US" smtClean="0"/>
          </a:p>
        </p:txBody>
      </p:sp>
      <p:sp>
        <p:nvSpPr>
          <p:cNvPr id="3075" name="Title 1"/>
          <p:cNvSpPr>
            <a:spLocks noGrp="1"/>
          </p:cNvSpPr>
          <p:nvPr>
            <p:ph type="title" idx="4294967295"/>
          </p:nvPr>
        </p:nvSpPr>
        <p:spPr>
          <a:xfrm>
            <a:off x="1320800" y="101600"/>
            <a:ext cx="7764463" cy="609600"/>
          </a:xfrm>
        </p:spPr>
        <p:txBody>
          <a:bodyPr/>
          <a:lstStyle/>
          <a:p>
            <a:pPr eaLnBrk="1" hangingPunct="1"/>
            <a:r>
              <a:rPr lang="en-US" sz="2400" dirty="0" smtClean="0">
                <a:latin typeface="Tahoma" pitchFamily="-106" charset="0"/>
                <a:ea typeface="ＭＳ Ｐゴシック" pitchFamily="-106" charset="-128"/>
                <a:cs typeface="Tahoma" pitchFamily="-106" charset="0"/>
              </a:rPr>
              <a:t>VC-related outcomes planned for CEOS Plenary</a:t>
            </a:r>
            <a:endParaRPr lang="en-US" dirty="0" smtClean="0">
              <a:latin typeface="Tahoma" pitchFamily="-106" charset="0"/>
              <a:ea typeface="ＭＳ Ｐゴシック" pitchFamily="-106" charset="-128"/>
              <a:cs typeface="Tahoma" pitchFamily="-106" charset="0"/>
            </a:endParaRPr>
          </a:p>
        </p:txBody>
      </p:sp>
      <p:sp>
        <p:nvSpPr>
          <p:cNvPr id="5" name="Rectangle 3"/>
          <p:cNvSpPr txBox="1">
            <a:spLocks noChangeArrowheads="1"/>
          </p:cNvSpPr>
          <p:nvPr/>
        </p:nvSpPr>
        <p:spPr>
          <a:xfrm>
            <a:off x="152400" y="1447800"/>
            <a:ext cx="8832205" cy="5129942"/>
          </a:xfrm>
          <a:prstGeom prst="rect">
            <a:avLst/>
          </a:prstGeom>
        </p:spPr>
        <p:txBody>
          <a:bodyPr/>
          <a:lstStyle/>
          <a:p>
            <a:pPr marL="342900" indent="-342900">
              <a:lnSpc>
                <a:spcPct val="90000"/>
              </a:lnSpc>
              <a:spcBef>
                <a:spcPct val="20000"/>
              </a:spcBef>
              <a:buFont typeface="+mj-lt"/>
              <a:buAutoNum type="arabicPeriod"/>
              <a:defRPr/>
            </a:pPr>
            <a:endParaRPr lang="en-GB" b="1" dirty="0" smtClean="0">
              <a:solidFill>
                <a:schemeClr val="tx1">
                  <a:lumMod val="75000"/>
                </a:schemeClr>
              </a:solidFill>
              <a:latin typeface="Arial" pitchFamily="34" charset="0"/>
              <a:ea typeface="ＭＳ Ｐゴシック" pitchFamily="50" charset="-128"/>
              <a:cs typeface="Arial" pitchFamily="34" charset="0"/>
            </a:endParaRPr>
          </a:p>
          <a:p>
            <a:pPr marL="342900" indent="-342900">
              <a:lnSpc>
                <a:spcPct val="90000"/>
              </a:lnSpc>
              <a:spcBef>
                <a:spcPct val="20000"/>
              </a:spcBef>
              <a:buFont typeface="+mj-lt"/>
              <a:buAutoNum type="arabicPeriod"/>
              <a:defRPr/>
            </a:pPr>
            <a:r>
              <a:rPr lang="en-GB" b="1" dirty="0" smtClean="0">
                <a:solidFill>
                  <a:schemeClr val="tx1">
                    <a:lumMod val="75000"/>
                  </a:schemeClr>
                </a:solidFill>
                <a:latin typeface="Arial" pitchFamily="34" charset="0"/>
                <a:ea typeface="ＭＳ Ｐゴシック" pitchFamily="50" charset="-128"/>
                <a:cs typeface="Arial" pitchFamily="34" charset="0"/>
              </a:rPr>
              <a:t>Update on progress of the VCs during 2013</a:t>
            </a:r>
          </a:p>
          <a:p>
            <a:pPr marL="342900" indent="-342900">
              <a:lnSpc>
                <a:spcPct val="90000"/>
              </a:lnSpc>
              <a:spcBef>
                <a:spcPct val="20000"/>
              </a:spcBef>
              <a:buFont typeface="+mj-lt"/>
              <a:buAutoNum type="arabicPeriod"/>
              <a:defRPr/>
            </a:pPr>
            <a:endParaRPr lang="en-GB" b="1" dirty="0">
              <a:solidFill>
                <a:schemeClr val="tx1">
                  <a:lumMod val="75000"/>
                </a:schemeClr>
              </a:solidFill>
              <a:latin typeface="Arial" pitchFamily="34" charset="0"/>
              <a:ea typeface="ＭＳ Ｐゴシック" pitchFamily="50" charset="-128"/>
              <a:cs typeface="Arial" pitchFamily="34" charset="0"/>
            </a:endParaRPr>
          </a:p>
          <a:p>
            <a:pPr marL="342900" indent="-342900">
              <a:lnSpc>
                <a:spcPct val="90000"/>
              </a:lnSpc>
              <a:spcBef>
                <a:spcPct val="20000"/>
              </a:spcBef>
              <a:buFont typeface="+mj-lt"/>
              <a:buAutoNum type="arabicPeriod"/>
              <a:defRPr/>
            </a:pPr>
            <a:r>
              <a:rPr lang="en-GB" b="1" dirty="0" smtClean="0">
                <a:solidFill>
                  <a:schemeClr val="tx1">
                    <a:lumMod val="75000"/>
                  </a:schemeClr>
                </a:solidFill>
                <a:latin typeface="Arial" pitchFamily="34" charset="0"/>
                <a:ea typeface="ＭＳ Ｐゴシック" pitchFamily="50" charset="-128"/>
                <a:cs typeface="Arial" pitchFamily="34" charset="0"/>
              </a:rPr>
              <a:t>A </a:t>
            </a:r>
            <a:r>
              <a:rPr lang="en-GB" b="1" dirty="0">
                <a:solidFill>
                  <a:schemeClr val="tx1">
                    <a:lumMod val="75000"/>
                  </a:schemeClr>
                </a:solidFill>
                <a:latin typeface="Arial" pitchFamily="34" charset="0"/>
                <a:ea typeface="ＭＳ Ｐゴシック" pitchFamily="50" charset="-128"/>
                <a:cs typeface="Arial" pitchFamily="34" charset="0"/>
              </a:rPr>
              <a:t>2013 update to the “CEOS Constellations for GEO Process Paper” </a:t>
            </a:r>
            <a:r>
              <a:rPr lang="en-GB" sz="1600" dirty="0">
                <a:solidFill>
                  <a:schemeClr val="tx1">
                    <a:lumMod val="75000"/>
                  </a:schemeClr>
                </a:solidFill>
                <a:latin typeface="Arial" pitchFamily="34" charset="0"/>
                <a:ea typeface="ＭＳ Ｐゴシック" pitchFamily="50" charset="-128"/>
                <a:cs typeface="Arial" pitchFamily="34" charset="0"/>
              </a:rPr>
              <a:t>– bringing up to date the identification of the seven Virtual Constellations (VCs), with consistent terms of reference that have common elements – following the recommendations of the CEOS Self-Study Roles and Responsibilities Team. </a:t>
            </a:r>
          </a:p>
          <a:p>
            <a:pPr marL="342900" indent="-342900">
              <a:lnSpc>
                <a:spcPct val="90000"/>
              </a:lnSpc>
              <a:spcBef>
                <a:spcPct val="20000"/>
              </a:spcBef>
              <a:buFont typeface="+mj-lt"/>
              <a:buAutoNum type="arabicPeriod"/>
              <a:defRPr/>
            </a:pPr>
            <a:endParaRPr lang="en-GB" sz="1600" b="1" dirty="0" smtClean="0">
              <a:solidFill>
                <a:schemeClr val="tx1">
                  <a:lumMod val="75000"/>
                </a:schemeClr>
              </a:solidFill>
              <a:latin typeface="Arial" pitchFamily="34" charset="0"/>
              <a:ea typeface="ＭＳ Ｐゴシック" pitchFamily="50" charset="-128"/>
              <a:cs typeface="Arial" pitchFamily="34" charset="0"/>
            </a:endParaRPr>
          </a:p>
          <a:p>
            <a:pPr marL="342900" indent="-342900">
              <a:lnSpc>
                <a:spcPct val="90000"/>
              </a:lnSpc>
              <a:spcBef>
                <a:spcPct val="20000"/>
              </a:spcBef>
              <a:buFont typeface="+mj-lt"/>
              <a:buAutoNum type="arabicPeriod"/>
              <a:defRPr/>
            </a:pPr>
            <a:r>
              <a:rPr lang="en-GB" b="1" dirty="0" smtClean="0">
                <a:solidFill>
                  <a:schemeClr val="tx1">
                    <a:lumMod val="75000"/>
                  </a:schemeClr>
                </a:solidFill>
                <a:latin typeface="Arial" pitchFamily="34" charset="0"/>
                <a:ea typeface="ＭＳ Ｐゴシック" pitchFamily="50" charset="-128"/>
                <a:cs typeface="Arial" pitchFamily="34" charset="0"/>
              </a:rPr>
              <a:t>Individual </a:t>
            </a:r>
            <a:r>
              <a:rPr lang="en-GB" b="1" dirty="0">
                <a:solidFill>
                  <a:schemeClr val="tx1">
                    <a:lumMod val="75000"/>
                  </a:schemeClr>
                </a:solidFill>
                <a:latin typeface="Arial" pitchFamily="34" charset="0"/>
                <a:ea typeface="ＭＳ Ｐゴシック" pitchFamily="50" charset="-128"/>
                <a:cs typeface="Arial" pitchFamily="34" charset="0"/>
              </a:rPr>
              <a:t>terms of reference for each of the seven VCs, </a:t>
            </a:r>
            <a:r>
              <a:rPr lang="en-GB" sz="1600" dirty="0">
                <a:solidFill>
                  <a:schemeClr val="tx1">
                    <a:lumMod val="75000"/>
                  </a:schemeClr>
                </a:solidFill>
                <a:latin typeface="Arial" pitchFamily="34" charset="0"/>
                <a:ea typeface="ＭＳ Ｐゴシック" pitchFamily="50" charset="-128"/>
                <a:cs typeface="Arial" pitchFamily="34" charset="0"/>
              </a:rPr>
              <a:t>including a characterisation of the relevant space segment, and of planned accomplishments and challenges – as the basis for reporting and managing progress with the CEOS </a:t>
            </a:r>
            <a:r>
              <a:rPr lang="en-GB" sz="1600" dirty="0" smtClean="0">
                <a:solidFill>
                  <a:schemeClr val="tx1">
                    <a:lumMod val="75000"/>
                  </a:schemeClr>
                </a:solidFill>
                <a:latin typeface="Arial" pitchFamily="34" charset="0"/>
                <a:ea typeface="ＭＳ Ｐゴシック" pitchFamily="50" charset="-128"/>
                <a:cs typeface="Arial" pitchFamily="34" charset="0"/>
              </a:rPr>
              <a:t>SIT.</a:t>
            </a:r>
          </a:p>
          <a:p>
            <a:pPr marL="342900" indent="-342900">
              <a:lnSpc>
                <a:spcPct val="90000"/>
              </a:lnSpc>
              <a:spcBef>
                <a:spcPct val="20000"/>
              </a:spcBef>
              <a:buFont typeface="+mj-lt"/>
              <a:buAutoNum type="arabicPeriod"/>
              <a:defRPr/>
            </a:pPr>
            <a:endParaRPr lang="en-GB" sz="1600" b="1" dirty="0">
              <a:solidFill>
                <a:schemeClr val="tx1">
                  <a:lumMod val="75000"/>
                </a:schemeClr>
              </a:solidFill>
              <a:latin typeface="Arial" pitchFamily="34" charset="0"/>
              <a:ea typeface="ＭＳ Ｐゴシック" pitchFamily="50" charset="-128"/>
              <a:cs typeface="Arial" pitchFamily="34" charset="0"/>
            </a:endParaRPr>
          </a:p>
          <a:p>
            <a:pPr marL="342900" indent="-342900">
              <a:lnSpc>
                <a:spcPct val="90000"/>
              </a:lnSpc>
              <a:spcBef>
                <a:spcPct val="20000"/>
              </a:spcBef>
              <a:buFont typeface="+mj-lt"/>
              <a:buAutoNum type="arabicPeriod"/>
              <a:defRPr/>
            </a:pPr>
            <a:r>
              <a:rPr lang="en-GB" b="1" dirty="0" smtClean="0">
                <a:solidFill>
                  <a:schemeClr val="tx1">
                    <a:lumMod val="75000"/>
                  </a:schemeClr>
                </a:solidFill>
                <a:latin typeface="Arial" pitchFamily="34" charset="0"/>
                <a:ea typeface="ＭＳ Ｐゴシック" pitchFamily="50" charset="-128"/>
                <a:cs typeface="Arial" pitchFamily="34" charset="0"/>
              </a:rPr>
              <a:t>Harmonised </a:t>
            </a:r>
            <a:r>
              <a:rPr lang="en-GB" b="1" dirty="0">
                <a:solidFill>
                  <a:schemeClr val="tx1">
                    <a:lumMod val="75000"/>
                  </a:schemeClr>
                </a:solidFill>
                <a:latin typeface="Arial" pitchFamily="34" charset="0"/>
                <a:ea typeface="ＭＳ Ｐゴシック" pitchFamily="50" charset="-128"/>
                <a:cs typeface="Arial" pitchFamily="34" charset="0"/>
              </a:rPr>
              <a:t>statement of 2015 accomplishments of VCs </a:t>
            </a:r>
            <a:r>
              <a:rPr lang="en-GB" b="1" dirty="0" smtClean="0">
                <a:solidFill>
                  <a:schemeClr val="tx1">
                    <a:lumMod val="75000"/>
                  </a:schemeClr>
                </a:solidFill>
                <a:latin typeface="Arial" pitchFamily="34" charset="0"/>
                <a:ea typeface="ＭＳ Ｐゴシック" pitchFamily="50" charset="-128"/>
                <a:cs typeface="Arial" pitchFamily="34" charset="0"/>
              </a:rPr>
              <a:t>(and WGs), </a:t>
            </a:r>
            <a:r>
              <a:rPr lang="en-GB" sz="1600" dirty="0"/>
              <a:t>to </a:t>
            </a:r>
            <a:r>
              <a:rPr lang="en-GB" sz="1600" dirty="0">
                <a:solidFill>
                  <a:schemeClr val="tx1">
                    <a:lumMod val="75000"/>
                  </a:schemeClr>
                </a:solidFill>
                <a:latin typeface="Arial" pitchFamily="34" charset="0"/>
                <a:ea typeface="ＭＳ Ｐゴシック" pitchFamily="50" charset="-128"/>
                <a:cs typeface="Arial" pitchFamily="34" charset="0"/>
              </a:rPr>
              <a:t>demonstrate the combined output of CEOS in support of the space segment of the GEOSS, and as a mechanism to guide the necessary consistency and coordination across the many CEOS subsidiary groups. Also </a:t>
            </a:r>
            <a:r>
              <a:rPr lang="en-GB" sz="1600" b="1" dirty="0">
                <a:solidFill>
                  <a:schemeClr val="tx1">
                    <a:lumMod val="75000"/>
                  </a:schemeClr>
                </a:solidFill>
                <a:latin typeface="Arial" pitchFamily="34" charset="0"/>
                <a:ea typeface="ＭＳ Ｐゴシック" pitchFamily="50" charset="-128"/>
                <a:cs typeface="Arial" pitchFamily="34" charset="0"/>
              </a:rPr>
              <a:t>a mechanism for dialogue with GEO and its stakeholders </a:t>
            </a:r>
            <a:r>
              <a:rPr lang="en-GB" sz="1600" dirty="0">
                <a:solidFill>
                  <a:schemeClr val="tx1">
                    <a:lumMod val="75000"/>
                  </a:schemeClr>
                </a:solidFill>
                <a:latin typeface="Arial" pitchFamily="34" charset="0"/>
                <a:ea typeface="ＭＳ Ｐゴシック" pitchFamily="50" charset="-128"/>
                <a:cs typeface="Arial" pitchFamily="34" charset="0"/>
              </a:rPr>
              <a:t>in demonstrating the effective contribution of space agencies to the societal benefit goals of GEO, including in relation to the post-2015 business </a:t>
            </a:r>
            <a:r>
              <a:rPr lang="en-GB" sz="1600" dirty="0" smtClean="0">
                <a:solidFill>
                  <a:schemeClr val="tx1">
                    <a:lumMod val="75000"/>
                  </a:schemeClr>
                </a:solidFill>
                <a:latin typeface="Arial" pitchFamily="34" charset="0"/>
                <a:ea typeface="ＭＳ Ｐゴシック" pitchFamily="50" charset="-128"/>
                <a:cs typeface="Arial" pitchFamily="34" charset="0"/>
              </a:rPr>
              <a:t>case</a:t>
            </a:r>
          </a:p>
          <a:p>
            <a:pPr lvl="1">
              <a:lnSpc>
                <a:spcPct val="90000"/>
              </a:lnSpc>
              <a:spcBef>
                <a:spcPct val="20000"/>
              </a:spcBef>
              <a:defRPr/>
            </a:pPr>
            <a:r>
              <a:rPr lang="en-GB" sz="1600" b="1" dirty="0" smtClean="0">
                <a:solidFill>
                  <a:schemeClr val="tx1">
                    <a:lumMod val="75000"/>
                  </a:schemeClr>
                </a:solidFill>
                <a:latin typeface="Arial" pitchFamily="34" charset="0"/>
                <a:ea typeface="ＭＳ Ｐゴシック" pitchFamily="50" charset="-128"/>
                <a:cs typeface="Arial" pitchFamily="34" charset="0"/>
              </a:rPr>
              <a:t/>
            </a:r>
            <a:br>
              <a:rPr lang="en-GB" sz="1600" b="1" dirty="0" smtClean="0">
                <a:solidFill>
                  <a:schemeClr val="tx1">
                    <a:lumMod val="75000"/>
                  </a:schemeClr>
                </a:solidFill>
                <a:latin typeface="Arial" pitchFamily="34" charset="0"/>
                <a:ea typeface="ＭＳ Ｐゴシック" pitchFamily="50" charset="-128"/>
                <a:cs typeface="Arial" pitchFamily="34" charset="0"/>
              </a:rPr>
            </a:br>
            <a:endParaRPr lang="en-GB" b="1" dirty="0" smtClean="0">
              <a:solidFill>
                <a:schemeClr val="tx1">
                  <a:lumMod val="75000"/>
                </a:schemeClr>
              </a:solidFill>
              <a:latin typeface="Arial" pitchFamily="34" charset="0"/>
              <a:ea typeface="ＭＳ Ｐゴシック" pitchFamily="50" charset="-128"/>
              <a:cs typeface="Arial" pitchFamily="34" charset="0"/>
            </a:endParaRPr>
          </a:p>
          <a:p>
            <a:pPr marL="800100" lvl="1" indent="-342900">
              <a:lnSpc>
                <a:spcPct val="90000"/>
              </a:lnSpc>
              <a:spcBef>
                <a:spcPct val="20000"/>
              </a:spcBef>
              <a:buFont typeface="Arial" charset="0"/>
              <a:buChar char="•"/>
              <a:defRPr/>
            </a:pPr>
            <a:endParaRPr lang="en-GB" altLang="ja-JP" sz="1600" dirty="0">
              <a:solidFill>
                <a:schemeClr val="tx1">
                  <a:lumMod val="75000"/>
                </a:scheme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Arial" charset="0"/>
              <a:buChar char="•"/>
              <a:defRPr/>
            </a:pPr>
            <a:endParaRPr lang="en-GB" altLang="ja-JP" sz="2000" b="1"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GB" altLang="ja-JP"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Arial" charset="0"/>
              <a:buChar char="•"/>
              <a:defRPr/>
            </a:pPr>
            <a:endParaRPr lang="en-GB" altLang="ja-JP" sz="2000" b="1" dirty="0" smtClean="0">
              <a:solidFill>
                <a:srgbClr val="002569">
                  <a:lumMod val="75000"/>
                </a:srgbClr>
              </a:solidFill>
              <a:latin typeface="Arial" pitchFamily="34" charset="0"/>
              <a:ea typeface="ＭＳ Ｐゴシック" pitchFamily="50" charset="-128"/>
              <a:cs typeface="Arial" pitchFamily="34" charset="0"/>
            </a:endParaRPr>
          </a:p>
        </p:txBody>
      </p:sp>
    </p:spTree>
    <p:extLst>
      <p:ext uri="{BB962C8B-B14F-4D97-AF65-F5344CB8AC3E}">
        <p14:creationId xmlns="" xmlns:p14="http://schemas.microsoft.com/office/powerpoint/2010/main" val="261302721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25</a:t>
            </a:fld>
            <a:endParaRPr lang="en-US" smtClean="0"/>
          </a:p>
        </p:txBody>
      </p:sp>
      <p:sp>
        <p:nvSpPr>
          <p:cNvPr id="3075" name="Title 1"/>
          <p:cNvSpPr>
            <a:spLocks noGrp="1"/>
          </p:cNvSpPr>
          <p:nvPr>
            <p:ph type="title" idx="4294967295"/>
          </p:nvPr>
        </p:nvSpPr>
        <p:spPr>
          <a:xfrm>
            <a:off x="1320800" y="101600"/>
            <a:ext cx="7764463" cy="609600"/>
          </a:xfrm>
        </p:spPr>
        <p:txBody>
          <a:bodyPr/>
          <a:lstStyle/>
          <a:p>
            <a:pPr eaLnBrk="1" hangingPunct="1"/>
            <a:r>
              <a:rPr lang="en-US" dirty="0" smtClean="0">
                <a:latin typeface="Tahoma" pitchFamily="-106" charset="0"/>
                <a:ea typeface="ＭＳ Ｐゴシック" pitchFamily="-106" charset="-128"/>
                <a:cs typeface="Tahoma" pitchFamily="-106" charset="0"/>
              </a:rPr>
              <a:t>Our VCs and lead agencies</a:t>
            </a:r>
          </a:p>
        </p:txBody>
      </p:sp>
      <p:sp>
        <p:nvSpPr>
          <p:cNvPr id="6" name="Rectangle 3"/>
          <p:cNvSpPr txBox="1">
            <a:spLocks noChangeArrowheads="1"/>
          </p:cNvSpPr>
          <p:nvPr/>
        </p:nvSpPr>
        <p:spPr>
          <a:xfrm>
            <a:off x="76200" y="1447800"/>
            <a:ext cx="8832205" cy="5129942"/>
          </a:xfrm>
          <a:prstGeom prst="rect">
            <a:avLst/>
          </a:prstGeom>
        </p:spPr>
        <p:txBody>
          <a:bodyPr/>
          <a:lstStyle/>
          <a:p>
            <a:pPr marL="342900" indent="-342900" fontAlgn="base">
              <a:lnSpc>
                <a:spcPct val="90000"/>
              </a:lnSpc>
              <a:spcBef>
                <a:spcPct val="20000"/>
              </a:spcBef>
              <a:spcAft>
                <a:spcPct val="0"/>
              </a:spcAft>
              <a:buFont typeface="Arial" charset="0"/>
              <a:buChar char="•"/>
              <a:defRPr/>
            </a:pPr>
            <a:r>
              <a:rPr lang="en-GB" altLang="ja-JP" sz="2000" b="1" dirty="0" smtClean="0">
                <a:solidFill>
                  <a:srgbClr val="002569">
                    <a:lumMod val="75000"/>
                  </a:srgbClr>
                </a:solidFill>
                <a:latin typeface="Arial" pitchFamily="34" charset="0"/>
                <a:ea typeface="ＭＳ Ｐゴシック" pitchFamily="50" charset="-128"/>
                <a:cs typeface="Arial" pitchFamily="34" charset="0"/>
              </a:rPr>
              <a:t>Oceans</a:t>
            </a:r>
            <a:endParaRPr lang="en-GB" altLang="ja-JP" sz="2000" b="1"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r>
              <a:rPr lang="en-GB" altLang="ja-JP" dirty="0" smtClean="0">
                <a:solidFill>
                  <a:srgbClr val="002569">
                    <a:lumMod val="75000"/>
                  </a:srgbClr>
                </a:solidFill>
                <a:latin typeface="Arial" pitchFamily="34" charset="0"/>
                <a:ea typeface="ＭＳ Ｐゴシック" pitchFamily="50" charset="-128"/>
                <a:cs typeface="Arial" pitchFamily="34" charset="0"/>
              </a:rPr>
              <a:t>Ocean Surface Topography: CNES &amp; EUMETSAT</a:t>
            </a:r>
          </a:p>
          <a:p>
            <a:pPr marL="800100" lvl="1" indent="-342900" fontAlgn="base">
              <a:lnSpc>
                <a:spcPct val="90000"/>
              </a:lnSpc>
              <a:spcBef>
                <a:spcPct val="20000"/>
              </a:spcBef>
              <a:spcAft>
                <a:spcPct val="0"/>
              </a:spcAft>
              <a:buFont typeface="Lucida Grande"/>
              <a:buChar char="-"/>
              <a:defRPr/>
            </a:pPr>
            <a:r>
              <a:rPr lang="en-GB" altLang="ja-JP" dirty="0" smtClean="0">
                <a:solidFill>
                  <a:srgbClr val="002569">
                    <a:lumMod val="75000"/>
                  </a:srgbClr>
                </a:solidFill>
                <a:latin typeface="Arial" pitchFamily="34" charset="0"/>
                <a:ea typeface="ＭＳ Ｐゴシック" pitchFamily="50" charset="-128"/>
                <a:cs typeface="Arial" pitchFamily="34" charset="0"/>
              </a:rPr>
              <a:t>Ocean Surface Vector Winds: NOAA, EUMETSAT &amp; ISRO</a:t>
            </a:r>
          </a:p>
          <a:p>
            <a:pPr marL="800100" lvl="1" indent="-342900" fontAlgn="base">
              <a:lnSpc>
                <a:spcPct val="90000"/>
              </a:lnSpc>
              <a:spcBef>
                <a:spcPct val="20000"/>
              </a:spcBef>
              <a:spcAft>
                <a:spcPct val="0"/>
              </a:spcAft>
              <a:buFont typeface="Lucida Grande"/>
              <a:buChar char="-"/>
              <a:defRPr/>
            </a:pPr>
            <a:r>
              <a:rPr lang="en-GB" altLang="ja-JP" dirty="0" smtClean="0">
                <a:solidFill>
                  <a:srgbClr val="002569">
                    <a:lumMod val="75000"/>
                  </a:srgbClr>
                </a:solidFill>
                <a:latin typeface="Arial" pitchFamily="34" charset="0"/>
                <a:ea typeface="ＭＳ Ｐゴシック" pitchFamily="50" charset="-128"/>
                <a:cs typeface="Arial" pitchFamily="34" charset="0"/>
              </a:rPr>
              <a:t>Ocean Colour Radiometry: NASA, NOAA, ESA</a:t>
            </a:r>
          </a:p>
          <a:p>
            <a:pPr marL="800100" lvl="1" indent="-342900" fontAlgn="base">
              <a:lnSpc>
                <a:spcPct val="90000"/>
              </a:lnSpc>
              <a:spcBef>
                <a:spcPct val="20000"/>
              </a:spcBef>
              <a:spcAft>
                <a:spcPct val="0"/>
              </a:spcAft>
              <a:buFont typeface="Lucida Grande"/>
              <a:buChar char="-"/>
              <a:defRPr/>
            </a:pPr>
            <a:r>
              <a:rPr lang="en-GB" altLang="ja-JP" dirty="0" smtClean="0">
                <a:solidFill>
                  <a:srgbClr val="002569">
                    <a:lumMod val="75000"/>
                  </a:srgbClr>
                </a:solidFill>
                <a:latin typeface="Arial" pitchFamily="34" charset="0"/>
                <a:ea typeface="ＭＳ Ｐゴシック" pitchFamily="50" charset="-128"/>
                <a:cs typeface="Arial" pitchFamily="34" charset="0"/>
              </a:rPr>
              <a:t>Sea Surface Temperature: ESA &amp; NOAA</a:t>
            </a:r>
            <a:endParaRPr lang="en-GB" altLang="ja-JP" sz="2000" b="1" dirty="0" smtClean="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endParaRPr lang="en-GB" altLang="ja-JP" sz="2000" b="1" dirty="0" smtClean="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r>
              <a:rPr lang="en-GB" altLang="ja-JP" sz="2000" b="1" dirty="0" smtClean="0">
                <a:solidFill>
                  <a:srgbClr val="002569">
                    <a:lumMod val="75000"/>
                  </a:srgbClr>
                </a:solidFill>
                <a:latin typeface="Arial" pitchFamily="34" charset="0"/>
                <a:ea typeface="ＭＳ Ｐゴシック" pitchFamily="50" charset="-128"/>
                <a:cs typeface="Arial" pitchFamily="34" charset="0"/>
              </a:rPr>
              <a:t>Land</a:t>
            </a:r>
            <a:endParaRPr lang="en-GB" altLang="ja-JP" sz="2000" b="1"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r>
              <a:rPr lang="en-GB" altLang="ja-JP" dirty="0" smtClean="0">
                <a:solidFill>
                  <a:srgbClr val="002569">
                    <a:lumMod val="75000"/>
                  </a:srgbClr>
                </a:solidFill>
                <a:latin typeface="Arial" pitchFamily="34" charset="0"/>
                <a:ea typeface="ＭＳ Ｐゴシック" pitchFamily="50" charset="-128"/>
                <a:cs typeface="Arial" pitchFamily="34" charset="0"/>
              </a:rPr>
              <a:t>Land Surface Imaging: USGS, INPE &amp; ISRO</a:t>
            </a:r>
            <a:endParaRPr lang="en-GB" altLang="ja-JP" sz="2000" b="1" dirty="0" smtClean="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endParaRPr lang="en-GB" altLang="ja-JP" sz="2000" b="1" dirty="0" smtClean="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r>
              <a:rPr lang="en-GB" altLang="ja-JP" sz="2000" b="1" dirty="0" smtClean="0">
                <a:solidFill>
                  <a:srgbClr val="002569">
                    <a:lumMod val="75000"/>
                  </a:srgbClr>
                </a:solidFill>
                <a:latin typeface="Arial" pitchFamily="34" charset="0"/>
                <a:ea typeface="ＭＳ Ｐゴシック" pitchFamily="50" charset="-128"/>
                <a:cs typeface="Arial" pitchFamily="34" charset="0"/>
              </a:rPr>
              <a:t>Atmosphere</a:t>
            </a:r>
            <a:endParaRPr lang="en-GB" altLang="ja-JP" sz="2000" b="1"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r>
              <a:rPr lang="en-GB" altLang="ja-JP" dirty="0" smtClean="0">
                <a:solidFill>
                  <a:srgbClr val="002569">
                    <a:lumMod val="75000"/>
                  </a:srgbClr>
                </a:solidFill>
                <a:latin typeface="Arial" pitchFamily="34" charset="0"/>
                <a:ea typeface="ＭＳ Ｐゴシック" pitchFamily="50" charset="-128"/>
                <a:cs typeface="Arial" pitchFamily="34" charset="0"/>
              </a:rPr>
              <a:t>Precipitation: NASA &amp; JAXA</a:t>
            </a:r>
          </a:p>
          <a:p>
            <a:pPr marL="800100" lvl="1" indent="-342900" fontAlgn="base">
              <a:lnSpc>
                <a:spcPct val="90000"/>
              </a:lnSpc>
              <a:spcBef>
                <a:spcPct val="20000"/>
              </a:spcBef>
              <a:spcAft>
                <a:spcPct val="0"/>
              </a:spcAft>
              <a:buFont typeface="Lucida Grande"/>
              <a:buChar char="-"/>
              <a:defRPr/>
            </a:pPr>
            <a:r>
              <a:rPr lang="en-GB" altLang="ja-JP" dirty="0" smtClean="0">
                <a:solidFill>
                  <a:srgbClr val="002569">
                    <a:lumMod val="75000"/>
                  </a:srgbClr>
                </a:solidFill>
                <a:latin typeface="Arial" pitchFamily="34" charset="0"/>
                <a:ea typeface="ＭＳ Ｐゴシック" pitchFamily="50" charset="-128"/>
                <a:cs typeface="Arial" pitchFamily="34" charset="0"/>
              </a:rPr>
              <a:t>Atmospheric Composition: NASA &amp; ESA</a:t>
            </a:r>
            <a:endParaRPr lang="en-GB" altLang="ja-JP" dirty="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endParaRPr lang="en-GB" altLang="ja-JP" sz="2000" b="1" dirty="0" smtClean="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r>
              <a:rPr lang="en-GB" altLang="ja-JP" sz="2000" b="1" dirty="0" smtClean="0">
                <a:solidFill>
                  <a:srgbClr val="002569">
                    <a:lumMod val="75000"/>
                  </a:srgbClr>
                </a:solidFill>
                <a:latin typeface="Arial" pitchFamily="34" charset="0"/>
                <a:ea typeface="ＭＳ Ｐゴシック" pitchFamily="50" charset="-128"/>
                <a:cs typeface="Arial" pitchFamily="34" charset="0"/>
              </a:rPr>
              <a:t>Refer to the leadership summary document (plenary website) for information</a:t>
            </a:r>
            <a:endParaRPr lang="en-GB" altLang="ja-JP"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Arial" charset="0"/>
              <a:buChar char="•"/>
              <a:defRPr/>
            </a:pPr>
            <a:endParaRPr lang="en-GB" altLang="ja-JP" sz="2400" b="1" dirty="0" smtClean="0">
              <a:solidFill>
                <a:srgbClr val="002569">
                  <a:lumMod val="75000"/>
                </a:srgbClr>
              </a:solidFill>
              <a:latin typeface="Arial" pitchFamily="34" charset="0"/>
              <a:ea typeface="ＭＳ Ｐゴシック" pitchFamily="50" charset="-128"/>
              <a:cs typeface="Arial" pitchFamily="34" charset="0"/>
            </a:endParaRPr>
          </a:p>
        </p:txBody>
      </p:sp>
    </p:spTree>
    <p:extLst>
      <p:ext uri="{BB962C8B-B14F-4D97-AF65-F5344CB8AC3E}">
        <p14:creationId xmlns="" xmlns:p14="http://schemas.microsoft.com/office/powerpoint/2010/main" val="272848083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26</a:t>
            </a:fld>
            <a:endParaRPr lang="en-US" smtClean="0"/>
          </a:p>
        </p:txBody>
      </p:sp>
      <p:sp>
        <p:nvSpPr>
          <p:cNvPr id="3075" name="Title 1"/>
          <p:cNvSpPr>
            <a:spLocks noGrp="1"/>
          </p:cNvSpPr>
          <p:nvPr>
            <p:ph type="title" idx="4294967295"/>
          </p:nvPr>
        </p:nvSpPr>
        <p:spPr>
          <a:xfrm>
            <a:off x="1320800" y="101600"/>
            <a:ext cx="7764463" cy="609600"/>
          </a:xfrm>
        </p:spPr>
        <p:txBody>
          <a:bodyPr/>
          <a:lstStyle/>
          <a:p>
            <a:pPr eaLnBrk="1" hangingPunct="1"/>
            <a:r>
              <a:rPr lang="en-US" dirty="0" smtClean="0">
                <a:latin typeface="Tahoma" pitchFamily="-106" charset="0"/>
                <a:ea typeface="ＭＳ Ｐゴシック" pitchFamily="-106" charset="-128"/>
                <a:cs typeface="Tahoma" pitchFamily="-106" charset="0"/>
              </a:rPr>
              <a:t>Ocean Surface Topography (OST-VC)</a:t>
            </a:r>
            <a:endParaRPr lang="en-US" dirty="0" smtClean="0">
              <a:solidFill>
                <a:srgbClr val="FF0000"/>
              </a:solidFill>
              <a:latin typeface="Tahoma" pitchFamily="-106" charset="0"/>
              <a:ea typeface="ＭＳ Ｐゴシック" pitchFamily="-106" charset="-128"/>
              <a:cs typeface="Tahoma" pitchFamily="-106" charset="0"/>
            </a:endParaRPr>
          </a:p>
        </p:txBody>
      </p:sp>
      <p:sp>
        <p:nvSpPr>
          <p:cNvPr id="6" name="Rectangle 3"/>
          <p:cNvSpPr txBox="1">
            <a:spLocks noChangeArrowheads="1"/>
          </p:cNvSpPr>
          <p:nvPr/>
        </p:nvSpPr>
        <p:spPr>
          <a:xfrm>
            <a:off x="147037" y="1558223"/>
            <a:ext cx="8832205" cy="5129942"/>
          </a:xfrm>
          <a:prstGeom prst="rect">
            <a:avLst/>
          </a:prstGeom>
        </p:spPr>
        <p:txBody>
          <a:bodyPr/>
          <a:lstStyle/>
          <a:p>
            <a:pPr marL="342900" indent="-342900" fontAlgn="base">
              <a:lnSpc>
                <a:spcPct val="90000"/>
              </a:lnSpc>
              <a:spcBef>
                <a:spcPct val="20000"/>
              </a:spcBef>
              <a:spcAft>
                <a:spcPct val="0"/>
              </a:spcAft>
              <a:buFont typeface="Arial" charset="0"/>
              <a:buChar char="•"/>
              <a:defRPr/>
            </a:pPr>
            <a:r>
              <a:rPr lang="en-GB" altLang="ja-JP" sz="2400" b="1" dirty="0" smtClean="0">
                <a:solidFill>
                  <a:srgbClr val="002569">
                    <a:lumMod val="75000"/>
                  </a:srgbClr>
                </a:solidFill>
                <a:latin typeface="Arial" pitchFamily="34" charset="0"/>
                <a:ea typeface="ＭＳ Ｐゴシック" pitchFamily="50" charset="-128"/>
                <a:cs typeface="Arial" pitchFamily="34" charset="0"/>
              </a:rPr>
              <a:t>Key outcomes</a:t>
            </a:r>
          </a:p>
          <a:p>
            <a:pPr marL="800100" lvl="1" indent="-342900" fontAlgn="base">
              <a:lnSpc>
                <a:spcPct val="90000"/>
              </a:lnSpc>
              <a:spcBef>
                <a:spcPct val="20000"/>
              </a:spcBef>
              <a:spcAft>
                <a:spcPct val="0"/>
              </a:spcAft>
              <a:buFont typeface="Lucida Grande"/>
              <a:buChar char="-"/>
              <a:defRPr/>
            </a:pPr>
            <a:r>
              <a:rPr lang="en-US" dirty="0" smtClean="0">
                <a:solidFill>
                  <a:srgbClr val="002569">
                    <a:lumMod val="75000"/>
                  </a:srgbClr>
                </a:solidFill>
                <a:latin typeface="Arial" pitchFamily="34" charset="0"/>
                <a:ea typeface="ＭＳ Ｐゴシック" pitchFamily="50" charset="-128"/>
                <a:cs typeface="Arial" pitchFamily="34" charset="0"/>
              </a:rPr>
              <a:t>International consensus on the OST measurement requirements</a:t>
            </a:r>
          </a:p>
          <a:p>
            <a:pPr marL="800100" lvl="1" indent="-342900" fontAlgn="base">
              <a:lnSpc>
                <a:spcPct val="90000"/>
              </a:lnSpc>
              <a:spcBef>
                <a:spcPct val="20000"/>
              </a:spcBef>
              <a:spcAft>
                <a:spcPct val="0"/>
              </a:spcAft>
              <a:buFont typeface="Lucida Grande"/>
              <a:buChar char="-"/>
              <a:defRPr/>
            </a:pPr>
            <a:r>
              <a:rPr lang="en-US" dirty="0" smtClean="0">
                <a:solidFill>
                  <a:srgbClr val="002569">
                    <a:lumMod val="75000"/>
                  </a:srgbClr>
                </a:solidFill>
                <a:latin typeface="Arial" pitchFamily="34" charset="0"/>
                <a:ea typeface="ＭＳ Ｐゴシック" pitchFamily="50" charset="-128"/>
                <a:cs typeface="Arial" pitchFamily="34" charset="0"/>
              </a:rPr>
              <a:t>Continuity of the OST measurement capability</a:t>
            </a:r>
            <a:endParaRPr lang="en-US"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r>
              <a:rPr lang="en-US" dirty="0">
                <a:solidFill>
                  <a:srgbClr val="002569">
                    <a:lumMod val="75000"/>
                  </a:srgbClr>
                </a:solidFill>
                <a:latin typeface="Arial" pitchFamily="34" charset="0"/>
                <a:ea typeface="ＭＳ Ｐゴシック" pitchFamily="50" charset="-128"/>
                <a:cs typeface="Arial" pitchFamily="34" charset="0"/>
              </a:rPr>
              <a:t>Sea level ECV support</a:t>
            </a:r>
          </a:p>
          <a:p>
            <a:pPr marL="800100" lvl="1" indent="-342900" fontAlgn="base">
              <a:lnSpc>
                <a:spcPct val="90000"/>
              </a:lnSpc>
              <a:spcBef>
                <a:spcPct val="20000"/>
              </a:spcBef>
              <a:spcAft>
                <a:spcPct val="0"/>
              </a:spcAft>
              <a:buFont typeface="Lucida Grande"/>
              <a:buChar char="-"/>
              <a:defRPr/>
            </a:pPr>
            <a:r>
              <a:rPr lang="en-GB" dirty="0" smtClean="0">
                <a:solidFill>
                  <a:srgbClr val="002569">
                    <a:lumMod val="75000"/>
                  </a:srgbClr>
                </a:solidFill>
                <a:latin typeface="Arial" pitchFamily="34" charset="0"/>
                <a:ea typeface="ＭＳ Ｐゴシック" pitchFamily="50" charset="-128"/>
                <a:cs typeface="Arial" pitchFamily="34" charset="0"/>
              </a:rPr>
              <a:t>Engagement of the science/user community through the OST-ST</a:t>
            </a:r>
            <a:endParaRPr lang="en-GB" dirty="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r>
              <a:rPr lang="en-GB" altLang="ja-JP" sz="2400" b="1" dirty="0" smtClean="0">
                <a:solidFill>
                  <a:srgbClr val="002569">
                    <a:lumMod val="75000"/>
                  </a:srgbClr>
                </a:solidFill>
                <a:latin typeface="Arial" pitchFamily="34" charset="0"/>
                <a:ea typeface="ＭＳ Ｐゴシック" pitchFamily="50" charset="-128"/>
                <a:cs typeface="Arial" pitchFamily="34" charset="0"/>
              </a:rPr>
              <a:t>Progress</a:t>
            </a:r>
            <a:endParaRPr lang="en-GB" altLang="ja-JP" sz="2400" b="1"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r>
              <a:rPr lang="en-AU" altLang="ja-JP" dirty="0" smtClean="0">
                <a:solidFill>
                  <a:srgbClr val="002569">
                    <a:lumMod val="75000"/>
                  </a:srgbClr>
                </a:solidFill>
                <a:latin typeface="Arial" pitchFamily="34" charset="0"/>
                <a:ea typeface="ＭＳ Ｐゴシック" pitchFamily="50" charset="-128"/>
                <a:cs typeface="Arial" pitchFamily="34" charset="0"/>
              </a:rPr>
              <a:t>Launch of SARAL</a:t>
            </a:r>
          </a:p>
          <a:p>
            <a:pPr marL="800100" lvl="1" indent="-342900" fontAlgn="base">
              <a:lnSpc>
                <a:spcPct val="90000"/>
              </a:lnSpc>
              <a:spcBef>
                <a:spcPct val="20000"/>
              </a:spcBef>
              <a:spcAft>
                <a:spcPct val="0"/>
              </a:spcAft>
              <a:buFont typeface="Lucida Grande"/>
              <a:buChar char="-"/>
              <a:defRPr/>
            </a:pPr>
            <a:r>
              <a:rPr lang="en-AU" dirty="0" smtClean="0">
                <a:solidFill>
                  <a:srgbClr val="002569">
                    <a:lumMod val="75000"/>
                  </a:srgbClr>
                </a:solidFill>
                <a:latin typeface="Arial" pitchFamily="34" charset="0"/>
                <a:ea typeface="ＭＳ Ｐゴシック" pitchFamily="50" charset="-128"/>
                <a:cs typeface="Arial" pitchFamily="34" charset="0"/>
              </a:rPr>
              <a:t>Working meeting with SOA/NSOAS</a:t>
            </a:r>
            <a:endParaRPr lang="en-US" dirty="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r>
              <a:rPr lang="en-GB" altLang="ja-JP" sz="2400" b="1" dirty="0" smtClean="0">
                <a:solidFill>
                  <a:srgbClr val="002569">
                    <a:lumMod val="75000"/>
                  </a:srgbClr>
                </a:solidFill>
                <a:latin typeface="Arial" pitchFamily="34" charset="0"/>
                <a:ea typeface="ＭＳ Ｐゴシック" pitchFamily="50" charset="-128"/>
                <a:cs typeface="Arial" pitchFamily="34" charset="0"/>
              </a:rPr>
              <a:t>Issues</a:t>
            </a:r>
            <a:endParaRPr lang="en-GB" altLang="ja-JP" sz="2400" b="1"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r>
              <a:rPr lang="en-GB" dirty="0" smtClean="0">
                <a:solidFill>
                  <a:srgbClr val="002569">
                    <a:lumMod val="75000"/>
                  </a:srgbClr>
                </a:solidFill>
                <a:latin typeface="Arial" pitchFamily="34" charset="0"/>
                <a:ea typeface="ＭＳ Ｐゴシック" pitchFamily="50" charset="-128"/>
                <a:cs typeface="Arial" pitchFamily="34" charset="0"/>
              </a:rPr>
              <a:t>Support </a:t>
            </a:r>
            <a:r>
              <a:rPr lang="en-GB" dirty="0">
                <a:solidFill>
                  <a:srgbClr val="002569">
                    <a:lumMod val="75000"/>
                  </a:srgbClr>
                </a:solidFill>
                <a:latin typeface="Arial" pitchFamily="34" charset="0"/>
                <a:ea typeface="ＭＳ Ｐゴシック" pitchFamily="50" charset="-128"/>
                <a:cs typeface="Arial" pitchFamily="34" charset="0"/>
              </a:rPr>
              <a:t>for enlargement of the OST constellation with additional missions by other CEOS member organisations. </a:t>
            </a:r>
            <a:endParaRPr lang="en-AU"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r>
              <a:rPr lang="en-AU" dirty="0">
                <a:solidFill>
                  <a:srgbClr val="002569">
                    <a:lumMod val="75000"/>
                  </a:srgbClr>
                </a:solidFill>
                <a:latin typeface="Arial" pitchFamily="34" charset="0"/>
                <a:ea typeface="ＭＳ Ｐゴシック" pitchFamily="50" charset="-128"/>
                <a:cs typeface="Arial" pitchFamily="34" charset="0"/>
              </a:rPr>
              <a:t>Adoption of open data policies and promotion of free and easy data access for contribution to the ocean surface topography observing system as a whole, and facilitate joint work across data providers to allow for easy </a:t>
            </a:r>
            <a:r>
              <a:rPr lang="en-AU" dirty="0" smtClean="0">
                <a:solidFill>
                  <a:srgbClr val="002569">
                    <a:lumMod val="75000"/>
                  </a:srgbClr>
                </a:solidFill>
                <a:latin typeface="Arial" pitchFamily="34" charset="0"/>
                <a:ea typeface="ＭＳ Ｐゴシック" pitchFamily="50" charset="-128"/>
                <a:cs typeface="Arial" pitchFamily="34" charset="0"/>
              </a:rPr>
              <a:t>inter-calibration </a:t>
            </a:r>
            <a:r>
              <a:rPr lang="en-AU" dirty="0">
                <a:solidFill>
                  <a:srgbClr val="002569">
                    <a:lumMod val="75000"/>
                  </a:srgbClr>
                </a:solidFill>
                <a:latin typeface="Arial" pitchFamily="34" charset="0"/>
                <a:ea typeface="ＭＳ Ｐゴシック" pitchFamily="50" charset="-128"/>
                <a:cs typeface="Arial" pitchFamily="34" charset="0"/>
              </a:rPr>
              <a:t>and merging </a:t>
            </a:r>
            <a:endParaRPr lang="en-GB" altLang="ja-JP"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US" sz="2400" dirty="0">
              <a:solidFill>
                <a:srgbClr val="002569"/>
              </a:solidFill>
              <a:latin typeface="Arial" charset="0"/>
              <a:ea typeface="ＭＳ Ｐゴシック" pitchFamily="-106" charset="-128"/>
            </a:endParaRPr>
          </a:p>
          <a:p>
            <a:pPr marL="800100" lvl="1" indent="-342900" fontAlgn="base">
              <a:lnSpc>
                <a:spcPct val="90000"/>
              </a:lnSpc>
              <a:spcBef>
                <a:spcPct val="20000"/>
              </a:spcBef>
              <a:spcAft>
                <a:spcPct val="0"/>
              </a:spcAft>
              <a:buFont typeface="Lucida Grande"/>
              <a:buChar char="-"/>
              <a:defRPr/>
            </a:pPr>
            <a:endParaRPr lang="en-US" sz="2400"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GB" altLang="ja-JP" sz="2400" b="1"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GB" altLang="ja-JP" sz="2000"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Arial" charset="0"/>
              <a:buChar char="•"/>
              <a:defRPr/>
            </a:pPr>
            <a:endParaRPr lang="en-GB" altLang="ja-JP" sz="2400" b="1" dirty="0" smtClean="0">
              <a:solidFill>
                <a:srgbClr val="002569">
                  <a:lumMod val="75000"/>
                </a:srgbClr>
              </a:solidFill>
              <a:latin typeface="Arial" pitchFamily="34" charset="0"/>
              <a:ea typeface="ＭＳ Ｐゴシック" pitchFamily="50" charset="-128"/>
              <a:cs typeface="Arial" pitchFamily="34" charset="0"/>
            </a:endParaRPr>
          </a:p>
        </p:txBody>
      </p:sp>
    </p:spTree>
    <p:extLst>
      <p:ext uri="{BB962C8B-B14F-4D97-AF65-F5344CB8AC3E}">
        <p14:creationId xmlns="" xmlns:p14="http://schemas.microsoft.com/office/powerpoint/2010/main" val="1144988972"/>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27</a:t>
            </a:fld>
            <a:endParaRPr lang="en-US" smtClean="0"/>
          </a:p>
        </p:txBody>
      </p:sp>
      <p:sp>
        <p:nvSpPr>
          <p:cNvPr id="3075" name="Title 1"/>
          <p:cNvSpPr>
            <a:spLocks noGrp="1"/>
          </p:cNvSpPr>
          <p:nvPr>
            <p:ph type="title" idx="4294967295"/>
          </p:nvPr>
        </p:nvSpPr>
        <p:spPr>
          <a:xfrm>
            <a:off x="1320800" y="101600"/>
            <a:ext cx="7764463" cy="609600"/>
          </a:xfrm>
        </p:spPr>
        <p:txBody>
          <a:bodyPr/>
          <a:lstStyle/>
          <a:p>
            <a:pPr eaLnBrk="1" hangingPunct="1"/>
            <a:r>
              <a:rPr lang="en-US" sz="2800" dirty="0">
                <a:latin typeface="Tahoma" pitchFamily="-106" charset="0"/>
                <a:ea typeface="ＭＳ Ｐゴシック" pitchFamily="-106" charset="-128"/>
                <a:cs typeface="Tahoma" pitchFamily="-106" charset="0"/>
              </a:rPr>
              <a:t>Ocean Surface </a:t>
            </a:r>
            <a:r>
              <a:rPr lang="en-US" sz="2800" dirty="0" smtClean="0">
                <a:latin typeface="Tahoma" pitchFamily="-106" charset="0"/>
                <a:ea typeface="ＭＳ Ｐゴシック" pitchFamily="-106" charset="-128"/>
                <a:cs typeface="Tahoma" pitchFamily="-106" charset="0"/>
              </a:rPr>
              <a:t>Vector Winds (OSVW-VC)</a:t>
            </a:r>
            <a:endParaRPr lang="en-US" sz="2800" dirty="0" smtClean="0">
              <a:solidFill>
                <a:srgbClr val="FF0000"/>
              </a:solidFill>
              <a:latin typeface="Tahoma" pitchFamily="-106" charset="0"/>
              <a:ea typeface="ＭＳ Ｐゴシック" pitchFamily="-106" charset="-128"/>
              <a:cs typeface="Tahoma" pitchFamily="-106" charset="0"/>
            </a:endParaRPr>
          </a:p>
        </p:txBody>
      </p:sp>
      <p:sp>
        <p:nvSpPr>
          <p:cNvPr id="6" name="Rectangle 3"/>
          <p:cNvSpPr txBox="1">
            <a:spLocks noChangeArrowheads="1"/>
          </p:cNvSpPr>
          <p:nvPr/>
        </p:nvSpPr>
        <p:spPr>
          <a:xfrm>
            <a:off x="147037" y="1558223"/>
            <a:ext cx="8832205" cy="5129942"/>
          </a:xfrm>
          <a:prstGeom prst="rect">
            <a:avLst/>
          </a:prstGeom>
        </p:spPr>
        <p:txBody>
          <a:bodyPr/>
          <a:lstStyle/>
          <a:p>
            <a:pPr marL="342900" indent="-342900" fontAlgn="base">
              <a:lnSpc>
                <a:spcPct val="90000"/>
              </a:lnSpc>
              <a:spcBef>
                <a:spcPct val="20000"/>
              </a:spcBef>
              <a:spcAft>
                <a:spcPct val="0"/>
              </a:spcAft>
              <a:buFont typeface="Arial" charset="0"/>
              <a:buChar char="•"/>
              <a:defRPr/>
            </a:pPr>
            <a:r>
              <a:rPr lang="en-GB" altLang="ja-JP" sz="2400" b="1" dirty="0" smtClean="0">
                <a:solidFill>
                  <a:srgbClr val="002569">
                    <a:lumMod val="75000"/>
                  </a:srgbClr>
                </a:solidFill>
                <a:latin typeface="Arial" pitchFamily="34" charset="0"/>
                <a:ea typeface="ＭＳ Ｐゴシック" pitchFamily="50" charset="-128"/>
                <a:cs typeface="Arial" pitchFamily="34" charset="0"/>
              </a:rPr>
              <a:t>Key outcomes</a:t>
            </a:r>
          </a:p>
          <a:p>
            <a:pPr marL="800100" lvl="1" indent="-342900" fontAlgn="base">
              <a:lnSpc>
                <a:spcPct val="90000"/>
              </a:lnSpc>
              <a:spcBef>
                <a:spcPct val="20000"/>
              </a:spcBef>
              <a:spcAft>
                <a:spcPct val="0"/>
              </a:spcAft>
              <a:buFont typeface="Lucida Grande"/>
              <a:buChar char="-"/>
              <a:defRPr/>
            </a:pPr>
            <a:r>
              <a:rPr lang="en-GB" dirty="0">
                <a:solidFill>
                  <a:srgbClr val="002569">
                    <a:lumMod val="75000"/>
                  </a:srgbClr>
                </a:solidFill>
                <a:latin typeface="Arial" pitchFamily="34" charset="0"/>
                <a:ea typeface="ＭＳ Ｐゴシック" pitchFamily="50" charset="-128"/>
                <a:cs typeface="Arial" pitchFamily="34" charset="0"/>
              </a:rPr>
              <a:t>OSVW data continuity (&amp; reprocessing </a:t>
            </a:r>
            <a:r>
              <a:rPr lang="en-GB" dirty="0" err="1">
                <a:solidFill>
                  <a:srgbClr val="002569">
                    <a:lumMod val="75000"/>
                  </a:srgbClr>
                </a:solidFill>
                <a:latin typeface="Arial" pitchFamily="34" charset="0"/>
                <a:ea typeface="ＭＳ Ｐゴシック" pitchFamily="50" charset="-128"/>
                <a:cs typeface="Arial" pitchFamily="34" charset="0"/>
              </a:rPr>
              <a:t>etc</a:t>
            </a:r>
            <a:r>
              <a:rPr lang="en-GB" dirty="0">
                <a:solidFill>
                  <a:srgbClr val="002569">
                    <a:lumMod val="75000"/>
                  </a:srgbClr>
                </a:solidFill>
                <a:latin typeface="Arial" pitchFamily="34" charset="0"/>
                <a:ea typeface="ＭＳ Ｐゴシック" pitchFamily="50" charset="-128"/>
                <a:cs typeface="Arial" pitchFamily="34" charset="0"/>
              </a:rPr>
              <a:t>)</a:t>
            </a:r>
          </a:p>
          <a:p>
            <a:pPr marL="800100" lvl="1" indent="-342900" fontAlgn="base">
              <a:lnSpc>
                <a:spcPct val="90000"/>
              </a:lnSpc>
              <a:spcBef>
                <a:spcPct val="20000"/>
              </a:spcBef>
              <a:spcAft>
                <a:spcPct val="0"/>
              </a:spcAft>
              <a:buFont typeface="Lucida Grande"/>
              <a:buChar char="-"/>
              <a:defRPr/>
            </a:pPr>
            <a:r>
              <a:rPr lang="en-GB" dirty="0">
                <a:solidFill>
                  <a:srgbClr val="002569">
                    <a:lumMod val="75000"/>
                  </a:srgbClr>
                </a:solidFill>
                <a:latin typeface="Arial" pitchFamily="34" charset="0"/>
                <a:ea typeface="ＭＳ Ｐゴシック" pitchFamily="50" charset="-128"/>
                <a:cs typeface="Arial" pitchFamily="34" charset="0"/>
              </a:rPr>
              <a:t>Cross-calibration of OSVW sensors</a:t>
            </a:r>
          </a:p>
          <a:p>
            <a:pPr marL="800100" lvl="1" indent="-342900" fontAlgn="base">
              <a:lnSpc>
                <a:spcPct val="90000"/>
              </a:lnSpc>
              <a:spcBef>
                <a:spcPct val="20000"/>
              </a:spcBef>
              <a:spcAft>
                <a:spcPct val="0"/>
              </a:spcAft>
              <a:buFont typeface="Lucida Grande"/>
              <a:buChar char="-"/>
              <a:defRPr/>
            </a:pPr>
            <a:r>
              <a:rPr lang="en-GB" dirty="0">
                <a:solidFill>
                  <a:srgbClr val="002569">
                    <a:lumMod val="75000"/>
                  </a:srgbClr>
                </a:solidFill>
                <a:latin typeface="Arial" pitchFamily="34" charset="0"/>
                <a:ea typeface="ＭＳ Ｐゴシック" pitchFamily="50" charset="-128"/>
                <a:cs typeface="Arial" pitchFamily="34" charset="0"/>
              </a:rPr>
              <a:t>Improved utilisation in forecasting and warning services</a:t>
            </a:r>
          </a:p>
          <a:p>
            <a:pPr marL="800100" lvl="1" indent="-342900" fontAlgn="base">
              <a:lnSpc>
                <a:spcPct val="90000"/>
              </a:lnSpc>
              <a:spcBef>
                <a:spcPct val="20000"/>
              </a:spcBef>
              <a:spcAft>
                <a:spcPct val="0"/>
              </a:spcAft>
              <a:buFont typeface="Lucida Grande"/>
              <a:buChar char="-"/>
              <a:defRPr/>
            </a:pPr>
            <a:r>
              <a:rPr lang="en-GB" dirty="0">
                <a:solidFill>
                  <a:srgbClr val="002569">
                    <a:lumMod val="75000"/>
                  </a:srgbClr>
                </a:solidFill>
                <a:latin typeface="Arial" pitchFamily="34" charset="0"/>
                <a:ea typeface="ＭＳ Ｐゴシック" pitchFamily="50" charset="-128"/>
                <a:cs typeface="Arial" pitchFamily="34" charset="0"/>
              </a:rPr>
              <a:t>User Training courses</a:t>
            </a:r>
          </a:p>
          <a:p>
            <a:pPr marL="342900" indent="-342900" fontAlgn="base">
              <a:lnSpc>
                <a:spcPct val="90000"/>
              </a:lnSpc>
              <a:spcBef>
                <a:spcPct val="20000"/>
              </a:spcBef>
              <a:spcAft>
                <a:spcPct val="0"/>
              </a:spcAft>
              <a:buFont typeface="Arial" charset="0"/>
              <a:buChar char="•"/>
              <a:defRPr/>
            </a:pPr>
            <a:endParaRPr lang="en-GB" altLang="ja-JP" sz="2400" b="1" dirty="0" smtClean="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r>
              <a:rPr lang="en-GB" altLang="ja-JP" sz="2400" b="1" dirty="0" smtClean="0">
                <a:solidFill>
                  <a:srgbClr val="002569">
                    <a:lumMod val="75000"/>
                  </a:srgbClr>
                </a:solidFill>
                <a:latin typeface="Arial" pitchFamily="34" charset="0"/>
                <a:ea typeface="ＭＳ Ｐゴシック" pitchFamily="50" charset="-128"/>
                <a:cs typeface="Arial" pitchFamily="34" charset="0"/>
              </a:rPr>
              <a:t>Progress</a:t>
            </a:r>
          </a:p>
          <a:p>
            <a:pPr marL="800100" lvl="1" indent="-342900" fontAlgn="base">
              <a:lnSpc>
                <a:spcPct val="90000"/>
              </a:lnSpc>
              <a:spcBef>
                <a:spcPct val="20000"/>
              </a:spcBef>
              <a:spcAft>
                <a:spcPct val="0"/>
              </a:spcAft>
              <a:buFont typeface="Lucida Grande"/>
              <a:buChar char="-"/>
              <a:defRPr/>
            </a:pPr>
            <a:r>
              <a:rPr lang="en-GB" altLang="ja-JP" dirty="0" err="1" smtClean="0">
                <a:solidFill>
                  <a:srgbClr val="002569">
                    <a:lumMod val="75000"/>
                  </a:srgbClr>
                </a:solidFill>
                <a:latin typeface="Arial" pitchFamily="34" charset="0"/>
                <a:ea typeface="ＭＳ Ｐゴシック" pitchFamily="50" charset="-128"/>
                <a:cs typeface="Arial" pitchFamily="34" charset="0"/>
              </a:rPr>
              <a:t>Rapidscat</a:t>
            </a:r>
            <a:r>
              <a:rPr lang="en-GB" altLang="ja-JP" dirty="0" smtClean="0">
                <a:solidFill>
                  <a:srgbClr val="002569">
                    <a:lumMod val="75000"/>
                  </a:srgbClr>
                </a:solidFill>
                <a:latin typeface="Arial" pitchFamily="34" charset="0"/>
                <a:ea typeface="ＭＳ Ｐゴシック" pitchFamily="50" charset="-128"/>
                <a:cs typeface="Arial" pitchFamily="34" charset="0"/>
              </a:rPr>
              <a:t>/ISS approved</a:t>
            </a:r>
          </a:p>
          <a:p>
            <a:pPr marL="800100" lvl="1" indent="-342900" fontAlgn="base">
              <a:lnSpc>
                <a:spcPct val="90000"/>
              </a:lnSpc>
              <a:spcBef>
                <a:spcPct val="20000"/>
              </a:spcBef>
              <a:spcAft>
                <a:spcPct val="0"/>
              </a:spcAft>
              <a:buFont typeface="Lucida Grande"/>
              <a:buChar char="-"/>
              <a:defRPr/>
            </a:pPr>
            <a:r>
              <a:rPr lang="en-GB" altLang="ja-JP" dirty="0">
                <a:solidFill>
                  <a:srgbClr val="002569">
                    <a:lumMod val="75000"/>
                  </a:srgbClr>
                </a:solidFill>
                <a:latin typeface="Arial" pitchFamily="34" charset="0"/>
                <a:ea typeface="ＭＳ Ｐゴシック" pitchFamily="50" charset="-128"/>
                <a:cs typeface="Arial" pitchFamily="34" charset="0"/>
              </a:rPr>
              <a:t>OSCAT Level 1B processing update implemented</a:t>
            </a:r>
          </a:p>
          <a:p>
            <a:pPr marL="800100" lvl="1" indent="-342900" fontAlgn="base">
              <a:lnSpc>
                <a:spcPct val="90000"/>
              </a:lnSpc>
              <a:spcBef>
                <a:spcPct val="20000"/>
              </a:spcBef>
              <a:spcAft>
                <a:spcPct val="0"/>
              </a:spcAft>
              <a:buFont typeface="Lucida Grande"/>
              <a:buChar char="-"/>
              <a:defRPr/>
            </a:pPr>
            <a:r>
              <a:rPr lang="en-US" dirty="0">
                <a:solidFill>
                  <a:srgbClr val="002569">
                    <a:lumMod val="75000"/>
                  </a:srgbClr>
                </a:solidFill>
                <a:latin typeface="Arial" pitchFamily="34" charset="0"/>
                <a:ea typeface="ＭＳ Ｐゴシック" pitchFamily="50" charset="-128"/>
                <a:cs typeface="Arial" pitchFamily="34" charset="0"/>
              </a:rPr>
              <a:t>Training courses </a:t>
            </a:r>
            <a:r>
              <a:rPr lang="en-US" dirty="0" smtClean="0">
                <a:solidFill>
                  <a:srgbClr val="002569">
                    <a:lumMod val="75000"/>
                  </a:srgbClr>
                </a:solidFill>
                <a:latin typeface="Arial" pitchFamily="34" charset="0"/>
                <a:ea typeface="ＭＳ Ｐゴシック" pitchFamily="50" charset="-128"/>
                <a:cs typeface="Arial" pitchFamily="34" charset="0"/>
              </a:rPr>
              <a:t>continuing: </a:t>
            </a:r>
            <a:r>
              <a:rPr lang="en-GB" altLang="ja-JP" dirty="0">
                <a:solidFill>
                  <a:srgbClr val="002569">
                    <a:lumMod val="75000"/>
                  </a:srgbClr>
                </a:solidFill>
                <a:latin typeface="Arial" pitchFamily="34" charset="0"/>
                <a:ea typeface="ＭＳ Ｐゴシック" pitchFamily="50" charset="-128"/>
                <a:cs typeface="Arial" pitchFamily="34" charset="0"/>
              </a:rPr>
              <a:t>Satellite winds and waves marine forecaster training workshop rescheduled for December 2013 with the South African Weather Service </a:t>
            </a:r>
            <a:endParaRPr lang="en-GB" altLang="ja-JP" sz="2400" b="1" dirty="0" smtClean="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r>
              <a:rPr lang="en-GB" altLang="ja-JP" sz="2400" b="1" dirty="0" smtClean="0">
                <a:solidFill>
                  <a:srgbClr val="002569">
                    <a:lumMod val="75000"/>
                  </a:srgbClr>
                </a:solidFill>
                <a:latin typeface="Arial" pitchFamily="34" charset="0"/>
                <a:ea typeface="ＭＳ Ｐゴシック" pitchFamily="50" charset="-128"/>
                <a:cs typeface="Arial" pitchFamily="34" charset="0"/>
              </a:rPr>
              <a:t>Issues</a:t>
            </a:r>
            <a:endParaRPr lang="en-GB" altLang="ja-JP" sz="2400" b="1"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r>
              <a:rPr lang="en-AU" dirty="0">
                <a:solidFill>
                  <a:srgbClr val="002569">
                    <a:lumMod val="75000"/>
                  </a:srgbClr>
                </a:solidFill>
                <a:latin typeface="Arial" pitchFamily="34" charset="0"/>
                <a:ea typeface="ＭＳ Ｐゴシック" pitchFamily="50" charset="-128"/>
                <a:cs typeface="Arial" pitchFamily="34" charset="0"/>
              </a:rPr>
              <a:t>Continuity of open and timely data access </a:t>
            </a:r>
            <a:r>
              <a:rPr lang="en-US" dirty="0" smtClean="0">
                <a:solidFill>
                  <a:srgbClr val="002569">
                    <a:lumMod val="75000"/>
                  </a:srgbClr>
                </a:solidFill>
                <a:latin typeface="Arial" pitchFamily="34" charset="0"/>
                <a:ea typeface="ＭＳ Ｐゴシック" pitchFamily="50" charset="-128"/>
                <a:cs typeface="Arial" pitchFamily="34" charset="0"/>
              </a:rPr>
              <a:t>– </a:t>
            </a:r>
            <a:r>
              <a:rPr lang="en-AU" dirty="0" smtClean="0">
                <a:solidFill>
                  <a:srgbClr val="002569">
                    <a:lumMod val="75000"/>
                  </a:srgbClr>
                </a:solidFill>
                <a:latin typeface="Arial" pitchFamily="34" charset="0"/>
                <a:ea typeface="ＭＳ Ｐゴシック" pitchFamily="50" charset="-128"/>
                <a:cs typeface="Arial" pitchFamily="34" charset="0"/>
              </a:rPr>
              <a:t>Metop series </a:t>
            </a:r>
            <a:r>
              <a:rPr lang="en-AU" dirty="0">
                <a:solidFill>
                  <a:srgbClr val="002569">
                    <a:lumMod val="75000"/>
                  </a:srgbClr>
                </a:solidFill>
                <a:latin typeface="Arial" pitchFamily="34" charset="0"/>
                <a:ea typeface="ＭＳ Ｐゴシック" pitchFamily="50" charset="-128"/>
                <a:cs typeface="Arial" pitchFamily="34" charset="0"/>
              </a:rPr>
              <a:t>is the only operational </a:t>
            </a:r>
            <a:r>
              <a:rPr lang="en-AU" dirty="0" smtClean="0">
                <a:solidFill>
                  <a:srgbClr val="002569">
                    <a:lumMod val="75000"/>
                  </a:srgbClr>
                </a:solidFill>
                <a:latin typeface="Arial" pitchFamily="34" charset="0"/>
                <a:ea typeface="ＭＳ Ｐゴシック" pitchFamily="50" charset="-128"/>
                <a:cs typeface="Arial" pitchFamily="34" charset="0"/>
              </a:rPr>
              <a:t>core mission </a:t>
            </a:r>
            <a:r>
              <a:rPr lang="en-US" dirty="0" smtClean="0">
                <a:solidFill>
                  <a:srgbClr val="002569">
                    <a:lumMod val="75000"/>
                  </a:srgbClr>
                </a:solidFill>
                <a:latin typeface="Arial" pitchFamily="34" charset="0"/>
                <a:ea typeface="ＭＳ Ｐゴシック" pitchFamily="50" charset="-128"/>
                <a:cs typeface="Arial" pitchFamily="34" charset="0"/>
              </a:rPr>
              <a:t>–</a:t>
            </a:r>
            <a:r>
              <a:rPr lang="en-AU" dirty="0" smtClean="0">
                <a:solidFill>
                  <a:srgbClr val="002569">
                    <a:lumMod val="75000"/>
                  </a:srgbClr>
                </a:solidFill>
                <a:latin typeface="Arial" pitchFamily="34" charset="0"/>
                <a:ea typeface="ＭＳ Ｐゴシック" pitchFamily="50" charset="-128"/>
                <a:cs typeface="Arial" pitchFamily="34" charset="0"/>
              </a:rPr>
              <a:t> others are </a:t>
            </a:r>
            <a:r>
              <a:rPr lang="en-AU" dirty="0">
                <a:solidFill>
                  <a:srgbClr val="002569">
                    <a:lumMod val="75000"/>
                  </a:srgbClr>
                </a:solidFill>
                <a:latin typeface="Arial" pitchFamily="34" charset="0"/>
                <a:ea typeface="ＭＳ Ｐゴシック" pitchFamily="50" charset="-128"/>
                <a:cs typeface="Arial" pitchFamily="34" charset="0"/>
              </a:rPr>
              <a:t>either research </a:t>
            </a:r>
            <a:r>
              <a:rPr lang="en-AU" dirty="0" smtClean="0">
                <a:solidFill>
                  <a:srgbClr val="002569">
                    <a:lumMod val="75000"/>
                  </a:srgbClr>
                </a:solidFill>
                <a:latin typeface="Arial" pitchFamily="34" charset="0"/>
                <a:ea typeface="ＭＳ Ｐゴシック" pitchFamily="50" charset="-128"/>
                <a:cs typeface="Arial" pitchFamily="34" charset="0"/>
              </a:rPr>
              <a:t>or without commitment </a:t>
            </a:r>
            <a:r>
              <a:rPr lang="en-AU" dirty="0">
                <a:solidFill>
                  <a:srgbClr val="002569">
                    <a:lumMod val="75000"/>
                  </a:srgbClr>
                </a:solidFill>
                <a:latin typeface="Arial" pitchFamily="34" charset="0"/>
                <a:ea typeface="ＭＳ Ｐゴシック" pitchFamily="50" charset="-128"/>
                <a:cs typeface="Arial" pitchFamily="34" charset="0"/>
              </a:rPr>
              <a:t>to open and timely data access. </a:t>
            </a:r>
            <a:endParaRPr lang="en-US"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US" sz="2400"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GB" altLang="ja-JP" sz="2400" b="1"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GB" altLang="ja-JP" sz="2000"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Arial" charset="0"/>
              <a:buChar char="•"/>
              <a:defRPr/>
            </a:pPr>
            <a:endParaRPr lang="en-GB" altLang="ja-JP" sz="2400" b="1" dirty="0" smtClean="0">
              <a:solidFill>
                <a:srgbClr val="002569">
                  <a:lumMod val="75000"/>
                </a:srgbClr>
              </a:solidFill>
              <a:latin typeface="Arial" pitchFamily="34" charset="0"/>
              <a:ea typeface="ＭＳ Ｐゴシック" pitchFamily="50" charset="-128"/>
              <a:cs typeface="Arial" pitchFamily="34" charset="0"/>
            </a:endParaRPr>
          </a:p>
        </p:txBody>
      </p:sp>
    </p:spTree>
    <p:extLst>
      <p:ext uri="{BB962C8B-B14F-4D97-AF65-F5344CB8AC3E}">
        <p14:creationId xmlns="" xmlns:p14="http://schemas.microsoft.com/office/powerpoint/2010/main" val="2621417953"/>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28</a:t>
            </a:fld>
            <a:endParaRPr lang="en-US" smtClean="0"/>
          </a:p>
        </p:txBody>
      </p:sp>
      <p:sp>
        <p:nvSpPr>
          <p:cNvPr id="3075" name="Title 1"/>
          <p:cNvSpPr>
            <a:spLocks noGrp="1"/>
          </p:cNvSpPr>
          <p:nvPr>
            <p:ph type="title" idx="4294967295"/>
          </p:nvPr>
        </p:nvSpPr>
        <p:spPr>
          <a:xfrm>
            <a:off x="1320800" y="101600"/>
            <a:ext cx="7764463" cy="609600"/>
          </a:xfrm>
        </p:spPr>
        <p:txBody>
          <a:bodyPr/>
          <a:lstStyle/>
          <a:p>
            <a:pPr eaLnBrk="1" hangingPunct="1"/>
            <a:r>
              <a:rPr lang="en-US" dirty="0">
                <a:latin typeface="Tahoma" pitchFamily="-106" charset="0"/>
                <a:ea typeface="ＭＳ Ｐゴシック" pitchFamily="-106" charset="-128"/>
                <a:cs typeface="Tahoma" pitchFamily="-106" charset="0"/>
              </a:rPr>
              <a:t>Ocean </a:t>
            </a:r>
            <a:r>
              <a:rPr lang="en-US" dirty="0" smtClean="0">
                <a:latin typeface="Tahoma" pitchFamily="-106" charset="0"/>
                <a:ea typeface="ＭＳ Ｐゴシック" pitchFamily="-106" charset="-128"/>
                <a:cs typeface="Tahoma" pitchFamily="-106" charset="0"/>
              </a:rPr>
              <a:t>Colour Radiometry (OCR-VC)</a:t>
            </a:r>
            <a:endParaRPr lang="en-US" dirty="0" smtClean="0">
              <a:solidFill>
                <a:srgbClr val="FF0000"/>
              </a:solidFill>
              <a:latin typeface="Tahoma" pitchFamily="-106" charset="0"/>
              <a:ea typeface="ＭＳ Ｐゴシック" pitchFamily="-106" charset="-128"/>
              <a:cs typeface="Tahoma" pitchFamily="-106" charset="0"/>
            </a:endParaRPr>
          </a:p>
        </p:txBody>
      </p:sp>
      <p:sp>
        <p:nvSpPr>
          <p:cNvPr id="6" name="Rectangle 3"/>
          <p:cNvSpPr txBox="1">
            <a:spLocks noChangeArrowheads="1"/>
          </p:cNvSpPr>
          <p:nvPr/>
        </p:nvSpPr>
        <p:spPr>
          <a:xfrm>
            <a:off x="147037" y="1558223"/>
            <a:ext cx="8832205" cy="5129942"/>
          </a:xfrm>
          <a:prstGeom prst="rect">
            <a:avLst/>
          </a:prstGeom>
        </p:spPr>
        <p:txBody>
          <a:bodyPr/>
          <a:lstStyle/>
          <a:p>
            <a:pPr marL="342900" indent="-342900" fontAlgn="base">
              <a:lnSpc>
                <a:spcPct val="90000"/>
              </a:lnSpc>
              <a:spcBef>
                <a:spcPct val="20000"/>
              </a:spcBef>
              <a:spcAft>
                <a:spcPct val="0"/>
              </a:spcAft>
              <a:buFont typeface="Arial" charset="0"/>
              <a:buChar char="•"/>
              <a:defRPr/>
            </a:pPr>
            <a:r>
              <a:rPr lang="en-GB" altLang="ja-JP" sz="2400" b="1" dirty="0">
                <a:solidFill>
                  <a:srgbClr val="002569">
                    <a:lumMod val="75000"/>
                  </a:srgbClr>
                </a:solidFill>
                <a:latin typeface="Arial" pitchFamily="34" charset="0"/>
                <a:ea typeface="ＭＳ Ｐゴシック" pitchFamily="50" charset="-128"/>
                <a:cs typeface="Arial" pitchFamily="34" charset="0"/>
              </a:rPr>
              <a:t>Key outcomes</a:t>
            </a:r>
          </a:p>
          <a:p>
            <a:pPr marL="800100" lvl="1" indent="-342900" fontAlgn="base">
              <a:lnSpc>
                <a:spcPct val="90000"/>
              </a:lnSpc>
              <a:spcBef>
                <a:spcPct val="20000"/>
              </a:spcBef>
              <a:spcAft>
                <a:spcPct val="0"/>
              </a:spcAft>
              <a:buFont typeface="Lucida Grande"/>
              <a:buChar char="-"/>
              <a:defRPr/>
            </a:pPr>
            <a:r>
              <a:rPr lang="en-GB" dirty="0">
                <a:solidFill>
                  <a:srgbClr val="002569">
                    <a:lumMod val="75000"/>
                  </a:srgbClr>
                </a:solidFill>
                <a:latin typeface="Arial" pitchFamily="34" charset="0"/>
                <a:ea typeface="ＭＳ Ｐゴシック" pitchFamily="50" charset="-128"/>
                <a:cs typeface="Arial" pitchFamily="34" charset="0"/>
              </a:rPr>
              <a:t>ECV development</a:t>
            </a:r>
          </a:p>
          <a:p>
            <a:pPr marL="800100" lvl="1" indent="-342900" fontAlgn="base">
              <a:lnSpc>
                <a:spcPct val="90000"/>
              </a:lnSpc>
              <a:spcBef>
                <a:spcPct val="20000"/>
              </a:spcBef>
              <a:spcAft>
                <a:spcPct val="0"/>
              </a:spcAft>
              <a:buFont typeface="Lucida Grande"/>
              <a:buChar char="-"/>
              <a:defRPr/>
            </a:pPr>
            <a:r>
              <a:rPr lang="en-CA" dirty="0" smtClean="0">
                <a:solidFill>
                  <a:srgbClr val="002569">
                    <a:lumMod val="75000"/>
                  </a:srgbClr>
                </a:solidFill>
                <a:latin typeface="Arial" pitchFamily="34" charset="0"/>
                <a:ea typeface="ＭＳ Ｐゴシック" pitchFamily="50" charset="-128"/>
                <a:cs typeface="Arial" pitchFamily="34" charset="0"/>
              </a:rPr>
              <a:t>Implementation </a:t>
            </a:r>
            <a:r>
              <a:rPr lang="en-CA" dirty="0">
                <a:solidFill>
                  <a:srgbClr val="002569">
                    <a:lumMod val="75000"/>
                  </a:srgbClr>
                </a:solidFill>
                <a:latin typeface="Arial" pitchFamily="34" charset="0"/>
                <a:ea typeface="ＭＳ Ｐゴシック" pitchFamily="50" charset="-128"/>
                <a:cs typeface="Arial" pitchFamily="34" charset="0"/>
              </a:rPr>
              <a:t>of the INSITU-OCR (supporting an in situ sensor calibration and data validation network), including setting up a multi-agency INSITU-OCR Project Office</a:t>
            </a:r>
            <a:r>
              <a:rPr lang="en-AU" dirty="0">
                <a:solidFill>
                  <a:srgbClr val="002569">
                    <a:lumMod val="75000"/>
                  </a:srgbClr>
                </a:solidFill>
                <a:latin typeface="Arial" pitchFamily="34" charset="0"/>
                <a:ea typeface="ＭＳ Ｐゴシック" pitchFamily="50" charset="-128"/>
                <a:cs typeface="Arial" pitchFamily="34" charset="0"/>
              </a:rPr>
              <a:t> </a:t>
            </a:r>
            <a:endParaRPr lang="en-GB" altLang="ja-JP" sz="2400" b="1" dirty="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r>
              <a:rPr lang="en-GB" altLang="ja-JP" sz="2400" b="1" dirty="0">
                <a:solidFill>
                  <a:srgbClr val="002569">
                    <a:lumMod val="75000"/>
                  </a:srgbClr>
                </a:solidFill>
                <a:latin typeface="Arial" pitchFamily="34" charset="0"/>
                <a:ea typeface="ＭＳ Ｐゴシック" pitchFamily="50" charset="-128"/>
                <a:cs typeface="Arial" pitchFamily="34" charset="0"/>
              </a:rPr>
              <a:t>Progress</a:t>
            </a:r>
          </a:p>
          <a:p>
            <a:pPr marL="800100" lvl="1" indent="-342900" fontAlgn="base">
              <a:lnSpc>
                <a:spcPct val="90000"/>
              </a:lnSpc>
              <a:spcBef>
                <a:spcPct val="20000"/>
              </a:spcBef>
              <a:spcAft>
                <a:spcPct val="0"/>
              </a:spcAft>
              <a:buFont typeface="Lucida Grande"/>
              <a:buChar char="-"/>
              <a:defRPr/>
            </a:pPr>
            <a:r>
              <a:rPr lang="en-GB" dirty="0">
                <a:solidFill>
                  <a:srgbClr val="002569">
                    <a:lumMod val="75000"/>
                  </a:srgbClr>
                </a:solidFill>
                <a:latin typeface="Arial" pitchFamily="34" charset="0"/>
                <a:ea typeface="ＭＳ Ｐゴシック" pitchFamily="50" charset="-128"/>
                <a:cs typeface="Arial" pitchFamily="34" charset="0"/>
              </a:rPr>
              <a:t>Publication of IOCCG Report #12: “</a:t>
            </a:r>
            <a:r>
              <a:rPr lang="en-US" dirty="0">
                <a:solidFill>
                  <a:srgbClr val="002569">
                    <a:lumMod val="75000"/>
                  </a:srgbClr>
                </a:solidFill>
                <a:latin typeface="Arial" pitchFamily="34" charset="0"/>
                <a:ea typeface="ＭＳ Ｐゴシック" pitchFamily="50" charset="-128"/>
                <a:cs typeface="Arial" pitchFamily="34" charset="0"/>
              </a:rPr>
              <a:t>Ocean-Colour Observations from a Geostationary Orbit”</a:t>
            </a:r>
            <a:endParaRPr lang="en-GB"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r>
              <a:rPr lang="en-GB" dirty="0">
                <a:solidFill>
                  <a:srgbClr val="002569">
                    <a:lumMod val="75000"/>
                  </a:srgbClr>
                </a:solidFill>
                <a:latin typeface="Arial" pitchFamily="34" charset="0"/>
                <a:ea typeface="ＭＳ Ｐゴシック" pitchFamily="50" charset="-128"/>
                <a:cs typeface="Arial" pitchFamily="34" charset="0"/>
              </a:rPr>
              <a:t>Publication of IOCCG Report #13: “</a:t>
            </a:r>
            <a:r>
              <a:rPr lang="en-US" dirty="0">
                <a:solidFill>
                  <a:srgbClr val="002569">
                    <a:lumMod val="75000"/>
                  </a:srgbClr>
                </a:solidFill>
                <a:latin typeface="Arial" pitchFamily="34" charset="0"/>
                <a:ea typeface="ＭＳ Ｐゴシック" pitchFamily="50" charset="-128"/>
                <a:cs typeface="Arial" pitchFamily="34" charset="0"/>
              </a:rPr>
              <a:t>Mission Requirements for Future Ocean-Colour Sensors</a:t>
            </a:r>
            <a:r>
              <a:rPr lang="en-US" dirty="0" smtClean="0">
                <a:solidFill>
                  <a:srgbClr val="002569">
                    <a:lumMod val="75000"/>
                  </a:srgbClr>
                </a:solidFill>
                <a:latin typeface="Arial" pitchFamily="34" charset="0"/>
                <a:ea typeface="ＭＳ Ｐゴシック" pitchFamily="50" charset="-128"/>
                <a:cs typeface="Arial" pitchFamily="34" charset="0"/>
              </a:rPr>
              <a:t>”</a:t>
            </a:r>
          </a:p>
          <a:p>
            <a:pPr marL="800100" lvl="1" indent="-342900" fontAlgn="base">
              <a:lnSpc>
                <a:spcPct val="90000"/>
              </a:lnSpc>
              <a:spcBef>
                <a:spcPct val="20000"/>
              </a:spcBef>
              <a:spcAft>
                <a:spcPct val="0"/>
              </a:spcAft>
              <a:buFont typeface="Lucida Grande"/>
              <a:buChar char="-"/>
              <a:defRPr/>
            </a:pPr>
            <a:r>
              <a:rPr lang="en-US" dirty="0">
                <a:solidFill>
                  <a:srgbClr val="002569">
                    <a:lumMod val="75000"/>
                  </a:srgbClr>
                </a:solidFill>
                <a:latin typeface="Arial" pitchFamily="34" charset="0"/>
                <a:ea typeface="ＭＳ Ｐゴシック" pitchFamily="50" charset="-128"/>
                <a:cs typeface="Arial" pitchFamily="34" charset="0"/>
              </a:rPr>
              <a:t>First International Ocean Colour Science (IOCS) </a:t>
            </a:r>
            <a:r>
              <a:rPr lang="en-US" dirty="0" smtClean="0">
                <a:solidFill>
                  <a:srgbClr val="002569">
                    <a:lumMod val="75000"/>
                  </a:srgbClr>
                </a:solidFill>
                <a:latin typeface="Arial" pitchFamily="34" charset="0"/>
                <a:ea typeface="ＭＳ Ｐゴシック" pitchFamily="50" charset="-128"/>
                <a:cs typeface="Arial" pitchFamily="34" charset="0"/>
              </a:rPr>
              <a:t>Meeting – May 2013</a:t>
            </a:r>
            <a:endParaRPr lang="en-GB" altLang="ja-JP" dirty="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r>
              <a:rPr lang="en-GB" altLang="ja-JP" sz="2400" b="1" dirty="0">
                <a:solidFill>
                  <a:srgbClr val="002569">
                    <a:lumMod val="75000"/>
                  </a:srgbClr>
                </a:solidFill>
                <a:latin typeface="Arial" pitchFamily="34" charset="0"/>
                <a:ea typeface="ＭＳ Ｐゴシック" pitchFamily="50" charset="-128"/>
                <a:cs typeface="Arial" pitchFamily="34" charset="0"/>
              </a:rPr>
              <a:t>Issues</a:t>
            </a:r>
          </a:p>
          <a:p>
            <a:pPr marL="800100" lvl="1" indent="-342900" fontAlgn="base">
              <a:lnSpc>
                <a:spcPct val="90000"/>
              </a:lnSpc>
              <a:spcBef>
                <a:spcPct val="20000"/>
              </a:spcBef>
              <a:spcAft>
                <a:spcPct val="0"/>
              </a:spcAft>
              <a:buFont typeface="Lucida Grande"/>
              <a:buChar char="-"/>
              <a:defRPr/>
            </a:pPr>
            <a:r>
              <a:rPr lang="en-US" dirty="0">
                <a:solidFill>
                  <a:srgbClr val="002569">
                    <a:lumMod val="75000"/>
                  </a:srgbClr>
                </a:solidFill>
                <a:latin typeface="Arial" pitchFamily="34" charset="0"/>
                <a:ea typeface="ＭＳ Ｐゴシック" pitchFamily="50" charset="-128"/>
                <a:cs typeface="Arial" pitchFamily="34" charset="0"/>
              </a:rPr>
              <a:t>CEOS Agency review and support for </a:t>
            </a:r>
            <a:r>
              <a:rPr lang="en-US" dirty="0" smtClean="0">
                <a:solidFill>
                  <a:srgbClr val="002569">
                    <a:lumMod val="75000"/>
                  </a:srgbClr>
                </a:solidFill>
                <a:latin typeface="Arial" pitchFamily="34" charset="0"/>
                <a:ea typeface="ＭＳ Ｐゴシック" pitchFamily="50" charset="-128"/>
                <a:cs typeface="Arial" pitchFamily="34" charset="0"/>
              </a:rPr>
              <a:t>implementation of INSITU</a:t>
            </a:r>
            <a:r>
              <a:rPr lang="en-US" dirty="0">
                <a:solidFill>
                  <a:srgbClr val="002569">
                    <a:lumMod val="75000"/>
                  </a:srgbClr>
                </a:solidFill>
                <a:latin typeface="Arial" pitchFamily="34" charset="0"/>
                <a:ea typeface="ＭＳ Ｐゴシック" pitchFamily="50" charset="-128"/>
                <a:cs typeface="Arial" pitchFamily="34" charset="0"/>
              </a:rPr>
              <a:t>-</a:t>
            </a:r>
            <a:r>
              <a:rPr lang="en-US" dirty="0" smtClean="0">
                <a:solidFill>
                  <a:srgbClr val="002569">
                    <a:lumMod val="75000"/>
                  </a:srgbClr>
                </a:solidFill>
                <a:latin typeface="Arial" pitchFamily="34" charset="0"/>
                <a:ea typeface="ＭＳ Ｐゴシック" pitchFamily="50" charset="-128"/>
                <a:cs typeface="Arial" pitchFamily="34" charset="0"/>
              </a:rPr>
              <a:t>OCR</a:t>
            </a:r>
          </a:p>
          <a:p>
            <a:pPr marL="800100" lvl="1" indent="-342900" fontAlgn="base">
              <a:lnSpc>
                <a:spcPct val="90000"/>
              </a:lnSpc>
              <a:spcBef>
                <a:spcPct val="20000"/>
              </a:spcBef>
              <a:spcAft>
                <a:spcPct val="0"/>
              </a:spcAft>
              <a:buFont typeface="Lucida Grande"/>
              <a:buChar char="-"/>
              <a:defRPr/>
            </a:pPr>
            <a:r>
              <a:rPr lang="en-GB" altLang="ja-JP" dirty="0" smtClean="0">
                <a:solidFill>
                  <a:srgbClr val="002569">
                    <a:lumMod val="75000"/>
                  </a:srgbClr>
                </a:solidFill>
                <a:latin typeface="Arial" pitchFamily="34" charset="0"/>
                <a:ea typeface="ＭＳ Ｐゴシック" pitchFamily="50" charset="-128"/>
                <a:cs typeface="Arial" pitchFamily="34" charset="0"/>
              </a:rPr>
              <a:t>Active </a:t>
            </a:r>
            <a:r>
              <a:rPr lang="en-GB" altLang="ja-JP" dirty="0">
                <a:solidFill>
                  <a:srgbClr val="002569">
                    <a:lumMod val="75000"/>
                  </a:srgbClr>
                </a:solidFill>
                <a:latin typeface="Arial" pitchFamily="34" charset="0"/>
                <a:ea typeface="ＭＳ Ｐゴシック" pitchFamily="50" charset="-128"/>
                <a:cs typeface="Arial" pitchFamily="34" charset="0"/>
              </a:rPr>
              <a:t>engagement and support of all appropriate CEOS agencies in the implementation of OCR-VC activities</a:t>
            </a:r>
          </a:p>
          <a:p>
            <a:pPr marL="800100" lvl="1" indent="-342900" fontAlgn="base">
              <a:lnSpc>
                <a:spcPct val="90000"/>
              </a:lnSpc>
              <a:spcBef>
                <a:spcPct val="20000"/>
              </a:spcBef>
              <a:spcAft>
                <a:spcPct val="0"/>
              </a:spcAft>
              <a:buFont typeface="Lucida Grande"/>
              <a:buChar char="-"/>
              <a:defRPr/>
            </a:pPr>
            <a:endParaRPr lang="en-US" dirty="0">
              <a:solidFill>
                <a:srgbClr val="FF0000"/>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US" sz="2400"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GB" altLang="ja-JP" sz="2400" b="1"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GB" altLang="ja-JP" sz="2000"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Arial" charset="0"/>
              <a:buChar char="•"/>
              <a:defRPr/>
            </a:pPr>
            <a:endParaRPr lang="en-GB" altLang="ja-JP" sz="2400" b="1" dirty="0" smtClean="0">
              <a:solidFill>
                <a:srgbClr val="002569">
                  <a:lumMod val="75000"/>
                </a:srgbClr>
              </a:solidFill>
              <a:latin typeface="Arial" pitchFamily="34" charset="0"/>
              <a:ea typeface="ＭＳ Ｐゴシック" pitchFamily="50" charset="-128"/>
              <a:cs typeface="Arial" pitchFamily="34" charset="0"/>
            </a:endParaRPr>
          </a:p>
        </p:txBody>
      </p:sp>
    </p:spTree>
    <p:extLst>
      <p:ext uri="{BB962C8B-B14F-4D97-AF65-F5344CB8AC3E}">
        <p14:creationId xmlns="" xmlns:p14="http://schemas.microsoft.com/office/powerpoint/2010/main" val="982858586"/>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29</a:t>
            </a:fld>
            <a:endParaRPr lang="en-US" smtClean="0"/>
          </a:p>
        </p:txBody>
      </p:sp>
      <p:sp>
        <p:nvSpPr>
          <p:cNvPr id="3075" name="Title 1"/>
          <p:cNvSpPr>
            <a:spLocks noGrp="1"/>
          </p:cNvSpPr>
          <p:nvPr>
            <p:ph type="title" idx="4294967295"/>
          </p:nvPr>
        </p:nvSpPr>
        <p:spPr>
          <a:xfrm>
            <a:off x="1320800" y="101600"/>
            <a:ext cx="7764463" cy="609600"/>
          </a:xfrm>
        </p:spPr>
        <p:txBody>
          <a:bodyPr/>
          <a:lstStyle/>
          <a:p>
            <a:pPr eaLnBrk="1" hangingPunct="1"/>
            <a:r>
              <a:rPr lang="en-US" dirty="0" smtClean="0">
                <a:latin typeface="Tahoma" pitchFamily="-106" charset="0"/>
                <a:ea typeface="ＭＳ Ｐゴシック" pitchFamily="-106" charset="-128"/>
                <a:cs typeface="Tahoma" pitchFamily="-106" charset="0"/>
              </a:rPr>
              <a:t>Sea Surface Temperature (SST-VC)</a:t>
            </a:r>
            <a:endParaRPr lang="en-US" dirty="0" smtClean="0">
              <a:solidFill>
                <a:srgbClr val="FF0000"/>
              </a:solidFill>
              <a:latin typeface="Tahoma" pitchFamily="-106" charset="0"/>
              <a:ea typeface="ＭＳ Ｐゴシック" pitchFamily="-106" charset="-128"/>
              <a:cs typeface="Tahoma" pitchFamily="-106" charset="0"/>
            </a:endParaRPr>
          </a:p>
        </p:txBody>
      </p:sp>
      <p:sp>
        <p:nvSpPr>
          <p:cNvPr id="6" name="Rectangle 3"/>
          <p:cNvSpPr txBox="1">
            <a:spLocks noChangeArrowheads="1"/>
          </p:cNvSpPr>
          <p:nvPr/>
        </p:nvSpPr>
        <p:spPr>
          <a:xfrm>
            <a:off x="147037" y="1558223"/>
            <a:ext cx="8996963" cy="5129942"/>
          </a:xfrm>
          <a:prstGeom prst="rect">
            <a:avLst/>
          </a:prstGeom>
        </p:spPr>
        <p:txBody>
          <a:bodyPr/>
          <a:lstStyle/>
          <a:p>
            <a:pPr marL="342900" indent="-342900" fontAlgn="base">
              <a:lnSpc>
                <a:spcPct val="90000"/>
              </a:lnSpc>
              <a:spcBef>
                <a:spcPct val="20000"/>
              </a:spcBef>
              <a:spcAft>
                <a:spcPct val="0"/>
              </a:spcAft>
              <a:buFont typeface="Arial" charset="0"/>
              <a:buChar char="•"/>
              <a:defRPr/>
            </a:pPr>
            <a:r>
              <a:rPr lang="en-GB" altLang="ja-JP" sz="2400" b="1" dirty="0">
                <a:solidFill>
                  <a:srgbClr val="002569">
                    <a:lumMod val="75000"/>
                  </a:srgbClr>
                </a:solidFill>
                <a:latin typeface="Arial" pitchFamily="34" charset="0"/>
                <a:ea typeface="ＭＳ Ｐゴシック" pitchFamily="50" charset="-128"/>
                <a:cs typeface="Arial" pitchFamily="34" charset="0"/>
              </a:rPr>
              <a:t>Key outcomes</a:t>
            </a:r>
          </a:p>
          <a:p>
            <a:pPr marL="800100" lvl="1" indent="-342900" fontAlgn="base">
              <a:lnSpc>
                <a:spcPct val="90000"/>
              </a:lnSpc>
              <a:spcBef>
                <a:spcPct val="20000"/>
              </a:spcBef>
              <a:spcAft>
                <a:spcPct val="0"/>
              </a:spcAft>
              <a:buFont typeface="Lucida Grande"/>
              <a:buChar char="-"/>
              <a:defRPr/>
            </a:pPr>
            <a:r>
              <a:rPr lang="en-GB" dirty="0" smtClean="0">
                <a:solidFill>
                  <a:srgbClr val="002569">
                    <a:lumMod val="75000"/>
                  </a:srgbClr>
                </a:solidFill>
                <a:latin typeface="Arial" pitchFamily="34" charset="0"/>
                <a:ea typeface="ＭＳ Ｐゴシック" pitchFamily="50" charset="-128"/>
                <a:cs typeface="Arial" pitchFamily="34" charset="0"/>
              </a:rPr>
              <a:t>ECV support and </a:t>
            </a:r>
            <a:r>
              <a:rPr lang="en-GB" altLang="ja-JP" dirty="0">
                <a:solidFill>
                  <a:srgbClr val="002569">
                    <a:lumMod val="75000"/>
                  </a:srgbClr>
                </a:solidFill>
                <a:latin typeface="Arial" pitchFamily="34" charset="0"/>
                <a:ea typeface="ＭＳ Ｐゴシック" pitchFamily="50" charset="-128"/>
                <a:cs typeface="Arial" pitchFamily="34" charset="0"/>
              </a:rPr>
              <a:t>Fully developed Climate Data Assessment Framework </a:t>
            </a:r>
            <a:r>
              <a:rPr lang="en-GB" altLang="ja-JP" sz="1400" dirty="0">
                <a:solidFill>
                  <a:srgbClr val="002569">
                    <a:lumMod val="75000"/>
                  </a:srgbClr>
                </a:solidFill>
                <a:latin typeface="Arial" pitchFamily="34" charset="0"/>
                <a:ea typeface="ＭＳ Ｐゴシック" pitchFamily="50" charset="-128"/>
                <a:cs typeface="Arial" pitchFamily="34" charset="0"/>
              </a:rPr>
              <a:t>(CDAF)</a:t>
            </a:r>
            <a:r>
              <a:rPr lang="en-GB" altLang="ja-JP" sz="1100" dirty="0">
                <a:solidFill>
                  <a:srgbClr val="002569">
                    <a:lumMod val="75000"/>
                  </a:srgbClr>
                </a:solidFill>
                <a:latin typeface="Arial" pitchFamily="34" charset="0"/>
                <a:ea typeface="ＭＳ Ｐゴシック" pitchFamily="50" charset="-128"/>
                <a:cs typeface="Arial" pitchFamily="34" charset="0"/>
              </a:rPr>
              <a:t> </a:t>
            </a:r>
            <a:endParaRPr lang="en-GB" altLang="ja-JP"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r>
              <a:rPr lang="en-AU" dirty="0" smtClean="0">
                <a:solidFill>
                  <a:srgbClr val="002569">
                    <a:lumMod val="75000"/>
                  </a:srgbClr>
                </a:solidFill>
                <a:latin typeface="Arial" pitchFamily="34" charset="0"/>
                <a:ea typeface="ＭＳ Ｐゴシック" pitchFamily="50" charset="-128"/>
                <a:cs typeface="Arial" pitchFamily="34" charset="0"/>
              </a:rPr>
              <a:t>long </a:t>
            </a:r>
            <a:r>
              <a:rPr lang="en-AU" dirty="0">
                <a:solidFill>
                  <a:srgbClr val="002569">
                    <a:lumMod val="75000"/>
                  </a:srgbClr>
                </a:solidFill>
                <a:latin typeface="Arial" pitchFamily="34" charset="0"/>
                <a:ea typeface="ＭＳ Ｐゴシック" pitchFamily="50" charset="-128"/>
                <a:cs typeface="Arial" pitchFamily="34" charset="0"/>
              </a:rPr>
              <a:t>term continuity of all necessary space-based components including passive microwave and dual-view, high quality IR reference-sensor SST data </a:t>
            </a:r>
            <a:r>
              <a:rPr lang="en-GB" dirty="0">
                <a:solidFill>
                  <a:srgbClr val="002569">
                    <a:lumMod val="75000"/>
                  </a:srgbClr>
                </a:solidFill>
                <a:latin typeface="Arial" pitchFamily="34" charset="0"/>
                <a:ea typeface="ＭＳ Ｐゴシック" pitchFamily="50" charset="-128"/>
                <a:cs typeface="Arial" pitchFamily="34" charset="0"/>
              </a:rPr>
              <a:t>VC </a:t>
            </a:r>
            <a:r>
              <a:rPr lang="en-GB" dirty="0" smtClean="0">
                <a:solidFill>
                  <a:srgbClr val="002569">
                    <a:lumMod val="75000"/>
                  </a:srgbClr>
                </a:solidFill>
                <a:latin typeface="Arial" pitchFamily="34" charset="0"/>
                <a:ea typeface="ＭＳ Ｐゴシック" pitchFamily="50" charset="-128"/>
                <a:cs typeface="Arial" pitchFamily="34" charset="0"/>
              </a:rPr>
              <a:t>Portal</a:t>
            </a:r>
          </a:p>
          <a:p>
            <a:pPr marL="800100" lvl="1" indent="-342900" fontAlgn="base">
              <a:lnSpc>
                <a:spcPct val="90000"/>
              </a:lnSpc>
              <a:spcBef>
                <a:spcPct val="20000"/>
              </a:spcBef>
              <a:spcAft>
                <a:spcPct val="0"/>
              </a:spcAft>
              <a:buFont typeface="Lucida Grande"/>
              <a:buChar char="-"/>
              <a:defRPr/>
            </a:pPr>
            <a:r>
              <a:rPr lang="en-GB" altLang="ja-JP" dirty="0" smtClean="0">
                <a:solidFill>
                  <a:srgbClr val="002569">
                    <a:lumMod val="75000"/>
                  </a:srgbClr>
                </a:solidFill>
                <a:latin typeface="Arial" pitchFamily="34" charset="0"/>
                <a:ea typeface="ＭＳ Ｐゴシック" pitchFamily="50" charset="-128"/>
                <a:cs typeface="Arial" pitchFamily="34" charset="0"/>
              </a:rPr>
              <a:t>100</a:t>
            </a:r>
            <a:r>
              <a:rPr lang="en-GB" altLang="ja-JP" dirty="0">
                <a:solidFill>
                  <a:srgbClr val="002569">
                    <a:lumMod val="75000"/>
                  </a:srgbClr>
                </a:solidFill>
                <a:latin typeface="Arial" pitchFamily="34" charset="0"/>
                <a:ea typeface="ＭＳ Ｐゴシック" pitchFamily="50" charset="-128"/>
                <a:cs typeface="Arial" pitchFamily="34" charset="0"/>
              </a:rPr>
              <a:t>% of GHRSST products discoverable through CEOS IDN and </a:t>
            </a:r>
            <a:r>
              <a:rPr lang="en-GB" altLang="ja-JP" dirty="0" smtClean="0">
                <a:solidFill>
                  <a:srgbClr val="002569">
                    <a:lumMod val="75000"/>
                  </a:srgbClr>
                </a:solidFill>
                <a:latin typeface="Arial" pitchFamily="34" charset="0"/>
                <a:ea typeface="ＭＳ Ｐゴシック" pitchFamily="50" charset="-128"/>
                <a:cs typeface="Arial" pitchFamily="34" charset="0"/>
              </a:rPr>
              <a:t>CWIC</a:t>
            </a:r>
          </a:p>
          <a:p>
            <a:pPr marL="342900" indent="-342900" fontAlgn="base">
              <a:lnSpc>
                <a:spcPct val="90000"/>
              </a:lnSpc>
              <a:spcBef>
                <a:spcPct val="20000"/>
              </a:spcBef>
              <a:spcAft>
                <a:spcPct val="0"/>
              </a:spcAft>
              <a:buFont typeface="Arial" charset="0"/>
              <a:buChar char="•"/>
              <a:defRPr/>
            </a:pPr>
            <a:endParaRPr lang="en-GB" altLang="ja-JP" sz="2400" b="1" dirty="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r>
              <a:rPr lang="en-GB" altLang="ja-JP" sz="2400" b="1" dirty="0">
                <a:solidFill>
                  <a:srgbClr val="002569">
                    <a:lumMod val="75000"/>
                  </a:srgbClr>
                </a:solidFill>
                <a:latin typeface="Arial" pitchFamily="34" charset="0"/>
                <a:ea typeface="ＭＳ Ｐゴシック" pitchFamily="50" charset="-128"/>
                <a:cs typeface="Arial" pitchFamily="34" charset="0"/>
              </a:rPr>
              <a:t>Progress</a:t>
            </a:r>
          </a:p>
          <a:p>
            <a:pPr marL="800100" lvl="1" indent="-342900" fontAlgn="base">
              <a:lnSpc>
                <a:spcPct val="90000"/>
              </a:lnSpc>
              <a:spcBef>
                <a:spcPct val="20000"/>
              </a:spcBef>
              <a:spcAft>
                <a:spcPct val="0"/>
              </a:spcAft>
              <a:buFont typeface="Lucida Grande"/>
              <a:buChar char="-"/>
              <a:defRPr/>
            </a:pPr>
            <a:r>
              <a:rPr lang="en-GB" altLang="ja-JP" dirty="0">
                <a:solidFill>
                  <a:srgbClr val="002569"/>
                </a:solidFill>
                <a:latin typeface="Arial" charset="0"/>
                <a:ea typeface="ＭＳ Ｐゴシック" pitchFamily="-106" charset="-128"/>
              </a:rPr>
              <a:t>83% of GHRSST products discoverable through CEOS IDN and </a:t>
            </a:r>
            <a:r>
              <a:rPr lang="en-GB" altLang="ja-JP" dirty="0" smtClean="0">
                <a:solidFill>
                  <a:srgbClr val="002569"/>
                </a:solidFill>
                <a:latin typeface="Arial" charset="0"/>
                <a:ea typeface="ＭＳ Ｐゴシック" pitchFamily="-106" charset="-128"/>
              </a:rPr>
              <a:t>CWIC</a:t>
            </a:r>
          </a:p>
          <a:p>
            <a:pPr marL="800100" lvl="1" indent="-342900" fontAlgn="base">
              <a:lnSpc>
                <a:spcPct val="90000"/>
              </a:lnSpc>
              <a:spcBef>
                <a:spcPct val="20000"/>
              </a:spcBef>
              <a:spcAft>
                <a:spcPct val="0"/>
              </a:spcAft>
              <a:buFont typeface="Lucida Grande"/>
              <a:buChar char="-"/>
              <a:defRPr/>
            </a:pPr>
            <a:r>
              <a:rPr lang="en-GB" altLang="ja-JP" dirty="0">
                <a:solidFill>
                  <a:srgbClr val="002569"/>
                </a:solidFill>
                <a:latin typeface="Arial" charset="0"/>
                <a:ea typeface="ＭＳ Ｐゴシック" pitchFamily="-106" charset="-128"/>
              </a:rPr>
              <a:t>Version 1 CDAF presented to Science Team and under consideration for adoption. Pilot applications of CDAF identified at June 2013 </a:t>
            </a:r>
            <a:r>
              <a:rPr lang="en-GB" altLang="ja-JP" dirty="0" smtClean="0">
                <a:solidFill>
                  <a:srgbClr val="002569"/>
                </a:solidFill>
                <a:latin typeface="Arial" charset="0"/>
                <a:ea typeface="ＭＳ Ｐゴシック" pitchFamily="-106" charset="-128"/>
              </a:rPr>
              <a:t>meeting</a:t>
            </a:r>
            <a:endParaRPr lang="en-GB" altLang="ja-JP" dirty="0">
              <a:solidFill>
                <a:srgbClr val="002569"/>
              </a:solidFill>
              <a:latin typeface="Arial" charset="0"/>
              <a:ea typeface="ＭＳ Ｐゴシック" pitchFamily="-106" charset="-128"/>
            </a:endParaRPr>
          </a:p>
          <a:p>
            <a:pPr marL="342900" indent="-342900" fontAlgn="base">
              <a:lnSpc>
                <a:spcPct val="90000"/>
              </a:lnSpc>
              <a:spcBef>
                <a:spcPct val="20000"/>
              </a:spcBef>
              <a:spcAft>
                <a:spcPct val="0"/>
              </a:spcAft>
              <a:buFont typeface="Arial" charset="0"/>
              <a:buChar char="•"/>
              <a:defRPr/>
            </a:pPr>
            <a:endParaRPr lang="en-GB" altLang="ja-JP" sz="2400" b="1" dirty="0" smtClean="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r>
              <a:rPr lang="en-GB" altLang="ja-JP" sz="2400" b="1" dirty="0" smtClean="0">
                <a:solidFill>
                  <a:srgbClr val="002569">
                    <a:lumMod val="75000"/>
                  </a:srgbClr>
                </a:solidFill>
                <a:latin typeface="Arial" pitchFamily="34" charset="0"/>
                <a:ea typeface="ＭＳ Ｐゴシック" pitchFamily="50" charset="-128"/>
                <a:cs typeface="Arial" pitchFamily="34" charset="0"/>
              </a:rPr>
              <a:t>Issues</a:t>
            </a:r>
          </a:p>
          <a:p>
            <a:pPr marL="800100" lvl="1" indent="-342900" fontAlgn="base">
              <a:lnSpc>
                <a:spcPct val="90000"/>
              </a:lnSpc>
              <a:spcBef>
                <a:spcPct val="20000"/>
              </a:spcBef>
              <a:spcAft>
                <a:spcPct val="0"/>
              </a:spcAft>
              <a:buFont typeface="Lucida Grande"/>
              <a:buChar char="-"/>
              <a:defRPr/>
            </a:pPr>
            <a:r>
              <a:rPr lang="en-AU" dirty="0" smtClean="0">
                <a:solidFill>
                  <a:srgbClr val="002569">
                    <a:lumMod val="75000"/>
                  </a:srgbClr>
                </a:solidFill>
                <a:latin typeface="Arial" pitchFamily="34" charset="0"/>
                <a:ea typeface="ＭＳ Ｐゴシック" pitchFamily="50" charset="-128"/>
                <a:cs typeface="Arial" pitchFamily="34" charset="0"/>
              </a:rPr>
              <a:t>Participation essential and remains a challenge</a:t>
            </a:r>
          </a:p>
          <a:p>
            <a:pPr marL="800100" lvl="1" indent="-342900" fontAlgn="base">
              <a:lnSpc>
                <a:spcPct val="90000"/>
              </a:lnSpc>
              <a:spcBef>
                <a:spcPct val="20000"/>
              </a:spcBef>
              <a:spcAft>
                <a:spcPct val="0"/>
              </a:spcAft>
              <a:buFont typeface="Lucida Grande"/>
              <a:buChar char="-"/>
              <a:defRPr/>
            </a:pPr>
            <a:r>
              <a:rPr lang="en-GB" altLang="ja-JP" dirty="0">
                <a:solidFill>
                  <a:srgbClr val="002569">
                    <a:lumMod val="75000"/>
                  </a:srgbClr>
                </a:solidFill>
                <a:latin typeface="Arial" pitchFamily="34" charset="0"/>
                <a:ea typeface="ＭＳ Ｐゴシック" pitchFamily="50" charset="-128"/>
                <a:cs typeface="Arial" pitchFamily="34" charset="0"/>
              </a:rPr>
              <a:t>Request </a:t>
            </a:r>
            <a:r>
              <a:rPr lang="en-GB" altLang="ja-JP" dirty="0" smtClean="0">
                <a:solidFill>
                  <a:srgbClr val="002569">
                    <a:lumMod val="75000"/>
                  </a:srgbClr>
                </a:solidFill>
                <a:latin typeface="Arial" pitchFamily="34" charset="0"/>
                <a:ea typeface="ＭＳ Ｐゴシック" pitchFamily="50" charset="-128"/>
                <a:cs typeface="Arial" pitchFamily="34" charset="0"/>
              </a:rPr>
              <a:t>CEOS Agencies </a:t>
            </a:r>
            <a:r>
              <a:rPr lang="en-GB" altLang="ja-JP" dirty="0">
                <a:solidFill>
                  <a:srgbClr val="002569">
                    <a:lumMod val="75000"/>
                  </a:srgbClr>
                </a:solidFill>
                <a:latin typeface="Arial" pitchFamily="34" charset="0"/>
                <a:ea typeface="ＭＳ Ｐゴシック" pitchFamily="50" charset="-128"/>
                <a:cs typeface="Arial" pitchFamily="34" charset="0"/>
              </a:rPr>
              <a:t>to digitize and curate paper archives for past, present and future missions </a:t>
            </a:r>
          </a:p>
          <a:p>
            <a:pPr marL="800100" lvl="1" indent="-342900" fontAlgn="base">
              <a:lnSpc>
                <a:spcPct val="90000"/>
              </a:lnSpc>
              <a:spcBef>
                <a:spcPct val="20000"/>
              </a:spcBef>
              <a:spcAft>
                <a:spcPct val="0"/>
              </a:spcAft>
              <a:buFont typeface="Lucida Grande"/>
              <a:buChar char="-"/>
              <a:defRPr/>
            </a:pPr>
            <a:endParaRPr lang="en-AU"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AU" dirty="0">
              <a:solidFill>
                <a:srgbClr val="002569">
                  <a:lumMod val="75000"/>
                </a:srgbClr>
              </a:solidFill>
              <a:latin typeface="Arial" pitchFamily="34" charset="0"/>
              <a:ea typeface="ＭＳ Ｐゴシック" pitchFamily="50" charset="-128"/>
              <a:cs typeface="Arial" pitchFamily="34" charset="0"/>
            </a:endParaRPr>
          </a:p>
          <a:p>
            <a:pPr lvl="1" fontAlgn="base">
              <a:lnSpc>
                <a:spcPct val="90000"/>
              </a:lnSpc>
              <a:spcBef>
                <a:spcPct val="20000"/>
              </a:spcBef>
              <a:spcAft>
                <a:spcPct val="0"/>
              </a:spcAft>
              <a:defRPr/>
            </a:pPr>
            <a:endParaRPr lang="en-AU"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GB" altLang="ja-JP" dirty="0">
              <a:solidFill>
                <a:srgbClr val="FF0000"/>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US" dirty="0">
              <a:solidFill>
                <a:srgbClr val="FF0000"/>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US" sz="2400"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GB" altLang="ja-JP" sz="2400" b="1"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GB" altLang="ja-JP" sz="2000"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Arial" charset="0"/>
              <a:buChar char="•"/>
              <a:defRPr/>
            </a:pPr>
            <a:endParaRPr lang="en-GB" altLang="ja-JP" sz="2400" b="1" dirty="0" smtClean="0">
              <a:solidFill>
                <a:srgbClr val="002569">
                  <a:lumMod val="75000"/>
                </a:srgbClr>
              </a:solidFill>
              <a:latin typeface="Arial" pitchFamily="34" charset="0"/>
              <a:ea typeface="ＭＳ Ｐゴシック" pitchFamily="50" charset="-128"/>
              <a:cs typeface="Arial" pitchFamily="34" charset="0"/>
            </a:endParaRPr>
          </a:p>
        </p:txBody>
      </p:sp>
    </p:spTree>
    <p:extLst>
      <p:ext uri="{BB962C8B-B14F-4D97-AF65-F5344CB8AC3E}">
        <p14:creationId xmlns="" xmlns:p14="http://schemas.microsoft.com/office/powerpoint/2010/main" val="352183479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a:t>
            </a:fld>
            <a:endParaRPr lang="en-US" smtClean="0"/>
          </a:p>
        </p:txBody>
      </p:sp>
      <p:sp>
        <p:nvSpPr>
          <p:cNvPr id="3075" name="Title 1"/>
          <p:cNvSpPr>
            <a:spLocks noGrp="1"/>
          </p:cNvSpPr>
          <p:nvPr>
            <p:ph type="title" idx="4294967295"/>
          </p:nvPr>
        </p:nvSpPr>
        <p:spPr>
          <a:xfrm>
            <a:off x="1320800" y="85061"/>
            <a:ext cx="7568019" cy="627320"/>
          </a:xfrm>
        </p:spPr>
        <p:txBody>
          <a:bodyPr/>
          <a:lstStyle/>
          <a:p>
            <a:pPr eaLnBrk="1" hangingPunct="1"/>
            <a:r>
              <a:rPr lang="en-US" sz="2800" dirty="0" smtClean="0">
                <a:solidFill>
                  <a:srgbClr val="FFFF00"/>
                </a:solidFill>
                <a:latin typeface="Tahoma" pitchFamily="-106" charset="0"/>
                <a:ea typeface="ＭＳ Ｐゴシック" pitchFamily="-106" charset="-128"/>
                <a:cs typeface="Tahoma" pitchFamily="-106" charset="0"/>
              </a:rPr>
              <a:t>PART 1</a:t>
            </a:r>
          </a:p>
        </p:txBody>
      </p:sp>
      <p:sp>
        <p:nvSpPr>
          <p:cNvPr id="7" name="Slide Number Placeholder 5"/>
          <p:cNvSpPr txBox="1">
            <a:spLocks/>
          </p:cNvSpPr>
          <p:nvPr/>
        </p:nvSpPr>
        <p:spPr>
          <a:xfrm>
            <a:off x="7278737" y="6567055"/>
            <a:ext cx="1639186" cy="205885"/>
          </a:xfrm>
          <a:prstGeom prst="rect">
            <a:avLst/>
          </a:prstGeom>
        </p:spPr>
        <p:txBody>
          <a:bodyPr vert="horz" wrap="square" lIns="91440" tIns="45720" rIns="91440" bIns="45720" numCol="1" anchor="t" anchorCtr="0" compatLnSpc="1">
            <a:prstTxWarp prst="textNoShape">
              <a:avLst/>
            </a:prstTxWarp>
          </a:bodyPr>
          <a:lstStyle/>
          <a:p>
            <a:pPr marL="0" marR="0" lvl="0" indent="0" algn="r" defTabSz="457200" rtl="0" eaLnBrk="0" fontAlgn="base" latinLnBrk="0" hangingPunct="0">
              <a:lnSpc>
                <a:spcPct val="100000"/>
              </a:lnSpc>
              <a:spcBef>
                <a:spcPct val="50000"/>
              </a:spcBef>
              <a:spcAft>
                <a:spcPct val="0"/>
              </a:spcAft>
              <a:buClrTx/>
              <a:buSzTx/>
              <a:buFontTx/>
              <a:buNone/>
              <a:tabLst/>
              <a:defRPr/>
            </a:pPr>
            <a:fld id="{685D9731-F711-4403-8BC4-60A829C86C9C}" type="slidenum">
              <a:rPr kumimoji="0" lang="en-US" sz="1000" b="0" i="0" u="none" strike="noStrike" kern="1200" cap="none" spc="0" normalizeH="0" baseline="0" noProof="0" smtClean="0">
                <a:ln>
                  <a:noFill/>
                </a:ln>
                <a:solidFill>
                  <a:srgbClr val="002569"/>
                </a:solidFill>
                <a:effectLst/>
                <a:uLnTx/>
                <a:uFillTx/>
                <a:latin typeface="Century Gothic" pitchFamily="34" charset="0"/>
                <a:ea typeface="ＭＳ Ｐゴシック" pitchFamily="-106" charset="-128"/>
                <a:cs typeface="Calibri" pitchFamily="-106" charset="0"/>
              </a:rPr>
              <a:pPr marL="0" marR="0" lvl="0" indent="0" algn="r" defTabSz="457200" rtl="0" eaLnBrk="0" fontAlgn="base" latinLnBrk="0" hangingPunct="0">
                <a:lnSpc>
                  <a:spcPct val="100000"/>
                </a:lnSpc>
                <a:spcBef>
                  <a:spcPct val="50000"/>
                </a:spcBef>
                <a:spcAft>
                  <a:spcPct val="0"/>
                </a:spcAft>
                <a:buClrTx/>
                <a:buSzTx/>
                <a:buFontTx/>
                <a:buNone/>
                <a:tabLst/>
                <a:defRPr/>
              </a:pPr>
              <a:t>3</a:t>
            </a:fld>
            <a:endParaRPr kumimoji="0" lang="en-US" sz="1000" b="0" i="0" u="none" strike="noStrike" kern="1200" cap="none" spc="0" normalizeH="0" baseline="0" noProof="0" smtClean="0">
              <a:ln>
                <a:noFill/>
              </a:ln>
              <a:solidFill>
                <a:srgbClr val="002569"/>
              </a:solidFill>
              <a:effectLst/>
              <a:uLnTx/>
              <a:uFillTx/>
              <a:latin typeface="Century Gothic" pitchFamily="34" charset="0"/>
              <a:ea typeface="ＭＳ Ｐゴシック" pitchFamily="-106" charset="-128"/>
              <a:cs typeface="Calibri" pitchFamily="-106" charset="0"/>
            </a:endParaRPr>
          </a:p>
        </p:txBody>
      </p:sp>
      <p:sp>
        <p:nvSpPr>
          <p:cNvPr id="8" name="Content Placeholder 8"/>
          <p:cNvSpPr txBox="1">
            <a:spLocks/>
          </p:cNvSpPr>
          <p:nvPr/>
        </p:nvSpPr>
        <p:spPr bwMode="auto">
          <a:xfrm>
            <a:off x="240142" y="1440873"/>
            <a:ext cx="8686800" cy="51261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US" sz="4800" b="1" i="0" u="none" strike="noStrike" kern="0" cap="none" spc="0" normalizeH="0" baseline="0" noProof="0" dirty="0" smtClean="0">
              <a:ln>
                <a:noFill/>
              </a:ln>
              <a:solidFill>
                <a:schemeClr val="tx2"/>
              </a:solidFill>
              <a:effectLst/>
              <a:uLnTx/>
              <a:uFillTx/>
              <a:latin typeface="Arial" charset="0"/>
              <a:ea typeface="ＭＳ Ｐゴシック" charset="-128"/>
              <a:cs typeface="ＭＳ Ｐゴシック" charset="-128"/>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sz="4400" b="1" i="0" u="none" strike="noStrike" kern="0" cap="none" spc="0" normalizeH="0" baseline="0" noProof="0" dirty="0" smtClean="0">
                <a:ln>
                  <a:noFill/>
                </a:ln>
                <a:solidFill>
                  <a:schemeClr val="tx2"/>
                </a:solidFill>
                <a:effectLst/>
                <a:uLnTx/>
                <a:uFillTx/>
                <a:latin typeface="Arial" charset="0"/>
                <a:ea typeface="ＭＳ Ｐゴシック" charset="-128"/>
                <a:cs typeface="ＭＳ Ｐゴシック" charset="-128"/>
              </a:rPr>
              <a:t>Highlights of CEOS Contributions to GEO 2012-2015 Work Plan</a:t>
            </a:r>
            <a:endParaRPr kumimoji="0" lang="en-US" sz="4400" b="1" i="0" u="none" strike="noStrike" kern="0" cap="none" spc="0" normalizeH="0" baseline="0" noProof="0" dirty="0">
              <a:ln>
                <a:noFill/>
              </a:ln>
              <a:solidFill>
                <a:schemeClr val="tx2"/>
              </a:solidFill>
              <a:effectLst/>
              <a:uLnTx/>
              <a:uFillTx/>
              <a:latin typeface="Arial" charset="0"/>
              <a:ea typeface="ＭＳ Ｐゴシック" charset="-128"/>
              <a:cs typeface="ＭＳ Ｐゴシック" charset="-128"/>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30</a:t>
            </a:fld>
            <a:endParaRPr lang="en-US" smtClean="0"/>
          </a:p>
        </p:txBody>
      </p:sp>
      <p:sp>
        <p:nvSpPr>
          <p:cNvPr id="3075" name="Title 1"/>
          <p:cNvSpPr>
            <a:spLocks noGrp="1"/>
          </p:cNvSpPr>
          <p:nvPr>
            <p:ph type="title" idx="4294967295"/>
          </p:nvPr>
        </p:nvSpPr>
        <p:spPr>
          <a:xfrm>
            <a:off x="1320800" y="101600"/>
            <a:ext cx="7764463" cy="609600"/>
          </a:xfrm>
        </p:spPr>
        <p:txBody>
          <a:bodyPr/>
          <a:lstStyle/>
          <a:p>
            <a:pPr eaLnBrk="1" hangingPunct="1"/>
            <a:r>
              <a:rPr lang="en-US" dirty="0" smtClean="0">
                <a:latin typeface="Tahoma" pitchFamily="-106" charset="0"/>
                <a:ea typeface="ＭＳ Ｐゴシック" pitchFamily="-106" charset="-128"/>
                <a:cs typeface="Tahoma" pitchFamily="-106" charset="0"/>
              </a:rPr>
              <a:t>Land Surface Imaging (LSI-VC)</a:t>
            </a:r>
            <a:endParaRPr lang="en-US" dirty="0" smtClean="0">
              <a:solidFill>
                <a:srgbClr val="FF0000"/>
              </a:solidFill>
              <a:latin typeface="Tahoma" pitchFamily="-106" charset="0"/>
              <a:ea typeface="ＭＳ Ｐゴシック" pitchFamily="-106" charset="-128"/>
              <a:cs typeface="Tahoma" pitchFamily="-106" charset="0"/>
            </a:endParaRPr>
          </a:p>
        </p:txBody>
      </p:sp>
      <p:sp>
        <p:nvSpPr>
          <p:cNvPr id="6" name="Rectangle 3"/>
          <p:cNvSpPr txBox="1">
            <a:spLocks noChangeArrowheads="1"/>
          </p:cNvSpPr>
          <p:nvPr/>
        </p:nvSpPr>
        <p:spPr>
          <a:xfrm>
            <a:off x="147037" y="1558223"/>
            <a:ext cx="8832205" cy="5129942"/>
          </a:xfrm>
          <a:prstGeom prst="rect">
            <a:avLst/>
          </a:prstGeom>
        </p:spPr>
        <p:txBody>
          <a:bodyPr/>
          <a:lstStyle/>
          <a:p>
            <a:pPr marL="342900" indent="-342900" fontAlgn="base">
              <a:lnSpc>
                <a:spcPct val="90000"/>
              </a:lnSpc>
              <a:spcBef>
                <a:spcPct val="20000"/>
              </a:spcBef>
              <a:spcAft>
                <a:spcPct val="0"/>
              </a:spcAft>
              <a:buFont typeface="Arial" charset="0"/>
              <a:buChar char="•"/>
              <a:defRPr/>
            </a:pPr>
            <a:r>
              <a:rPr lang="en-GB" altLang="ja-JP" sz="2400" b="1" dirty="0">
                <a:solidFill>
                  <a:srgbClr val="002569">
                    <a:lumMod val="75000"/>
                  </a:srgbClr>
                </a:solidFill>
                <a:latin typeface="Arial" pitchFamily="34" charset="0"/>
                <a:ea typeface="ＭＳ Ｐゴシック" pitchFamily="50" charset="-128"/>
                <a:cs typeface="Arial" pitchFamily="34" charset="0"/>
              </a:rPr>
              <a:t>Key outcomes</a:t>
            </a:r>
          </a:p>
          <a:p>
            <a:pPr marL="800100" lvl="1" indent="-342900" fontAlgn="base">
              <a:lnSpc>
                <a:spcPct val="90000"/>
              </a:lnSpc>
              <a:spcBef>
                <a:spcPct val="20000"/>
              </a:spcBef>
              <a:spcAft>
                <a:spcPct val="0"/>
              </a:spcAft>
              <a:buFont typeface="Lucida Grande"/>
              <a:buChar char="-"/>
              <a:defRPr/>
            </a:pPr>
            <a:r>
              <a:rPr lang="en-GB" dirty="0">
                <a:solidFill>
                  <a:srgbClr val="002569">
                    <a:lumMod val="75000"/>
                  </a:srgbClr>
                </a:solidFill>
                <a:latin typeface="Arial" pitchFamily="34" charset="0"/>
                <a:ea typeface="ＭＳ Ｐゴシック" pitchFamily="50" charset="-128"/>
                <a:cs typeface="Arial" pitchFamily="34" charset="0"/>
              </a:rPr>
              <a:t>Mid Resolution Guidelines </a:t>
            </a:r>
            <a:r>
              <a:rPr lang="en-GB" dirty="0" smtClean="0">
                <a:solidFill>
                  <a:srgbClr val="002569">
                    <a:lumMod val="75000"/>
                  </a:srgbClr>
                </a:solidFill>
                <a:latin typeface="Arial" pitchFamily="34" charset="0"/>
                <a:ea typeface="ＭＳ Ｐゴシック" pitchFamily="50" charset="-128"/>
                <a:cs typeface="Arial" pitchFamily="34" charset="0"/>
              </a:rPr>
              <a:t>document</a:t>
            </a:r>
          </a:p>
          <a:p>
            <a:pPr marL="800100" lvl="1" indent="-342900" fontAlgn="base">
              <a:lnSpc>
                <a:spcPct val="90000"/>
              </a:lnSpc>
              <a:spcBef>
                <a:spcPct val="20000"/>
              </a:spcBef>
              <a:spcAft>
                <a:spcPct val="0"/>
              </a:spcAft>
              <a:buFont typeface="Lucida Grande"/>
              <a:buChar char="-"/>
              <a:defRPr/>
            </a:pPr>
            <a:r>
              <a:rPr lang="en-GB" altLang="ja-JP" dirty="0" smtClean="0">
                <a:solidFill>
                  <a:schemeClr val="tx1">
                    <a:lumMod val="75000"/>
                  </a:schemeClr>
                </a:solidFill>
                <a:latin typeface="Arial" pitchFamily="34" charset="0"/>
                <a:ea typeface="ＭＳ Ｐゴシック" pitchFamily="50" charset="-128"/>
                <a:cs typeface="Arial" pitchFamily="34" charset="0"/>
              </a:rPr>
              <a:t>MS3Ortho </a:t>
            </a:r>
            <a:r>
              <a:rPr lang="en-GB" altLang="ja-JP" dirty="0">
                <a:solidFill>
                  <a:schemeClr val="tx1">
                    <a:lumMod val="75000"/>
                  </a:schemeClr>
                </a:solidFill>
                <a:latin typeface="Arial" pitchFamily="34" charset="0"/>
                <a:ea typeface="ＭＳ Ｐゴシック" pitchFamily="50" charset="-128"/>
                <a:cs typeface="Arial" pitchFamily="34" charset="0"/>
              </a:rPr>
              <a:t>engine (INPE’s contribution</a:t>
            </a:r>
            <a:r>
              <a:rPr lang="en-GB" altLang="ja-JP" dirty="0" smtClean="0">
                <a:solidFill>
                  <a:schemeClr val="tx1">
                    <a:lumMod val="75000"/>
                  </a:schemeClr>
                </a:solidFill>
                <a:latin typeface="Arial" pitchFamily="34" charset="0"/>
                <a:ea typeface="ＭＳ Ｐゴシック" pitchFamily="50" charset="-128"/>
                <a:cs typeface="Arial" pitchFamily="34" charset="0"/>
              </a:rPr>
              <a:t>)</a:t>
            </a:r>
          </a:p>
          <a:p>
            <a:pPr marL="800100" lvl="1" indent="-342900" fontAlgn="base">
              <a:lnSpc>
                <a:spcPct val="90000"/>
              </a:lnSpc>
              <a:spcBef>
                <a:spcPct val="20000"/>
              </a:spcBef>
              <a:spcAft>
                <a:spcPct val="0"/>
              </a:spcAft>
              <a:buFont typeface="Lucida Grande"/>
              <a:buChar char="-"/>
              <a:defRPr/>
            </a:pPr>
            <a:r>
              <a:rPr lang="en-GB" altLang="ja-JP" dirty="0" smtClean="0">
                <a:solidFill>
                  <a:schemeClr val="tx1">
                    <a:lumMod val="75000"/>
                  </a:schemeClr>
                </a:solidFill>
                <a:latin typeface="Arial" pitchFamily="34" charset="0"/>
                <a:ea typeface="ＭＳ Ｐゴシック" pitchFamily="50" charset="-128"/>
                <a:cs typeface="Arial" pitchFamily="34" charset="0"/>
              </a:rPr>
              <a:t>LSI </a:t>
            </a:r>
            <a:r>
              <a:rPr lang="en-GB" altLang="ja-JP" dirty="0">
                <a:solidFill>
                  <a:schemeClr val="tx1">
                    <a:lumMod val="75000"/>
                  </a:schemeClr>
                </a:solidFill>
                <a:latin typeface="Arial" pitchFamily="34" charset="0"/>
                <a:ea typeface="ＭＳ Ｐゴシック" pitchFamily="50" charset="-128"/>
                <a:cs typeface="Arial" pitchFamily="34" charset="0"/>
              </a:rPr>
              <a:t>Explorer (USGS’s contribution</a:t>
            </a:r>
            <a:r>
              <a:rPr lang="en-GB" altLang="ja-JP" dirty="0" smtClean="0">
                <a:solidFill>
                  <a:schemeClr val="tx1">
                    <a:lumMod val="75000"/>
                  </a:schemeClr>
                </a:solidFill>
                <a:latin typeface="Arial" pitchFamily="34" charset="0"/>
                <a:ea typeface="ＭＳ Ｐゴシック" pitchFamily="50" charset="-128"/>
                <a:cs typeface="Arial" pitchFamily="34" charset="0"/>
              </a:rPr>
              <a:t>)</a:t>
            </a:r>
          </a:p>
          <a:p>
            <a:pPr marL="800100" lvl="1" indent="-342900" fontAlgn="base">
              <a:lnSpc>
                <a:spcPct val="90000"/>
              </a:lnSpc>
              <a:spcBef>
                <a:spcPct val="20000"/>
              </a:spcBef>
              <a:spcAft>
                <a:spcPct val="0"/>
              </a:spcAft>
              <a:buFont typeface="Lucida Grande"/>
              <a:buChar char="-"/>
              <a:defRPr/>
            </a:pPr>
            <a:r>
              <a:rPr lang="en-GB" altLang="ja-JP" dirty="0" smtClean="0">
                <a:solidFill>
                  <a:schemeClr val="tx1">
                    <a:lumMod val="75000"/>
                  </a:schemeClr>
                </a:solidFill>
                <a:latin typeface="Arial" pitchFamily="34" charset="0"/>
                <a:ea typeface="ＭＳ Ｐゴシック" pitchFamily="50" charset="-128"/>
                <a:cs typeface="Arial" pitchFamily="34" charset="0"/>
              </a:rPr>
              <a:t>Data </a:t>
            </a:r>
            <a:r>
              <a:rPr lang="en-GB" altLang="ja-JP" dirty="0">
                <a:solidFill>
                  <a:schemeClr val="tx1">
                    <a:lumMod val="75000"/>
                  </a:schemeClr>
                </a:solidFill>
                <a:latin typeface="Arial" pitchFamily="34" charset="0"/>
                <a:ea typeface="ＭＳ Ｐゴシック" pitchFamily="50" charset="-128"/>
                <a:cs typeface="Arial" pitchFamily="34" charset="0"/>
              </a:rPr>
              <a:t>discovery and open access (INPE, USGS, ESA)</a:t>
            </a:r>
          </a:p>
          <a:p>
            <a:pPr marL="342900" indent="-342900" fontAlgn="base">
              <a:lnSpc>
                <a:spcPct val="90000"/>
              </a:lnSpc>
              <a:spcBef>
                <a:spcPct val="20000"/>
              </a:spcBef>
              <a:spcAft>
                <a:spcPct val="0"/>
              </a:spcAft>
              <a:buFont typeface="Arial" charset="0"/>
              <a:buChar char="•"/>
              <a:defRPr/>
            </a:pPr>
            <a:endParaRPr lang="en-GB" altLang="ja-JP" sz="2400" dirty="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r>
              <a:rPr lang="en-GB" altLang="ja-JP" sz="2400" b="1" dirty="0">
                <a:solidFill>
                  <a:srgbClr val="002569">
                    <a:lumMod val="75000"/>
                  </a:srgbClr>
                </a:solidFill>
                <a:latin typeface="Arial" pitchFamily="34" charset="0"/>
                <a:ea typeface="ＭＳ Ｐゴシック" pitchFamily="50" charset="-128"/>
                <a:cs typeface="Arial" pitchFamily="34" charset="0"/>
              </a:rPr>
              <a:t>Progress</a:t>
            </a:r>
          </a:p>
          <a:p>
            <a:pPr marL="800100" lvl="1" indent="-342900" fontAlgn="base">
              <a:lnSpc>
                <a:spcPct val="90000"/>
              </a:lnSpc>
              <a:spcBef>
                <a:spcPct val="20000"/>
              </a:spcBef>
              <a:spcAft>
                <a:spcPct val="0"/>
              </a:spcAft>
              <a:buFont typeface="Lucida Grande"/>
              <a:buChar char="-"/>
              <a:defRPr/>
            </a:pPr>
            <a:r>
              <a:rPr lang="en-AU" altLang="ja-JP" dirty="0" smtClean="0">
                <a:solidFill>
                  <a:srgbClr val="002569">
                    <a:lumMod val="75000"/>
                  </a:srgbClr>
                </a:solidFill>
                <a:latin typeface="Arial" pitchFamily="34" charset="0"/>
                <a:ea typeface="ＭＳ Ｐゴシック" pitchFamily="50" charset="-128"/>
                <a:cs typeface="Arial" pitchFamily="34" charset="0"/>
              </a:rPr>
              <a:t>LSI future under review - Land Surface Study Group established at SIT-28 with INPE leadership </a:t>
            </a:r>
          </a:p>
          <a:p>
            <a:pPr marL="342900" indent="-342900" fontAlgn="base">
              <a:lnSpc>
                <a:spcPct val="90000"/>
              </a:lnSpc>
              <a:spcBef>
                <a:spcPct val="20000"/>
              </a:spcBef>
              <a:spcAft>
                <a:spcPct val="0"/>
              </a:spcAft>
              <a:buFont typeface="Arial" charset="0"/>
              <a:buChar char="•"/>
              <a:defRPr/>
            </a:pPr>
            <a:endParaRPr lang="en-GB" altLang="ja-JP" sz="2400" b="1" dirty="0" smtClean="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r>
              <a:rPr lang="en-GB" altLang="ja-JP" sz="2400" b="1" dirty="0" smtClean="0">
                <a:solidFill>
                  <a:srgbClr val="002569">
                    <a:lumMod val="75000"/>
                  </a:srgbClr>
                </a:solidFill>
                <a:latin typeface="Arial" pitchFamily="34" charset="0"/>
                <a:ea typeface="ＭＳ Ｐゴシック" pitchFamily="50" charset="-128"/>
                <a:cs typeface="Arial" pitchFamily="34" charset="0"/>
              </a:rPr>
              <a:t>Issues</a:t>
            </a:r>
            <a:endParaRPr lang="en-GB" altLang="ja-JP" sz="2400" b="1"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r>
              <a:rPr lang="en-AU" dirty="0" smtClean="0">
                <a:solidFill>
                  <a:srgbClr val="002569">
                    <a:lumMod val="75000"/>
                  </a:srgbClr>
                </a:solidFill>
                <a:latin typeface="Arial" pitchFamily="34" charset="0"/>
                <a:ea typeface="ＭＳ Ｐゴシック" pitchFamily="50" charset="-128"/>
                <a:cs typeface="Arial" pitchFamily="34" charset="0"/>
              </a:rPr>
              <a:t>Participation unclear </a:t>
            </a:r>
            <a:r>
              <a:rPr lang="en-US" dirty="0" smtClean="0">
                <a:solidFill>
                  <a:srgbClr val="002569">
                    <a:lumMod val="75000"/>
                  </a:srgbClr>
                </a:solidFill>
                <a:latin typeface="Arial" pitchFamily="34" charset="0"/>
                <a:ea typeface="ＭＳ Ｐゴシック" pitchFamily="50" charset="-128"/>
                <a:cs typeface="Arial" pitchFamily="34" charset="0"/>
              </a:rPr>
              <a:t>–</a:t>
            </a:r>
            <a:r>
              <a:rPr lang="en-AU" dirty="0" smtClean="0">
                <a:solidFill>
                  <a:srgbClr val="002569">
                    <a:lumMod val="75000"/>
                  </a:srgbClr>
                </a:solidFill>
                <a:latin typeface="Arial" pitchFamily="34" charset="0"/>
                <a:ea typeface="ＭＳ Ｐゴシック" pitchFamily="50" charset="-128"/>
                <a:cs typeface="Arial" pitchFamily="34" charset="0"/>
              </a:rPr>
              <a:t> including </a:t>
            </a:r>
            <a:r>
              <a:rPr lang="en-AU" dirty="0" smtClean="0">
                <a:solidFill>
                  <a:srgbClr val="002569">
                    <a:lumMod val="75000"/>
                  </a:srgbClr>
                </a:solidFill>
                <a:latin typeface="Arial" pitchFamily="34" charset="0"/>
                <a:ea typeface="ＭＳ Ｐゴシック" pitchFamily="50" charset="-128"/>
                <a:cs typeface="Arial" pitchFamily="34" charset="0"/>
              </a:rPr>
              <a:t>Leads</a:t>
            </a:r>
          </a:p>
          <a:p>
            <a:pPr marL="800100" lvl="1" indent="-342900" fontAlgn="base">
              <a:lnSpc>
                <a:spcPct val="90000"/>
              </a:lnSpc>
              <a:spcBef>
                <a:spcPct val="20000"/>
              </a:spcBef>
              <a:spcAft>
                <a:spcPct val="0"/>
              </a:spcAft>
              <a:buFont typeface="Lucida Grande"/>
              <a:buChar char="-"/>
              <a:defRPr/>
            </a:pPr>
            <a:r>
              <a:rPr lang="en-AU" dirty="0" smtClean="0">
                <a:solidFill>
                  <a:srgbClr val="002569">
                    <a:lumMod val="75000"/>
                  </a:srgbClr>
                </a:solidFill>
                <a:latin typeface="Arial" pitchFamily="34" charset="0"/>
                <a:ea typeface="ＭＳ Ｐゴシック" pitchFamily="50" charset="-128"/>
                <a:cs typeface="Arial" pitchFamily="34" charset="0"/>
              </a:rPr>
              <a:t>Essential that LSSG report be completed and distributed prior to, and for discussion at, SIT-29</a:t>
            </a:r>
          </a:p>
          <a:p>
            <a:pPr marL="800100" lvl="1" indent="-342900" fontAlgn="base">
              <a:lnSpc>
                <a:spcPct val="90000"/>
              </a:lnSpc>
              <a:spcBef>
                <a:spcPct val="20000"/>
              </a:spcBef>
              <a:spcAft>
                <a:spcPct val="0"/>
              </a:spcAft>
              <a:buFont typeface="Lucida Grande"/>
              <a:buChar char="-"/>
              <a:defRPr/>
            </a:pPr>
            <a:r>
              <a:rPr lang="en-AU" dirty="0" smtClean="0">
                <a:solidFill>
                  <a:srgbClr val="002569">
                    <a:lumMod val="75000"/>
                  </a:srgbClr>
                </a:solidFill>
                <a:latin typeface="Arial" pitchFamily="34" charset="0"/>
                <a:ea typeface="ＭＳ Ｐゴシック" pitchFamily="50" charset="-128"/>
                <a:cs typeface="Arial" pitchFamily="34" charset="0"/>
              </a:rPr>
              <a:t>SIT Chair and CEOS Chair should monitor/report progress at SEC meetings</a:t>
            </a:r>
            <a:endParaRPr lang="en-AU" dirty="0">
              <a:solidFill>
                <a:srgbClr val="002569">
                  <a:lumMod val="75000"/>
                </a:srgbClr>
              </a:solidFill>
              <a:latin typeface="Arial" pitchFamily="34" charset="0"/>
              <a:ea typeface="ＭＳ Ｐゴシック" pitchFamily="50" charset="-128"/>
              <a:cs typeface="Arial" pitchFamily="34" charset="0"/>
            </a:endParaRPr>
          </a:p>
          <a:p>
            <a:pPr lvl="1" fontAlgn="base">
              <a:lnSpc>
                <a:spcPct val="90000"/>
              </a:lnSpc>
              <a:spcBef>
                <a:spcPct val="20000"/>
              </a:spcBef>
              <a:spcAft>
                <a:spcPct val="0"/>
              </a:spcAft>
              <a:defRPr/>
            </a:pPr>
            <a:endParaRPr lang="en-AU" dirty="0">
              <a:solidFill>
                <a:srgbClr val="FF0000"/>
              </a:solidFill>
              <a:latin typeface="Arial" pitchFamily="34" charset="0"/>
              <a:ea typeface="ＭＳ Ｐゴシック" pitchFamily="50" charset="-128"/>
              <a:cs typeface="Arial" pitchFamily="34" charset="0"/>
            </a:endParaRPr>
          </a:p>
          <a:p>
            <a:pPr lvl="1" fontAlgn="base">
              <a:lnSpc>
                <a:spcPct val="90000"/>
              </a:lnSpc>
              <a:spcBef>
                <a:spcPct val="20000"/>
              </a:spcBef>
              <a:spcAft>
                <a:spcPct val="0"/>
              </a:spcAft>
              <a:defRPr/>
            </a:pPr>
            <a:endParaRPr lang="en-GB" altLang="ja-JP" dirty="0" smtClean="0">
              <a:solidFill>
                <a:srgbClr val="FF0000"/>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US" dirty="0">
              <a:solidFill>
                <a:srgbClr val="FF0000"/>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US" sz="2400"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GB" altLang="ja-JP" sz="2400" b="1"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GB" altLang="ja-JP" sz="2000"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Arial" charset="0"/>
              <a:buChar char="•"/>
              <a:defRPr/>
            </a:pPr>
            <a:endParaRPr lang="en-GB" altLang="ja-JP" sz="2400" b="1" dirty="0" smtClean="0">
              <a:solidFill>
                <a:srgbClr val="002569">
                  <a:lumMod val="75000"/>
                </a:srgbClr>
              </a:solidFill>
              <a:latin typeface="Arial" pitchFamily="34" charset="0"/>
              <a:ea typeface="ＭＳ Ｐゴシック" pitchFamily="50" charset="-128"/>
              <a:cs typeface="Arial" pitchFamily="34" charset="0"/>
            </a:endParaRPr>
          </a:p>
        </p:txBody>
      </p:sp>
    </p:spTree>
    <p:extLst>
      <p:ext uri="{BB962C8B-B14F-4D97-AF65-F5344CB8AC3E}">
        <p14:creationId xmlns="" xmlns:p14="http://schemas.microsoft.com/office/powerpoint/2010/main" val="251401033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31</a:t>
            </a:fld>
            <a:endParaRPr lang="en-US" smtClean="0"/>
          </a:p>
        </p:txBody>
      </p:sp>
      <p:sp>
        <p:nvSpPr>
          <p:cNvPr id="3075" name="Title 1"/>
          <p:cNvSpPr>
            <a:spLocks noGrp="1"/>
          </p:cNvSpPr>
          <p:nvPr>
            <p:ph type="title" idx="4294967295"/>
          </p:nvPr>
        </p:nvSpPr>
        <p:spPr>
          <a:xfrm>
            <a:off x="1320800" y="101600"/>
            <a:ext cx="7764463" cy="609600"/>
          </a:xfrm>
        </p:spPr>
        <p:txBody>
          <a:bodyPr/>
          <a:lstStyle/>
          <a:p>
            <a:pPr eaLnBrk="1" hangingPunct="1"/>
            <a:r>
              <a:rPr lang="en-US" dirty="0" smtClean="0">
                <a:latin typeface="Tahoma" pitchFamily="-106" charset="0"/>
                <a:ea typeface="ＭＳ Ｐゴシック" pitchFamily="-106" charset="-128"/>
                <a:cs typeface="Tahoma" pitchFamily="-106" charset="0"/>
              </a:rPr>
              <a:t>Precipitation (P-VC)</a:t>
            </a:r>
            <a:endParaRPr lang="en-US" dirty="0" smtClean="0">
              <a:solidFill>
                <a:srgbClr val="FF0000"/>
              </a:solidFill>
              <a:latin typeface="Tahoma" pitchFamily="-106" charset="0"/>
              <a:ea typeface="ＭＳ Ｐゴシック" pitchFamily="-106" charset="-128"/>
              <a:cs typeface="Tahoma" pitchFamily="-106" charset="0"/>
            </a:endParaRPr>
          </a:p>
        </p:txBody>
      </p:sp>
      <p:sp>
        <p:nvSpPr>
          <p:cNvPr id="6" name="Rectangle 3"/>
          <p:cNvSpPr txBox="1">
            <a:spLocks noChangeArrowheads="1"/>
          </p:cNvSpPr>
          <p:nvPr/>
        </p:nvSpPr>
        <p:spPr>
          <a:xfrm>
            <a:off x="147037" y="1558223"/>
            <a:ext cx="8832205" cy="5129942"/>
          </a:xfrm>
          <a:prstGeom prst="rect">
            <a:avLst/>
          </a:prstGeom>
        </p:spPr>
        <p:txBody>
          <a:bodyPr/>
          <a:lstStyle/>
          <a:p>
            <a:pPr marL="342900" indent="-342900" fontAlgn="base">
              <a:lnSpc>
                <a:spcPct val="90000"/>
              </a:lnSpc>
              <a:spcBef>
                <a:spcPct val="20000"/>
              </a:spcBef>
              <a:spcAft>
                <a:spcPct val="0"/>
              </a:spcAft>
              <a:buFont typeface="Arial" charset="0"/>
              <a:buChar char="•"/>
              <a:defRPr/>
            </a:pPr>
            <a:r>
              <a:rPr lang="en-GB" altLang="ja-JP" sz="2000" b="1" dirty="0">
                <a:solidFill>
                  <a:srgbClr val="002569">
                    <a:lumMod val="75000"/>
                  </a:srgbClr>
                </a:solidFill>
                <a:latin typeface="Arial" pitchFamily="34" charset="0"/>
                <a:ea typeface="ＭＳ Ｐゴシック" pitchFamily="50" charset="-128"/>
                <a:cs typeface="Arial" pitchFamily="34" charset="0"/>
              </a:rPr>
              <a:t>Key outcomes</a:t>
            </a:r>
          </a:p>
          <a:p>
            <a:pPr marL="800100" lvl="1" indent="-342900" fontAlgn="base">
              <a:lnSpc>
                <a:spcPct val="90000"/>
              </a:lnSpc>
              <a:spcBef>
                <a:spcPct val="20000"/>
              </a:spcBef>
              <a:spcAft>
                <a:spcPct val="0"/>
              </a:spcAft>
              <a:buFont typeface="Lucida Grande"/>
              <a:buChar char="-"/>
              <a:defRPr/>
            </a:pPr>
            <a:r>
              <a:rPr lang="en-GB" sz="1600" dirty="0">
                <a:solidFill>
                  <a:srgbClr val="002569">
                    <a:lumMod val="75000"/>
                  </a:srgbClr>
                </a:solidFill>
                <a:latin typeface="Arial" pitchFamily="34" charset="0"/>
                <a:ea typeface="ＭＳ Ｐゴシック" pitchFamily="50" charset="-128"/>
                <a:cs typeface="Arial" pitchFamily="34" charset="0"/>
              </a:rPr>
              <a:t>Deployment of GPM phase constellation </a:t>
            </a:r>
            <a:r>
              <a:rPr lang="en-GB" sz="1600" dirty="0" smtClean="0">
                <a:solidFill>
                  <a:srgbClr val="002569">
                    <a:lumMod val="75000"/>
                  </a:srgbClr>
                </a:solidFill>
                <a:latin typeface="Arial" pitchFamily="34" charset="0"/>
                <a:ea typeface="ＭＳ Ｐゴシック" pitchFamily="50" charset="-128"/>
                <a:cs typeface="Arial" pitchFamily="34" charset="0"/>
              </a:rPr>
              <a:t>satellites, maintaining </a:t>
            </a:r>
            <a:r>
              <a:rPr lang="en-GB" sz="1600" dirty="0">
                <a:solidFill>
                  <a:srgbClr val="002569">
                    <a:lumMod val="75000"/>
                  </a:srgbClr>
                </a:solidFill>
                <a:latin typeface="Arial" pitchFamily="34" charset="0"/>
                <a:ea typeface="ＭＳ Ｐゴシック" pitchFamily="50" charset="-128"/>
                <a:cs typeface="Arial" pitchFamily="34" charset="0"/>
              </a:rPr>
              <a:t>continuity with </a:t>
            </a:r>
            <a:r>
              <a:rPr lang="en-GB" sz="1600" dirty="0" smtClean="0">
                <a:solidFill>
                  <a:srgbClr val="002569">
                    <a:lumMod val="75000"/>
                  </a:srgbClr>
                </a:solidFill>
                <a:latin typeface="Arial" pitchFamily="34" charset="0"/>
                <a:ea typeface="ＭＳ Ｐゴシック" pitchFamily="50" charset="-128"/>
                <a:cs typeface="Arial" pitchFamily="34" charset="0"/>
              </a:rPr>
              <a:t>TRMM, and advocacy </a:t>
            </a:r>
            <a:r>
              <a:rPr lang="en-GB" sz="1600" dirty="0">
                <a:solidFill>
                  <a:srgbClr val="002569">
                    <a:lumMod val="75000"/>
                  </a:srgbClr>
                </a:solidFill>
                <a:latin typeface="Arial" pitchFamily="34" charset="0"/>
                <a:ea typeface="ＭＳ Ｐゴシック" pitchFamily="50" charset="-128"/>
                <a:cs typeface="Arial" pitchFamily="34" charset="0"/>
              </a:rPr>
              <a:t>of post-GPM phase </a:t>
            </a:r>
            <a:r>
              <a:rPr lang="en-GB" sz="1600" dirty="0" smtClean="0">
                <a:solidFill>
                  <a:srgbClr val="002569">
                    <a:lumMod val="75000"/>
                  </a:srgbClr>
                </a:solidFill>
                <a:latin typeface="Arial" pitchFamily="34" charset="0"/>
                <a:ea typeface="ＭＳ Ｐゴシック" pitchFamily="50" charset="-128"/>
                <a:cs typeface="Arial" pitchFamily="34" charset="0"/>
              </a:rPr>
              <a:t>P-VC</a:t>
            </a:r>
            <a:endParaRPr lang="en-GB" sz="1600"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r>
              <a:rPr lang="en-GB" sz="1600" dirty="0">
                <a:solidFill>
                  <a:srgbClr val="002569">
                    <a:lumMod val="75000"/>
                  </a:srgbClr>
                </a:solidFill>
                <a:latin typeface="Arial" pitchFamily="34" charset="0"/>
                <a:ea typeface="ＭＳ Ｐゴシック" pitchFamily="50" charset="-128"/>
                <a:cs typeface="Arial" pitchFamily="34" charset="0"/>
              </a:rPr>
              <a:t>Precipitation ECV support – Response to GCOS Action A-8 - Ensure continuity of satellite precipitation </a:t>
            </a:r>
            <a:r>
              <a:rPr lang="en-GB" sz="1600" dirty="0" smtClean="0">
                <a:solidFill>
                  <a:srgbClr val="002569">
                    <a:lumMod val="75000"/>
                  </a:srgbClr>
                </a:solidFill>
                <a:latin typeface="Arial" pitchFamily="34" charset="0"/>
                <a:ea typeface="ＭＳ Ｐゴシック" pitchFamily="50" charset="-128"/>
                <a:cs typeface="Arial" pitchFamily="34" charset="0"/>
              </a:rPr>
              <a:t>products</a:t>
            </a:r>
            <a:endParaRPr lang="en-GB" sz="1600"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r>
              <a:rPr lang="en-GB" sz="1600" dirty="0" smtClean="0">
                <a:solidFill>
                  <a:srgbClr val="002569">
                    <a:lumMod val="75000"/>
                  </a:srgbClr>
                </a:solidFill>
                <a:latin typeface="Arial" pitchFamily="34" charset="0"/>
                <a:ea typeface="ＭＳ Ｐゴシック" pitchFamily="50" charset="-128"/>
                <a:cs typeface="Arial" pitchFamily="34" charset="0"/>
              </a:rPr>
              <a:t>PC </a:t>
            </a:r>
            <a:r>
              <a:rPr lang="en-GB" sz="1600" dirty="0">
                <a:solidFill>
                  <a:srgbClr val="002569">
                    <a:lumMod val="75000"/>
                  </a:srgbClr>
                </a:solidFill>
                <a:latin typeface="Arial" pitchFamily="34" charset="0"/>
                <a:ea typeface="ＭＳ Ｐゴシック" pitchFamily="50" charset="-128"/>
                <a:cs typeface="Arial" pitchFamily="34" charset="0"/>
              </a:rPr>
              <a:t>Data Portal and links to CEOS Water </a:t>
            </a:r>
            <a:r>
              <a:rPr lang="en-GB" sz="1600" dirty="0" smtClean="0">
                <a:solidFill>
                  <a:srgbClr val="002569">
                    <a:lumMod val="75000"/>
                  </a:srgbClr>
                </a:solidFill>
                <a:latin typeface="Arial" pitchFamily="34" charset="0"/>
                <a:ea typeface="ＭＳ Ｐゴシック" pitchFamily="50" charset="-128"/>
                <a:cs typeface="Arial" pitchFamily="34" charset="0"/>
              </a:rPr>
              <a:t>Portal</a:t>
            </a:r>
            <a:endParaRPr lang="en-GB" sz="1600" dirty="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r>
              <a:rPr lang="en-GB" altLang="ja-JP" sz="2000" b="1" dirty="0" smtClean="0">
                <a:solidFill>
                  <a:srgbClr val="002569">
                    <a:lumMod val="75000"/>
                  </a:srgbClr>
                </a:solidFill>
                <a:latin typeface="Arial" pitchFamily="34" charset="0"/>
                <a:ea typeface="ＭＳ Ｐゴシック" pitchFamily="50" charset="-128"/>
                <a:cs typeface="Arial" pitchFamily="34" charset="0"/>
              </a:rPr>
              <a:t>Progress</a:t>
            </a:r>
            <a:endParaRPr lang="en-GB" altLang="ja-JP" sz="2000" b="1"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r>
              <a:rPr lang="en-US" sz="1600" dirty="0" smtClean="0">
                <a:solidFill>
                  <a:srgbClr val="002569">
                    <a:lumMod val="75000"/>
                  </a:srgbClr>
                </a:solidFill>
                <a:latin typeface="Arial" pitchFamily="34" charset="0"/>
                <a:ea typeface="ＭＳ Ｐゴシック" pitchFamily="50" charset="-128"/>
                <a:cs typeface="Arial" pitchFamily="34" charset="0"/>
              </a:rPr>
              <a:t>Phase 1 of data portal completed and Phase 2 initiated</a:t>
            </a:r>
          </a:p>
          <a:p>
            <a:pPr marL="800100" lvl="1" indent="-342900" fontAlgn="base">
              <a:lnSpc>
                <a:spcPct val="90000"/>
              </a:lnSpc>
              <a:spcBef>
                <a:spcPct val="20000"/>
              </a:spcBef>
              <a:spcAft>
                <a:spcPct val="0"/>
              </a:spcAft>
              <a:buFont typeface="Lucida Grande"/>
              <a:buChar char="-"/>
              <a:defRPr/>
            </a:pPr>
            <a:r>
              <a:rPr lang="en-GB" altLang="ja-JP" sz="1600" dirty="0">
                <a:solidFill>
                  <a:schemeClr val="tx1">
                    <a:lumMod val="75000"/>
                  </a:schemeClr>
                </a:solidFill>
                <a:latin typeface="Arial" pitchFamily="34" charset="0"/>
                <a:ea typeface="ＭＳ Ｐゴシック" pitchFamily="50" charset="-128"/>
                <a:cs typeface="Arial" pitchFamily="34" charset="0"/>
              </a:rPr>
              <a:t>NASA-EUMETSAT GPM Cooperation MOU </a:t>
            </a:r>
            <a:r>
              <a:rPr lang="en-GB" altLang="ja-JP" sz="1600" dirty="0" smtClean="0">
                <a:solidFill>
                  <a:schemeClr val="tx1">
                    <a:lumMod val="75000"/>
                  </a:schemeClr>
                </a:solidFill>
                <a:latin typeface="Arial" pitchFamily="34" charset="0"/>
                <a:ea typeface="ＭＳ Ｐゴシック" pitchFamily="50" charset="-128"/>
                <a:cs typeface="Arial" pitchFamily="34" charset="0"/>
              </a:rPr>
              <a:t>signed</a:t>
            </a:r>
          </a:p>
          <a:p>
            <a:pPr marL="800100" lvl="1" indent="-342900" fontAlgn="base">
              <a:lnSpc>
                <a:spcPct val="90000"/>
              </a:lnSpc>
              <a:spcBef>
                <a:spcPct val="20000"/>
              </a:spcBef>
              <a:spcAft>
                <a:spcPct val="0"/>
              </a:spcAft>
              <a:buFont typeface="Lucida Grande"/>
              <a:buChar char="-"/>
              <a:defRPr/>
            </a:pPr>
            <a:r>
              <a:rPr lang="en-US" altLang="ja-JP" sz="1600" dirty="0" smtClean="0">
                <a:solidFill>
                  <a:schemeClr val="tx1">
                    <a:lumMod val="75000"/>
                  </a:schemeClr>
                </a:solidFill>
                <a:latin typeface="Arial" pitchFamily="34" charset="0"/>
                <a:ea typeface="ＭＳ Ｐゴシック" pitchFamily="50" charset="-128"/>
                <a:cs typeface="Arial" pitchFamily="34" charset="0"/>
              </a:rPr>
              <a:t>GPM observatory testing completed and final preparations for launch in process</a:t>
            </a:r>
          </a:p>
          <a:p>
            <a:pPr marL="800100" lvl="1" indent="-342900" fontAlgn="base">
              <a:lnSpc>
                <a:spcPct val="90000"/>
              </a:lnSpc>
              <a:spcBef>
                <a:spcPct val="20000"/>
              </a:spcBef>
              <a:spcAft>
                <a:spcPct val="0"/>
              </a:spcAft>
              <a:buFont typeface="Lucida Grande"/>
              <a:buChar char="-"/>
              <a:defRPr/>
            </a:pPr>
            <a:r>
              <a:rPr lang="en-GB" altLang="ja-JP" sz="1600" smtClean="0">
                <a:solidFill>
                  <a:schemeClr val="tx1">
                    <a:lumMod val="75000"/>
                  </a:schemeClr>
                </a:solidFill>
                <a:latin typeface="Arial" pitchFamily="34" charset="0"/>
                <a:ea typeface="ＭＳ Ｐゴシック" pitchFamily="50" charset="-128"/>
                <a:cs typeface="Arial" pitchFamily="34" charset="0"/>
              </a:rPr>
              <a:t>2013 NASA Senior </a:t>
            </a:r>
            <a:r>
              <a:rPr lang="en-GB" altLang="ja-JP" sz="1600" dirty="0">
                <a:solidFill>
                  <a:schemeClr val="tx1">
                    <a:lumMod val="75000"/>
                  </a:schemeClr>
                </a:solidFill>
                <a:latin typeface="Arial" pitchFamily="34" charset="0"/>
                <a:ea typeface="ＭＳ Ｐゴシック" pitchFamily="50" charset="-128"/>
                <a:cs typeface="Arial" pitchFamily="34" charset="0"/>
              </a:rPr>
              <a:t>Review recommended TRMM extension through </a:t>
            </a:r>
            <a:r>
              <a:rPr lang="en-GB" altLang="ja-JP" sz="1600" dirty="0" smtClean="0">
                <a:solidFill>
                  <a:schemeClr val="tx1">
                    <a:lumMod val="75000"/>
                  </a:schemeClr>
                </a:solidFill>
                <a:latin typeface="Arial" pitchFamily="34" charset="0"/>
                <a:ea typeface="ＭＳ Ｐゴシック" pitchFamily="50" charset="-128"/>
                <a:cs typeface="Arial" pitchFamily="34" charset="0"/>
              </a:rPr>
              <a:t>3Q2017</a:t>
            </a:r>
            <a:endParaRPr lang="en-GB" altLang="ja-JP" sz="1600" dirty="0">
              <a:solidFill>
                <a:schemeClr val="tx1">
                  <a:lumMod val="75000"/>
                </a:scheme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r>
              <a:rPr lang="en-GB" altLang="ja-JP" sz="1600" dirty="0" smtClean="0">
                <a:solidFill>
                  <a:srgbClr val="002569">
                    <a:lumMod val="75000"/>
                  </a:srgbClr>
                </a:solidFill>
                <a:latin typeface="Arial" pitchFamily="34" charset="0"/>
                <a:ea typeface="ＭＳ Ｐゴシック" pitchFamily="50" charset="-128"/>
                <a:cs typeface="Arial" pitchFamily="34" charset="0"/>
              </a:rPr>
              <a:t>Precipitation </a:t>
            </a:r>
            <a:r>
              <a:rPr lang="en-GB" altLang="ja-JP" sz="1600" dirty="0">
                <a:solidFill>
                  <a:srgbClr val="002569">
                    <a:lumMod val="75000"/>
                  </a:srgbClr>
                </a:solidFill>
                <a:latin typeface="Arial" pitchFamily="34" charset="0"/>
                <a:ea typeface="ＭＳ Ｐゴシック" pitchFamily="50" charset="-128"/>
                <a:cs typeface="Arial" pitchFamily="34" charset="0"/>
              </a:rPr>
              <a:t>ECV support – Response to GCOS Action A8</a:t>
            </a:r>
          </a:p>
          <a:p>
            <a:pPr marL="1257300" lvl="4" indent="-342900">
              <a:lnSpc>
                <a:spcPct val="90000"/>
              </a:lnSpc>
              <a:spcBef>
                <a:spcPct val="20000"/>
              </a:spcBef>
              <a:buSzPct val="50000"/>
              <a:buFont typeface="Arial" pitchFamily="34" charset="0"/>
              <a:buChar char="-"/>
              <a:defRPr/>
            </a:pPr>
            <a:r>
              <a:rPr lang="en-GB" altLang="ja-JP" sz="1600" dirty="0">
                <a:solidFill>
                  <a:srgbClr val="002569">
                    <a:lumMod val="75000"/>
                  </a:srgbClr>
                </a:solidFill>
                <a:latin typeface="Arial" pitchFamily="34" charset="0"/>
                <a:ea typeface="ＭＳ Ｐゴシック" pitchFamily="50" charset="-128"/>
                <a:cs typeface="Arial" pitchFamily="34" charset="0"/>
              </a:rPr>
              <a:t>GCOM-W1/AMSR2 data publicly </a:t>
            </a:r>
            <a:r>
              <a:rPr lang="en-GB" altLang="ja-JP" sz="1600" dirty="0" smtClean="0">
                <a:solidFill>
                  <a:srgbClr val="002569">
                    <a:lumMod val="75000"/>
                  </a:srgbClr>
                </a:solidFill>
                <a:latin typeface="Arial" pitchFamily="34" charset="0"/>
                <a:ea typeface="ＭＳ Ｐゴシック" pitchFamily="50" charset="-128"/>
                <a:cs typeface="Arial" pitchFamily="34" charset="0"/>
              </a:rPr>
              <a:t>available; Megha</a:t>
            </a:r>
            <a:r>
              <a:rPr lang="en-GB" altLang="ja-JP" sz="1600" dirty="0">
                <a:solidFill>
                  <a:srgbClr val="002569">
                    <a:lumMod val="75000"/>
                  </a:srgbClr>
                </a:solidFill>
                <a:latin typeface="Arial" pitchFamily="34" charset="0"/>
                <a:ea typeface="ＭＳ Ｐゴシック" pitchFamily="50" charset="-128"/>
                <a:cs typeface="Arial" pitchFamily="34" charset="0"/>
              </a:rPr>
              <a:t>-Tropiques/SAPHIR data publicly </a:t>
            </a:r>
            <a:r>
              <a:rPr lang="en-GB" altLang="ja-JP" sz="1600" dirty="0" smtClean="0">
                <a:solidFill>
                  <a:srgbClr val="002569">
                    <a:lumMod val="75000"/>
                  </a:srgbClr>
                </a:solidFill>
                <a:latin typeface="Arial" pitchFamily="34" charset="0"/>
                <a:ea typeface="ＭＳ Ｐゴシック" pitchFamily="50" charset="-128"/>
                <a:cs typeface="Arial" pitchFamily="34" charset="0"/>
              </a:rPr>
              <a:t>available; Metop</a:t>
            </a:r>
            <a:r>
              <a:rPr lang="en-GB" altLang="ja-JP" sz="1600" dirty="0">
                <a:solidFill>
                  <a:srgbClr val="002569">
                    <a:lumMod val="75000"/>
                  </a:srgbClr>
                </a:solidFill>
                <a:latin typeface="Arial" pitchFamily="34" charset="0"/>
                <a:ea typeface="ＭＳ Ｐゴシック" pitchFamily="50" charset="-128"/>
                <a:cs typeface="Arial" pitchFamily="34" charset="0"/>
              </a:rPr>
              <a:t>-B fully </a:t>
            </a:r>
            <a:r>
              <a:rPr lang="en-GB" altLang="ja-JP" sz="1600" dirty="0" smtClean="0">
                <a:solidFill>
                  <a:srgbClr val="002569">
                    <a:lumMod val="75000"/>
                  </a:srgbClr>
                </a:solidFill>
                <a:latin typeface="Arial" pitchFamily="34" charset="0"/>
                <a:ea typeface="ＭＳ Ｐゴシック" pitchFamily="50" charset="-128"/>
                <a:cs typeface="Arial" pitchFamily="34" charset="0"/>
              </a:rPr>
              <a:t>operational</a:t>
            </a:r>
            <a:endParaRPr lang="en-GB" altLang="ja-JP" sz="1600" dirty="0">
              <a:solidFill>
                <a:srgbClr val="002569">
                  <a:lumMod val="75000"/>
                </a:srgbClr>
              </a:solidFill>
              <a:latin typeface="Arial" pitchFamily="34" charset="0"/>
              <a:ea typeface="ＭＳ Ｐゴシック" pitchFamily="50" charset="-128"/>
              <a:cs typeface="Arial" pitchFamily="34" charset="0"/>
            </a:endParaRPr>
          </a:p>
          <a:p>
            <a:pPr marL="1257300" lvl="4" indent="-342900">
              <a:lnSpc>
                <a:spcPct val="90000"/>
              </a:lnSpc>
              <a:spcBef>
                <a:spcPct val="20000"/>
              </a:spcBef>
              <a:buSzPct val="50000"/>
              <a:buFont typeface="Arial" pitchFamily="34" charset="0"/>
              <a:buChar char="-"/>
              <a:defRPr/>
            </a:pPr>
            <a:r>
              <a:rPr lang="en-US" altLang="ja-JP" sz="1600" dirty="0">
                <a:solidFill>
                  <a:srgbClr val="002569">
                    <a:lumMod val="75000"/>
                  </a:srgbClr>
                </a:solidFill>
                <a:latin typeface="Arial" pitchFamily="34" charset="0"/>
                <a:ea typeface="ＭＳ Ｐゴシック" pitchFamily="50" charset="-128"/>
                <a:cs typeface="Arial" pitchFamily="34" charset="0"/>
              </a:rPr>
              <a:t>CEOS </a:t>
            </a:r>
            <a:r>
              <a:rPr lang="en-US" altLang="ja-JP" sz="1600" dirty="0" smtClean="0">
                <a:solidFill>
                  <a:srgbClr val="002569">
                    <a:lumMod val="75000"/>
                  </a:srgbClr>
                </a:solidFill>
                <a:latin typeface="Arial" pitchFamily="34" charset="0"/>
                <a:ea typeface="ＭＳ Ｐゴシック" pitchFamily="50" charset="-128"/>
                <a:cs typeface="Arial" pitchFamily="34" charset="0"/>
              </a:rPr>
              <a:t>P-VC </a:t>
            </a:r>
            <a:r>
              <a:rPr lang="en-US" altLang="ja-JP" sz="1600" dirty="0">
                <a:solidFill>
                  <a:srgbClr val="002569">
                    <a:lumMod val="75000"/>
                  </a:srgbClr>
                </a:solidFill>
                <a:latin typeface="Arial" pitchFamily="34" charset="0"/>
                <a:ea typeface="ＭＳ Ｐゴシック" pitchFamily="50" charset="-128"/>
                <a:cs typeface="Arial" pitchFamily="34" charset="0"/>
              </a:rPr>
              <a:t>Microwave Imager Availability White Paper Update drafted and under review by </a:t>
            </a:r>
            <a:r>
              <a:rPr lang="en-US" altLang="ja-JP" sz="1600" dirty="0" smtClean="0">
                <a:solidFill>
                  <a:srgbClr val="002569">
                    <a:lumMod val="75000"/>
                  </a:srgbClr>
                </a:solidFill>
                <a:latin typeface="Arial" pitchFamily="34" charset="0"/>
                <a:ea typeface="ＭＳ Ｐゴシック" pitchFamily="50" charset="-128"/>
                <a:cs typeface="Arial" pitchFamily="34" charset="0"/>
              </a:rPr>
              <a:t>P-VC agencies</a:t>
            </a:r>
          </a:p>
          <a:p>
            <a:pPr marL="342900" indent="-342900" fontAlgn="base">
              <a:lnSpc>
                <a:spcPct val="90000"/>
              </a:lnSpc>
              <a:spcBef>
                <a:spcPct val="20000"/>
              </a:spcBef>
              <a:spcAft>
                <a:spcPct val="0"/>
              </a:spcAft>
              <a:buFont typeface="Arial" charset="0"/>
              <a:buChar char="•"/>
              <a:defRPr/>
            </a:pPr>
            <a:r>
              <a:rPr lang="en-GB" altLang="ja-JP" sz="2000" b="1" dirty="0" smtClean="0">
                <a:solidFill>
                  <a:srgbClr val="002569">
                    <a:lumMod val="75000"/>
                  </a:srgbClr>
                </a:solidFill>
                <a:latin typeface="Arial" pitchFamily="34" charset="0"/>
                <a:ea typeface="ＭＳ Ｐゴシック" pitchFamily="50" charset="-128"/>
                <a:cs typeface="Arial" pitchFamily="34" charset="0"/>
              </a:rPr>
              <a:t>Issues</a:t>
            </a:r>
            <a:endParaRPr lang="en-GB" altLang="ja-JP" sz="2000" b="1"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r>
              <a:rPr lang="en-AU" sz="1600" dirty="0" smtClean="0">
                <a:solidFill>
                  <a:srgbClr val="002569">
                    <a:lumMod val="75000"/>
                  </a:srgbClr>
                </a:solidFill>
                <a:latin typeface="Arial" pitchFamily="34" charset="0"/>
                <a:ea typeface="ＭＳ Ｐゴシック" pitchFamily="50" charset="-128"/>
                <a:cs typeface="Arial" pitchFamily="34" charset="0"/>
              </a:rPr>
              <a:t>Potential coverage gaps (post GCOM-W1 and post DMSP)</a:t>
            </a:r>
          </a:p>
          <a:p>
            <a:pPr marL="800100" lvl="1" indent="-342900" fontAlgn="base">
              <a:lnSpc>
                <a:spcPct val="90000"/>
              </a:lnSpc>
              <a:spcBef>
                <a:spcPct val="20000"/>
              </a:spcBef>
              <a:spcAft>
                <a:spcPct val="0"/>
              </a:spcAft>
              <a:buFont typeface="Lucida Grande"/>
              <a:buChar char="-"/>
              <a:defRPr/>
            </a:pPr>
            <a:r>
              <a:rPr lang="en-AU" sz="1600" dirty="0" smtClean="0">
                <a:solidFill>
                  <a:srgbClr val="002569">
                    <a:lumMod val="75000"/>
                  </a:srgbClr>
                </a:solidFill>
                <a:latin typeface="Arial" pitchFamily="34" charset="0"/>
                <a:ea typeface="ＭＳ Ｐゴシック" pitchFamily="50" charset="-128"/>
                <a:cs typeface="Arial" pitchFamily="34" charset="0"/>
              </a:rPr>
              <a:t>Support for data exchange and access</a:t>
            </a:r>
            <a:endParaRPr lang="en-AU" sz="1600" dirty="0">
              <a:solidFill>
                <a:srgbClr val="002569">
                  <a:lumMod val="75000"/>
                </a:srgbClr>
              </a:solidFill>
              <a:latin typeface="Arial" pitchFamily="34" charset="0"/>
              <a:ea typeface="ＭＳ Ｐゴシック" pitchFamily="50" charset="-128"/>
              <a:cs typeface="Arial" pitchFamily="34" charset="0"/>
            </a:endParaRPr>
          </a:p>
          <a:p>
            <a:pPr lvl="1" fontAlgn="base">
              <a:lnSpc>
                <a:spcPct val="90000"/>
              </a:lnSpc>
              <a:spcBef>
                <a:spcPct val="20000"/>
              </a:spcBef>
              <a:spcAft>
                <a:spcPct val="0"/>
              </a:spcAft>
              <a:defRPr/>
            </a:pPr>
            <a:endParaRPr lang="en-AU" sz="1600" dirty="0">
              <a:solidFill>
                <a:srgbClr val="FF0000"/>
              </a:solidFill>
              <a:latin typeface="Arial" pitchFamily="34" charset="0"/>
              <a:ea typeface="ＭＳ Ｐゴシック" pitchFamily="50" charset="-128"/>
              <a:cs typeface="Arial" pitchFamily="34" charset="0"/>
            </a:endParaRPr>
          </a:p>
          <a:p>
            <a:pPr lvl="1" fontAlgn="base">
              <a:lnSpc>
                <a:spcPct val="90000"/>
              </a:lnSpc>
              <a:spcBef>
                <a:spcPct val="20000"/>
              </a:spcBef>
              <a:spcAft>
                <a:spcPct val="0"/>
              </a:spcAft>
              <a:defRPr/>
            </a:pPr>
            <a:endParaRPr lang="en-GB" altLang="ja-JP" sz="1600" dirty="0" smtClean="0">
              <a:solidFill>
                <a:srgbClr val="FF0000"/>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US" sz="1600" dirty="0">
              <a:solidFill>
                <a:srgbClr val="FF0000"/>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US" sz="2000"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GB" altLang="ja-JP" sz="2000" b="1"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GB" altLang="ja-JP"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Arial" charset="0"/>
              <a:buChar char="•"/>
              <a:defRPr/>
            </a:pPr>
            <a:endParaRPr lang="en-GB" altLang="ja-JP" sz="2000" b="1" dirty="0" smtClean="0">
              <a:solidFill>
                <a:srgbClr val="002569">
                  <a:lumMod val="75000"/>
                </a:srgbClr>
              </a:solidFill>
              <a:latin typeface="Arial" pitchFamily="34" charset="0"/>
              <a:ea typeface="ＭＳ Ｐゴシック" pitchFamily="50" charset="-128"/>
              <a:cs typeface="Arial" pitchFamily="34" charset="0"/>
            </a:endParaRPr>
          </a:p>
        </p:txBody>
      </p:sp>
    </p:spTree>
    <p:extLst>
      <p:ext uri="{BB962C8B-B14F-4D97-AF65-F5344CB8AC3E}">
        <p14:creationId xmlns="" xmlns:p14="http://schemas.microsoft.com/office/powerpoint/2010/main" val="687420573"/>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32</a:t>
            </a:fld>
            <a:endParaRPr lang="en-US" smtClean="0"/>
          </a:p>
        </p:txBody>
      </p:sp>
      <p:sp>
        <p:nvSpPr>
          <p:cNvPr id="3075" name="Title 1"/>
          <p:cNvSpPr>
            <a:spLocks noGrp="1"/>
          </p:cNvSpPr>
          <p:nvPr>
            <p:ph type="title" idx="4294967295"/>
          </p:nvPr>
        </p:nvSpPr>
        <p:spPr>
          <a:xfrm>
            <a:off x="1320800" y="101600"/>
            <a:ext cx="7764463" cy="609600"/>
          </a:xfrm>
        </p:spPr>
        <p:txBody>
          <a:bodyPr/>
          <a:lstStyle/>
          <a:p>
            <a:pPr eaLnBrk="1" hangingPunct="1"/>
            <a:r>
              <a:rPr lang="en-US" dirty="0" smtClean="0">
                <a:latin typeface="Tahoma" pitchFamily="-106" charset="0"/>
                <a:ea typeface="ＭＳ Ｐゴシック" pitchFamily="-106" charset="-128"/>
                <a:cs typeface="Tahoma" pitchFamily="-106" charset="0"/>
              </a:rPr>
              <a:t>Atmospheric Composition (AC-VC)</a:t>
            </a:r>
            <a:endParaRPr lang="en-US" dirty="0" smtClean="0">
              <a:solidFill>
                <a:srgbClr val="FF0000"/>
              </a:solidFill>
              <a:latin typeface="Tahoma" pitchFamily="-106" charset="0"/>
              <a:ea typeface="ＭＳ Ｐゴシック" pitchFamily="-106" charset="-128"/>
              <a:cs typeface="Tahoma" pitchFamily="-106" charset="0"/>
            </a:endParaRPr>
          </a:p>
        </p:txBody>
      </p:sp>
      <p:sp>
        <p:nvSpPr>
          <p:cNvPr id="6" name="Rectangle 3"/>
          <p:cNvSpPr txBox="1">
            <a:spLocks noChangeArrowheads="1"/>
          </p:cNvSpPr>
          <p:nvPr/>
        </p:nvSpPr>
        <p:spPr>
          <a:xfrm>
            <a:off x="147037" y="1558223"/>
            <a:ext cx="8832205" cy="5129942"/>
          </a:xfrm>
          <a:prstGeom prst="rect">
            <a:avLst/>
          </a:prstGeom>
        </p:spPr>
        <p:txBody>
          <a:bodyPr/>
          <a:lstStyle/>
          <a:p>
            <a:pPr marL="342900" indent="-342900" fontAlgn="base">
              <a:lnSpc>
                <a:spcPct val="90000"/>
              </a:lnSpc>
              <a:spcBef>
                <a:spcPct val="20000"/>
              </a:spcBef>
              <a:spcAft>
                <a:spcPct val="0"/>
              </a:spcAft>
              <a:buFont typeface="Arial" charset="0"/>
              <a:buChar char="•"/>
              <a:defRPr/>
            </a:pPr>
            <a:r>
              <a:rPr lang="en-GB" altLang="ja-JP" sz="2400" b="1" dirty="0">
                <a:solidFill>
                  <a:srgbClr val="002569">
                    <a:lumMod val="75000"/>
                  </a:srgbClr>
                </a:solidFill>
                <a:latin typeface="Arial" pitchFamily="34" charset="0"/>
                <a:ea typeface="ＭＳ Ｐゴシック" pitchFamily="50" charset="-128"/>
                <a:cs typeface="Arial" pitchFamily="34" charset="0"/>
              </a:rPr>
              <a:t>Key outcomes</a:t>
            </a:r>
          </a:p>
          <a:p>
            <a:pPr marL="800100" lvl="1" indent="-342900" fontAlgn="base">
              <a:lnSpc>
                <a:spcPct val="90000"/>
              </a:lnSpc>
              <a:spcBef>
                <a:spcPct val="20000"/>
              </a:spcBef>
              <a:spcAft>
                <a:spcPct val="0"/>
              </a:spcAft>
              <a:buFont typeface="Lucida Grande"/>
              <a:buChar char="-"/>
              <a:defRPr/>
            </a:pPr>
            <a:r>
              <a:rPr lang="en-US" altLang="ja-JP" dirty="0" smtClean="0">
                <a:solidFill>
                  <a:srgbClr val="002569">
                    <a:lumMod val="75000"/>
                  </a:srgbClr>
                </a:solidFill>
                <a:latin typeface="Arial" pitchFamily="34" charset="0"/>
                <a:ea typeface="ＭＳ Ｐゴシック" pitchFamily="50" charset="-128"/>
                <a:cs typeface="Arial" pitchFamily="34" charset="0"/>
              </a:rPr>
              <a:t>Total </a:t>
            </a:r>
            <a:r>
              <a:rPr lang="en-US" altLang="ja-JP" dirty="0">
                <a:solidFill>
                  <a:srgbClr val="002569">
                    <a:lumMod val="75000"/>
                  </a:srgbClr>
                </a:solidFill>
                <a:latin typeface="Arial" pitchFamily="34" charset="0"/>
                <a:ea typeface="ＭＳ Ｐゴシック" pitchFamily="50" charset="-128"/>
                <a:cs typeface="Arial" pitchFamily="34" charset="0"/>
              </a:rPr>
              <a:t>ozone ECV validation &amp; </a:t>
            </a:r>
            <a:r>
              <a:rPr lang="en-US" altLang="ja-JP" dirty="0" smtClean="0">
                <a:solidFill>
                  <a:srgbClr val="002569">
                    <a:lumMod val="75000"/>
                  </a:srgbClr>
                </a:solidFill>
                <a:latin typeface="Arial" pitchFamily="34" charset="0"/>
                <a:ea typeface="ＭＳ Ｐゴシック" pitchFamily="50" charset="-128"/>
                <a:cs typeface="Arial" pitchFamily="34" charset="0"/>
              </a:rPr>
              <a:t>harmonization</a:t>
            </a:r>
            <a:endParaRPr lang="en-GB" altLang="ja-JP"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r>
              <a:rPr lang="en-US" altLang="ja-JP" dirty="0" smtClean="0">
                <a:solidFill>
                  <a:srgbClr val="002569">
                    <a:lumMod val="75000"/>
                  </a:srgbClr>
                </a:solidFill>
                <a:latin typeface="Arial" pitchFamily="34" charset="0"/>
                <a:ea typeface="ＭＳ Ｐゴシック" pitchFamily="50" charset="-128"/>
                <a:cs typeface="Arial" pitchFamily="34" charset="0"/>
              </a:rPr>
              <a:t>Geostationary </a:t>
            </a:r>
            <a:r>
              <a:rPr lang="en-US" altLang="ja-JP" dirty="0">
                <a:solidFill>
                  <a:srgbClr val="002569">
                    <a:lumMod val="75000"/>
                  </a:srgbClr>
                </a:solidFill>
                <a:latin typeface="Arial" pitchFamily="34" charset="0"/>
                <a:ea typeface="ＭＳ Ｐゴシック" pitchFamily="50" charset="-128"/>
                <a:cs typeface="Arial" pitchFamily="34" charset="0"/>
              </a:rPr>
              <a:t>Air Quality constellation </a:t>
            </a:r>
            <a:r>
              <a:rPr lang="en-US" altLang="ja-JP" dirty="0" smtClean="0">
                <a:solidFill>
                  <a:srgbClr val="002569">
                    <a:lumMod val="75000"/>
                  </a:srgbClr>
                </a:solidFill>
                <a:latin typeface="Arial" pitchFamily="34" charset="0"/>
                <a:ea typeface="ＭＳ Ｐゴシック" pitchFamily="50" charset="-128"/>
                <a:cs typeface="Arial" pitchFamily="34" charset="0"/>
              </a:rPr>
              <a:t>coordination</a:t>
            </a:r>
          </a:p>
          <a:p>
            <a:pPr marL="800100" lvl="1" indent="-342900" fontAlgn="base">
              <a:lnSpc>
                <a:spcPct val="90000"/>
              </a:lnSpc>
              <a:spcBef>
                <a:spcPct val="20000"/>
              </a:spcBef>
              <a:spcAft>
                <a:spcPct val="0"/>
              </a:spcAft>
              <a:buFont typeface="Lucida Grande"/>
              <a:buChar char="-"/>
              <a:defRPr/>
            </a:pPr>
            <a:r>
              <a:rPr lang="en-US" altLang="ja-JP" dirty="0" smtClean="0">
                <a:solidFill>
                  <a:srgbClr val="002569">
                    <a:lumMod val="75000"/>
                  </a:srgbClr>
                </a:solidFill>
                <a:latin typeface="Arial" pitchFamily="34" charset="0"/>
                <a:ea typeface="ＭＳ Ｐゴシック" pitchFamily="50" charset="-128"/>
                <a:cs typeface="Arial" pitchFamily="34" charset="0"/>
              </a:rPr>
              <a:t>Multi</a:t>
            </a:r>
            <a:r>
              <a:rPr lang="en-US" altLang="ja-JP" dirty="0">
                <a:solidFill>
                  <a:srgbClr val="002569">
                    <a:lumMod val="75000"/>
                  </a:srgbClr>
                </a:solidFill>
                <a:latin typeface="Arial" pitchFamily="34" charset="0"/>
                <a:ea typeface="ＭＳ Ｐゴシック" pitchFamily="50" charset="-128"/>
                <a:cs typeface="Arial" pitchFamily="34" charset="0"/>
              </a:rPr>
              <a:t>-sensor volcanic eruption alert </a:t>
            </a:r>
            <a:r>
              <a:rPr lang="en-US" altLang="ja-JP" dirty="0" smtClean="0">
                <a:solidFill>
                  <a:srgbClr val="002569">
                    <a:lumMod val="75000"/>
                  </a:srgbClr>
                </a:solidFill>
                <a:latin typeface="Arial" pitchFamily="34" charset="0"/>
                <a:ea typeface="ＭＳ Ｐゴシック" pitchFamily="50" charset="-128"/>
                <a:cs typeface="Arial" pitchFamily="34" charset="0"/>
              </a:rPr>
              <a:t>system</a:t>
            </a:r>
          </a:p>
          <a:p>
            <a:pPr marL="800100" lvl="1" indent="-342900" fontAlgn="base">
              <a:lnSpc>
                <a:spcPct val="90000"/>
              </a:lnSpc>
              <a:spcBef>
                <a:spcPct val="20000"/>
              </a:spcBef>
              <a:spcAft>
                <a:spcPct val="0"/>
              </a:spcAft>
              <a:buFont typeface="Lucida Grande"/>
              <a:buChar char="-"/>
              <a:defRPr/>
            </a:pPr>
            <a:r>
              <a:rPr lang="en-US" altLang="ja-JP" dirty="0" smtClean="0">
                <a:solidFill>
                  <a:srgbClr val="002569">
                    <a:lumMod val="75000"/>
                  </a:srgbClr>
                </a:solidFill>
                <a:latin typeface="Arial" pitchFamily="34" charset="0"/>
                <a:ea typeface="ＭＳ Ｐゴシック" pitchFamily="50" charset="-128"/>
                <a:cs typeface="Arial" pitchFamily="34" charset="0"/>
              </a:rPr>
              <a:t>Greenhouse </a:t>
            </a:r>
            <a:r>
              <a:rPr lang="en-US" altLang="ja-JP" dirty="0">
                <a:solidFill>
                  <a:srgbClr val="002569">
                    <a:lumMod val="75000"/>
                  </a:srgbClr>
                </a:solidFill>
                <a:latin typeface="Arial" pitchFamily="34" charset="0"/>
                <a:ea typeface="ＭＳ Ｐゴシック" pitchFamily="50" charset="-128"/>
                <a:cs typeface="Arial" pitchFamily="34" charset="0"/>
              </a:rPr>
              <a:t>gas (GHG) constellation</a:t>
            </a:r>
          </a:p>
          <a:p>
            <a:pPr marL="800100" lvl="1" indent="-342900" fontAlgn="base">
              <a:lnSpc>
                <a:spcPct val="90000"/>
              </a:lnSpc>
              <a:spcBef>
                <a:spcPct val="20000"/>
              </a:spcBef>
              <a:spcAft>
                <a:spcPct val="0"/>
              </a:spcAft>
              <a:buFont typeface="Lucida Grande"/>
              <a:buChar char="-"/>
              <a:defRPr/>
            </a:pPr>
            <a:endParaRPr lang="en-GB" dirty="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r>
              <a:rPr lang="en-GB" altLang="ja-JP" sz="2400" b="1" dirty="0" smtClean="0">
                <a:solidFill>
                  <a:srgbClr val="002569">
                    <a:lumMod val="75000"/>
                  </a:srgbClr>
                </a:solidFill>
                <a:latin typeface="Arial" pitchFamily="34" charset="0"/>
                <a:ea typeface="ＭＳ Ｐゴシック" pitchFamily="50" charset="-128"/>
                <a:cs typeface="Arial" pitchFamily="34" charset="0"/>
              </a:rPr>
              <a:t>Progress</a:t>
            </a:r>
            <a:endParaRPr lang="en-GB" altLang="ja-JP" sz="2400" b="1"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r>
              <a:rPr lang="en-GB" dirty="0" smtClean="0">
                <a:solidFill>
                  <a:srgbClr val="002569">
                    <a:lumMod val="75000"/>
                  </a:srgbClr>
                </a:solidFill>
                <a:latin typeface="Arial" pitchFamily="34" charset="0"/>
                <a:ea typeface="ＭＳ Ｐゴシック" pitchFamily="50" charset="-128"/>
                <a:cs typeface="Arial" pitchFamily="34" charset="0"/>
              </a:rPr>
              <a:t>Good progress on Total Ozone ECV - </a:t>
            </a:r>
          </a:p>
          <a:p>
            <a:pPr marL="800100" lvl="1" indent="-342900" fontAlgn="base">
              <a:lnSpc>
                <a:spcPct val="90000"/>
              </a:lnSpc>
              <a:spcBef>
                <a:spcPct val="20000"/>
              </a:spcBef>
              <a:spcAft>
                <a:spcPct val="0"/>
              </a:spcAft>
              <a:buFont typeface="Lucida Grande"/>
              <a:buChar char="-"/>
              <a:defRPr/>
            </a:pPr>
            <a:r>
              <a:rPr lang="en-US" dirty="0" smtClean="0">
                <a:solidFill>
                  <a:srgbClr val="002569">
                    <a:lumMod val="75000"/>
                  </a:srgbClr>
                </a:solidFill>
                <a:latin typeface="Arial" pitchFamily="34" charset="0"/>
                <a:ea typeface="ＭＳ Ｐゴシック" pitchFamily="50" charset="-128"/>
                <a:cs typeface="Arial" pitchFamily="34" charset="0"/>
              </a:rPr>
              <a:t>AQ </a:t>
            </a:r>
            <a:r>
              <a:rPr lang="en-US" dirty="0" err="1" smtClean="0">
                <a:solidFill>
                  <a:srgbClr val="002569">
                    <a:lumMod val="75000"/>
                  </a:srgbClr>
                </a:solidFill>
                <a:latin typeface="Arial" pitchFamily="34" charset="0"/>
                <a:ea typeface="ＭＳ Ｐゴシック" pitchFamily="50" charset="-128"/>
                <a:cs typeface="Arial" pitchFamily="34" charset="0"/>
              </a:rPr>
              <a:t>organisational</a:t>
            </a:r>
            <a:r>
              <a:rPr lang="en-US" dirty="0" smtClean="0">
                <a:solidFill>
                  <a:srgbClr val="002569">
                    <a:lumMod val="75000"/>
                  </a:srgbClr>
                </a:solidFill>
                <a:latin typeface="Arial" pitchFamily="34" charset="0"/>
                <a:ea typeface="ＭＳ Ｐゴシック" pitchFamily="50" charset="-128"/>
                <a:cs typeface="Arial" pitchFamily="34" charset="0"/>
              </a:rPr>
              <a:t> aspects progressed</a:t>
            </a:r>
          </a:p>
          <a:p>
            <a:pPr marL="800100" lvl="1" indent="-342900" fontAlgn="base">
              <a:lnSpc>
                <a:spcPct val="90000"/>
              </a:lnSpc>
              <a:spcBef>
                <a:spcPct val="20000"/>
              </a:spcBef>
              <a:spcAft>
                <a:spcPct val="0"/>
              </a:spcAft>
              <a:buFont typeface="Lucida Grande"/>
              <a:buChar char="-"/>
              <a:defRPr/>
            </a:pPr>
            <a:r>
              <a:rPr lang="en-GB" dirty="0">
                <a:solidFill>
                  <a:srgbClr val="002569">
                    <a:lumMod val="75000"/>
                  </a:srgbClr>
                </a:solidFill>
                <a:latin typeface="Arial" pitchFamily="34" charset="0"/>
                <a:ea typeface="ＭＳ Ｐゴシック" pitchFamily="50" charset="-128"/>
                <a:cs typeface="Arial" pitchFamily="34" charset="0"/>
              </a:rPr>
              <a:t>Excellent progress in implementation of web-based volcanic alert </a:t>
            </a:r>
            <a:r>
              <a:rPr lang="en-GB" dirty="0" smtClean="0">
                <a:solidFill>
                  <a:srgbClr val="002569">
                    <a:lumMod val="75000"/>
                  </a:srgbClr>
                </a:solidFill>
                <a:latin typeface="Arial" pitchFamily="34" charset="0"/>
                <a:ea typeface="ＭＳ Ｐゴシック" pitchFamily="50" charset="-128"/>
                <a:cs typeface="Arial" pitchFamily="34" charset="0"/>
              </a:rPr>
              <a:t>system</a:t>
            </a:r>
          </a:p>
          <a:p>
            <a:pPr marL="800100" lvl="1" indent="-342900" fontAlgn="base">
              <a:lnSpc>
                <a:spcPct val="90000"/>
              </a:lnSpc>
              <a:spcBef>
                <a:spcPct val="20000"/>
              </a:spcBef>
              <a:spcAft>
                <a:spcPct val="0"/>
              </a:spcAft>
              <a:buFont typeface="Lucida Grande"/>
              <a:buChar char="-"/>
              <a:defRPr/>
            </a:pPr>
            <a:r>
              <a:rPr lang="en-GB" dirty="0" smtClean="0">
                <a:solidFill>
                  <a:srgbClr val="002569">
                    <a:lumMod val="75000"/>
                  </a:srgbClr>
                </a:solidFill>
                <a:latin typeface="Arial" pitchFamily="34" charset="0"/>
                <a:ea typeface="ＭＳ Ｐゴシック" pitchFamily="50" charset="-128"/>
                <a:cs typeface="Arial" pitchFamily="34" charset="0"/>
              </a:rPr>
              <a:t>GHG activity will respond to the CTF report</a:t>
            </a:r>
            <a:endParaRPr lang="en-GB" dirty="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endParaRPr lang="en-GB" altLang="ja-JP" sz="2400" b="1" dirty="0" smtClean="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Arial" charset="0"/>
              <a:buChar char="•"/>
              <a:defRPr/>
            </a:pPr>
            <a:r>
              <a:rPr lang="en-GB" altLang="ja-JP" sz="2400" b="1" dirty="0" smtClean="0">
                <a:solidFill>
                  <a:srgbClr val="002569">
                    <a:lumMod val="75000"/>
                  </a:srgbClr>
                </a:solidFill>
                <a:latin typeface="Arial" pitchFamily="34" charset="0"/>
                <a:ea typeface="ＭＳ Ｐゴシック" pitchFamily="50" charset="-128"/>
                <a:cs typeface="Arial" pitchFamily="34" charset="0"/>
              </a:rPr>
              <a:t>Issues</a:t>
            </a:r>
            <a:endParaRPr lang="en-GB" altLang="ja-JP" sz="2400" b="1"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r>
              <a:rPr lang="en-AU" dirty="0" smtClean="0">
                <a:solidFill>
                  <a:srgbClr val="002569">
                    <a:lumMod val="75000"/>
                  </a:srgbClr>
                </a:solidFill>
                <a:latin typeface="Arial" pitchFamily="34" charset="0"/>
                <a:ea typeface="ＭＳ Ｐゴシック" pitchFamily="50" charset="-128"/>
                <a:cs typeface="Arial" pitchFamily="34" charset="0"/>
              </a:rPr>
              <a:t>Volcanic alert </a:t>
            </a:r>
            <a:r>
              <a:rPr lang="en-US" dirty="0" smtClean="0">
                <a:solidFill>
                  <a:srgbClr val="002569">
                    <a:lumMod val="75000"/>
                  </a:srgbClr>
                </a:solidFill>
                <a:latin typeface="Arial" pitchFamily="34" charset="0"/>
                <a:ea typeface="ＭＳ Ｐゴシック" pitchFamily="50" charset="-128"/>
                <a:cs typeface="Arial" pitchFamily="34" charset="0"/>
              </a:rPr>
              <a:t>–</a:t>
            </a:r>
            <a:r>
              <a:rPr lang="en-AU" dirty="0" smtClean="0">
                <a:solidFill>
                  <a:srgbClr val="002569">
                    <a:lumMod val="75000"/>
                  </a:srgbClr>
                </a:solidFill>
                <a:latin typeface="Arial" pitchFamily="34" charset="0"/>
                <a:ea typeface="ＭＳ Ｐゴシック" pitchFamily="50" charset="-128"/>
                <a:cs typeface="Arial" pitchFamily="34" charset="0"/>
              </a:rPr>
              <a:t> need coordination among CEOS, CGMS, WMO SP</a:t>
            </a:r>
          </a:p>
          <a:p>
            <a:pPr marL="800100" lvl="1" indent="-342900" fontAlgn="base">
              <a:lnSpc>
                <a:spcPct val="90000"/>
              </a:lnSpc>
              <a:spcBef>
                <a:spcPct val="20000"/>
              </a:spcBef>
              <a:spcAft>
                <a:spcPct val="0"/>
              </a:spcAft>
              <a:buFont typeface="Lucida Grande"/>
              <a:buChar char="-"/>
              <a:defRPr/>
            </a:pPr>
            <a:r>
              <a:rPr lang="en-AU" dirty="0" smtClean="0">
                <a:solidFill>
                  <a:srgbClr val="002569">
                    <a:lumMod val="75000"/>
                  </a:srgbClr>
                </a:solidFill>
                <a:latin typeface="Arial" pitchFamily="34" charset="0"/>
                <a:ea typeface="ＭＳ Ｐゴシック" pitchFamily="50" charset="-128"/>
                <a:cs typeface="Arial" pitchFamily="34" charset="0"/>
              </a:rPr>
              <a:t>Looming gap in atmospheric limb sounding (EE7 did not select PREMIER)</a:t>
            </a:r>
          </a:p>
          <a:p>
            <a:pPr marL="800100" lvl="1" indent="-342900" fontAlgn="base">
              <a:lnSpc>
                <a:spcPct val="90000"/>
              </a:lnSpc>
              <a:spcBef>
                <a:spcPct val="20000"/>
              </a:spcBef>
              <a:spcAft>
                <a:spcPct val="0"/>
              </a:spcAft>
              <a:buFont typeface="Lucida Grande"/>
              <a:buChar char="-"/>
              <a:defRPr/>
            </a:pPr>
            <a:endParaRPr lang="en-AU" dirty="0">
              <a:solidFill>
                <a:srgbClr val="FF0000"/>
              </a:solidFill>
              <a:latin typeface="Arial" pitchFamily="34" charset="0"/>
              <a:ea typeface="ＭＳ Ｐゴシック" pitchFamily="50" charset="-128"/>
              <a:cs typeface="Arial" pitchFamily="34" charset="0"/>
            </a:endParaRPr>
          </a:p>
          <a:p>
            <a:pPr lvl="1" fontAlgn="base">
              <a:lnSpc>
                <a:spcPct val="90000"/>
              </a:lnSpc>
              <a:spcBef>
                <a:spcPct val="20000"/>
              </a:spcBef>
              <a:spcAft>
                <a:spcPct val="0"/>
              </a:spcAft>
              <a:defRPr/>
            </a:pPr>
            <a:endParaRPr lang="en-GB" altLang="ja-JP" dirty="0" smtClean="0">
              <a:solidFill>
                <a:srgbClr val="FF0000"/>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US" dirty="0">
              <a:solidFill>
                <a:srgbClr val="FF0000"/>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US" sz="2400"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GB" altLang="ja-JP" sz="2400" b="1"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Lucida Grande"/>
              <a:buChar char="-"/>
              <a:defRPr/>
            </a:pPr>
            <a:endParaRPr lang="en-GB" altLang="ja-JP" sz="2000" dirty="0" smtClean="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Arial" charset="0"/>
              <a:buChar char="•"/>
              <a:defRPr/>
            </a:pPr>
            <a:endParaRPr lang="en-GB" altLang="ja-JP" sz="2400" b="1" dirty="0" smtClean="0">
              <a:solidFill>
                <a:srgbClr val="002569">
                  <a:lumMod val="75000"/>
                </a:srgbClr>
              </a:solidFill>
              <a:latin typeface="Arial" pitchFamily="34" charset="0"/>
              <a:ea typeface="ＭＳ Ｐゴシック" pitchFamily="50" charset="-128"/>
              <a:cs typeface="Arial" pitchFamily="34" charset="0"/>
            </a:endParaRPr>
          </a:p>
        </p:txBody>
      </p:sp>
    </p:spTree>
    <p:extLst>
      <p:ext uri="{BB962C8B-B14F-4D97-AF65-F5344CB8AC3E}">
        <p14:creationId xmlns="" xmlns:p14="http://schemas.microsoft.com/office/powerpoint/2010/main" val="1057242031"/>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33</a:t>
            </a:fld>
            <a:endParaRPr lang="en-US" smtClean="0"/>
          </a:p>
        </p:txBody>
      </p:sp>
      <p:sp>
        <p:nvSpPr>
          <p:cNvPr id="3075" name="Title 1"/>
          <p:cNvSpPr>
            <a:spLocks noGrp="1"/>
          </p:cNvSpPr>
          <p:nvPr>
            <p:ph type="title" idx="4294967295"/>
          </p:nvPr>
        </p:nvSpPr>
        <p:spPr>
          <a:xfrm>
            <a:off x="2052084" y="101600"/>
            <a:ext cx="7033179" cy="738372"/>
          </a:xfrm>
        </p:spPr>
        <p:txBody>
          <a:bodyPr/>
          <a:lstStyle/>
          <a:p>
            <a:pPr eaLnBrk="1" hangingPunct="1"/>
            <a:r>
              <a:rPr lang="en-GB" altLang="ja-JP" sz="3600" dirty="0" smtClean="0">
                <a:latin typeface="Calibri" pitchFamily="34" charset="0"/>
                <a:ea typeface="ＭＳ Ｐゴシック" pitchFamily="50" charset="-128"/>
              </a:rPr>
              <a:t>The VC Process Paper</a:t>
            </a:r>
            <a:endParaRPr lang="en-GB" altLang="ja-JP" sz="2000" dirty="0">
              <a:latin typeface="Calibri" pitchFamily="34" charset="0"/>
              <a:ea typeface="ＭＳ Ｐゴシック" pitchFamily="50" charset="-128"/>
            </a:endParaRPr>
          </a:p>
        </p:txBody>
      </p:sp>
      <p:sp>
        <p:nvSpPr>
          <p:cNvPr id="5" name="Rectangle 3"/>
          <p:cNvSpPr txBox="1">
            <a:spLocks noChangeArrowheads="1"/>
          </p:cNvSpPr>
          <p:nvPr/>
        </p:nvSpPr>
        <p:spPr>
          <a:xfrm>
            <a:off x="147037" y="1416908"/>
            <a:ext cx="8832205" cy="5129942"/>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lang="en-GB" altLang="ja-JP" sz="2000" b="1" dirty="0" smtClean="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defRPr/>
            </a:pPr>
            <a:r>
              <a:rPr lang="en-AU" altLang="ja-JP" sz="2000" b="1" dirty="0" smtClean="0">
                <a:solidFill>
                  <a:schemeClr val="tx1">
                    <a:lumMod val="75000"/>
                  </a:schemeClr>
                </a:solidFill>
                <a:latin typeface="Arial" pitchFamily="34" charset="0"/>
                <a:ea typeface="ＭＳ Ｐゴシック" pitchFamily="50" charset="-128"/>
                <a:cs typeface="Arial" pitchFamily="34" charset="0"/>
              </a:rPr>
              <a:t>Updated with comments from the VC</a:t>
            </a:r>
            <a:r>
              <a:rPr lang="en-AU" altLang="ja-JP" sz="2000" b="1" dirty="0" smtClean="0">
                <a:solidFill>
                  <a:srgbClr val="002569">
                    <a:lumMod val="75000"/>
                  </a:srgbClr>
                </a:solidFill>
                <a:latin typeface="Arial" pitchFamily="34" charset="0"/>
                <a:ea typeface="ＭＳ Ｐゴシック" pitchFamily="50" charset="-128"/>
                <a:cs typeface="Arial" pitchFamily="34" charset="0"/>
              </a:rPr>
              <a:t> teams and CEOS SEC</a:t>
            </a:r>
            <a:endParaRPr lang="en-AU" altLang="ja-JP" sz="2000" b="1" dirty="0">
              <a:solidFill>
                <a:srgbClr val="002569">
                  <a:lumMod val="75000"/>
                </a:srgbClr>
              </a:solidFill>
              <a:latin typeface="Arial" pitchFamily="34" charset="0"/>
              <a:ea typeface="ＭＳ Ｐゴシック" pitchFamily="50" charset="-128"/>
              <a:cs typeface="Arial" pitchFamily="34" charset="0"/>
            </a:endParaRPr>
          </a:p>
          <a:p>
            <a:pPr marL="800100" lvl="1" indent="-342900">
              <a:lnSpc>
                <a:spcPct val="90000"/>
              </a:lnSpc>
              <a:spcBef>
                <a:spcPct val="20000"/>
              </a:spcBef>
              <a:buFont typeface="Lucida Grande"/>
              <a:buChar char="-"/>
              <a:defRPr/>
            </a:pPr>
            <a:r>
              <a:rPr lang="en-US" sz="2000" dirty="0">
                <a:solidFill>
                  <a:srgbClr val="002569">
                    <a:lumMod val="75000"/>
                  </a:srgbClr>
                </a:solidFill>
                <a:latin typeface="Arial" pitchFamily="34" charset="0"/>
                <a:ea typeface="ＭＳ Ｐゴシック" pitchFamily="50" charset="-128"/>
                <a:cs typeface="Arial" pitchFamily="34" charset="0"/>
              </a:rPr>
              <a:t>Section 3 revised to include descriptions of all 7 of the current constellations.</a:t>
            </a:r>
          </a:p>
          <a:p>
            <a:pPr marL="800100" lvl="1" indent="-342900">
              <a:lnSpc>
                <a:spcPct val="90000"/>
              </a:lnSpc>
              <a:spcBef>
                <a:spcPct val="20000"/>
              </a:spcBef>
              <a:buFont typeface="Lucida Grande"/>
              <a:buChar char="-"/>
              <a:defRPr/>
            </a:pPr>
            <a:r>
              <a:rPr lang="en-US" sz="2000" dirty="0">
                <a:solidFill>
                  <a:srgbClr val="002569">
                    <a:lumMod val="75000"/>
                  </a:srgbClr>
                </a:solidFill>
                <a:latin typeface="Arial" pitchFamily="34" charset="0"/>
                <a:ea typeface="ＭＳ Ｐゴシック" pitchFamily="50" charset="-128"/>
                <a:cs typeface="Arial" pitchFamily="34" charset="0"/>
              </a:rPr>
              <a:t>Sections 4 and 5 revised to simplify/shorten the process of proposing a new constellation, and include definition of Terms of Reference in that process</a:t>
            </a:r>
          </a:p>
          <a:p>
            <a:pPr marL="800100" lvl="1" indent="-342900">
              <a:lnSpc>
                <a:spcPct val="90000"/>
              </a:lnSpc>
              <a:spcBef>
                <a:spcPct val="20000"/>
              </a:spcBef>
              <a:buFont typeface="Lucida Grande"/>
              <a:buChar char="-"/>
              <a:defRPr/>
            </a:pPr>
            <a:r>
              <a:rPr lang="en-US" sz="2000" dirty="0">
                <a:solidFill>
                  <a:srgbClr val="002569">
                    <a:lumMod val="75000"/>
                  </a:srgbClr>
                </a:solidFill>
                <a:latin typeface="Arial" pitchFamily="34" charset="0"/>
                <a:ea typeface="ＭＳ Ｐゴシック" pitchFamily="50" charset="-128"/>
                <a:cs typeface="Arial" pitchFamily="34" charset="0"/>
              </a:rPr>
              <a:t>Section 6 revised to indicate the ongoing role of SIT in managing the VCs, not just in relation to approving new VCs</a:t>
            </a:r>
          </a:p>
          <a:p>
            <a:pPr marL="800100" lvl="1" indent="-342900">
              <a:lnSpc>
                <a:spcPct val="90000"/>
              </a:lnSpc>
              <a:spcBef>
                <a:spcPct val="20000"/>
              </a:spcBef>
              <a:buFont typeface="Lucida Grande"/>
              <a:buChar char="-"/>
              <a:defRPr/>
            </a:pPr>
            <a:r>
              <a:rPr lang="en-US" sz="2000" dirty="0">
                <a:solidFill>
                  <a:srgbClr val="002569">
                    <a:lumMod val="75000"/>
                  </a:srgbClr>
                </a:solidFill>
                <a:latin typeface="Arial" pitchFamily="34" charset="0"/>
                <a:ea typeface="ＭＳ Ｐゴシック" pitchFamily="50" charset="-128"/>
                <a:cs typeface="Arial" pitchFamily="34" charset="0"/>
              </a:rPr>
              <a:t>Annex 3 presents a template for the Terms of Reference proposed to be developed to </a:t>
            </a:r>
            <a:r>
              <a:rPr lang="en-US" sz="2000" dirty="0" err="1">
                <a:solidFill>
                  <a:srgbClr val="002569">
                    <a:lumMod val="75000"/>
                  </a:srgbClr>
                </a:solidFill>
                <a:latin typeface="Arial" pitchFamily="34" charset="0"/>
                <a:ea typeface="ＭＳ Ｐゴシック" pitchFamily="50" charset="-128"/>
                <a:cs typeface="Arial" pitchFamily="34" charset="0"/>
              </a:rPr>
              <a:t>characterise</a:t>
            </a:r>
            <a:r>
              <a:rPr lang="en-US" sz="2000" dirty="0">
                <a:solidFill>
                  <a:srgbClr val="002569">
                    <a:lumMod val="75000"/>
                  </a:srgbClr>
                </a:solidFill>
                <a:latin typeface="Arial" pitchFamily="34" charset="0"/>
                <a:ea typeface="ＭＳ Ｐゴシック" pitchFamily="50" charset="-128"/>
                <a:cs typeface="Arial" pitchFamily="34" charset="0"/>
              </a:rPr>
              <a:t> all the existing and new VCs</a:t>
            </a:r>
          </a:p>
          <a:p>
            <a:pPr marL="800100" lvl="1" indent="-342900">
              <a:buFont typeface="Lucida Grande"/>
              <a:buChar char="-"/>
            </a:pPr>
            <a:endParaRPr lang="en-US" sz="2000" dirty="0"/>
          </a:p>
          <a:p>
            <a:pPr marL="342900" indent="-342900" defTabSz="914400">
              <a:lnSpc>
                <a:spcPct val="90000"/>
              </a:lnSpc>
              <a:spcBef>
                <a:spcPct val="20000"/>
              </a:spcBef>
              <a:buFont typeface="Arial"/>
              <a:buChar char="•"/>
              <a:defRPr/>
            </a:pPr>
            <a:r>
              <a:rPr lang="en-AU" altLang="ja-JP" sz="2400" b="1" u="sng" dirty="0" smtClean="0">
                <a:solidFill>
                  <a:srgbClr val="0000FF"/>
                </a:solidFill>
                <a:latin typeface="Arial" pitchFamily="34" charset="0"/>
                <a:ea typeface="ＭＳ Ｐゴシック" pitchFamily="50" charset="-128"/>
                <a:cs typeface="Arial" pitchFamily="34" charset="0"/>
              </a:rPr>
              <a:t>DECISION: Asking CEOS Plenary to endorse the 2013 update</a:t>
            </a:r>
            <a:endParaRPr lang="en-AU" altLang="ja-JP" sz="2400" b="1" u="sng" dirty="0">
              <a:solidFill>
                <a:srgbClr val="0000FF"/>
              </a:solidFill>
              <a:latin typeface="Arial" pitchFamily="34" charset="0"/>
              <a:ea typeface="ＭＳ Ｐゴシック" pitchFamily="50" charset="-128"/>
              <a:cs typeface="Arial" pitchFamily="34" charset="0"/>
            </a:endParaRPr>
          </a:p>
          <a:p>
            <a:pPr defTabSz="914400">
              <a:lnSpc>
                <a:spcPct val="90000"/>
              </a:lnSpc>
              <a:spcBef>
                <a:spcPct val="20000"/>
              </a:spcBef>
              <a:defRPr/>
            </a:pPr>
            <a:endParaRPr lang="en-GB" altLang="ja-JP" sz="2000" b="1" dirty="0" smtClean="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Lucida Grande"/>
              <a:buChar char="-"/>
              <a:defRPr/>
            </a:pPr>
            <a:endParaRPr lang="en-GB" altLang="ja-JP" sz="1600" b="1"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endParaRPr lang="en-GB" altLang="ja-JP" sz="1600" b="1"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Lucida Grande"/>
              <a:buChar char="-"/>
            </a:pPr>
            <a:endParaRPr lang="en-GB" altLang="ja-JP" sz="1600" b="1" dirty="0" smtClean="0">
              <a:solidFill>
                <a:schemeClr val="tx1">
                  <a:lumMod val="75000"/>
                </a:schemeClr>
              </a:solidFill>
              <a:latin typeface="Arial" pitchFamily="34" charset="0"/>
              <a:ea typeface="ＭＳ Ｐゴシック" pitchFamily="50" charset="-128"/>
              <a:cs typeface="Arial" pitchFamily="34" charset="0"/>
            </a:endParaRPr>
          </a:p>
          <a:p>
            <a:pPr defTabSz="914400" eaLnBrk="0" hangingPunct="0">
              <a:spcBef>
                <a:spcPts val="600"/>
              </a:spcBef>
            </a:pPr>
            <a:endParaRPr lang="en-GB" b="1" dirty="0" smtClean="0">
              <a:solidFill>
                <a:schemeClr val="tx1">
                  <a:lumMod val="75000"/>
                </a:schemeClr>
              </a:solidFill>
              <a:latin typeface="Arial" pitchFamily="34" charset="0"/>
              <a:cs typeface="Arial" pitchFamily="34" charset="0"/>
            </a:endParaRP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altLang="ja-JP" sz="2000"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 xmlns:p14="http://schemas.microsoft.com/office/powerpoint/2010/main" val="1328113942"/>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34</a:t>
            </a:fld>
            <a:endParaRPr lang="en-US" smtClean="0"/>
          </a:p>
        </p:txBody>
      </p:sp>
      <p:sp>
        <p:nvSpPr>
          <p:cNvPr id="3075" name="Title 1"/>
          <p:cNvSpPr>
            <a:spLocks noGrp="1"/>
          </p:cNvSpPr>
          <p:nvPr>
            <p:ph type="title" idx="4294967295"/>
          </p:nvPr>
        </p:nvSpPr>
        <p:spPr>
          <a:xfrm>
            <a:off x="2052084" y="101600"/>
            <a:ext cx="7033179" cy="738372"/>
          </a:xfrm>
        </p:spPr>
        <p:txBody>
          <a:bodyPr/>
          <a:lstStyle/>
          <a:p>
            <a:pPr eaLnBrk="1" hangingPunct="1"/>
            <a:r>
              <a:rPr lang="en-GB" altLang="ja-JP" sz="3600" dirty="0" smtClean="0">
                <a:latin typeface="Calibri" pitchFamily="34" charset="0"/>
                <a:ea typeface="ＭＳ Ｐゴシック" pitchFamily="50" charset="-128"/>
              </a:rPr>
              <a:t>VC </a:t>
            </a:r>
            <a:r>
              <a:rPr lang="en-GB" altLang="ja-JP" sz="3600" dirty="0" err="1" smtClean="0">
                <a:latin typeface="Calibri" pitchFamily="34" charset="0"/>
                <a:ea typeface="ＭＳ Ｐゴシック" pitchFamily="50" charset="-128"/>
              </a:rPr>
              <a:t>ToRs</a:t>
            </a:r>
            <a:r>
              <a:rPr lang="en-GB" altLang="ja-JP" sz="3600" dirty="0" smtClean="0">
                <a:latin typeface="Calibri" pitchFamily="34" charset="0"/>
                <a:ea typeface="ＭＳ Ｐゴシック" pitchFamily="50" charset="-128"/>
              </a:rPr>
              <a:t> Preview</a:t>
            </a:r>
            <a:endParaRPr lang="en-GB" altLang="ja-JP" sz="2000" dirty="0">
              <a:latin typeface="Calibri" pitchFamily="34" charset="0"/>
              <a:ea typeface="ＭＳ Ｐゴシック" pitchFamily="50" charset="-128"/>
            </a:endParaRPr>
          </a:p>
        </p:txBody>
      </p:sp>
      <p:sp>
        <p:nvSpPr>
          <p:cNvPr id="5" name="Rectangle 3"/>
          <p:cNvSpPr txBox="1">
            <a:spLocks noChangeArrowheads="1"/>
          </p:cNvSpPr>
          <p:nvPr/>
        </p:nvSpPr>
        <p:spPr>
          <a:xfrm>
            <a:off x="147037" y="1416908"/>
            <a:ext cx="8832205" cy="5129942"/>
          </a:xfrm>
          <a:prstGeom prst="rect">
            <a:avLst/>
          </a:prstGeom>
        </p:spPr>
        <p:txBody>
          <a:bodyPr/>
          <a:lstStyle/>
          <a:p>
            <a:pPr marL="342900" indent="-342900" defTabSz="914400">
              <a:lnSpc>
                <a:spcPct val="90000"/>
              </a:lnSpc>
              <a:spcBef>
                <a:spcPct val="20000"/>
              </a:spcBef>
              <a:buFont typeface="Arial" charset="0"/>
              <a:buChar char="•"/>
              <a:defRPr/>
            </a:pPr>
            <a:r>
              <a:rPr lang="en-AU" altLang="ja-JP" b="1" dirty="0" smtClean="0">
                <a:solidFill>
                  <a:schemeClr val="tx1">
                    <a:lumMod val="75000"/>
                  </a:schemeClr>
                </a:solidFill>
                <a:latin typeface="Arial" pitchFamily="34" charset="0"/>
                <a:ea typeface="ＭＳ Ｐゴシック" pitchFamily="50" charset="-128"/>
                <a:cs typeface="Arial" pitchFamily="34" charset="0"/>
              </a:rPr>
              <a:t>Only the most recent VCs (SST, OCR) have a formal characterisation of their scope and objectives (post- Process Paper) </a:t>
            </a:r>
            <a:r>
              <a:rPr lang="en-US" altLang="ja-JP" b="1" dirty="0" smtClean="0">
                <a:solidFill>
                  <a:schemeClr val="tx1">
                    <a:lumMod val="75000"/>
                  </a:schemeClr>
                </a:solidFill>
                <a:latin typeface="Arial" pitchFamily="34" charset="0"/>
                <a:ea typeface="ＭＳ Ｐゴシック" pitchFamily="50" charset="-128"/>
                <a:cs typeface="Arial" pitchFamily="34" charset="0"/>
              </a:rPr>
              <a:t>–</a:t>
            </a:r>
            <a:r>
              <a:rPr lang="en-AU" altLang="ja-JP" b="1" dirty="0" smtClean="0">
                <a:solidFill>
                  <a:schemeClr val="tx1">
                    <a:lumMod val="75000"/>
                  </a:schemeClr>
                </a:solidFill>
                <a:latin typeface="Arial" pitchFamily="34" charset="0"/>
                <a:ea typeface="ＭＳ Ｐゴシック" pitchFamily="50" charset="-128"/>
                <a:cs typeface="Arial" pitchFamily="34" charset="0"/>
              </a:rPr>
              <a:t> the consistent set of </a:t>
            </a:r>
            <a:r>
              <a:rPr lang="en-AU" altLang="ja-JP" b="1" dirty="0" err="1" smtClean="0">
                <a:solidFill>
                  <a:schemeClr val="tx1">
                    <a:lumMod val="75000"/>
                  </a:schemeClr>
                </a:solidFill>
                <a:latin typeface="Arial" pitchFamily="34" charset="0"/>
                <a:ea typeface="ＭＳ Ｐゴシック" pitchFamily="50" charset="-128"/>
                <a:cs typeface="Arial" pitchFamily="34" charset="0"/>
              </a:rPr>
              <a:t>ToRs</a:t>
            </a:r>
            <a:r>
              <a:rPr lang="en-AU" altLang="ja-JP" b="1" dirty="0" smtClean="0">
                <a:solidFill>
                  <a:schemeClr val="tx1">
                    <a:lumMod val="75000"/>
                  </a:schemeClr>
                </a:solidFill>
                <a:latin typeface="Arial" pitchFamily="34" charset="0"/>
                <a:ea typeface="ＭＳ Ｐゴシック" pitchFamily="50" charset="-128"/>
                <a:cs typeface="Arial" pitchFamily="34" charset="0"/>
              </a:rPr>
              <a:t> seeks to help CEOS better characterise, communicate and manage the ambitions of the current and future VCs</a:t>
            </a:r>
          </a:p>
          <a:p>
            <a:pPr defTabSz="914400">
              <a:lnSpc>
                <a:spcPct val="90000"/>
              </a:lnSpc>
              <a:spcBef>
                <a:spcPct val="20000"/>
              </a:spcBef>
              <a:defRPr/>
            </a:pPr>
            <a:endParaRPr lang="en-AU" altLang="ja-JP" b="1" dirty="0" smtClean="0">
              <a:solidFill>
                <a:schemeClr val="tx1">
                  <a:lumMod val="75000"/>
                </a:schemeClr>
              </a:solidFill>
              <a:latin typeface="Arial" pitchFamily="34" charset="0"/>
              <a:ea typeface="ＭＳ Ｐゴシック" pitchFamily="50" charset="-128"/>
              <a:cs typeface="Arial" pitchFamily="34" charset="0"/>
            </a:endParaRPr>
          </a:p>
          <a:p>
            <a:pPr marL="342900" indent="-342900">
              <a:lnSpc>
                <a:spcPct val="90000"/>
              </a:lnSpc>
              <a:spcBef>
                <a:spcPct val="20000"/>
              </a:spcBef>
              <a:buFont typeface="Arial" charset="0"/>
              <a:buChar char="•"/>
              <a:defRPr/>
            </a:pPr>
            <a:r>
              <a:rPr lang="en-AU" altLang="ja-JP" b="1" dirty="0" smtClean="0">
                <a:solidFill>
                  <a:schemeClr val="tx1">
                    <a:lumMod val="75000"/>
                  </a:schemeClr>
                </a:solidFill>
                <a:latin typeface="Arial" pitchFamily="34" charset="0"/>
                <a:ea typeface="ＭＳ Ｐゴシック" pitchFamily="50" charset="-128"/>
                <a:cs typeface="Arial" pitchFamily="34" charset="0"/>
              </a:rPr>
              <a:t>VC </a:t>
            </a:r>
            <a:r>
              <a:rPr lang="en-AU" altLang="ja-JP" b="1" dirty="0">
                <a:solidFill>
                  <a:schemeClr val="tx1">
                    <a:lumMod val="75000"/>
                  </a:schemeClr>
                </a:solidFill>
                <a:latin typeface="Arial" pitchFamily="34" charset="0"/>
                <a:ea typeface="ＭＳ Ｐゴシック" pitchFamily="50" charset="-128"/>
                <a:cs typeface="Arial" pitchFamily="34" charset="0"/>
              </a:rPr>
              <a:t>Leads </a:t>
            </a:r>
            <a:r>
              <a:rPr lang="en-AU" altLang="ja-JP" b="1" dirty="0" smtClean="0">
                <a:solidFill>
                  <a:schemeClr val="tx1">
                    <a:lumMod val="75000"/>
                  </a:schemeClr>
                </a:solidFill>
                <a:latin typeface="Arial" pitchFamily="34" charset="0"/>
                <a:ea typeface="ＭＳ Ｐゴシック" pitchFamily="50" charset="-128"/>
                <a:cs typeface="Arial" pitchFamily="34" charset="0"/>
              </a:rPr>
              <a:t>are asked to </a:t>
            </a:r>
            <a:r>
              <a:rPr lang="en-AU" altLang="ja-JP" b="1" dirty="0">
                <a:solidFill>
                  <a:schemeClr val="tx1">
                    <a:lumMod val="75000"/>
                  </a:schemeClr>
                </a:solidFill>
                <a:latin typeface="Arial" pitchFamily="34" charset="0"/>
                <a:ea typeface="ＭＳ Ｐゴシック" pitchFamily="50" charset="-128"/>
                <a:cs typeface="Arial" pitchFamily="34" charset="0"/>
              </a:rPr>
              <a:t>follow </a:t>
            </a:r>
            <a:r>
              <a:rPr lang="en-AU" altLang="ja-JP" b="1" dirty="0" smtClean="0">
                <a:solidFill>
                  <a:schemeClr val="tx1">
                    <a:lumMod val="75000"/>
                  </a:schemeClr>
                </a:solidFill>
                <a:latin typeface="Arial" pitchFamily="34" charset="0"/>
                <a:ea typeface="ＭＳ Ｐゴシック" pitchFamily="50" charset="-128"/>
                <a:cs typeface="Arial" pitchFamily="34" charset="0"/>
              </a:rPr>
              <a:t>the template for substance, </a:t>
            </a:r>
            <a:r>
              <a:rPr lang="en-AU" altLang="ja-JP" b="1" dirty="0">
                <a:solidFill>
                  <a:schemeClr val="tx1">
                    <a:lumMod val="75000"/>
                  </a:schemeClr>
                </a:solidFill>
                <a:latin typeface="Arial" pitchFamily="34" charset="0"/>
                <a:ea typeface="ＭＳ Ｐゴシック" pitchFamily="50" charset="-128"/>
                <a:cs typeface="Arial" pitchFamily="34" charset="0"/>
              </a:rPr>
              <a:t>but </a:t>
            </a:r>
            <a:r>
              <a:rPr lang="en-AU" altLang="ja-JP" b="1" dirty="0" smtClean="0">
                <a:solidFill>
                  <a:schemeClr val="tx1">
                    <a:lumMod val="75000"/>
                  </a:schemeClr>
                </a:solidFill>
                <a:latin typeface="Arial" pitchFamily="34" charset="0"/>
                <a:ea typeface="ＭＳ Ｐゴシック" pitchFamily="50" charset="-128"/>
                <a:cs typeface="Arial" pitchFamily="34" charset="0"/>
              </a:rPr>
              <a:t>have freedom </a:t>
            </a:r>
            <a:r>
              <a:rPr lang="en-AU" altLang="ja-JP" b="1" dirty="0">
                <a:solidFill>
                  <a:schemeClr val="tx1">
                    <a:lumMod val="75000"/>
                  </a:schemeClr>
                </a:solidFill>
                <a:latin typeface="Arial" pitchFamily="34" charset="0"/>
                <a:ea typeface="ＭＳ Ｐゴシック" pitchFamily="50" charset="-128"/>
                <a:cs typeface="Arial" pitchFamily="34" charset="0"/>
              </a:rPr>
              <a:t>to emphasise the </a:t>
            </a:r>
            <a:r>
              <a:rPr lang="en-AU" altLang="ja-JP" b="1" dirty="0" smtClean="0">
                <a:solidFill>
                  <a:schemeClr val="tx1">
                    <a:lumMod val="75000"/>
                  </a:schemeClr>
                </a:solidFill>
                <a:latin typeface="Arial" pitchFamily="34" charset="0"/>
                <a:ea typeface="ＭＳ Ｐゴシック" pitchFamily="50" charset="-128"/>
                <a:cs typeface="Arial" pitchFamily="34" charset="0"/>
              </a:rPr>
              <a:t>unique nature </a:t>
            </a:r>
            <a:r>
              <a:rPr lang="en-AU" altLang="ja-JP" b="1" dirty="0">
                <a:solidFill>
                  <a:schemeClr val="tx1">
                    <a:lumMod val="75000"/>
                  </a:schemeClr>
                </a:solidFill>
                <a:latin typeface="Arial" pitchFamily="34" charset="0"/>
                <a:ea typeface="ＭＳ Ｐゴシック" pitchFamily="50" charset="-128"/>
                <a:cs typeface="Arial" pitchFamily="34" charset="0"/>
              </a:rPr>
              <a:t>and </a:t>
            </a:r>
            <a:r>
              <a:rPr lang="en-AU" altLang="ja-JP" b="1" dirty="0" smtClean="0">
                <a:solidFill>
                  <a:schemeClr val="tx1">
                    <a:lumMod val="75000"/>
                  </a:schemeClr>
                </a:solidFill>
                <a:latin typeface="Arial" pitchFamily="34" charset="0"/>
                <a:ea typeface="ＭＳ Ｐゴシック" pitchFamily="50" charset="-128"/>
                <a:cs typeface="Arial" pitchFamily="34" charset="0"/>
              </a:rPr>
              <a:t>foci</a:t>
            </a:r>
            <a:r>
              <a:rPr lang="en-AU" altLang="ja-JP" b="1" dirty="0" smtClean="0">
                <a:solidFill>
                  <a:schemeClr val="tx1">
                    <a:lumMod val="75000"/>
                  </a:schemeClr>
                </a:solidFill>
                <a:latin typeface="Arial" pitchFamily="34" charset="0"/>
                <a:ea typeface="ＭＳ Ｐゴシック" pitchFamily="50" charset="-128"/>
                <a:cs typeface="Arial" pitchFamily="34" charset="0"/>
              </a:rPr>
              <a:t> </a:t>
            </a:r>
            <a:r>
              <a:rPr lang="en-AU" altLang="ja-JP" b="1" dirty="0" smtClean="0">
                <a:solidFill>
                  <a:schemeClr val="tx1">
                    <a:lumMod val="75000"/>
                  </a:schemeClr>
                </a:solidFill>
                <a:latin typeface="Arial" pitchFamily="34" charset="0"/>
                <a:ea typeface="ＭＳ Ｐゴシック" pitchFamily="50" charset="-128"/>
                <a:cs typeface="Arial" pitchFamily="34" charset="0"/>
              </a:rPr>
              <a:t>of </a:t>
            </a:r>
            <a:r>
              <a:rPr lang="en-AU" altLang="ja-JP" b="1" dirty="0">
                <a:solidFill>
                  <a:schemeClr val="tx1">
                    <a:lumMod val="75000"/>
                  </a:schemeClr>
                </a:solidFill>
                <a:latin typeface="Arial" pitchFamily="34" charset="0"/>
                <a:ea typeface="ＭＳ Ｐゴシック" pitchFamily="50" charset="-128"/>
                <a:cs typeface="Arial" pitchFamily="34" charset="0"/>
              </a:rPr>
              <a:t>the individual VC </a:t>
            </a:r>
            <a:r>
              <a:rPr lang="en-AU" altLang="ja-JP" b="1" dirty="0" smtClean="0">
                <a:solidFill>
                  <a:schemeClr val="tx1">
                    <a:lumMod val="75000"/>
                  </a:schemeClr>
                </a:solidFill>
                <a:latin typeface="Arial" pitchFamily="34" charset="0"/>
                <a:ea typeface="ＭＳ Ｐゴシック" pitchFamily="50" charset="-128"/>
                <a:cs typeface="Arial" pitchFamily="34" charset="0"/>
              </a:rPr>
              <a:t>activities</a:t>
            </a:r>
            <a:endParaRPr lang="en-AU" altLang="ja-JP" b="1" dirty="0" smtClean="0">
              <a:solidFill>
                <a:schemeClr val="tx1">
                  <a:lumMod val="75000"/>
                </a:schemeClr>
              </a:solidFill>
              <a:latin typeface="Arial" pitchFamily="34" charset="0"/>
              <a:ea typeface="ＭＳ Ｐゴシック" pitchFamily="50" charset="-128"/>
              <a:cs typeface="Arial" pitchFamily="34" charset="0"/>
            </a:endParaRPr>
          </a:p>
          <a:p>
            <a:pPr marL="342900" indent="-342900">
              <a:lnSpc>
                <a:spcPct val="90000"/>
              </a:lnSpc>
              <a:spcBef>
                <a:spcPct val="20000"/>
              </a:spcBef>
              <a:buFont typeface="Arial" charset="0"/>
              <a:buChar char="•"/>
              <a:defRPr/>
            </a:pPr>
            <a:endParaRPr lang="en-AU" altLang="ja-JP" b="1" dirty="0">
              <a:solidFill>
                <a:schemeClr val="tx1">
                  <a:lumMod val="75000"/>
                </a:schemeClr>
              </a:solidFill>
              <a:latin typeface="Arial" pitchFamily="34" charset="0"/>
              <a:ea typeface="ＭＳ Ｐゴシック" pitchFamily="50" charset="-128"/>
              <a:cs typeface="Arial" pitchFamily="34" charset="0"/>
            </a:endParaRPr>
          </a:p>
          <a:p>
            <a:pPr marL="342900" indent="-342900">
              <a:lnSpc>
                <a:spcPct val="90000"/>
              </a:lnSpc>
              <a:spcBef>
                <a:spcPct val="20000"/>
              </a:spcBef>
              <a:buFont typeface="Arial" charset="0"/>
              <a:buChar char="•"/>
              <a:defRPr/>
            </a:pPr>
            <a:r>
              <a:rPr lang="en-AU" altLang="ja-JP" b="1" dirty="0" smtClean="0">
                <a:solidFill>
                  <a:schemeClr val="tx1">
                    <a:lumMod val="75000"/>
                  </a:schemeClr>
                </a:solidFill>
                <a:latin typeface="Arial" pitchFamily="34" charset="0"/>
                <a:ea typeface="ＭＳ Ｐゴシック" pitchFamily="50" charset="-128"/>
                <a:cs typeface="Arial" pitchFamily="34" charset="0"/>
              </a:rPr>
              <a:t>Emphasis on outcomes and deliverables and in specifying the implementation and coordination issues to be addressed by SIT</a:t>
            </a:r>
          </a:p>
          <a:p>
            <a:pPr marL="342900" indent="-342900">
              <a:lnSpc>
                <a:spcPct val="90000"/>
              </a:lnSpc>
              <a:spcBef>
                <a:spcPct val="20000"/>
              </a:spcBef>
              <a:buFont typeface="Arial" charset="0"/>
              <a:buChar char="•"/>
              <a:defRPr/>
            </a:pPr>
            <a:endParaRPr lang="en-AU" altLang="ja-JP" b="1" dirty="0">
              <a:solidFill>
                <a:schemeClr val="tx1">
                  <a:lumMod val="75000"/>
                </a:schemeClr>
              </a:solidFill>
              <a:latin typeface="Arial" pitchFamily="34" charset="0"/>
              <a:ea typeface="ＭＳ Ｐゴシック" pitchFamily="50" charset="-128"/>
              <a:cs typeface="Arial" pitchFamily="34" charset="0"/>
            </a:endParaRPr>
          </a:p>
          <a:p>
            <a:pPr marL="342900" indent="-342900">
              <a:lnSpc>
                <a:spcPct val="90000"/>
              </a:lnSpc>
              <a:spcBef>
                <a:spcPct val="20000"/>
              </a:spcBef>
              <a:buFont typeface="Arial" charset="0"/>
              <a:buChar char="•"/>
              <a:defRPr/>
            </a:pPr>
            <a:r>
              <a:rPr lang="en-AU" altLang="ja-JP" b="1" dirty="0" smtClean="0">
                <a:solidFill>
                  <a:schemeClr val="tx1">
                    <a:lumMod val="75000"/>
                  </a:schemeClr>
                </a:solidFill>
                <a:latin typeface="Arial" pitchFamily="34" charset="0"/>
                <a:ea typeface="ＭＳ Ｐゴシック" pitchFamily="50" charset="-128"/>
                <a:cs typeface="Arial" pitchFamily="34" charset="0"/>
              </a:rPr>
              <a:t>Clear characterisation of the relevant space segment </a:t>
            </a:r>
            <a:r>
              <a:rPr lang="en-US" altLang="ja-JP" b="1" dirty="0" smtClean="0">
                <a:solidFill>
                  <a:schemeClr val="tx1">
                    <a:lumMod val="75000"/>
                  </a:schemeClr>
                </a:solidFill>
                <a:latin typeface="Arial" pitchFamily="34" charset="0"/>
                <a:ea typeface="ＭＳ Ｐゴシック" pitchFamily="50" charset="-128"/>
                <a:cs typeface="Arial" pitchFamily="34" charset="0"/>
              </a:rPr>
              <a:t>–</a:t>
            </a:r>
            <a:r>
              <a:rPr lang="en-AU" altLang="ja-JP" b="1" dirty="0" smtClean="0">
                <a:solidFill>
                  <a:schemeClr val="tx1">
                    <a:lumMod val="75000"/>
                  </a:schemeClr>
                </a:solidFill>
                <a:latin typeface="Arial" pitchFamily="34" charset="0"/>
                <a:ea typeface="ＭＳ Ｐゴシック" pitchFamily="50" charset="-128"/>
                <a:cs typeface="Arial" pitchFamily="34" charset="0"/>
              </a:rPr>
              <a:t> including identification of the core missions as priorities for coordination</a:t>
            </a:r>
          </a:p>
          <a:p>
            <a:pPr marL="342900" indent="-342900">
              <a:lnSpc>
                <a:spcPct val="90000"/>
              </a:lnSpc>
              <a:spcBef>
                <a:spcPct val="20000"/>
              </a:spcBef>
              <a:buFont typeface="Arial" charset="0"/>
              <a:buChar char="•"/>
              <a:defRPr/>
            </a:pPr>
            <a:endParaRPr lang="en-AU" altLang="ja-JP" b="1" dirty="0">
              <a:solidFill>
                <a:schemeClr val="tx1">
                  <a:lumMod val="75000"/>
                </a:schemeClr>
              </a:solidFill>
              <a:latin typeface="Arial" pitchFamily="34" charset="0"/>
              <a:ea typeface="ＭＳ Ｐゴシック" pitchFamily="50" charset="-128"/>
              <a:cs typeface="Arial" pitchFamily="34" charset="0"/>
            </a:endParaRPr>
          </a:p>
          <a:p>
            <a:pPr marL="342900" indent="-342900">
              <a:lnSpc>
                <a:spcPct val="90000"/>
              </a:lnSpc>
              <a:spcBef>
                <a:spcPct val="20000"/>
              </a:spcBef>
              <a:buFont typeface="Arial" charset="0"/>
              <a:buChar char="•"/>
              <a:defRPr/>
            </a:pPr>
            <a:r>
              <a:rPr lang="en-AU" altLang="ja-JP" b="1" dirty="0" smtClean="0">
                <a:solidFill>
                  <a:schemeClr val="tx1">
                    <a:lumMod val="75000"/>
                  </a:schemeClr>
                </a:solidFill>
                <a:latin typeface="Arial" pitchFamily="34" charset="0"/>
                <a:ea typeface="ＭＳ Ｐゴシック" pitchFamily="50" charset="-128"/>
                <a:cs typeface="Arial" pitchFamily="34" charset="0"/>
              </a:rPr>
              <a:t>VC activities and governance should benefit significantly from this upgrade in documentation</a:t>
            </a:r>
          </a:p>
          <a:p>
            <a:pPr marL="342900" indent="-342900">
              <a:lnSpc>
                <a:spcPct val="90000"/>
              </a:lnSpc>
              <a:spcBef>
                <a:spcPct val="20000"/>
              </a:spcBef>
              <a:buFont typeface="Arial" charset="0"/>
              <a:buChar char="•"/>
              <a:defRPr/>
            </a:pPr>
            <a:endParaRPr lang="en-AU" altLang="ja-JP" b="1" dirty="0">
              <a:solidFill>
                <a:schemeClr val="tx1">
                  <a:lumMod val="75000"/>
                </a:schemeClr>
              </a:solidFill>
              <a:latin typeface="Arial" pitchFamily="34" charset="0"/>
              <a:ea typeface="ＭＳ Ｐゴシック" pitchFamily="50" charset="-128"/>
              <a:cs typeface="Arial" pitchFamily="34" charset="0"/>
            </a:endParaRPr>
          </a:p>
          <a:p>
            <a:pPr marL="342900" indent="-342900">
              <a:lnSpc>
                <a:spcPct val="90000"/>
              </a:lnSpc>
              <a:spcBef>
                <a:spcPct val="20000"/>
              </a:spcBef>
              <a:buFont typeface="Arial" charset="0"/>
              <a:buChar char="•"/>
              <a:defRPr/>
            </a:pPr>
            <a:r>
              <a:rPr lang="en-AU" altLang="ja-JP" b="1" i="1" u="sng" dirty="0" smtClean="0">
                <a:solidFill>
                  <a:srgbClr val="FF0000"/>
                </a:solidFill>
                <a:latin typeface="Arial" pitchFamily="34" charset="0"/>
                <a:ea typeface="ＭＳ Ｐゴシック" pitchFamily="50" charset="-128"/>
                <a:cs typeface="Arial" pitchFamily="34" charset="0"/>
              </a:rPr>
              <a:t>Full set of </a:t>
            </a:r>
            <a:r>
              <a:rPr lang="en-AU" altLang="ja-JP" b="1" i="1" u="sng" dirty="0" err="1" smtClean="0">
                <a:solidFill>
                  <a:srgbClr val="FF0000"/>
                </a:solidFill>
                <a:latin typeface="Arial" pitchFamily="34" charset="0"/>
                <a:ea typeface="ＭＳ Ｐゴシック" pitchFamily="50" charset="-128"/>
                <a:cs typeface="Arial" pitchFamily="34" charset="0"/>
              </a:rPr>
              <a:t>ToRs</a:t>
            </a:r>
            <a:r>
              <a:rPr lang="en-AU" altLang="ja-JP" b="1" i="1" u="sng" dirty="0" smtClean="0">
                <a:solidFill>
                  <a:srgbClr val="FF0000"/>
                </a:solidFill>
                <a:latin typeface="Arial" pitchFamily="34" charset="0"/>
                <a:ea typeface="ＭＳ Ｐゴシック" pitchFamily="50" charset="-128"/>
                <a:cs typeface="Arial" pitchFamily="34" charset="0"/>
              </a:rPr>
              <a:t> </a:t>
            </a:r>
            <a:r>
              <a:rPr lang="en-AU" altLang="ja-JP" b="1" i="1" u="sng" dirty="0" smtClean="0">
                <a:solidFill>
                  <a:srgbClr val="FF0000"/>
                </a:solidFill>
                <a:latin typeface="Arial" pitchFamily="34" charset="0"/>
                <a:ea typeface="ＭＳ Ｐゴシック" pitchFamily="50" charset="-128"/>
                <a:cs typeface="Arial" pitchFamily="34" charset="0"/>
              </a:rPr>
              <a:t>is not </a:t>
            </a:r>
            <a:r>
              <a:rPr lang="en-AU" altLang="ja-JP" b="1" i="1" u="sng" dirty="0" smtClean="0">
                <a:solidFill>
                  <a:srgbClr val="FF0000"/>
                </a:solidFill>
                <a:latin typeface="Arial" pitchFamily="34" charset="0"/>
                <a:ea typeface="ＭＳ Ｐゴシック" pitchFamily="50" charset="-128"/>
                <a:cs typeface="Arial" pitchFamily="34" charset="0"/>
              </a:rPr>
              <a:t>ready for Plenary </a:t>
            </a:r>
            <a:r>
              <a:rPr lang="en-US" altLang="ja-JP" b="1" i="1" u="sng" dirty="0" smtClean="0">
                <a:solidFill>
                  <a:srgbClr val="FF0000"/>
                </a:solidFill>
                <a:latin typeface="Arial" pitchFamily="34" charset="0"/>
                <a:ea typeface="ＭＳ Ｐゴシック" pitchFamily="50" charset="-128"/>
                <a:cs typeface="Arial" pitchFamily="34" charset="0"/>
              </a:rPr>
              <a:t>–</a:t>
            </a:r>
            <a:r>
              <a:rPr lang="en-AU" altLang="ja-JP" b="1" i="1" u="sng" dirty="0" smtClean="0">
                <a:solidFill>
                  <a:srgbClr val="FF0000"/>
                </a:solidFill>
                <a:latin typeface="Arial" pitchFamily="34" charset="0"/>
                <a:ea typeface="ＭＳ Ｐゴシック" pitchFamily="50" charset="-128"/>
                <a:cs typeface="Arial" pitchFamily="34" charset="0"/>
              </a:rPr>
              <a:t> SIT Chair requests an extension for submission of the documents to Principals (by Dec 23, 2013)</a:t>
            </a:r>
          </a:p>
          <a:p>
            <a:pPr marL="342900" indent="-342900">
              <a:lnSpc>
                <a:spcPct val="90000"/>
              </a:lnSpc>
              <a:spcBef>
                <a:spcPct val="20000"/>
              </a:spcBef>
              <a:buFont typeface="Arial" charset="0"/>
              <a:buChar char="•"/>
              <a:defRPr/>
            </a:pPr>
            <a:endParaRPr lang="en-AU" altLang="ja-JP" b="1" dirty="0">
              <a:solidFill>
                <a:schemeClr val="tx1">
                  <a:lumMod val="75000"/>
                </a:schemeClr>
              </a:solidFill>
              <a:latin typeface="Arial" pitchFamily="34" charset="0"/>
              <a:ea typeface="ＭＳ Ｐゴシック" pitchFamily="50" charset="-128"/>
              <a:cs typeface="Arial" pitchFamily="34" charset="0"/>
            </a:endParaRPr>
          </a:p>
          <a:p>
            <a:pPr marL="342900" indent="-342900">
              <a:lnSpc>
                <a:spcPct val="90000"/>
              </a:lnSpc>
              <a:spcBef>
                <a:spcPct val="20000"/>
              </a:spcBef>
              <a:buFont typeface="Arial" charset="0"/>
              <a:buChar char="•"/>
              <a:defRPr/>
            </a:pPr>
            <a:endParaRPr lang="en-AU" altLang="ja-JP" b="1" dirty="0" smtClean="0">
              <a:solidFill>
                <a:schemeClr val="tx1">
                  <a:lumMod val="75000"/>
                </a:schemeClr>
              </a:solidFill>
              <a:latin typeface="Arial" pitchFamily="34" charset="0"/>
              <a:ea typeface="ＭＳ Ｐゴシック" pitchFamily="50" charset="-128"/>
              <a:cs typeface="Arial" pitchFamily="34" charset="0"/>
            </a:endParaRPr>
          </a:p>
          <a:p>
            <a:pPr marL="342900" indent="-342900">
              <a:lnSpc>
                <a:spcPct val="90000"/>
              </a:lnSpc>
              <a:spcBef>
                <a:spcPct val="20000"/>
              </a:spcBef>
              <a:buFont typeface="Arial" charset="0"/>
              <a:buChar char="•"/>
              <a:defRPr/>
            </a:pPr>
            <a:endParaRPr lang="en-AU" altLang="ja-JP" b="1" dirty="0">
              <a:solidFill>
                <a:schemeClr val="tx1">
                  <a:lumMod val="75000"/>
                </a:schemeClr>
              </a:solidFill>
              <a:latin typeface="Arial" pitchFamily="34" charset="0"/>
              <a:ea typeface="ＭＳ Ｐゴシック" pitchFamily="50" charset="-128"/>
              <a:cs typeface="Arial" pitchFamily="34" charset="0"/>
            </a:endParaRPr>
          </a:p>
          <a:p>
            <a:pPr marL="342900" indent="-342900">
              <a:lnSpc>
                <a:spcPct val="90000"/>
              </a:lnSpc>
              <a:spcBef>
                <a:spcPct val="20000"/>
              </a:spcBef>
              <a:buFont typeface="Arial" charset="0"/>
              <a:buChar char="•"/>
              <a:defRPr/>
            </a:pPr>
            <a:endParaRPr lang="en-AU" altLang="ja-JP" b="1" dirty="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defRPr/>
            </a:pPr>
            <a:endParaRPr lang="en-AU" altLang="ja-JP" b="1" dirty="0" smtClean="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defRPr/>
            </a:pPr>
            <a:endParaRPr lang="en-AU" b="1" dirty="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a:buChar char="•"/>
              <a:defRPr/>
            </a:pPr>
            <a:endParaRPr lang="en-AU" altLang="ja-JP" b="1" dirty="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defRPr/>
            </a:pPr>
            <a:endParaRPr lang="en-GB" altLang="ja-JP" b="1" dirty="0" smtClean="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Lucida Grande"/>
              <a:buChar char="-"/>
              <a:defRPr/>
            </a:pPr>
            <a:endParaRPr lang="en-GB" altLang="ja-JP" sz="1400" b="1"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endParaRPr lang="en-GB" altLang="ja-JP" sz="1400" b="1"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Lucida Grande"/>
              <a:buChar char="-"/>
            </a:pPr>
            <a:endParaRPr lang="en-GB" altLang="ja-JP" sz="1400" b="1" dirty="0" smtClean="0">
              <a:solidFill>
                <a:schemeClr val="tx1">
                  <a:lumMod val="75000"/>
                </a:schemeClr>
              </a:solidFill>
              <a:latin typeface="Arial" pitchFamily="34" charset="0"/>
              <a:ea typeface="ＭＳ Ｐゴシック" pitchFamily="50" charset="-128"/>
              <a:cs typeface="Arial" pitchFamily="34" charset="0"/>
            </a:endParaRPr>
          </a:p>
          <a:p>
            <a:pPr defTabSz="914400" eaLnBrk="0" hangingPunct="0">
              <a:spcBef>
                <a:spcPts val="600"/>
              </a:spcBef>
            </a:pPr>
            <a:endParaRPr lang="en-GB" sz="1600" b="1" dirty="0" smtClean="0">
              <a:solidFill>
                <a:schemeClr val="tx1">
                  <a:lumMod val="75000"/>
                </a:schemeClr>
              </a:solidFill>
              <a:latin typeface="Arial" pitchFamily="34" charset="0"/>
              <a:cs typeface="Arial" pitchFamily="34" charset="0"/>
            </a:endParaRP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altLang="ja-JP"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 xmlns:p14="http://schemas.microsoft.com/office/powerpoint/2010/main" val="1703483849"/>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35</a:t>
            </a:fld>
            <a:endParaRPr lang="en-US" smtClean="0"/>
          </a:p>
        </p:txBody>
      </p:sp>
      <p:sp>
        <p:nvSpPr>
          <p:cNvPr id="3075" name="Title 1"/>
          <p:cNvSpPr>
            <a:spLocks noGrp="1"/>
          </p:cNvSpPr>
          <p:nvPr>
            <p:ph type="title" idx="4294967295"/>
          </p:nvPr>
        </p:nvSpPr>
        <p:spPr>
          <a:xfrm>
            <a:off x="2052084" y="101600"/>
            <a:ext cx="7033179" cy="738372"/>
          </a:xfrm>
        </p:spPr>
        <p:txBody>
          <a:bodyPr/>
          <a:lstStyle/>
          <a:p>
            <a:pPr eaLnBrk="1" hangingPunct="1"/>
            <a:r>
              <a:rPr lang="en-GB" altLang="ja-JP" sz="3600" dirty="0" smtClean="0">
                <a:latin typeface="Calibri" pitchFamily="34" charset="0"/>
                <a:ea typeface="ＭＳ Ｐゴシック" pitchFamily="50" charset="-128"/>
              </a:rPr>
              <a:t>2015 deliverables</a:t>
            </a:r>
            <a:endParaRPr lang="en-GB" altLang="ja-JP" sz="2000" dirty="0">
              <a:latin typeface="Calibri" pitchFamily="34" charset="0"/>
              <a:ea typeface="ＭＳ Ｐゴシック" pitchFamily="50" charset="-128"/>
            </a:endParaRPr>
          </a:p>
        </p:txBody>
      </p:sp>
      <p:sp>
        <p:nvSpPr>
          <p:cNvPr id="5" name="Rectangle 3"/>
          <p:cNvSpPr txBox="1">
            <a:spLocks noChangeArrowheads="1"/>
          </p:cNvSpPr>
          <p:nvPr/>
        </p:nvSpPr>
        <p:spPr>
          <a:xfrm>
            <a:off x="0" y="990600"/>
            <a:ext cx="8832205" cy="5129942"/>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lang="en-GB" altLang="ja-JP" sz="2000" b="1" dirty="0" smtClean="0">
              <a:solidFill>
                <a:schemeClr val="tx1">
                  <a:lumMod val="75000"/>
                </a:schemeClr>
              </a:solidFill>
              <a:latin typeface="Arial" pitchFamily="34" charset="0"/>
              <a:ea typeface="ＭＳ Ｐゴシック" pitchFamily="50" charset="-128"/>
              <a:cs typeface="Arial" pitchFamily="34" charset="0"/>
            </a:endParaRPr>
          </a:p>
          <a:p>
            <a:pPr marL="342900" indent="-342900">
              <a:lnSpc>
                <a:spcPct val="90000"/>
              </a:lnSpc>
              <a:spcBef>
                <a:spcPct val="20000"/>
              </a:spcBef>
              <a:buFont typeface="Arial" charset="0"/>
              <a:buChar char="•"/>
              <a:defRPr/>
            </a:pPr>
            <a:r>
              <a:rPr lang="en-US" sz="2000" b="1" dirty="0" smtClean="0">
                <a:solidFill>
                  <a:schemeClr val="tx1">
                    <a:lumMod val="75000"/>
                  </a:schemeClr>
                </a:solidFill>
                <a:latin typeface="Arial" pitchFamily="34" charset="0"/>
                <a:ea typeface="ＭＳ Ｐゴシック" pitchFamily="50" charset="-128"/>
                <a:cs typeface="Arial" pitchFamily="34" charset="0"/>
              </a:rPr>
              <a:t>T</a:t>
            </a:r>
            <a:r>
              <a:rPr lang="en-US" sz="2000" b="1" dirty="0" smtClean="0">
                <a:solidFill>
                  <a:schemeClr val="tx1">
                    <a:lumMod val="75000"/>
                  </a:schemeClr>
                </a:solidFill>
                <a:latin typeface="Arial" pitchFamily="34" charset="0"/>
                <a:ea typeface="ＭＳ Ｐゴシック" pitchFamily="50" charset="-128"/>
                <a:cs typeface="Arial" pitchFamily="34" charset="0"/>
              </a:rPr>
              <a:t>he </a:t>
            </a:r>
            <a:r>
              <a:rPr lang="en-US" sz="2000" b="1" dirty="0">
                <a:solidFill>
                  <a:schemeClr val="tx1">
                    <a:lumMod val="75000"/>
                  </a:schemeClr>
                </a:solidFill>
                <a:latin typeface="Arial" pitchFamily="34" charset="0"/>
                <a:ea typeface="ＭＳ Ｐゴシック" pitchFamily="50" charset="-128"/>
                <a:cs typeface="Arial" pitchFamily="34" charset="0"/>
              </a:rPr>
              <a:t>case for GEO and the GEOSS beyond 2015 </a:t>
            </a:r>
            <a:r>
              <a:rPr lang="en-US" sz="2000" b="1" dirty="0" smtClean="0">
                <a:solidFill>
                  <a:schemeClr val="tx1">
                    <a:lumMod val="75000"/>
                  </a:schemeClr>
                </a:solidFill>
                <a:latin typeface="Arial" pitchFamily="34" charset="0"/>
                <a:ea typeface="ＭＳ Ｐゴシック" pitchFamily="50" charset="-128"/>
                <a:cs typeface="Arial" pitchFamily="34" charset="0"/>
              </a:rPr>
              <a:t>benefits greatly from </a:t>
            </a:r>
            <a:r>
              <a:rPr lang="en-US" sz="2000" b="1" dirty="0">
                <a:solidFill>
                  <a:schemeClr val="tx1">
                    <a:lumMod val="75000"/>
                  </a:schemeClr>
                </a:solidFill>
                <a:latin typeface="Arial" pitchFamily="34" charset="0"/>
                <a:ea typeface="ＭＳ Ｐゴシック" pitchFamily="50" charset="-128"/>
                <a:cs typeface="Arial" pitchFamily="34" charset="0"/>
              </a:rPr>
              <a:t>strong </a:t>
            </a:r>
            <a:r>
              <a:rPr lang="en-US" sz="2000" b="1" dirty="0" smtClean="0">
                <a:solidFill>
                  <a:schemeClr val="tx1">
                    <a:lumMod val="75000"/>
                  </a:schemeClr>
                </a:solidFill>
                <a:latin typeface="Arial" pitchFamily="34" charset="0"/>
                <a:ea typeface="ＭＳ Ｐゴシック" pitchFamily="50" charset="-128"/>
                <a:cs typeface="Arial" pitchFamily="34" charset="0"/>
              </a:rPr>
              <a:t>evidence</a:t>
            </a:r>
            <a:r>
              <a:rPr lang="en-AU" altLang="ja-JP" sz="2000" b="1" dirty="0" smtClean="0">
                <a:solidFill>
                  <a:schemeClr val="tx1">
                    <a:lumMod val="75000"/>
                  </a:schemeClr>
                </a:solidFill>
                <a:latin typeface="Arial" pitchFamily="34" charset="0"/>
                <a:ea typeface="ＭＳ Ｐゴシック" pitchFamily="50" charset="-128"/>
                <a:cs typeface="Arial" pitchFamily="34" charset="0"/>
              </a:rPr>
              <a:t> of achievements and return on </a:t>
            </a:r>
            <a:r>
              <a:rPr lang="en-AU" altLang="ja-JP" sz="2000" b="1" dirty="0" smtClean="0">
                <a:solidFill>
                  <a:schemeClr val="tx1">
                    <a:lumMod val="75000"/>
                  </a:schemeClr>
                </a:solidFill>
                <a:latin typeface="Arial" pitchFamily="34" charset="0"/>
                <a:ea typeface="ＭＳ Ｐゴシック" pitchFamily="50" charset="-128"/>
                <a:cs typeface="Arial" pitchFamily="34" charset="0"/>
              </a:rPr>
              <a:t>investment during </a:t>
            </a:r>
            <a:r>
              <a:rPr lang="en-AU" altLang="ja-JP" sz="2000" b="1" dirty="0" smtClean="0">
                <a:solidFill>
                  <a:schemeClr val="tx1">
                    <a:lumMod val="75000"/>
                  </a:schemeClr>
                </a:solidFill>
                <a:latin typeface="Arial" pitchFamily="34" charset="0"/>
                <a:ea typeface="ＭＳ Ｐゴシック" pitchFamily="50" charset="-128"/>
                <a:cs typeface="Arial" pitchFamily="34" charset="0"/>
              </a:rPr>
              <a:t>the first 10 </a:t>
            </a:r>
            <a:r>
              <a:rPr lang="en-AU" altLang="ja-JP" sz="2000" b="1" dirty="0" smtClean="0">
                <a:solidFill>
                  <a:schemeClr val="tx1">
                    <a:lumMod val="75000"/>
                  </a:schemeClr>
                </a:solidFill>
                <a:latin typeface="Arial" pitchFamily="34" charset="0"/>
                <a:ea typeface="ＭＳ Ｐゴシック" pitchFamily="50" charset="-128"/>
                <a:cs typeface="Arial" pitchFamily="34" charset="0"/>
              </a:rPr>
              <a:t>years, </a:t>
            </a:r>
            <a:r>
              <a:rPr lang="en-AU" altLang="ja-JP" sz="2000" b="1" dirty="0" smtClean="0">
                <a:solidFill>
                  <a:schemeClr val="tx1">
                    <a:lumMod val="75000"/>
                  </a:schemeClr>
                </a:solidFill>
                <a:latin typeface="Arial" pitchFamily="34" charset="0"/>
                <a:ea typeface="ＭＳ Ｐゴシック" pitchFamily="50" charset="-128"/>
                <a:cs typeface="Arial" pitchFamily="34" charset="0"/>
              </a:rPr>
              <a:t>with tangible benefits for governments</a:t>
            </a:r>
          </a:p>
          <a:p>
            <a:pPr defTabSz="914400">
              <a:lnSpc>
                <a:spcPct val="90000"/>
              </a:lnSpc>
              <a:spcBef>
                <a:spcPct val="20000"/>
              </a:spcBef>
              <a:defRPr/>
            </a:pPr>
            <a:r>
              <a:rPr lang="en-AU" altLang="ja-JP" sz="2000" b="1" dirty="0" smtClean="0">
                <a:solidFill>
                  <a:schemeClr val="tx1">
                    <a:lumMod val="75000"/>
                  </a:schemeClr>
                </a:solidFill>
                <a:latin typeface="Arial" pitchFamily="34" charset="0"/>
                <a:ea typeface="ＭＳ Ｐゴシック" pitchFamily="50" charset="-128"/>
                <a:cs typeface="Arial" pitchFamily="34" charset="0"/>
              </a:rPr>
              <a:t> </a:t>
            </a:r>
            <a:endParaRPr lang="en-AU" altLang="ja-JP" sz="2000" b="1" dirty="0">
              <a:solidFill>
                <a:schemeClr val="tx1">
                  <a:lumMod val="75000"/>
                </a:schemeClr>
              </a:solidFill>
              <a:latin typeface="Arial" pitchFamily="34" charset="0"/>
              <a:ea typeface="ＭＳ Ｐゴシック" pitchFamily="50" charset="-128"/>
              <a:cs typeface="Arial" pitchFamily="34" charset="0"/>
            </a:endParaRPr>
          </a:p>
          <a:p>
            <a:pPr marL="342900" indent="-342900">
              <a:lnSpc>
                <a:spcPct val="90000"/>
              </a:lnSpc>
              <a:spcBef>
                <a:spcPct val="20000"/>
              </a:spcBef>
              <a:buFont typeface="Arial" charset="0"/>
              <a:buChar char="•"/>
              <a:defRPr/>
            </a:pPr>
            <a:r>
              <a:rPr lang="en-AU" altLang="ja-JP" sz="2000" b="1" dirty="0" smtClean="0">
                <a:solidFill>
                  <a:schemeClr val="tx1">
                    <a:lumMod val="75000"/>
                  </a:schemeClr>
                </a:solidFill>
                <a:latin typeface="Arial" pitchFamily="34" charset="0"/>
                <a:ea typeface="ＭＳ Ｐゴシック" pitchFamily="50" charset="-128"/>
                <a:cs typeface="Arial" pitchFamily="34" charset="0"/>
              </a:rPr>
              <a:t>CEOS and space agencies are major donors and stakeholders in the GEO process and have committed substantially</a:t>
            </a:r>
          </a:p>
          <a:p>
            <a:pPr marL="342900" indent="-342900">
              <a:lnSpc>
                <a:spcPct val="90000"/>
              </a:lnSpc>
              <a:spcBef>
                <a:spcPct val="20000"/>
              </a:spcBef>
              <a:buFont typeface="Arial" charset="0"/>
              <a:buChar char="•"/>
              <a:defRPr/>
            </a:pPr>
            <a:endParaRPr lang="en-AU" altLang="ja-JP" sz="2000" b="1" dirty="0">
              <a:solidFill>
                <a:schemeClr val="tx1">
                  <a:lumMod val="75000"/>
                </a:schemeClr>
              </a:solidFill>
              <a:latin typeface="Arial" pitchFamily="34" charset="0"/>
              <a:ea typeface="ＭＳ Ｐゴシック" pitchFamily="50" charset="-128"/>
              <a:cs typeface="Arial" pitchFamily="34" charset="0"/>
            </a:endParaRPr>
          </a:p>
          <a:p>
            <a:pPr marL="342900" indent="-342900">
              <a:lnSpc>
                <a:spcPct val="90000"/>
              </a:lnSpc>
              <a:spcBef>
                <a:spcPct val="20000"/>
              </a:spcBef>
              <a:buFont typeface="Arial" charset="0"/>
              <a:buChar char="•"/>
              <a:defRPr/>
            </a:pPr>
            <a:r>
              <a:rPr lang="en-US" sz="2000" b="1" dirty="0" smtClean="0">
                <a:solidFill>
                  <a:schemeClr val="tx1">
                    <a:lumMod val="75000"/>
                  </a:schemeClr>
                </a:solidFill>
                <a:latin typeface="Arial" pitchFamily="34" charset="0"/>
                <a:ea typeface="ＭＳ Ｐゴシック" pitchFamily="50" charset="-128"/>
                <a:cs typeface="Arial" pitchFamily="34" charset="0"/>
              </a:rPr>
              <a:t>The </a:t>
            </a:r>
            <a:r>
              <a:rPr lang="en-US" sz="2000" b="1" dirty="0" err="1" smtClean="0">
                <a:solidFill>
                  <a:schemeClr val="tx1">
                    <a:lumMod val="75000"/>
                  </a:schemeClr>
                </a:solidFill>
                <a:latin typeface="Arial" pitchFamily="34" charset="0"/>
                <a:ea typeface="ＭＳ Ｐゴシック" pitchFamily="50" charset="-128"/>
                <a:cs typeface="Arial" pitchFamily="34" charset="0"/>
              </a:rPr>
              <a:t>h</a:t>
            </a:r>
            <a:r>
              <a:rPr lang="en-US" sz="2000" b="1" dirty="0" err="1" smtClean="0">
                <a:solidFill>
                  <a:schemeClr val="tx1">
                    <a:lumMod val="75000"/>
                  </a:schemeClr>
                </a:solidFill>
                <a:latin typeface="Arial" pitchFamily="34" charset="0"/>
                <a:ea typeface="ＭＳ Ｐゴシック" pitchFamily="50" charset="-128"/>
                <a:cs typeface="Arial" pitchFamily="34" charset="0"/>
              </a:rPr>
              <a:t>armonised</a:t>
            </a:r>
            <a:r>
              <a:rPr lang="en-US" sz="2000" b="1" dirty="0" smtClean="0">
                <a:solidFill>
                  <a:schemeClr val="tx1">
                    <a:lumMod val="75000"/>
                  </a:schemeClr>
                </a:solidFill>
                <a:latin typeface="Arial" pitchFamily="34" charset="0"/>
                <a:ea typeface="ＭＳ Ｐゴシック" pitchFamily="50" charset="-128"/>
                <a:cs typeface="Arial" pitchFamily="34" charset="0"/>
              </a:rPr>
              <a:t> </a:t>
            </a:r>
            <a:r>
              <a:rPr lang="en-US" sz="2000" b="1" dirty="0" smtClean="0">
                <a:solidFill>
                  <a:schemeClr val="tx1">
                    <a:lumMod val="75000"/>
                  </a:schemeClr>
                </a:solidFill>
                <a:latin typeface="Arial" pitchFamily="34" charset="0"/>
                <a:ea typeface="ＭＳ Ｐゴシック" pitchFamily="50" charset="-128"/>
                <a:cs typeface="Arial" pitchFamily="34" charset="0"/>
              </a:rPr>
              <a:t>statement </a:t>
            </a:r>
            <a:r>
              <a:rPr lang="en-US" sz="2000" b="1" dirty="0">
                <a:solidFill>
                  <a:schemeClr val="tx1">
                    <a:lumMod val="75000"/>
                  </a:schemeClr>
                </a:solidFill>
                <a:latin typeface="Arial" pitchFamily="34" charset="0"/>
                <a:ea typeface="ＭＳ Ｐゴシック" pitchFamily="50" charset="-128"/>
                <a:cs typeface="Arial" pitchFamily="34" charset="0"/>
              </a:rPr>
              <a:t>of CEOS contributions to GEOSS 2015 seeks to </a:t>
            </a:r>
            <a:r>
              <a:rPr lang="en-US" sz="2000" b="1" dirty="0" smtClean="0">
                <a:solidFill>
                  <a:schemeClr val="tx1">
                    <a:lumMod val="75000"/>
                  </a:schemeClr>
                </a:solidFill>
                <a:latin typeface="Arial" pitchFamily="34" charset="0"/>
                <a:ea typeface="ＭＳ Ｐゴシック" pitchFamily="50" charset="-128"/>
                <a:cs typeface="Arial" pitchFamily="34" charset="0"/>
              </a:rPr>
              <a:t>consolidate </a:t>
            </a:r>
            <a:r>
              <a:rPr lang="en-AU" altLang="ja-JP" sz="2000" b="1" dirty="0" smtClean="0">
                <a:solidFill>
                  <a:schemeClr val="tx1">
                    <a:lumMod val="75000"/>
                  </a:schemeClr>
                </a:solidFill>
                <a:latin typeface="Arial" pitchFamily="34" charset="0"/>
                <a:ea typeface="ＭＳ Ｐゴシック" pitchFamily="50" charset="-128"/>
                <a:cs typeface="Arial" pitchFamily="34" charset="0"/>
              </a:rPr>
              <a:t>the various contributions from the CEOS VCs &amp; WGs </a:t>
            </a:r>
            <a:r>
              <a:rPr lang="en-US" altLang="ja-JP" sz="2000" b="1" dirty="0" smtClean="0">
                <a:solidFill>
                  <a:schemeClr val="tx1">
                    <a:lumMod val="75000"/>
                  </a:schemeClr>
                </a:solidFill>
                <a:latin typeface="Arial" pitchFamily="34" charset="0"/>
                <a:ea typeface="ＭＳ Ｐゴシック" pitchFamily="50" charset="-128"/>
                <a:cs typeface="Arial" pitchFamily="34" charset="0"/>
              </a:rPr>
              <a:t>–</a:t>
            </a:r>
            <a:r>
              <a:rPr lang="en-AU" altLang="ja-JP" sz="2000" b="1" dirty="0" smtClean="0">
                <a:solidFill>
                  <a:schemeClr val="tx1">
                    <a:lumMod val="75000"/>
                  </a:schemeClr>
                </a:solidFill>
                <a:latin typeface="Arial" pitchFamily="34" charset="0"/>
                <a:ea typeface="ＭＳ Ｐゴシック" pitchFamily="50" charset="-128"/>
                <a:cs typeface="Arial" pitchFamily="34" charset="0"/>
              </a:rPr>
              <a:t> building on the information gathered in the process of the VC TORs development </a:t>
            </a:r>
            <a:r>
              <a:rPr lang="en-US" altLang="ja-JP" sz="2000" b="1" dirty="0" smtClean="0">
                <a:solidFill>
                  <a:schemeClr val="tx1">
                    <a:lumMod val="75000"/>
                  </a:schemeClr>
                </a:solidFill>
                <a:latin typeface="Arial" pitchFamily="34" charset="0"/>
                <a:ea typeface="ＭＳ Ｐゴシック" pitchFamily="50" charset="-128"/>
                <a:cs typeface="Arial" pitchFamily="34" charset="0"/>
              </a:rPr>
              <a:t>–</a:t>
            </a:r>
            <a:r>
              <a:rPr lang="en-AU" altLang="ja-JP" sz="2000" b="1" dirty="0" smtClean="0">
                <a:solidFill>
                  <a:schemeClr val="tx1">
                    <a:lumMod val="75000"/>
                  </a:schemeClr>
                </a:solidFill>
                <a:latin typeface="Arial" pitchFamily="34" charset="0"/>
                <a:ea typeface="ＭＳ Ｐゴシック" pitchFamily="50" charset="-128"/>
                <a:cs typeface="Arial" pitchFamily="34" charset="0"/>
              </a:rPr>
              <a:t> to communicate the full extent of the CEOS effort to GEO </a:t>
            </a:r>
          </a:p>
          <a:p>
            <a:pPr marL="342900" indent="-342900">
              <a:lnSpc>
                <a:spcPct val="90000"/>
              </a:lnSpc>
              <a:spcBef>
                <a:spcPct val="20000"/>
              </a:spcBef>
              <a:buFont typeface="Arial" charset="0"/>
              <a:buChar char="•"/>
              <a:defRPr/>
            </a:pPr>
            <a:endParaRPr lang="en-AU" altLang="ja-JP" sz="2000" b="1" dirty="0">
              <a:solidFill>
                <a:schemeClr val="tx1">
                  <a:lumMod val="75000"/>
                </a:schemeClr>
              </a:solidFill>
              <a:latin typeface="Arial" pitchFamily="34" charset="0"/>
              <a:ea typeface="ＭＳ Ｐゴシック" pitchFamily="50" charset="-128"/>
              <a:cs typeface="Arial" pitchFamily="34" charset="0"/>
            </a:endParaRPr>
          </a:p>
          <a:p>
            <a:pPr marL="342900" indent="-342900">
              <a:lnSpc>
                <a:spcPct val="90000"/>
              </a:lnSpc>
              <a:spcBef>
                <a:spcPct val="20000"/>
              </a:spcBef>
              <a:buFont typeface="Arial" charset="0"/>
              <a:buChar char="•"/>
              <a:defRPr/>
            </a:pPr>
            <a:r>
              <a:rPr lang="en-AU" altLang="ja-JP" sz="2000" b="1" dirty="0" smtClean="0">
                <a:solidFill>
                  <a:schemeClr val="tx1">
                    <a:lumMod val="75000"/>
                  </a:schemeClr>
                </a:solidFill>
                <a:latin typeface="Arial" pitchFamily="34" charset="0"/>
                <a:ea typeface="ＭＳ Ｐゴシック" pitchFamily="50" charset="-128"/>
                <a:cs typeface="Arial" pitchFamily="34" charset="0"/>
              </a:rPr>
              <a:t>Includes communication of the 2015 state of the VCs and the services and benefits we can expect from them</a:t>
            </a:r>
          </a:p>
          <a:p>
            <a:pPr marL="342900" indent="-342900">
              <a:lnSpc>
                <a:spcPct val="90000"/>
              </a:lnSpc>
              <a:spcBef>
                <a:spcPct val="20000"/>
              </a:spcBef>
              <a:buFont typeface="Arial" charset="0"/>
              <a:buChar char="•"/>
              <a:defRPr/>
            </a:pPr>
            <a:endParaRPr lang="en-AU" altLang="ja-JP" sz="2000" b="1" dirty="0">
              <a:solidFill>
                <a:schemeClr val="tx1">
                  <a:lumMod val="75000"/>
                </a:schemeClr>
              </a:solidFill>
              <a:latin typeface="Arial" pitchFamily="34" charset="0"/>
              <a:ea typeface="ＭＳ Ｐゴシック" pitchFamily="50" charset="-128"/>
              <a:cs typeface="Arial" pitchFamily="34" charset="0"/>
            </a:endParaRPr>
          </a:p>
          <a:p>
            <a:pPr marL="342900" indent="-342900">
              <a:lnSpc>
                <a:spcPct val="90000"/>
              </a:lnSpc>
              <a:spcBef>
                <a:spcPct val="20000"/>
              </a:spcBef>
              <a:buFont typeface="Arial" charset="0"/>
              <a:buChar char="•"/>
              <a:defRPr/>
            </a:pPr>
            <a:r>
              <a:rPr lang="en-AU" altLang="ja-JP" sz="2000" b="1" i="1" u="sng" dirty="0" smtClean="0">
                <a:solidFill>
                  <a:srgbClr val="FF0000"/>
                </a:solidFill>
                <a:latin typeface="Arial" pitchFamily="34" charset="0"/>
                <a:ea typeface="ＭＳ Ｐゴシック" pitchFamily="50" charset="-128"/>
                <a:cs typeface="Arial" pitchFamily="34" charset="0"/>
              </a:rPr>
              <a:t>2015 Deliverables statement dependent on inputs from the VC </a:t>
            </a:r>
            <a:r>
              <a:rPr lang="en-AU" altLang="ja-JP" sz="2000" b="1" i="1" u="sng" dirty="0" err="1" smtClean="0">
                <a:solidFill>
                  <a:srgbClr val="FF0000"/>
                </a:solidFill>
                <a:latin typeface="Arial" pitchFamily="34" charset="0"/>
                <a:ea typeface="ＭＳ Ｐゴシック" pitchFamily="50" charset="-128"/>
                <a:cs typeface="Arial" pitchFamily="34" charset="0"/>
              </a:rPr>
              <a:t>ToRs</a:t>
            </a:r>
            <a:r>
              <a:rPr lang="en-AU" altLang="ja-JP" sz="2000" b="1" i="1" u="sng" dirty="0" smtClean="0">
                <a:solidFill>
                  <a:srgbClr val="FF0000"/>
                </a:solidFill>
                <a:latin typeface="Arial" pitchFamily="34" charset="0"/>
                <a:ea typeface="ＭＳ Ｐゴシック" pitchFamily="50" charset="-128"/>
                <a:cs typeface="Arial" pitchFamily="34" charset="0"/>
              </a:rPr>
              <a:t> and will be finalised by Dec 23, 2013 </a:t>
            </a:r>
            <a:r>
              <a:rPr lang="en-US" altLang="ja-JP" sz="2000" b="1" i="1" u="sng" dirty="0" smtClean="0">
                <a:solidFill>
                  <a:srgbClr val="FF0000"/>
                </a:solidFill>
                <a:latin typeface="Arial" pitchFamily="34" charset="0"/>
                <a:ea typeface="ＭＳ Ｐゴシック" pitchFamily="50" charset="-128"/>
                <a:cs typeface="Arial" pitchFamily="34" charset="0"/>
              </a:rPr>
              <a:t>–</a:t>
            </a:r>
            <a:r>
              <a:rPr lang="en-AU" altLang="ja-JP" sz="2000" b="1" i="1" u="sng" dirty="0" smtClean="0">
                <a:solidFill>
                  <a:srgbClr val="FF0000"/>
                </a:solidFill>
                <a:latin typeface="Arial" pitchFamily="34" charset="0"/>
                <a:ea typeface="ＭＳ Ｐゴシック" pitchFamily="50" charset="-128"/>
                <a:cs typeface="Arial" pitchFamily="34" charset="0"/>
              </a:rPr>
              <a:t> ahead of GEO-X Plenary</a:t>
            </a:r>
          </a:p>
          <a:p>
            <a:pPr marL="342900" indent="-342900">
              <a:lnSpc>
                <a:spcPct val="90000"/>
              </a:lnSpc>
              <a:spcBef>
                <a:spcPct val="20000"/>
              </a:spcBef>
              <a:buFont typeface="Arial" charset="0"/>
              <a:buChar char="•"/>
              <a:defRPr/>
            </a:pPr>
            <a:endParaRPr lang="en-AU" altLang="ja-JP" sz="2000" b="1" dirty="0">
              <a:solidFill>
                <a:schemeClr val="tx1">
                  <a:lumMod val="75000"/>
                </a:schemeClr>
              </a:solidFill>
              <a:latin typeface="Arial" pitchFamily="34" charset="0"/>
              <a:ea typeface="ＭＳ Ｐゴシック" pitchFamily="50" charset="-128"/>
              <a:cs typeface="Arial" pitchFamily="34" charset="0"/>
            </a:endParaRPr>
          </a:p>
          <a:p>
            <a:pPr marL="342900" indent="-342900">
              <a:lnSpc>
                <a:spcPct val="90000"/>
              </a:lnSpc>
              <a:spcBef>
                <a:spcPct val="20000"/>
              </a:spcBef>
              <a:buFont typeface="Arial" charset="0"/>
              <a:buChar char="•"/>
              <a:defRPr/>
            </a:pPr>
            <a:endParaRPr lang="en-AU" altLang="ja-JP" sz="2000" b="1" dirty="0" smtClean="0">
              <a:solidFill>
                <a:schemeClr val="tx1">
                  <a:lumMod val="75000"/>
                </a:schemeClr>
              </a:solidFill>
              <a:latin typeface="Arial" pitchFamily="34" charset="0"/>
              <a:ea typeface="ＭＳ Ｐゴシック" pitchFamily="50" charset="-128"/>
              <a:cs typeface="Arial" pitchFamily="34" charset="0"/>
            </a:endParaRPr>
          </a:p>
          <a:p>
            <a:pPr marL="342900" indent="-342900">
              <a:lnSpc>
                <a:spcPct val="90000"/>
              </a:lnSpc>
              <a:spcBef>
                <a:spcPct val="20000"/>
              </a:spcBef>
              <a:buFont typeface="Arial" charset="0"/>
              <a:buChar char="•"/>
              <a:defRPr/>
            </a:pPr>
            <a:endParaRPr lang="en-AU" altLang="ja-JP" sz="2000" b="1" dirty="0">
              <a:solidFill>
                <a:schemeClr val="tx1">
                  <a:lumMod val="75000"/>
                </a:schemeClr>
              </a:solidFill>
              <a:latin typeface="Arial" pitchFamily="34" charset="0"/>
              <a:ea typeface="ＭＳ Ｐゴシック" pitchFamily="50" charset="-128"/>
              <a:cs typeface="Arial" pitchFamily="34" charset="0"/>
            </a:endParaRPr>
          </a:p>
          <a:p>
            <a:pPr marL="342900" indent="-342900">
              <a:lnSpc>
                <a:spcPct val="90000"/>
              </a:lnSpc>
              <a:spcBef>
                <a:spcPct val="20000"/>
              </a:spcBef>
              <a:buFont typeface="Arial" charset="0"/>
              <a:buChar char="•"/>
              <a:defRPr/>
            </a:pPr>
            <a:endParaRPr lang="en-AU" altLang="ja-JP" sz="2000" b="1" dirty="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defRPr/>
            </a:pPr>
            <a:endParaRPr lang="en-AU" altLang="ja-JP" sz="2000" b="1" dirty="0" smtClean="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defRPr/>
            </a:pPr>
            <a:endParaRPr lang="en-AU" sz="2000" b="1" dirty="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a:buChar char="•"/>
              <a:defRPr/>
            </a:pPr>
            <a:endParaRPr lang="en-AU" altLang="ja-JP" sz="2000" b="1" dirty="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defRPr/>
            </a:pPr>
            <a:endParaRPr lang="en-GB" altLang="ja-JP" sz="2000" b="1" dirty="0" smtClean="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Lucida Grande"/>
              <a:buChar char="-"/>
              <a:defRPr/>
            </a:pPr>
            <a:endParaRPr lang="en-GB" altLang="ja-JP" sz="1600" b="1"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endParaRPr lang="en-GB" altLang="ja-JP" sz="1600" b="1"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Lucida Grande"/>
              <a:buChar char="-"/>
            </a:pPr>
            <a:endParaRPr lang="en-GB" altLang="ja-JP" sz="1600" b="1" dirty="0" smtClean="0">
              <a:solidFill>
                <a:schemeClr val="tx1">
                  <a:lumMod val="75000"/>
                </a:schemeClr>
              </a:solidFill>
              <a:latin typeface="Arial" pitchFamily="34" charset="0"/>
              <a:ea typeface="ＭＳ Ｐゴシック" pitchFamily="50" charset="-128"/>
              <a:cs typeface="Arial" pitchFamily="34" charset="0"/>
            </a:endParaRPr>
          </a:p>
          <a:p>
            <a:pPr defTabSz="914400" eaLnBrk="0" hangingPunct="0">
              <a:spcBef>
                <a:spcPts val="600"/>
              </a:spcBef>
            </a:pPr>
            <a:endParaRPr lang="en-GB" b="1" dirty="0" smtClean="0">
              <a:solidFill>
                <a:schemeClr val="tx1">
                  <a:lumMod val="75000"/>
                </a:schemeClr>
              </a:solidFill>
              <a:latin typeface="Arial" pitchFamily="34" charset="0"/>
              <a:cs typeface="Arial" pitchFamily="34" charset="0"/>
            </a:endParaRP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altLang="ja-JP" sz="2000"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 xmlns:p14="http://schemas.microsoft.com/office/powerpoint/2010/main" val="3731472132"/>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36</a:t>
            </a:fld>
            <a:endParaRPr lang="en-US" smtClean="0"/>
          </a:p>
        </p:txBody>
      </p:sp>
      <p:sp>
        <p:nvSpPr>
          <p:cNvPr id="3075" name="Title 1"/>
          <p:cNvSpPr>
            <a:spLocks noGrp="1"/>
          </p:cNvSpPr>
          <p:nvPr>
            <p:ph type="title" idx="4294967295"/>
          </p:nvPr>
        </p:nvSpPr>
        <p:spPr>
          <a:xfrm>
            <a:off x="2052084" y="101600"/>
            <a:ext cx="7033179" cy="738372"/>
          </a:xfrm>
        </p:spPr>
        <p:txBody>
          <a:bodyPr/>
          <a:lstStyle/>
          <a:p>
            <a:pPr eaLnBrk="1" hangingPunct="1"/>
            <a:r>
              <a:rPr lang="en-GB" altLang="ja-JP" sz="3600" dirty="0" smtClean="0">
                <a:latin typeface="Calibri" pitchFamily="34" charset="0"/>
                <a:ea typeface="ＭＳ Ｐゴシック" pitchFamily="50" charset="-128"/>
              </a:rPr>
              <a:t>Going forward…</a:t>
            </a:r>
            <a:endParaRPr lang="en-GB" altLang="ja-JP" sz="3600" dirty="0">
              <a:latin typeface="Calibri" pitchFamily="34" charset="0"/>
              <a:ea typeface="ＭＳ Ｐゴシック" pitchFamily="50" charset="-128"/>
            </a:endParaRPr>
          </a:p>
        </p:txBody>
      </p:sp>
      <p:sp>
        <p:nvSpPr>
          <p:cNvPr id="5" name="Rectangle 3"/>
          <p:cNvSpPr txBox="1">
            <a:spLocks noChangeArrowheads="1"/>
          </p:cNvSpPr>
          <p:nvPr/>
        </p:nvSpPr>
        <p:spPr>
          <a:xfrm>
            <a:off x="147037" y="1416908"/>
            <a:ext cx="8832205" cy="5129942"/>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lang="en-GB" altLang="ja-JP" sz="2000" b="1" dirty="0" smtClean="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defRPr/>
            </a:pPr>
            <a:r>
              <a:rPr lang="en-AU" altLang="ja-JP" sz="2000" b="1" dirty="0" smtClean="0">
                <a:solidFill>
                  <a:schemeClr val="tx1">
                    <a:lumMod val="75000"/>
                  </a:schemeClr>
                </a:solidFill>
                <a:latin typeface="Arial" pitchFamily="34" charset="0"/>
                <a:ea typeface="ＭＳ Ｐゴシック" pitchFamily="50" charset="-128"/>
                <a:cs typeface="Arial" pitchFamily="34" charset="0"/>
              </a:rPr>
              <a:t>VCs and WGs have done considerable strategic reflection, work, and reporting in support of the CEOS </a:t>
            </a:r>
            <a:r>
              <a:rPr lang="en-AU" altLang="ja-JP" sz="2000" b="1" dirty="0">
                <a:solidFill>
                  <a:schemeClr val="tx1">
                    <a:lumMod val="75000"/>
                  </a:schemeClr>
                </a:solidFill>
                <a:latin typeface="Arial" pitchFamily="34" charset="0"/>
                <a:ea typeface="ＭＳ Ｐゴシック" pitchFamily="50" charset="-128"/>
                <a:cs typeface="Arial" pitchFamily="34" charset="0"/>
              </a:rPr>
              <a:t>Self-Study and SIT Chair Team </a:t>
            </a:r>
            <a:r>
              <a:rPr lang="en-AU" altLang="ja-JP" sz="2000" b="1" dirty="0" smtClean="0">
                <a:solidFill>
                  <a:schemeClr val="tx1">
                    <a:lumMod val="75000"/>
                  </a:schemeClr>
                </a:solidFill>
                <a:latin typeface="Arial" pitchFamily="34" charset="0"/>
                <a:ea typeface="ＭＳ Ｐゴシック" pitchFamily="50" charset="-128"/>
                <a:cs typeface="Arial" pitchFamily="34" charset="0"/>
              </a:rPr>
              <a:t>activities</a:t>
            </a:r>
          </a:p>
          <a:p>
            <a:pPr marL="342900" indent="-342900" defTabSz="914400">
              <a:lnSpc>
                <a:spcPct val="90000"/>
              </a:lnSpc>
              <a:spcBef>
                <a:spcPct val="20000"/>
              </a:spcBef>
              <a:buFont typeface="Arial" charset="0"/>
              <a:buChar char="•"/>
              <a:defRPr/>
            </a:pPr>
            <a:endParaRPr lang="en-AU" altLang="ja-JP" sz="2000" b="1" dirty="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defRPr/>
            </a:pPr>
            <a:r>
              <a:rPr lang="en-AU" altLang="ja-JP" sz="2000" b="1" dirty="0">
                <a:solidFill>
                  <a:schemeClr val="tx1">
                    <a:lumMod val="75000"/>
                  </a:schemeClr>
                </a:solidFill>
                <a:latin typeface="Arial" pitchFamily="34" charset="0"/>
                <a:ea typeface="ＭＳ Ｐゴシック" pitchFamily="50" charset="-128"/>
                <a:cs typeface="Arial" pitchFamily="34" charset="0"/>
              </a:rPr>
              <a:t>Overall structure, </a:t>
            </a:r>
            <a:r>
              <a:rPr lang="en-AU" altLang="ja-JP" sz="2000" b="1" dirty="0" smtClean="0">
                <a:solidFill>
                  <a:schemeClr val="tx1">
                    <a:lumMod val="75000"/>
                  </a:schemeClr>
                </a:solidFill>
                <a:latin typeface="Arial" pitchFamily="34" charset="0"/>
                <a:ea typeface="ＭＳ Ｐゴシック" pitchFamily="50" charset="-128"/>
                <a:cs typeface="Arial" pitchFamily="34" charset="0"/>
              </a:rPr>
              <a:t>direction, </a:t>
            </a:r>
            <a:r>
              <a:rPr lang="en-AU" altLang="ja-JP" sz="2000" b="1" dirty="0">
                <a:solidFill>
                  <a:schemeClr val="tx1">
                    <a:lumMod val="75000"/>
                  </a:schemeClr>
                </a:solidFill>
                <a:latin typeface="Arial" pitchFamily="34" charset="0"/>
                <a:ea typeface="ＭＳ Ｐゴシック" pitchFamily="50" charset="-128"/>
                <a:cs typeface="Arial" pitchFamily="34" charset="0"/>
              </a:rPr>
              <a:t>and </a:t>
            </a:r>
            <a:r>
              <a:rPr lang="en-AU" altLang="ja-JP" sz="2000" b="1" dirty="0" smtClean="0">
                <a:solidFill>
                  <a:schemeClr val="tx1">
                    <a:lumMod val="75000"/>
                  </a:schemeClr>
                </a:solidFill>
                <a:latin typeface="Arial" pitchFamily="34" charset="0"/>
                <a:ea typeface="ＭＳ Ｐゴシック" pitchFamily="50" charset="-128"/>
                <a:cs typeface="Arial" pitchFamily="34" charset="0"/>
              </a:rPr>
              <a:t>efficiency will likely be better going forward </a:t>
            </a:r>
            <a:r>
              <a:rPr lang="en-AU" altLang="ja-JP" sz="2000" b="1" dirty="0">
                <a:solidFill>
                  <a:schemeClr val="tx1">
                    <a:lumMod val="75000"/>
                  </a:schemeClr>
                </a:solidFill>
                <a:latin typeface="Arial" pitchFamily="34" charset="0"/>
                <a:ea typeface="ＭＳ Ｐゴシック" pitchFamily="50" charset="-128"/>
                <a:cs typeface="Arial" pitchFamily="34" charset="0"/>
              </a:rPr>
              <a:t>– in particular the connection and alignment of the </a:t>
            </a:r>
            <a:r>
              <a:rPr lang="en-AU" altLang="ja-JP" sz="2000" b="1" dirty="0" smtClean="0">
                <a:solidFill>
                  <a:schemeClr val="tx1">
                    <a:lumMod val="75000"/>
                  </a:schemeClr>
                </a:solidFill>
                <a:latin typeface="Arial" pitchFamily="34" charset="0"/>
                <a:ea typeface="ＭＳ Ｐゴシック" pitchFamily="50" charset="-128"/>
                <a:cs typeface="Arial" pitchFamily="34" charset="0"/>
              </a:rPr>
              <a:t>VCs to CEOS objectives are much stronger and they are far better characterised</a:t>
            </a:r>
          </a:p>
          <a:p>
            <a:pPr marL="342900" indent="-342900" defTabSz="914400">
              <a:lnSpc>
                <a:spcPct val="90000"/>
              </a:lnSpc>
              <a:spcBef>
                <a:spcPct val="20000"/>
              </a:spcBef>
              <a:buFont typeface="Arial" charset="0"/>
              <a:buChar char="•"/>
              <a:defRPr/>
            </a:pPr>
            <a:endParaRPr lang="en-AU" altLang="ja-JP" sz="2000" b="1" dirty="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defRPr/>
            </a:pPr>
            <a:r>
              <a:rPr lang="en-AU" altLang="ja-JP" sz="2000" b="1" dirty="0" smtClean="0">
                <a:solidFill>
                  <a:schemeClr val="tx1">
                    <a:lumMod val="75000"/>
                  </a:schemeClr>
                </a:solidFill>
                <a:latin typeface="Arial" pitchFamily="34" charset="0"/>
                <a:ea typeface="ＭＳ Ｐゴシック" pitchFamily="50" charset="-128"/>
                <a:cs typeface="Arial" pitchFamily="34" charset="0"/>
              </a:rPr>
              <a:t>Our delivery teams should increasingly focus on delivering NOW</a:t>
            </a:r>
          </a:p>
          <a:p>
            <a:pPr marL="342900" indent="-342900" defTabSz="914400">
              <a:lnSpc>
                <a:spcPct val="90000"/>
              </a:lnSpc>
              <a:spcBef>
                <a:spcPct val="20000"/>
              </a:spcBef>
              <a:buFont typeface="Arial" charset="0"/>
              <a:buChar char="•"/>
              <a:defRPr/>
            </a:pPr>
            <a:endParaRPr lang="en-AU" altLang="ja-JP" sz="2000" b="1" dirty="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defRPr/>
            </a:pPr>
            <a:r>
              <a:rPr lang="en-GB" altLang="ja-JP" sz="2000" b="1" i="1" dirty="0" smtClean="0">
                <a:solidFill>
                  <a:srgbClr val="FF0000"/>
                </a:solidFill>
                <a:latin typeface="Arial" pitchFamily="34" charset="0"/>
                <a:ea typeface="ＭＳ Ｐゴシック" pitchFamily="50" charset="-128"/>
                <a:cs typeface="Arial" pitchFamily="34" charset="0"/>
              </a:rPr>
              <a:t>Thank you to all VC Leads, WG Chairs, and all of the VC and WG members for engaging with the SIT Chair team so enthusiastically these past 2 years</a:t>
            </a:r>
          </a:p>
          <a:p>
            <a:pPr defTabSz="914400">
              <a:lnSpc>
                <a:spcPct val="90000"/>
              </a:lnSpc>
              <a:spcBef>
                <a:spcPct val="20000"/>
              </a:spcBef>
              <a:defRPr/>
            </a:pPr>
            <a:r>
              <a:rPr lang="en-GB" altLang="ja-JP" sz="2000" b="1" i="1" dirty="0" smtClean="0">
                <a:solidFill>
                  <a:srgbClr val="FF0000"/>
                </a:solidFill>
                <a:latin typeface="Arial" pitchFamily="34" charset="0"/>
                <a:ea typeface="ＭＳ Ｐゴシック" pitchFamily="50" charset="-128"/>
                <a:cs typeface="Arial" pitchFamily="34" charset="0"/>
              </a:rPr>
              <a:t> </a:t>
            </a:r>
            <a:endParaRPr lang="en-GB" altLang="ja-JP" sz="1600" b="1" i="1" dirty="0">
              <a:solidFill>
                <a:srgbClr val="FF0000"/>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endParaRPr lang="en-GB" altLang="ja-JP" sz="1600" b="1" dirty="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Lucida Grande"/>
              <a:buChar char="-"/>
            </a:pPr>
            <a:endParaRPr lang="en-GB" altLang="ja-JP" sz="1600" b="1" dirty="0" smtClean="0">
              <a:solidFill>
                <a:schemeClr val="tx1">
                  <a:lumMod val="75000"/>
                </a:schemeClr>
              </a:solidFill>
              <a:latin typeface="Arial" pitchFamily="34" charset="0"/>
              <a:ea typeface="ＭＳ Ｐゴシック" pitchFamily="50" charset="-128"/>
              <a:cs typeface="Arial" pitchFamily="34" charset="0"/>
            </a:endParaRPr>
          </a:p>
          <a:p>
            <a:pPr defTabSz="914400" eaLnBrk="0" hangingPunct="0">
              <a:spcBef>
                <a:spcPts val="600"/>
              </a:spcBef>
            </a:pPr>
            <a:endParaRPr lang="en-GB" b="1" dirty="0" smtClean="0">
              <a:solidFill>
                <a:schemeClr val="tx1">
                  <a:lumMod val="75000"/>
                </a:schemeClr>
              </a:solidFill>
              <a:latin typeface="Arial" pitchFamily="34" charset="0"/>
              <a:cs typeface="Arial" pitchFamily="34" charset="0"/>
            </a:endParaRP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altLang="ja-JP" sz="2000" b="1" i="0" u="none" strike="noStrike" kern="0" cap="none" spc="0" normalizeH="0" baseline="0" noProof="0" dirty="0" smtClean="0">
              <a:ln>
                <a:noFill/>
              </a:ln>
              <a:solidFill>
                <a:schemeClr val="tx1">
                  <a:lumMod val="75000"/>
                </a:schemeClr>
              </a:solidFill>
              <a:effectLst/>
              <a:uLnTx/>
              <a:uFillTx/>
              <a:latin typeface="Arial" pitchFamily="34" charset="0"/>
              <a:ea typeface="ＭＳ Ｐゴシック" pitchFamily="50" charset="-128"/>
              <a:cs typeface="Arial" pitchFamily="34" charset="0"/>
            </a:endParaRPr>
          </a:p>
        </p:txBody>
      </p:sp>
    </p:spTree>
    <p:extLst>
      <p:ext uri="{BB962C8B-B14F-4D97-AF65-F5344CB8AC3E}">
        <p14:creationId xmlns="" xmlns:p14="http://schemas.microsoft.com/office/powerpoint/2010/main" val="3358430388"/>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37</a:t>
            </a:fld>
            <a:endParaRPr lang="en-US" smtClean="0"/>
          </a:p>
        </p:txBody>
      </p:sp>
      <p:sp>
        <p:nvSpPr>
          <p:cNvPr id="3075" name="Title 1"/>
          <p:cNvSpPr>
            <a:spLocks noGrp="1"/>
          </p:cNvSpPr>
          <p:nvPr>
            <p:ph type="title" idx="4294967295"/>
          </p:nvPr>
        </p:nvSpPr>
        <p:spPr>
          <a:xfrm>
            <a:off x="2052084" y="101600"/>
            <a:ext cx="7033179" cy="738372"/>
          </a:xfrm>
        </p:spPr>
        <p:txBody>
          <a:bodyPr/>
          <a:lstStyle/>
          <a:p>
            <a:pPr eaLnBrk="1" hangingPunct="1"/>
            <a:r>
              <a:rPr lang="en-GB" altLang="ja-JP" sz="3600" dirty="0" smtClean="0">
                <a:latin typeface="Calibri" pitchFamily="34" charset="0"/>
                <a:ea typeface="ＭＳ Ｐゴシック" pitchFamily="50" charset="-128"/>
              </a:rPr>
              <a:t>2015 deliverables</a:t>
            </a:r>
            <a:endParaRPr lang="en-GB" altLang="ja-JP" sz="2000" dirty="0">
              <a:latin typeface="Calibri" pitchFamily="34" charset="0"/>
              <a:ea typeface="ＭＳ Ｐゴシック" pitchFamily="50" charset="-128"/>
            </a:endParaRPr>
          </a:p>
        </p:txBody>
      </p:sp>
      <p:pic>
        <p:nvPicPr>
          <p:cNvPr id="2" name="Picture 1" descr="ACC-core-missions.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289351029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0848" y="1603513"/>
            <a:ext cx="5999148" cy="4943337"/>
          </a:xfrm>
        </p:spPr>
        <p:txBody>
          <a:bodyPr/>
          <a:lstStyle/>
          <a:p>
            <a:pPr>
              <a:buFont typeface="Wingdings" pitchFamily="2" charset="2"/>
              <a:buChar char="§"/>
            </a:pPr>
            <a:r>
              <a:rPr lang="en-US" altLang="ja-JP" dirty="0" smtClean="0">
                <a:solidFill>
                  <a:schemeClr val="tx2"/>
                </a:solidFill>
                <a:latin typeface="Arial" pitchFamily="34" charset="0"/>
                <a:ea typeface="ＭＳ Ｐゴシック" pitchFamily="50" charset="-128"/>
                <a:cs typeface="Arial" pitchFamily="34" charset="0"/>
              </a:rPr>
              <a:t>Highlight </a:t>
            </a:r>
            <a:r>
              <a:rPr lang="en-US" altLang="ja-JP" dirty="0">
                <a:solidFill>
                  <a:schemeClr val="tx2"/>
                </a:solidFill>
                <a:latin typeface="Arial" pitchFamily="34" charset="0"/>
                <a:ea typeface="ＭＳ Ｐゴシック" pitchFamily="50" charset="-128"/>
                <a:cs typeface="Arial" pitchFamily="34" charset="0"/>
              </a:rPr>
              <a:t>the commitment of Space Agencies to implement the Global Earth Observation System of Systems (</a:t>
            </a:r>
            <a:r>
              <a:rPr lang="en-US" altLang="ja-JP" dirty="0" smtClean="0">
                <a:solidFill>
                  <a:schemeClr val="tx2"/>
                </a:solidFill>
                <a:latin typeface="Arial" pitchFamily="34" charset="0"/>
                <a:ea typeface="ＭＳ Ｐゴシック" pitchFamily="50" charset="-128"/>
                <a:cs typeface="Arial" pitchFamily="34" charset="0"/>
              </a:rPr>
              <a:t>GEOSS)</a:t>
            </a:r>
          </a:p>
          <a:p>
            <a:pPr marL="685800" lvl="1">
              <a:buFont typeface="Wingdings" pitchFamily="2" charset="2"/>
              <a:buChar char="§"/>
            </a:pPr>
            <a:endParaRPr lang="en-US" altLang="ja-JP" sz="2000" dirty="0" smtClean="0">
              <a:solidFill>
                <a:schemeClr val="accent4">
                  <a:lumMod val="75000"/>
                  <a:lumOff val="25000"/>
                </a:schemeClr>
              </a:solidFill>
              <a:latin typeface="Arial" pitchFamily="34" charset="0"/>
              <a:ea typeface="ＭＳ Ｐゴシック" pitchFamily="50" charset="-128"/>
              <a:cs typeface="Arial" pitchFamily="34" charset="0"/>
            </a:endParaRPr>
          </a:p>
          <a:p>
            <a:pPr marL="685800" lvl="1">
              <a:buFont typeface="Wingdings" pitchFamily="2" charset="2"/>
              <a:buChar char="§"/>
            </a:pPr>
            <a:r>
              <a:rPr lang="en-US" altLang="ja-JP" sz="2000" dirty="0" smtClean="0">
                <a:solidFill>
                  <a:schemeClr val="accent4">
                    <a:lumMod val="75000"/>
                    <a:lumOff val="25000"/>
                  </a:schemeClr>
                </a:solidFill>
                <a:latin typeface="Arial" pitchFamily="34" charset="0"/>
                <a:ea typeface="ＭＳ Ｐゴシック" pitchFamily="50" charset="-128"/>
                <a:cs typeface="Arial" pitchFamily="34" charset="0"/>
              </a:rPr>
              <a:t>Actions </a:t>
            </a:r>
            <a:r>
              <a:rPr lang="en-US" altLang="ja-JP" sz="2000" dirty="0">
                <a:solidFill>
                  <a:schemeClr val="accent4">
                    <a:lumMod val="75000"/>
                    <a:lumOff val="25000"/>
                  </a:schemeClr>
                </a:solidFill>
                <a:latin typeface="Arial" pitchFamily="34" charset="0"/>
                <a:ea typeface="ＭＳ Ｐゴシック" pitchFamily="50" charset="-128"/>
                <a:cs typeface="Arial" pitchFamily="34" charset="0"/>
              </a:rPr>
              <a:t>focus exclusively on space segment aspects and efforts of Space Agencies to implement Components of the GEO Work Plan and </a:t>
            </a:r>
            <a:r>
              <a:rPr lang="en-US" altLang="ja-JP" sz="2000" dirty="0" smtClean="0">
                <a:solidFill>
                  <a:schemeClr val="accent4">
                    <a:lumMod val="75000"/>
                    <a:lumOff val="25000"/>
                  </a:schemeClr>
                </a:solidFill>
                <a:latin typeface="Arial" pitchFamily="34" charset="0"/>
                <a:ea typeface="ＭＳ Ｐゴシック" pitchFamily="50" charset="-128"/>
                <a:cs typeface="Arial" pitchFamily="34" charset="0"/>
              </a:rPr>
              <a:t>GEOSS</a:t>
            </a:r>
          </a:p>
          <a:p>
            <a:pPr>
              <a:buFont typeface="Wingdings" pitchFamily="2" charset="2"/>
              <a:buChar char="§"/>
            </a:pPr>
            <a:endParaRPr lang="en-US" altLang="ja-JP" dirty="0" smtClean="0">
              <a:solidFill>
                <a:schemeClr val="tx2"/>
              </a:solidFill>
              <a:latin typeface="Arial" pitchFamily="34" charset="0"/>
              <a:ea typeface="ＭＳ Ｐゴシック" pitchFamily="50" charset="-128"/>
              <a:cs typeface="Arial" pitchFamily="34" charset="0"/>
            </a:endParaRPr>
          </a:p>
          <a:p>
            <a:pPr>
              <a:buFont typeface="Wingdings" pitchFamily="2" charset="2"/>
              <a:buChar char="§"/>
            </a:pPr>
            <a:r>
              <a:rPr lang="en-US" altLang="ja-JP" dirty="0" smtClean="0">
                <a:solidFill>
                  <a:schemeClr val="tx2"/>
                </a:solidFill>
                <a:latin typeface="Arial" pitchFamily="34" charset="0"/>
                <a:ea typeface="ＭＳ Ｐゴシック" pitchFamily="50" charset="-128"/>
                <a:cs typeface="Arial" pitchFamily="34" charset="0"/>
              </a:rPr>
              <a:t>Address the Elements of the Annual CEOS Work Plan</a:t>
            </a:r>
            <a:endParaRPr lang="en-US" altLang="ja-JP" dirty="0">
              <a:solidFill>
                <a:schemeClr val="tx2"/>
              </a:solidFill>
              <a:latin typeface="Arial" pitchFamily="34" charset="0"/>
              <a:ea typeface="ＭＳ Ｐゴシック" pitchFamily="50" charset="-128"/>
              <a:cs typeface="Arial" pitchFamily="34" charset="0"/>
            </a:endParaRPr>
          </a:p>
          <a:p>
            <a:pPr>
              <a:buFont typeface="Wingdings" pitchFamily="2" charset="2"/>
              <a:buChar char="§"/>
            </a:pPr>
            <a:endParaRPr lang="en-US" sz="2800" dirty="0" smtClean="0">
              <a:solidFill>
                <a:schemeClr val="tx2"/>
              </a:solidFill>
            </a:endParaRPr>
          </a:p>
        </p:txBody>
      </p:sp>
      <p:sp>
        <p:nvSpPr>
          <p:cNvPr id="16" name="Slide Number Placeholder 5"/>
          <p:cNvSpPr>
            <a:spLocks noGrp="1"/>
          </p:cNvSpPr>
          <p:nvPr>
            <p:ph type="sldNum" sz="quarter" idx="10"/>
          </p:nvPr>
        </p:nvSpPr>
        <p:spPr bwMode="auto">
          <a:xfrm>
            <a:off x="7239000" y="6546850"/>
            <a:ext cx="1905000" cy="311150"/>
          </a:xfrm>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4</a:t>
            </a:fld>
            <a:endParaRPr lang="en-US" dirty="0" smtClean="0"/>
          </a:p>
        </p:txBody>
      </p:sp>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5046" y="1745145"/>
            <a:ext cx="3302510" cy="4271341"/>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7" name="Title 4"/>
          <p:cNvSpPr txBox="1">
            <a:spLocks/>
          </p:cNvSpPr>
          <p:nvPr/>
        </p:nvSpPr>
        <p:spPr bwMode="auto">
          <a:xfrm>
            <a:off x="1504060" y="24939"/>
            <a:ext cx="7639940" cy="83958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defTabSz="914400"/>
            <a:r>
              <a:rPr lang="en-US" sz="2800" kern="0" dirty="0" smtClean="0"/>
              <a:t>CEOS 2013 Work Plan and</a:t>
            </a:r>
          </a:p>
          <a:p>
            <a:pPr defTabSz="914400"/>
            <a:r>
              <a:rPr lang="en-US" sz="2800" kern="0" dirty="0" smtClean="0"/>
              <a:t>Associated CEOS-GEO Actions</a:t>
            </a:r>
            <a:endParaRPr lang="en-US" sz="2800" kern="0" dirty="0"/>
          </a:p>
        </p:txBody>
      </p:sp>
    </p:spTree>
    <p:extLst>
      <p:ext uri="{BB962C8B-B14F-4D97-AF65-F5344CB8AC3E}">
        <p14:creationId xmlns="" xmlns:p14="http://schemas.microsoft.com/office/powerpoint/2010/main" val="726753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9400" y="1"/>
            <a:ext cx="6324600" cy="649480"/>
          </a:xfrm>
        </p:spPr>
        <p:txBody>
          <a:bodyPr/>
          <a:lstStyle/>
          <a:p>
            <a:r>
              <a:rPr lang="en-US" sz="2800" dirty="0" smtClean="0"/>
              <a:t>Priority Objectives for 2013</a:t>
            </a:r>
            <a:br>
              <a:rPr lang="en-US" sz="2800" dirty="0" smtClean="0"/>
            </a:br>
            <a:r>
              <a:rPr lang="en-US" sz="1800" i="1" dirty="0" smtClean="0">
                <a:solidFill>
                  <a:schemeClr val="tx2">
                    <a:lumMod val="20000"/>
                    <a:lumOff val="80000"/>
                  </a:schemeClr>
                </a:solidFill>
              </a:rPr>
              <a:t>2013 CEOS Work Plan:  2 FEB 2013 FINAL</a:t>
            </a:r>
            <a:endParaRPr lang="en-US" sz="2800" i="1" dirty="0">
              <a:solidFill>
                <a:schemeClr val="tx2">
                  <a:lumMod val="20000"/>
                  <a:lumOff val="80000"/>
                </a:schemeClr>
              </a:solidFill>
            </a:endParaRPr>
          </a:p>
        </p:txBody>
      </p:sp>
      <p:sp>
        <p:nvSpPr>
          <p:cNvPr id="7" name="Content Placeholder 2"/>
          <p:cNvSpPr>
            <a:spLocks noGrp="1"/>
          </p:cNvSpPr>
          <p:nvPr>
            <p:ph idx="1"/>
          </p:nvPr>
        </p:nvSpPr>
        <p:spPr>
          <a:xfrm>
            <a:off x="152400" y="1365909"/>
            <a:ext cx="8915400" cy="5426075"/>
          </a:xfrm>
        </p:spPr>
        <p:txBody>
          <a:bodyPr/>
          <a:lstStyle/>
          <a:p>
            <a:pPr>
              <a:spcBef>
                <a:spcPts val="300"/>
              </a:spcBef>
              <a:spcAft>
                <a:spcPts val="300"/>
              </a:spcAft>
              <a:buFont typeface="Wingdings" pitchFamily="2" charset="2"/>
              <a:buChar char="§"/>
            </a:pPr>
            <a:r>
              <a:rPr lang="en-US" sz="1800" dirty="0"/>
              <a:t>CEOS Agencies will continue to enhance their cooperation to support more effective societal decision-making in the areas of </a:t>
            </a:r>
            <a:r>
              <a:rPr lang="en-US" sz="1800" dirty="0">
                <a:solidFill>
                  <a:schemeClr val="accent4">
                    <a:lumMod val="75000"/>
                    <a:lumOff val="25000"/>
                  </a:schemeClr>
                </a:solidFill>
              </a:rPr>
              <a:t>climate monitoring and research, carbon observations, including observations to support the effective monitoring and management of the world’s forested regions, food security, disaster risk management, capacity building, and data availability and access</a:t>
            </a:r>
            <a:r>
              <a:rPr lang="en-US" sz="1800" dirty="0"/>
              <a:t>.</a:t>
            </a:r>
            <a:endParaRPr lang="en-US" sz="1800" dirty="0" smtClean="0"/>
          </a:p>
          <a:p>
            <a:pPr>
              <a:spcBef>
                <a:spcPts val="300"/>
              </a:spcBef>
              <a:spcAft>
                <a:spcPts val="300"/>
              </a:spcAft>
              <a:buFont typeface="Wingdings" pitchFamily="2" charset="2"/>
              <a:buChar char="§"/>
            </a:pPr>
            <a:r>
              <a:rPr lang="en-US" sz="1800" dirty="0"/>
              <a:t>CEOS Working Groups and Virtual Constellations will expand their technical and scientific coordination to support these objectives, and improve the overall level of complementarity and compatibility of their Earth observation and data management systems for societal benefit.</a:t>
            </a:r>
            <a:r>
              <a:rPr lang="en-US" sz="1800" dirty="0" smtClean="0"/>
              <a:t>  </a:t>
            </a:r>
          </a:p>
          <a:p>
            <a:pPr>
              <a:spcBef>
                <a:spcPts val="300"/>
              </a:spcBef>
              <a:spcAft>
                <a:spcPts val="300"/>
              </a:spcAft>
              <a:buFont typeface="Wingdings" pitchFamily="2" charset="2"/>
              <a:buChar char="§"/>
            </a:pPr>
            <a:r>
              <a:rPr lang="en-US" sz="1800" dirty="0"/>
              <a:t>CEOS will consider other requests from external stakeholders and determine what, if any, support is possible and appropriate.  CEOS will also continue its outreach and communications efforts.</a:t>
            </a:r>
            <a:r>
              <a:rPr lang="en-US" sz="1800" dirty="0" smtClean="0"/>
              <a:t> </a:t>
            </a:r>
          </a:p>
          <a:p>
            <a:pPr>
              <a:spcBef>
                <a:spcPts val="300"/>
              </a:spcBef>
              <a:spcAft>
                <a:spcPts val="300"/>
              </a:spcAft>
              <a:buFont typeface="Wingdings" pitchFamily="2" charset="2"/>
              <a:buChar char="§"/>
            </a:pPr>
            <a:r>
              <a:rPr lang="en-US" sz="1800" dirty="0"/>
              <a:t>CEOS will continue its consideration of 2011 CEOS Self-Study recommendations, with near-term (</a:t>
            </a:r>
            <a:r>
              <a:rPr lang="en-US" sz="1800" i="1" dirty="0"/>
              <a:t>e.g.</a:t>
            </a:r>
            <a:r>
              <a:rPr lang="en-US" sz="1800" dirty="0"/>
              <a:t>, 1-3 years) decisions anticipated on its organization, structure, decision-making processes, and stakeholder relations.</a:t>
            </a:r>
          </a:p>
        </p:txBody>
      </p:sp>
      <p:sp>
        <p:nvSpPr>
          <p:cNvPr id="17" name="Slide Number Placeholder 5"/>
          <p:cNvSpPr>
            <a:spLocks noGrp="1"/>
          </p:cNvSpPr>
          <p:nvPr>
            <p:ph type="sldNum" sz="quarter" idx="10"/>
          </p:nvPr>
        </p:nvSpPr>
        <p:spPr bwMode="auto">
          <a:xfrm>
            <a:off x="7239000" y="6546850"/>
            <a:ext cx="1905000" cy="311150"/>
          </a:xfrm>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5</a:t>
            </a:fld>
            <a:endParaRPr lang="en-US" dirty="0" smtClean="0"/>
          </a:p>
        </p:txBody>
      </p:sp>
    </p:spTree>
    <p:extLst>
      <p:ext uri="{BB962C8B-B14F-4D97-AF65-F5344CB8AC3E}">
        <p14:creationId xmlns="" xmlns:p14="http://schemas.microsoft.com/office/powerpoint/2010/main" val="90644673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5873" y="0"/>
            <a:ext cx="7768128" cy="615297"/>
          </a:xfrm>
        </p:spPr>
        <p:txBody>
          <a:bodyPr/>
          <a:lstStyle/>
          <a:p>
            <a:r>
              <a:rPr lang="en-US" sz="2800" dirty="0" smtClean="0"/>
              <a:t>Eight Elements of the 2013 CEOS Work Plan</a:t>
            </a:r>
            <a:endParaRPr lang="en-US" sz="2800" dirty="0"/>
          </a:p>
        </p:txBody>
      </p:sp>
      <p:sp>
        <p:nvSpPr>
          <p:cNvPr id="7" name="Content Placeholder 2"/>
          <p:cNvSpPr>
            <a:spLocks noGrp="1"/>
          </p:cNvSpPr>
          <p:nvPr>
            <p:ph idx="1"/>
          </p:nvPr>
        </p:nvSpPr>
        <p:spPr>
          <a:xfrm>
            <a:off x="76200" y="1375873"/>
            <a:ext cx="8991600" cy="5324030"/>
          </a:xfrm>
        </p:spPr>
        <p:txBody>
          <a:bodyPr/>
          <a:lstStyle/>
          <a:p>
            <a:pPr marL="457200" lvl="0" indent="-457200">
              <a:buFont typeface="+mj-lt"/>
              <a:buAutoNum type="arabicPeriod"/>
            </a:pPr>
            <a:r>
              <a:rPr lang="en-US" sz="2400" dirty="0" smtClean="0"/>
              <a:t>Climate Monitoring and Research</a:t>
            </a:r>
          </a:p>
          <a:p>
            <a:pPr marL="457200" lvl="0" indent="-457200">
              <a:buFont typeface="+mj-lt"/>
              <a:buAutoNum type="arabicPeriod"/>
            </a:pPr>
            <a:r>
              <a:rPr lang="en-US" dirty="0" smtClean="0"/>
              <a:t>Carbon Observations, including Observations to Support the Effective Monitoring and Management of the World’s Forested Regions</a:t>
            </a:r>
          </a:p>
          <a:p>
            <a:pPr marL="457200" lvl="0" indent="-457200">
              <a:buFont typeface="+mj-lt"/>
              <a:buAutoNum type="arabicPeriod"/>
            </a:pPr>
            <a:r>
              <a:rPr lang="en-US" sz="2400" dirty="0" smtClean="0"/>
              <a:t>Food Security</a:t>
            </a:r>
          </a:p>
          <a:p>
            <a:pPr marL="457200" lvl="0" indent="-457200">
              <a:buFont typeface="+mj-lt"/>
              <a:buAutoNum type="arabicPeriod"/>
            </a:pPr>
            <a:r>
              <a:rPr lang="en-US" dirty="0" smtClean="0"/>
              <a:t>Disaster Risk Management</a:t>
            </a:r>
          </a:p>
          <a:p>
            <a:pPr marL="457200" lvl="0" indent="-457200">
              <a:buFont typeface="+mj-lt"/>
              <a:buAutoNum type="arabicPeriod"/>
            </a:pPr>
            <a:r>
              <a:rPr lang="en-US" sz="2400" dirty="0" smtClean="0"/>
              <a:t>Capacity Building and Data Availability and Access</a:t>
            </a:r>
          </a:p>
          <a:p>
            <a:pPr marL="457200" lvl="0" indent="-457200">
              <a:buFont typeface="+mj-lt"/>
              <a:buAutoNum type="arabicPeriod"/>
            </a:pPr>
            <a:r>
              <a:rPr lang="en-US" sz="2400" dirty="0" smtClean="0"/>
              <a:t>CEOS Support to Further Key Stakeholder </a:t>
            </a:r>
            <a:r>
              <a:rPr lang="en-US" sz="2400" dirty="0"/>
              <a:t>Initiatives</a:t>
            </a:r>
          </a:p>
          <a:p>
            <a:pPr marL="457200" lvl="0" indent="-457200">
              <a:buFont typeface="+mj-lt"/>
              <a:buAutoNum type="arabicPeriod"/>
            </a:pPr>
            <a:r>
              <a:rPr lang="en-US" sz="2400" dirty="0"/>
              <a:t>Continued and Enhanced CEOS Outreach to Key Stakeholders: GEO, UNFCCC, UN ISDR, UN CBD, G8/G20, and Others</a:t>
            </a:r>
          </a:p>
          <a:p>
            <a:pPr marL="457200" lvl="0" indent="-457200">
              <a:buFont typeface="+mj-lt"/>
              <a:buAutoNum type="arabicPeriod"/>
            </a:pPr>
            <a:r>
              <a:rPr lang="en-US" sz="2400" dirty="0"/>
              <a:t>Adoption of Recommendations from the 2011 CEOS </a:t>
            </a:r>
            <a:r>
              <a:rPr lang="en-US" sz="2400" dirty="0" smtClean="0"/>
              <a:t>Self-Study</a:t>
            </a:r>
          </a:p>
        </p:txBody>
      </p:sp>
      <p:sp>
        <p:nvSpPr>
          <p:cNvPr id="8" name="Slide Number Placeholder 5"/>
          <p:cNvSpPr>
            <a:spLocks noGrp="1"/>
          </p:cNvSpPr>
          <p:nvPr>
            <p:ph type="sldNum" sz="quarter" idx="10"/>
          </p:nvPr>
        </p:nvSpPr>
        <p:spPr bwMode="auto">
          <a:xfrm>
            <a:off x="7239000" y="6546850"/>
            <a:ext cx="1905000" cy="311150"/>
          </a:xfrm>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6</a:t>
            </a:fld>
            <a:endParaRPr lang="en-US" dirty="0" smtClean="0"/>
          </a:p>
        </p:txBody>
      </p:sp>
    </p:spTree>
    <p:extLst>
      <p:ext uri="{BB962C8B-B14F-4D97-AF65-F5344CB8AC3E}">
        <p14:creationId xmlns="" xmlns:p14="http://schemas.microsoft.com/office/powerpoint/2010/main" val="4527141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04060" y="0"/>
            <a:ext cx="7639940" cy="839585"/>
          </a:xfrm>
        </p:spPr>
        <p:txBody>
          <a:bodyPr/>
          <a:lstStyle/>
          <a:p>
            <a:r>
              <a:rPr lang="en-US" sz="2800" dirty="0" smtClean="0"/>
              <a:t>Updates on CEOS 2013 Outcomes and Associated CEOS-GEO Actions</a:t>
            </a:r>
            <a:endParaRPr lang="en-US" sz="2800" dirty="0"/>
          </a:p>
        </p:txBody>
      </p:sp>
      <p:sp>
        <p:nvSpPr>
          <p:cNvPr id="7" name="Content Placeholder 2"/>
          <p:cNvSpPr>
            <a:spLocks noGrp="1"/>
          </p:cNvSpPr>
          <p:nvPr>
            <p:ph idx="1"/>
          </p:nvPr>
        </p:nvSpPr>
        <p:spPr>
          <a:xfrm>
            <a:off x="76200" y="1408631"/>
            <a:ext cx="8991600" cy="5334000"/>
          </a:xfrm>
        </p:spPr>
        <p:txBody>
          <a:bodyPr/>
          <a:lstStyle/>
          <a:p>
            <a:pPr marL="0" lvl="0" indent="0">
              <a:buNone/>
            </a:pPr>
            <a:r>
              <a:rPr lang="en-US" sz="2000" dirty="0" smtClean="0"/>
              <a:t>1. Climate Monitoring and Research</a:t>
            </a:r>
          </a:p>
          <a:p>
            <a:pPr>
              <a:buFont typeface="Wingdings" pitchFamily="2" charset="2"/>
              <a:buChar char="§"/>
            </a:pPr>
            <a:r>
              <a:rPr lang="en-US" sz="1800" dirty="0" smtClean="0">
                <a:solidFill>
                  <a:schemeClr val="accent4">
                    <a:lumMod val="75000"/>
                    <a:lumOff val="25000"/>
                  </a:schemeClr>
                </a:solidFill>
              </a:rPr>
              <a:t>Development of Climate Data Records (CDRs) and related datasets addressing Essential Climate Variables established by the Global Climate Observing System (GCOS).  </a:t>
            </a:r>
            <a:r>
              <a:rPr lang="en-US" sz="1800" i="1" dirty="0" smtClean="0">
                <a:solidFill>
                  <a:schemeClr val="accent6"/>
                </a:solidFill>
              </a:rPr>
              <a:t>Agenda Item 27</a:t>
            </a:r>
            <a:endParaRPr lang="en-US" sz="1800" i="1" dirty="0" smtClean="0">
              <a:solidFill>
                <a:schemeClr val="accent4">
                  <a:lumMod val="75000"/>
                  <a:lumOff val="25000"/>
                </a:schemeClr>
              </a:solidFill>
            </a:endParaRPr>
          </a:p>
          <a:p>
            <a:pPr marL="0" indent="0">
              <a:buNone/>
            </a:pPr>
            <a:endParaRPr lang="en-US" sz="1800" dirty="0" smtClean="0">
              <a:solidFill>
                <a:schemeClr val="accent4">
                  <a:lumMod val="75000"/>
                  <a:lumOff val="25000"/>
                </a:schemeClr>
              </a:solidFill>
            </a:endParaRPr>
          </a:p>
          <a:p>
            <a:pPr>
              <a:buFont typeface="Wingdings" pitchFamily="2" charset="2"/>
              <a:buChar char="§"/>
            </a:pPr>
            <a:r>
              <a:rPr lang="en-US" sz="1800" dirty="0" smtClean="0">
                <a:solidFill>
                  <a:schemeClr val="accent4">
                    <a:lumMod val="75000"/>
                    <a:lumOff val="25000"/>
                  </a:schemeClr>
                </a:solidFill>
              </a:rPr>
              <a:t>Continued cooperation with GEO, GCOS, the World Meteorological Organization (WMO), and the Coordination Group for Meteorological Satellites (CGMS) in the development of a space-based system to support climate information and adaptation.   </a:t>
            </a:r>
            <a:r>
              <a:rPr lang="en-US" sz="1800" i="1" dirty="0" smtClean="0">
                <a:solidFill>
                  <a:schemeClr val="accent6"/>
                </a:solidFill>
              </a:rPr>
              <a:t>Agenda </a:t>
            </a:r>
            <a:r>
              <a:rPr lang="en-US" sz="1800" i="1" dirty="0">
                <a:solidFill>
                  <a:schemeClr val="accent6"/>
                </a:solidFill>
              </a:rPr>
              <a:t>Item </a:t>
            </a:r>
            <a:r>
              <a:rPr lang="en-US" sz="1800" i="1" dirty="0" smtClean="0">
                <a:solidFill>
                  <a:schemeClr val="accent6"/>
                </a:solidFill>
              </a:rPr>
              <a:t>27</a:t>
            </a:r>
            <a:endParaRPr lang="en-US" sz="1800" i="1" dirty="0" smtClean="0">
              <a:solidFill>
                <a:schemeClr val="accent4">
                  <a:lumMod val="75000"/>
                  <a:lumOff val="25000"/>
                </a:schemeClr>
              </a:solidFill>
            </a:endParaRPr>
          </a:p>
          <a:p>
            <a:pPr marL="0" indent="0">
              <a:buNone/>
            </a:pPr>
            <a:endParaRPr lang="en-US" sz="1800" dirty="0" smtClean="0">
              <a:solidFill>
                <a:schemeClr val="accent4">
                  <a:lumMod val="75000"/>
                  <a:lumOff val="25000"/>
                </a:schemeClr>
              </a:solidFill>
            </a:endParaRPr>
          </a:p>
          <a:p>
            <a:pPr>
              <a:buFont typeface="Wingdings" pitchFamily="2" charset="2"/>
              <a:buChar char="§"/>
            </a:pPr>
            <a:r>
              <a:rPr lang="en-US" sz="1800" dirty="0" smtClean="0">
                <a:solidFill>
                  <a:schemeClr val="accent4">
                    <a:lumMod val="75000"/>
                    <a:lumOff val="25000"/>
                  </a:schemeClr>
                </a:solidFill>
              </a:rPr>
              <a:t>Further alignment of the Virtual Constellations objectives as building blocks of the space-based climate information strategy and as contributions to facilitating the observation of ECVs, as defined in the </a:t>
            </a:r>
            <a:r>
              <a:rPr lang="en-US" sz="1800" i="1" dirty="0" smtClean="0">
                <a:solidFill>
                  <a:schemeClr val="accent4">
                    <a:lumMod val="75000"/>
                    <a:lumOff val="25000"/>
                  </a:schemeClr>
                </a:solidFill>
              </a:rPr>
              <a:t>CEOS Response to the Satellite Supplement of the</a:t>
            </a:r>
            <a:r>
              <a:rPr lang="en-US" sz="1800" dirty="0" smtClean="0">
                <a:solidFill>
                  <a:schemeClr val="accent4">
                    <a:lumMod val="75000"/>
                    <a:lumOff val="25000"/>
                  </a:schemeClr>
                </a:solidFill>
              </a:rPr>
              <a:t> </a:t>
            </a:r>
            <a:r>
              <a:rPr lang="en-US" sz="1800" i="1" dirty="0" smtClean="0">
                <a:solidFill>
                  <a:schemeClr val="accent4">
                    <a:lumMod val="75000"/>
                    <a:lumOff val="25000"/>
                  </a:schemeClr>
                </a:solidFill>
              </a:rPr>
              <a:t>2010 GCOS IP.  </a:t>
            </a:r>
            <a:r>
              <a:rPr lang="en-US" sz="1800" i="1" dirty="0" smtClean="0">
                <a:solidFill>
                  <a:srgbClr val="00B050"/>
                </a:solidFill>
              </a:rPr>
              <a:t>Next Section of this Presentation</a:t>
            </a:r>
            <a:endParaRPr lang="en-US" sz="1800" i="1" dirty="0">
              <a:solidFill>
                <a:srgbClr val="00B050"/>
              </a:solidFill>
            </a:endParaRPr>
          </a:p>
        </p:txBody>
      </p:sp>
      <p:sp>
        <p:nvSpPr>
          <p:cNvPr id="17" name="Slide Number Placeholder 5"/>
          <p:cNvSpPr>
            <a:spLocks noGrp="1"/>
          </p:cNvSpPr>
          <p:nvPr>
            <p:ph type="sldNum" sz="quarter" idx="10"/>
          </p:nvPr>
        </p:nvSpPr>
        <p:spPr bwMode="auto">
          <a:xfrm>
            <a:off x="7239000" y="6546850"/>
            <a:ext cx="1905000" cy="311150"/>
          </a:xfrm>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7</a:t>
            </a:fld>
            <a:endParaRPr lang="en-US" dirty="0" smtClean="0"/>
          </a:p>
        </p:txBody>
      </p:sp>
      <p:sp>
        <p:nvSpPr>
          <p:cNvPr id="2" name="TextBox 1"/>
          <p:cNvSpPr txBox="1"/>
          <p:nvPr/>
        </p:nvSpPr>
        <p:spPr>
          <a:xfrm>
            <a:off x="2676698" y="5902031"/>
            <a:ext cx="6307974" cy="338554"/>
          </a:xfrm>
          <a:prstGeom prst="rect">
            <a:avLst/>
          </a:prstGeom>
          <a:solidFill>
            <a:schemeClr val="tx2">
              <a:lumMod val="20000"/>
              <a:lumOff val="80000"/>
            </a:schemeClr>
          </a:solidFill>
          <a:ln w="28575">
            <a:solidFill>
              <a:schemeClr val="accent4">
                <a:lumMod val="75000"/>
                <a:lumOff val="25000"/>
              </a:schemeClr>
            </a:solidFill>
          </a:ln>
        </p:spPr>
        <p:txBody>
          <a:bodyPr wrap="square" rtlCol="0">
            <a:spAutoFit/>
          </a:bodyPr>
          <a:lstStyle/>
          <a:p>
            <a:pPr algn="r"/>
            <a:r>
              <a:rPr lang="en-US" sz="1600" b="1" dirty="0" smtClean="0">
                <a:solidFill>
                  <a:schemeClr val="tx2"/>
                </a:solidFill>
                <a:effectLst>
                  <a:outerShdw blurRad="38100" dist="38100" dir="2700000" algn="tl">
                    <a:srgbClr val="000000">
                      <a:alpha val="43137"/>
                    </a:srgbClr>
                  </a:outerShdw>
                </a:effectLst>
              </a:rPr>
              <a:t>Five CEOS-GEO Actions Related to Climate and Constellations</a:t>
            </a:r>
            <a:endParaRPr lang="en-US" sz="1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20253114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0" y="1370175"/>
            <a:ext cx="8991600" cy="4897621"/>
          </a:xfrm>
        </p:spPr>
        <p:txBody>
          <a:bodyPr/>
          <a:lstStyle/>
          <a:p>
            <a:pPr marL="0" lvl="0" indent="0">
              <a:buNone/>
            </a:pPr>
            <a:r>
              <a:rPr lang="en-US" sz="2000" dirty="0" smtClean="0"/>
              <a:t>2. Carbon </a:t>
            </a:r>
            <a:r>
              <a:rPr lang="en-US" sz="2000" dirty="0"/>
              <a:t>Observations, including Observations to Support the Effective Monitoring and Management of the World’s Forested </a:t>
            </a:r>
            <a:r>
              <a:rPr lang="en-US" sz="2000" dirty="0" smtClean="0"/>
              <a:t>Regions</a:t>
            </a:r>
          </a:p>
          <a:p>
            <a:pPr>
              <a:buFont typeface="Wingdings" pitchFamily="2" charset="2"/>
              <a:buChar char="§"/>
            </a:pPr>
            <a:r>
              <a:rPr lang="en-US" sz="1800" dirty="0">
                <a:solidFill>
                  <a:schemeClr val="accent4">
                    <a:lumMod val="75000"/>
                    <a:lumOff val="25000"/>
                  </a:schemeClr>
                </a:solidFill>
              </a:rPr>
              <a:t>CEOS leadership within and support to GEO Global Forest Observation Initiative (GFOI</a:t>
            </a:r>
            <a:r>
              <a:rPr lang="en-US" sz="1800" dirty="0" smtClean="0">
                <a:solidFill>
                  <a:schemeClr val="accent4">
                    <a:lumMod val="75000"/>
                    <a:lumOff val="25000"/>
                  </a:schemeClr>
                </a:solidFill>
              </a:rPr>
              <a:t>).  </a:t>
            </a:r>
            <a:r>
              <a:rPr lang="en-US" sz="1800" i="1" dirty="0" smtClean="0">
                <a:solidFill>
                  <a:schemeClr val="accent6"/>
                </a:solidFill>
              </a:rPr>
              <a:t>Agenda </a:t>
            </a:r>
            <a:r>
              <a:rPr lang="en-US" sz="1800" i="1" dirty="0">
                <a:solidFill>
                  <a:schemeClr val="accent6"/>
                </a:solidFill>
              </a:rPr>
              <a:t>Item </a:t>
            </a:r>
            <a:r>
              <a:rPr lang="en-US" sz="1800" i="1" dirty="0" smtClean="0">
                <a:solidFill>
                  <a:schemeClr val="accent6"/>
                </a:solidFill>
              </a:rPr>
              <a:t>23</a:t>
            </a:r>
            <a:endParaRPr lang="en-US" sz="1800" i="1" dirty="0">
              <a:solidFill>
                <a:schemeClr val="accent4">
                  <a:lumMod val="75000"/>
                  <a:lumOff val="25000"/>
                </a:schemeClr>
              </a:solidFill>
            </a:endParaRPr>
          </a:p>
          <a:p>
            <a:pPr>
              <a:buFont typeface="Wingdings" pitchFamily="2" charset="2"/>
              <a:buChar char="§"/>
            </a:pPr>
            <a:r>
              <a:rPr lang="en-US" sz="1800" dirty="0">
                <a:solidFill>
                  <a:schemeClr val="accent4">
                    <a:lumMod val="75000"/>
                    <a:lumOff val="25000"/>
                  </a:schemeClr>
                </a:solidFill>
              </a:rPr>
              <a:t>Publication of the </a:t>
            </a:r>
            <a:r>
              <a:rPr lang="en-US" sz="1800" i="1" dirty="0">
                <a:solidFill>
                  <a:schemeClr val="accent4">
                    <a:lumMod val="75000"/>
                    <a:lumOff val="25000"/>
                  </a:schemeClr>
                </a:solidFill>
              </a:rPr>
              <a:t>CEOS Strategy for Carbon Observations from Space</a:t>
            </a:r>
            <a:r>
              <a:rPr lang="en-US" sz="1800" dirty="0" smtClean="0">
                <a:solidFill>
                  <a:schemeClr val="accent4">
                    <a:lumMod val="75000"/>
                    <a:lumOff val="25000"/>
                  </a:schemeClr>
                </a:solidFill>
              </a:rPr>
              <a:t>. </a:t>
            </a:r>
            <a:r>
              <a:rPr lang="en-US" sz="1800" i="1" dirty="0">
                <a:solidFill>
                  <a:schemeClr val="accent6"/>
                </a:solidFill>
              </a:rPr>
              <a:t>Agenda Item </a:t>
            </a:r>
            <a:r>
              <a:rPr lang="en-US" sz="1800" i="1" dirty="0" smtClean="0">
                <a:solidFill>
                  <a:schemeClr val="accent6"/>
                </a:solidFill>
              </a:rPr>
              <a:t>22</a:t>
            </a:r>
            <a:endParaRPr lang="en-US" sz="1800" i="1" dirty="0" smtClean="0">
              <a:solidFill>
                <a:schemeClr val="accent4">
                  <a:lumMod val="75000"/>
                  <a:lumOff val="25000"/>
                </a:schemeClr>
              </a:solidFill>
            </a:endParaRPr>
          </a:p>
          <a:p>
            <a:pPr marL="0" indent="0">
              <a:buNone/>
            </a:pPr>
            <a:endParaRPr lang="en-US" sz="1600" dirty="0">
              <a:solidFill>
                <a:schemeClr val="accent4">
                  <a:lumMod val="75000"/>
                  <a:lumOff val="25000"/>
                </a:schemeClr>
              </a:solidFill>
            </a:endParaRPr>
          </a:p>
          <a:p>
            <a:pPr marL="0" indent="0">
              <a:buNone/>
            </a:pPr>
            <a:r>
              <a:rPr lang="en-US" sz="2000" dirty="0" smtClean="0"/>
              <a:t>3. Food Security</a:t>
            </a:r>
          </a:p>
          <a:p>
            <a:pPr>
              <a:buFont typeface="Wingdings" pitchFamily="2" charset="2"/>
              <a:buChar char="§"/>
            </a:pPr>
            <a:r>
              <a:rPr lang="en-US" sz="1800" dirty="0">
                <a:solidFill>
                  <a:schemeClr val="accent4">
                    <a:lumMod val="75000"/>
                    <a:lumOff val="25000"/>
                  </a:schemeClr>
                </a:solidFill>
              </a:rPr>
              <a:t>Continued support to the Joint Experiments on Crop Assessment and Monitoring (JECAM) initiative</a:t>
            </a:r>
            <a:r>
              <a:rPr lang="en-US" sz="1800" dirty="0" smtClean="0">
                <a:solidFill>
                  <a:schemeClr val="accent4">
                    <a:lumMod val="75000"/>
                    <a:lumOff val="25000"/>
                  </a:schemeClr>
                </a:solidFill>
              </a:rPr>
              <a:t>.  </a:t>
            </a:r>
            <a:r>
              <a:rPr lang="en-US" sz="1800" i="1" dirty="0" smtClean="0">
                <a:solidFill>
                  <a:schemeClr val="accent6"/>
                </a:solidFill>
              </a:rPr>
              <a:t>Agenda </a:t>
            </a:r>
            <a:r>
              <a:rPr lang="en-US" sz="1800" i="1" dirty="0">
                <a:solidFill>
                  <a:schemeClr val="accent6"/>
                </a:solidFill>
              </a:rPr>
              <a:t>Item </a:t>
            </a:r>
            <a:r>
              <a:rPr lang="en-US" sz="1800" i="1" dirty="0" smtClean="0">
                <a:solidFill>
                  <a:schemeClr val="accent6"/>
                </a:solidFill>
              </a:rPr>
              <a:t>24</a:t>
            </a:r>
            <a:endParaRPr lang="en-US" sz="1800" i="1" dirty="0" smtClean="0">
              <a:solidFill>
                <a:schemeClr val="accent4">
                  <a:lumMod val="75000"/>
                  <a:lumOff val="25000"/>
                </a:schemeClr>
              </a:solidFill>
            </a:endParaRPr>
          </a:p>
          <a:p>
            <a:pPr marL="0" indent="0">
              <a:buNone/>
            </a:pPr>
            <a:endParaRPr lang="en-US" sz="2000" dirty="0" smtClean="0">
              <a:solidFill>
                <a:schemeClr val="accent4">
                  <a:lumMod val="75000"/>
                  <a:lumOff val="25000"/>
                </a:schemeClr>
              </a:solidFill>
            </a:endParaRPr>
          </a:p>
          <a:p>
            <a:pPr marL="0" indent="0">
              <a:buNone/>
            </a:pPr>
            <a:r>
              <a:rPr lang="en-US" sz="2000" dirty="0" smtClean="0"/>
              <a:t>4. Disaster Risk Management</a:t>
            </a:r>
          </a:p>
          <a:p>
            <a:pPr marL="341313" lvl="1" indent="-338138">
              <a:buFont typeface="Wingdings" pitchFamily="2" charset="2"/>
              <a:buChar char="§"/>
            </a:pPr>
            <a:r>
              <a:rPr lang="en-US" sz="1800" dirty="0">
                <a:solidFill>
                  <a:schemeClr val="accent4">
                    <a:lumMod val="75000"/>
                    <a:lumOff val="25000"/>
                  </a:schemeClr>
                </a:solidFill>
              </a:rPr>
              <a:t>Enhanced support for Disaster Risk Management (DRM</a:t>
            </a:r>
            <a:r>
              <a:rPr lang="en-US" sz="1800" dirty="0" smtClean="0">
                <a:solidFill>
                  <a:schemeClr val="accent4">
                    <a:lumMod val="75000"/>
                    <a:lumOff val="25000"/>
                  </a:schemeClr>
                </a:solidFill>
              </a:rPr>
              <a:t>). </a:t>
            </a:r>
            <a:r>
              <a:rPr lang="en-US" sz="1800" dirty="0">
                <a:solidFill>
                  <a:schemeClr val="accent6"/>
                </a:solidFill>
              </a:rPr>
              <a:t>Agenda Item </a:t>
            </a:r>
            <a:r>
              <a:rPr lang="en-US" sz="1800" dirty="0" smtClean="0">
                <a:solidFill>
                  <a:schemeClr val="accent6"/>
                </a:solidFill>
              </a:rPr>
              <a:t>19</a:t>
            </a:r>
            <a:endParaRPr lang="en-US" sz="1800" dirty="0">
              <a:solidFill>
                <a:schemeClr val="accent4">
                  <a:lumMod val="75000"/>
                  <a:lumOff val="25000"/>
                </a:schemeClr>
              </a:solidFill>
            </a:endParaRPr>
          </a:p>
          <a:p>
            <a:pPr>
              <a:buFont typeface="Wingdings" pitchFamily="2" charset="2"/>
              <a:buChar char="§"/>
            </a:pPr>
            <a:r>
              <a:rPr lang="en-US" sz="1800" dirty="0">
                <a:solidFill>
                  <a:schemeClr val="accent4">
                    <a:lumMod val="75000"/>
                    <a:lumOff val="25000"/>
                  </a:schemeClr>
                </a:solidFill>
              </a:rPr>
              <a:t>Continued support to the </a:t>
            </a:r>
            <a:r>
              <a:rPr lang="en-US" sz="1800" dirty="0" err="1" smtClean="0">
                <a:solidFill>
                  <a:schemeClr val="accent4">
                    <a:lumMod val="75000"/>
                    <a:lumOff val="25000"/>
                  </a:schemeClr>
                </a:solidFill>
              </a:rPr>
              <a:t>Geohazards</a:t>
            </a:r>
            <a:r>
              <a:rPr lang="en-US" sz="1800" dirty="0" smtClean="0">
                <a:solidFill>
                  <a:schemeClr val="accent4">
                    <a:lumMod val="75000"/>
                    <a:lumOff val="25000"/>
                  </a:schemeClr>
                </a:solidFill>
              </a:rPr>
              <a:t> </a:t>
            </a:r>
            <a:r>
              <a:rPr lang="en-US" sz="1800" dirty="0">
                <a:solidFill>
                  <a:schemeClr val="accent4">
                    <a:lumMod val="75000"/>
                    <a:lumOff val="25000"/>
                  </a:schemeClr>
                </a:solidFill>
              </a:rPr>
              <a:t>Supersites and Natural Laboratories </a:t>
            </a:r>
            <a:r>
              <a:rPr lang="en-US" sz="1800" dirty="0" smtClean="0">
                <a:solidFill>
                  <a:schemeClr val="accent4">
                    <a:lumMod val="75000"/>
                    <a:lumOff val="25000"/>
                  </a:schemeClr>
                </a:solidFill>
              </a:rPr>
              <a:t>initiative.  </a:t>
            </a:r>
            <a:r>
              <a:rPr lang="en-US" sz="1800" i="1" dirty="0">
                <a:solidFill>
                  <a:schemeClr val="accent6"/>
                </a:solidFill>
              </a:rPr>
              <a:t>Agenda Item </a:t>
            </a:r>
            <a:r>
              <a:rPr lang="en-US" sz="1800" i="1" dirty="0" smtClean="0">
                <a:solidFill>
                  <a:schemeClr val="accent6"/>
                </a:solidFill>
              </a:rPr>
              <a:t>21</a:t>
            </a:r>
            <a:endParaRPr lang="en-US" sz="1800" i="1" dirty="0">
              <a:solidFill>
                <a:schemeClr val="accent4">
                  <a:lumMod val="75000"/>
                  <a:lumOff val="25000"/>
                </a:schemeClr>
              </a:solidFill>
            </a:endParaRPr>
          </a:p>
        </p:txBody>
      </p:sp>
      <p:sp>
        <p:nvSpPr>
          <p:cNvPr id="15" name="Slide Number Placeholder 5"/>
          <p:cNvSpPr>
            <a:spLocks noGrp="1"/>
          </p:cNvSpPr>
          <p:nvPr>
            <p:ph type="sldNum" sz="quarter" idx="10"/>
          </p:nvPr>
        </p:nvSpPr>
        <p:spPr bwMode="auto">
          <a:xfrm>
            <a:off x="7239000" y="6546850"/>
            <a:ext cx="1905000" cy="311150"/>
          </a:xfrm>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8</a:t>
            </a:fld>
            <a:endParaRPr lang="en-US" dirty="0" smtClean="0"/>
          </a:p>
        </p:txBody>
      </p:sp>
      <p:sp>
        <p:nvSpPr>
          <p:cNvPr id="5" name="Title 4"/>
          <p:cNvSpPr>
            <a:spLocks noGrp="1"/>
          </p:cNvSpPr>
          <p:nvPr>
            <p:ph type="title"/>
          </p:nvPr>
        </p:nvSpPr>
        <p:spPr>
          <a:xfrm>
            <a:off x="1504060" y="0"/>
            <a:ext cx="7639940" cy="839585"/>
          </a:xfrm>
        </p:spPr>
        <p:txBody>
          <a:bodyPr/>
          <a:lstStyle/>
          <a:p>
            <a:r>
              <a:rPr lang="en-US" sz="2800" dirty="0" smtClean="0"/>
              <a:t>Updates on CEOS 2013 Outcomes and Associated CEOS-GEO Actions</a:t>
            </a:r>
            <a:endParaRPr lang="en-US" sz="2800" dirty="0"/>
          </a:p>
        </p:txBody>
      </p:sp>
      <p:sp>
        <p:nvSpPr>
          <p:cNvPr id="6" name="TextBox 5"/>
          <p:cNvSpPr txBox="1"/>
          <p:nvPr/>
        </p:nvSpPr>
        <p:spPr>
          <a:xfrm>
            <a:off x="3333404" y="3059083"/>
            <a:ext cx="5658195" cy="338554"/>
          </a:xfrm>
          <a:prstGeom prst="rect">
            <a:avLst/>
          </a:prstGeom>
          <a:solidFill>
            <a:schemeClr val="tx2">
              <a:lumMod val="20000"/>
              <a:lumOff val="80000"/>
            </a:schemeClr>
          </a:solidFill>
          <a:ln w="28575">
            <a:solidFill>
              <a:schemeClr val="accent4">
                <a:lumMod val="75000"/>
                <a:lumOff val="25000"/>
              </a:schemeClr>
            </a:solidFill>
          </a:ln>
        </p:spPr>
        <p:txBody>
          <a:bodyPr wrap="square" rtlCol="0">
            <a:spAutoFit/>
          </a:bodyPr>
          <a:lstStyle/>
          <a:p>
            <a:pPr algn="r"/>
            <a:r>
              <a:rPr lang="en-US" sz="1600" b="1" dirty="0" smtClean="0">
                <a:solidFill>
                  <a:schemeClr val="tx2"/>
                </a:solidFill>
                <a:effectLst>
                  <a:outerShdw blurRad="38100" dist="38100" dir="2700000" algn="tl">
                    <a:srgbClr val="000000">
                      <a:alpha val="43137"/>
                    </a:srgbClr>
                  </a:outerShdw>
                </a:effectLst>
              </a:rPr>
              <a:t>Five CEOS-GEO Actions Related to Carbon and Forests</a:t>
            </a:r>
            <a:endParaRPr lang="en-US" sz="1600" b="1" dirty="0">
              <a:solidFill>
                <a:schemeClr val="tx2"/>
              </a:solidFill>
              <a:effectLst>
                <a:outerShdw blurRad="38100" dist="38100" dir="2700000" algn="tl">
                  <a:srgbClr val="000000">
                    <a:alpha val="43137"/>
                  </a:srgbClr>
                </a:outerShdw>
              </a:effectLst>
            </a:endParaRPr>
          </a:p>
        </p:txBody>
      </p:sp>
      <p:sp>
        <p:nvSpPr>
          <p:cNvPr id="7" name="TextBox 6"/>
          <p:cNvSpPr txBox="1"/>
          <p:nvPr/>
        </p:nvSpPr>
        <p:spPr>
          <a:xfrm>
            <a:off x="4588625" y="4555380"/>
            <a:ext cx="4513809" cy="338554"/>
          </a:xfrm>
          <a:prstGeom prst="rect">
            <a:avLst/>
          </a:prstGeom>
          <a:solidFill>
            <a:schemeClr val="tx2">
              <a:lumMod val="20000"/>
              <a:lumOff val="80000"/>
            </a:schemeClr>
          </a:solidFill>
          <a:ln w="28575">
            <a:solidFill>
              <a:schemeClr val="accent4">
                <a:lumMod val="75000"/>
                <a:lumOff val="25000"/>
              </a:schemeClr>
            </a:solidFill>
          </a:ln>
        </p:spPr>
        <p:txBody>
          <a:bodyPr wrap="square" rtlCol="0">
            <a:spAutoFit/>
          </a:bodyPr>
          <a:lstStyle/>
          <a:p>
            <a:pPr algn="r"/>
            <a:r>
              <a:rPr lang="en-US" sz="1600" b="1" dirty="0" smtClean="0">
                <a:solidFill>
                  <a:schemeClr val="tx2"/>
                </a:solidFill>
                <a:effectLst>
                  <a:outerShdw blurRad="38100" dist="38100" dir="2700000" algn="tl">
                    <a:srgbClr val="000000">
                      <a:alpha val="43137"/>
                    </a:srgbClr>
                  </a:outerShdw>
                </a:effectLst>
              </a:rPr>
              <a:t>Two CEOS-GEO Actions Related to JECAM</a:t>
            </a:r>
            <a:endParaRPr lang="en-US" sz="1600" b="1" dirty="0">
              <a:solidFill>
                <a:schemeClr val="tx2"/>
              </a:solidFill>
              <a:effectLst>
                <a:outerShdw blurRad="38100" dist="38100" dir="2700000" algn="tl">
                  <a:srgbClr val="000000">
                    <a:alpha val="43137"/>
                  </a:srgbClr>
                </a:outerShdw>
              </a:effectLst>
            </a:endParaRPr>
          </a:p>
        </p:txBody>
      </p:sp>
      <p:sp>
        <p:nvSpPr>
          <p:cNvPr id="8" name="TextBox 7"/>
          <p:cNvSpPr txBox="1"/>
          <p:nvPr/>
        </p:nvSpPr>
        <p:spPr>
          <a:xfrm>
            <a:off x="4477790" y="6012878"/>
            <a:ext cx="4513809" cy="338554"/>
          </a:xfrm>
          <a:prstGeom prst="rect">
            <a:avLst/>
          </a:prstGeom>
          <a:solidFill>
            <a:schemeClr val="tx2">
              <a:lumMod val="20000"/>
              <a:lumOff val="80000"/>
            </a:schemeClr>
          </a:solidFill>
          <a:ln w="28575">
            <a:solidFill>
              <a:schemeClr val="accent4">
                <a:lumMod val="75000"/>
                <a:lumOff val="25000"/>
              </a:schemeClr>
            </a:solidFill>
          </a:ln>
        </p:spPr>
        <p:txBody>
          <a:bodyPr wrap="square" rtlCol="0">
            <a:spAutoFit/>
          </a:bodyPr>
          <a:lstStyle/>
          <a:p>
            <a:pPr algn="r"/>
            <a:r>
              <a:rPr lang="en-US" sz="1600" b="1" dirty="0" smtClean="0">
                <a:solidFill>
                  <a:schemeClr val="tx2"/>
                </a:solidFill>
                <a:effectLst>
                  <a:outerShdw blurRad="38100" dist="38100" dir="2700000" algn="tl">
                    <a:srgbClr val="000000">
                      <a:alpha val="43137"/>
                    </a:srgbClr>
                  </a:outerShdw>
                </a:effectLst>
              </a:rPr>
              <a:t>Ten CEOS-GEO Actions Related to Disasters</a:t>
            </a:r>
            <a:endParaRPr lang="en-US" sz="1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147705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0" y="1370175"/>
            <a:ext cx="8991600" cy="5334000"/>
          </a:xfrm>
        </p:spPr>
        <p:txBody>
          <a:bodyPr/>
          <a:lstStyle/>
          <a:p>
            <a:pPr marL="0" lvl="0" indent="0">
              <a:buNone/>
            </a:pPr>
            <a:r>
              <a:rPr lang="en-US" sz="2000" dirty="0"/>
              <a:t>5</a:t>
            </a:r>
            <a:r>
              <a:rPr lang="en-US" sz="2000" dirty="0" smtClean="0"/>
              <a:t>. Capacity Building and Data Availability and Access</a:t>
            </a:r>
          </a:p>
          <a:p>
            <a:pPr marL="342900" lvl="1" indent="-342900">
              <a:buFont typeface="Wingdings" pitchFamily="2" charset="2"/>
              <a:buChar char="§"/>
            </a:pPr>
            <a:r>
              <a:rPr lang="en-US" sz="1800" dirty="0">
                <a:solidFill>
                  <a:schemeClr val="accent4">
                    <a:lumMod val="75000"/>
                    <a:lumOff val="25000"/>
                  </a:schemeClr>
                </a:solidFill>
              </a:rPr>
              <a:t>Advancement of CEOS Data Democracy </a:t>
            </a:r>
            <a:r>
              <a:rPr lang="en-US" sz="1800" dirty="0" smtClean="0">
                <a:solidFill>
                  <a:schemeClr val="accent4">
                    <a:lumMod val="75000"/>
                    <a:lumOff val="25000"/>
                  </a:schemeClr>
                </a:solidFill>
              </a:rPr>
              <a:t>activities.  </a:t>
            </a:r>
            <a:r>
              <a:rPr lang="en-US" sz="1800" i="1" dirty="0" smtClean="0">
                <a:solidFill>
                  <a:schemeClr val="accent6"/>
                </a:solidFill>
              </a:rPr>
              <a:t>Agenda </a:t>
            </a:r>
            <a:r>
              <a:rPr lang="en-US" sz="1800" i="1" dirty="0">
                <a:solidFill>
                  <a:schemeClr val="accent6"/>
                </a:solidFill>
              </a:rPr>
              <a:t>Item </a:t>
            </a:r>
            <a:r>
              <a:rPr lang="en-US" sz="1800" i="1" dirty="0" smtClean="0">
                <a:solidFill>
                  <a:schemeClr val="accent6"/>
                </a:solidFill>
              </a:rPr>
              <a:t>32</a:t>
            </a:r>
            <a:endParaRPr lang="en-US" sz="1800" i="1" dirty="0" smtClean="0">
              <a:solidFill>
                <a:schemeClr val="accent4">
                  <a:lumMod val="75000"/>
                  <a:lumOff val="25000"/>
                </a:schemeClr>
              </a:solidFill>
            </a:endParaRPr>
          </a:p>
          <a:p>
            <a:pPr marL="0" lvl="1" indent="0">
              <a:buNone/>
            </a:pPr>
            <a:endParaRPr lang="en-US" sz="1800" dirty="0">
              <a:solidFill>
                <a:schemeClr val="accent4">
                  <a:lumMod val="75000"/>
                  <a:lumOff val="25000"/>
                </a:schemeClr>
              </a:solidFill>
            </a:endParaRPr>
          </a:p>
          <a:p>
            <a:pPr marL="342900" lvl="1" indent="-342900">
              <a:buFont typeface="Wingdings" pitchFamily="2" charset="2"/>
              <a:buChar char="§"/>
            </a:pPr>
            <a:r>
              <a:rPr lang="en-US" sz="1800" dirty="0">
                <a:solidFill>
                  <a:schemeClr val="accent4">
                    <a:lumMod val="75000"/>
                    <a:lumOff val="25000"/>
                  </a:schemeClr>
                </a:solidFill>
              </a:rPr>
              <a:t>Continued support to the development and operationalization of the GEOSS Common Infrastructure (GCI) and its CEOS-related </a:t>
            </a:r>
            <a:r>
              <a:rPr lang="en-US" sz="1800" dirty="0" smtClean="0">
                <a:solidFill>
                  <a:schemeClr val="accent4">
                    <a:lumMod val="75000"/>
                    <a:lumOff val="25000"/>
                  </a:schemeClr>
                </a:solidFill>
              </a:rPr>
              <a:t>elements.  </a:t>
            </a:r>
            <a:r>
              <a:rPr lang="en-US" sz="1800" i="1" dirty="0" smtClean="0">
                <a:solidFill>
                  <a:schemeClr val="accent6"/>
                </a:solidFill>
              </a:rPr>
              <a:t>Agenda </a:t>
            </a:r>
            <a:r>
              <a:rPr lang="en-US" sz="1800" i="1" dirty="0">
                <a:solidFill>
                  <a:schemeClr val="accent6"/>
                </a:solidFill>
              </a:rPr>
              <a:t>Item </a:t>
            </a:r>
            <a:r>
              <a:rPr lang="en-US" sz="1800" i="1" dirty="0" smtClean="0">
                <a:solidFill>
                  <a:schemeClr val="accent6"/>
                </a:solidFill>
              </a:rPr>
              <a:t>30</a:t>
            </a:r>
            <a:endParaRPr lang="en-US" sz="1800" i="1" dirty="0" smtClean="0">
              <a:solidFill>
                <a:schemeClr val="accent4">
                  <a:lumMod val="75000"/>
                  <a:lumOff val="25000"/>
                </a:schemeClr>
              </a:solidFill>
            </a:endParaRPr>
          </a:p>
          <a:p>
            <a:pPr marL="0" lvl="1" indent="0">
              <a:buNone/>
            </a:pPr>
            <a:endParaRPr lang="en-US" sz="1800" dirty="0">
              <a:solidFill>
                <a:schemeClr val="accent4">
                  <a:lumMod val="75000"/>
                  <a:lumOff val="25000"/>
                </a:schemeClr>
              </a:solidFill>
            </a:endParaRPr>
          </a:p>
          <a:p>
            <a:pPr>
              <a:buFont typeface="Wingdings" pitchFamily="2" charset="2"/>
              <a:buChar char="§"/>
            </a:pPr>
            <a:r>
              <a:rPr lang="en-US" sz="1800" dirty="0">
                <a:solidFill>
                  <a:schemeClr val="accent4">
                    <a:lumMod val="75000"/>
                    <a:lumOff val="25000"/>
                  </a:schemeClr>
                </a:solidFill>
              </a:rPr>
              <a:t>Continued CEOS leadership of, and support to, the Quality Assurance for Earth Observations (QA4EO) </a:t>
            </a:r>
            <a:r>
              <a:rPr lang="en-US" sz="1800" dirty="0" smtClean="0">
                <a:solidFill>
                  <a:schemeClr val="accent4">
                    <a:lumMod val="75000"/>
                    <a:lumOff val="25000"/>
                  </a:schemeClr>
                </a:solidFill>
              </a:rPr>
              <a:t>initiative.  </a:t>
            </a:r>
            <a:r>
              <a:rPr lang="en-US" sz="1800" i="1" dirty="0" smtClean="0">
                <a:solidFill>
                  <a:schemeClr val="accent6"/>
                </a:solidFill>
              </a:rPr>
              <a:t>Agenda </a:t>
            </a:r>
            <a:r>
              <a:rPr lang="en-US" sz="1800" i="1" dirty="0">
                <a:solidFill>
                  <a:schemeClr val="accent6"/>
                </a:solidFill>
              </a:rPr>
              <a:t>Item </a:t>
            </a:r>
            <a:r>
              <a:rPr lang="en-US" sz="1800" i="1" dirty="0" smtClean="0">
                <a:solidFill>
                  <a:schemeClr val="accent6"/>
                </a:solidFill>
              </a:rPr>
              <a:t>31</a:t>
            </a:r>
            <a:endParaRPr lang="en-US" sz="1800" i="1" dirty="0">
              <a:solidFill>
                <a:schemeClr val="accent4">
                  <a:lumMod val="75000"/>
                  <a:lumOff val="25000"/>
                </a:schemeClr>
              </a:solidFill>
            </a:endParaRPr>
          </a:p>
        </p:txBody>
      </p:sp>
      <p:sp>
        <p:nvSpPr>
          <p:cNvPr id="15" name="Slide Number Placeholder 5"/>
          <p:cNvSpPr>
            <a:spLocks noGrp="1"/>
          </p:cNvSpPr>
          <p:nvPr>
            <p:ph type="sldNum" sz="quarter" idx="10"/>
          </p:nvPr>
        </p:nvSpPr>
        <p:spPr bwMode="auto">
          <a:xfrm>
            <a:off x="7239000" y="6546850"/>
            <a:ext cx="1905000" cy="311150"/>
          </a:xfrm>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9</a:t>
            </a:fld>
            <a:endParaRPr lang="en-US" dirty="0" smtClean="0"/>
          </a:p>
        </p:txBody>
      </p:sp>
      <p:sp>
        <p:nvSpPr>
          <p:cNvPr id="5" name="Title 4"/>
          <p:cNvSpPr>
            <a:spLocks noGrp="1"/>
          </p:cNvSpPr>
          <p:nvPr>
            <p:ph type="title"/>
          </p:nvPr>
        </p:nvSpPr>
        <p:spPr>
          <a:xfrm>
            <a:off x="1504060" y="0"/>
            <a:ext cx="7639940" cy="839585"/>
          </a:xfrm>
        </p:spPr>
        <p:txBody>
          <a:bodyPr/>
          <a:lstStyle/>
          <a:p>
            <a:r>
              <a:rPr lang="en-US" sz="2800" dirty="0" smtClean="0"/>
              <a:t>Updates on CEOS 2013 Outcomes and Associated CEOS-GEO Actions</a:t>
            </a:r>
            <a:endParaRPr lang="en-US" sz="2800" dirty="0"/>
          </a:p>
        </p:txBody>
      </p:sp>
      <p:sp>
        <p:nvSpPr>
          <p:cNvPr id="6" name="TextBox 5"/>
          <p:cNvSpPr txBox="1"/>
          <p:nvPr/>
        </p:nvSpPr>
        <p:spPr>
          <a:xfrm>
            <a:off x="1803863" y="4555380"/>
            <a:ext cx="7298574" cy="338554"/>
          </a:xfrm>
          <a:prstGeom prst="rect">
            <a:avLst/>
          </a:prstGeom>
          <a:solidFill>
            <a:schemeClr val="tx2">
              <a:lumMod val="20000"/>
              <a:lumOff val="80000"/>
            </a:schemeClr>
          </a:solidFill>
          <a:ln w="28575">
            <a:solidFill>
              <a:schemeClr val="accent4">
                <a:lumMod val="75000"/>
                <a:lumOff val="25000"/>
              </a:schemeClr>
            </a:solidFill>
          </a:ln>
        </p:spPr>
        <p:txBody>
          <a:bodyPr wrap="square" rtlCol="0">
            <a:spAutoFit/>
          </a:bodyPr>
          <a:lstStyle/>
          <a:p>
            <a:pPr algn="r"/>
            <a:r>
              <a:rPr lang="en-US" sz="1600" b="1" dirty="0" smtClean="0">
                <a:solidFill>
                  <a:schemeClr val="tx2"/>
                </a:solidFill>
                <a:effectLst>
                  <a:outerShdw blurRad="38100" dist="38100" dir="2700000" algn="tl">
                    <a:srgbClr val="000000">
                      <a:alpha val="43137"/>
                    </a:srgbClr>
                  </a:outerShdw>
                </a:effectLst>
              </a:rPr>
              <a:t>Ten CEOS-GEO Actions Related to CEOS WGCV, WGISS, and </a:t>
            </a:r>
            <a:r>
              <a:rPr lang="en-US" sz="1600" b="1" dirty="0" err="1" smtClean="0">
                <a:solidFill>
                  <a:schemeClr val="tx2"/>
                </a:solidFill>
                <a:effectLst>
                  <a:outerShdw blurRad="38100" dist="38100" dir="2700000" algn="tl">
                    <a:srgbClr val="000000">
                      <a:alpha val="43137"/>
                    </a:srgbClr>
                  </a:outerShdw>
                </a:effectLst>
              </a:rPr>
              <a:t>WGCap</a:t>
            </a:r>
            <a:r>
              <a:rPr lang="en-US" sz="1600" b="1" dirty="0" err="1">
                <a:solidFill>
                  <a:schemeClr val="tx2"/>
                </a:solidFill>
                <a:effectLst>
                  <a:outerShdw blurRad="38100" dist="38100" dir="2700000" algn="tl">
                    <a:srgbClr val="000000">
                      <a:alpha val="43137"/>
                    </a:srgbClr>
                  </a:outerShdw>
                </a:effectLst>
              </a:rPr>
              <a:t>D</a:t>
            </a:r>
            <a:endParaRPr lang="en-US" sz="16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721346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1034</TotalTime>
  <Words>3576</Words>
  <Application>Microsoft Office PowerPoint</Application>
  <PresentationFormat>On-screen Show (4:3)</PresentationFormat>
  <Paragraphs>481</Paragraphs>
  <Slides>37</Slides>
  <Notes>37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41" baseType="lpstr">
      <vt:lpstr>4_EUM_template_v03</vt:lpstr>
      <vt:lpstr>5_EUM_template_v03</vt:lpstr>
      <vt:lpstr>6_EUM_template_v03</vt:lpstr>
      <vt:lpstr>Microsoft Office PowerPoint 97-2003 Presentation</vt:lpstr>
      <vt:lpstr>CEOS PLENARY    Annual Progress Report:  CEOS Implementation of the GEOSS Space Segment</vt:lpstr>
      <vt:lpstr>Annual Progress Report - Outline  </vt:lpstr>
      <vt:lpstr>PART 1</vt:lpstr>
      <vt:lpstr>Slide 4</vt:lpstr>
      <vt:lpstr>Priority Objectives for 2013 2013 CEOS Work Plan:  2 FEB 2013 FINAL</vt:lpstr>
      <vt:lpstr>Eight Elements of the 2013 CEOS Work Plan</vt:lpstr>
      <vt:lpstr>Updates on CEOS 2013 Outcomes and Associated CEOS-GEO Actions</vt:lpstr>
      <vt:lpstr>Updates on CEOS 2013 Outcomes and Associated CEOS-GEO Actions</vt:lpstr>
      <vt:lpstr>Updates on CEOS 2013 Outcomes and Associated CEOS-GEO Actions</vt:lpstr>
      <vt:lpstr>Updates on CEOS 2013 Outcomes and Associated CEOS-GEO Actions</vt:lpstr>
      <vt:lpstr>Updates on CEOS 2013 Outcomes and Associated CEOS-GEO Actions</vt:lpstr>
      <vt:lpstr>Current Status of CEOS-GEO Actions</vt:lpstr>
      <vt:lpstr>CEOS Participation in the 2012-2015 GEO Work Plan</vt:lpstr>
      <vt:lpstr>Infrastructure and Institutions and Development Tasks/Components</vt:lpstr>
      <vt:lpstr>Societal Benefits Tasks/Components</vt:lpstr>
      <vt:lpstr>Slide 16</vt:lpstr>
      <vt:lpstr>IN-01-C2 Accomplishments for 2013</vt:lpstr>
      <vt:lpstr>IN-01-C2 Accomplishments for 2013</vt:lpstr>
      <vt:lpstr>IN-01-C2 Accomplishments for 2013</vt:lpstr>
      <vt:lpstr>IN-01-C2 Accomplishments for 2013</vt:lpstr>
      <vt:lpstr>Part 2</vt:lpstr>
      <vt:lpstr>CEOS Constellations</vt:lpstr>
      <vt:lpstr>SIT approach to VCs in 2012 &amp; 2013</vt:lpstr>
      <vt:lpstr>VC-related outcomes planned for CEOS Plenary</vt:lpstr>
      <vt:lpstr>Our VCs and lead agencies</vt:lpstr>
      <vt:lpstr>Ocean Surface Topography (OST-VC)</vt:lpstr>
      <vt:lpstr>Ocean Surface Vector Winds (OSVW-VC)</vt:lpstr>
      <vt:lpstr>Ocean Colour Radiometry (OCR-VC)</vt:lpstr>
      <vt:lpstr>Sea Surface Temperature (SST-VC)</vt:lpstr>
      <vt:lpstr>Land Surface Imaging (LSI-VC)</vt:lpstr>
      <vt:lpstr>Precipitation (P-VC)</vt:lpstr>
      <vt:lpstr>Atmospheric Composition (AC-VC)</vt:lpstr>
      <vt:lpstr>The VC Process Paper</vt:lpstr>
      <vt:lpstr>VC ToRs Preview</vt:lpstr>
      <vt:lpstr>2015 deliverables</vt:lpstr>
      <vt:lpstr>Going forward…</vt:lpstr>
      <vt:lpstr>2015 deliverables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Michael H. Freilich</cp:lastModifiedBy>
  <cp:revision>68</cp:revision>
  <cp:lastPrinted>2013-07-23T19:08:48Z</cp:lastPrinted>
  <dcterms:created xsi:type="dcterms:W3CDTF">2013-10-31T17:49:13Z</dcterms:created>
  <dcterms:modified xsi:type="dcterms:W3CDTF">2013-11-05T04:47:26Z</dcterms:modified>
</cp:coreProperties>
</file>