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0" r:id="rId2"/>
    <p:sldId id="258" r:id="rId3"/>
    <p:sldId id="261" r:id="rId4"/>
    <p:sldId id="262" r:id="rId5"/>
    <p:sldId id="263" r:id="rId6"/>
    <p:sldId id="265" r:id="rId7"/>
    <p:sldId id="266" r:id="rId8"/>
    <p:sldId id="268" r:id="rId9"/>
    <p:sldId id="269" r:id="rId10"/>
    <p:sldId id="270" r:id="rId11"/>
    <p:sldId id="264" r:id="rId12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="" val="1"/>
      </p:ext>
    </p:extLst>
  </p:showPr>
  <p:clrMru>
    <a:srgbClr val="000000"/>
    <a:srgbClr val="9DBACB"/>
    <a:srgbClr val="92B37D"/>
    <a:srgbClr val="B7AD83"/>
    <a:srgbClr val="FCFF94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96" autoAdjust="0"/>
  </p:normalViewPr>
  <p:slideViewPr>
    <p:cSldViewPr snapToGrid="0" snapToObjects="1">
      <p:cViewPr varScale="1">
        <p:scale>
          <a:sx n="70" d="100"/>
          <a:sy n="70" d="100"/>
        </p:scale>
        <p:origin x="-5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001B9B-C3AA-8B4C-A81C-9BC0F5723300}" type="doc">
      <dgm:prSet loTypeId="urn:microsoft.com/office/officeart/2005/8/layout/process1" loCatId="process" qsTypeId="urn:microsoft.com/office/officeart/2005/8/quickstyle/simple4" qsCatId="simple" csTypeId="urn:microsoft.com/office/officeart/2005/8/colors/accent4_4" csCatId="accent4" phldr="1"/>
      <dgm:spPr/>
    </dgm:pt>
    <dgm:pt modelId="{CBEFE771-B271-5147-AB05-F9B85E9BC94F}">
      <dgm:prSet phldrT="[Text]" custT="1"/>
      <dgm:spPr/>
      <dgm:t>
        <a:bodyPr/>
        <a:lstStyle/>
        <a:p>
          <a:r>
            <a:rPr lang="en-US" sz="1600" dirty="0" smtClean="0"/>
            <a:t>CEOS Self-Study</a:t>
          </a:r>
          <a:endParaRPr lang="en-US" sz="1600" dirty="0"/>
        </a:p>
      </dgm:t>
    </dgm:pt>
    <dgm:pt modelId="{6405489B-A010-1949-888A-27B98C670648}" type="parTrans" cxnId="{F455C740-255A-0348-9AF5-EE0FD2A75540}">
      <dgm:prSet/>
      <dgm:spPr/>
      <dgm:t>
        <a:bodyPr/>
        <a:lstStyle/>
        <a:p>
          <a:endParaRPr lang="en-US"/>
        </a:p>
      </dgm:t>
    </dgm:pt>
    <dgm:pt modelId="{462826A9-5C2B-F647-B8E4-B3FFF4E5424F}" type="sibTrans" cxnId="{F455C740-255A-0348-9AF5-EE0FD2A75540}">
      <dgm:prSet/>
      <dgm:spPr/>
      <dgm:t>
        <a:bodyPr/>
        <a:lstStyle/>
        <a:p>
          <a:endParaRPr lang="en-US"/>
        </a:p>
      </dgm:t>
    </dgm:pt>
    <dgm:pt modelId="{E8876B68-C2B2-3C40-BC3A-828B4B85C1F1}">
      <dgm:prSet phldrT="[Text]" custT="1"/>
      <dgm:spPr/>
      <dgm:t>
        <a:bodyPr/>
        <a:lstStyle/>
        <a:p>
          <a:r>
            <a:rPr lang="en-US" sz="1600" dirty="0" smtClean="0"/>
            <a:t>CSS Implementation (CSSII)  Phase 1</a:t>
          </a:r>
          <a:endParaRPr lang="en-US" sz="1600" dirty="0"/>
        </a:p>
      </dgm:t>
    </dgm:pt>
    <dgm:pt modelId="{23DCA4D9-F918-5840-A1E7-05B6D8215F56}" type="parTrans" cxnId="{11CFCBF4-2FFC-2B41-932E-3F26D63C78C4}">
      <dgm:prSet/>
      <dgm:spPr/>
      <dgm:t>
        <a:bodyPr/>
        <a:lstStyle/>
        <a:p>
          <a:endParaRPr lang="en-US"/>
        </a:p>
      </dgm:t>
    </dgm:pt>
    <dgm:pt modelId="{57816958-EC7E-4449-954F-7231EF79F0CD}" type="sibTrans" cxnId="{11CFCBF4-2FFC-2B41-932E-3F26D63C78C4}">
      <dgm:prSet/>
      <dgm:spPr/>
      <dgm:t>
        <a:bodyPr/>
        <a:lstStyle/>
        <a:p>
          <a:endParaRPr lang="en-US"/>
        </a:p>
      </dgm:t>
    </dgm:pt>
    <dgm:pt modelId="{887DAA5E-321F-D040-A01E-BE073296805E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CSSII</a:t>
          </a:r>
        </a:p>
        <a:p>
          <a:r>
            <a:rPr lang="en-US" sz="1600" dirty="0" smtClean="0">
              <a:solidFill>
                <a:schemeClr val="tx1">
                  <a:lumMod val="50000"/>
                </a:schemeClr>
              </a:solidFill>
            </a:rPr>
            <a:t> Phase 2</a:t>
          </a:r>
          <a:endParaRPr lang="en-US" sz="1600" dirty="0">
            <a:solidFill>
              <a:schemeClr val="tx1">
                <a:lumMod val="50000"/>
              </a:schemeClr>
            </a:solidFill>
          </a:endParaRPr>
        </a:p>
      </dgm:t>
    </dgm:pt>
    <dgm:pt modelId="{A06581F8-4272-6144-B282-8929DB1FD7C3}" type="sibTrans" cxnId="{51F0A847-DDD0-064C-902B-36A98F91E4A3}">
      <dgm:prSet/>
      <dgm:spPr/>
      <dgm:t>
        <a:bodyPr/>
        <a:lstStyle/>
        <a:p>
          <a:endParaRPr lang="en-US"/>
        </a:p>
      </dgm:t>
    </dgm:pt>
    <dgm:pt modelId="{2421AF20-CDEB-1D44-ABF3-4AE27FBECA7B}" type="parTrans" cxnId="{51F0A847-DDD0-064C-902B-36A98F91E4A3}">
      <dgm:prSet/>
      <dgm:spPr/>
      <dgm:t>
        <a:bodyPr/>
        <a:lstStyle/>
        <a:p>
          <a:endParaRPr lang="en-US"/>
        </a:p>
      </dgm:t>
    </dgm:pt>
    <dgm:pt modelId="{6E39987B-65FF-7449-AF8D-8A92E7C4AF64}">
      <dgm:prSet custT="1"/>
      <dgm:spPr/>
      <dgm:t>
        <a:bodyPr/>
        <a:lstStyle/>
        <a:p>
          <a:r>
            <a:rPr lang="en-US" sz="1100" b="1" dirty="0" smtClean="0">
              <a:solidFill>
                <a:srgbClr val="FFFF00"/>
              </a:solidFill>
            </a:rPr>
            <a:t>CSS</a:t>
          </a:r>
          <a:r>
            <a:rPr lang="en-US" sz="1100" b="1" dirty="0" smtClean="0"/>
            <a:t> </a:t>
          </a:r>
          <a:r>
            <a:rPr lang="en-US" sz="700" b="1" dirty="0" smtClean="0">
              <a:solidFill>
                <a:srgbClr val="FFFF00"/>
              </a:solidFill>
            </a:rPr>
            <a:t>COMPLETE</a:t>
          </a:r>
          <a:endParaRPr lang="en-US" sz="700" b="1" dirty="0">
            <a:solidFill>
              <a:srgbClr val="FFFF00"/>
            </a:solidFill>
          </a:endParaRPr>
        </a:p>
      </dgm:t>
    </dgm:pt>
    <dgm:pt modelId="{7B55FE51-C4F1-AE4E-87AD-DF293FBCDB36}" type="parTrans" cxnId="{6D3638B4-CAB1-E044-8E4A-B254BE4E58B6}">
      <dgm:prSet/>
      <dgm:spPr/>
      <dgm:t>
        <a:bodyPr/>
        <a:lstStyle/>
        <a:p>
          <a:endParaRPr lang="en-US"/>
        </a:p>
      </dgm:t>
    </dgm:pt>
    <dgm:pt modelId="{4186B240-1B5F-2C47-A306-5DF6069CC0E5}" type="sibTrans" cxnId="{6D3638B4-CAB1-E044-8E4A-B254BE4E58B6}">
      <dgm:prSet/>
      <dgm:spPr/>
      <dgm:t>
        <a:bodyPr/>
        <a:lstStyle/>
        <a:p>
          <a:endParaRPr lang="en-US"/>
        </a:p>
      </dgm:t>
    </dgm:pt>
    <dgm:pt modelId="{DD4533E4-7EB0-994C-B9C1-51B56C9B3C12}" type="pres">
      <dgm:prSet presAssocID="{FE001B9B-C3AA-8B4C-A81C-9BC0F5723300}" presName="Name0" presStyleCnt="0">
        <dgm:presLayoutVars>
          <dgm:dir/>
          <dgm:resizeHandles val="exact"/>
        </dgm:presLayoutVars>
      </dgm:prSet>
      <dgm:spPr/>
    </dgm:pt>
    <dgm:pt modelId="{3C2B336A-8E8F-5447-900D-3CC1D1757258}" type="pres">
      <dgm:prSet presAssocID="{CBEFE771-B271-5147-AB05-F9B85E9BC94F}" presName="node" presStyleLbl="node1" presStyleIdx="0" presStyleCnt="4" custScaleX="158616" custLinFactNeighborX="74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30171-0416-E94D-BA84-E34493C4357C}" type="pres">
      <dgm:prSet presAssocID="{462826A9-5C2B-F647-B8E4-B3FFF4E5424F}" presName="sibTrans" presStyleLbl="sibTrans2D1" presStyleIdx="0" presStyleCnt="3" custScaleX="66621"/>
      <dgm:spPr/>
      <dgm:t>
        <a:bodyPr/>
        <a:lstStyle/>
        <a:p>
          <a:endParaRPr lang="en-US"/>
        </a:p>
      </dgm:t>
    </dgm:pt>
    <dgm:pt modelId="{7FB57B23-386D-0549-AE5A-CAD09E4E359C}" type="pres">
      <dgm:prSet presAssocID="{462826A9-5C2B-F647-B8E4-B3FFF4E5424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4C2FB35-58AE-3540-8D4D-F7908A28A013}" type="pres">
      <dgm:prSet presAssocID="{E8876B68-C2B2-3C40-BC3A-828B4B85C1F1}" presName="node" presStyleLbl="node1" presStyleIdx="1" presStyleCnt="4" custScaleX="248125" custLinFactNeighborX="26732" custLinFactNeighborY="2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7B4383-D65B-DB43-865B-B917CC8DA3AE}" type="pres">
      <dgm:prSet presAssocID="{57816958-EC7E-4449-954F-7231EF79F0CD}" presName="sibTrans" presStyleLbl="sibTrans2D1" presStyleIdx="1" presStyleCnt="3" custScaleX="68927"/>
      <dgm:spPr/>
      <dgm:t>
        <a:bodyPr/>
        <a:lstStyle/>
        <a:p>
          <a:endParaRPr lang="en-US"/>
        </a:p>
      </dgm:t>
    </dgm:pt>
    <dgm:pt modelId="{43AEB501-1EE6-7A47-9110-A763A0D6DA5C}" type="pres">
      <dgm:prSet presAssocID="{57816958-EC7E-4449-954F-7231EF79F0C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0FA30F8-4C82-2E42-A7AC-EAE334123DD8}" type="pres">
      <dgm:prSet presAssocID="{887DAA5E-321F-D040-A01E-BE073296805E}" presName="node" presStyleLbl="node1" presStyleIdx="2" presStyleCnt="4" custScaleX="55149" custLinFactNeighborX="16601" custLinFactNeighborY="3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E3B67-0B9A-F244-A704-0BD9B79396C4}" type="pres">
      <dgm:prSet presAssocID="{A06581F8-4272-6144-B282-8929DB1FD7C3}" presName="sibTrans" presStyleLbl="sibTrans2D1" presStyleIdx="2" presStyleCnt="3" custScaleX="90709"/>
      <dgm:spPr/>
      <dgm:t>
        <a:bodyPr/>
        <a:lstStyle/>
        <a:p>
          <a:endParaRPr lang="en-US"/>
        </a:p>
      </dgm:t>
    </dgm:pt>
    <dgm:pt modelId="{CE9413A5-8707-9940-86AE-17275A89FD87}" type="pres">
      <dgm:prSet presAssocID="{A06581F8-4272-6144-B282-8929DB1FD7C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B5A144D-B253-ED40-9586-A379D71E3E2F}" type="pres">
      <dgm:prSet presAssocID="{6E39987B-65FF-7449-AF8D-8A92E7C4AF64}" presName="node" presStyleLbl="node1" presStyleIdx="3" presStyleCnt="4" custScaleX="46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F0A847-DDD0-064C-902B-36A98F91E4A3}" srcId="{FE001B9B-C3AA-8B4C-A81C-9BC0F5723300}" destId="{887DAA5E-321F-D040-A01E-BE073296805E}" srcOrd="2" destOrd="0" parTransId="{2421AF20-CDEB-1D44-ABF3-4AE27FBECA7B}" sibTransId="{A06581F8-4272-6144-B282-8929DB1FD7C3}"/>
    <dgm:cxn modelId="{11CFCBF4-2FFC-2B41-932E-3F26D63C78C4}" srcId="{FE001B9B-C3AA-8B4C-A81C-9BC0F5723300}" destId="{E8876B68-C2B2-3C40-BC3A-828B4B85C1F1}" srcOrd="1" destOrd="0" parTransId="{23DCA4D9-F918-5840-A1E7-05B6D8215F56}" sibTransId="{57816958-EC7E-4449-954F-7231EF79F0CD}"/>
    <dgm:cxn modelId="{5FDD01FD-2DCD-6546-A835-6CD00D55A0EC}" type="presOf" srcId="{FE001B9B-C3AA-8B4C-A81C-9BC0F5723300}" destId="{DD4533E4-7EB0-994C-B9C1-51B56C9B3C12}" srcOrd="0" destOrd="0" presId="urn:microsoft.com/office/officeart/2005/8/layout/process1"/>
    <dgm:cxn modelId="{6D3638B4-CAB1-E044-8E4A-B254BE4E58B6}" srcId="{FE001B9B-C3AA-8B4C-A81C-9BC0F5723300}" destId="{6E39987B-65FF-7449-AF8D-8A92E7C4AF64}" srcOrd="3" destOrd="0" parTransId="{7B55FE51-C4F1-AE4E-87AD-DF293FBCDB36}" sibTransId="{4186B240-1B5F-2C47-A306-5DF6069CC0E5}"/>
    <dgm:cxn modelId="{8C7D3ED0-D667-8B48-BDE3-67862D01CDA9}" type="presOf" srcId="{A06581F8-4272-6144-B282-8929DB1FD7C3}" destId="{DE3E3B67-0B9A-F244-A704-0BD9B79396C4}" srcOrd="0" destOrd="0" presId="urn:microsoft.com/office/officeart/2005/8/layout/process1"/>
    <dgm:cxn modelId="{F455C740-255A-0348-9AF5-EE0FD2A75540}" srcId="{FE001B9B-C3AA-8B4C-A81C-9BC0F5723300}" destId="{CBEFE771-B271-5147-AB05-F9B85E9BC94F}" srcOrd="0" destOrd="0" parTransId="{6405489B-A010-1949-888A-27B98C670648}" sibTransId="{462826A9-5C2B-F647-B8E4-B3FFF4E5424F}"/>
    <dgm:cxn modelId="{0360523E-5251-4C46-8F9A-AB6FEF941E07}" type="presOf" srcId="{57816958-EC7E-4449-954F-7231EF79F0CD}" destId="{777B4383-D65B-DB43-865B-B917CC8DA3AE}" srcOrd="0" destOrd="0" presId="urn:microsoft.com/office/officeart/2005/8/layout/process1"/>
    <dgm:cxn modelId="{36901295-F69A-5142-A9D1-06CF3741322F}" type="presOf" srcId="{E8876B68-C2B2-3C40-BC3A-828B4B85C1F1}" destId="{E4C2FB35-58AE-3540-8D4D-F7908A28A013}" srcOrd="0" destOrd="0" presId="urn:microsoft.com/office/officeart/2005/8/layout/process1"/>
    <dgm:cxn modelId="{3481F79D-E1F0-2045-8D6C-F7392F820ADA}" type="presOf" srcId="{57816958-EC7E-4449-954F-7231EF79F0CD}" destId="{43AEB501-1EE6-7A47-9110-A763A0D6DA5C}" srcOrd="1" destOrd="0" presId="urn:microsoft.com/office/officeart/2005/8/layout/process1"/>
    <dgm:cxn modelId="{BB22C4A6-0F9F-9743-A708-C0BEDBC8DD53}" type="presOf" srcId="{462826A9-5C2B-F647-B8E4-B3FFF4E5424F}" destId="{A0030171-0416-E94D-BA84-E34493C4357C}" srcOrd="0" destOrd="0" presId="urn:microsoft.com/office/officeart/2005/8/layout/process1"/>
    <dgm:cxn modelId="{948206BD-CD40-E349-B121-ED60A27AA613}" type="presOf" srcId="{A06581F8-4272-6144-B282-8929DB1FD7C3}" destId="{CE9413A5-8707-9940-86AE-17275A89FD87}" srcOrd="1" destOrd="0" presId="urn:microsoft.com/office/officeart/2005/8/layout/process1"/>
    <dgm:cxn modelId="{E441D374-F489-0A42-AE06-911C7A9BEF5D}" type="presOf" srcId="{887DAA5E-321F-D040-A01E-BE073296805E}" destId="{40FA30F8-4C82-2E42-A7AC-EAE334123DD8}" srcOrd="0" destOrd="0" presId="urn:microsoft.com/office/officeart/2005/8/layout/process1"/>
    <dgm:cxn modelId="{6A20B4EE-97DF-C246-A261-765F5AD0E2EF}" type="presOf" srcId="{CBEFE771-B271-5147-AB05-F9B85E9BC94F}" destId="{3C2B336A-8E8F-5447-900D-3CC1D1757258}" srcOrd="0" destOrd="0" presId="urn:microsoft.com/office/officeart/2005/8/layout/process1"/>
    <dgm:cxn modelId="{498DC54D-8369-E14F-BF59-8F8CED30C3B3}" type="presOf" srcId="{462826A9-5C2B-F647-B8E4-B3FFF4E5424F}" destId="{7FB57B23-386D-0549-AE5A-CAD09E4E359C}" srcOrd="1" destOrd="0" presId="urn:microsoft.com/office/officeart/2005/8/layout/process1"/>
    <dgm:cxn modelId="{85ED66CA-CC67-DB44-B882-D18387EBDFA4}" type="presOf" srcId="{6E39987B-65FF-7449-AF8D-8A92E7C4AF64}" destId="{7B5A144D-B253-ED40-9586-A379D71E3E2F}" srcOrd="0" destOrd="0" presId="urn:microsoft.com/office/officeart/2005/8/layout/process1"/>
    <dgm:cxn modelId="{435EFFAA-4174-1743-B634-46842C00FF47}" type="presParOf" srcId="{DD4533E4-7EB0-994C-B9C1-51B56C9B3C12}" destId="{3C2B336A-8E8F-5447-900D-3CC1D1757258}" srcOrd="0" destOrd="0" presId="urn:microsoft.com/office/officeart/2005/8/layout/process1"/>
    <dgm:cxn modelId="{C2DF1EA8-2802-854C-897B-974F083D48D1}" type="presParOf" srcId="{DD4533E4-7EB0-994C-B9C1-51B56C9B3C12}" destId="{A0030171-0416-E94D-BA84-E34493C4357C}" srcOrd="1" destOrd="0" presId="urn:microsoft.com/office/officeart/2005/8/layout/process1"/>
    <dgm:cxn modelId="{7D3DEA83-3FEC-2544-8D5C-CE967AF3A442}" type="presParOf" srcId="{A0030171-0416-E94D-BA84-E34493C4357C}" destId="{7FB57B23-386D-0549-AE5A-CAD09E4E359C}" srcOrd="0" destOrd="0" presId="urn:microsoft.com/office/officeart/2005/8/layout/process1"/>
    <dgm:cxn modelId="{AC265ABE-F002-4441-8501-2E2B0B23F9C0}" type="presParOf" srcId="{DD4533E4-7EB0-994C-B9C1-51B56C9B3C12}" destId="{E4C2FB35-58AE-3540-8D4D-F7908A28A013}" srcOrd="2" destOrd="0" presId="urn:microsoft.com/office/officeart/2005/8/layout/process1"/>
    <dgm:cxn modelId="{14926186-53E0-F647-B099-4C269766E06A}" type="presParOf" srcId="{DD4533E4-7EB0-994C-B9C1-51B56C9B3C12}" destId="{777B4383-D65B-DB43-865B-B917CC8DA3AE}" srcOrd="3" destOrd="0" presId="urn:microsoft.com/office/officeart/2005/8/layout/process1"/>
    <dgm:cxn modelId="{47D7574A-CE7C-204F-9D79-DAD0D2892D14}" type="presParOf" srcId="{777B4383-D65B-DB43-865B-B917CC8DA3AE}" destId="{43AEB501-1EE6-7A47-9110-A763A0D6DA5C}" srcOrd="0" destOrd="0" presId="urn:microsoft.com/office/officeart/2005/8/layout/process1"/>
    <dgm:cxn modelId="{40A43D47-F754-A242-B396-1644C7836D2D}" type="presParOf" srcId="{DD4533E4-7EB0-994C-B9C1-51B56C9B3C12}" destId="{40FA30F8-4C82-2E42-A7AC-EAE334123DD8}" srcOrd="4" destOrd="0" presId="urn:microsoft.com/office/officeart/2005/8/layout/process1"/>
    <dgm:cxn modelId="{A7CC3FD4-07FC-4D4D-BC88-9120D71A9297}" type="presParOf" srcId="{DD4533E4-7EB0-994C-B9C1-51B56C9B3C12}" destId="{DE3E3B67-0B9A-F244-A704-0BD9B79396C4}" srcOrd="5" destOrd="0" presId="urn:microsoft.com/office/officeart/2005/8/layout/process1"/>
    <dgm:cxn modelId="{C893C601-AC75-3645-802E-BF4CC2E29FF4}" type="presParOf" srcId="{DE3E3B67-0B9A-F244-A704-0BD9B79396C4}" destId="{CE9413A5-8707-9940-86AE-17275A89FD87}" srcOrd="0" destOrd="0" presId="urn:microsoft.com/office/officeart/2005/8/layout/process1"/>
    <dgm:cxn modelId="{E409706D-BC16-8046-AC41-3919E8E644EB}" type="presParOf" srcId="{DD4533E4-7EB0-994C-B9C1-51B56C9B3C12}" destId="{7B5A144D-B253-ED40-9586-A379D71E3E2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2B336A-8E8F-5447-900D-3CC1D1757258}">
      <dsp:nvSpPr>
        <dsp:cNvPr id="0" name=""/>
        <dsp:cNvSpPr/>
      </dsp:nvSpPr>
      <dsp:spPr>
        <a:xfrm>
          <a:off x="67672" y="0"/>
          <a:ext cx="2171919" cy="914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CEOS Self-Study</a:t>
          </a:r>
          <a:endParaRPr lang="en-US" sz="1600" kern="1200" dirty="0"/>
        </a:p>
      </dsp:txBody>
      <dsp:txXfrm>
        <a:off x="67672" y="0"/>
        <a:ext cx="2171919" cy="914400"/>
      </dsp:txXfrm>
    </dsp:sp>
    <dsp:sp modelId="{A0030171-0416-E94D-BA84-E34493C4357C}">
      <dsp:nvSpPr>
        <dsp:cNvPr id="0" name=""/>
        <dsp:cNvSpPr/>
      </dsp:nvSpPr>
      <dsp:spPr>
        <a:xfrm>
          <a:off x="2476103" y="287407"/>
          <a:ext cx="246740" cy="3395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2476103" y="287407"/>
        <a:ext cx="246740" cy="339584"/>
      </dsp:txXfrm>
    </dsp:sp>
    <dsp:sp modelId="{E4C2FB35-58AE-3540-8D4D-F7908A28A013}">
      <dsp:nvSpPr>
        <dsp:cNvPr id="0" name=""/>
        <dsp:cNvSpPr/>
      </dsp:nvSpPr>
      <dsp:spPr>
        <a:xfrm>
          <a:off x="2938391" y="0"/>
          <a:ext cx="3397561" cy="914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299255"/>
                <a:satOff val="-46679"/>
                <a:lumOff val="29809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299255"/>
                <a:satOff val="-46679"/>
                <a:lumOff val="29809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299255"/>
                <a:satOff val="-46679"/>
                <a:lumOff val="298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CSS Implementation (CSSII)  Phase 1</a:t>
          </a:r>
          <a:endParaRPr lang="en-US" sz="1600" kern="1200" dirty="0"/>
        </a:p>
      </dsp:txBody>
      <dsp:txXfrm>
        <a:off x="2938391" y="0"/>
        <a:ext cx="3397561" cy="914400"/>
      </dsp:txXfrm>
    </dsp:sp>
    <dsp:sp modelId="{777B4383-D65B-DB43-865B-B917CC8DA3AE}">
      <dsp:nvSpPr>
        <dsp:cNvPr id="0" name=""/>
        <dsp:cNvSpPr/>
      </dsp:nvSpPr>
      <dsp:spPr>
        <a:xfrm>
          <a:off x="6480700" y="287407"/>
          <a:ext cx="159106" cy="3395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477946"/>
                <a:satOff val="-62379"/>
                <a:lumOff val="39035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477946"/>
                <a:satOff val="-62379"/>
                <a:lumOff val="39035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477946"/>
                <a:satOff val="-62379"/>
                <a:lumOff val="390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480700" y="287407"/>
        <a:ext cx="159106" cy="339584"/>
      </dsp:txXfrm>
    </dsp:sp>
    <dsp:sp modelId="{40FA30F8-4C82-2E42-A7AC-EAE334123DD8}">
      <dsp:nvSpPr>
        <dsp:cNvPr id="0" name=""/>
        <dsp:cNvSpPr/>
      </dsp:nvSpPr>
      <dsp:spPr>
        <a:xfrm>
          <a:off x="6771488" y="0"/>
          <a:ext cx="755152" cy="914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598510"/>
                <a:satOff val="-93359"/>
                <a:lumOff val="59617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598510"/>
                <a:satOff val="-93359"/>
                <a:lumOff val="59617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598510"/>
                <a:satOff val="-93359"/>
                <a:lumOff val="59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50000"/>
                </a:schemeClr>
              </a:solidFill>
            </a:rPr>
            <a:t>CSSII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>
                  <a:lumMod val="50000"/>
                </a:schemeClr>
              </a:solidFill>
            </a:rPr>
            <a:t> Phase 2</a:t>
          </a:r>
          <a:endParaRPr lang="en-US" sz="16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6771488" y="0"/>
        <a:ext cx="755152" cy="914400"/>
      </dsp:txXfrm>
    </dsp:sp>
    <dsp:sp modelId="{DE3E3B67-0B9A-F244-A704-0BD9B79396C4}">
      <dsp:nvSpPr>
        <dsp:cNvPr id="0" name=""/>
        <dsp:cNvSpPr/>
      </dsp:nvSpPr>
      <dsp:spPr>
        <a:xfrm>
          <a:off x="7649527" y="287407"/>
          <a:ext cx="215128" cy="3395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shade val="90000"/>
                <a:hueOff val="477946"/>
                <a:satOff val="-62379"/>
                <a:lumOff val="39035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477946"/>
                <a:satOff val="-62379"/>
                <a:lumOff val="39035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477946"/>
                <a:satOff val="-62379"/>
                <a:lumOff val="390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7649527" y="287407"/>
        <a:ext cx="215128" cy="339584"/>
      </dsp:txXfrm>
    </dsp:sp>
    <dsp:sp modelId="{7B5A144D-B253-ED40-9586-A379D71E3E2F}">
      <dsp:nvSpPr>
        <dsp:cNvPr id="0" name=""/>
        <dsp:cNvSpPr/>
      </dsp:nvSpPr>
      <dsp:spPr>
        <a:xfrm>
          <a:off x="7974118" y="0"/>
          <a:ext cx="630149" cy="914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50000"/>
                <a:hueOff val="299255"/>
                <a:satOff val="-46679"/>
                <a:lumOff val="29809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299255"/>
                <a:satOff val="-46679"/>
                <a:lumOff val="29809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299255"/>
                <a:satOff val="-46679"/>
                <a:lumOff val="298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FF00"/>
              </a:solidFill>
            </a:rPr>
            <a:t>CSS</a:t>
          </a:r>
          <a:r>
            <a:rPr lang="en-US" sz="1100" b="1" kern="1200" dirty="0" smtClean="0"/>
            <a:t> </a:t>
          </a:r>
          <a:r>
            <a:rPr lang="en-US" sz="700" b="1" kern="1200" dirty="0" smtClean="0">
              <a:solidFill>
                <a:srgbClr val="FFFF00"/>
              </a:solidFill>
            </a:rPr>
            <a:t>COMPLETE</a:t>
          </a:r>
          <a:endParaRPr lang="en-US" sz="700" b="1" kern="1200" dirty="0">
            <a:solidFill>
              <a:srgbClr val="FFFF00"/>
            </a:solidFill>
          </a:endParaRPr>
        </a:p>
      </dsp:txBody>
      <dsp:txXfrm>
        <a:off x="7974118" y="0"/>
        <a:ext cx="630149" cy="914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5453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188325" y="6494551"/>
            <a:ext cx="6171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200" dirty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12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1200" dirty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 userDrawn="1"/>
        </p:nvSpPr>
        <p:spPr bwMode="auto">
          <a:xfrm>
            <a:off x="158549" y="6494551"/>
            <a:ext cx="45537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27th</a:t>
            </a:r>
            <a:r>
              <a:rPr lang="de-DE" sz="1400" b="0" baseline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CEOS </a:t>
            </a:r>
            <a:r>
              <a:rPr lang="de-DE" sz="1400" b="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Plenary</a:t>
            </a: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|</a:t>
            </a:r>
            <a:r>
              <a:rPr lang="fr-FR" sz="1400" b="0" kern="12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  <a:ea typeface="ＭＳ Ｐゴシック" pitchFamily="-106" charset="-128"/>
                <a:cs typeface="+mn-cs"/>
              </a:rPr>
              <a:t>Montréal </a:t>
            </a:r>
            <a:r>
              <a:rPr lang="de-DE" sz="1400" b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| 5 - 6 November 2013</a:t>
            </a:r>
            <a:endParaRPr lang="de-DE" sz="1400" b="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60265" y="6453963"/>
            <a:ext cx="1639186" cy="318977"/>
          </a:xfrm>
        </p:spPr>
        <p:txBody>
          <a:bodyPr/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6BF8D2B0-EFB6-4DAA-9B0B-6F6B3A5808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334" y="6412713"/>
            <a:ext cx="7222066" cy="3577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b="1" smtClean="0">
                <a:latin typeface="Book Antiqua" pitchFamily="18" charset="0"/>
              </a:rPr>
              <a:t>The 27</a:t>
            </a:r>
            <a:r>
              <a:rPr lang="en-US" b="1" baseline="30000" smtClean="0">
                <a:latin typeface="Book Antiqua" pitchFamily="18" charset="0"/>
              </a:rPr>
              <a:t>th</a:t>
            </a:r>
            <a:r>
              <a:rPr lang="en-US" b="1" smtClean="0">
                <a:latin typeface="Book Antiqua" pitchFamily="18" charset="0"/>
              </a:rPr>
              <a:t>  CEOS Plenary – Montréal, Canada – 5-6 November, 2013</a:t>
            </a:r>
            <a:endParaRPr lang="en-US" b="1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7144" y="188913"/>
            <a:ext cx="693065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559374"/>
            <a:ext cx="1442165" cy="5770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27</a:t>
            </a:r>
            <a:r>
              <a:rPr lang="en-US" sz="1050" b="1" baseline="30000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CEOS Plenary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  <a:p>
            <a:pPr algn="ctr" defTabSz="914400" eaLnBrk="0" hangingPunct="0">
              <a:spcBef>
                <a:spcPts val="0"/>
              </a:spcBef>
              <a:defRPr/>
            </a:pP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Montréal, Canada</a:t>
            </a:r>
            <a: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50" b="1" dirty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50" b="1" dirty="0" smtClean="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5-6 November, 2013</a:t>
            </a:r>
            <a:endParaRPr lang="en-US" sz="1050" b="1" dirty="0">
              <a:solidFill>
                <a:srgbClr val="FFFFFF"/>
              </a:solidFill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5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Agenda item: 5</a:t>
            </a:r>
          </a:p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Michael  H. Freilich</a:t>
            </a:r>
          </a:p>
        </p:txBody>
      </p:sp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3536081" y="666750"/>
            <a:ext cx="5364667" cy="1874838"/>
          </a:xfrm>
        </p:spPr>
        <p:txBody>
          <a:bodyPr/>
          <a:lstStyle/>
          <a:p>
            <a:pPr algn="l"/>
            <a:r>
              <a:rPr lang="en-US" dirty="0" smtClean="0"/>
              <a:t>CEOS PLENARY –</a:t>
            </a:r>
            <a:br>
              <a:rPr lang="en-US" dirty="0" smtClean="0"/>
            </a:br>
            <a:r>
              <a:rPr lang="en-US" i="1" dirty="0" smtClean="0"/>
              <a:t>CEOS Self Study Overview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1806357" y="132868"/>
            <a:ext cx="7337643" cy="54994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CEOS Self Study Implementation Final Phase: </a:t>
            </a:r>
            <a:r>
              <a:rPr lang="en-US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CFF94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Strategic Document Preparation</a:t>
            </a:r>
            <a:endParaRPr lang="en-US" sz="2800" dirty="0" smtClean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265813" y="1372010"/>
            <a:ext cx="7901112" cy="5400930"/>
            <a:chOff x="265813" y="1372010"/>
            <a:chExt cx="7901112" cy="5400930"/>
          </a:xfrm>
        </p:grpSpPr>
        <p:pic>
          <p:nvPicPr>
            <p:cNvPr id="10" name="Picture 9" descr="simonfraser.jpeg.size.xxlarge.sharpmas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0843" y="1471477"/>
              <a:ext cx="7146082" cy="5301463"/>
            </a:xfrm>
            <a:prstGeom prst="rect">
              <a:avLst/>
            </a:prstGeom>
            <a:ln w="222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265813" y="1372010"/>
              <a:ext cx="1540544" cy="715773"/>
            </a:xfrm>
            <a:prstGeom prst="rect">
              <a:avLst/>
            </a:prstGeom>
            <a:solidFill>
              <a:srgbClr val="0041C2"/>
            </a:solidFill>
            <a:ln w="12700" cmpd="sng"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marL="0" lvl="1" algn="ctr" defTabSz="9144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GB" sz="2800" b="1" kern="0" dirty="0" smtClean="0">
                  <a:solidFill>
                    <a:srgbClr val="FCFF94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This.</a:t>
              </a:r>
              <a:endParaRPr lang="en-GB" sz="2800" b="1" kern="0" dirty="0">
                <a:solidFill>
                  <a:srgbClr val="FCFF94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19167" y="5419907"/>
            <a:ext cx="2480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Simon Fraser</a:t>
            </a:r>
            <a:endParaRPr lang="en-US" sz="2800" b="1" dirty="0"/>
          </a:p>
        </p:txBody>
      </p:sp>
      <p:sp>
        <p:nvSpPr>
          <p:cNvPr id="8" name="Teardrop 7"/>
          <p:cNvSpPr/>
          <p:nvPr/>
        </p:nvSpPr>
        <p:spPr bwMode="auto">
          <a:xfrm rot="1904069">
            <a:off x="118189" y="2605682"/>
            <a:ext cx="2389671" cy="2430516"/>
          </a:xfrm>
          <a:prstGeom prst="teardrop">
            <a:avLst/>
          </a:prstGeom>
          <a:solidFill>
            <a:schemeClr val="bg1">
              <a:alpha val="50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489" y="3092332"/>
            <a:ext cx="24545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Paddle hard, people!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Critical comments 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ahead.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And deadlines are in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 the boat behind!</a:t>
            </a:r>
            <a:endParaRPr lang="en-US" b="1" i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654093">
            <a:off x="3853635" y="2572727"/>
            <a:ext cx="1915909" cy="36933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strike="sngStrike" dirty="0" smtClean="0">
                <a:solidFill>
                  <a:srgbClr val="FF0000"/>
                </a:solidFill>
              </a:rPr>
              <a:t>Let CNES finish</a:t>
            </a:r>
            <a:endParaRPr lang="en-US" b="1" i="1" strike="sngStrike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654093">
            <a:off x="6116643" y="2282433"/>
            <a:ext cx="1890261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strike="sngStrike" dirty="0" smtClean="0">
                <a:solidFill>
                  <a:srgbClr val="FF0000"/>
                </a:solidFill>
              </a:rPr>
              <a:t>This is a job for</a:t>
            </a:r>
          </a:p>
          <a:p>
            <a:r>
              <a:rPr lang="en-US" b="1" i="1" strike="sngStrike" dirty="0" smtClean="0">
                <a:solidFill>
                  <a:srgbClr val="FF0000"/>
                </a:solidFill>
              </a:rPr>
              <a:t>EUMETSAT</a:t>
            </a:r>
            <a:endParaRPr lang="en-US" b="1" i="1" strike="sngStrik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1996799" y="146400"/>
            <a:ext cx="6964326" cy="54994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</a:t>
            </a:r>
            <a:b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</a:br>
            <a: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Now: New CEOS Strategic </a:t>
            </a:r>
            <a:b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</a:br>
            <a: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Documents</a:t>
            </a:r>
            <a:b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</a:br>
            <a:endParaRPr lang="en-US" sz="2800" dirty="0" smtClean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2868" y="1478076"/>
            <a:ext cx="9011132" cy="5379923"/>
            <a:chOff x="132868" y="1478076"/>
            <a:chExt cx="9011132" cy="5379923"/>
          </a:xfrm>
        </p:grpSpPr>
        <p:pic>
          <p:nvPicPr>
            <p:cNvPr id="7" name="Picture 6" descr="10-0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68" y="1478076"/>
              <a:ext cx="5082528" cy="3459793"/>
            </a:xfrm>
            <a:prstGeom prst="rect">
              <a:avLst/>
            </a:prstGeom>
            <a:ln w="25400" cap="flat" cmpd="sng" algn="ctr">
              <a:solidFill>
                <a:srgbClr val="001335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4838848" y="2934254"/>
              <a:ext cx="4305152" cy="3923745"/>
            </a:xfrm>
            <a:prstGeom prst="rect">
              <a:avLst/>
            </a:prstGeom>
            <a:solidFill>
              <a:srgbClr val="000090"/>
            </a:solidFill>
            <a:ln w="19050" cap="flat" cmpd="sng" algn="ctr">
              <a:solidFill>
                <a:srgbClr val="001335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pPr lvl="0" indent="-457200" defTabSz="9144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AU" sz="2200" b="1" kern="0" dirty="0" smtClean="0">
                  <a:solidFill>
                    <a:schemeClr val="tx1">
                      <a:lumMod val="75000"/>
                    </a:schemeClr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 </a:t>
              </a:r>
              <a:r>
                <a:rPr lang="en-AU" sz="2200" b="1" i="1" kern="0" dirty="0" smtClean="0">
                  <a:solidFill>
                    <a:schemeClr val="tx1">
                      <a:lumMod val="75000"/>
                    </a:schemeClr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  </a:t>
              </a:r>
              <a:r>
                <a:rPr lang="en-AU" sz="2200" b="1" i="1" kern="0" dirty="0" smtClean="0">
                  <a:solidFill>
                    <a:schemeClr val="accent3">
                      <a:lumMod val="95000"/>
                    </a:schemeClr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For Approval:</a:t>
              </a:r>
              <a:r>
                <a:rPr lang="en-AU" sz="2400" b="1" i="1" kern="0" dirty="0" smtClean="0">
                  <a:solidFill>
                    <a:schemeClr val="accent3">
                      <a:lumMod val="95000"/>
                    </a:schemeClr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</a:t>
              </a:r>
            </a:p>
            <a:p>
              <a:pPr marL="457200" lvl="0" indent="-457200" defTabSz="914400">
                <a:lnSpc>
                  <a:spcPct val="90000"/>
                </a:lnSpc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n-AU" sz="800" b="1" kern="0" dirty="0" smtClean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  <a:p>
              <a:pPr marL="640080" indent="-274320" defTabSz="914400">
                <a:lnSpc>
                  <a:spcPct val="90000"/>
                </a:lnSpc>
                <a:spcBef>
                  <a:spcPts val="480"/>
                </a:spcBef>
                <a:buFont typeface="Arial"/>
                <a:buChar char="•"/>
                <a:defRPr/>
              </a:pPr>
              <a:r>
                <a:rPr lang="en-AU" sz="2000" b="1" kern="0" dirty="0" smtClean="0">
                  <a:solidFill>
                    <a:schemeClr val="accent3">
                      <a:lumMod val="95000"/>
                    </a:schemeClr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CEOS Terms of Reference</a:t>
              </a:r>
            </a:p>
            <a:p>
              <a:pPr marL="640080" indent="-274320" defTabSz="914400">
                <a:lnSpc>
                  <a:spcPct val="90000"/>
                </a:lnSpc>
                <a:spcBef>
                  <a:spcPts val="480"/>
                </a:spcBef>
                <a:buFont typeface="Arial"/>
                <a:buChar char="•"/>
                <a:defRPr/>
              </a:pPr>
              <a:r>
                <a:rPr lang="en-AU" sz="2000" b="1" kern="0" dirty="0" smtClean="0">
                  <a:solidFill>
                    <a:schemeClr val="accent3">
                      <a:lumMod val="95000"/>
                    </a:schemeClr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Strategic Guidance</a:t>
              </a:r>
            </a:p>
            <a:p>
              <a:pPr marL="640080" indent="-274320" defTabSz="914400">
                <a:lnSpc>
                  <a:spcPct val="90000"/>
                </a:lnSpc>
                <a:spcBef>
                  <a:spcPts val="480"/>
                </a:spcBef>
                <a:buFont typeface="Arial"/>
                <a:buChar char="•"/>
                <a:defRPr/>
              </a:pPr>
              <a:r>
                <a:rPr lang="en-AU" sz="2000" b="1" kern="0" dirty="0" smtClean="0">
                  <a:solidFill>
                    <a:schemeClr val="accent3">
                      <a:lumMod val="95000"/>
                    </a:schemeClr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Governance and Processes</a:t>
              </a:r>
            </a:p>
            <a:p>
              <a:pPr marL="640080" indent="-274320" defTabSz="914400">
                <a:lnSpc>
                  <a:spcPct val="90000"/>
                </a:lnSpc>
                <a:spcBef>
                  <a:spcPts val="480"/>
                </a:spcBef>
                <a:buFont typeface="Arial"/>
                <a:buChar char="•"/>
                <a:defRPr/>
              </a:pPr>
              <a:r>
                <a:rPr lang="en-AU" sz="2000" b="1" kern="0" dirty="0" smtClean="0">
                  <a:solidFill>
                    <a:schemeClr val="accent3">
                      <a:lumMod val="95000"/>
                    </a:schemeClr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Terms of Reference</a:t>
              </a:r>
            </a:p>
            <a:p>
              <a:pPr marL="822960" lvl="1" indent="-274320" defTabSz="914400">
                <a:lnSpc>
                  <a:spcPct val="90000"/>
                </a:lnSpc>
                <a:spcBef>
                  <a:spcPts val="480"/>
                </a:spcBef>
                <a:buFont typeface="Lucida Grande"/>
                <a:buChar char="-"/>
                <a:defRPr/>
              </a:pPr>
              <a:r>
                <a:rPr lang="en-AU" sz="1700" b="1" i="1" kern="0" dirty="0" smtClean="0">
                  <a:solidFill>
                    <a:schemeClr val="accent3">
                      <a:lumMod val="95000"/>
                    </a:schemeClr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CEOS Chair</a:t>
              </a:r>
            </a:p>
            <a:p>
              <a:pPr marL="822960" lvl="1" indent="-274320" defTabSz="914400">
                <a:lnSpc>
                  <a:spcPct val="90000"/>
                </a:lnSpc>
                <a:spcBef>
                  <a:spcPts val="480"/>
                </a:spcBef>
                <a:buFont typeface="Lucida Grande"/>
                <a:buChar char="-"/>
                <a:defRPr/>
              </a:pPr>
              <a:r>
                <a:rPr lang="en-AU" sz="1700" b="1" i="1" kern="0" dirty="0" smtClean="0">
                  <a:solidFill>
                    <a:schemeClr val="accent3">
                      <a:lumMod val="95000"/>
                    </a:schemeClr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CEOS Secretariat</a:t>
              </a:r>
            </a:p>
            <a:p>
              <a:pPr marL="822960" lvl="1" indent="-274320" defTabSz="914400">
                <a:lnSpc>
                  <a:spcPct val="90000"/>
                </a:lnSpc>
                <a:spcBef>
                  <a:spcPts val="480"/>
                </a:spcBef>
                <a:buFont typeface="Lucida Grande"/>
                <a:buChar char="-"/>
                <a:defRPr/>
              </a:pPr>
              <a:r>
                <a:rPr lang="en-AU" sz="1700" b="1" i="1" kern="0" dirty="0" smtClean="0">
                  <a:solidFill>
                    <a:schemeClr val="accent3">
                      <a:lumMod val="95000"/>
                    </a:schemeClr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CEOS Strategic Implementation Team (SIT) Chair</a:t>
              </a:r>
            </a:p>
            <a:p>
              <a:pPr marL="822960" lvl="1" indent="-274320" defTabSz="914400">
                <a:lnSpc>
                  <a:spcPct val="90000"/>
                </a:lnSpc>
                <a:spcBef>
                  <a:spcPts val="480"/>
                </a:spcBef>
                <a:buFont typeface="Lucida Grande"/>
                <a:buChar char="-"/>
                <a:defRPr/>
              </a:pPr>
              <a:r>
                <a:rPr lang="en-AU" sz="1700" b="1" i="1" kern="0" dirty="0" smtClean="0">
                  <a:solidFill>
                    <a:schemeClr val="accent3">
                      <a:lumMod val="95000"/>
                    </a:schemeClr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CEOS Executive Officer</a:t>
              </a:r>
            </a:p>
            <a:p>
              <a:pPr marL="822960" lvl="1" indent="-274320" defTabSz="914400">
                <a:lnSpc>
                  <a:spcPct val="90000"/>
                </a:lnSpc>
                <a:spcBef>
                  <a:spcPts val="480"/>
                </a:spcBef>
                <a:buFont typeface="Lucida Grande"/>
                <a:buChar char="-"/>
                <a:defRPr/>
              </a:pPr>
              <a:r>
                <a:rPr lang="en-AU" sz="1700" b="1" i="1" kern="0" dirty="0" smtClean="0">
                  <a:solidFill>
                    <a:schemeClr val="accent3">
                      <a:lumMod val="95000"/>
                    </a:schemeClr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CEOS Systems Engineering Office (SEO)</a:t>
              </a:r>
            </a:p>
            <a:p>
              <a:pPr lvl="2" defTabSz="91440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en-GB" sz="2000" b="1" kern="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92347" y="4256127"/>
            <a:ext cx="1697901" cy="646331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Samuel </a:t>
            </a:r>
          </a:p>
          <a:p>
            <a:r>
              <a:rPr lang="en-US" b="1" dirty="0" smtClean="0"/>
              <a:t>de Champlain</a:t>
            </a:r>
            <a:endParaRPr lang="en-US" b="1" dirty="0"/>
          </a:p>
        </p:txBody>
      </p:sp>
      <p:sp>
        <p:nvSpPr>
          <p:cNvPr id="10" name="Teardrop 9"/>
          <p:cNvSpPr/>
          <p:nvPr/>
        </p:nvSpPr>
        <p:spPr bwMode="auto">
          <a:xfrm rot="13556496">
            <a:off x="3261489" y="996688"/>
            <a:ext cx="2132678" cy="2178613"/>
          </a:xfrm>
          <a:prstGeom prst="teardrop">
            <a:avLst/>
          </a:prstGeom>
          <a:solidFill>
            <a:schemeClr val="bg1">
              <a:alpha val="50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8210" y="1645922"/>
            <a:ext cx="2223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“Ad hoc Teams”?</a:t>
            </a:r>
          </a:p>
          <a:p>
            <a:pPr algn="ctr"/>
            <a:r>
              <a:rPr lang="en-US" b="1" i="1" dirty="0" smtClean="0"/>
              <a:t>or</a:t>
            </a:r>
          </a:p>
          <a:p>
            <a:pPr algn="ctr"/>
            <a:r>
              <a:rPr lang="en-US" b="1" i="1" dirty="0" smtClean="0"/>
              <a:t>“Ad hoc Groups”?</a:t>
            </a:r>
            <a:endParaRPr lang="en-US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0" y="1291947"/>
            <a:ext cx="9144000" cy="55660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CSS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identify, articulate and evaluate CEOS successes and strengths in achieving real coordination in space-based Earth observations for societal benefit.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en-US" sz="2400" b="1" dirty="0" smtClean="0">
                <a:latin typeface="+mn-lt"/>
                <a:ea typeface="+mn-ea"/>
              </a:rPr>
              <a:t>To identify successes as well as areas for improvement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identify potential new CEOS initiatives for the next 5-7 years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en-US" sz="2400" b="1" dirty="0" smtClean="0">
                <a:latin typeface="+mn-lt"/>
                <a:ea typeface="+mn-ea"/>
              </a:rPr>
              <a:t>To strengthen engagement and involvement of a broad range of CEOS members through participation in a shared activity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1948676" y="279400"/>
            <a:ext cx="7195324" cy="54994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CEOS Self-Study</a:t>
            </a:r>
            <a:b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</a:br>
            <a:endParaRPr lang="en-US" sz="2800" dirty="0" smtClean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8976" y="1891042"/>
            <a:ext cx="8633638" cy="5129942"/>
          </a:xfrm>
          <a:prstGeom prst="rect">
            <a:avLst/>
          </a:prstGeom>
        </p:spPr>
        <p:txBody>
          <a:bodyPr/>
          <a:lstStyle/>
          <a:p>
            <a:pPr lvl="1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GB" sz="2400" b="1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179674" y="279400"/>
            <a:ext cx="6964326" cy="54994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Chronology</a:t>
            </a:r>
            <a:b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</a:br>
            <a:endParaRPr lang="en-US" sz="2800" dirty="0" smtClean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1579" y="0"/>
            <a:ext cx="5236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2284885849"/>
              </p:ext>
            </p:extLst>
          </p:nvPr>
        </p:nvGraphicFramePr>
        <p:xfrm>
          <a:off x="228600" y="1524000"/>
          <a:ext cx="8610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2466"/>
                <a:gridCol w="33581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Major Milestone / Accomplishment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Date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CEOS Self-Study (CSS) is conducted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 – October 2011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 recommendations are accepted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 CEOS Plenary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</a:t>
                      </a:r>
                      <a:r>
                        <a:rPr lang="en-US" baseline="0" dirty="0" smtClean="0"/>
                        <a:t> Phase 1: Develop Inputs/Options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</a:t>
                      </a:r>
                      <a:r>
                        <a:rPr lang="en-US" baseline="0" dirty="0" smtClean="0"/>
                        <a:t> 2011- March 2013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Key Decisions</a:t>
                      </a:r>
                      <a:r>
                        <a:rPr lang="en-US" baseline="0" dirty="0" smtClean="0"/>
                        <a:t> on Options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SIT-28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Implementation Phase 2: Strategic</a:t>
                      </a:r>
                      <a:r>
                        <a:rPr lang="en-US" baseline="0" dirty="0" smtClean="0"/>
                        <a:t> Documents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 2013 – October 2013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Strategic</a:t>
                      </a:r>
                      <a:r>
                        <a:rPr lang="en-US" baseline="0" dirty="0" smtClean="0"/>
                        <a:t> Documents presented for approval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 CEOS Plenary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228600" y="5715000"/>
          <a:ext cx="8610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" y="5029200"/>
          <a:ext cx="8610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273"/>
                <a:gridCol w="3131127"/>
                <a:gridCol w="287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>
                        <a:alpha val="81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1746367" y="279400"/>
            <a:ext cx="7397633" cy="54994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CEOS Engagement / Involvement:</a:t>
            </a:r>
            <a:b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</a:br>
            <a:r>
              <a:rPr lang="en-US" sz="2000" i="1" dirty="0" smtClean="0">
                <a:solidFill>
                  <a:srgbClr val="FCFF94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This has been a true CEOS effort, from start to finish</a:t>
            </a:r>
            <a: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.  </a:t>
            </a:r>
            <a:b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</a:br>
            <a:endParaRPr lang="en-US" sz="2800" dirty="0" smtClean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323404"/>
            <a:ext cx="992536" cy="5534596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36" y="1323406"/>
            <a:ext cx="7912100" cy="5537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1323405"/>
            <a:ext cx="9144001" cy="5860579"/>
            <a:chOff x="0" y="1323405"/>
            <a:chExt cx="9144001" cy="5860579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1323405"/>
              <a:ext cx="9144001" cy="5860579"/>
              <a:chOff x="-1" y="1323404"/>
              <a:chExt cx="9144001" cy="586057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8655822" y="1323404"/>
                <a:ext cx="488178" cy="5534596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0" y="6453963"/>
                <a:ext cx="9144000" cy="369332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 smtClean="0">
                    <a:solidFill>
                      <a:srgbClr val="B7AD83"/>
                    </a:solidFill>
                  </a:rPr>
                  <a:t>                     CSIR    GCOS    GEO    GOOS    WMO </a:t>
                </a:r>
                <a:r>
                  <a:rPr lang="en-US" dirty="0" smtClean="0">
                    <a:solidFill>
                      <a:srgbClr val="B7AD83"/>
                    </a:solidFill>
                  </a:rPr>
                  <a:t>       </a:t>
                </a:r>
                <a:r>
                  <a:rPr lang="en-US" dirty="0" smtClean="0">
                    <a:solidFill>
                      <a:srgbClr val="FCFF94"/>
                    </a:solidFill>
                  </a:rPr>
                  <a:t>             </a:t>
                </a:r>
                <a:r>
                  <a:rPr lang="en-US" dirty="0" smtClean="0"/>
                  <a:t>     </a:t>
                </a:r>
                <a:r>
                  <a:rPr lang="en-US" sz="1600" b="1" i="1" dirty="0" smtClean="0">
                    <a:solidFill>
                      <a:srgbClr val="FCFF94"/>
                    </a:solidFill>
                  </a:rPr>
                  <a:t> </a:t>
                </a:r>
                <a:endParaRPr lang="en-US" sz="1600" b="1" i="1" dirty="0">
                  <a:solidFill>
                    <a:srgbClr val="B7AD83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-1" y="1323404"/>
                <a:ext cx="1269962" cy="586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500"/>
                  </a:spcBef>
                </a:pPr>
                <a:r>
                  <a:rPr lang="en-US" sz="1500" b="1" i="1" dirty="0" smtClean="0">
                    <a:solidFill>
                      <a:srgbClr val="B7AD83"/>
                    </a:solidFill>
                  </a:rPr>
                  <a:t>ASI  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sz="1500" b="1" i="1" dirty="0" smtClean="0">
                    <a:solidFill>
                      <a:srgbClr val="B7AD83"/>
                    </a:solidFill>
                  </a:rPr>
                  <a:t>CAS  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sz="1500" b="1" i="1" dirty="0" smtClean="0">
                    <a:solidFill>
                      <a:srgbClr val="B7AD83"/>
                    </a:solidFill>
                  </a:rPr>
                  <a:t>CNES  CONAE  CSA 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sz="1500" b="1" i="1" dirty="0" smtClean="0">
                    <a:solidFill>
                      <a:srgbClr val="B7AD83"/>
                    </a:solidFill>
                  </a:rPr>
                  <a:t>CSIRO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sz="1500" b="1" i="1" dirty="0" smtClean="0">
                    <a:solidFill>
                      <a:srgbClr val="B7AD83"/>
                    </a:solidFill>
                  </a:rPr>
                  <a:t>DLR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sz="1500" b="1" i="1" dirty="0" smtClean="0">
                    <a:solidFill>
                      <a:srgbClr val="B7AD83"/>
                    </a:solidFill>
                  </a:rPr>
                  <a:t>EC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sz="1500" b="1" i="1" dirty="0" smtClean="0">
                    <a:solidFill>
                      <a:srgbClr val="B7AD83"/>
                    </a:solidFill>
                  </a:rPr>
                  <a:t>ESA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sz="1500" b="1" i="1" dirty="0" smtClean="0">
                    <a:solidFill>
                      <a:srgbClr val="B7AD83"/>
                    </a:solidFill>
                  </a:rPr>
                  <a:t>EUMETSAT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sz="1500" b="1" i="1" dirty="0" smtClean="0">
                    <a:solidFill>
                      <a:srgbClr val="B7AD83"/>
                    </a:solidFill>
                  </a:rPr>
                  <a:t>GISTDA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sz="1500" b="1" i="1" dirty="0" smtClean="0">
                    <a:solidFill>
                      <a:srgbClr val="B7AD83"/>
                    </a:solidFill>
                  </a:rPr>
                  <a:t>INPE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sz="1500" b="1" i="1" dirty="0" smtClean="0">
                    <a:solidFill>
                      <a:srgbClr val="B7AD83"/>
                    </a:solidFill>
                  </a:rPr>
                  <a:t>ISRO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sz="1500" b="1" i="1" dirty="0" smtClean="0">
                    <a:solidFill>
                      <a:srgbClr val="B7AD83"/>
                    </a:solidFill>
                  </a:rPr>
                  <a:t>JAXA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sz="1500" b="1" i="1" dirty="0" smtClean="0">
                    <a:solidFill>
                      <a:srgbClr val="B7AD83"/>
                    </a:solidFill>
                  </a:rPr>
                  <a:t>NASA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sz="1500" b="1" i="1" dirty="0" smtClean="0">
                    <a:solidFill>
                      <a:srgbClr val="B7AD83"/>
                    </a:solidFill>
                  </a:rPr>
                  <a:t>NOAA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sz="1500" b="1" i="1" dirty="0" smtClean="0">
                    <a:solidFill>
                      <a:srgbClr val="B7AD83"/>
                    </a:solidFill>
                  </a:rPr>
                  <a:t>SANSA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sz="1500" b="1" i="1" dirty="0" smtClean="0">
                    <a:solidFill>
                      <a:srgbClr val="B7AD83"/>
                    </a:solidFill>
                  </a:rPr>
                  <a:t>UKSA</a:t>
                </a:r>
              </a:p>
              <a:p>
                <a:pPr>
                  <a:spcBef>
                    <a:spcPts val="500"/>
                  </a:spcBef>
                </a:pPr>
                <a:r>
                  <a:rPr lang="en-US" sz="1500" b="1" i="1" dirty="0" smtClean="0">
                    <a:solidFill>
                      <a:srgbClr val="B7AD83"/>
                    </a:solidFill>
                  </a:rPr>
                  <a:t>USGS</a:t>
                </a:r>
                <a:r>
                  <a:rPr lang="en-US" sz="1600" dirty="0" smtClean="0">
                    <a:solidFill>
                      <a:srgbClr val="FCFF94"/>
                    </a:solidFill>
                  </a:rPr>
                  <a:t> </a:t>
                </a:r>
              </a:p>
              <a:p>
                <a:pPr>
                  <a:spcBef>
                    <a:spcPts val="400"/>
                  </a:spcBef>
                </a:pP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911714" y="1323405"/>
                <a:ext cx="3232285" cy="1123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>
                    <a:solidFill>
                      <a:srgbClr val="92B37D"/>
                    </a:solidFill>
                  </a:rPr>
                  <a:t>DIRECT PARTICIPATION BY:</a:t>
                </a:r>
              </a:p>
              <a:p>
                <a:pPr lvl="1"/>
                <a:r>
                  <a:rPr lang="en-US" sz="1600" i="1" dirty="0" smtClean="0">
                    <a:solidFill>
                      <a:srgbClr val="92B37D"/>
                    </a:solidFill>
                  </a:rPr>
                  <a:t>93 Individuals representing</a:t>
                </a:r>
              </a:p>
              <a:p>
                <a:pPr lvl="1"/>
                <a:r>
                  <a:rPr lang="en-US" sz="1600" i="1" dirty="0" smtClean="0">
                    <a:solidFill>
                      <a:srgbClr val="92B37D"/>
                    </a:solidFill>
                  </a:rPr>
                  <a:t>24 Members, Associates,</a:t>
                </a:r>
              </a:p>
              <a:p>
                <a:pPr lvl="1"/>
                <a:r>
                  <a:rPr lang="en-US" sz="1600" i="1" dirty="0" smtClean="0">
                    <a:solidFill>
                      <a:srgbClr val="92B37D"/>
                    </a:solidFill>
                  </a:rPr>
                  <a:t>         and Partners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8084578" y="2920605"/>
              <a:ext cx="571245" cy="215444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endParaRPr lang="en-US" sz="800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0052"/>
            <a:ext cx="9144000" cy="5632312"/>
          </a:xfrm>
          <a:prstGeom prst="rect">
            <a:avLst/>
          </a:prstGeom>
          <a:solidFill>
            <a:srgbClr val="9DBACB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179674" y="279400"/>
            <a:ext cx="6964326" cy="54994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Major Milestones &amp; Accomplishments (1 of 3)</a:t>
            </a:r>
            <a:b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</a:br>
            <a:endParaRPr lang="en-US" sz="2800" dirty="0" smtClean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8975" y="1554718"/>
            <a:ext cx="8580476" cy="5218222"/>
            <a:chOff x="318975" y="1554718"/>
            <a:chExt cx="8580476" cy="5218222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318975" y="1554718"/>
              <a:ext cx="8329645" cy="854000"/>
            </a:xfrm>
            <a:prstGeom prst="rect">
              <a:avLst/>
            </a:prstGeom>
          </p:spPr>
          <p:txBody>
            <a:bodyPr/>
            <a:lstStyle/>
            <a:p>
              <a:pPr marL="457200" lvl="0" indent="-457200" defTabSz="9144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AU" sz="2400" b="1" kern="0" dirty="0" smtClean="0">
                  <a:solidFill>
                    <a:schemeClr val="tx1">
                      <a:lumMod val="75000"/>
                    </a:schemeClr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Delivery of the CEOS Self Study </a:t>
              </a:r>
            </a:p>
            <a:p>
              <a:pPr lvl="1" defTabSz="9144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GB" sz="2400" b="1" kern="0" dirty="0" smtClean="0">
                  <a:solidFill>
                    <a:schemeClr val="tx1">
                      <a:lumMod val="75000"/>
                    </a:schemeClr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 January</a:t>
              </a:r>
              <a:endParaRPr lang="en-GB" sz="2400" b="1" kern="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pic>
          <p:nvPicPr>
            <p:cNvPr id="9" name="Picture 8" descr="CEOS SELF STUDY FINAL REPORT Part 2 - Annexes_Page_00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0178" y="2658587"/>
              <a:ext cx="3179273" cy="4114353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508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CSS Frontispiec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9586" y="2348196"/>
              <a:ext cx="3172638" cy="4105767"/>
            </a:xfrm>
            <a:prstGeom prst="rect">
              <a:avLst/>
            </a:prstGeom>
            <a:ln w="19050" cap="flat" cmpd="sng" algn="ctr">
              <a:solidFill>
                <a:srgbClr val="303B47">
                  <a:alpha val="7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635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CEOS SELF STUDY FINAL Cover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511" y="2011703"/>
              <a:ext cx="3168326" cy="4100186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  <a:effectLst>
              <a:outerShdw blurRad="50800" dist="50800" dir="2700000">
                <a:srgbClr val="000000">
                  <a:alpha val="72000"/>
                </a:srgbClr>
              </a:outerShdw>
            </a:effec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179674" y="279400"/>
            <a:ext cx="6964326" cy="54994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Major Milestones &amp; Accomplishments (2 of 3)</a:t>
            </a:r>
            <a:b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</a:br>
            <a:endParaRPr lang="en-US" sz="2800" dirty="0" smtClean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18976" y="1891042"/>
            <a:ext cx="8633638" cy="5129942"/>
          </a:xfrm>
          <a:prstGeom prst="rect">
            <a:avLst/>
          </a:prstGeom>
        </p:spPr>
        <p:txBody>
          <a:bodyPr/>
          <a:lstStyle/>
          <a:p>
            <a:pPr marL="457200" lvl="0" indent="-457200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AU" sz="2400" b="1" kern="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  <a:p>
            <a:pPr lvl="1" defTabSz="914400">
              <a:lnSpc>
                <a:spcPct val="90000"/>
              </a:lnSpc>
              <a:spcBef>
                <a:spcPct val="20000"/>
              </a:spcBef>
              <a:defRPr/>
            </a:pPr>
            <a:endParaRPr lang="en-GB" sz="2400" b="1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1335743"/>
            <a:ext cx="9144000" cy="5522256"/>
            <a:chOff x="0" y="1335743"/>
            <a:chExt cx="9144000" cy="5522256"/>
          </a:xfrm>
        </p:grpSpPr>
        <p:pic>
          <p:nvPicPr>
            <p:cNvPr id="7" name="Picture 6" descr="surf-01.jpg"/>
            <p:cNvPicPr>
              <a:picLocks noChangeAspect="1"/>
            </p:cNvPicPr>
            <p:nvPr/>
          </p:nvPicPr>
          <p:blipFill>
            <a:blip r:embed="rId3" cstate="print">
              <a:alphaModFix/>
            </a:blip>
            <a:stretch>
              <a:fillRect/>
            </a:stretch>
          </p:blipFill>
          <p:spPr>
            <a:xfrm>
              <a:off x="0" y="1335743"/>
              <a:ext cx="9144000" cy="552225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352800" y="4986654"/>
              <a:ext cx="9444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Mike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000" y="2961464"/>
              <a:ext cx="27953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CEO/DCEO/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NASA CEOS Team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53400" y="2499799"/>
              <a:ext cx="833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SEO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62200" y="6125696"/>
              <a:ext cx="24256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CEOS Members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161" y="1598512"/>
              <a:ext cx="63824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/>
                <a:t>SIT-27: CSSII Phase I - Membership &amp; Participation Report is Delivered, Essential Questions exercise begins</a:t>
              </a:r>
              <a:endParaRPr lang="en-US" sz="2000" b="1" i="1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2179674" y="279400"/>
            <a:ext cx="6964326" cy="54994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Major Milestones &amp; Accomplishments (3 of 3)</a:t>
            </a:r>
            <a:br>
              <a:rPr lang="en-US" sz="28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</a:br>
            <a:endParaRPr lang="en-US" sz="2800" dirty="0" smtClean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1362980"/>
            <a:ext cx="9143998" cy="5495020"/>
            <a:chOff x="1" y="1362980"/>
            <a:chExt cx="9143998" cy="5495020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1" y="1362980"/>
              <a:ext cx="1817304" cy="5495020"/>
            </a:xfrm>
            <a:prstGeom prst="rect">
              <a:avLst/>
            </a:prstGeom>
            <a:solidFill>
              <a:srgbClr val="0041C2"/>
            </a:solidFill>
          </p:spPr>
          <p:txBody>
            <a:bodyPr/>
            <a:lstStyle/>
            <a:p>
              <a:pPr lvl="0" defTabSz="914400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AU" sz="2000" b="1" i="1" kern="0" dirty="0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SIT-28: Essential Questions and Topical Teams report; Strategic Documents Steering Committee kicks into high gear</a:t>
              </a:r>
            </a:p>
            <a:p>
              <a:pPr marL="457200" lvl="0" indent="-457200" defTabSz="914400">
                <a:spcBef>
                  <a:spcPct val="20000"/>
                </a:spcBef>
                <a:buFont typeface="Arial" charset="0"/>
                <a:buChar char="•"/>
                <a:defRPr/>
              </a:pPr>
              <a:endParaRPr lang="en-AU" sz="2400" b="1" kern="0" dirty="0" smtClean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  <a:p>
              <a:pPr lvl="1" defTabSz="914400">
                <a:spcBef>
                  <a:spcPct val="20000"/>
                </a:spcBef>
                <a:defRPr/>
              </a:pPr>
              <a:endParaRPr lang="en-GB" sz="2400" b="1" kern="0" dirty="0">
                <a:solidFill>
                  <a:schemeClr val="tx1">
                    <a:lumMod val="75000"/>
                  </a:schemeClr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  <p:pic>
          <p:nvPicPr>
            <p:cNvPr id="7" name="Picture 6" descr="CSS Map SIT28 transparent.ps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7304" y="1362980"/>
              <a:ext cx="7326695" cy="549502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1806357" y="279400"/>
            <a:ext cx="7337643" cy="54994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CEOS Self Study Implementation Final Phase: </a:t>
            </a:r>
            <a:r>
              <a:rPr lang="en-US" sz="24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CFF94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Strategic Document Preparation</a:t>
            </a:r>
            <a:r>
              <a:rPr lang="en-US" sz="2800" dirty="0" smtClean="0">
                <a:solidFill>
                  <a:srgbClr val="FCFF94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/>
            </a:r>
            <a:br>
              <a:rPr lang="en-US" sz="2800" dirty="0" smtClean="0">
                <a:solidFill>
                  <a:srgbClr val="FCFF94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-106" charset="0"/>
                <a:ea typeface="ＭＳ Ｐゴシック" pitchFamily="-106" charset="-128"/>
                <a:cs typeface="Tahoma" pitchFamily="-106" charset="0"/>
              </a:rPr>
            </a:br>
            <a:endParaRPr lang="en-US" sz="2800" dirty="0" smtClean="0">
              <a:solidFill>
                <a:srgbClr val="FCFF94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5813" y="1372010"/>
            <a:ext cx="8087222" cy="5400930"/>
            <a:chOff x="265813" y="1372010"/>
            <a:chExt cx="8087222" cy="5400930"/>
          </a:xfrm>
        </p:grpSpPr>
        <p:pic>
          <p:nvPicPr>
            <p:cNvPr id="7" name="Picture 6" descr="diberville-cano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5959" y="1532633"/>
              <a:ext cx="6987076" cy="5240307"/>
            </a:xfrm>
            <a:prstGeom prst="rect">
              <a:avLst/>
            </a:prstGeom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265813" y="1372010"/>
              <a:ext cx="1540544" cy="715773"/>
            </a:xfrm>
            <a:prstGeom prst="rect">
              <a:avLst/>
            </a:prstGeom>
            <a:solidFill>
              <a:srgbClr val="0041C2"/>
            </a:solidFill>
            <a:ln w="12700" cmpd="sng"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marL="0" lvl="1" algn="ctr" defTabSz="9144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GB" sz="2800" b="1" kern="0" dirty="0" smtClean="0">
                  <a:solidFill>
                    <a:srgbClr val="FCFF94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This?</a:t>
              </a:r>
              <a:endParaRPr lang="en-GB" sz="2800" b="1" kern="0" dirty="0">
                <a:solidFill>
                  <a:srgbClr val="FCFF94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56171" y="5968538"/>
            <a:ext cx="4116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Pierre Le Moyne </a:t>
            </a:r>
            <a:r>
              <a:rPr lang="en-US" sz="2400" b="1" dirty="0" err="1" smtClean="0"/>
              <a:t>D’Iberville</a:t>
            </a:r>
            <a:endParaRPr lang="en-US" sz="2400" b="1" dirty="0" smtClean="0"/>
          </a:p>
          <a:p>
            <a:r>
              <a:rPr lang="en-US" sz="2400" b="1" dirty="0" smtClean="0"/>
              <a:t>(</a:t>
            </a:r>
            <a:r>
              <a:rPr lang="en-US" sz="2400" dirty="0" smtClean="0"/>
              <a:t>b. Montreal, 1661)</a:t>
            </a:r>
            <a:endParaRPr lang="en-US" sz="2400" dirty="0"/>
          </a:p>
        </p:txBody>
      </p:sp>
      <p:sp>
        <p:nvSpPr>
          <p:cNvPr id="10" name="Teardrop 9"/>
          <p:cNvSpPr/>
          <p:nvPr/>
        </p:nvSpPr>
        <p:spPr bwMode="auto">
          <a:xfrm rot="13556496">
            <a:off x="5156516" y="1291166"/>
            <a:ext cx="2254165" cy="2196084"/>
          </a:xfrm>
          <a:prstGeom prst="teardrop">
            <a:avLst/>
          </a:prstGeom>
          <a:solidFill>
            <a:schemeClr val="bg1">
              <a:alpha val="50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6160" y="1662548"/>
            <a:ext cx="225779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  </a:t>
            </a:r>
            <a:r>
              <a:rPr lang="en-US" b="1" i="1" dirty="0" err="1" smtClean="0">
                <a:solidFill>
                  <a:srgbClr val="000000"/>
                </a:solidFill>
              </a:rPr>
              <a:t>Lentement</a:t>
            </a:r>
            <a:r>
              <a:rPr lang="en-US" b="1" i="1" dirty="0" smtClean="0">
                <a:solidFill>
                  <a:srgbClr val="000000"/>
                </a:solidFill>
              </a:rPr>
              <a:t>, 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       </a:t>
            </a:r>
            <a:r>
              <a:rPr lang="en-US" b="1" i="1" dirty="0" err="1" smtClean="0">
                <a:solidFill>
                  <a:srgbClr val="000000"/>
                </a:solidFill>
              </a:rPr>
              <a:t>mes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</a:rPr>
              <a:t>amis</a:t>
            </a:r>
            <a:r>
              <a:rPr lang="en-US" b="1" i="1" dirty="0" smtClean="0">
                <a:solidFill>
                  <a:srgbClr val="000000"/>
                </a:solidFill>
              </a:rPr>
              <a:t>!</a:t>
            </a:r>
          </a:p>
          <a:p>
            <a:endParaRPr lang="en-US" b="1" i="1" dirty="0" smtClean="0">
              <a:solidFill>
                <a:srgbClr val="000000"/>
              </a:solidFill>
            </a:endParaRPr>
          </a:p>
          <a:p>
            <a:r>
              <a:rPr lang="en-US" b="1" i="1" dirty="0" smtClean="0">
                <a:solidFill>
                  <a:srgbClr val="000000"/>
                </a:solidFill>
              </a:rPr>
              <a:t>Town Hall Telecon,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    Ahead</a:t>
            </a:r>
            <a:endParaRPr lang="en-US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smtClean="0"/>
          </a:p>
        </p:txBody>
      </p:sp>
      <p:sp>
        <p:nvSpPr>
          <p:cNvPr id="3075" name="Title 1"/>
          <p:cNvSpPr>
            <a:spLocks noGrp="1"/>
          </p:cNvSpPr>
          <p:nvPr>
            <p:ph type="title" idx="4294967295"/>
          </p:nvPr>
        </p:nvSpPr>
        <p:spPr>
          <a:xfrm>
            <a:off x="1806357" y="132868"/>
            <a:ext cx="7337643" cy="54994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CEOS Self Study Implementation Final Phase: </a:t>
            </a:r>
            <a:r>
              <a:rPr lang="en-US" sz="24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CFF94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Strategic Document Preparation</a:t>
            </a:r>
            <a:endParaRPr lang="en-US" sz="2800" dirty="0" smtClean="0"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5813" y="1372010"/>
            <a:ext cx="7901112" cy="5400930"/>
            <a:chOff x="265813" y="1372010"/>
            <a:chExt cx="7901112" cy="5400930"/>
          </a:xfrm>
        </p:grpSpPr>
        <p:pic>
          <p:nvPicPr>
            <p:cNvPr id="10" name="Picture 9" descr="simonfraser.jpeg.size.xxlarge.sharpmas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0843" y="1471477"/>
              <a:ext cx="7146082" cy="5301463"/>
            </a:xfrm>
            <a:prstGeom prst="rect">
              <a:avLst/>
            </a:prstGeom>
            <a:ln w="2222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265813" y="1372010"/>
              <a:ext cx="1540544" cy="715773"/>
            </a:xfrm>
            <a:prstGeom prst="rect">
              <a:avLst/>
            </a:prstGeom>
            <a:solidFill>
              <a:srgbClr val="0041C2"/>
            </a:solidFill>
            <a:ln w="12700" cmpd="sng">
              <a:solidFill>
                <a:schemeClr val="tx1">
                  <a:lumMod val="50000"/>
                </a:schemeClr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marL="0" lvl="1" algn="ctr" defTabSz="9144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GB" sz="2800" b="1" kern="0" dirty="0" smtClean="0">
                  <a:solidFill>
                    <a:srgbClr val="FCFF94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rPr>
                <a:t>This.</a:t>
              </a:r>
              <a:endParaRPr lang="en-GB" sz="2800" b="1" kern="0" dirty="0">
                <a:solidFill>
                  <a:srgbClr val="FCFF94"/>
                </a:solidFill>
                <a:latin typeface="Arial" pitchFamily="34" charset="0"/>
                <a:ea typeface="ＭＳ Ｐゴシック" pitchFamily="50" charset="-128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719167" y="5419907"/>
            <a:ext cx="2480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Simon Fraser</a:t>
            </a:r>
            <a:endParaRPr lang="en-US" sz="2800" b="1" dirty="0"/>
          </a:p>
        </p:txBody>
      </p:sp>
      <p:sp>
        <p:nvSpPr>
          <p:cNvPr id="8" name="Teardrop 7"/>
          <p:cNvSpPr/>
          <p:nvPr/>
        </p:nvSpPr>
        <p:spPr bwMode="auto">
          <a:xfrm rot="1904069">
            <a:off x="118189" y="2605682"/>
            <a:ext cx="2389671" cy="2430516"/>
          </a:xfrm>
          <a:prstGeom prst="teardrop">
            <a:avLst/>
          </a:prstGeom>
          <a:solidFill>
            <a:schemeClr val="bg1">
              <a:alpha val="50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489" y="3092332"/>
            <a:ext cx="24545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Paddle hard, people!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Critical comments 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ahead.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And deadlines are in</a:t>
            </a:r>
          </a:p>
          <a:p>
            <a:r>
              <a:rPr lang="en-US" b="1" i="1" dirty="0" smtClean="0">
                <a:solidFill>
                  <a:srgbClr val="000000"/>
                </a:solidFill>
              </a:rPr>
              <a:t> the boat behind!</a:t>
            </a:r>
            <a:endParaRPr lang="en-US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458</Words>
  <Application>Microsoft Office PowerPoint</Application>
  <PresentationFormat>On-screen Show (4:3)</PresentationFormat>
  <Paragraphs>152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4_EUM_template_v03</vt:lpstr>
      <vt:lpstr>CEOS PLENARY – CEOS Self Study Overview</vt:lpstr>
      <vt:lpstr>CEOS Self-Study </vt:lpstr>
      <vt:lpstr>Chronology </vt:lpstr>
      <vt:lpstr>CEOS Engagement / Involvement: This has been a true CEOS effort, from start to finish.   </vt:lpstr>
      <vt:lpstr>Major Milestones &amp; Accomplishments (1 of 3) </vt:lpstr>
      <vt:lpstr>Major Milestones &amp; Accomplishments (2 of 3) </vt:lpstr>
      <vt:lpstr>Major Milestones &amp; Accomplishments (3 of 3) </vt:lpstr>
      <vt:lpstr>CEOS Self Study Implementation Final Phase: Strategic Document Preparation </vt:lpstr>
      <vt:lpstr>CEOS Self Study Implementation Final Phase: Strategic Document Preparation</vt:lpstr>
      <vt:lpstr>CEOS Self Study Implementation Final Phase: Strategic Document Preparation</vt:lpstr>
      <vt:lpstr>  Now: New CEOS Strategic  Documents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ceos</cp:lastModifiedBy>
  <cp:revision>81</cp:revision>
  <cp:lastPrinted>2013-07-23T19:08:48Z</cp:lastPrinted>
  <dcterms:created xsi:type="dcterms:W3CDTF">2013-11-02T00:58:45Z</dcterms:created>
  <dcterms:modified xsi:type="dcterms:W3CDTF">2013-11-05T16:15:49Z</dcterms:modified>
</cp:coreProperties>
</file>