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60" r:id="rId2"/>
    <p:sldId id="263" r:id="rId3"/>
    <p:sldId id="264" r:id="rId4"/>
    <p:sldId id="265" r:id="rId5"/>
    <p:sldId id="266" r:id="rId6"/>
    <p:sldId id="267" r:id="rId7"/>
    <p:sldId id="268" r:id="rId8"/>
    <p:sldId id="269" r:id="rId9"/>
    <p:sldId id="271" r:id="rId10"/>
    <p:sldId id="272" r:id="rId11"/>
    <p:sldId id="273" r:id="rId12"/>
    <p:sldId id="270" r:id="rId13"/>
    <p:sldId id="274" r:id="rId14"/>
    <p:sldId id="275" r:id="rId15"/>
    <p:sldId id="276" r:id="rId16"/>
    <p:sldId id="277" r:id="rId17"/>
    <p:sldId id="278" r:id="rId18"/>
    <p:sldId id="279" r:id="rId19"/>
    <p:sldId id="280" r:id="rId20"/>
    <p:sldId id="281" r:id="rId21"/>
    <p:sldId id="282" r:id="rId22"/>
    <p:sldId id="283" r:id="rId23"/>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96" autoAdjust="0"/>
  </p:normalViewPr>
  <p:slideViewPr>
    <p:cSldViewPr snapToGrid="0" snapToObjects="1">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29637-6058-4E0C-9A4E-602BBECCF5BA}" type="doc">
      <dgm:prSet loTypeId="urn:microsoft.com/office/officeart/2005/8/layout/arrow2" loCatId="process" qsTypeId="urn:microsoft.com/office/officeart/2005/8/quickstyle/simple1" qsCatId="simple" csTypeId="urn:microsoft.com/office/officeart/2005/8/colors/accent1_2" csCatId="accent1" phldr="1"/>
      <dgm:spPr/>
    </dgm:pt>
    <dgm:pt modelId="{3907064F-C0AF-4B95-BB35-BA3FB979AD95}">
      <dgm:prSet phldrT="[Text]"/>
      <dgm:spPr/>
      <dgm:t>
        <a:bodyPr/>
        <a:lstStyle/>
        <a:p>
          <a:r>
            <a:rPr lang="en-US" b="1" dirty="0" smtClean="0">
              <a:solidFill>
                <a:srgbClr val="FF0000"/>
              </a:solidFill>
            </a:rPr>
            <a:t>2013: </a:t>
          </a:r>
          <a:r>
            <a:rPr lang="en-US" dirty="0" smtClean="0"/>
            <a:t>VNREDSat 1</a:t>
          </a:r>
          <a:endParaRPr lang="vi-VN" dirty="0"/>
        </a:p>
      </dgm:t>
    </dgm:pt>
    <dgm:pt modelId="{543C6842-707C-40D9-AF9B-D2536823D9EB}" type="parTrans" cxnId="{3494F588-72DA-4CD6-AD9B-336E788C2873}">
      <dgm:prSet/>
      <dgm:spPr/>
      <dgm:t>
        <a:bodyPr/>
        <a:lstStyle/>
        <a:p>
          <a:endParaRPr lang="vi-VN"/>
        </a:p>
      </dgm:t>
    </dgm:pt>
    <dgm:pt modelId="{624B7580-D8F4-4276-8CF2-8050FD9583CD}" type="sibTrans" cxnId="{3494F588-72DA-4CD6-AD9B-336E788C2873}">
      <dgm:prSet/>
      <dgm:spPr/>
      <dgm:t>
        <a:bodyPr/>
        <a:lstStyle/>
        <a:p>
          <a:endParaRPr lang="vi-VN"/>
        </a:p>
      </dgm:t>
    </dgm:pt>
    <dgm:pt modelId="{CE2B6BFC-7667-445C-8E42-741D046D77C8}">
      <dgm:prSet phldrT="[Text]"/>
      <dgm:spPr/>
      <dgm:t>
        <a:bodyPr/>
        <a:lstStyle/>
        <a:p>
          <a:r>
            <a:rPr lang="en-US" b="1" dirty="0" smtClean="0">
              <a:solidFill>
                <a:srgbClr val="FF0000"/>
              </a:solidFill>
            </a:rPr>
            <a:t>2017: </a:t>
          </a:r>
          <a:r>
            <a:rPr lang="en-US" dirty="0" smtClean="0"/>
            <a:t>VNREDSat 1b and LOTUSat 1</a:t>
          </a:r>
          <a:endParaRPr lang="vi-VN" dirty="0"/>
        </a:p>
      </dgm:t>
    </dgm:pt>
    <dgm:pt modelId="{6CFFEC53-DED1-4869-BBFA-733E96514175}" type="parTrans" cxnId="{8689FE45-78EB-4F5C-BB9C-7D3B92690554}">
      <dgm:prSet/>
      <dgm:spPr/>
      <dgm:t>
        <a:bodyPr/>
        <a:lstStyle/>
        <a:p>
          <a:endParaRPr lang="vi-VN"/>
        </a:p>
      </dgm:t>
    </dgm:pt>
    <dgm:pt modelId="{CCE717CF-4611-4814-8D12-15A420502E0E}" type="sibTrans" cxnId="{8689FE45-78EB-4F5C-BB9C-7D3B92690554}">
      <dgm:prSet/>
      <dgm:spPr/>
      <dgm:t>
        <a:bodyPr/>
        <a:lstStyle/>
        <a:p>
          <a:endParaRPr lang="vi-VN"/>
        </a:p>
      </dgm:t>
    </dgm:pt>
    <dgm:pt modelId="{0023B7E8-0B0A-43B8-AE70-E8F8E3C7A27B}">
      <dgm:prSet phldrT="[Text]"/>
      <dgm:spPr/>
      <dgm:t>
        <a:bodyPr/>
        <a:lstStyle/>
        <a:p>
          <a:r>
            <a:rPr lang="en-US" b="1" dirty="0" smtClean="0">
              <a:solidFill>
                <a:srgbClr val="FF0000"/>
              </a:solidFill>
            </a:rPr>
            <a:t>2020: </a:t>
          </a:r>
          <a:r>
            <a:rPr lang="en-US" dirty="0" smtClean="0"/>
            <a:t>LOTUSat 2</a:t>
          </a:r>
          <a:endParaRPr lang="vi-VN" dirty="0"/>
        </a:p>
      </dgm:t>
    </dgm:pt>
    <dgm:pt modelId="{429EB3AD-704C-4342-B05A-08780FEF40D6}" type="parTrans" cxnId="{8F94FCD7-AB83-4752-BEEF-C3F7FD00856E}">
      <dgm:prSet/>
      <dgm:spPr/>
      <dgm:t>
        <a:bodyPr/>
        <a:lstStyle/>
        <a:p>
          <a:endParaRPr lang="vi-VN"/>
        </a:p>
      </dgm:t>
    </dgm:pt>
    <dgm:pt modelId="{457633C9-EEDB-4E30-B29C-B7F638B72564}" type="sibTrans" cxnId="{8F94FCD7-AB83-4752-BEEF-C3F7FD00856E}">
      <dgm:prSet/>
      <dgm:spPr/>
      <dgm:t>
        <a:bodyPr/>
        <a:lstStyle/>
        <a:p>
          <a:endParaRPr lang="vi-VN"/>
        </a:p>
      </dgm:t>
    </dgm:pt>
    <dgm:pt modelId="{16AF3804-C652-4224-B9AB-E52562AC6AB0}" type="pres">
      <dgm:prSet presAssocID="{42D29637-6058-4E0C-9A4E-602BBECCF5BA}" presName="arrowDiagram" presStyleCnt="0">
        <dgm:presLayoutVars>
          <dgm:chMax val="5"/>
          <dgm:dir/>
          <dgm:resizeHandles val="exact"/>
        </dgm:presLayoutVars>
      </dgm:prSet>
      <dgm:spPr/>
    </dgm:pt>
    <dgm:pt modelId="{CCA74788-7241-4FE1-8026-884DB6908DA5}" type="pres">
      <dgm:prSet presAssocID="{42D29637-6058-4E0C-9A4E-602BBECCF5BA}" presName="arrow" presStyleLbl="bgShp" presStyleIdx="0" presStyleCnt="1"/>
      <dgm:spPr/>
    </dgm:pt>
    <dgm:pt modelId="{8DBAA71E-6896-4079-B5C0-035FC769F19D}" type="pres">
      <dgm:prSet presAssocID="{42D29637-6058-4E0C-9A4E-602BBECCF5BA}" presName="arrowDiagram3" presStyleCnt="0"/>
      <dgm:spPr/>
    </dgm:pt>
    <dgm:pt modelId="{E3E70C04-179A-4DF7-9696-7FADE7A8A8A4}" type="pres">
      <dgm:prSet presAssocID="{3907064F-C0AF-4B95-BB35-BA3FB979AD95}" presName="bullet3a" presStyleLbl="node1" presStyleIdx="0" presStyleCnt="3"/>
      <dgm:spPr/>
    </dgm:pt>
    <dgm:pt modelId="{447131D6-9F76-493C-8D9C-51B1C4C4630F}" type="pres">
      <dgm:prSet presAssocID="{3907064F-C0AF-4B95-BB35-BA3FB979AD95}" presName="textBox3a" presStyleLbl="revTx" presStyleIdx="0" presStyleCnt="3" custScaleX="138599">
        <dgm:presLayoutVars>
          <dgm:bulletEnabled val="1"/>
        </dgm:presLayoutVars>
      </dgm:prSet>
      <dgm:spPr/>
      <dgm:t>
        <a:bodyPr/>
        <a:lstStyle/>
        <a:p>
          <a:endParaRPr lang="vi-VN"/>
        </a:p>
      </dgm:t>
    </dgm:pt>
    <dgm:pt modelId="{45FCC452-10A2-45DA-9EE4-6B3820145162}" type="pres">
      <dgm:prSet presAssocID="{CE2B6BFC-7667-445C-8E42-741D046D77C8}" presName="bullet3b" presStyleLbl="node1" presStyleIdx="1" presStyleCnt="3"/>
      <dgm:spPr/>
    </dgm:pt>
    <dgm:pt modelId="{792F0D52-A929-435F-A345-18A72AC0A01B}" type="pres">
      <dgm:prSet presAssocID="{CE2B6BFC-7667-445C-8E42-741D046D77C8}" presName="textBox3b" presStyleLbl="revTx" presStyleIdx="1" presStyleCnt="3">
        <dgm:presLayoutVars>
          <dgm:bulletEnabled val="1"/>
        </dgm:presLayoutVars>
      </dgm:prSet>
      <dgm:spPr/>
      <dgm:t>
        <a:bodyPr/>
        <a:lstStyle/>
        <a:p>
          <a:endParaRPr lang="vi-VN"/>
        </a:p>
      </dgm:t>
    </dgm:pt>
    <dgm:pt modelId="{C745A343-C2D1-46E2-B9C2-2D5EB5321344}" type="pres">
      <dgm:prSet presAssocID="{0023B7E8-0B0A-43B8-AE70-E8F8E3C7A27B}" presName="bullet3c" presStyleLbl="node1" presStyleIdx="2" presStyleCnt="3"/>
      <dgm:spPr/>
    </dgm:pt>
    <dgm:pt modelId="{4258D3EA-0F2C-49A6-8ECB-FFE02A0E63B0}" type="pres">
      <dgm:prSet presAssocID="{0023B7E8-0B0A-43B8-AE70-E8F8E3C7A27B}" presName="textBox3c" presStyleLbl="revTx" presStyleIdx="2" presStyleCnt="3" custScaleX="108268">
        <dgm:presLayoutVars>
          <dgm:bulletEnabled val="1"/>
        </dgm:presLayoutVars>
      </dgm:prSet>
      <dgm:spPr/>
      <dgm:t>
        <a:bodyPr/>
        <a:lstStyle/>
        <a:p>
          <a:endParaRPr lang="vi-VN"/>
        </a:p>
      </dgm:t>
    </dgm:pt>
  </dgm:ptLst>
  <dgm:cxnLst>
    <dgm:cxn modelId="{8689FE45-78EB-4F5C-BB9C-7D3B92690554}" srcId="{42D29637-6058-4E0C-9A4E-602BBECCF5BA}" destId="{CE2B6BFC-7667-445C-8E42-741D046D77C8}" srcOrd="1" destOrd="0" parTransId="{6CFFEC53-DED1-4869-BBFA-733E96514175}" sibTransId="{CCE717CF-4611-4814-8D12-15A420502E0E}"/>
    <dgm:cxn modelId="{8F94FCD7-AB83-4752-BEEF-C3F7FD00856E}" srcId="{42D29637-6058-4E0C-9A4E-602BBECCF5BA}" destId="{0023B7E8-0B0A-43B8-AE70-E8F8E3C7A27B}" srcOrd="2" destOrd="0" parTransId="{429EB3AD-704C-4342-B05A-08780FEF40D6}" sibTransId="{457633C9-EEDB-4E30-B29C-B7F638B72564}"/>
    <dgm:cxn modelId="{460D0202-87D5-4B83-8640-7B9A738F0F59}" type="presOf" srcId="{42D29637-6058-4E0C-9A4E-602BBECCF5BA}" destId="{16AF3804-C652-4224-B9AB-E52562AC6AB0}" srcOrd="0" destOrd="0" presId="urn:microsoft.com/office/officeart/2005/8/layout/arrow2"/>
    <dgm:cxn modelId="{27063087-D84B-4EB6-8AF3-18A822B5C85B}" type="presOf" srcId="{3907064F-C0AF-4B95-BB35-BA3FB979AD95}" destId="{447131D6-9F76-493C-8D9C-51B1C4C4630F}" srcOrd="0" destOrd="0" presId="urn:microsoft.com/office/officeart/2005/8/layout/arrow2"/>
    <dgm:cxn modelId="{14CE5EBD-E1F6-4357-8CF5-63947A70A551}" type="presOf" srcId="{0023B7E8-0B0A-43B8-AE70-E8F8E3C7A27B}" destId="{4258D3EA-0F2C-49A6-8ECB-FFE02A0E63B0}" srcOrd="0" destOrd="0" presId="urn:microsoft.com/office/officeart/2005/8/layout/arrow2"/>
    <dgm:cxn modelId="{3494F588-72DA-4CD6-AD9B-336E788C2873}" srcId="{42D29637-6058-4E0C-9A4E-602BBECCF5BA}" destId="{3907064F-C0AF-4B95-BB35-BA3FB979AD95}" srcOrd="0" destOrd="0" parTransId="{543C6842-707C-40D9-AF9B-D2536823D9EB}" sibTransId="{624B7580-D8F4-4276-8CF2-8050FD9583CD}"/>
    <dgm:cxn modelId="{DEDC8578-A573-445F-AC2D-D74313931860}" type="presOf" srcId="{CE2B6BFC-7667-445C-8E42-741D046D77C8}" destId="{792F0D52-A929-435F-A345-18A72AC0A01B}" srcOrd="0" destOrd="0" presId="urn:microsoft.com/office/officeart/2005/8/layout/arrow2"/>
    <dgm:cxn modelId="{223B88F6-E18C-411E-BE8F-9A93B9C2D6F2}" type="presParOf" srcId="{16AF3804-C652-4224-B9AB-E52562AC6AB0}" destId="{CCA74788-7241-4FE1-8026-884DB6908DA5}" srcOrd="0" destOrd="0" presId="urn:microsoft.com/office/officeart/2005/8/layout/arrow2"/>
    <dgm:cxn modelId="{FF29DEBB-48B5-4B2E-B903-878BC3EE558F}" type="presParOf" srcId="{16AF3804-C652-4224-B9AB-E52562AC6AB0}" destId="{8DBAA71E-6896-4079-B5C0-035FC769F19D}" srcOrd="1" destOrd="0" presId="urn:microsoft.com/office/officeart/2005/8/layout/arrow2"/>
    <dgm:cxn modelId="{473BA40B-2FA3-46DF-85C7-11EA98034ECD}" type="presParOf" srcId="{8DBAA71E-6896-4079-B5C0-035FC769F19D}" destId="{E3E70C04-179A-4DF7-9696-7FADE7A8A8A4}" srcOrd="0" destOrd="0" presId="urn:microsoft.com/office/officeart/2005/8/layout/arrow2"/>
    <dgm:cxn modelId="{47F7B043-D9C8-47D8-9FD2-24E1FB7B7918}" type="presParOf" srcId="{8DBAA71E-6896-4079-B5C0-035FC769F19D}" destId="{447131D6-9F76-493C-8D9C-51B1C4C4630F}" srcOrd="1" destOrd="0" presId="urn:microsoft.com/office/officeart/2005/8/layout/arrow2"/>
    <dgm:cxn modelId="{1815AC19-BF18-446B-94D4-73CBF48E151A}" type="presParOf" srcId="{8DBAA71E-6896-4079-B5C0-035FC769F19D}" destId="{45FCC452-10A2-45DA-9EE4-6B3820145162}" srcOrd="2" destOrd="0" presId="urn:microsoft.com/office/officeart/2005/8/layout/arrow2"/>
    <dgm:cxn modelId="{EC894664-6B26-443D-8931-DD313FB83F92}" type="presParOf" srcId="{8DBAA71E-6896-4079-B5C0-035FC769F19D}" destId="{792F0D52-A929-435F-A345-18A72AC0A01B}" srcOrd="3" destOrd="0" presId="urn:microsoft.com/office/officeart/2005/8/layout/arrow2"/>
    <dgm:cxn modelId="{430C80DF-9A4F-4878-9177-19A071BBF6BA}" type="presParOf" srcId="{8DBAA71E-6896-4079-B5C0-035FC769F19D}" destId="{C745A343-C2D1-46E2-B9C2-2D5EB5321344}" srcOrd="4" destOrd="0" presId="urn:microsoft.com/office/officeart/2005/8/layout/arrow2"/>
    <dgm:cxn modelId="{93230A56-5CA9-47A9-8B9C-AED215D861D8}" type="presParOf" srcId="{8DBAA71E-6896-4079-B5C0-035FC769F19D}" destId="{4258D3EA-0F2C-49A6-8ECB-FFE02A0E63B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74788-7241-4FE1-8026-884DB6908DA5}">
      <dsp:nvSpPr>
        <dsp:cNvPr id="0" name=""/>
        <dsp:cNvSpPr/>
      </dsp:nvSpPr>
      <dsp:spPr>
        <a:xfrm>
          <a:off x="0" y="265900"/>
          <a:ext cx="6286544" cy="392909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70C04-179A-4DF7-9696-7FADE7A8A8A4}">
      <dsp:nvSpPr>
        <dsp:cNvPr id="0" name=""/>
        <dsp:cNvSpPr/>
      </dsp:nvSpPr>
      <dsp:spPr>
        <a:xfrm>
          <a:off x="798391" y="2977758"/>
          <a:ext cx="163450" cy="1634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131D6-9F76-493C-8D9C-51B1C4C4630F}">
      <dsp:nvSpPr>
        <dsp:cNvPr id="0" name=""/>
        <dsp:cNvSpPr/>
      </dsp:nvSpPr>
      <dsp:spPr>
        <a:xfrm>
          <a:off x="597423" y="3059483"/>
          <a:ext cx="2030149" cy="113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09" tIns="0" rIns="0" bIns="0" numCol="1" spcCol="1270" anchor="t" anchorCtr="0">
          <a:noAutofit/>
        </a:bodyPr>
        <a:lstStyle/>
        <a:p>
          <a:pPr lvl="0" algn="l" defTabSz="933450">
            <a:lnSpc>
              <a:spcPct val="90000"/>
            </a:lnSpc>
            <a:spcBef>
              <a:spcPct val="0"/>
            </a:spcBef>
            <a:spcAft>
              <a:spcPct val="35000"/>
            </a:spcAft>
          </a:pPr>
          <a:r>
            <a:rPr lang="en-US" sz="2100" b="1" kern="1200" dirty="0" smtClean="0">
              <a:solidFill>
                <a:srgbClr val="FF0000"/>
              </a:solidFill>
            </a:rPr>
            <a:t>2013: </a:t>
          </a:r>
          <a:r>
            <a:rPr lang="en-US" sz="2100" kern="1200" dirty="0" smtClean="0"/>
            <a:t>VNREDSat 1</a:t>
          </a:r>
          <a:endParaRPr lang="vi-VN" sz="2100" kern="1200" dirty="0"/>
        </a:p>
      </dsp:txBody>
      <dsp:txXfrm>
        <a:off x="597423" y="3059483"/>
        <a:ext cx="2030149" cy="1135507"/>
      </dsp:txXfrm>
    </dsp:sp>
    <dsp:sp modelId="{45FCC452-10A2-45DA-9EE4-6B3820145162}">
      <dsp:nvSpPr>
        <dsp:cNvPr id="0" name=""/>
        <dsp:cNvSpPr/>
      </dsp:nvSpPr>
      <dsp:spPr>
        <a:xfrm>
          <a:off x="2241152" y="1909832"/>
          <a:ext cx="295467" cy="295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F0D52-A929-435F-A345-18A72AC0A01B}">
      <dsp:nvSpPr>
        <dsp:cNvPr id="0" name=""/>
        <dsp:cNvSpPr/>
      </dsp:nvSpPr>
      <dsp:spPr>
        <a:xfrm>
          <a:off x="2388886" y="2057566"/>
          <a:ext cx="1508770" cy="213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62" tIns="0" rIns="0" bIns="0" numCol="1" spcCol="1270" anchor="t" anchorCtr="0">
          <a:noAutofit/>
        </a:bodyPr>
        <a:lstStyle/>
        <a:p>
          <a:pPr lvl="0" algn="l" defTabSz="933450">
            <a:lnSpc>
              <a:spcPct val="90000"/>
            </a:lnSpc>
            <a:spcBef>
              <a:spcPct val="0"/>
            </a:spcBef>
            <a:spcAft>
              <a:spcPct val="35000"/>
            </a:spcAft>
          </a:pPr>
          <a:r>
            <a:rPr lang="en-US" sz="2100" b="1" kern="1200" dirty="0" smtClean="0">
              <a:solidFill>
                <a:srgbClr val="FF0000"/>
              </a:solidFill>
            </a:rPr>
            <a:t>2017: </a:t>
          </a:r>
          <a:r>
            <a:rPr lang="en-US" sz="2100" kern="1200" dirty="0" smtClean="0"/>
            <a:t>VNREDSat 1b and LOTUSat 1</a:t>
          </a:r>
          <a:endParaRPr lang="vi-VN" sz="2100" kern="1200" dirty="0"/>
        </a:p>
      </dsp:txBody>
      <dsp:txXfrm>
        <a:off x="2388886" y="2057566"/>
        <a:ext cx="1508770" cy="2137424"/>
      </dsp:txXfrm>
    </dsp:sp>
    <dsp:sp modelId="{C745A343-C2D1-46E2-B9C2-2D5EB5321344}">
      <dsp:nvSpPr>
        <dsp:cNvPr id="0" name=""/>
        <dsp:cNvSpPr/>
      </dsp:nvSpPr>
      <dsp:spPr>
        <a:xfrm>
          <a:off x="3976239" y="1259960"/>
          <a:ext cx="408625" cy="408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8D3EA-0F2C-49A6-8ECB-FFE02A0E63B0}">
      <dsp:nvSpPr>
        <dsp:cNvPr id="0" name=""/>
        <dsp:cNvSpPr/>
      </dsp:nvSpPr>
      <dsp:spPr>
        <a:xfrm>
          <a:off x="4118179" y="1464273"/>
          <a:ext cx="1633515" cy="2730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22" tIns="0" rIns="0" bIns="0" numCol="1" spcCol="1270" anchor="t" anchorCtr="0">
          <a:noAutofit/>
        </a:bodyPr>
        <a:lstStyle/>
        <a:p>
          <a:pPr lvl="0" algn="l" defTabSz="933450">
            <a:lnSpc>
              <a:spcPct val="90000"/>
            </a:lnSpc>
            <a:spcBef>
              <a:spcPct val="0"/>
            </a:spcBef>
            <a:spcAft>
              <a:spcPct val="35000"/>
            </a:spcAft>
          </a:pPr>
          <a:r>
            <a:rPr lang="en-US" sz="2100" b="1" kern="1200" dirty="0" smtClean="0">
              <a:solidFill>
                <a:srgbClr val="FF0000"/>
              </a:solidFill>
            </a:rPr>
            <a:t>2020: </a:t>
          </a:r>
          <a:r>
            <a:rPr lang="en-US" sz="2100" kern="1200" dirty="0" smtClean="0"/>
            <a:t>LOTUSat 2</a:t>
          </a:r>
          <a:endParaRPr lang="vi-VN" sz="2100" kern="1200" dirty="0"/>
        </a:p>
      </dsp:txBody>
      <dsp:txXfrm>
        <a:off x="4118179" y="1464273"/>
        <a:ext cx="1633515" cy="273071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11/5/2013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dirty="0">
              <a:latin typeface="Tahoma" pitchFamily="34" charset="0"/>
            </a:endParaRPr>
          </a:p>
        </p:txBody>
      </p:sp>
      <p:sp>
        <p:nvSpPr>
          <p:cNvPr id="6"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en-US" sz="1400" b="0" noProof="0" dirty="0" smtClean="0">
                <a:solidFill>
                  <a:schemeClr val="tx2">
                    <a:lumMod val="50000"/>
                  </a:schemeClr>
                </a:solidFill>
                <a:latin typeface="Century Gothic" pitchFamily="34" charset="0"/>
              </a:rPr>
              <a:t>27</a:t>
            </a:r>
            <a:r>
              <a:rPr lang="en-US" sz="1400" b="0" baseline="30000" noProof="0" dirty="0" smtClean="0">
                <a:solidFill>
                  <a:schemeClr val="tx2">
                    <a:lumMod val="50000"/>
                  </a:schemeClr>
                </a:solidFill>
                <a:latin typeface="Century Gothic" pitchFamily="34" charset="0"/>
              </a:rPr>
              <a:t>th</a:t>
            </a:r>
            <a:r>
              <a:rPr lang="en-US" sz="1400" b="0" baseline="0" noProof="0" dirty="0" smtClean="0">
                <a:solidFill>
                  <a:schemeClr val="tx2">
                    <a:lumMod val="50000"/>
                  </a:schemeClr>
                </a:solidFill>
                <a:latin typeface="Century Gothic" pitchFamily="34" charset="0"/>
              </a:rPr>
              <a:t> </a:t>
            </a:r>
            <a:r>
              <a:rPr lang="en-US" sz="1400" b="0" noProof="0" dirty="0" smtClean="0">
                <a:solidFill>
                  <a:schemeClr val="tx2">
                    <a:lumMod val="50000"/>
                  </a:schemeClr>
                </a:solidFill>
                <a:latin typeface="Century Gothic" pitchFamily="34" charset="0"/>
              </a:rPr>
              <a:t>CEOS Plenary |</a:t>
            </a:r>
            <a:r>
              <a:rPr lang="en-US" sz="1400" b="0" kern="1200" noProof="0" dirty="0" smtClean="0">
                <a:solidFill>
                  <a:schemeClr val="tx2">
                    <a:lumMod val="50000"/>
                  </a:schemeClr>
                </a:solidFill>
                <a:latin typeface="Century Gothic" pitchFamily="34" charset="0"/>
                <a:ea typeface="ＭＳ Ｐゴシック" pitchFamily="-106" charset="-128"/>
                <a:cs typeface="+mn-cs"/>
              </a:rPr>
              <a:t>Montréal </a:t>
            </a:r>
            <a:r>
              <a:rPr lang="en-US" sz="1400" b="0" noProof="0" dirty="0" smtClean="0">
                <a:solidFill>
                  <a:schemeClr val="tx2">
                    <a:lumMod val="50000"/>
                  </a:schemeClr>
                </a:solidFill>
                <a:latin typeface="Century Gothic" pitchFamily="34" charset="0"/>
              </a:rPr>
              <a:t>| 5 - 6 November 2013</a:t>
            </a:r>
            <a:endParaRPr lang="en-US" sz="1400" b="0" noProof="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cst.ac.v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p:txBody>
          <a:bodyPr/>
          <a:lstStyle/>
          <a:p>
            <a:pPr eaLnBrk="1" hangingPunct="1"/>
            <a:r>
              <a:rPr lang="en-GB" altLang="ja-JP" dirty="0" smtClean="0">
                <a:latin typeface="Calibri" pitchFamily="34" charset="0"/>
                <a:ea typeface="ＭＳ Ｐゴシック" pitchFamily="50" charset="-128"/>
              </a:rPr>
              <a:t>&lt;Agenda item: X&gt;</a:t>
            </a:r>
          </a:p>
          <a:p>
            <a:pPr eaLnBrk="1" hangingPunct="1"/>
            <a:r>
              <a:rPr lang="en-GB" altLang="ja-JP" dirty="0" smtClean="0">
                <a:latin typeface="Calibri" pitchFamily="34" charset="0"/>
                <a:ea typeface="ＭＳ Ｐゴシック" pitchFamily="50" charset="-128"/>
              </a:rPr>
              <a:t>Vu </a:t>
            </a:r>
            <a:r>
              <a:rPr lang="en-GB" altLang="ja-JP" dirty="0" smtClean="0">
                <a:latin typeface="Calibri" pitchFamily="34" charset="0"/>
                <a:ea typeface="ＭＳ Ｐゴシック" pitchFamily="50" charset="-128"/>
              </a:rPr>
              <a:t>Anh</a:t>
            </a:r>
            <a:r>
              <a:rPr lang="en-GB" altLang="ja-JP" dirty="0" smtClean="0">
                <a:latin typeface="Calibri" pitchFamily="34" charset="0"/>
                <a:ea typeface="ＭＳ Ｐゴシック" pitchFamily="50" charset="-128"/>
              </a:rPr>
              <a:t> TUAN</a:t>
            </a:r>
          </a:p>
        </p:txBody>
      </p:sp>
      <p:sp>
        <p:nvSpPr>
          <p:cNvPr id="13315" name="Rectangle 44"/>
          <p:cNvSpPr>
            <a:spLocks noGrp="1" noChangeArrowheads="1"/>
          </p:cNvSpPr>
          <p:nvPr>
            <p:ph type="ctrTitle"/>
          </p:nvPr>
        </p:nvSpPr>
        <p:spPr/>
        <p:txBody>
          <a:bodyPr/>
          <a:lstStyle/>
          <a:p>
            <a:r>
              <a:rPr lang="en-US" dirty="0" smtClean="0"/>
              <a:t>Earth Observation Satellite projects in Vietnam</a:t>
            </a:r>
          </a:p>
        </p:txBody>
      </p:sp>
      <p:pic>
        <p:nvPicPr>
          <p:cNvPr id="6" name="Picture 8" descr="Vietnamese Academy of Science and Technology">
            <a:hlinkClick r:id="rId3"/>
          </p:cNvPr>
          <p:cNvPicPr>
            <a:picLocks noChangeAspect="1" noChangeArrowheads="1"/>
          </p:cNvPicPr>
          <p:nvPr/>
        </p:nvPicPr>
        <p:blipFill>
          <a:blip r:embed="rId4" cstate="print"/>
          <a:srcRect/>
          <a:stretch>
            <a:fillRect/>
          </a:stretch>
        </p:blipFill>
        <p:spPr bwMode="auto">
          <a:xfrm>
            <a:off x="7629099" y="192955"/>
            <a:ext cx="1271646" cy="857699"/>
          </a:xfrm>
          <a:prstGeom prst="rect">
            <a:avLst/>
          </a:prstGeom>
          <a:ln>
            <a:noFill/>
          </a:ln>
          <a:effectLst>
            <a:softEdge rad="112500"/>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10</a:t>
            </a:fld>
            <a:endParaRPr lang="en-US" dirty="0"/>
          </a:p>
        </p:txBody>
      </p:sp>
      <p:sp>
        <p:nvSpPr>
          <p:cNvPr id="3" name="Content Placeholder 2"/>
          <p:cNvSpPr>
            <a:spLocks noGrp="1"/>
          </p:cNvSpPr>
          <p:nvPr>
            <p:ph sz="quarter" idx="11"/>
          </p:nvPr>
        </p:nvSpPr>
        <p:spPr/>
        <p:txBody>
          <a:bodyPr/>
          <a:lstStyle/>
          <a:p>
            <a:pPr marL="0" indent="0">
              <a:buNone/>
            </a:pPr>
            <a:r>
              <a:rPr lang="en-US" sz="2800" dirty="0" smtClean="0"/>
              <a:t>VNREDSat 1 project</a:t>
            </a:r>
            <a:r>
              <a:rPr lang="en-US" dirty="0" smtClean="0"/>
              <a:t>:</a:t>
            </a:r>
          </a:p>
          <a:p>
            <a:pPr eaLnBrk="1" hangingPunct="1"/>
            <a:r>
              <a:rPr lang="en-US" dirty="0"/>
              <a:t>The 1</a:t>
            </a:r>
            <a:r>
              <a:rPr lang="en-US" baseline="30000" dirty="0"/>
              <a:t>st</a:t>
            </a:r>
            <a:r>
              <a:rPr lang="en-US" dirty="0"/>
              <a:t> optical earth-observation satellite of Vietnam</a:t>
            </a:r>
          </a:p>
          <a:p>
            <a:pPr eaLnBrk="1" hangingPunct="1"/>
            <a:r>
              <a:rPr lang="en-US" dirty="0"/>
              <a:t>Mission: Earth observation in  PAN and 4 MS bands (Blue, Green, Red, near Infrared)</a:t>
            </a:r>
          </a:p>
          <a:p>
            <a:pPr eaLnBrk="1" hangingPunct="1"/>
            <a:r>
              <a:rPr lang="en-US" dirty="0"/>
              <a:t>Revisit time: 3 days</a:t>
            </a:r>
          </a:p>
          <a:p>
            <a:pPr eaLnBrk="1" hangingPunct="1"/>
            <a:r>
              <a:rPr lang="en-US" dirty="0"/>
              <a:t>Orbit characteristics: SSO, 680 km altitude</a:t>
            </a:r>
          </a:p>
          <a:p>
            <a:pPr eaLnBrk="1" hangingPunct="1"/>
            <a:r>
              <a:rPr lang="en-US" dirty="0"/>
              <a:t>Local time of ascending node : 10:30 PM</a:t>
            </a:r>
          </a:p>
          <a:p>
            <a:pPr eaLnBrk="1" hangingPunct="1"/>
            <a:r>
              <a:rPr lang="en-US" dirty="0"/>
              <a:t>Spatial resolution: 2.5m (PAN) and 10m (MS)</a:t>
            </a:r>
          </a:p>
          <a:p>
            <a:pPr eaLnBrk="1" hangingPunct="1"/>
            <a:r>
              <a:rPr lang="en-US" dirty="0"/>
              <a:t>Platform: 600 mm x 570 mm x 500 mm</a:t>
            </a:r>
          </a:p>
          <a:p>
            <a:pPr eaLnBrk="1" hangingPunct="1"/>
            <a:r>
              <a:rPr lang="en-US" dirty="0"/>
              <a:t>Total mass: ~130kg</a:t>
            </a:r>
          </a:p>
          <a:p>
            <a:pPr eaLnBrk="1" hangingPunct="1"/>
            <a:r>
              <a:rPr lang="en-US" dirty="0"/>
              <a:t>Life-time: 5 years (guaranteed) </a:t>
            </a:r>
          </a:p>
        </p:txBody>
      </p:sp>
      <p:sp>
        <p:nvSpPr>
          <p:cNvPr id="4" name="Title 3"/>
          <p:cNvSpPr>
            <a:spLocks noGrp="1"/>
          </p:cNvSpPr>
          <p:nvPr>
            <p:ph type="title"/>
          </p:nvPr>
        </p:nvSpPr>
        <p:spPr/>
        <p:txBody>
          <a:bodyPr/>
          <a:lstStyle/>
          <a:p>
            <a:r>
              <a:rPr lang="en-US" dirty="0"/>
              <a:t>VAST activities in EOS</a:t>
            </a:r>
          </a:p>
        </p:txBody>
      </p:sp>
    </p:spTree>
    <p:extLst>
      <p:ext uri="{BB962C8B-B14F-4D97-AF65-F5344CB8AC3E}">
        <p14:creationId xmlns:p14="http://schemas.microsoft.com/office/powerpoint/2010/main" val="335753031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11</a:t>
            </a:fld>
            <a:endParaRPr lang="en-US" dirty="0"/>
          </a:p>
        </p:txBody>
      </p:sp>
      <p:sp>
        <p:nvSpPr>
          <p:cNvPr id="3" name="Content Placeholder 2"/>
          <p:cNvSpPr>
            <a:spLocks noGrp="1"/>
          </p:cNvSpPr>
          <p:nvPr>
            <p:ph sz="quarter" idx="11"/>
          </p:nvPr>
        </p:nvSpPr>
        <p:spPr/>
        <p:txBody>
          <a:bodyPr/>
          <a:lstStyle/>
          <a:p>
            <a:pPr marL="0" indent="0">
              <a:buNone/>
            </a:pPr>
            <a:r>
              <a:rPr lang="en-US" sz="2800" dirty="0" smtClean="0"/>
              <a:t>VNREDSat 1 project</a:t>
            </a:r>
            <a:r>
              <a:rPr lang="en-US" dirty="0" smtClean="0"/>
              <a:t>:</a:t>
            </a:r>
          </a:p>
          <a:p>
            <a:pPr marL="0" indent="0">
              <a:buNone/>
            </a:pPr>
            <a:endParaRPr lang="en-US" dirty="0" smtClean="0"/>
          </a:p>
        </p:txBody>
      </p:sp>
      <p:sp>
        <p:nvSpPr>
          <p:cNvPr id="4" name="Title 3"/>
          <p:cNvSpPr>
            <a:spLocks noGrp="1"/>
          </p:cNvSpPr>
          <p:nvPr>
            <p:ph type="title"/>
          </p:nvPr>
        </p:nvSpPr>
        <p:spPr/>
        <p:txBody>
          <a:bodyPr/>
          <a:lstStyle/>
          <a:p>
            <a:r>
              <a:rPr lang="en-US" dirty="0"/>
              <a:t>VAST activities in EOS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6260"/>
            <a:ext cx="5727042" cy="3466175"/>
          </a:xfrm>
          <a:prstGeom prst="rect">
            <a:avLst/>
          </a:prstGeom>
          <a:noFill/>
          <a:ln w="9525">
            <a:noFill/>
            <a:miter lim="800000"/>
            <a:headEnd/>
            <a:tailEnd/>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130" y="2209108"/>
            <a:ext cx="38592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strosat 100 vue avant"/>
          <p:cNvPicPr>
            <a:picLocks noChangeAspect="1" noChangeArrowheads="1"/>
          </p:cNvPicPr>
          <p:nvPr/>
        </p:nvPicPr>
        <p:blipFill>
          <a:blip r:embed="rId4">
            <a:extLst>
              <a:ext uri="{28A0092B-C50C-407E-A947-70E740481C1C}">
                <a14:useLocalDpi xmlns:a14="http://schemas.microsoft.com/office/drawing/2010/main" val="0"/>
              </a:ext>
            </a:extLst>
          </a:blip>
          <a:srcRect t="12508" r="7610" b="6822"/>
          <a:stretch>
            <a:fillRect/>
          </a:stretch>
        </p:blipFill>
        <p:spPr bwMode="auto">
          <a:xfrm>
            <a:off x="1676400" y="1981200"/>
            <a:ext cx="50419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8071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12</a:t>
            </a:fld>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a:t>VAST activities in EOS</a:t>
            </a:r>
          </a:p>
        </p:txBody>
      </p:sp>
      <p:sp>
        <p:nvSpPr>
          <p:cNvPr id="5" name="Slide Number Placeholder 4"/>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6E8B0D3C-9A88-45E2-81C2-FE62DCE44DE1}" type="slidenum">
              <a:rPr lang="en-US" sz="1200">
                <a:solidFill>
                  <a:schemeClr val="tx2">
                    <a:shade val="90000"/>
                  </a:schemeClr>
                </a:solidFill>
                <a:latin typeface="+mn-lt"/>
                <a:cs typeface="+mn-cs"/>
              </a:rPr>
              <a:pPr algn="r" fontAlgn="auto">
                <a:spcBef>
                  <a:spcPts val="0"/>
                </a:spcBef>
                <a:spcAft>
                  <a:spcPts val="0"/>
                </a:spcAft>
                <a:defRPr/>
              </a:pPr>
              <a:t>12</a:t>
            </a:fld>
            <a:endParaRPr lang="en-US" sz="1200" dirty="0">
              <a:solidFill>
                <a:schemeClr val="tx2">
                  <a:shade val="90000"/>
                </a:schemeClr>
              </a:solidFill>
              <a:latin typeface="+mn-lt"/>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59134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3733800"/>
            <a:ext cx="6175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6056312" y="1789113"/>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VNREDSat-1 access corridors over 1 day</a:t>
            </a:r>
          </a:p>
        </p:txBody>
      </p:sp>
      <p:sp>
        <p:nvSpPr>
          <p:cNvPr id="9" name="TextBox 6"/>
          <p:cNvSpPr txBox="1">
            <a:spLocks noChangeArrowheads="1"/>
          </p:cNvSpPr>
          <p:nvPr/>
        </p:nvSpPr>
        <p:spPr bwMode="auto">
          <a:xfrm>
            <a:off x="304800" y="4572000"/>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VNREDSat-1 access corridors over 3 day:</a:t>
            </a:r>
          </a:p>
          <a:p>
            <a:pPr algn="ctr" eaLnBrk="1" hangingPunct="1"/>
            <a:r>
              <a:rPr lang="en-US" dirty="0"/>
              <a:t>Whole world coverage</a:t>
            </a:r>
          </a:p>
        </p:txBody>
      </p:sp>
    </p:spTree>
    <p:extLst>
      <p:ext uri="{BB962C8B-B14F-4D97-AF65-F5344CB8AC3E}">
        <p14:creationId xmlns:p14="http://schemas.microsoft.com/office/powerpoint/2010/main" val="40649084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13</a:t>
            </a:fld>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a:t>VAST activities in EOS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92322"/>
            <a:ext cx="8003528" cy="50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5489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14</a:t>
            </a:fld>
            <a:endParaRPr lang="en-US" dirty="0"/>
          </a:p>
        </p:txBody>
      </p:sp>
      <p:sp>
        <p:nvSpPr>
          <p:cNvPr id="3" name="Content Placeholder 2"/>
          <p:cNvSpPr>
            <a:spLocks noGrp="1"/>
          </p:cNvSpPr>
          <p:nvPr>
            <p:ph sz="quarter" idx="11"/>
          </p:nvPr>
        </p:nvSpPr>
        <p:spPr/>
        <p:txBody>
          <a:bodyPr/>
          <a:lstStyle/>
          <a:p>
            <a:endParaRPr lang="en-US" dirty="0"/>
          </a:p>
        </p:txBody>
      </p:sp>
      <p:sp>
        <p:nvSpPr>
          <p:cNvPr id="4" name="Title 3"/>
          <p:cNvSpPr>
            <a:spLocks noGrp="1"/>
          </p:cNvSpPr>
          <p:nvPr>
            <p:ph type="title"/>
          </p:nvPr>
        </p:nvSpPr>
        <p:spPr/>
        <p:txBody>
          <a:bodyPr/>
          <a:lstStyle/>
          <a:p>
            <a:r>
              <a:rPr lang="en-US" dirty="0"/>
              <a:t>VAST activities in EOS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5775"/>
            <a:ext cx="8104188"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3611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15</a:t>
            </a:fld>
            <a:endParaRPr lang="en-US" dirty="0"/>
          </a:p>
        </p:txBody>
      </p:sp>
      <p:sp>
        <p:nvSpPr>
          <p:cNvPr id="3" name="Content Placeholder 2"/>
          <p:cNvSpPr>
            <a:spLocks noGrp="1"/>
          </p:cNvSpPr>
          <p:nvPr>
            <p:ph sz="quarter" idx="11"/>
          </p:nvPr>
        </p:nvSpPr>
        <p:spPr/>
        <p:txBody>
          <a:bodyPr/>
          <a:lstStyle/>
          <a:p>
            <a:pPr marL="0" indent="0">
              <a:buNone/>
            </a:pPr>
            <a:r>
              <a:rPr lang="en-US" sz="2800" dirty="0" smtClean="0"/>
              <a:t>VNSC project</a:t>
            </a:r>
          </a:p>
          <a:p>
            <a:pPr marL="400050" lvl="1"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a:t>VAST activities in EOS</a:t>
            </a:r>
          </a:p>
        </p:txBody>
      </p:sp>
      <p:sp>
        <p:nvSpPr>
          <p:cNvPr id="5" name="Rectangle 3"/>
          <p:cNvSpPr txBox="1">
            <a:spLocks noChangeArrowheads="1"/>
          </p:cNvSpPr>
          <p:nvPr/>
        </p:nvSpPr>
        <p:spPr bwMode="auto">
          <a:xfrm>
            <a:off x="1846581" y="1701689"/>
            <a:ext cx="6764017" cy="1550987"/>
          </a:xfrm>
          <a:prstGeom prst="rect">
            <a:avLst/>
          </a:prstGeom>
          <a:noFill/>
          <a:ln w="9525">
            <a:noFill/>
            <a:miter lim="800000"/>
            <a:headEnd/>
            <a:tailEnd/>
          </a:ln>
          <a:effectLst/>
        </p:spPr>
        <p:txBody>
          <a:bodyPr/>
          <a:lstStyle/>
          <a:p>
            <a:pPr marL="669925" lvl="1" indent="-325438">
              <a:spcBef>
                <a:spcPct val="20000"/>
              </a:spcBef>
              <a:buClr>
                <a:srgbClr val="3B812F"/>
              </a:buClr>
              <a:buSzPct val="60000"/>
              <a:buFont typeface="Wingdings" pitchFamily="2" charset="2"/>
              <a:buChar char="q"/>
              <a:defRPr/>
            </a:pPr>
            <a:r>
              <a:rPr lang="en-US" sz="2000" kern="0" dirty="0">
                <a:solidFill>
                  <a:srgbClr val="0000FF"/>
                </a:solidFill>
                <a:latin typeface="Arial"/>
                <a:cs typeface="+mn-cs"/>
              </a:rPr>
              <a:t>Location: Hoa Lac Hi-Tech Park, Hanoi</a:t>
            </a:r>
          </a:p>
          <a:p>
            <a:pPr marL="669925" lvl="1" indent="-325438">
              <a:spcBef>
                <a:spcPct val="20000"/>
              </a:spcBef>
              <a:buClr>
                <a:srgbClr val="3B812F"/>
              </a:buClr>
              <a:buSzPct val="60000"/>
              <a:buFont typeface="Wingdings" pitchFamily="2" charset="2"/>
              <a:buChar char="q"/>
              <a:defRPr/>
            </a:pPr>
            <a:r>
              <a:rPr lang="en-US" sz="2000" kern="0" dirty="0">
                <a:solidFill>
                  <a:srgbClr val="0000FF"/>
                </a:solidFill>
                <a:latin typeface="Arial"/>
                <a:cs typeface="+mn-cs"/>
              </a:rPr>
              <a:t>Duration: 2012 - 2020</a:t>
            </a:r>
          </a:p>
          <a:p>
            <a:pPr marL="669925" lvl="1" indent="-325438">
              <a:spcBef>
                <a:spcPct val="20000"/>
              </a:spcBef>
              <a:buClr>
                <a:srgbClr val="3B812F"/>
              </a:buClr>
              <a:buSzPct val="60000"/>
              <a:buFont typeface="Wingdings" pitchFamily="2" charset="2"/>
              <a:buChar char="q"/>
              <a:defRPr/>
            </a:pPr>
            <a:r>
              <a:rPr lang="en-US" sz="2000" kern="0" dirty="0">
                <a:solidFill>
                  <a:srgbClr val="0000FF"/>
                </a:solidFill>
                <a:latin typeface="Arial"/>
                <a:cs typeface="+mn-cs"/>
              </a:rPr>
              <a:t>Total investment: 54,4 billion </a:t>
            </a:r>
            <a:r>
              <a:rPr lang="en-US" sz="2000" kern="0" dirty="0" smtClean="0">
                <a:solidFill>
                  <a:srgbClr val="0000FF"/>
                </a:solidFill>
                <a:latin typeface="Arial"/>
              </a:rPr>
              <a:t>Jap. </a:t>
            </a:r>
            <a:r>
              <a:rPr lang="en-US" sz="2000" kern="0" dirty="0" smtClean="0">
                <a:solidFill>
                  <a:srgbClr val="0000FF"/>
                </a:solidFill>
                <a:latin typeface="Arial"/>
                <a:cs typeface="+mn-cs"/>
              </a:rPr>
              <a:t>Yen (ODA </a:t>
            </a:r>
            <a:r>
              <a:rPr lang="en-US" sz="2000" kern="0" dirty="0">
                <a:solidFill>
                  <a:srgbClr val="0000FF"/>
                </a:solidFill>
                <a:latin typeface="Arial"/>
                <a:cs typeface="+mn-cs"/>
              </a:rPr>
              <a:t>Fund)</a:t>
            </a:r>
          </a:p>
          <a:p>
            <a:pPr marL="669925" lvl="1" indent="-325438">
              <a:spcBef>
                <a:spcPct val="20000"/>
              </a:spcBef>
              <a:buClr>
                <a:srgbClr val="3B812F"/>
              </a:buClr>
              <a:buSzPct val="60000"/>
              <a:buFont typeface="Wingdings" pitchFamily="2" charset="2"/>
              <a:buChar char="q"/>
              <a:defRPr/>
            </a:pPr>
            <a:r>
              <a:rPr lang="en-US" sz="2000" kern="0" dirty="0">
                <a:solidFill>
                  <a:srgbClr val="0000FF"/>
                </a:solidFill>
                <a:latin typeface="Arial"/>
                <a:cs typeface="+mn-cs"/>
              </a:rPr>
              <a:t>Executing Agency: VNSC</a:t>
            </a:r>
          </a:p>
          <a:p>
            <a:pPr marL="669925" lvl="1" indent="-325438">
              <a:spcBef>
                <a:spcPct val="20000"/>
              </a:spcBef>
              <a:buClr>
                <a:srgbClr val="3B812F"/>
              </a:buClr>
              <a:buSzPct val="60000"/>
              <a:buFont typeface="Wingdings" pitchFamily="2" charset="2"/>
              <a:buChar char="q"/>
              <a:defRPr/>
            </a:pPr>
            <a:endParaRPr lang="en-US" sz="2000" kern="0" dirty="0">
              <a:solidFill>
                <a:srgbClr val="000000"/>
              </a:solidFill>
              <a:latin typeface="Arial"/>
              <a:cs typeface="+mn-cs"/>
            </a:endParaRPr>
          </a:p>
          <a:p>
            <a:pPr marL="669925" lvl="1" indent="-325438">
              <a:spcBef>
                <a:spcPct val="20000"/>
              </a:spcBef>
              <a:buClr>
                <a:srgbClr val="3B812F"/>
              </a:buClr>
              <a:buSzPct val="60000"/>
              <a:buFont typeface="Wingdings" pitchFamily="2" charset="2"/>
              <a:buChar char="q"/>
              <a:defRPr/>
            </a:pPr>
            <a:endParaRPr lang="en-US" sz="2000" kern="0" dirty="0">
              <a:solidFill>
                <a:srgbClr val="000000"/>
              </a:solidFill>
              <a:latin typeface="Arial"/>
              <a:cs typeface="+mn-cs"/>
            </a:endParaRPr>
          </a:p>
        </p:txBody>
      </p:sp>
      <p:pic>
        <p:nvPicPr>
          <p:cNvPr id="6" name="Picture 3" descr="birdsey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6582" y="3337736"/>
            <a:ext cx="6212835" cy="352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88998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16</a:t>
            </a:fld>
            <a:endParaRPr lang="en-US" dirty="0"/>
          </a:p>
        </p:txBody>
      </p:sp>
      <p:sp>
        <p:nvSpPr>
          <p:cNvPr id="3" name="Content Placeholder 2"/>
          <p:cNvSpPr>
            <a:spLocks noGrp="1"/>
          </p:cNvSpPr>
          <p:nvPr>
            <p:ph sz="quarter" idx="11"/>
          </p:nvPr>
        </p:nvSpPr>
        <p:spPr/>
        <p:txBody>
          <a:bodyPr/>
          <a:lstStyle/>
          <a:p>
            <a:pPr marL="0" indent="0">
              <a:buNone/>
            </a:pPr>
            <a:r>
              <a:rPr lang="en-US" sz="2800" dirty="0"/>
              <a:t>VNSC project</a:t>
            </a:r>
          </a:p>
          <a:p>
            <a:endParaRPr lang="en-US" dirty="0"/>
          </a:p>
        </p:txBody>
      </p:sp>
      <p:sp>
        <p:nvSpPr>
          <p:cNvPr id="4" name="Title 3"/>
          <p:cNvSpPr>
            <a:spLocks noGrp="1"/>
          </p:cNvSpPr>
          <p:nvPr>
            <p:ph type="title"/>
          </p:nvPr>
        </p:nvSpPr>
        <p:spPr/>
        <p:txBody>
          <a:bodyPr/>
          <a:lstStyle/>
          <a:p>
            <a:r>
              <a:rPr lang="en-US" dirty="0"/>
              <a:t>VAST activities in EOS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4861" t="22917" r="19547" b="13542"/>
          <a:stretch>
            <a:fillRect/>
          </a:stretch>
        </p:blipFill>
        <p:spPr bwMode="auto">
          <a:xfrm>
            <a:off x="845024" y="2060575"/>
            <a:ext cx="7543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4114800"/>
            <a:ext cx="2673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39315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17</a:t>
            </a:fld>
            <a:endParaRPr lang="en-US" dirty="0"/>
          </a:p>
        </p:txBody>
      </p:sp>
      <p:sp>
        <p:nvSpPr>
          <p:cNvPr id="3" name="Content Placeholder 2"/>
          <p:cNvSpPr>
            <a:spLocks noGrp="1"/>
          </p:cNvSpPr>
          <p:nvPr>
            <p:ph sz="quarter" idx="11"/>
          </p:nvPr>
        </p:nvSpPr>
        <p:spPr/>
        <p:txBody>
          <a:bodyPr/>
          <a:lstStyle/>
          <a:p>
            <a:pPr marL="0" indent="0">
              <a:buNone/>
            </a:pPr>
            <a:r>
              <a:rPr lang="en-US" sz="2800" dirty="0"/>
              <a:t>VNSC project</a:t>
            </a:r>
          </a:p>
          <a:p>
            <a:endParaRPr lang="en-US" dirty="0"/>
          </a:p>
        </p:txBody>
      </p:sp>
      <p:sp>
        <p:nvSpPr>
          <p:cNvPr id="4" name="Title 3"/>
          <p:cNvSpPr>
            <a:spLocks noGrp="1"/>
          </p:cNvSpPr>
          <p:nvPr>
            <p:ph type="title"/>
          </p:nvPr>
        </p:nvSpPr>
        <p:spPr/>
        <p:txBody>
          <a:bodyPr/>
          <a:lstStyle/>
          <a:p>
            <a:r>
              <a:rPr lang="en-US" dirty="0"/>
              <a:t>VAST activities in EOS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21608" t="21696" r="22112" b="10374"/>
          <a:stretch>
            <a:fillRect/>
          </a:stretch>
        </p:blipFill>
        <p:spPr bwMode="auto">
          <a:xfrm>
            <a:off x="1676400" y="2101850"/>
            <a:ext cx="70104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11833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18</a:t>
            </a:fld>
            <a:endParaRPr lang="en-US" dirty="0"/>
          </a:p>
        </p:txBody>
      </p:sp>
      <p:sp>
        <p:nvSpPr>
          <p:cNvPr id="3" name="Content Placeholder 2"/>
          <p:cNvSpPr>
            <a:spLocks noGrp="1"/>
          </p:cNvSpPr>
          <p:nvPr>
            <p:ph sz="quarter" idx="11"/>
          </p:nvPr>
        </p:nvSpPr>
        <p:spPr/>
        <p:txBody>
          <a:bodyPr/>
          <a:lstStyle/>
          <a:p>
            <a:pPr marL="0" indent="0">
              <a:buNone/>
            </a:pPr>
            <a:r>
              <a:rPr lang="en-US" sz="2800" dirty="0" smtClean="0"/>
              <a:t>VNREDSat 1b project</a:t>
            </a:r>
            <a:endParaRPr lang="en-US" sz="2800" dirty="0"/>
          </a:p>
        </p:txBody>
      </p:sp>
      <p:sp>
        <p:nvSpPr>
          <p:cNvPr id="4" name="Title 3"/>
          <p:cNvSpPr>
            <a:spLocks noGrp="1"/>
          </p:cNvSpPr>
          <p:nvPr>
            <p:ph type="title"/>
          </p:nvPr>
        </p:nvSpPr>
        <p:spPr/>
        <p:txBody>
          <a:bodyPr/>
          <a:lstStyle/>
          <a:p>
            <a:r>
              <a:rPr lang="en-US" dirty="0"/>
              <a:t>VAST activities in EOS</a:t>
            </a:r>
          </a:p>
        </p:txBody>
      </p:sp>
      <p:sp>
        <p:nvSpPr>
          <p:cNvPr id="5" name="Content Placeholder 2"/>
          <p:cNvSpPr txBox="1">
            <a:spLocks/>
          </p:cNvSpPr>
          <p:nvPr/>
        </p:nvSpPr>
        <p:spPr bwMode="auto">
          <a:xfrm>
            <a:off x="791997" y="2066498"/>
            <a:ext cx="5400675" cy="4305300"/>
          </a:xfrm>
          <a:prstGeom prst="rect">
            <a:avLst/>
          </a:prstGeom>
          <a:noFill/>
          <a:ln w="9525">
            <a:noFill/>
            <a:miter lim="800000"/>
            <a:headEnd/>
            <a:tailEnd/>
          </a:ln>
        </p:spPr>
        <p:txBody>
          <a:bodyPr/>
          <a:lstStyle/>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Orbit characteristics: SSO, altitude ~600km</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Mission:  Hyper spectral sensor</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Revisit time: 3 days</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Ground station located in Hanoi with 3-4 satellite contacts/day </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Wide swath width: 250-300 km</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Source of Capital: Belgium ODA</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Total investment: 63 million Euro</a:t>
            </a:r>
          </a:p>
          <a:p>
            <a:pPr marL="457200" indent="-457200" eaLnBrk="0" fontAlgn="auto" hangingPunct="0">
              <a:spcBef>
                <a:spcPct val="20000"/>
              </a:spcBef>
              <a:spcAft>
                <a:spcPts val="0"/>
              </a:spcAft>
              <a:buFont typeface="Arial" pitchFamily="34" charset="0"/>
              <a:buChar char="•"/>
              <a:defRPr/>
            </a:pPr>
            <a:r>
              <a:rPr lang="en-US" sz="2000" dirty="0">
                <a:solidFill>
                  <a:srgbClr val="0000FF"/>
                </a:solidFill>
                <a:latin typeface="+mj-lt"/>
                <a:cs typeface="Times New Roman" pitchFamily="18" charset="0"/>
              </a:rPr>
              <a:t>Launch date: </a:t>
            </a:r>
            <a:r>
              <a:rPr lang="en-US" sz="2000" dirty="0">
                <a:solidFill>
                  <a:srgbClr val="FF0000"/>
                </a:solidFill>
                <a:latin typeface="+mj-lt"/>
                <a:cs typeface="Times New Roman" pitchFamily="18" charset="0"/>
              </a:rPr>
              <a:t>2017</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872" y="4657298"/>
            <a:ext cx="26844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372" y="1952198"/>
            <a:ext cx="21732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9102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19</a:t>
            </a:fld>
            <a:endParaRPr lang="en-US" dirty="0"/>
          </a:p>
        </p:txBody>
      </p:sp>
      <p:sp>
        <p:nvSpPr>
          <p:cNvPr id="3" name="Content Placeholder 2"/>
          <p:cNvSpPr>
            <a:spLocks noGrp="1"/>
          </p:cNvSpPr>
          <p:nvPr>
            <p:ph sz="quarter" idx="11"/>
          </p:nvPr>
        </p:nvSpPr>
        <p:spPr/>
        <p:txBody>
          <a:bodyPr/>
          <a:lstStyle/>
          <a:p>
            <a:r>
              <a:rPr lang="en-US" dirty="0" smtClean="0"/>
              <a:t>Constellations</a:t>
            </a:r>
            <a:endParaRPr lang="en-US" dirty="0" smtClean="0"/>
          </a:p>
          <a:p>
            <a:pPr lvl="1"/>
            <a:r>
              <a:rPr lang="en-US" dirty="0"/>
              <a:t>VAST </a:t>
            </a:r>
            <a:r>
              <a:rPr lang="en-US" dirty="0" smtClean="0"/>
              <a:t>would like to join CEOS as a member, also join with the constellation group: </a:t>
            </a:r>
            <a:r>
              <a:rPr lang="en-US" dirty="0"/>
              <a:t>Land Surface Imaging, </a:t>
            </a:r>
            <a:r>
              <a:rPr lang="en-US" dirty="0" smtClean="0"/>
              <a:t>Ocean groups </a:t>
            </a:r>
            <a:r>
              <a:rPr lang="en-US" dirty="0"/>
              <a:t>(Ocean Surf Topography, Ocean Color, Sea surface temperature). </a:t>
            </a:r>
            <a:r>
              <a:rPr lang="en-US" dirty="0" smtClean="0"/>
              <a:t>At the moment, the ability of VAST is limited. However, VAST will participate to the research project in CEOS members in these field, specially in Vietnam and ASEAN countries.</a:t>
            </a:r>
          </a:p>
          <a:p>
            <a:pPr lvl="1"/>
            <a:endParaRPr lang="en-US" dirty="0" smtClean="0"/>
          </a:p>
          <a:p>
            <a:pPr lvl="1"/>
            <a:endParaRPr lang="en-US" dirty="0"/>
          </a:p>
        </p:txBody>
      </p:sp>
      <p:sp>
        <p:nvSpPr>
          <p:cNvPr id="4" name="Title 3"/>
          <p:cNvSpPr>
            <a:spLocks noGrp="1"/>
          </p:cNvSpPr>
          <p:nvPr>
            <p:ph type="title"/>
          </p:nvPr>
        </p:nvSpPr>
        <p:spPr/>
        <p:txBody>
          <a:bodyPr/>
          <a:lstStyle/>
          <a:p>
            <a:r>
              <a:rPr lang="en-US" dirty="0" smtClean="0"/>
              <a:t>VAST as a member of CEOS</a:t>
            </a:r>
            <a:endParaRPr lang="en-US" dirty="0"/>
          </a:p>
        </p:txBody>
      </p:sp>
    </p:spTree>
    <p:extLst>
      <p:ext uri="{BB962C8B-B14F-4D97-AF65-F5344CB8AC3E}">
        <p14:creationId xmlns:p14="http://schemas.microsoft.com/office/powerpoint/2010/main" val="15028308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a:t>
            </a:fld>
            <a:endParaRPr lang="en-US" dirty="0"/>
          </a:p>
        </p:txBody>
      </p:sp>
      <p:sp>
        <p:nvSpPr>
          <p:cNvPr id="3" name="Content Placeholder 2"/>
          <p:cNvSpPr>
            <a:spLocks noGrp="1"/>
          </p:cNvSpPr>
          <p:nvPr>
            <p:ph sz="quarter" idx="11"/>
          </p:nvPr>
        </p:nvSpPr>
        <p:spPr/>
        <p:txBody>
          <a:bodyPr/>
          <a:lstStyle/>
          <a:p>
            <a:r>
              <a:rPr lang="en-US" dirty="0" smtClean="0"/>
              <a:t>About VAST</a:t>
            </a:r>
          </a:p>
          <a:p>
            <a:r>
              <a:rPr lang="en-US" dirty="0" smtClean="0"/>
              <a:t>VAST activities in Earth Observation Satellite development:</a:t>
            </a:r>
          </a:p>
          <a:p>
            <a:pPr lvl="1"/>
            <a:r>
              <a:rPr lang="en-US" dirty="0" smtClean="0"/>
              <a:t>VNREDSat 1 project</a:t>
            </a:r>
          </a:p>
          <a:p>
            <a:pPr lvl="1"/>
            <a:r>
              <a:rPr lang="en-US" dirty="0" smtClean="0"/>
              <a:t>VNSC project</a:t>
            </a:r>
          </a:p>
          <a:p>
            <a:pPr lvl="1"/>
            <a:r>
              <a:rPr lang="en-US" dirty="0" smtClean="0"/>
              <a:t>VNREDSat 1b project</a:t>
            </a:r>
          </a:p>
          <a:p>
            <a:r>
              <a:rPr lang="en-US" dirty="0" smtClean="0"/>
              <a:t>VAST and CEOS </a:t>
            </a:r>
            <a:endParaRPr lang="en-US" dirty="0"/>
          </a:p>
        </p:txBody>
      </p:sp>
      <p:sp>
        <p:nvSpPr>
          <p:cNvPr id="4" name="Title 3"/>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93603614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20</a:t>
            </a:fld>
            <a:endParaRPr lang="en-US" dirty="0"/>
          </a:p>
        </p:txBody>
      </p:sp>
      <p:sp>
        <p:nvSpPr>
          <p:cNvPr id="3" name="Content Placeholder 2"/>
          <p:cNvSpPr>
            <a:spLocks noGrp="1"/>
          </p:cNvSpPr>
          <p:nvPr>
            <p:ph sz="quarter" idx="11"/>
          </p:nvPr>
        </p:nvSpPr>
        <p:spPr/>
        <p:txBody>
          <a:bodyPr/>
          <a:lstStyle/>
          <a:p>
            <a:r>
              <a:rPr lang="en-US" dirty="0" smtClean="0"/>
              <a:t>Working </a:t>
            </a:r>
            <a:r>
              <a:rPr lang="en-US" dirty="0" smtClean="0"/>
              <a:t>groups: </a:t>
            </a:r>
            <a:endParaRPr lang="en-US" dirty="0" smtClean="0"/>
          </a:p>
          <a:p>
            <a:pPr lvl="1"/>
            <a:r>
              <a:rPr lang="en-US" dirty="0" smtClean="0"/>
              <a:t>VAST would like to be a active member of all working group in CEOS. The two research institutes of VAST (STI and VNSC) will be ready to join with the research, share the data collected from VAST’s satellite as well as the related field data</a:t>
            </a:r>
            <a:endParaRPr lang="en-US"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85889566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21</a:t>
            </a:fld>
            <a:endParaRPr lang="en-US" dirty="0"/>
          </a:p>
        </p:txBody>
      </p:sp>
      <p:sp>
        <p:nvSpPr>
          <p:cNvPr id="3" name="Content Placeholder 2"/>
          <p:cNvSpPr>
            <a:spLocks noGrp="1"/>
          </p:cNvSpPr>
          <p:nvPr>
            <p:ph sz="quarter" idx="11"/>
          </p:nvPr>
        </p:nvSpPr>
        <p:spPr/>
        <p:txBody>
          <a:bodyPr/>
          <a:lstStyle/>
          <a:p>
            <a:r>
              <a:rPr lang="en-US" dirty="0"/>
              <a:t>Strategic </a:t>
            </a:r>
            <a:r>
              <a:rPr lang="en-US" dirty="0" smtClean="0"/>
              <a:t>groups: </a:t>
            </a:r>
            <a:endParaRPr lang="en-US" dirty="0" smtClean="0"/>
          </a:p>
          <a:p>
            <a:pPr lvl="1"/>
            <a:r>
              <a:rPr lang="en-US" dirty="0" smtClean="0"/>
              <a:t>As research agency of Vietnam </a:t>
            </a:r>
            <a:r>
              <a:rPr lang="en-US" dirty="0" smtClean="0"/>
              <a:t>government, </a:t>
            </a:r>
            <a:r>
              <a:rPr lang="en-US" dirty="0"/>
              <a:t>VAST </a:t>
            </a:r>
            <a:r>
              <a:rPr lang="en-US" dirty="0" smtClean="0"/>
              <a:t>would like to join the activities of Strategic groups for enhance the ability of Vietnam in development of Earth observation system; its applications for better life as well as sustainable development</a:t>
            </a:r>
            <a:endParaRPr lang="en-US"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99490333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22</a:t>
            </a:fld>
            <a:endParaRPr lang="en-US" dirty="0"/>
          </a:p>
        </p:txBody>
      </p:sp>
      <p:sp>
        <p:nvSpPr>
          <p:cNvPr id="3" name="Content Placeholder 2"/>
          <p:cNvSpPr>
            <a:spLocks noGrp="1"/>
          </p:cNvSpPr>
          <p:nvPr>
            <p:ph sz="quarter" idx="11"/>
          </p:nvPr>
        </p:nvSpPr>
        <p:spPr>
          <a:xfrm>
            <a:off x="240142" y="3316406"/>
            <a:ext cx="8686800" cy="859810"/>
          </a:xfrm>
        </p:spPr>
        <p:txBody>
          <a:bodyPr/>
          <a:lstStyle/>
          <a:p>
            <a:pPr marL="0" indent="0" algn="ctr">
              <a:buNone/>
            </a:pPr>
            <a:r>
              <a:rPr lang="en-US" sz="3600" dirty="0" smtClean="0"/>
              <a:t>THANK YOU</a:t>
            </a:r>
            <a:endParaRPr lang="en-US" sz="36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0109205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3</a:t>
            </a:fld>
            <a:endParaRPr lang="en-US" dirty="0"/>
          </a:p>
        </p:txBody>
      </p:sp>
      <p:sp>
        <p:nvSpPr>
          <p:cNvPr id="3" name="Content Placeholder 2"/>
          <p:cNvSpPr>
            <a:spLocks noGrp="1"/>
          </p:cNvSpPr>
          <p:nvPr>
            <p:ph sz="quarter" idx="11"/>
          </p:nvPr>
        </p:nvSpPr>
        <p:spPr/>
        <p:txBody>
          <a:bodyPr/>
          <a:lstStyle/>
          <a:p>
            <a:r>
              <a:rPr lang="en-US" dirty="0" smtClean="0"/>
              <a:t>VAST: Vietnam Academy of Science and Technology</a:t>
            </a:r>
          </a:p>
          <a:p>
            <a:r>
              <a:rPr lang="en-US" dirty="0" smtClean="0"/>
              <a:t>Established: May 1975</a:t>
            </a:r>
          </a:p>
          <a:p>
            <a:r>
              <a:rPr lang="en-US" dirty="0" smtClean="0"/>
              <a:t>VAST has:</a:t>
            </a:r>
          </a:p>
          <a:p>
            <a:pPr lvl="1"/>
            <a:r>
              <a:rPr lang="en-US" dirty="0" smtClean="0"/>
              <a:t>27 </a:t>
            </a:r>
            <a:r>
              <a:rPr lang="en-US" dirty="0"/>
              <a:t>National </a:t>
            </a:r>
            <a:r>
              <a:rPr lang="en-US" dirty="0" smtClean="0"/>
              <a:t>Institutes, 7 VAST institutes; 4 national key laboratories</a:t>
            </a:r>
          </a:p>
          <a:p>
            <a:pPr lvl="1"/>
            <a:r>
              <a:rPr lang="en-US" dirty="0" smtClean="0"/>
              <a:t>6 </a:t>
            </a:r>
            <a:r>
              <a:rPr lang="en-US" dirty="0"/>
              <a:t>Non-academic </a:t>
            </a:r>
            <a:r>
              <a:rPr lang="en-US" dirty="0" smtClean="0"/>
              <a:t>Units; 1 company</a:t>
            </a:r>
          </a:p>
        </p:txBody>
      </p:sp>
      <p:sp>
        <p:nvSpPr>
          <p:cNvPr id="4" name="Title 3"/>
          <p:cNvSpPr>
            <a:spLocks noGrp="1"/>
          </p:cNvSpPr>
          <p:nvPr>
            <p:ph type="title"/>
          </p:nvPr>
        </p:nvSpPr>
        <p:spPr/>
        <p:txBody>
          <a:bodyPr/>
          <a:lstStyle/>
          <a:p>
            <a:r>
              <a:rPr lang="en-US" dirty="0" smtClean="0"/>
              <a:t>About VAST</a:t>
            </a:r>
            <a:endParaRPr lang="en-US" dirty="0"/>
          </a:p>
        </p:txBody>
      </p:sp>
      <p:pic>
        <p:nvPicPr>
          <p:cNvPr id="1026" name="Picture 1" descr="http://www.vast.ac.vn/en/images/stories/banner1_resize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83" y="4290959"/>
            <a:ext cx="64801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938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4</a:t>
            </a:fld>
            <a:endParaRPr lang="en-US" dirty="0"/>
          </a:p>
        </p:txBody>
      </p:sp>
      <p:sp>
        <p:nvSpPr>
          <p:cNvPr id="3" name="Content Placeholder 2"/>
          <p:cNvSpPr>
            <a:spLocks noGrp="1"/>
          </p:cNvSpPr>
          <p:nvPr>
            <p:ph sz="quarter" idx="11"/>
          </p:nvPr>
        </p:nvSpPr>
        <p:spPr>
          <a:xfrm>
            <a:off x="240143" y="1440873"/>
            <a:ext cx="4768586" cy="5126182"/>
          </a:xfrm>
        </p:spPr>
        <p:txBody>
          <a:bodyPr/>
          <a:lstStyle/>
          <a:p>
            <a:r>
              <a:rPr lang="en-US" dirty="0" smtClean="0"/>
              <a:t>VAST located at </a:t>
            </a:r>
            <a:r>
              <a:rPr lang="en-US" dirty="0"/>
              <a:t>Hanoi, </a:t>
            </a:r>
            <a:r>
              <a:rPr lang="en-US" dirty="0" smtClean="0"/>
              <a:t>Ho Chi Minh </a:t>
            </a:r>
            <a:r>
              <a:rPr lang="en-US" dirty="0"/>
              <a:t>city, Haiphong, </a:t>
            </a:r>
            <a:r>
              <a:rPr lang="en-US" dirty="0" smtClean="0"/>
              <a:t>Nha</a:t>
            </a:r>
            <a:r>
              <a:rPr lang="en-US" dirty="0" smtClean="0"/>
              <a:t> </a:t>
            </a:r>
            <a:r>
              <a:rPr lang="en-US" dirty="0" smtClean="0"/>
              <a:t>trang</a:t>
            </a:r>
            <a:r>
              <a:rPr lang="en-US" dirty="0"/>
              <a:t>, </a:t>
            </a:r>
            <a:r>
              <a:rPr lang="en-US" dirty="0" smtClean="0"/>
              <a:t>Da </a:t>
            </a:r>
            <a:r>
              <a:rPr lang="en-US" dirty="0" smtClean="0"/>
              <a:t>lat</a:t>
            </a:r>
            <a:r>
              <a:rPr lang="en-US" dirty="0"/>
              <a:t>, </a:t>
            </a:r>
            <a:r>
              <a:rPr lang="en-US" dirty="0" smtClean="0"/>
              <a:t>Hue</a:t>
            </a:r>
          </a:p>
          <a:p>
            <a:r>
              <a:rPr lang="en-US" dirty="0" smtClean="0"/>
              <a:t>More than 700 scientist (scientific staff - doctor)/2600 staff </a:t>
            </a:r>
          </a:p>
          <a:p>
            <a:r>
              <a:rPr lang="en-US" dirty="0" smtClean="0"/>
              <a:t>Half of int. publications of Vietnam </a:t>
            </a:r>
            <a:r>
              <a:rPr lang="en-US" dirty="0" smtClean="0"/>
              <a:t>annualy</a:t>
            </a:r>
            <a:endParaRPr lang="en-US" dirty="0" smtClean="0"/>
          </a:p>
          <a:p>
            <a:r>
              <a:rPr lang="en-US" dirty="0"/>
              <a:t>VAST has co-operated with 52 Academy sciences and scientific institutions in the world (Europe: 22; Asia: 19; America: 7; Oceania: 4)</a:t>
            </a:r>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a:t>About VAST</a:t>
            </a:r>
          </a:p>
        </p:txBody>
      </p:sp>
      <p:pic>
        <p:nvPicPr>
          <p:cNvPr id="5" name="Picture 2" descr="http://diendankienthuc.net/diendan/attachments/dia-ly-viet-nam/10723d1353917120-ban-do-viet-nam-ban-do-du-lich-viet-nam.jpg"/>
          <p:cNvPicPr>
            <a:picLocks noChangeAspect="1" noChangeArrowheads="1"/>
          </p:cNvPicPr>
          <p:nvPr/>
        </p:nvPicPr>
        <p:blipFill>
          <a:blip r:embed="rId2" cstate="print"/>
          <a:srcRect/>
          <a:stretch>
            <a:fillRect/>
          </a:stretch>
        </p:blipFill>
        <p:spPr bwMode="auto">
          <a:xfrm>
            <a:off x="4790169" y="1634196"/>
            <a:ext cx="4353831" cy="5462640"/>
          </a:xfrm>
          <a:prstGeom prst="rect">
            <a:avLst/>
          </a:prstGeom>
          <a:ln>
            <a:noFill/>
          </a:ln>
          <a:effectLst>
            <a:softEdge rad="112500"/>
          </a:effectLst>
        </p:spPr>
      </p:pic>
      <p:grpSp>
        <p:nvGrpSpPr>
          <p:cNvPr id="13" name="Group 12"/>
          <p:cNvGrpSpPr/>
          <p:nvPr/>
        </p:nvGrpSpPr>
        <p:grpSpPr>
          <a:xfrm>
            <a:off x="6156667" y="2520384"/>
            <a:ext cx="986213" cy="2779595"/>
            <a:chOff x="5800299" y="2597623"/>
            <a:chExt cx="1097668" cy="3202133"/>
          </a:xfrm>
        </p:grpSpPr>
        <p:sp>
          <p:nvSpPr>
            <p:cNvPr id="6" name="Oval 5"/>
            <p:cNvSpPr/>
            <p:nvPr/>
          </p:nvSpPr>
          <p:spPr bwMode="auto">
            <a:xfrm>
              <a:off x="6258149" y="5063319"/>
              <a:ext cx="232011" cy="21836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8" name="Oval 7"/>
            <p:cNvSpPr/>
            <p:nvPr/>
          </p:nvSpPr>
          <p:spPr bwMode="auto">
            <a:xfrm>
              <a:off x="5911754" y="5581392"/>
              <a:ext cx="232011" cy="21836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9" name="Oval 8"/>
            <p:cNvSpPr/>
            <p:nvPr/>
          </p:nvSpPr>
          <p:spPr bwMode="auto">
            <a:xfrm>
              <a:off x="5800299" y="2597623"/>
              <a:ext cx="232011" cy="21836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10" name="Oval 9"/>
            <p:cNvSpPr/>
            <p:nvPr/>
          </p:nvSpPr>
          <p:spPr bwMode="auto">
            <a:xfrm>
              <a:off x="6085279" y="2752297"/>
              <a:ext cx="232011" cy="21836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11" name="Oval 10"/>
            <p:cNvSpPr/>
            <p:nvPr/>
          </p:nvSpPr>
          <p:spPr bwMode="auto">
            <a:xfrm>
              <a:off x="6060258" y="3891345"/>
              <a:ext cx="232011" cy="21836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12" name="Oval 11"/>
            <p:cNvSpPr/>
            <p:nvPr/>
          </p:nvSpPr>
          <p:spPr bwMode="auto">
            <a:xfrm>
              <a:off x="6665956" y="4997355"/>
              <a:ext cx="232011" cy="21836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grpSp>
    </p:spTree>
    <p:extLst>
      <p:ext uri="{BB962C8B-B14F-4D97-AF65-F5344CB8AC3E}">
        <p14:creationId xmlns:p14="http://schemas.microsoft.com/office/powerpoint/2010/main" val="8582109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5</a:t>
            </a:fld>
            <a:endParaRPr lang="en-US" dirty="0"/>
          </a:p>
        </p:txBody>
      </p:sp>
      <p:sp>
        <p:nvSpPr>
          <p:cNvPr id="3" name="Content Placeholder 2"/>
          <p:cNvSpPr>
            <a:spLocks noGrp="1"/>
          </p:cNvSpPr>
          <p:nvPr>
            <p:ph sz="quarter" idx="11"/>
          </p:nvPr>
        </p:nvSpPr>
        <p:spPr/>
        <p:txBody>
          <a:bodyPr/>
          <a:lstStyle/>
          <a:p>
            <a:r>
              <a:rPr lang="en-US" dirty="0" smtClean="0"/>
              <a:t>Unique in Vietnam: 2 research institutes in space technology under VAST</a:t>
            </a:r>
          </a:p>
          <a:p>
            <a:pPr lvl="1"/>
            <a:r>
              <a:rPr lang="en-US" dirty="0" smtClean="0"/>
              <a:t>STI: established 2006</a:t>
            </a:r>
          </a:p>
          <a:p>
            <a:pPr lvl="1"/>
            <a:r>
              <a:rPr lang="en-US" dirty="0" smtClean="0"/>
              <a:t>VNSC: established 2011</a:t>
            </a:r>
          </a:p>
          <a:p>
            <a:r>
              <a:rPr lang="en-US" dirty="0" smtClean="0"/>
              <a:t>Now VAST is running 3 major projects of EOS in Viet Nam:</a:t>
            </a:r>
          </a:p>
          <a:p>
            <a:pPr lvl="1"/>
            <a:r>
              <a:rPr lang="en-US" dirty="0" smtClean="0"/>
              <a:t>VNREDSat 1: launched May 2013</a:t>
            </a:r>
          </a:p>
          <a:p>
            <a:pPr lvl="1"/>
            <a:r>
              <a:rPr lang="en-US" dirty="0" smtClean="0"/>
              <a:t>VNREDSat 1b: on-going; launching plan: 2017</a:t>
            </a:r>
          </a:p>
          <a:p>
            <a:pPr lvl="1"/>
            <a:r>
              <a:rPr lang="en-US" dirty="0" smtClean="0"/>
              <a:t>VNSC (LOTUSat 1 and LOTUSat 2): launching plan 2017, 2020</a:t>
            </a:r>
            <a:endParaRPr lang="en-US" dirty="0"/>
          </a:p>
        </p:txBody>
      </p:sp>
      <p:sp>
        <p:nvSpPr>
          <p:cNvPr id="4" name="Title 3"/>
          <p:cNvSpPr>
            <a:spLocks noGrp="1"/>
          </p:cNvSpPr>
          <p:nvPr>
            <p:ph type="title"/>
          </p:nvPr>
        </p:nvSpPr>
        <p:spPr/>
        <p:txBody>
          <a:bodyPr/>
          <a:lstStyle/>
          <a:p>
            <a:r>
              <a:rPr lang="en-US" dirty="0" smtClean="0"/>
              <a:t>Space technology in VAST</a:t>
            </a:r>
            <a:endParaRPr lang="en-US" dirty="0"/>
          </a:p>
        </p:txBody>
      </p:sp>
    </p:spTree>
    <p:extLst>
      <p:ext uri="{BB962C8B-B14F-4D97-AF65-F5344CB8AC3E}">
        <p14:creationId xmlns:p14="http://schemas.microsoft.com/office/powerpoint/2010/main" val="107530052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6</a:t>
            </a:fld>
            <a:endParaRPr lang="en-US" dirty="0"/>
          </a:p>
        </p:txBody>
      </p:sp>
      <p:sp>
        <p:nvSpPr>
          <p:cNvPr id="3" name="Content Placeholder 2"/>
          <p:cNvSpPr>
            <a:spLocks noGrp="1"/>
          </p:cNvSpPr>
          <p:nvPr>
            <p:ph sz="quarter" idx="11"/>
          </p:nvPr>
        </p:nvSpPr>
        <p:spPr/>
        <p:txBody>
          <a:bodyPr/>
          <a:lstStyle/>
          <a:p>
            <a:r>
              <a:rPr lang="en-US" dirty="0" smtClean="0"/>
              <a:t>2009: 1</a:t>
            </a:r>
            <a:r>
              <a:rPr lang="en-US" baseline="30000" dirty="0" smtClean="0"/>
              <a:t>st</a:t>
            </a:r>
            <a:r>
              <a:rPr lang="en-US" dirty="0" smtClean="0"/>
              <a:t> project of EOS: VNREDSat 1</a:t>
            </a:r>
          </a:p>
          <a:p>
            <a:r>
              <a:rPr lang="en-US" dirty="0" smtClean="0"/>
              <a:t>2011: VNSC project</a:t>
            </a:r>
          </a:p>
          <a:p>
            <a:r>
              <a:rPr lang="en-US" dirty="0" smtClean="0"/>
              <a:t>2013: VNREDSat 1b</a:t>
            </a:r>
          </a:p>
          <a:p>
            <a:endParaRPr lang="en-US" dirty="0"/>
          </a:p>
        </p:txBody>
      </p:sp>
      <p:sp>
        <p:nvSpPr>
          <p:cNvPr id="4" name="Title 3"/>
          <p:cNvSpPr>
            <a:spLocks noGrp="1"/>
          </p:cNvSpPr>
          <p:nvPr>
            <p:ph type="title"/>
          </p:nvPr>
        </p:nvSpPr>
        <p:spPr/>
        <p:txBody>
          <a:bodyPr/>
          <a:lstStyle/>
          <a:p>
            <a:r>
              <a:rPr lang="en-US" dirty="0" smtClean="0"/>
              <a:t>VAST activities in EOS</a:t>
            </a:r>
            <a:endParaRPr lang="en-US" dirty="0"/>
          </a:p>
        </p:txBody>
      </p:sp>
      <p:pic>
        <p:nvPicPr>
          <p:cNvPr id="5" name="Picture 2" descr="http://us.123rf.com/400wm/400/400/shtanzman/shtanzman1203/shtanzman120300015/12761136-earth-globe-cloud-map-side-of-the-asia-and-austra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571875"/>
            <a:ext cx="478631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990516035"/>
              </p:ext>
            </p:extLst>
          </p:nvPr>
        </p:nvGraphicFramePr>
        <p:xfrm>
          <a:off x="2000232" y="1000108"/>
          <a:ext cx="6286544" cy="446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361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7</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818670088"/>
              </p:ext>
            </p:extLst>
          </p:nvPr>
        </p:nvGraphicFramePr>
        <p:xfrm>
          <a:off x="239713" y="2452113"/>
          <a:ext cx="8572500" cy="3084792"/>
        </p:xfrm>
        <a:graphic>
          <a:graphicData uri="http://schemas.openxmlformats.org/drawingml/2006/table">
            <a:tbl>
              <a:tblPr firstRow="1" bandRow="1">
                <a:tableStyleId>{5C22544A-7EE6-4342-B048-85BDC9FD1C3A}</a:tableStyleId>
              </a:tblPr>
              <a:tblGrid>
                <a:gridCol w="1529080"/>
                <a:gridCol w="1138180"/>
                <a:gridCol w="750627"/>
                <a:gridCol w="709684"/>
                <a:gridCol w="709683"/>
                <a:gridCol w="696036"/>
                <a:gridCol w="723331"/>
                <a:gridCol w="764275"/>
                <a:gridCol w="805218"/>
                <a:gridCol w="746386"/>
              </a:tblGrid>
              <a:tr h="601544">
                <a:tc>
                  <a:txBody>
                    <a:bodyPr/>
                    <a:lstStyle/>
                    <a:p>
                      <a:r>
                        <a:rPr lang="en-US" dirty="0" smtClean="0"/>
                        <a:t>Satellite</a:t>
                      </a:r>
                      <a:endParaRPr lang="en-US" dirty="0"/>
                    </a:p>
                  </a:txBody>
                  <a:tcPr/>
                </a:tc>
                <a:tc>
                  <a:txBody>
                    <a:bodyPr/>
                    <a:lstStyle/>
                    <a:p>
                      <a:r>
                        <a:rPr lang="en-US" dirty="0" smtClean="0"/>
                        <a:t>Type</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c>
                  <a:txBody>
                    <a:bodyPr/>
                    <a:lstStyle/>
                    <a:p>
                      <a:r>
                        <a:rPr lang="en-US" dirty="0" smtClean="0"/>
                        <a:t>2015</a:t>
                      </a:r>
                      <a:endParaRPr lang="en-US" dirty="0"/>
                    </a:p>
                  </a:txBody>
                  <a:tcPr/>
                </a:tc>
                <a:tc>
                  <a:txBody>
                    <a:bodyPr/>
                    <a:lstStyle/>
                    <a:p>
                      <a:r>
                        <a:rPr lang="en-US" dirty="0" smtClean="0"/>
                        <a:t>2016</a:t>
                      </a:r>
                      <a:endParaRPr lang="en-US" dirty="0"/>
                    </a:p>
                  </a:txBody>
                  <a:tcPr/>
                </a:tc>
                <a:tc>
                  <a:txBody>
                    <a:bodyPr/>
                    <a:lstStyle/>
                    <a:p>
                      <a:r>
                        <a:rPr lang="en-US" dirty="0" smtClean="0"/>
                        <a:t>2017</a:t>
                      </a:r>
                      <a:endParaRPr lang="en-US" dirty="0"/>
                    </a:p>
                  </a:txBody>
                  <a:tcPr/>
                </a:tc>
                <a:tc>
                  <a:txBody>
                    <a:bodyPr/>
                    <a:lstStyle/>
                    <a:p>
                      <a:r>
                        <a:rPr lang="en-US" dirty="0" smtClean="0"/>
                        <a:t>2018</a:t>
                      </a:r>
                      <a:endParaRPr lang="en-US" dirty="0"/>
                    </a:p>
                  </a:txBody>
                  <a:tcPr/>
                </a:tc>
                <a:tc>
                  <a:txBody>
                    <a:bodyPr/>
                    <a:lstStyle/>
                    <a:p>
                      <a:r>
                        <a:rPr lang="en-US" dirty="0" smtClean="0"/>
                        <a:t>2019</a:t>
                      </a:r>
                      <a:endParaRPr lang="en-US" dirty="0"/>
                    </a:p>
                  </a:txBody>
                  <a:tcPr/>
                </a:tc>
                <a:tc>
                  <a:txBody>
                    <a:bodyPr/>
                    <a:lstStyle/>
                    <a:p>
                      <a:r>
                        <a:rPr lang="en-US" dirty="0" smtClean="0"/>
                        <a:t>2020</a:t>
                      </a:r>
                      <a:endParaRPr lang="en-US" dirty="0"/>
                    </a:p>
                  </a:txBody>
                  <a:tcPr/>
                </a:tc>
              </a:tr>
              <a:tr h="601544">
                <a:tc>
                  <a:txBody>
                    <a:bodyPr/>
                    <a:lstStyle/>
                    <a:p>
                      <a:r>
                        <a:rPr lang="en-US" dirty="0" smtClean="0"/>
                        <a:t>VNREDSat</a:t>
                      </a:r>
                      <a:r>
                        <a:rPr lang="en-US" baseline="0" dirty="0" smtClean="0"/>
                        <a:t> 1</a:t>
                      </a:r>
                      <a:endParaRPr lang="en-US" dirty="0"/>
                    </a:p>
                  </a:txBody>
                  <a:tcPr/>
                </a:tc>
                <a:tc>
                  <a:txBody>
                    <a:bodyPr/>
                    <a:lstStyle/>
                    <a:p>
                      <a:r>
                        <a:rPr lang="en-US" dirty="0" smtClean="0"/>
                        <a:t>Multi-spectral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015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VNREDSat</a:t>
                      </a:r>
                      <a:r>
                        <a:rPr lang="en-US" baseline="0" dirty="0" smtClean="0"/>
                        <a:t> 1b</a:t>
                      </a:r>
                      <a:endParaRPr lang="en-US" dirty="0" smtClean="0"/>
                    </a:p>
                  </a:txBody>
                  <a:tcPr/>
                </a:tc>
                <a:tc>
                  <a:txBody>
                    <a:bodyPr/>
                    <a:lstStyle/>
                    <a:p>
                      <a:r>
                        <a:rPr lang="en-US" dirty="0" smtClean="0"/>
                        <a:t>Hype- spectral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01544">
                <a:tc>
                  <a:txBody>
                    <a:bodyPr/>
                    <a:lstStyle/>
                    <a:p>
                      <a:r>
                        <a:rPr lang="en-US" dirty="0" smtClean="0"/>
                        <a:t>LOTUSat 1</a:t>
                      </a:r>
                      <a:endParaRPr lang="en-US" dirty="0"/>
                    </a:p>
                  </a:txBody>
                  <a:tcPr/>
                </a:tc>
                <a:tc>
                  <a:txBody>
                    <a:bodyPr/>
                    <a:lstStyle/>
                    <a:p>
                      <a:r>
                        <a:rPr lang="en-US" dirty="0" smtClean="0"/>
                        <a:t>SAR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01544">
                <a:tc>
                  <a:txBody>
                    <a:bodyPr/>
                    <a:lstStyle/>
                    <a:p>
                      <a:r>
                        <a:rPr lang="en-US" dirty="0" smtClean="0"/>
                        <a:t>LOTUSat 2</a:t>
                      </a:r>
                      <a:endParaRPr lang="en-US" dirty="0"/>
                    </a:p>
                  </a:txBody>
                  <a:tcPr/>
                </a:tc>
                <a:tc>
                  <a:txBody>
                    <a:bodyPr/>
                    <a:lstStyle/>
                    <a:p>
                      <a:r>
                        <a:rPr lang="en-US" dirty="0" smtClean="0"/>
                        <a:t>SAR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itle 3"/>
          <p:cNvSpPr>
            <a:spLocks noGrp="1"/>
          </p:cNvSpPr>
          <p:nvPr>
            <p:ph type="title"/>
          </p:nvPr>
        </p:nvSpPr>
        <p:spPr/>
        <p:txBody>
          <a:bodyPr/>
          <a:lstStyle/>
          <a:p>
            <a:r>
              <a:rPr lang="en-US" dirty="0"/>
              <a:t>VAST activities in EOS</a:t>
            </a:r>
          </a:p>
        </p:txBody>
      </p:sp>
      <p:sp>
        <p:nvSpPr>
          <p:cNvPr id="6" name="Right Arrow 5"/>
          <p:cNvSpPr/>
          <p:nvPr/>
        </p:nvSpPr>
        <p:spPr bwMode="auto">
          <a:xfrm>
            <a:off x="3316406" y="3194305"/>
            <a:ext cx="3630304" cy="32754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7" name="Right Arrow 6"/>
          <p:cNvSpPr/>
          <p:nvPr/>
        </p:nvSpPr>
        <p:spPr bwMode="auto">
          <a:xfrm>
            <a:off x="6168787" y="3878968"/>
            <a:ext cx="2925101" cy="32754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8" name="Right Arrow 7"/>
          <p:cNvSpPr/>
          <p:nvPr/>
        </p:nvSpPr>
        <p:spPr bwMode="auto">
          <a:xfrm>
            <a:off x="6362132" y="4506765"/>
            <a:ext cx="2781868" cy="32754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9" name="Right Arrow 8"/>
          <p:cNvSpPr/>
          <p:nvPr/>
        </p:nvSpPr>
        <p:spPr bwMode="auto">
          <a:xfrm>
            <a:off x="8382000" y="5025379"/>
            <a:ext cx="685800" cy="327546"/>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cxnSp>
        <p:nvCxnSpPr>
          <p:cNvPr id="13" name="Straight Connector 12"/>
          <p:cNvCxnSpPr/>
          <p:nvPr/>
        </p:nvCxnSpPr>
        <p:spPr bwMode="auto">
          <a:xfrm>
            <a:off x="6158552" y="3358078"/>
            <a:ext cx="10235" cy="2552131"/>
          </a:xfrm>
          <a:prstGeom prst="line">
            <a:avLst/>
          </a:prstGeom>
          <a:ln w="28575">
            <a:prstDash val="sysDash"/>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bwMode="auto">
          <a:xfrm>
            <a:off x="6946710" y="3394472"/>
            <a:ext cx="26442" cy="2515737"/>
          </a:xfrm>
          <a:prstGeom prst="line">
            <a:avLst/>
          </a:prstGeom>
          <a:ln w="28575">
            <a:prstDash val="sysDash"/>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73814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8</a:t>
            </a:fld>
            <a:endParaRPr lang="en-US" dirty="0"/>
          </a:p>
        </p:txBody>
      </p:sp>
      <p:sp>
        <p:nvSpPr>
          <p:cNvPr id="3" name="Content Placeholder 2"/>
          <p:cNvSpPr>
            <a:spLocks noGrp="1"/>
          </p:cNvSpPr>
          <p:nvPr>
            <p:ph sz="quarter" idx="11"/>
          </p:nvPr>
        </p:nvSpPr>
        <p:spPr/>
        <p:txBody>
          <a:bodyPr/>
          <a:lstStyle/>
          <a:p>
            <a:pPr marL="0" indent="0">
              <a:buNone/>
            </a:pPr>
            <a:r>
              <a:rPr lang="en-US" sz="2800" dirty="0" smtClean="0"/>
              <a:t>VNREDSat 1 project</a:t>
            </a:r>
            <a:r>
              <a:rPr lang="en-US" dirty="0" smtClean="0"/>
              <a:t>:</a:t>
            </a:r>
          </a:p>
          <a:p>
            <a:endParaRPr lang="en-US" dirty="0" smtClean="0"/>
          </a:p>
          <a:p>
            <a:pPr eaLnBrk="1" hangingPunct="1"/>
            <a:r>
              <a:rPr lang="en-US" dirty="0"/>
              <a:t>Project Owner: </a:t>
            </a:r>
          </a:p>
          <a:p>
            <a:pPr eaLnBrk="1" hangingPunct="1">
              <a:buFont typeface="Wingdings 2" pitchFamily="18" charset="2"/>
              <a:buNone/>
            </a:pPr>
            <a:r>
              <a:rPr lang="en-US" dirty="0"/>
              <a:t>		Vietnam Academy of Science and Technology</a:t>
            </a:r>
          </a:p>
          <a:p>
            <a:pPr eaLnBrk="1" hangingPunct="1">
              <a:buFont typeface="Wingdings 2" pitchFamily="18" charset="2"/>
              <a:buNone/>
            </a:pPr>
            <a:r>
              <a:rPr lang="en-US" dirty="0"/>
              <a:t>		Small Satellite Project Management Unit</a:t>
            </a:r>
          </a:p>
          <a:p>
            <a:pPr eaLnBrk="1" hangingPunct="1"/>
            <a:r>
              <a:rPr lang="en-US" dirty="0"/>
              <a:t>Implementation period:  	2011 – 2014 </a:t>
            </a:r>
          </a:p>
          <a:p>
            <a:pPr eaLnBrk="1" hangingPunct="1"/>
            <a:r>
              <a:rPr lang="en-US" dirty="0"/>
              <a:t>Total budget:			55,2 million Euro</a:t>
            </a:r>
          </a:p>
          <a:p>
            <a:pPr eaLnBrk="1" hangingPunct="1"/>
            <a:r>
              <a:rPr lang="en-US" dirty="0"/>
              <a:t>Finance source: 		</a:t>
            </a:r>
            <a:r>
              <a:rPr lang="en-US" dirty="0" smtClean="0"/>
              <a:t>French </a:t>
            </a:r>
            <a:r>
              <a:rPr lang="en-US" dirty="0"/>
              <a:t>ODA</a:t>
            </a:r>
          </a:p>
          <a:p>
            <a:pPr eaLnBrk="1" hangingPunct="1"/>
            <a:r>
              <a:rPr lang="en-US" dirty="0"/>
              <a:t>Prime contractor: 		EADS Astrium</a:t>
            </a:r>
          </a:p>
          <a:p>
            <a:endParaRPr lang="en-US" dirty="0"/>
          </a:p>
        </p:txBody>
      </p:sp>
      <p:sp>
        <p:nvSpPr>
          <p:cNvPr id="4" name="Title 3"/>
          <p:cNvSpPr>
            <a:spLocks noGrp="1"/>
          </p:cNvSpPr>
          <p:nvPr>
            <p:ph type="title"/>
          </p:nvPr>
        </p:nvSpPr>
        <p:spPr/>
        <p:txBody>
          <a:bodyPr/>
          <a:lstStyle/>
          <a:p>
            <a:r>
              <a:rPr lang="en-US" dirty="0"/>
              <a:t>VAST activities in EOS</a:t>
            </a:r>
          </a:p>
        </p:txBody>
      </p:sp>
    </p:spTree>
    <p:extLst>
      <p:ext uri="{BB962C8B-B14F-4D97-AF65-F5344CB8AC3E}">
        <p14:creationId xmlns:p14="http://schemas.microsoft.com/office/powerpoint/2010/main" val="14646137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9</a:t>
            </a:fld>
            <a:endParaRPr lang="en-US" dirty="0"/>
          </a:p>
        </p:txBody>
      </p:sp>
      <p:sp>
        <p:nvSpPr>
          <p:cNvPr id="3" name="Content Placeholder 2"/>
          <p:cNvSpPr>
            <a:spLocks noGrp="1"/>
          </p:cNvSpPr>
          <p:nvPr>
            <p:ph sz="quarter" idx="11"/>
          </p:nvPr>
        </p:nvSpPr>
        <p:spPr/>
        <p:txBody>
          <a:bodyPr/>
          <a:lstStyle/>
          <a:p>
            <a:pPr marL="0" indent="0">
              <a:buNone/>
            </a:pPr>
            <a:r>
              <a:rPr lang="en-US" sz="2800" dirty="0" smtClean="0"/>
              <a:t>VNREDSat 1 project</a:t>
            </a:r>
            <a:r>
              <a:rPr lang="en-US" dirty="0" smtClean="0"/>
              <a:t>:</a:t>
            </a:r>
          </a:p>
          <a:p>
            <a:pPr eaLnBrk="1" hangingPunct="1">
              <a:buFont typeface="Wingdings 2" pitchFamily="18" charset="2"/>
              <a:buNone/>
            </a:pPr>
            <a:r>
              <a:rPr lang="en-US" dirty="0" smtClean="0"/>
              <a:t>1</a:t>
            </a:r>
            <a:r>
              <a:rPr lang="en-US" dirty="0"/>
              <a:t>. </a:t>
            </a:r>
            <a:r>
              <a:rPr lang="en-US" sz="2000" dirty="0"/>
              <a:t>Design, manufacture and launch of VNREDSat-1 satellite.</a:t>
            </a:r>
          </a:p>
          <a:p>
            <a:pPr eaLnBrk="1" hangingPunct="1">
              <a:buFont typeface="Wingdings 2" pitchFamily="18" charset="2"/>
              <a:buNone/>
            </a:pPr>
            <a:r>
              <a:rPr lang="en-US" sz="2000" dirty="0">
                <a:solidFill>
                  <a:srgbClr val="0070C0"/>
                </a:solidFill>
              </a:rPr>
              <a:t>2. Establishment of a Satellite Ground Control Station</a:t>
            </a:r>
          </a:p>
          <a:p>
            <a:pPr eaLnBrk="1" hangingPunct="1">
              <a:buFont typeface="Wingdings 2" pitchFamily="18" charset="2"/>
              <a:buNone/>
            </a:pPr>
            <a:r>
              <a:rPr lang="en-US" sz="2000" dirty="0"/>
              <a:t>3. Upgrade of the Remote Sensing Receiving Station (Vietnam National Remote Sensing Center, MONRE)</a:t>
            </a:r>
          </a:p>
          <a:p>
            <a:pPr eaLnBrk="1" hangingPunct="1">
              <a:buFont typeface="Wingdings 2" pitchFamily="18" charset="2"/>
              <a:buNone/>
            </a:pPr>
            <a:r>
              <a:rPr lang="en-US" sz="2000" dirty="0">
                <a:solidFill>
                  <a:srgbClr val="0070C0"/>
                </a:solidFill>
              </a:rPr>
              <a:t>4. Satellite image calibration site</a:t>
            </a:r>
          </a:p>
          <a:p>
            <a:pPr eaLnBrk="1" hangingPunct="1">
              <a:buFont typeface="Wingdings 2" pitchFamily="18" charset="2"/>
              <a:buNone/>
            </a:pPr>
            <a:r>
              <a:rPr lang="en-US" sz="2000" dirty="0"/>
              <a:t>5. Procurement of Launch and Insurance services for VNREDSat-1 satellite.</a:t>
            </a:r>
          </a:p>
          <a:p>
            <a:pPr eaLnBrk="1" hangingPunct="1">
              <a:buFont typeface="Wingdings 2" pitchFamily="18" charset="2"/>
              <a:buNone/>
            </a:pPr>
            <a:r>
              <a:rPr lang="en-US" sz="2000" dirty="0">
                <a:solidFill>
                  <a:srgbClr val="0070C0"/>
                </a:solidFill>
              </a:rPr>
              <a:t>6. Setting up a Communication links between Ground stations.</a:t>
            </a:r>
          </a:p>
          <a:p>
            <a:pPr eaLnBrk="1" hangingPunct="1">
              <a:buFont typeface="Wingdings 2" pitchFamily="18" charset="2"/>
              <a:buNone/>
            </a:pPr>
            <a:r>
              <a:rPr lang="en-US" sz="2000" dirty="0"/>
              <a:t>7. Training and Transfer of  Small Satellite Technology</a:t>
            </a:r>
            <a:r>
              <a:rPr lang="en-US" dirty="0"/>
              <a:t> </a:t>
            </a:r>
          </a:p>
          <a:p>
            <a:pPr eaLnBrk="1" hangingPunct="1">
              <a:buFont typeface="Wingdings 2" pitchFamily="18" charset="2"/>
              <a:buNone/>
            </a:pPr>
            <a:endParaRPr lang="en-US" sz="2800" dirty="0"/>
          </a:p>
          <a:p>
            <a:pPr eaLnBrk="1" hangingPunct="1">
              <a:buFont typeface="Wingdings 2" pitchFamily="18" charset="2"/>
              <a:buNone/>
            </a:pPr>
            <a:r>
              <a:rPr lang="en-US" dirty="0"/>
              <a:t>Items 1, 3, 5, 7 are implemented by EADS Astrium.</a:t>
            </a:r>
          </a:p>
          <a:p>
            <a:pPr eaLnBrk="1" hangingPunct="1">
              <a:buFont typeface="Wingdings 2" pitchFamily="18" charset="2"/>
              <a:buNone/>
            </a:pPr>
            <a:r>
              <a:rPr lang="en-US" dirty="0">
                <a:solidFill>
                  <a:srgbClr val="0070C0"/>
                </a:solidFill>
              </a:rPr>
              <a:t>Items 2, 4, 6 are of VAST responsibilities</a:t>
            </a:r>
            <a:r>
              <a:rPr lang="en-US" dirty="0"/>
              <a:t>.</a:t>
            </a:r>
          </a:p>
          <a:p>
            <a:endParaRPr lang="en-US" dirty="0"/>
          </a:p>
        </p:txBody>
      </p:sp>
      <p:sp>
        <p:nvSpPr>
          <p:cNvPr id="4" name="Title 3"/>
          <p:cNvSpPr>
            <a:spLocks noGrp="1"/>
          </p:cNvSpPr>
          <p:nvPr>
            <p:ph type="title"/>
          </p:nvPr>
        </p:nvSpPr>
        <p:spPr/>
        <p:txBody>
          <a:bodyPr/>
          <a:lstStyle/>
          <a:p>
            <a:r>
              <a:rPr lang="en-US" dirty="0"/>
              <a:t>VAST activities in EOS</a:t>
            </a:r>
          </a:p>
        </p:txBody>
      </p:sp>
    </p:spTree>
    <p:extLst>
      <p:ext uri="{BB962C8B-B14F-4D97-AF65-F5344CB8AC3E}">
        <p14:creationId xmlns:p14="http://schemas.microsoft.com/office/powerpoint/2010/main" val="2564345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TotalTime>
  <Words>816</Words>
  <Application>Microsoft Office PowerPoint</Application>
  <PresentationFormat>On-screen Show (4:3)</PresentationFormat>
  <Paragraphs>147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4_EUM_template_v03</vt:lpstr>
      <vt:lpstr>Earth Observation Satellite projects in Vietnam</vt:lpstr>
      <vt:lpstr>Contents</vt:lpstr>
      <vt:lpstr>About VAST</vt:lpstr>
      <vt:lpstr>About VAST</vt:lpstr>
      <vt:lpstr>Space technology in VAST</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activities in EOS</vt:lpstr>
      <vt:lpstr>VAST as a member of CEOS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UDVT</cp:lastModifiedBy>
  <cp:revision>69</cp:revision>
  <cp:lastPrinted>2013-07-23T19:08:48Z</cp:lastPrinted>
  <dcterms:created xsi:type="dcterms:W3CDTF">2011-11-16T09:23:13Z</dcterms:created>
  <dcterms:modified xsi:type="dcterms:W3CDTF">2013-11-05T01:28:08Z</dcterms:modified>
</cp:coreProperties>
</file>