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60" r:id="rId2"/>
    <p:sldId id="284" r:id="rId3"/>
    <p:sldId id="273" r:id="rId4"/>
    <p:sldId id="264" r:id="rId5"/>
    <p:sldId id="269" r:id="rId6"/>
    <p:sldId id="274" r:id="rId7"/>
    <p:sldId id="276" r:id="rId8"/>
    <p:sldId id="285" r:id="rId9"/>
    <p:sldId id="279" r:id="rId10"/>
    <p:sldId id="280" r:id="rId11"/>
    <p:sldId id="287" r:id="rId12"/>
    <p:sldId id="281" r:id="rId13"/>
    <p:sldId id="282" r:id="rId14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38341"/>
    <a:srgbClr val="002967"/>
    <a:srgbClr val="669BC7"/>
    <a:srgbClr val="4F9D4D"/>
    <a:srgbClr val="DE58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9" autoAdjust="0"/>
    <p:restoredTop sz="81514" autoAdjust="0"/>
  </p:normalViewPr>
  <p:slideViewPr>
    <p:cSldViewPr snapToGrid="0" snapToObjects="1">
      <p:cViewPr>
        <p:scale>
          <a:sx n="80" d="100"/>
          <a:sy n="80" d="100"/>
        </p:scale>
        <p:origin x="-14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 algn="just">
              <a:lnSpc>
                <a:spcPct val="114000"/>
              </a:lnSpc>
            </a:pPr>
            <a:r>
              <a:rPr lang="en-US" sz="1600" b="0" dirty="0" smtClean="0">
                <a:ea typeface="ＭＳ Ｐゴシック" pitchFamily="-106" charset="-128"/>
              </a:rPr>
              <a:t>Agencies involved include ASI, CS, DLR, ESA, JAXA, NASA, NSC with the support of ASF, E-GEOS, KSAT and MDA. </a:t>
            </a:r>
          </a:p>
          <a:p>
            <a:pPr lvl="1" algn="just">
              <a:lnSpc>
                <a:spcPct val="114000"/>
              </a:lnSpc>
            </a:pPr>
            <a:r>
              <a:rPr lang="en-US" sz="1600" b="0" dirty="0" smtClean="0">
                <a:ea typeface="ＭＳ Ｐゴシック" pitchFamily="-106" charset="-128"/>
              </a:rPr>
              <a:t>Presentation was made at SIT 28 where the value of a constructive dialogue among agencies on polar/</a:t>
            </a:r>
            <a:r>
              <a:rPr lang="en-US" sz="1600" b="0" dirty="0" err="1" smtClean="0">
                <a:ea typeface="ＭＳ Ｐゴシック" pitchFamily="-106" charset="-128"/>
              </a:rPr>
              <a:t>cryosphere</a:t>
            </a:r>
            <a:r>
              <a:rPr lang="en-US" sz="1600" b="0" dirty="0" smtClean="0">
                <a:ea typeface="ＭＳ Ｐゴシック" pitchFamily="-106" charset="-128"/>
              </a:rPr>
              <a:t> matters was recognized. </a:t>
            </a:r>
          </a:p>
          <a:p>
            <a:pPr lvl="1" algn="just">
              <a:lnSpc>
                <a:spcPct val="114000"/>
              </a:lnSpc>
            </a:pPr>
            <a:r>
              <a:rPr lang="en-US" sz="1600" b="0" dirty="0" smtClean="0">
                <a:ea typeface="ＭＳ Ｐゴシック" pitchFamily="-106" charset="-128"/>
              </a:rPr>
              <a:t>Definition of a multi-year strategy for the observation of ice sheets using space-based EO platforms.</a:t>
            </a:r>
          </a:p>
          <a:p>
            <a:pPr lvl="1" algn="just">
              <a:lnSpc>
                <a:spcPct val="114000"/>
              </a:lnSpc>
            </a:pPr>
            <a:r>
              <a:rPr lang="en-US" sz="1600" b="0" dirty="0" smtClean="0">
                <a:ea typeface="ＭＳ Ｐゴシック" pitchFamily="-106" charset="-128"/>
              </a:rPr>
              <a:t>Execution of the acquisition plans for Greenland and Antarctica - Over 7500 images were collected between Jan to May 2013.</a:t>
            </a:r>
          </a:p>
          <a:p>
            <a:pPr lvl="1" algn="just">
              <a:lnSpc>
                <a:spcPct val="114000"/>
              </a:lnSpc>
            </a:pPr>
            <a:r>
              <a:rPr lang="en-US" sz="1600" b="0" dirty="0" smtClean="0">
                <a:ea typeface="ＭＳ Ｐゴシック" pitchFamily="-106" charset="-128"/>
              </a:rPr>
              <a:t>Collecting requirements for sea ice and permafrost.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325" y="6513023"/>
            <a:ext cx="61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12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120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 userDrawn="1"/>
        </p:nvSpPr>
        <p:spPr bwMode="auto">
          <a:xfrm>
            <a:off x="158549" y="6494551"/>
            <a:ext cx="45537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1400" b="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27</a:t>
            </a:r>
            <a:r>
              <a:rPr lang="en-US" sz="1400" b="0" baseline="3000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th</a:t>
            </a:r>
            <a:r>
              <a:rPr lang="en-US" sz="1400" b="0" baseline="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400" b="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CEOS Plenary |</a:t>
            </a:r>
            <a:r>
              <a:rPr lang="en-US" sz="1400" b="0" kern="120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ＭＳ Ｐゴシック" pitchFamily="-106" charset="-128"/>
                <a:cs typeface="+mn-cs"/>
              </a:rPr>
              <a:t>Montréal </a:t>
            </a:r>
            <a:r>
              <a:rPr lang="en-US" sz="1400" b="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| 5 - 6 November 2013</a:t>
            </a:r>
            <a:endParaRPr lang="en-US" sz="1400" b="0" noProof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334" y="6412713"/>
            <a:ext cx="7222066" cy="357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b="1" smtClean="0">
                <a:latin typeface="Book Antiqua" pitchFamily="18" charset="0"/>
              </a:rPr>
              <a:t>The 27</a:t>
            </a:r>
            <a:r>
              <a:rPr lang="en-US" b="1" baseline="30000" smtClean="0">
                <a:latin typeface="Book Antiqua" pitchFamily="18" charset="0"/>
              </a:rPr>
              <a:t>th</a:t>
            </a:r>
            <a:r>
              <a:rPr lang="en-US" b="1" smtClean="0">
                <a:latin typeface="Book Antiqua" pitchFamily="18" charset="0"/>
              </a:rPr>
              <a:t>  CEOS Plenary – Montréal, Canada – 5-6 November, 2013</a:t>
            </a:r>
            <a:endParaRPr lang="en-US" b="1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0" y="1143000"/>
            <a:ext cx="9144000" cy="4191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48768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EA9F1-8ADE-4CE9-924E-832AFB386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A344-9A63-4126-9547-05AAE02002A7}" type="datetimeFigureOut">
              <a:rPr lang="en-US"/>
              <a:pPr>
                <a:defRPr/>
              </a:pPr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F7373-6ED2-4D29-8947-009DED8E4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334" y="6412713"/>
            <a:ext cx="7222066" cy="357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b="1" smtClean="0">
                <a:latin typeface="Book Antiqua" pitchFamily="18" charset="0"/>
              </a:rPr>
              <a:t>The 27</a:t>
            </a:r>
            <a:r>
              <a:rPr lang="en-US" b="1" baseline="30000" smtClean="0">
                <a:latin typeface="Book Antiqua" pitchFamily="18" charset="0"/>
              </a:rPr>
              <a:t>th</a:t>
            </a:r>
            <a:r>
              <a:rPr lang="en-US" b="1" smtClean="0">
                <a:latin typeface="Book Antiqua" pitchFamily="18" charset="0"/>
              </a:rPr>
              <a:t>  CEOS Plenary – Montréal, Canada – 5-6 November, 2013</a:t>
            </a:r>
            <a:endParaRPr lang="en-US" b="1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334" y="6412713"/>
            <a:ext cx="7222066" cy="357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b="1" smtClean="0">
                <a:latin typeface="Book Antiqua" pitchFamily="18" charset="0"/>
              </a:rPr>
              <a:t>The 27</a:t>
            </a:r>
            <a:r>
              <a:rPr lang="en-US" b="1" baseline="30000" smtClean="0">
                <a:latin typeface="Book Antiqua" pitchFamily="18" charset="0"/>
              </a:rPr>
              <a:t>th</a:t>
            </a:r>
            <a:r>
              <a:rPr lang="en-US" b="1" smtClean="0">
                <a:latin typeface="Book Antiqua" pitchFamily="18" charset="0"/>
              </a:rPr>
              <a:t>  CEOS Plenary – Montréal, Canada – 5-6 November, 2013</a:t>
            </a:r>
            <a:endParaRPr lang="en-US" b="1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334" y="6412713"/>
            <a:ext cx="7222066" cy="357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b="1" smtClean="0">
                <a:latin typeface="Book Antiqua" pitchFamily="18" charset="0"/>
              </a:rPr>
              <a:t>The 27</a:t>
            </a:r>
            <a:r>
              <a:rPr lang="en-US" b="1" baseline="30000" smtClean="0">
                <a:latin typeface="Book Antiqua" pitchFamily="18" charset="0"/>
              </a:rPr>
              <a:t>th</a:t>
            </a:r>
            <a:r>
              <a:rPr lang="en-US" b="1" smtClean="0">
                <a:latin typeface="Book Antiqua" pitchFamily="18" charset="0"/>
              </a:rPr>
              <a:t>  CEOS Plenary – Montréal, Canada – 5-6 November, 2013</a:t>
            </a:r>
            <a:endParaRPr lang="en-US" b="1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27130" y="568610"/>
            <a:ext cx="1442165" cy="528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27</a:t>
            </a:r>
            <a:r>
              <a:rPr lang="en-US" sz="1050" b="1" baseline="30000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CEOS Plenary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algn="ctr" defTabSz="914400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Montréal, Canada</a:t>
            </a:r>
            <a: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5-6 November, 2013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11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</p:sldLayoutIdLst>
  <p:transition spd="slow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oogle.ca/url?sa=i&amp;rct=j&amp;q=&amp;esrc=s&amp;frm=1&amp;source=images&amp;cd=&amp;cad=rja&amp;docid=qXkdc5rCu4aUTM&amp;tbnid=-Fs4C91MjciR1M:&amp;ved=0CAUQjRw&amp;url=http://www.joellegarriaud.com/2011/11/interdiction-des-armes-a-sous-munitions-travail-sisyphe/&amp;ei=nBp3UpTXKMi4yAHuwIGwBA&amp;bvm=bv.55819444,d.aWc&amp;psig=AFQjCNG7kxmrF6L3_y0PqV3RhekChFsAgA&amp;ust=138362358925344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iro.au/" TargetMode="External"/><Relationship Id="rId13" Type="http://schemas.openxmlformats.org/officeDocument/2006/relationships/image" Target="../media/image15.png"/><Relationship Id="rId18" Type="http://schemas.openxmlformats.org/officeDocument/2006/relationships/hyperlink" Target="http://nasrda.gov.ng/en/portal/" TargetMode="External"/><Relationship Id="rId26" Type="http://schemas.openxmlformats.org/officeDocument/2006/relationships/image" Target="../media/image27.png"/><Relationship Id="rId3" Type="http://schemas.openxmlformats.org/officeDocument/2006/relationships/image" Target="../media/image6.png"/><Relationship Id="rId21" Type="http://schemas.openxmlformats.org/officeDocument/2006/relationships/image" Target="../media/image22.png"/><Relationship Id="rId7" Type="http://schemas.openxmlformats.org/officeDocument/2006/relationships/image" Target="../media/image10.gif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25.jpeg"/><Relationship Id="rId32" Type="http://schemas.openxmlformats.org/officeDocument/2006/relationships/image" Target="../media/image3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2.jpe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11.gif"/><Relationship Id="rId14" Type="http://schemas.openxmlformats.org/officeDocument/2006/relationships/image" Target="../media/image16.png"/><Relationship Id="rId22" Type="http://schemas.openxmlformats.org/officeDocument/2006/relationships/image" Target="../media/image23.jpe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3" Type="http://schemas.openxmlformats.org/officeDocument/2006/relationships/image" Target="../media/image41.jpeg"/><Relationship Id="rId7" Type="http://schemas.openxmlformats.org/officeDocument/2006/relationships/image" Target="../media/image45.gif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gif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Agenda item: 2</a:t>
            </a:r>
          </a:p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Luc Brûlé, CEOS Chair,</a:t>
            </a:r>
            <a:br>
              <a:rPr lang="en-GB" altLang="ja-JP" dirty="0" smtClean="0">
                <a:latin typeface="Calibri" pitchFamily="34" charset="0"/>
                <a:ea typeface="ＭＳ Ｐゴシック" pitchFamily="50" charset="-128"/>
              </a:rPr>
            </a:br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Canadian Space Agency</a:t>
            </a:r>
          </a:p>
        </p:txBody>
      </p:sp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665018" y="666750"/>
            <a:ext cx="8235729" cy="1874838"/>
          </a:xfrm>
        </p:spPr>
        <p:txBody>
          <a:bodyPr/>
          <a:lstStyle/>
          <a:p>
            <a:r>
              <a:rPr lang="en-CA" dirty="0" smtClean="0"/>
              <a:t>Perspective on the 27</a:t>
            </a:r>
            <a:r>
              <a:rPr lang="en-CA" baseline="30000" dirty="0" smtClean="0"/>
              <a:t>th</a:t>
            </a:r>
            <a:r>
              <a:rPr lang="en-CA" dirty="0" smtClean="0"/>
              <a:t> CEOS Plenary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CA" i="1" dirty="0" smtClean="0"/>
              <a:t>Review of  CEOS progress during 2013</a:t>
            </a:r>
            <a:endParaRPr lang="en-US" dirty="0" smtClean="0"/>
          </a:p>
        </p:txBody>
      </p:sp>
      <p:pic>
        <p:nvPicPr>
          <p:cNvPr id="9" name="Picture 8" descr="CSA Logo White Border Transparent 200p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612" y="120501"/>
            <a:ext cx="731520" cy="731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73133" y="1600200"/>
            <a:ext cx="8609610" cy="4966855"/>
          </a:xfrm>
        </p:spPr>
        <p:txBody>
          <a:bodyPr>
            <a:normAutofit/>
          </a:bodyPr>
          <a:lstStyle/>
          <a:p>
            <a:r>
              <a:rPr lang="en-CA" dirty="0" smtClean="0"/>
              <a:t>Capacity to deliver on our objectives and sustainability</a:t>
            </a:r>
          </a:p>
          <a:p>
            <a:pPr lvl="1"/>
            <a:r>
              <a:rPr lang="en-CA" dirty="0" smtClean="0"/>
              <a:t>Stay focused and aligned on goals and objectives </a:t>
            </a:r>
          </a:p>
          <a:p>
            <a:pPr lvl="1"/>
            <a:r>
              <a:rPr lang="en-CA" dirty="0" smtClean="0"/>
              <a:t>The renewed governance will help us greatly focus on our essential business in the future.   </a:t>
            </a:r>
            <a:endParaRPr lang="en-US" dirty="0" smtClean="0"/>
          </a:p>
          <a:p>
            <a:r>
              <a:rPr lang="en-IN" dirty="0" smtClean="0"/>
              <a:t>Leadership continuity </a:t>
            </a:r>
          </a:p>
          <a:p>
            <a:pPr lvl="1"/>
            <a:r>
              <a:rPr lang="en-IN" dirty="0" smtClean="0"/>
              <a:t>While in general, majority of key positions are covered, there are a few  that require our attention, including DCEO and SIT Vice-Chair.</a:t>
            </a:r>
          </a:p>
          <a:p>
            <a:r>
              <a:rPr lang="en-IN" dirty="0" smtClean="0"/>
              <a:t>Responsiveness and relevance</a:t>
            </a:r>
          </a:p>
          <a:p>
            <a:pPr lvl="1"/>
            <a:r>
              <a:rPr lang="en-IN" dirty="0" smtClean="0"/>
              <a:t>Among others, the GEO post-2015 </a:t>
            </a:r>
            <a:r>
              <a:rPr lang="en-IN" dirty="0" err="1" smtClean="0"/>
              <a:t>workplan</a:t>
            </a:r>
            <a:r>
              <a:rPr lang="en-IN" dirty="0" smtClean="0"/>
              <a:t> will likely require adjustments to CEOS 3 year </a:t>
            </a:r>
            <a:r>
              <a:rPr lang="en-IN" dirty="0" err="1" smtClean="0"/>
              <a:t>workplan</a:t>
            </a:r>
            <a:r>
              <a:rPr lang="en-IN" dirty="0" smtClean="0"/>
              <a:t>. 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 and Opportunities</a:t>
            </a:r>
            <a:endParaRPr lang="en-IN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6BF8D2B0-EFB6-4DAA-9B0B-6F6B3A580823}" type="slidenum">
              <a:rPr lang="en-US" sz="1000" smtClean="0">
                <a:solidFill>
                  <a:srgbClr val="002569"/>
                </a:solidFill>
                <a:latin typeface="Century Gothic" pitchFamily="34" charset="0"/>
                <a:cs typeface="Calibri" pitchFamily="-106" charset="0"/>
              </a:rPr>
              <a:pPr algn="r"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rgbClr val="002569"/>
              </a:solidFill>
              <a:latin typeface="Century Gothic" pitchFamily="34" charset="0"/>
              <a:cs typeface="Calibri" pitchFamily="-10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6883" y="1428750"/>
            <a:ext cx="8770917" cy="4756150"/>
          </a:xfrm>
        </p:spPr>
        <p:txBody>
          <a:bodyPr/>
          <a:lstStyle/>
          <a:p>
            <a:r>
              <a:rPr lang="en-US" dirty="0" smtClean="0"/>
              <a:t>Membership applications from Geosciences Australia and Vietnam Academy of Science and Technology </a:t>
            </a:r>
          </a:p>
          <a:p>
            <a:r>
              <a:rPr lang="en-US" dirty="0" smtClean="0"/>
              <a:t>Strategic Guidance and the CEOS Governance and Processes documents</a:t>
            </a:r>
          </a:p>
          <a:p>
            <a:r>
              <a:rPr lang="en-US" dirty="0" smtClean="0"/>
              <a:t>Process Paper for the Virtual Constellations</a:t>
            </a:r>
          </a:p>
          <a:p>
            <a:endParaRPr lang="en-US" sz="1050" dirty="0" smtClean="0"/>
          </a:p>
          <a:p>
            <a:r>
              <a:rPr lang="en-US" dirty="0" smtClean="0"/>
              <a:t>The creation of a permanent Working Group on disasters</a:t>
            </a:r>
          </a:p>
          <a:p>
            <a:r>
              <a:rPr lang="en-CA" dirty="0" smtClean="0"/>
              <a:t>The 3 disasters pilot definition and t</a:t>
            </a:r>
            <a:r>
              <a:rPr lang="en-US" altLang="ja-JP" dirty="0" smtClean="0"/>
              <a:t>he way forward  on the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Response to EO requirements</a:t>
            </a:r>
            <a:r>
              <a:rPr lang="ja-JP" altLang="en-US" smtClean="0"/>
              <a:t>”</a:t>
            </a:r>
            <a:r>
              <a:rPr lang="en-CA" altLang="ja-JP" dirty="0" smtClean="0"/>
              <a:t>, the </a:t>
            </a:r>
            <a:r>
              <a:rPr lang="en-US" altLang="ja-JP" dirty="0" smtClean="0"/>
              <a:t>“Recovery Observatory</a:t>
            </a:r>
            <a:r>
              <a:rPr lang="ja-JP" altLang="en-US" smtClean="0"/>
              <a:t>” </a:t>
            </a:r>
            <a:r>
              <a:rPr lang="en-CA" altLang="ja-JP" dirty="0" smtClean="0"/>
              <a:t>and the </a:t>
            </a:r>
            <a:r>
              <a:rPr lang="en-US" altLang="ja-JP" dirty="0" smtClean="0"/>
              <a:t>Data &amp; Products delivery to Pilots’ Users </a:t>
            </a:r>
            <a:endParaRPr lang="ja-JP" altLang="en-US" dirty="0" smtClean="0"/>
          </a:p>
          <a:p>
            <a:r>
              <a:rPr lang="en-CA" dirty="0" smtClean="0"/>
              <a:t>The Iceland supersite</a:t>
            </a: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216" y="6550925"/>
            <a:ext cx="2133600" cy="170550"/>
          </a:xfrm>
        </p:spPr>
        <p:txBody>
          <a:bodyPr/>
          <a:lstStyle/>
          <a:p>
            <a:fld id="{685D9731-F711-4403-8BC4-60A829C86C9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Decisions of the 27</a:t>
            </a:r>
            <a:r>
              <a:rPr lang="en-CA" baseline="30000" dirty="0" smtClean="0"/>
              <a:t>th</a:t>
            </a:r>
            <a:r>
              <a:rPr lang="en-CA" dirty="0" smtClean="0"/>
              <a:t> Plenary </a:t>
            </a: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6883" y="1428750"/>
            <a:ext cx="8770917" cy="4756150"/>
          </a:xfrm>
        </p:spPr>
        <p:txBody>
          <a:bodyPr/>
          <a:lstStyle/>
          <a:p>
            <a:r>
              <a:rPr lang="en-US" sz="2600" dirty="0" smtClean="0"/>
              <a:t>The GEOGLAM Phase 1 Space Data Acquisition Strategy</a:t>
            </a:r>
          </a:p>
          <a:p>
            <a:endParaRPr lang="en-US" sz="1400" dirty="0" smtClean="0"/>
          </a:p>
          <a:p>
            <a:r>
              <a:rPr lang="en-US" sz="2600" dirty="0" smtClean="0"/>
              <a:t>The creation of a joint CEOS-CGMS </a:t>
            </a:r>
            <a:r>
              <a:rPr lang="en-US" sz="2600" dirty="0" err="1" smtClean="0"/>
              <a:t>WGClimate</a:t>
            </a:r>
            <a:endParaRPr lang="en-US" sz="2600" dirty="0" smtClean="0"/>
          </a:p>
          <a:p>
            <a:r>
              <a:rPr lang="en-US" sz="2600" dirty="0" smtClean="0"/>
              <a:t>The Phase 1 and 2A of the SST comparison campaign and the detailed definition  of SST (pilot) Operational Validation Project </a:t>
            </a:r>
          </a:p>
          <a:p>
            <a:endParaRPr lang="en-US" sz="1600" dirty="0" smtClean="0"/>
          </a:p>
          <a:p>
            <a:r>
              <a:rPr lang="en-US" sz="2600" dirty="0" smtClean="0"/>
              <a:t>The continuation of ad hoc Teams</a:t>
            </a:r>
          </a:p>
          <a:p>
            <a:endParaRPr lang="en-US" sz="1600" dirty="0" smtClean="0"/>
          </a:p>
          <a:p>
            <a:r>
              <a:rPr lang="en-US" sz="2600" dirty="0" smtClean="0"/>
              <a:t>The CEOS Montreal Statement</a:t>
            </a: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216" y="6550925"/>
            <a:ext cx="2133600" cy="170550"/>
          </a:xfrm>
        </p:spPr>
        <p:txBody>
          <a:bodyPr/>
          <a:lstStyle/>
          <a:p>
            <a:fld id="{685D9731-F711-4403-8BC4-60A829C86C9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Decisions of the 27</a:t>
            </a:r>
            <a:r>
              <a:rPr lang="en-CA" baseline="30000" dirty="0" smtClean="0"/>
              <a:t>th</a:t>
            </a:r>
            <a:r>
              <a:rPr lang="en-CA" dirty="0" smtClean="0"/>
              <a:t> Plenary </a:t>
            </a: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Lastly...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Self-Study definitely brings forward the necessary strategic alignment and structural changes for CEOS to remain as pertinent and influential a global leader as it can be.</a:t>
            </a:r>
            <a:endParaRPr lang="en-US" dirty="0" smtClean="0"/>
          </a:p>
          <a:p>
            <a:r>
              <a:rPr lang="en-CA" dirty="0" smtClean="0"/>
              <a:t>Because CEOS members interact, stimulate discussion and exchange ideas, this committee is a lot more than the sum of its members. </a:t>
            </a:r>
          </a:p>
          <a:p>
            <a:r>
              <a:rPr lang="en-CA" dirty="0" smtClean="0"/>
              <a:t>It is capable of reaching and engaging the greatest minds in space-borne earth observation worldwide. </a:t>
            </a:r>
          </a:p>
          <a:p>
            <a:r>
              <a:rPr lang="en-CA" dirty="0" smtClean="0"/>
              <a:t>This is why we should settle for </a:t>
            </a:r>
            <a:br>
              <a:rPr lang="en-CA" dirty="0" smtClean="0"/>
            </a:br>
            <a:r>
              <a:rPr lang="en-CA" dirty="0" smtClean="0"/>
              <a:t>no less than stepping up to the </a:t>
            </a:r>
            <a:br>
              <a:rPr lang="en-CA" dirty="0" smtClean="0"/>
            </a:br>
            <a:r>
              <a:rPr lang="en-CA" dirty="0" smtClean="0"/>
              <a:t>many challenges ahead of us.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6BF8D2B0-EFB6-4DAA-9B0B-6F6B3A580823}" type="slidenum">
              <a:rPr lang="en-US" sz="1000" smtClean="0">
                <a:solidFill>
                  <a:srgbClr val="002569"/>
                </a:solidFill>
                <a:latin typeface="Century Gothic" pitchFamily="34" charset="0"/>
                <a:cs typeface="Calibri" pitchFamily="-106" charset="0"/>
              </a:rPr>
              <a:pPr algn="r" eaLnBrk="0" hangingPunct="0">
                <a:spcBef>
                  <a:spcPct val="50000"/>
                </a:spcBef>
                <a:defRPr/>
              </a:pPr>
              <a:t>13</a:t>
            </a:fld>
            <a:endParaRPr lang="en-US" sz="1000" dirty="0">
              <a:solidFill>
                <a:srgbClr val="002569"/>
              </a:solidFill>
              <a:latin typeface="Century Gothic" pitchFamily="34" charset="0"/>
              <a:cs typeface="Calibri" pitchFamily="-106" charset="0"/>
            </a:endParaRPr>
          </a:p>
        </p:txBody>
      </p:sp>
      <p:pic>
        <p:nvPicPr>
          <p:cNvPr id="1030" name="Picture 6" descr="http://www.joellegarriaud.com/wp-content/uploads/2011/11/Sisyphe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7345" y="4944140"/>
            <a:ext cx="1824147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>
            <a:off x="1" y="4542227"/>
            <a:ext cx="9143999" cy="698399"/>
          </a:xfrm>
          <a:prstGeom prst="rect">
            <a:avLst/>
          </a:prstGeom>
          <a:gradFill flip="none" rotWithShape="1">
            <a:gsLst>
              <a:gs pos="0">
                <a:srgbClr val="4F9D4D"/>
              </a:gs>
              <a:gs pos="50000">
                <a:srgbClr val="4F9D4D">
                  <a:alpha val="42000"/>
                </a:srgbClr>
              </a:gs>
              <a:gs pos="100000">
                <a:srgbClr val="4F9D4D">
                  <a:alpha val="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" y="1341910"/>
            <a:ext cx="9143999" cy="698399"/>
          </a:xfrm>
          <a:prstGeom prst="rect">
            <a:avLst/>
          </a:prstGeom>
          <a:gradFill flip="none" rotWithShape="1">
            <a:gsLst>
              <a:gs pos="0">
                <a:srgbClr val="4F9D4D"/>
              </a:gs>
              <a:gs pos="50000">
                <a:srgbClr val="4F9D4D">
                  <a:alpha val="42000"/>
                </a:srgbClr>
              </a:gs>
              <a:gs pos="100000">
                <a:srgbClr val="4F9D4D">
                  <a:alpha val="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48809" y="2066034"/>
            <a:ext cx="1039628" cy="1263911"/>
          </a:xfrm>
        </p:spPr>
        <p:txBody>
          <a:bodyPr/>
          <a:lstStyle/>
          <a:p>
            <a:pPr marL="1588" lvl="1" indent="-1588">
              <a:buNone/>
            </a:pPr>
            <a:r>
              <a:rPr lang="en-US" sz="1000" dirty="0" err="1" smtClean="0"/>
              <a:t>ASI</a:t>
            </a:r>
            <a:r>
              <a:rPr lang="en-US" sz="1000" dirty="0" smtClean="0"/>
              <a:t>, 1986</a:t>
            </a:r>
          </a:p>
          <a:p>
            <a:pPr marL="1588" lvl="1" indent="-1588">
              <a:buNone/>
            </a:pPr>
            <a:r>
              <a:rPr lang="en-US" sz="1000" dirty="0" smtClean="0"/>
              <a:t>CAST, 1993</a:t>
            </a:r>
          </a:p>
          <a:p>
            <a:pPr marL="1588" lvl="1" indent="-1588">
              <a:buNone/>
            </a:pPr>
            <a:r>
              <a:rPr lang="en-US" sz="1000" dirty="0" err="1" smtClean="0"/>
              <a:t>CDTI</a:t>
            </a:r>
            <a:r>
              <a:rPr lang="en-US" sz="1000" dirty="0" smtClean="0"/>
              <a:t>, 2007</a:t>
            </a:r>
          </a:p>
          <a:p>
            <a:pPr marL="1588" lvl="1" indent="-1588">
              <a:buNone/>
            </a:pPr>
            <a:r>
              <a:rPr lang="en-US" sz="1000" dirty="0" smtClean="0"/>
              <a:t>CNES, 1984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CEOS Family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70749" y="2064059"/>
            <a:ext cx="1244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NRSCC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, 1993</a:t>
            </a:r>
          </a:p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NSAU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, 1993</a:t>
            </a:r>
          </a:p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NSMC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/CMA, 2010</a:t>
            </a:r>
          </a:p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NSO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, 2011</a:t>
            </a:r>
          </a:p>
          <a:p>
            <a:pPr marL="1588" indent="-1588"/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65249" y="1482952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30 CEOS Members</a:t>
            </a:r>
          </a:p>
        </p:txBody>
      </p:sp>
      <p:sp>
        <p:nvSpPr>
          <p:cNvPr id="23556" name="AutoShape 4" descr="data:image/jpeg;base64,/9j/4AAQSkZJRgABAQAAAQABAAD/2wCEAAkGBxQSEhQUExQUFBUXFxcZFxYVFxYZFBoYGBcYFx0ZGhgaHCggGBwlHBgcJT0hJSksLi4vFyAzODMsNygtLi0BCgoKDg0OGxAQGi0kICYsLC0sLzQsLCwsLCwsLCwsLCwsLCwsLCwsLCwsLCwsLCwsLCwsLCwsLCwsLCwsLCwsLP/AABEIAMMAjwMBEQACEQEDEQH/xAAcAAACAwADAQAAAAAAAAAAAAAABQQGBwECAwj/xABQEAABAgQDBAYECAoHBwUAAAABAgMABAUREiExBhNBUQciYXGBkRQygqEzQlJicrHB0RUWIzRTVHOSsrMkNUNjg8LwNpOipLTS0wglRFWj/8QAGQEAAwEBAQAAAAAAAAAAAAAAAAIDBAEF/8QAOBEAAgECBAMECQQBBAMAAAAAAAECAxEEEiExMkFREyJhcSMzQlKBocHR8BQ0kbEFU3Lh8SRDYv/aAAwDAQACEQMRAD8A3GAAgAIACAAgALwAcXgAUz21Emzk5MspPIrTfyBikaU5bJiucVuxS50kU0f/ACUnuCj9kP8Apavui9rHqd2OkSmq0mmx9LEPrEDwtZeyHaw6jqn1uXf+Bfac7ErST5XvE3TlHdDKSezJ94QY5gAIACAAgAIACAAgAIACAAgAh1SqNS7ZcecS2gcVG3gOZ7BDRi5OyRxtLcoituZueUUUqVKkDIzL/Vbv81PHzv2Rr/Twp+tl8ERdWUtIo6udH70wCup1BxxOpbbIbZHeTkR7I74Fiox0pQ+4dk95M8mJGgMHAhLb6xwQFzC/JN465YqWruvkctTR0r9Zkm0tNsyRbW880hKnpQtpsVpxWLiQScP1wU6dRu7lt43CTilohrNTNNNw7T12GRUJNam+8LQki0TjGryl8zt4bW+QrVs7QZw4W1ttOckOFtYP0F8fCKdriYb6oMtN7EgbJVOTzkZ8vIGjM0L+AXcj+GOdvRqccbPwDJKPCz3pvSRu3AxUmFSbp0UbllXaFcB5jtjksJdZqTzL5nVV1tJWL8y8lYCkkKSRcEEEEcwRrGN6aMtud4ACAAgAIACAAgA4JgAqu2e2qJLC02nfzTmTbCdbnQqtmB2an3xooUHU1eiW7JzqZdtyvymyBWTPVt5KykXDRIDDQ1sc7HuHvissRb0dBfHmxFTd802PWanMzSQmRaTLMAWEw+g5j+5YFrj5yiB2RJwhD1ju+i+rHUnJWjoRn6LJIWBNuOT0wLHC5d1Q7UsIGFsdth3mGVSo13FlX5zOWit9WOmJp4AJYk0tp/vHENDvwtpWfqiLUfakMm+SMf24rbkxV5ZtzB/R3WkANlRRiU4lSjdQBJ0GnxY9PD01Gi2uZlqSbnZmoUaefuptpLSsN1WcWtBzPApSoe7jGCcY7svGUtkSqg4HE4ZyRK02zKQh9IHkF+SYWOnBL6Df7kLZKiNkFVMm1MFOrNy4wD8lTCzib9kp8YeVR7VY38ef88ziivZZ2naqkj0erS6EJWbJeHXlVk5DrkAsr7Fc8iYIwt3qT+HMG+UxFMUSboxU9IFUzJ+s5KqJKkjUlBzvlncDvBiqqQr92ekuoji6esdUXfZjaRifZDrCrjRST66FclD7dDGWrSlTdpItCakrocxMYIACAAgAIAKnt7tZ6EhLbSd7NPdVlsZm+mIjkCfE+MaKFDtHd6Jbk6k8qstxTQqM3SmlTc4ovzrxsSOs4patGmhxJ59nACKVKjrPJDSK/LsSMVDvS3J4pxUROVNSbpI3MsLqaaJ0Fv7d4nK9uwDUlM9u5SXm+b+yHtpeQ2DD8zm4VS7PBtBs8oc1rHwf0U5/O4RO8Ybav5HbOW+g0kJBtlOFpCUJveyRa55nme0xOUnLcZJLYibS1USkq8+fiIJA5q+KPE2hqUHOaijk5Wi2fMtHdUudYUo3UqYbKidSS4CT5mPeqJKGnQ86LuzaG57cPoc4A2V9E5H7/CPLy5oWNV7SNFTnGKxpIFQpLTxClJsseq4klLqe5Yzt2aQ0Zyjt/ArimLpl1bKVImgJiWIsp3CMSU8Q82BYp+enLmkWvDq0neGj6Ct24thYGl0wbxjE/IHNTQOJxhJzxsn47Q1wagacoppV0lpL+/PxOcOvITbRUVUusVWlEKBTieZRm2836xUm3G3LvHG9adRTXY1fgxJRa78S77NV5qel0PsnJWRHFKhqk9ojLVpunLKy0ZKSuhtExggAIAINbqiJVhx9w2Q2kk8zyA7ScvGGhBzkooWUrK5QtiZYkPVmoEJUtJU2D6rTIvmL8SMh2d8a67WlCn/2yVNe2xxTUkk1KdBSrDaXZtdTLajkkDi84bXt2AaXM5v/ANUPi+v/AAh170h3TaetSw/MD8pngb1SyDwHNZGqvAZaylJJZY7f2MlzY4iYwQAZP04VnJqVSdfyrnhkgedz4CPRwFPVz+BkxMtomT0L87lv27X8xMejU4WZobmt1jjHnUzTIuuxFT30skE9Zs4Fc8gLHxFoyV4ZZ+ZenLMiwREocGACvvtmSJcQP6MTdxH6EnVxHzPlJ4ajjFV6TR7k+HyFxtTHgpFvQZhYxAeqw8s5LHANLJF+RN+JtT10bPiXzX3QcDvyENRbNFqCX0D+gzagl1I0acJ9a3LO/diHKKxf6inlfEvmibXZyvyZp6VA5jOMJoOYAAwAZtt5eoT8tTEn8kn8tM2+SPVT5X/eHKNuH9FTlV57IhU78so7qbQm5xuUSB6PLBDr4A6qln4FrlYYSojsTEovJBz5vb7jtXeXkMZZPpL5dPwTKilocFODJbp7vVHtHiIR92Nub3OrV3HsSHCADq4oAEk2AFyewQbgfNW2FUM1MuvHRSur2IGSfd9ce7Rhkgonm1JZm2JqF+dy37dr+YmK1OF+QsNzW6xxjzqZqkcbAVXcze7J6rww+2LlP2jxgxMM0LrkcpStKxqojzjWcwAdVJuLQAV1qSSkuSLoCmHUKLV9N2clteySCOxQ+TFnJ6VFuhEvZFcpImblJqmzJu6z+TCzqpBGJl7v4HtQYo5ZJxqx5/jFSunFnPRVV1uyypd74eVWWV31KR6p+sezBi4KM1JbPUKUrqzLvGUqdXFAAk5AC5PYIAM26MXA5+EKo7kHVqwk8GWgT9w9iNuKVstJfjIUucmNaJvG6eXtJmdXjvqUrfICO8Not4IidTK6luS+n3GV1G/NlukZRLTaG0CyUJCU9wFvOM7d3dlErIkRw6EAFT6S6ruJNSQes71Bzw26x8svGNGFp5ql+hKtK0TA52PZR57Hexuz+NmanFjJtp7c/tAg3WPo8Dz7ohXqWkoFqUdLj2k1r0uXCj8ImyXB229buP3xOVPJKwyldCucdUhQWk2UlQUk9qTce8RSKvoTZutEqSZhht5Oi0g9x4jwN48eccsnE3xlmVyfCjBAAp2kYUWt4gXcZIdQBqSjVHtJxJ9qKU2s1ns9BZrS6E9YeDc3JTiPUetLuHgUu9Zknucy/wASKQV4Sg+Wv3Fk9VJCd4+hbQIIybnmrHlvUX+4fvxVekw3+1icNTzNGjEXK/t7OlmnzSwbHdKA71DD9sVoRzVIrxEqO0WVYSm6oDDAyVMBlrLW8w4kE+SiY0Zs2Icul3/BNaU7Fum0Azcs2AMLSHHbciMLSPctflGdcDfXT6lGu8kOxEhwgADABjnSbU99MlIPVaGAcsRzUfqHhHp4WGWHmY60rso0pTlTDyWk5XOZ5JGpjY5ZY3ZBRzOxq8zKpbkXm0CyUy7gA7Agx5yd6ib6mu3dsY7RJssOBXxSLLHMfeI9KccyMcXYsFQVfMaGJRHZeehusXS9KqOaTvG/oqyUPA5+1GPG09pF8NLeJp0YDUEAHBgApFWYJpU02PWli4UW4FhW+RbtwhPnGqL9Mn1t89CLXca6C7pRXdmnzqdWphld/mrwqI8wIfC8U4Po/kcqbJmjpN8xGIuUnpkcw0p/vbHmsRqwa9MiVbhPest2bpTfAvsD9xhah70iOQ3n5P8AsJez+chzLG88/wDNYlwPaXME/UIk/Vrzf0GXGxxExwgAg1qfDDDjp+Kk2HM8B5w0I5pJCydlcwaoKJJJNybknmTmffHsx0MEncsOydO3ScR9ddr9g4D7YhVnd2KU42LkmQU+y60jVTa03OgKkkC8ZnJRabLWvoYtN05bS1NuJKVpNlA6g/bHqKakroxONtGezDhw4Tw0+6OW1Onrs7WDJzjL/wAULAX2tq6qvIZ+ELVp9pBxOwllkmfSCVAgEG4OYMeGekdoACACvMsgmot8FKv+/LNg/VFm+B/m7J24il7VKx7NsKOu7lleNxGmkrYprzJz9UaVSlXZaPNtB80iMMt2XWxVOmFrFSnwOBQfJYjRg3asidbhO9XcuzSneAflzf8AaNKbHvWIIbzXg/7uEtosdS/Vn3h8uXYI9hx4H+IecSfq15v6DLiHAiY5zABRukefyQyPpq+pI+s+Ua8LH2mQrPkZ7Ly+JYJ0H1xtbsjOkXCjSynFBKRcnyA5mM05JK7LRV9jQpGTDSAkeJ4kxhlJyd2aErIre3OyQnEbxAAfQMj8sa4T9h4RfD13TdnsTq01JX5mQOShSSlQIINiDkQRwj1MyeqMdhJUmsJIMViIzdOiiuelSCAo3cZO6Xz6oBSfFJHkY8fF0slTTnqb6Ms0C5xmKhABXG5gJFSdOiVq8m5Zsn33izXAvzcn7zKdtegt7OMIOpRLJ+oxpou+Jb8yc01TSNKpiMLLQ5NoHkkRhlxMuthdtrI7+QmmxqWl27wMQ+qHoyy1Ezk1eLKfKTJmNnm3UdZbCEOAccUssKt/wRpay4lp7P6kt6Zb5t4ekSj6T1HErbvzDiUuIPm3/wAUZ0u7KJS+qY8ESHOFqsCToIAMh2jnd64tw6E5d2gHlHp0o2ikY5u7IFIYU4tKEC6lHID/AFpDzlZaixV3oa3QqSmXbtqo+srmeQ7I8ypPOzZGOVDOEGCACnbb7Kh8F5oflQOskfHA/wAw98aaFbK8stiNSnfVGUVimlaDYdZN7faI9KE7MySV0SOhuuejz+5UbImBgz/SJuU+eY8YTG081O/QfDys7G/iPHNxwtVhc6CACkVh0ikun482opTzJmnMCR34FDyjVBemXh9CL4PMgdKKL/g2RTq5MNi3zG8KSfDFfwhsL7c30/s5V5RNHAjGXAiADNujdAl5ioUxz1UrLjQPFpzIjwGHzMbcT3oxqrfmQp6NxYzoEutck7JX/Lya8CCr5hDjCzzBAAPcoROo0qinyl+MZXcbc0WylzwfaQ4kEYhmk6pOhSe0G48Izyjldiid1cgbUzeBggar6vhx931xSjG8hZuyMhqT5deDTYKje1hmSo8I9OKSV2Y27uyNV2Q2cEo3dVi6odY8E/NH38Y82tWzu3I104ZUWOIlAgAIACACmbX7N4iX2hnqtI4/OHbzjVRrW7rI1Ic0YxtVTVS7yJhvIFQUCPiuJIUPeAY9OnPNHKzLJZXdH0Ps3VUzcsy+nRxAJHI6EeBvHiThkk4m+LurnltKsqQlhPrzB3dxqls/CL8EXt2kQ1PR5nyFntbqK6ikPz8tLp+DlU+kOAaBRBbZR/Er2UxSPdpuXXT7nHrJLoJJQem19bgzakWsA5bxWK/8R/dEVfo8PbnJicVTyNHjEXCADOekllcpMS1UaBO6O7mEjVTSjkfC5HinlGzDNTi6T57EKqaamhrWphLDrNSaILC0JbmSNN0Tdt72CTfsWeUTgnKLpPdbfX+R27NSQzx+jP3y3EwoZ8EPGw/dcy9ofOhOKPivz5Hdn4FU6S67u8k5rPUbAzOLibcbXHjaNOFpX3I1p2Jmw2zCZFlU1NEJcwlRKjk0i1zn8rmfCExFd1JZYbDUqagrsYS3SBKqWhJTMNocUEtvOMuIYUomwAWoWz+2EeGmly8h+0RY5+cSy0t1ZsltKlKPYkXMQinJ2Q7dkeNDqzc2w2+0SULFxfUZ2IPIiGnBwllZyMrq6FlU2vaZdUyluYfcQAXAw0pwIBzGIjIG3DWHhQlKObRI5Kok7E+Xr0uuW9KDgDGEqKzlbDkQQcwQcra3hHTkp5OZ3MmrieS29lnHG2ymYaDpCWnHmXG2lk6BK1CxvFHhppX38mL2iIW2eyiXELsOosdYDVB+UPHOKUazTFqU76iHofqZlvSpGYUE7kl5JOQwEdcj5uQV7RimMjmyzXMWjK2jLh6cltDtQmLgYLMot1g3qAE/pHFWy+gOEZst2qcfiUv7TFTs6qm09+bft6VMEuFJ/SKGFtofNQkAeCjxiiiqtRQjsvxsW+WN2TujGgqlZMFy++fUXnSdbq0B7h7yYXE1VOemy0R2lG0dS3RnKhABHqEmh5tbTgxIWkpUDxBFo7FuLujjSaszOdjZlUg+ukThxNquZVxei0KuC2eHhzuOUbay7WKrQ35kIPK3CQ1bWJEOSc0McqpCzLuquUhCRdTDp4FI0VxHam5nbtLThvfX7jvuqz2FmzMheaTOTyFI3gCZTH6qAb23l80OqyIvztrFKs+7kp/H/gSMdc0vgO+lHOSSk+oqYlkufQU8kKB7LRLC8fwf9FKmxZahKsrbwPJQW8sl2wZHLXIWMZ4t3utx2lYqfSjUm0MsS7iw2mZeSlxR4MoIW4cuyw9oRpwsW25Jbf3yJ1WrWZH6Pawx6VOSsutK2SoPs4bgALycQAQNFC/tGGxEJZIzktdn9DlOSu0iY9JTcrMTD8mlqZafWFusqXgdS4lIScC7EZgDqkQilTnFRnpbmNZp3Qpr1QZmZSULbe6aXUGUPtkBJSsPWWlYGV8QzPGK04SjOSeryu38CTeit1L9UJZpaQHkoKQpJAXawUk3SRfQg6Rii5LYs0j3fdSlKlLISkAlRUQEgAZkk6COK99Dr8TMdpKUkuNVFtlW6ZcGNKhbey9wVKw64U+sAdcOmkb6dTR029TO1rm5FhlD+EHhNOdWSYJUwFZB1adZhV9EJ+LfkVcog/RRyrie/h4DrvavZCGTBrdQDxv6BJq/Jj4rrwzv2jQ91h8YxZ/+PTy+1L5IT1kr8kafaMJoOYACAAgAru2uyrdQYwKOBxPWZdHrIX9djb3dkWo1nSldbcxJwzIqlGrHpJ/BlWG7eTlmcKZgWskhWWfHLUgciI0Thl9LS2/olF37k/8AscrnFyQLM8DMSihhTNKTiKR8iZTb/wDQC3Ox1jlVTvQ0fT7D3y6SJFRpBXLraT/S5R1Nt3jG9SDmC07oscgrT5XCORnaV3pL83QNO2mqEcns96Thl36i860gpJlXW0tPqCCCAsnNSctQM+cWlVy96MNevIVK+ly3LoQVOiaWoKws7ptvDknErEpV75k2A04RmVS0Mvjcrl1udals+HJqWmUL3a2MYNk3Djaxmg5i2YBv2R2NS0XF8zjhqmhfN7KvJeddk5sy2/IU6gtJcQVgYcabkFKiAPKGVaLilNXtsccHfRnu3sez6EqTWpa0rKlrcJAcLqlYy5e1grFmO6OdvLtM/wCW6BkWWxWnKQpxaGnJ56oIaWhQYbbQBiQbp37wOEAEaGxMXz2V1HLfn9hLa73LJUEpQn0ioutpQkgpZB/IhXDXrPuX0ytyTxiEdXlpr4/mw7XOTIzbb0+oOv45aTQQtDROF13DmFvH4jeV93qfjcoa8aStHWXXp5fcOLV7FWmptyqq/B8iopkm8n5nmm+TaOBFsu3u10KKortJ8XJEm3N5Y7Gl0imNyzKGWU4UIFgPtJ4k84wzk5u7NEUkrImwp0IACAAgAIAEG12yjFQbwOgpWnNt1PwiD2HiL8IrRrSpu6EnBSRUGNpJulkMVNBfljkibQCrLSzg4+Nj9LhpdKFZZqTs+hJTlDSWw6p9KQU7+kzSEJUblr4SUUdTdAIU0r6JGukSlN3y1Y/HZjpc4M7zlYyw1GQWAP7RtPpDHeCkY2/FI7zAqf8Apy+jBv3kdpCak3PzaoKQfkB9Cj+48FEd2UclGouKHy+wJx5MaiTmfiziSPnMIJ80qAieaHu/Maz6nVco+BdydwjiUNNI968Vo7mi9ohZ9RNOT9OScL00ZpX6PeF4ns3TIwk96Yoo1XtG3w+rFbhzdyQ1Upt0BEnKCWb4OzQwADmiXT1j7WHxjjhCOs5Xfh9wvJ8KIU+JOnqExPzBmJm10FzCVDsZZTkgduvMw0e0qrLTVl+bs48sdZPUUFmernwgXJU+/q/2zw1zvwPdbvit6eH21l8kL3qngjRKRS2pZpLTKAhCdAPrJ4k84xSm5vNLcvGKSsibCnQgAIACAAgAIACADzfZStJStIUkixSoAgjtBgTtsDKLUejVKHC9T33JJ06hJuyrvTw+rsjXHFtrLUV0RdLnF2I/4drMnlMSaJxA/tJckOW7Ui9z7Ihuyw9ThlZ+JzPUjuiO/t7S3spyVW2riH5cE+drx1YatHglf4h2kHujo3PbOnMblHYEuI9wEdccV4nPRHDlT2dRnhYWR/drWfeIMmLemv8AIXpI92ekWVT1ZCRfePAMs4E+JAJt4Qv6Wb45JfE72q9lHrirk9lhapzR9t7/AF5QWw9P/wCn8g9JLwGmz3R1LSy964VTT5Ny6+cWfYnQeNz2xOpipzWVaLwGjSitXqXERmKnMABAAQAEABAAQAF4AOLwAcwAEAHEAHk9LoXktKVfSAP1x1NrYLEBzZ2UVrLMH/DT90N2k+ouRdDuzQZZHqy7I/w0/dA6knzBRXQnttgCyQAOQFhCO/Max2vABzABxeADmAAgAIACAAgAr22W1jdObQ46hawteABGG98JVc3Iyyi1Gi6rsmTqVFBXZUV9NErY2ZmAbZfB6/vxp/QT5tEf1K6MTbNdMCkJX6clTiiRg3KEJAFs73VnnFKmAu1kf8nI4nqiy0rpalph5plLL4U4tKATgwgqNs7KiE8FOMXJtDxxEZO1jw6QdtZyUnWpaVQ0veISQFpUVFalKTYWWOQhsPh6c4OUr6BVqyjKyIP4y7Q/qLf+7P8A5YbscL735/BzPW6B+Mu0P6i3/uz/AOWDscL735/AZ6vQl7C7bzszPqlZptpvChZUlKFBYUnDkTjI4wtfD04U88DtOrKUsrPDpC6RJmVmjLSzaLoAKlKBWVBSQQAkWw2z5x3D4WE4ZpM5UrOMrJHNN6XFOOoaVJqQVXzLnJKlaYOOH3wSwNo3Uvz+QWIu7WE810vTanG1NyobbFt4hWJal58F4Rgy7DFFgqaWstfgK68r6IvOyG2TlQYmXBLllbWSUlRXjJQVD4qeItYRlrUFSkle9y0JuSvYp6dt67b+r/8AlZj/AL40/p8N7/zX2I9rV5L+yG/0nVZDqWVyzSHVWwtqZeCziNhZJXc3MOsHQaupaeaFdeonZom/jvXf/r/+WmP++E/T4b3/AJobtavT5M0PYmozMxKpcm2ty8VLBRgUiwCrA4VEnMRjrxhGdoO6NFOTaux9ERwgAy7p9/NJf9sf5a43/wCP435fUz4jhXmW2R2elTLIJl2b7lJvgTe+AZ6RmdWeffmUyRy7Gf8AQXTGX2ZkutNuELbsVpCrXQdLxsx85RasyNCKaYbZyLbNcp6WkJbSSySEAAX3qs7CO0JOWHldnKiSqI9dv/6/kO9j+aqFw/7aXxCr6xEXbPZqdk2Xpn8IuqSF3DaVODJa8hfFwv7oajWp1JKGQKsJRTdz02b2PnpqXZmBU3UhYCsBU4SM9L4845UxFOMnHJsdhTk1fMe+y3+0k33O/wCSOVf2sQh65i/a4vCszZl8e+EsSjBfHcISeqBqbXh6WXsI5trnJ37R2PJU+t6p0hxwLS4WUBQXfHiSp4XNxfMi8dUVGlNLr9gveor9CHRqxWZmWemW5s7tgEuYikKyRjNhgzyhpww8ZKLjuIpVGm7mldFlYdmKfvphwrUHHAVqt6qbcuAjFi6ajVtFcjTRk3G7J42+pv64z5n7on+mq+6N2kepl211cl3a5KzDbqFMoMticB6owOEquewRvo0pLDyi1rqZakouotTUfx+p364z5n7owfpqvus1dpHqOaVU2plsOMOJcQSQFJ0uDY++JSg4O0lYZNPYmxw6EAGXdP35pL/tj/KXG7/H8b8vqZ8RwrzNAkPzRv8AYp/gEZHx/Et7Jm//AKffgJr6bX8Bjb/kOKJHD7M6dIH9fU7/AAf5qo7h/wBvP85C1PWo6bf/ANfyHex/NVBh/wBtL4nKvrEQtvujpuUl3poTDqzjvgUE4euvPtyvD4fFOc1CwVaKSbI9D2IlDLybz884yuYKd23ZNlLxCyU5X1t5x2eInmlGMb2CNGNk2Ntlv9pJvud/yROr+1idh65iDamWfFZmcEwGFBJc3pKrIbCEm1wCdOAi1Jx7BXV/AnNPtNzpJy76KrIGYfEyXAlaHAVEFs7wD1gDqD5x1yi6UsqsdSfaK7uMujP+pqr9Fz/p4nifXQ/OZ2Hq5Fs6GGwqlYToXXge42EZ8a7Vr+CK0OA7PdFlLbQpSkuJSlJKiXl2AAuSc+QjixlZ6L+gdGG7MSqLaVreclmliXQoWviVhSTZONR0KiPfHrQbSSk9WYpJXutjWNkdiKVPyyH0IcBPVWnfL6qwMwc/HuIjzauIrUpZWzXTpU5K6NC2fobUkyGWAoNgqIClFRuo3OZ7Yx1Kkqks0i8YqKshnCDBABnHTbTXn5VhLLTrpD1yGkKWQN2sXISDYZ6xtwMoxm8ztp9SGITcdCst7XVxLYR6EvClOHOUfvYC2ZvyjR2GGbvm+ZLtattiu7CVyoSqHRIsF5KlJKyGXHbEJsBdByy5xbEU6c2u0didOpNbIeU9mpT9UlH5mVcb3akXUWXGmwhCivMr4584jJ0adKUYSHjnnNNondJc0lqtybrhwoQGVKPJIcUSYTCq+Hkl4jVmlUQlnZGnuqWVVh4pUoqwlpwpFyTaxVwisZVY2tTFkoS9ojmjU04f/dnOr6v5BfV49XrdXThyjuer/pnMkPeH3R/Noerz7rZK0KbcwqsRcWbF7HPO0SxEXHDpPcem06raPSoSiZyvTTIVYLl1tqUBmk7tIvbsNo5GThh1LxuDWao0VuVnG25+RG/L6JZJSt3ApICUqdVbCc7JSQPCNDi5U5aWvqTTUZrXYe9GaT+Bqrl8Vz/p4jidK8PzmUhrTkWPoXqDaaa5dWbK3FuCx6qSMQPbkDpyiGNi+1XiPh2sgk6R9vm5xpEpIlTheUAshKhcEjC2kHXEbRbDYZ03nnyFq1VJZYl22W2Jal5BUq4AovJO/PEqULZHhh4d14yVcRKdTOuWxWFNKNjNNnKkug1F2XfuWFWxG2ZTngdAGvI+PKN1SCxNNSjv+aGeMuynZ7G00KsszjQeYUVNkkAkEZpNjke2PMqQlB5ZGyMlJXQwhDoQAEAHVSQRYwAK6Bs5LSSVJlmw2FkFQBJuQLDUnhD1KkqnExVFLYa2hBhRVtlpSaWHH2EOrACQpQubAk295ikK04K0XYWUIvchfiDTv1Rryh/1NX3mL2UOgfiDTv1Rryg/U1feYdlDoMKPs5KypJl2G2ioWJSLEjleJzqznxO40YpbI5kdnpdl52YQ2A86brWSSo6ZC+gy0EdlVlKKi3ogUUnciy+xkigrKZZoFaVJWbZlKvWHjHXXqO2pzJHoMafSWWG9000hts3uhKQEm+RuON4SU5Sd29RlFLREan7NyrCHUMsobQ6LOJTkFCxT4ZEw0qs5NOTvY4opbEWkbFSMqsOMy6ErGisyR3XJtHZ16k1Zs4qcVqkP7RIcU1zZqVnMJmGUuFPqk3CgOVxnaKQqzhwuwsoKW5Jo1IZlWg0wjA2CSEgk5qNzr2ws5ym7yOpJaInQp0IACAAgAIACAAgAIACAAgAIACAAgAIACAAgAIACAAgAIACAAgAIACAAgAIACAAgAIACAAgAIACAAgAIACAAgA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xQSEhQUExQUFBUXFxcZFxYVFxYZFBoYGBcYFx0ZGhgaHCggGBwlHBgcJT0hJSksLi4vFyAzODMsNygtLi0BCgoKDg0OGxAQGi0kICYsLC0sLzQsLCwsLCwsLCwsLCwsLCwsLCwsLCwsLCwsLCwsLCwsLCwsLCwsLCwsLCwsLP/AABEIAMMAjwMBEQACEQEDEQH/xAAcAAACAwADAQAAAAAAAAAAAAAABQQGBwECAwj/xABQEAABAgQDBAYECAoHBwUAAAABAgMABAUREiExBhNBUQciYXGBkRQygqEzQlJicrHB0RUWIzRTVHOSsrMkNUNjg8LwNpOipLTS0wglRFWj/8QAGQEAAwEBAQAAAAAAAAAAAAAAAAIDBAEF/8QAOBEAAgECBAMECQQBBAMAAAAAAAECAxEEEiExMkFREyJhcSMzQlKBocHR8BQ0kbEFU3Lh8SRDYv/aAAwDAQACEQMRAD8A3GAAgAIACAAgALwAcXgAUz21Emzk5MspPIrTfyBikaU5bJiucVuxS50kU0f/ACUnuCj9kP8Apavui9rHqd2OkSmq0mmx9LEPrEDwtZeyHaw6jqn1uXf+Bfac7ErST5XvE3TlHdDKSezJ94QY5gAIACAAgAIACAAgAIACAAgAh1SqNS7ZcecS2gcVG3gOZ7BDRi5OyRxtLcoituZueUUUqVKkDIzL/Vbv81PHzv2Rr/Twp+tl8ERdWUtIo6udH70wCup1BxxOpbbIbZHeTkR7I74Fiox0pQ+4dk95M8mJGgMHAhLb6xwQFzC/JN465YqWruvkctTR0r9Zkm0tNsyRbW880hKnpQtpsVpxWLiQScP1wU6dRu7lt43CTilohrNTNNNw7T12GRUJNam+8LQki0TjGryl8zt4bW+QrVs7QZw4W1ttOckOFtYP0F8fCKdriYb6oMtN7EgbJVOTzkZ8vIGjM0L+AXcj+GOdvRqccbPwDJKPCz3pvSRu3AxUmFSbp0UbllXaFcB5jtjksJdZqTzL5nVV1tJWL8y8lYCkkKSRcEEEEcwRrGN6aMtud4ACAAgAIACAAgA4JgAqu2e2qJLC02nfzTmTbCdbnQqtmB2an3xooUHU1eiW7JzqZdtyvymyBWTPVt5KykXDRIDDQ1sc7HuHvissRb0dBfHmxFTd802PWanMzSQmRaTLMAWEw+g5j+5YFrj5yiB2RJwhD1ju+i+rHUnJWjoRn6LJIWBNuOT0wLHC5d1Q7UsIGFsdth3mGVSo13FlX5zOWit9WOmJp4AJYk0tp/vHENDvwtpWfqiLUfakMm+SMf24rbkxV5ZtzB/R3WkANlRRiU4lSjdQBJ0GnxY9PD01Gi2uZlqSbnZmoUaefuptpLSsN1WcWtBzPApSoe7jGCcY7svGUtkSqg4HE4ZyRK02zKQh9IHkF+SYWOnBL6Df7kLZKiNkFVMm1MFOrNy4wD8lTCzib9kp8YeVR7VY38ef88ziivZZ2naqkj0erS6EJWbJeHXlVk5DrkAsr7Fc8iYIwt3qT+HMG+UxFMUSboxU9IFUzJ+s5KqJKkjUlBzvlncDvBiqqQr92ekuoji6esdUXfZjaRifZDrCrjRST66FclD7dDGWrSlTdpItCakrocxMYIACAAgAIAKnt7tZ6EhLbSd7NPdVlsZm+mIjkCfE+MaKFDtHd6Jbk6k8qstxTQqM3SmlTc4ovzrxsSOs4patGmhxJ59nACKVKjrPJDSK/LsSMVDvS3J4pxUROVNSbpI3MsLqaaJ0Fv7d4nK9uwDUlM9u5SXm+b+yHtpeQ2DD8zm4VS7PBtBs8oc1rHwf0U5/O4RO8Ybav5HbOW+g0kJBtlOFpCUJveyRa55nme0xOUnLcZJLYibS1USkq8+fiIJA5q+KPE2hqUHOaijk5Wi2fMtHdUudYUo3UqYbKidSS4CT5mPeqJKGnQ86LuzaG57cPoc4A2V9E5H7/CPLy5oWNV7SNFTnGKxpIFQpLTxClJsseq4klLqe5Yzt2aQ0Zyjt/ArimLpl1bKVImgJiWIsp3CMSU8Q82BYp+enLmkWvDq0neGj6Ct24thYGl0wbxjE/IHNTQOJxhJzxsn47Q1wagacoppV0lpL+/PxOcOvITbRUVUusVWlEKBTieZRm2836xUm3G3LvHG9adRTXY1fgxJRa78S77NV5qel0PsnJWRHFKhqk9ojLVpunLKy0ZKSuhtExggAIAINbqiJVhx9w2Q2kk8zyA7ScvGGhBzkooWUrK5QtiZYkPVmoEJUtJU2D6rTIvmL8SMh2d8a67WlCn/2yVNe2xxTUkk1KdBSrDaXZtdTLajkkDi84bXt2AaXM5v/ANUPi+v/AAh170h3TaetSw/MD8pngb1SyDwHNZGqvAZaylJJZY7f2MlzY4iYwQAZP04VnJqVSdfyrnhkgedz4CPRwFPVz+BkxMtomT0L87lv27X8xMejU4WZobmt1jjHnUzTIuuxFT30skE9Zs4Fc8gLHxFoyV4ZZ+ZenLMiwREocGACvvtmSJcQP6MTdxH6EnVxHzPlJ4ajjFV6TR7k+HyFxtTHgpFvQZhYxAeqw8s5LHANLJF+RN+JtT10bPiXzX3QcDvyENRbNFqCX0D+gzagl1I0acJ9a3LO/diHKKxf6inlfEvmibXZyvyZp6VA5jOMJoOYAAwAZtt5eoT8tTEn8kn8tM2+SPVT5X/eHKNuH9FTlV57IhU78so7qbQm5xuUSB6PLBDr4A6qln4FrlYYSojsTEovJBz5vb7jtXeXkMZZPpL5dPwTKilocFODJbp7vVHtHiIR92Nub3OrV3HsSHCADq4oAEk2AFyewQbgfNW2FUM1MuvHRSur2IGSfd9ce7Rhkgonm1JZm2JqF+dy37dr+YmK1OF+QsNzW6xxjzqZqkcbAVXcze7J6rww+2LlP2jxgxMM0LrkcpStKxqojzjWcwAdVJuLQAV1qSSkuSLoCmHUKLV9N2clteySCOxQ+TFnJ6VFuhEvZFcpImblJqmzJu6z+TCzqpBGJl7v4HtQYo5ZJxqx5/jFSunFnPRVV1uyypd74eVWWV31KR6p+sezBi4KM1JbPUKUrqzLvGUqdXFAAk5AC5PYIAM26MXA5+EKo7kHVqwk8GWgT9w9iNuKVstJfjIUucmNaJvG6eXtJmdXjvqUrfICO8Not4IidTK6luS+n3GV1G/NlukZRLTaG0CyUJCU9wFvOM7d3dlErIkRw6EAFT6S6ruJNSQes71Bzw26x8svGNGFp5ql+hKtK0TA52PZR57Hexuz+NmanFjJtp7c/tAg3WPo8Dz7ohXqWkoFqUdLj2k1r0uXCj8ImyXB229buP3xOVPJKwyldCucdUhQWk2UlQUk9qTce8RSKvoTZutEqSZhht5Oi0g9x4jwN48eccsnE3xlmVyfCjBAAp2kYUWt4gXcZIdQBqSjVHtJxJ9qKU2s1ns9BZrS6E9YeDc3JTiPUetLuHgUu9Zknucy/wASKQV4Sg+Wv3Fk9VJCd4+hbQIIybnmrHlvUX+4fvxVekw3+1icNTzNGjEXK/t7OlmnzSwbHdKA71DD9sVoRzVIrxEqO0WVYSm6oDDAyVMBlrLW8w4kE+SiY0Zs2Icul3/BNaU7Fum0Azcs2AMLSHHbciMLSPctflGdcDfXT6lGu8kOxEhwgADABjnSbU99MlIPVaGAcsRzUfqHhHp4WGWHmY60rso0pTlTDyWk5XOZ5JGpjY5ZY3ZBRzOxq8zKpbkXm0CyUy7gA7Agx5yd6ib6mu3dsY7RJssOBXxSLLHMfeI9KccyMcXYsFQVfMaGJRHZeehusXS9KqOaTvG/oqyUPA5+1GPG09pF8NLeJp0YDUEAHBgApFWYJpU02PWli4UW4FhW+RbtwhPnGqL9Mn1t89CLXca6C7pRXdmnzqdWphld/mrwqI8wIfC8U4Po/kcqbJmjpN8xGIuUnpkcw0p/vbHmsRqwa9MiVbhPest2bpTfAvsD9xhah70iOQ3n5P8AsJez+chzLG88/wDNYlwPaXME/UIk/Vrzf0GXGxxExwgAg1qfDDDjp+Kk2HM8B5w0I5pJCydlcwaoKJJJNybknmTmffHsx0MEncsOydO3ScR9ddr9g4D7YhVnd2KU42LkmQU+y60jVTa03OgKkkC8ZnJRabLWvoYtN05bS1NuJKVpNlA6g/bHqKakroxONtGezDhw4Tw0+6OW1Onrs7WDJzjL/wAULAX2tq6qvIZ+ELVp9pBxOwllkmfSCVAgEG4OYMeGekdoACACvMsgmot8FKv+/LNg/VFm+B/m7J24il7VKx7NsKOu7lleNxGmkrYprzJz9UaVSlXZaPNtB80iMMt2XWxVOmFrFSnwOBQfJYjRg3asidbhO9XcuzSneAflzf8AaNKbHvWIIbzXg/7uEtosdS/Vn3h8uXYI9hx4H+IecSfq15v6DLiHAiY5zABRukefyQyPpq+pI+s+Ua8LH2mQrPkZ7Ly+JYJ0H1xtbsjOkXCjSynFBKRcnyA5mM05JK7LRV9jQpGTDSAkeJ4kxhlJyd2aErIre3OyQnEbxAAfQMj8sa4T9h4RfD13TdnsTq01JX5mQOShSSlQIINiDkQRwj1MyeqMdhJUmsJIMViIzdOiiuelSCAo3cZO6Xz6oBSfFJHkY8fF0slTTnqb6Ms0C5xmKhABXG5gJFSdOiVq8m5Zsn33izXAvzcn7zKdtegt7OMIOpRLJ+oxpou+Jb8yc01TSNKpiMLLQ5NoHkkRhlxMuthdtrI7+QmmxqWl27wMQ+qHoyy1Ezk1eLKfKTJmNnm3UdZbCEOAccUssKt/wRpay4lp7P6kt6Zb5t4ekSj6T1HErbvzDiUuIPm3/wAUZ0u7KJS+qY8ESHOFqsCToIAMh2jnd64tw6E5d2gHlHp0o2ikY5u7IFIYU4tKEC6lHID/AFpDzlZaixV3oa3QqSmXbtqo+srmeQ7I8ypPOzZGOVDOEGCACnbb7Kh8F5oflQOskfHA/wAw98aaFbK8stiNSnfVGUVimlaDYdZN7faI9KE7MySV0SOhuuejz+5UbImBgz/SJuU+eY8YTG081O/QfDys7G/iPHNxwtVhc6CACkVh0ikun482opTzJmnMCR34FDyjVBemXh9CL4PMgdKKL/g2RTq5MNi3zG8KSfDFfwhsL7c30/s5V5RNHAjGXAiADNujdAl5ioUxz1UrLjQPFpzIjwGHzMbcT3oxqrfmQp6NxYzoEutck7JX/Lya8CCr5hDjCzzBAAPcoROo0qinyl+MZXcbc0WylzwfaQ4kEYhmk6pOhSe0G48Izyjldiid1cgbUzeBggar6vhx931xSjG8hZuyMhqT5deDTYKje1hmSo8I9OKSV2Y27uyNV2Q2cEo3dVi6odY8E/NH38Y82tWzu3I104ZUWOIlAgAIACACmbX7N4iX2hnqtI4/OHbzjVRrW7rI1Ic0YxtVTVS7yJhvIFQUCPiuJIUPeAY9OnPNHKzLJZXdH0Ps3VUzcsy+nRxAJHI6EeBvHiThkk4m+LurnltKsqQlhPrzB3dxqls/CL8EXt2kQ1PR5nyFntbqK6ikPz8tLp+DlU+kOAaBRBbZR/Er2UxSPdpuXXT7nHrJLoJJQem19bgzakWsA5bxWK/8R/dEVfo8PbnJicVTyNHjEXCADOekllcpMS1UaBO6O7mEjVTSjkfC5HinlGzDNTi6T57EKqaamhrWphLDrNSaILC0JbmSNN0Tdt72CTfsWeUTgnKLpPdbfX+R27NSQzx+jP3y3EwoZ8EPGw/dcy9ofOhOKPivz5Hdn4FU6S67u8k5rPUbAzOLibcbXHjaNOFpX3I1p2Jmw2zCZFlU1NEJcwlRKjk0i1zn8rmfCExFd1JZYbDUqagrsYS3SBKqWhJTMNocUEtvOMuIYUomwAWoWz+2EeGmly8h+0RY5+cSy0t1ZsltKlKPYkXMQinJ2Q7dkeNDqzc2w2+0SULFxfUZ2IPIiGnBwllZyMrq6FlU2vaZdUyluYfcQAXAw0pwIBzGIjIG3DWHhQlKObRI5Kok7E+Xr0uuW9KDgDGEqKzlbDkQQcwQcra3hHTkp5OZ3MmrieS29lnHG2ymYaDpCWnHmXG2lk6BK1CxvFHhppX38mL2iIW2eyiXELsOosdYDVB+UPHOKUazTFqU76iHofqZlvSpGYUE7kl5JOQwEdcj5uQV7RimMjmyzXMWjK2jLh6cltDtQmLgYLMot1g3qAE/pHFWy+gOEZst2qcfiUv7TFTs6qm09+bft6VMEuFJ/SKGFtofNQkAeCjxiiiqtRQjsvxsW+WN2TujGgqlZMFy++fUXnSdbq0B7h7yYXE1VOemy0R2lG0dS3RnKhABHqEmh5tbTgxIWkpUDxBFo7FuLujjSaszOdjZlUg+ukThxNquZVxei0KuC2eHhzuOUbay7WKrQ35kIPK3CQ1bWJEOSc0McqpCzLuquUhCRdTDp4FI0VxHam5nbtLThvfX7jvuqz2FmzMheaTOTyFI3gCZTH6qAb23l80OqyIvztrFKs+7kp/H/gSMdc0vgO+lHOSSk+oqYlkufQU8kKB7LRLC8fwf9FKmxZahKsrbwPJQW8sl2wZHLXIWMZ4t3utx2lYqfSjUm0MsS7iw2mZeSlxR4MoIW4cuyw9oRpwsW25Jbf3yJ1WrWZH6Pawx6VOSsutK2SoPs4bgALycQAQNFC/tGGxEJZIzktdn9DlOSu0iY9JTcrMTD8mlqZafWFusqXgdS4lIScC7EZgDqkQilTnFRnpbmNZp3Qpr1QZmZSULbe6aXUGUPtkBJSsPWWlYGV8QzPGK04SjOSeryu38CTeit1L9UJZpaQHkoKQpJAXawUk3SRfQg6Rii5LYs0j3fdSlKlLISkAlRUQEgAZkk6COK99Dr8TMdpKUkuNVFtlW6ZcGNKhbey9wVKw64U+sAdcOmkb6dTR029TO1rm5FhlD+EHhNOdWSYJUwFZB1adZhV9EJ+LfkVcog/RRyrie/h4DrvavZCGTBrdQDxv6BJq/Jj4rrwzv2jQ91h8YxZ/+PTy+1L5IT1kr8kafaMJoOYACAAgAru2uyrdQYwKOBxPWZdHrIX9djb3dkWo1nSldbcxJwzIqlGrHpJ/BlWG7eTlmcKZgWskhWWfHLUgciI0Thl9LS2/olF37k/8AscrnFyQLM8DMSihhTNKTiKR8iZTb/wDQC3Ox1jlVTvQ0fT7D3y6SJFRpBXLraT/S5R1Nt3jG9SDmC07oscgrT5XCORnaV3pL83QNO2mqEcns96Thl36i860gpJlXW0tPqCCCAsnNSctQM+cWlVy96MNevIVK+ly3LoQVOiaWoKws7ptvDknErEpV75k2A04RmVS0Mvjcrl1udals+HJqWmUL3a2MYNk3Djaxmg5i2YBv2R2NS0XF8zjhqmhfN7KvJeddk5sy2/IU6gtJcQVgYcabkFKiAPKGVaLilNXtsccHfRnu3sez6EqTWpa0rKlrcJAcLqlYy5e1grFmO6OdvLtM/wCW6BkWWxWnKQpxaGnJ56oIaWhQYbbQBiQbp37wOEAEaGxMXz2V1HLfn9hLa73LJUEpQn0ioutpQkgpZB/IhXDXrPuX0ytyTxiEdXlpr4/mw7XOTIzbb0+oOv45aTQQtDROF13DmFvH4jeV93qfjcoa8aStHWXXp5fcOLV7FWmptyqq/B8iopkm8n5nmm+TaOBFsu3u10KKortJ8XJEm3N5Y7Gl0imNyzKGWU4UIFgPtJ4k84wzk5u7NEUkrImwp0IACAAgAIAEG12yjFQbwOgpWnNt1PwiD2HiL8IrRrSpu6EnBSRUGNpJulkMVNBfljkibQCrLSzg4+Nj9LhpdKFZZqTs+hJTlDSWw6p9KQU7+kzSEJUblr4SUUdTdAIU0r6JGukSlN3y1Y/HZjpc4M7zlYyw1GQWAP7RtPpDHeCkY2/FI7zAqf8Apy+jBv3kdpCak3PzaoKQfkB9Cj+48FEd2UclGouKHy+wJx5MaiTmfiziSPnMIJ80qAieaHu/Maz6nVco+BdydwjiUNNI968Vo7mi9ohZ9RNOT9OScL00ZpX6PeF4ns3TIwk96Yoo1XtG3w+rFbhzdyQ1Upt0BEnKCWb4OzQwADmiXT1j7WHxjjhCOs5Xfh9wvJ8KIU+JOnqExPzBmJm10FzCVDsZZTkgduvMw0e0qrLTVl+bs48sdZPUUFmernwgXJU+/q/2zw1zvwPdbvit6eH21l8kL3qngjRKRS2pZpLTKAhCdAPrJ4k84xSm5vNLcvGKSsibCnQgAIACAAgAIACADzfZStJStIUkixSoAgjtBgTtsDKLUejVKHC9T33JJ06hJuyrvTw+rsjXHFtrLUV0RdLnF2I/4drMnlMSaJxA/tJckOW7Ui9z7Ihuyw9ThlZ+JzPUjuiO/t7S3spyVW2riH5cE+drx1YatHglf4h2kHujo3PbOnMblHYEuI9wEdccV4nPRHDlT2dRnhYWR/drWfeIMmLemv8AIXpI92ekWVT1ZCRfePAMs4E+JAJt4Qv6Wb45JfE72q9lHrirk9lhapzR9t7/AF5QWw9P/wCn8g9JLwGmz3R1LSy964VTT5Ny6+cWfYnQeNz2xOpipzWVaLwGjSitXqXERmKnMABAAQAEABAAQAF4AOLwAcwAEAHEAHk9LoXktKVfSAP1x1NrYLEBzZ2UVrLMH/DT90N2k+ouRdDuzQZZHqy7I/w0/dA6knzBRXQnttgCyQAOQFhCO/Max2vABzABxeADmAAgAIACAAgAr22W1jdObQ46hawteABGG98JVc3Iyyi1Gi6rsmTqVFBXZUV9NErY2ZmAbZfB6/vxp/QT5tEf1K6MTbNdMCkJX6clTiiRg3KEJAFs73VnnFKmAu1kf8nI4nqiy0rpalph5plLL4U4tKATgwgqNs7KiE8FOMXJtDxxEZO1jw6QdtZyUnWpaVQ0veISQFpUVFalKTYWWOQhsPh6c4OUr6BVqyjKyIP4y7Q/qLf+7P8A5YbscL735/BzPW6B+Mu0P6i3/uz/AOWDscL735/AZ6vQl7C7bzszPqlZptpvChZUlKFBYUnDkTjI4wtfD04U88DtOrKUsrPDpC6RJmVmjLSzaLoAKlKBWVBSQQAkWw2z5x3D4WE4ZpM5UrOMrJHNN6XFOOoaVJqQVXzLnJKlaYOOH3wSwNo3Uvz+QWIu7WE810vTanG1NyobbFt4hWJal58F4Rgy7DFFgqaWstfgK68r6IvOyG2TlQYmXBLllbWSUlRXjJQVD4qeItYRlrUFSkle9y0JuSvYp6dt67b+r/8AlZj/AL40/p8N7/zX2I9rV5L+yG/0nVZDqWVyzSHVWwtqZeCziNhZJXc3MOsHQaupaeaFdeonZom/jvXf/r/+WmP++E/T4b3/AJobtavT5M0PYmozMxKpcm2ty8VLBRgUiwCrA4VEnMRjrxhGdoO6NFOTaux9ERwgAy7p9/NJf9sf5a43/wCP435fUz4jhXmW2R2elTLIJl2b7lJvgTe+AZ6RmdWeffmUyRy7Gf8AQXTGX2ZkutNuELbsVpCrXQdLxsx85RasyNCKaYbZyLbNcp6WkJbSSySEAAX3qs7CO0JOWHldnKiSqI9dv/6/kO9j+aqFw/7aXxCr6xEXbPZqdk2Xpn8IuqSF3DaVODJa8hfFwv7oajWp1JKGQKsJRTdz02b2PnpqXZmBU3UhYCsBU4SM9L4845UxFOMnHJsdhTk1fMe+y3+0k33O/wCSOVf2sQh65i/a4vCszZl8e+EsSjBfHcISeqBqbXh6WXsI5trnJ37R2PJU+t6p0hxwLS4WUBQXfHiSp4XNxfMi8dUVGlNLr9gveor9CHRqxWZmWemW5s7tgEuYikKyRjNhgzyhpww8ZKLjuIpVGm7mldFlYdmKfvphwrUHHAVqt6qbcuAjFi6ajVtFcjTRk3G7J42+pv64z5n7on+mq+6N2kepl211cl3a5KzDbqFMoMticB6owOEquewRvo0pLDyi1rqZakouotTUfx+p364z5n7owfpqvus1dpHqOaVU2plsOMOJcQSQFJ0uDY++JSg4O0lYZNPYmxw6EAGXdP35pL/tj/KXG7/H8b8vqZ8RwrzNAkPzRv8AYp/gEZHx/Et7Jm//AKffgJr6bX8Bjb/kOKJHD7M6dIH9fU7/AAf5qo7h/wBvP85C1PWo6bf/ANfyHex/NVBh/wBtL4nKvrEQtvujpuUl3poTDqzjvgUE4euvPtyvD4fFOc1CwVaKSbI9D2IlDLybz884yuYKd23ZNlLxCyU5X1t5x2eInmlGMb2CNGNk2Ntlv9pJvud/yROr+1idh65iDamWfFZmcEwGFBJc3pKrIbCEm1wCdOAi1Jx7BXV/AnNPtNzpJy76KrIGYfEyXAlaHAVEFs7wD1gDqD5x1yi6UsqsdSfaK7uMujP+pqr9Fz/p4nifXQ/OZ2Hq5Fs6GGwqlYToXXge42EZ8a7Vr+CK0OA7PdFlLbQpSkuJSlJKiXl2AAuSc+QjixlZ6L+gdGG7MSqLaVreclmliXQoWviVhSTZONR0KiPfHrQbSSk9WYpJXutjWNkdiKVPyyH0IcBPVWnfL6qwMwc/HuIjzauIrUpZWzXTpU5K6NC2fobUkyGWAoNgqIClFRuo3OZ7Yx1Kkqks0i8YqKshnCDBABnHTbTXn5VhLLTrpD1yGkKWQN2sXISDYZ6xtwMoxm8ztp9SGITcdCst7XVxLYR6EvClOHOUfvYC2ZvyjR2GGbvm+ZLtattiu7CVyoSqHRIsF5KlJKyGXHbEJsBdByy5xbEU6c2u0didOpNbIeU9mpT9UlH5mVcb3akXUWXGmwhCivMr4584jJ0adKUYSHjnnNNondJc0lqtybrhwoQGVKPJIcUSYTCq+Hkl4jVmlUQlnZGnuqWVVh4pUoqwlpwpFyTaxVwisZVY2tTFkoS9ojmjU04f/dnOr6v5BfV49XrdXThyjuer/pnMkPeH3R/Noerz7rZK0KbcwqsRcWbF7HPO0SxEXHDpPcem06raPSoSiZyvTTIVYLl1tqUBmk7tIvbsNo5GThh1LxuDWao0VuVnG25+RG/L6JZJSt3ApICUqdVbCc7JSQPCNDi5U5aWvqTTUZrXYe9GaT+Bqrl8Vz/p4jidK8PzmUhrTkWPoXqDaaa5dWbK3FuCx6qSMQPbkDpyiGNi+1XiPh2sgk6R9vm5xpEpIlTheUAshKhcEjC2kHXEbRbDYZ03nnyFq1VJZYl22W2Jal5BUq4AovJO/PEqULZHhh4d14yVcRKdTOuWxWFNKNjNNnKkug1F2XfuWFWxG2ZTngdAGvI+PKN1SCxNNSjv+aGeMuynZ7G00KsszjQeYUVNkkAkEZpNjke2PMqQlB5ZGyMlJXQwhDoQAEAHVSQRYwAK6Bs5LSSVJlmw2FkFQBJuQLDUnhD1KkqnExVFLYa2hBhRVtlpSaWHH2EOrACQpQubAk295ikK04K0XYWUIvchfiDTv1Rryh/1NX3mL2UOgfiDTv1Rryg/U1feYdlDoMKPs5KypJl2G2ioWJSLEjleJzqznxO40YpbI5kdnpdl52YQ2A86brWSSo6ZC+gy0EdlVlKKi3ogUUnciy+xkigrKZZoFaVJWbZlKvWHjHXXqO2pzJHoMafSWWG9000hts3uhKQEm+RuON4SU5Sd29RlFLREan7NyrCHUMsobQ6LOJTkFCxT4ZEw0qs5NOTvY4opbEWkbFSMqsOMy6ErGisyR3XJtHZ16k1Zs4qcVqkP7RIcU1zZqVnMJmGUuFPqk3CgOVxnaKQqzhwuwsoKW5Jo1IZlWg0wjA2CSEgk5qNzr2ws5ym7yOpJaInQp0IACAAgAIACAAgAIACAAgAIACAAgAIACAAgAIACAAgAIACAAgAIACAAgAIACAAgAIACAAgAIACAAgAIACAAgA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05990" y="3087727"/>
            <a:ext cx="8357315" cy="1228247"/>
            <a:chOff x="341615" y="1431980"/>
            <a:chExt cx="8357315" cy="1228247"/>
          </a:xfrm>
        </p:grpSpPr>
        <p:pic>
          <p:nvPicPr>
            <p:cNvPr id="7" name="Picture 22" descr="http://upload.wikimedia.org/wikipedia/commons/thumb/c/c0/Asi_logo.svg/180px-Asi_logo.sv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1615" y="1580064"/>
              <a:ext cx="548640" cy="335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12621" y="1431980"/>
              <a:ext cx="365760" cy="48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00747" y="1649448"/>
              <a:ext cx="548640" cy="266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5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42759" y="1542231"/>
              <a:ext cx="548640" cy="37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71753" y="1737711"/>
              <a:ext cx="548640" cy="177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7" name="Picture 15" descr="U:\Graphics\Logos\CSALogo\CSA Logo White Border Transparent 100px.g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13765" y="1549696"/>
              <a:ext cx="365760" cy="365760"/>
            </a:xfrm>
            <a:prstGeom prst="rect">
              <a:avLst/>
            </a:prstGeom>
            <a:noFill/>
          </p:spPr>
        </p:pic>
        <p:pic>
          <p:nvPicPr>
            <p:cNvPr id="23569" name="Picture 17" descr="CSIRO Logo">
              <a:hlinkClick r:id="rId8" tooltip="CSIRO Logo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01891" y="1441513"/>
              <a:ext cx="365760" cy="473943"/>
            </a:xfrm>
            <a:prstGeom prst="rect">
              <a:avLst/>
            </a:prstGeom>
            <a:noFill/>
          </p:spPr>
        </p:pic>
        <p:pic>
          <p:nvPicPr>
            <p:cNvPr id="23570" name="Picture 18" descr="U:\Charter\Graphics\Logos\dlr_logo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90017" y="1432430"/>
              <a:ext cx="548640" cy="483026"/>
            </a:xfrm>
            <a:prstGeom prst="rect">
              <a:avLst/>
            </a:prstGeom>
            <a:noFill/>
          </p:spPr>
        </p:pic>
        <p:pic>
          <p:nvPicPr>
            <p:cNvPr id="23573" name="Picture 2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161023" y="1490384"/>
              <a:ext cx="365760" cy="425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4" name="Picture 2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20155" y="1780125"/>
              <a:ext cx="731520" cy="135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6" name="Picture 24" descr="http://database.eohandbook.com/images/gistda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174041" y="1475189"/>
              <a:ext cx="548640" cy="440267"/>
            </a:xfrm>
            <a:prstGeom prst="rect">
              <a:avLst/>
            </a:prstGeom>
            <a:noFill/>
          </p:spPr>
        </p:pic>
        <p:pic>
          <p:nvPicPr>
            <p:cNvPr id="23578" name="Picture 26" descr="http://database.eohandbook.com/images/inpe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845047" y="1608689"/>
              <a:ext cx="365760" cy="306767"/>
            </a:xfrm>
            <a:prstGeom prst="rect">
              <a:avLst/>
            </a:prstGeom>
            <a:noFill/>
          </p:spPr>
        </p:pic>
        <p:pic>
          <p:nvPicPr>
            <p:cNvPr id="23580" name="Picture 28" descr="http://database.eohandbook.com/images/isro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333170" y="1562497"/>
              <a:ext cx="365760" cy="352959"/>
            </a:xfrm>
            <a:prstGeom prst="rect">
              <a:avLst/>
            </a:prstGeom>
            <a:noFill/>
          </p:spPr>
        </p:pic>
        <p:pic>
          <p:nvPicPr>
            <p:cNvPr id="23582" name="Picture 30" descr="http://database.eohandbook.com/images/jaxa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41615" y="2203027"/>
              <a:ext cx="548640" cy="331927"/>
            </a:xfrm>
            <a:prstGeom prst="rect">
              <a:avLst/>
            </a:prstGeom>
            <a:noFill/>
          </p:spPr>
        </p:pic>
        <p:pic>
          <p:nvPicPr>
            <p:cNvPr id="23584" name="Picture 32" descr="http://database.eohandbook.com/images/nasa.pn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976501" y="2203027"/>
              <a:ext cx="365760" cy="310896"/>
            </a:xfrm>
            <a:prstGeom prst="rect">
              <a:avLst/>
            </a:prstGeom>
            <a:noFill/>
          </p:spPr>
        </p:pic>
        <p:pic>
          <p:nvPicPr>
            <p:cNvPr id="23586" name="Picture 34" descr="Home">
              <a:hlinkClick r:id="rId18" tooltip="Home"/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460503" y="2203027"/>
              <a:ext cx="365760" cy="396240"/>
            </a:xfrm>
            <a:prstGeom prst="rect">
              <a:avLst/>
            </a:prstGeom>
            <a:noFill/>
          </p:spPr>
        </p:pic>
        <p:pic>
          <p:nvPicPr>
            <p:cNvPr id="23588" name="Picture 36" descr="http://database.eohandbook.com/images/noaa.pn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944505" y="2203027"/>
              <a:ext cx="365760" cy="365760"/>
            </a:xfrm>
            <a:prstGeom prst="rect">
              <a:avLst/>
            </a:prstGeom>
            <a:noFill/>
          </p:spPr>
        </p:pic>
        <p:pic>
          <p:nvPicPr>
            <p:cNvPr id="23590" name="Picture 38" descr="http://database.eohandbook.com/images/nrscc.png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428507" y="2203027"/>
              <a:ext cx="365760" cy="289560"/>
            </a:xfrm>
            <a:prstGeom prst="rect">
              <a:avLst/>
            </a:prstGeom>
            <a:noFill/>
          </p:spPr>
        </p:pic>
        <p:pic>
          <p:nvPicPr>
            <p:cNvPr id="23592" name="Picture 40" descr="http://database.eohandbook.com/images/nsmc.jpg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396511" y="2203027"/>
              <a:ext cx="365760" cy="365760"/>
            </a:xfrm>
            <a:prstGeom prst="rect">
              <a:avLst/>
            </a:prstGeom>
            <a:noFill/>
          </p:spPr>
        </p:pic>
        <p:pic>
          <p:nvPicPr>
            <p:cNvPr id="23594" name="Picture 42" descr="http://database.eohandbook.com/images/nsau.png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912509" y="2203027"/>
              <a:ext cx="365760" cy="365760"/>
            </a:xfrm>
            <a:prstGeom prst="rect">
              <a:avLst/>
            </a:prstGeom>
            <a:noFill/>
          </p:spPr>
        </p:pic>
        <p:pic>
          <p:nvPicPr>
            <p:cNvPr id="23596" name="Picture 44" descr="http://database.eohandbook.com/images/nsc.jpeg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4880513" y="2203027"/>
              <a:ext cx="640080" cy="238328"/>
            </a:xfrm>
            <a:prstGeom prst="rect">
              <a:avLst/>
            </a:prstGeom>
            <a:noFill/>
          </p:spPr>
        </p:pic>
        <p:pic>
          <p:nvPicPr>
            <p:cNvPr id="23598" name="Picture 46" descr="http://database.eohandbook.com/images/roshydromet.png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5638835" y="2203027"/>
              <a:ext cx="365760" cy="365760"/>
            </a:xfrm>
            <a:prstGeom prst="rect">
              <a:avLst/>
            </a:prstGeom>
            <a:noFill/>
          </p:spPr>
        </p:pic>
        <p:pic>
          <p:nvPicPr>
            <p:cNvPr id="23600" name="Picture 48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6122837" y="2203027"/>
              <a:ext cx="36576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2" name="Picture 50" descr="http://database.eohandbook.com/images/sansa.png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6606839" y="2203027"/>
              <a:ext cx="457200" cy="329105"/>
            </a:xfrm>
            <a:prstGeom prst="rect">
              <a:avLst/>
            </a:prstGeom>
            <a:noFill/>
          </p:spPr>
        </p:pic>
        <p:pic>
          <p:nvPicPr>
            <p:cNvPr id="23604" name="Picture 52" descr="http://database.eohandbook.com/images/tubitak.png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7182281" y="2203027"/>
              <a:ext cx="365760" cy="378373"/>
            </a:xfrm>
            <a:prstGeom prst="rect">
              <a:avLst/>
            </a:prstGeom>
            <a:noFill/>
          </p:spPr>
        </p:pic>
        <p:pic>
          <p:nvPicPr>
            <p:cNvPr id="23606" name="Picture 54" descr="http://database.eohandbook.com/images/uksa.png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7666283" y="2203027"/>
              <a:ext cx="365760" cy="370167"/>
            </a:xfrm>
            <a:prstGeom prst="rect">
              <a:avLst/>
            </a:prstGeom>
            <a:noFill/>
          </p:spPr>
        </p:pic>
        <p:pic>
          <p:nvPicPr>
            <p:cNvPr id="23608" name="Picture 56" descr="http://database.eohandbook.com/images/usgs.png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8150290" y="2203027"/>
              <a:ext cx="548640" cy="219456"/>
            </a:xfrm>
            <a:prstGeom prst="rect">
              <a:avLst/>
            </a:prstGeom>
            <a:noFill/>
          </p:spPr>
        </p:pic>
        <p:pic>
          <p:nvPicPr>
            <p:cNvPr id="23610" name="Picture 58" descr="http://database.eohandbook.com/images/kari.png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1492499" y="2203027"/>
              <a:ext cx="365760" cy="287383"/>
            </a:xfrm>
            <a:prstGeom prst="rect">
              <a:avLst/>
            </a:prstGeom>
            <a:noFill/>
          </p:spPr>
        </p:pic>
        <p:pic>
          <p:nvPicPr>
            <p:cNvPr id="23612" name="Picture 60" descr="http://database.eohandbook.com/images/esa.png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5649149" y="1679541"/>
              <a:ext cx="548640" cy="235915"/>
            </a:xfrm>
            <a:prstGeom prst="rect">
              <a:avLst/>
            </a:prstGeom>
            <a:noFill/>
          </p:spPr>
        </p:pic>
        <p:pic>
          <p:nvPicPr>
            <p:cNvPr id="23613" name="Picture 61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1008497" y="2203027"/>
              <a:ext cx="36576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8" name="Straight Connector 47"/>
            <p:cNvCxnSpPr/>
            <p:nvPr/>
          </p:nvCxnSpPr>
          <p:spPr bwMode="auto">
            <a:xfrm>
              <a:off x="454036" y="2060527"/>
              <a:ext cx="8209269" cy="0"/>
            </a:xfrm>
            <a:prstGeom prst="line">
              <a:avLst/>
            </a:prstGeom>
            <a:ln w="19050"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2133908" y="2066034"/>
            <a:ext cx="1295622" cy="12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88" marR="0" lvl="1" indent="-1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DLR, 1986</a:t>
            </a:r>
          </a:p>
          <a:p>
            <a:pPr marL="1588" marR="0" lvl="1" indent="-1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EC, 1994</a:t>
            </a:r>
          </a:p>
          <a:p>
            <a:pPr marL="1588" marR="0" lvl="1" indent="-1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ESA, 1984</a:t>
            </a:r>
          </a:p>
          <a:p>
            <a:pPr marL="1588" marR="0" lvl="1" indent="-1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EUMETSAT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, 1989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3340512" y="2066034"/>
            <a:ext cx="1411710" cy="12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88" marR="0" lvl="1" indent="-1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GISTDA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, 2001</a:t>
            </a:r>
          </a:p>
          <a:p>
            <a:pPr marL="1588" marR="0" lvl="1" indent="-1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INPE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, 1984</a:t>
            </a:r>
          </a:p>
          <a:p>
            <a:pPr marL="1588" marR="0" lvl="1" indent="-1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ISRO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, 1984</a:t>
            </a:r>
          </a:p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MEXT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 / JAXA, 1984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25982" y="2066034"/>
            <a:ext cx="13628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Roshydromet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, 1992</a:t>
            </a:r>
          </a:p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Roskosmos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, 1992</a:t>
            </a:r>
          </a:p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SANSA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, 2010</a:t>
            </a:r>
          </a:p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Tubitak-Uzay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, 2006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1099419" y="2066034"/>
            <a:ext cx="1123507" cy="12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88" marR="0" lvl="1" indent="-1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CONAE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, 1999</a:t>
            </a:r>
          </a:p>
          <a:p>
            <a:pPr marL="1588" marR="0" lvl="1" indent="-1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CRESDA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, 2007</a:t>
            </a:r>
          </a:p>
          <a:p>
            <a:pPr marL="1588" lvl="1" indent="-1588" defTabSz="914400" eaLnBrk="0" hangingPunct="0">
              <a:spcBef>
                <a:spcPct val="20000"/>
              </a:spcBef>
              <a:defRPr/>
            </a:pPr>
            <a:r>
              <a:rPr lang="en-US" sz="1000" b="1" kern="0" dirty="0" smtClean="0">
                <a:solidFill>
                  <a:schemeClr val="tx2"/>
                </a:solidFill>
                <a:ea typeface="ＭＳ Ｐゴシック" charset="-128"/>
              </a:rPr>
              <a:t>CSA, 1984</a:t>
            </a:r>
          </a:p>
          <a:p>
            <a:pPr marL="1588" lvl="1" indent="-1588" defTabSz="914400" eaLnBrk="0" hangingPunct="0">
              <a:spcBef>
                <a:spcPct val="20000"/>
              </a:spcBef>
              <a:defRPr/>
            </a:pPr>
            <a:r>
              <a:rPr lang="en-US" sz="1000" b="1" kern="0" dirty="0" smtClean="0">
                <a:solidFill>
                  <a:schemeClr val="tx2"/>
                </a:solidFill>
                <a:ea typeface="ＭＳ Ｐゴシック" charset="-128"/>
              </a:rPr>
              <a:t>CSIRO, 1989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663204" y="2064059"/>
            <a:ext cx="1096563" cy="12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KARI, 2001</a:t>
            </a:r>
          </a:p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NASA, 1984</a:t>
            </a:r>
          </a:p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NASRDA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, 2004</a:t>
            </a:r>
          </a:p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NOAA, 1984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099839" y="2064059"/>
            <a:ext cx="9012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UKSA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, 1986</a:t>
            </a:r>
          </a:p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USGS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, 2000</a:t>
            </a:r>
          </a:p>
        </p:txBody>
      </p: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152815" y="5262734"/>
            <a:ext cx="122556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88" marR="0" lvl="1" indent="-1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BELSPO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,</a:t>
            </a:r>
            <a:r>
              <a:rPr kumimoji="0" lang="en-US" sz="1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1992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1588" marR="0" lvl="1" indent="-1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000" b="1" kern="0" dirty="0" err="1" smtClean="0">
                <a:solidFill>
                  <a:schemeClr val="tx2"/>
                </a:solidFill>
                <a:ea typeface="ＭＳ Ｐゴシック" charset="-128"/>
              </a:rPr>
              <a:t>CCMEO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, 1990</a:t>
            </a:r>
          </a:p>
          <a:p>
            <a:pPr marL="1588" marR="0" lvl="1" indent="-1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000" b="1" kern="0" dirty="0" smtClean="0">
                <a:solidFill>
                  <a:schemeClr val="tx2"/>
                </a:solidFill>
                <a:ea typeface="ＭＳ Ｐゴシック" charset="-128"/>
              </a:rPr>
              <a:t>CRI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, 1990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36644" y="5260759"/>
            <a:ext cx="92044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ISPRS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, 1998</a:t>
            </a:r>
          </a:p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NSC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, 1990</a:t>
            </a:r>
          </a:p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SNSB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, 1991</a:t>
            </a:r>
            <a:endParaRPr lang="en-US" sz="1000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2558876" y="5262734"/>
            <a:ext cx="100904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88" lvl="1" indent="-1588" defTabSz="914400" eaLnBrk="0" hangingPunct="0">
              <a:spcBef>
                <a:spcPct val="20000"/>
              </a:spcBef>
              <a:defRPr/>
            </a:pPr>
            <a:r>
              <a:rPr lang="pt-BR" sz="1000" b="1" kern="0" dirty="0" smtClean="0">
                <a:solidFill>
                  <a:schemeClr val="tx2"/>
                </a:solidFill>
                <a:ea typeface="ＭＳ Ｐゴシック" charset="-128"/>
              </a:rPr>
              <a:t>FAO, 1994</a:t>
            </a:r>
          </a:p>
          <a:p>
            <a:pPr marL="1588" lvl="1" indent="-1588" defTabSz="914400" eaLnBrk="0" hangingPunct="0">
              <a:spcBef>
                <a:spcPct val="20000"/>
              </a:spcBef>
              <a:defRPr/>
            </a:pPr>
            <a:r>
              <a:rPr lang="pt-BR" sz="1000" b="1" kern="0" dirty="0" smtClean="0">
                <a:solidFill>
                  <a:schemeClr val="tx2"/>
                </a:solidFill>
                <a:ea typeface="ＭＳ Ｐゴシック" charset="-128"/>
              </a:rPr>
              <a:t>GCOS, 1992</a:t>
            </a:r>
          </a:p>
          <a:p>
            <a:pPr marL="1588" lvl="1" indent="-1588" defTabSz="914400" eaLnBrk="0" hangingPunct="0">
              <a:spcBef>
                <a:spcPct val="20000"/>
              </a:spcBef>
              <a:defRPr/>
            </a:pPr>
            <a:r>
              <a:rPr lang="pt-BR" sz="1000" b="1" kern="0" dirty="0" smtClean="0">
                <a:solidFill>
                  <a:schemeClr val="tx2"/>
                </a:solidFill>
                <a:ea typeface="ＭＳ Ｐゴシック" charset="-128"/>
              </a:rPr>
              <a:t>GGOS, 2011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3641311" y="5262734"/>
            <a:ext cx="105199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88" lvl="1" indent="-1588" defTabSz="914400" eaLnBrk="0" hangingPunct="0">
              <a:spcBef>
                <a:spcPct val="20000"/>
              </a:spcBef>
              <a:defRPr/>
            </a:pPr>
            <a:r>
              <a:rPr lang="es-ES" sz="1000" b="1" kern="0" dirty="0" err="1" smtClean="0">
                <a:solidFill>
                  <a:schemeClr val="tx2"/>
                </a:solidFill>
                <a:ea typeface="ＭＳ Ｐゴシック" charset="-128"/>
              </a:rPr>
              <a:t>GOOS</a:t>
            </a:r>
            <a:r>
              <a:rPr lang="es-ES" sz="1000" b="1" kern="0" dirty="0" smtClean="0">
                <a:solidFill>
                  <a:schemeClr val="tx2"/>
                </a:solidFill>
                <a:ea typeface="ＭＳ Ｐゴシック" charset="-128"/>
              </a:rPr>
              <a:t>, 1992</a:t>
            </a:r>
          </a:p>
          <a:p>
            <a:pPr marL="1588" lvl="1" indent="-1588" defTabSz="914400" eaLnBrk="0" hangingPunct="0">
              <a:spcBef>
                <a:spcPct val="20000"/>
              </a:spcBef>
              <a:defRPr/>
            </a:pPr>
            <a:r>
              <a:rPr lang="es-ES" sz="1000" b="1" kern="0" dirty="0" err="1" smtClean="0">
                <a:solidFill>
                  <a:schemeClr val="tx2"/>
                </a:solidFill>
                <a:ea typeface="ＭＳ Ｐゴシック" charset="-128"/>
              </a:rPr>
              <a:t>GTOS</a:t>
            </a:r>
            <a:r>
              <a:rPr lang="es-ES" sz="1000" b="1" kern="0" dirty="0" smtClean="0">
                <a:solidFill>
                  <a:schemeClr val="tx2"/>
                </a:solidFill>
                <a:ea typeface="ＭＳ Ｐゴシック" charset="-128"/>
              </a:rPr>
              <a:t>, 1997</a:t>
            </a:r>
          </a:p>
          <a:p>
            <a:pPr marL="1588" lvl="1" indent="-1588" defTabSz="914400" eaLnBrk="0" hangingPunct="0">
              <a:spcBef>
                <a:spcPct val="20000"/>
              </a:spcBef>
              <a:defRPr/>
            </a:pPr>
            <a:r>
              <a:rPr lang="es-ES" sz="1000" b="1" kern="0" dirty="0" err="1" smtClean="0">
                <a:solidFill>
                  <a:schemeClr val="tx2"/>
                </a:solidFill>
                <a:ea typeface="ＭＳ Ｐゴシック" charset="-128"/>
              </a:rPr>
              <a:t>ICSU</a:t>
            </a:r>
            <a:r>
              <a:rPr lang="es-ES" sz="1000" b="1" kern="0" dirty="0" smtClean="0">
                <a:solidFill>
                  <a:schemeClr val="tx2"/>
                </a:solidFill>
                <a:ea typeface="ＭＳ Ｐゴシック" charset="-128"/>
              </a:rPr>
              <a:t>, 1991</a:t>
            </a:r>
            <a:endParaRPr lang="en-US" sz="1000" b="1" dirty="0" smtClean="0"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30478" y="5262734"/>
            <a:ext cx="10999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UNEP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, 1992</a:t>
            </a:r>
          </a:p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UNESCO, 2002</a:t>
            </a:r>
          </a:p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UNOOSA, 1994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1451769" y="5262735"/>
            <a:ext cx="1033718" cy="80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88" lvl="1" indent="-1588" defTabSz="914400" eaLnBrk="0" hangingPunct="0">
              <a:spcBef>
                <a:spcPct val="20000"/>
              </a:spcBef>
              <a:defRPr/>
            </a:pPr>
            <a:r>
              <a:rPr lang="en-US" sz="1000" b="1" kern="0" dirty="0" err="1" smtClean="0">
                <a:solidFill>
                  <a:schemeClr val="tx2"/>
                </a:solidFill>
                <a:ea typeface="ＭＳ Ｐゴシック" charset="-128"/>
              </a:rPr>
              <a:t>ESSO</a:t>
            </a:r>
            <a:r>
              <a:rPr lang="en-US" sz="1000" b="1" kern="0" dirty="0" smtClean="0">
                <a:solidFill>
                  <a:schemeClr val="tx2"/>
                </a:solidFill>
                <a:ea typeface="ＭＳ Ｐゴシック" charset="-128"/>
              </a:rPr>
              <a:t>, 2012</a:t>
            </a:r>
          </a:p>
          <a:p>
            <a:pPr marL="1588" lvl="1" indent="-1588" defTabSz="914400" eaLnBrk="0" hangingPunct="0">
              <a:spcBef>
                <a:spcPct val="20000"/>
              </a:spcBef>
              <a:defRPr/>
            </a:pPr>
            <a:r>
              <a:rPr lang="en-US" sz="1000" b="1" kern="0" dirty="0" smtClean="0">
                <a:solidFill>
                  <a:schemeClr val="tx2"/>
                </a:solidFill>
                <a:ea typeface="ＭＳ Ｐゴシック" charset="-128"/>
              </a:rPr>
              <a:t>SAC, 1998</a:t>
            </a:r>
          </a:p>
          <a:p>
            <a:pPr marL="1588" lvl="1" indent="-1588" defTabSz="914400" eaLnBrk="0" hangingPunct="0">
              <a:spcBef>
                <a:spcPct val="20000"/>
              </a:spcBef>
              <a:defRPr/>
            </a:pPr>
            <a:r>
              <a:rPr lang="en-US" sz="1000" b="1" kern="0" dirty="0" err="1" smtClean="0">
                <a:solidFill>
                  <a:schemeClr val="tx2"/>
                </a:solidFill>
                <a:ea typeface="ＭＳ Ｐゴシック" charset="-128"/>
              </a:rPr>
              <a:t>ESCAP</a:t>
            </a:r>
            <a:r>
              <a:rPr lang="en-US" sz="1000" b="1" kern="0" dirty="0" smtClean="0">
                <a:solidFill>
                  <a:schemeClr val="tx2"/>
                </a:solidFill>
                <a:ea typeface="ＭＳ Ｐゴシック" charset="-128"/>
              </a:rPr>
              <a:t>, 1997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4766692" y="5260760"/>
            <a:ext cx="1096563" cy="80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IGBP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, 1991</a:t>
            </a:r>
          </a:p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IOC, 1991</a:t>
            </a:r>
          </a:p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IOCCG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, 2000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103846" y="5260759"/>
            <a:ext cx="9300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WCRP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, 1991</a:t>
            </a:r>
          </a:p>
          <a:p>
            <a:pPr marL="1588" lvl="1" indent="-1588" eaLnBrk="0" hangingPunct="0">
              <a:spcBef>
                <a:spcPct val="20000"/>
              </a:spcBef>
            </a:pPr>
            <a:r>
              <a:rPr lang="en-US" sz="1000" b="1" dirty="0" err="1" smtClean="0">
                <a:solidFill>
                  <a:schemeClr val="tx2"/>
                </a:solidFill>
                <a:ea typeface="ＭＳ Ｐゴシック" charset="-128"/>
              </a:rPr>
              <a:t>WMO</a:t>
            </a:r>
            <a:r>
              <a:rPr lang="en-US" sz="1000" b="1" dirty="0" smtClean="0">
                <a:solidFill>
                  <a:schemeClr val="tx2"/>
                </a:solidFill>
                <a:ea typeface="ＭＳ Ｐゴシック" charset="-128"/>
              </a:rPr>
              <a:t>, 1991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3274" y="4659519"/>
            <a:ext cx="3185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23 CEOS Associates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0" y="6293920"/>
            <a:ext cx="9153144" cy="584775"/>
          </a:xfrm>
          <a:prstGeom prst="rect">
            <a:avLst/>
          </a:prstGeom>
          <a:solidFill>
            <a:srgbClr val="002967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Members of CEOS use their best efforts to implement CEOS recommendations in their respective Earth observation programs. </a:t>
            </a:r>
            <a:endParaRPr lang="en-I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6" charset="-128"/>
              </a:rPr>
              <a:t>CEOS Consolidated Assets</a:t>
            </a:r>
          </a:p>
        </p:txBody>
      </p:sp>
      <p:pic>
        <p:nvPicPr>
          <p:cNvPr id="16389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879" y="2613844"/>
            <a:ext cx="5800725" cy="424815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5810604" y="2634024"/>
            <a:ext cx="3333395" cy="417880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normAutofit/>
          </a:bodyPr>
          <a:lstStyle/>
          <a:p>
            <a:pPr marL="228600" indent="-22860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000" b="1" dirty="0"/>
              <a:t>30 </a:t>
            </a:r>
            <a:r>
              <a:rPr lang="en-US" sz="2000" b="1" dirty="0" err="1" smtClean="0"/>
              <a:t>EO</a:t>
            </a:r>
            <a:r>
              <a:rPr lang="en-US" sz="2000" b="1" dirty="0"/>
              <a:t>-</a:t>
            </a:r>
            <a:r>
              <a:rPr lang="en-US" sz="2000" b="1" dirty="0" smtClean="0"/>
              <a:t>based </a:t>
            </a:r>
            <a:r>
              <a:rPr lang="en-US" sz="2000" b="1" dirty="0"/>
              <a:t>space agencies </a:t>
            </a:r>
          </a:p>
          <a:p>
            <a:pPr marL="228600" indent="-22860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000" b="1" dirty="0" smtClean="0"/>
              <a:t>107 EO </a:t>
            </a:r>
            <a:r>
              <a:rPr lang="en-US" sz="2000" b="1" dirty="0"/>
              <a:t>missions </a:t>
            </a:r>
            <a:r>
              <a:rPr lang="en-US" sz="2000" b="1" dirty="0" smtClean="0"/>
              <a:t>and 286 instruments are </a:t>
            </a:r>
            <a:r>
              <a:rPr lang="en-US" sz="2000" b="1" dirty="0"/>
              <a:t>currently operating</a:t>
            </a:r>
          </a:p>
          <a:p>
            <a:pPr marL="228600" indent="-22860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000" b="1" dirty="0"/>
              <a:t>~100 new missions will be launched in next 5 years</a:t>
            </a:r>
          </a:p>
          <a:p>
            <a:pPr marL="228600" indent="-22860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000" b="1" dirty="0"/>
              <a:t>~240 Earth observing satellite missions in next decade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063" y="1438132"/>
            <a:ext cx="8948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Updated governance structure supported by a series of Working Groups and thematic Virtual Constellations, Ad Hoc Teams and permanent support (CEO, and SEO).</a:t>
            </a: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7331" y="2565110"/>
            <a:ext cx="1733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5422" y="1495464"/>
            <a:ext cx="1970797" cy="5307943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i="1" dirty="0" smtClean="0"/>
              <a:t>November 19</a:t>
            </a:r>
            <a:endParaRPr lang="en-US" sz="2200" b="0" i="1" dirty="0" smtClean="0"/>
          </a:p>
          <a:p>
            <a:pPr algn="r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i="1" dirty="0" smtClean="0"/>
              <a:t>December 2</a:t>
            </a:r>
            <a:endParaRPr lang="en-US" sz="2200" b="0" i="1" dirty="0" smtClean="0"/>
          </a:p>
          <a:p>
            <a:pPr algn="r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i="1" dirty="0" smtClean="0"/>
              <a:t>February 11</a:t>
            </a:r>
            <a:endParaRPr lang="en-US" sz="2200" b="0" i="1" dirty="0" smtClean="0"/>
          </a:p>
          <a:p>
            <a:pPr algn="r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i="1" dirty="0" smtClean="0"/>
              <a:t>February 25</a:t>
            </a:r>
            <a:endParaRPr lang="en-US" sz="2200" b="0" i="1" dirty="0" smtClean="0"/>
          </a:p>
          <a:p>
            <a:pPr algn="r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i="1" dirty="0" smtClean="0"/>
              <a:t>May 7</a:t>
            </a:r>
            <a:endParaRPr lang="en-US" sz="2200" b="0" i="1" dirty="0" smtClean="0"/>
          </a:p>
          <a:p>
            <a:pPr algn="r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i="1" dirty="0" smtClean="0"/>
              <a:t>June 25</a:t>
            </a:r>
            <a:endParaRPr lang="en-US" sz="2200" b="0" i="1" dirty="0" smtClean="0"/>
          </a:p>
          <a:p>
            <a:pPr algn="r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i="1" dirty="0" smtClean="0"/>
              <a:t>July 26</a:t>
            </a:r>
            <a:endParaRPr lang="en-US" sz="2000" b="0" i="1" dirty="0" smtClean="0"/>
          </a:p>
          <a:p>
            <a:pPr algn="r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i="1" dirty="0" smtClean="0"/>
              <a:t>August 22</a:t>
            </a:r>
            <a:endParaRPr lang="en-US" sz="2000" b="0" i="1" dirty="0" smtClean="0"/>
          </a:p>
          <a:p>
            <a:pPr algn="r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i="1" dirty="0" smtClean="0"/>
              <a:t>September 23</a:t>
            </a:r>
            <a:endParaRPr lang="en-US" sz="2000" b="0" i="1" dirty="0" smtClean="0"/>
          </a:p>
          <a:p>
            <a:pPr algn="r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i="1" dirty="0" smtClean="0"/>
              <a:t>September 29</a:t>
            </a:r>
            <a:endParaRPr lang="en-US" sz="2000" b="0" i="1" dirty="0" smtClean="0"/>
          </a:p>
          <a:p>
            <a:pPr algn="r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b="0" i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8442" y="284449"/>
            <a:ext cx="4256186" cy="501650"/>
          </a:xfrm>
        </p:spPr>
        <p:txBody>
          <a:bodyPr/>
          <a:lstStyle/>
          <a:p>
            <a:pPr algn="ctr"/>
            <a:r>
              <a:rPr lang="en-US" dirty="0" smtClean="0"/>
              <a:t>Member Highlights</a:t>
            </a:r>
            <a:br>
              <a:rPr lang="en-US" dirty="0" smtClean="0"/>
            </a:br>
            <a:r>
              <a:rPr lang="en-US" sz="2800" i="1" dirty="0" err="1" smtClean="0"/>
              <a:t>EO</a:t>
            </a:r>
            <a:r>
              <a:rPr lang="en-US" sz="2800" i="1" dirty="0" smtClean="0"/>
              <a:t> Satellites Launched</a:t>
            </a:r>
            <a:endParaRPr lang="en-US" sz="2800" i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3208" y="1423811"/>
            <a:ext cx="2134843" cy="105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620371" y="1495464"/>
            <a:ext cx="6523630" cy="530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CRESDA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&amp; CAST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: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HJ-1C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CNES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: Pleiades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1B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USGS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&amp; NASA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: Landsat-8</a:t>
            </a:r>
          </a:p>
          <a:p>
            <a:pPr marL="342900" marR="0" lvl="0" indent="-342900" algn="l" defTabSz="914400" rtl="0" eaLnBrk="0" fontAlgn="base" latin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CNES &amp;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ISRO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SARAL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ESA &amp;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BELSPO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: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Proba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-V</a:t>
            </a:r>
          </a:p>
          <a:p>
            <a:pPr marL="342900" marR="0" lvl="0" indent="-342900" algn="l" defTabSz="914400" rtl="0" eaLnBrk="0" fontAlgn="base" latin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ROSKOSMOS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&amp;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ROSHYDROMET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: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Resurs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P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N1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ISRO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: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INSAT-3D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KARI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: KOMPSAT-5</a:t>
            </a:r>
          </a:p>
          <a:p>
            <a:pPr marL="342900" marR="0" lvl="0" indent="-342900" algn="l" defTabSz="914400" rtl="0" eaLnBrk="0" fontAlgn="base" latin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NSMC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-CMA &amp;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NRSCC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: FY-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3C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CSA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: CASSIOPE</a:t>
            </a:r>
          </a:p>
          <a:p>
            <a:pPr marL="342900" marR="0" lvl="0" indent="-342900" algn="l" defTabSz="914400" rtl="0" eaLnBrk="0" fontAlgn="base" latinLnBrk="0" hangingPunct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2" descr="KompSat5_Auto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6030" y="4603586"/>
            <a:ext cx="1291893" cy="1019292"/>
          </a:xfrm>
          <a:prstGeom prst="rect">
            <a:avLst/>
          </a:prstGeom>
          <a:noFill/>
        </p:spPr>
      </p:pic>
      <p:pic>
        <p:nvPicPr>
          <p:cNvPr id="9" name="Picture 2" descr="http://www.asc-csa.gc.ca/images/satellites/cassiope_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6745" y="5622878"/>
            <a:ext cx="1322384" cy="1150062"/>
          </a:xfrm>
          <a:prstGeom prst="rect">
            <a:avLst/>
          </a:prstGeom>
          <a:noFill/>
        </p:spPr>
      </p:pic>
      <p:sp>
        <p:nvSpPr>
          <p:cNvPr id="11" name="Up Arrow 10"/>
          <p:cNvSpPr/>
          <p:nvPr/>
        </p:nvSpPr>
        <p:spPr bwMode="auto">
          <a:xfrm>
            <a:off x="2019867" y="1423811"/>
            <a:ext cx="640080" cy="1046438"/>
          </a:xfrm>
          <a:prstGeom prst="upArrow">
            <a:avLst/>
          </a:prstGeom>
          <a:solidFill>
            <a:srgbClr val="4F9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2012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2019867" y="2470248"/>
            <a:ext cx="640080" cy="4302692"/>
          </a:xfrm>
          <a:prstGeom prst="downArrow">
            <a:avLst/>
          </a:prstGeom>
          <a:solidFill>
            <a:srgbClr val="669B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2013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jaxa.jp/press/2013/10/img/20131009_jax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6763" y="3647494"/>
            <a:ext cx="2341730" cy="123841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May 7 – </a:t>
            </a:r>
            <a:r>
              <a:rPr lang="en-US" b="0" dirty="0" smtClean="0"/>
              <a:t>Second flight of </a:t>
            </a:r>
            <a:r>
              <a:rPr lang="en-US" b="0" dirty="0" err="1" smtClean="0"/>
              <a:t>ESA’s</a:t>
            </a:r>
            <a:r>
              <a:rPr lang="en-US" b="0" dirty="0" smtClean="0"/>
              <a:t> newest launch vehicle.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September 25 –</a:t>
            </a:r>
            <a:r>
              <a:rPr lang="en-US" b="0" dirty="0" smtClean="0"/>
              <a:t> An agreement was signed between </a:t>
            </a:r>
            <a:r>
              <a:rPr lang="en-US" b="0" dirty="0" err="1" smtClean="0"/>
              <a:t>ASI</a:t>
            </a:r>
            <a:r>
              <a:rPr lang="en-US" b="0" dirty="0" smtClean="0"/>
              <a:t> and </a:t>
            </a:r>
            <a:r>
              <a:rPr lang="en-US" b="0" dirty="0" err="1" smtClean="0"/>
              <a:t>CNSA</a:t>
            </a:r>
            <a:r>
              <a:rPr lang="en-US" b="0" dirty="0" smtClean="0"/>
              <a:t> to accommodate an Italian payload on board the Chinese </a:t>
            </a:r>
            <a:r>
              <a:rPr lang="en-US" b="0" dirty="0" err="1" smtClean="0"/>
              <a:t>CSES</a:t>
            </a:r>
            <a:r>
              <a:rPr lang="en-US" b="0" dirty="0" smtClean="0"/>
              <a:t> satellite.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October 1 – </a:t>
            </a:r>
            <a:r>
              <a:rPr lang="en-US" b="0" dirty="0" smtClean="0"/>
              <a:t>JAXA marked its 10</a:t>
            </a:r>
            <a:r>
              <a:rPr lang="en-US" b="0" baseline="30000" dirty="0" smtClean="0"/>
              <a:t>th</a:t>
            </a:r>
            <a:r>
              <a:rPr lang="en-US" b="0" dirty="0" smtClean="0"/>
              <a:t> anniversary, followed by the creation of a new management </a:t>
            </a:r>
            <a:br>
              <a:rPr lang="en-US" b="0" dirty="0" smtClean="0"/>
            </a:br>
            <a:r>
              <a:rPr lang="en-US" b="0" dirty="0" smtClean="0"/>
              <a:t>philosophy and corporate slogan.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October 9</a:t>
            </a:r>
            <a:r>
              <a:rPr lang="en-US" b="0" dirty="0" smtClean="0"/>
              <a:t> </a:t>
            </a:r>
            <a:r>
              <a:rPr lang="en-US" dirty="0" smtClean="0"/>
              <a:t>–</a:t>
            </a:r>
            <a:r>
              <a:rPr lang="en-US" b="0" dirty="0" smtClean="0"/>
              <a:t> </a:t>
            </a:r>
            <a:r>
              <a:rPr lang="en-US" b="0" dirty="0" err="1" smtClean="0"/>
              <a:t>TÜBITAK</a:t>
            </a:r>
            <a:r>
              <a:rPr lang="en-US" b="0" dirty="0" smtClean="0"/>
              <a:t> </a:t>
            </a:r>
            <a:r>
              <a:rPr lang="en-US" b="0" dirty="0" err="1" smtClean="0"/>
              <a:t>UZAY</a:t>
            </a:r>
            <a:r>
              <a:rPr lang="en-US" b="0" dirty="0" smtClean="0"/>
              <a:t> (Turkey's </a:t>
            </a:r>
            <a:br>
              <a:rPr lang="en-US" b="0" dirty="0" smtClean="0"/>
            </a:br>
            <a:r>
              <a:rPr lang="en-US" b="0" dirty="0" smtClean="0"/>
              <a:t>Space Technologies Research Institute) announced its intent to make </a:t>
            </a:r>
            <a:r>
              <a:rPr lang="en-US" b="0" dirty="0" err="1" smtClean="0"/>
              <a:t>RASAT</a:t>
            </a:r>
            <a:r>
              <a:rPr lang="en-US" b="0" dirty="0" smtClean="0"/>
              <a:t> imagery available to the general public later this year.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1880" y="257153"/>
            <a:ext cx="6815919" cy="501650"/>
          </a:xfrm>
        </p:spPr>
        <p:txBody>
          <a:bodyPr/>
          <a:lstStyle/>
          <a:p>
            <a:r>
              <a:rPr lang="en-US" dirty="0" smtClean="0"/>
              <a:t>Member Highlights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816494" y="188912"/>
            <a:ext cx="5724321" cy="725487"/>
          </a:xfrm>
        </p:spPr>
        <p:txBody>
          <a:bodyPr/>
          <a:lstStyle/>
          <a:p>
            <a:pPr algn="l"/>
            <a:r>
              <a:rPr lang="en-US" sz="2800" dirty="0" smtClean="0"/>
              <a:t>From the Bangalore Statement</a:t>
            </a:r>
            <a:br>
              <a:rPr lang="en-US" sz="2800" dirty="0" smtClean="0"/>
            </a:br>
            <a:r>
              <a:rPr lang="en-US" sz="2800" dirty="0" smtClean="0"/>
              <a:t>CEOS Priorities</a:t>
            </a:r>
            <a:r>
              <a:rPr lang="en-US" sz="2800" i="1" dirty="0" smtClean="0"/>
              <a:t> for 2013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77539"/>
            <a:ext cx="91440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+mn-lt"/>
              </a:rPr>
              <a:t>Improved </a:t>
            </a:r>
            <a:r>
              <a:rPr lang="en-US" b="1" dirty="0">
                <a:latin typeface="+mn-lt"/>
              </a:rPr>
              <a:t>Coordination of Space Agency Activities Related to </a:t>
            </a:r>
            <a:r>
              <a:rPr lang="en-US" b="1" dirty="0" smtClean="0">
                <a:latin typeface="+mn-lt"/>
              </a:rPr>
              <a:t>Climate</a:t>
            </a:r>
            <a:br>
              <a:rPr lang="en-US" b="1" dirty="0" smtClean="0">
                <a:latin typeface="+mn-lt"/>
              </a:rPr>
            </a:br>
            <a:r>
              <a:rPr lang="en-US" dirty="0" smtClean="0">
                <a:latin typeface="+mn-lt"/>
              </a:rPr>
              <a:t>Development and provision of climate data records, in support of climate monitoring and research.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+mn-lt"/>
              </a:rPr>
              <a:t>Progress Towards Established CEOS-GEO Priorities</a:t>
            </a:r>
          </a:p>
          <a:p>
            <a:pPr marL="628650" lvl="1" indent="-284163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Coordinated observations to support the effective monitoring and management of the worlds’ forested regions and Development of a strategy for observing and assessing the global carbon cycle.</a:t>
            </a:r>
          </a:p>
          <a:p>
            <a:pPr marL="628650" lvl="1" indent="-284163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Development of a more integrated approach in the application of Earth observations for the purposes of disaster risk management;</a:t>
            </a:r>
          </a:p>
          <a:p>
            <a:pPr marL="344488" indent="-344488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latin typeface="+mn-lt"/>
              </a:rPr>
              <a:t>Considering </a:t>
            </a:r>
            <a:r>
              <a:rPr lang="en-US" b="1" dirty="0">
                <a:latin typeface="+mn-lt"/>
              </a:rPr>
              <a:t>CEOS Support to Further Key GEO Priority </a:t>
            </a:r>
            <a:r>
              <a:rPr lang="en-US" b="1" dirty="0" smtClean="0">
                <a:latin typeface="+mn-lt"/>
              </a:rPr>
              <a:t>Initiatives</a:t>
            </a:r>
            <a:br>
              <a:rPr lang="en-US" b="1" dirty="0" smtClean="0">
                <a:latin typeface="+mn-lt"/>
              </a:rPr>
            </a:br>
            <a:r>
              <a:rPr lang="en-US" dirty="0" smtClean="0">
                <a:latin typeface="+mn-lt"/>
              </a:rPr>
              <a:t>The application of space-based Earth observations to support research in agricultural Productivity and an improved understanding of the global water cycle.</a:t>
            </a:r>
          </a:p>
          <a:p>
            <a:pPr marL="344488" indent="-344488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latin typeface="+mn-lt"/>
              </a:rPr>
              <a:t>Continued </a:t>
            </a:r>
            <a:r>
              <a:rPr lang="en-US" b="1" dirty="0">
                <a:latin typeface="+mn-lt"/>
              </a:rPr>
              <a:t>and Enhanced CEOS Outreach to Key </a:t>
            </a:r>
            <a:r>
              <a:rPr lang="en-US" b="1" dirty="0" smtClean="0">
                <a:latin typeface="+mn-lt"/>
              </a:rPr>
              <a:t>Stakeholders</a:t>
            </a:r>
            <a:br>
              <a:rPr lang="en-US" b="1" dirty="0" smtClean="0">
                <a:latin typeface="+mn-lt"/>
              </a:rPr>
            </a:br>
            <a:r>
              <a:rPr lang="en-US" dirty="0" smtClean="0">
                <a:latin typeface="+mn-lt"/>
              </a:rPr>
              <a:t>Close collaboration with all countries, especially developing countries, to share new sources of EO satellite data and enhance their governments’ capacity to apply these data for societal benefit.</a:t>
            </a:r>
            <a:endParaRPr lang="en-US" b="1" dirty="0">
              <a:latin typeface="+mn-lt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6BF8D2B0-EFB6-4DAA-9B0B-6F6B3A580823}" type="slidenum">
              <a:rPr lang="en-US" sz="1000" smtClean="0">
                <a:solidFill>
                  <a:srgbClr val="002569"/>
                </a:solidFill>
                <a:latin typeface="Century Gothic" pitchFamily="34" charset="0"/>
                <a:cs typeface="Calibri" pitchFamily="-106" charset="0"/>
              </a:rPr>
              <a:pPr algn="r"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rgbClr val="002569"/>
              </a:solidFill>
              <a:latin typeface="Century Gothic" pitchFamily="34" charset="0"/>
              <a:cs typeface="Calibri" pitchFamily="-10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Support the implementation of the CEOS Self-Study action plan.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Support the development of the GEO post 2015 objectives.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Initiate the development of 2013 CEOS workplan with an horizon of 3 years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dirty="0" smtClean="0"/>
              <a:t>Sustained emphasis on 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b="0" dirty="0" smtClean="0"/>
              <a:t>Impact of Climate Change on polar regions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b="0" dirty="0" smtClean="0"/>
              <a:t>Improving Disaster Risk Management</a:t>
            </a:r>
            <a:r>
              <a:rPr lang="en-US" b="0" dirty="0" smtClean="0"/>
              <a:t> through closely coordinated actions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2013 CEOS Chair Priorities</a:t>
            </a: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6400" y="188913"/>
            <a:ext cx="7170761" cy="501650"/>
          </a:xfrm>
        </p:spPr>
        <p:txBody>
          <a:bodyPr/>
          <a:lstStyle/>
          <a:p>
            <a:r>
              <a:rPr lang="en-US" dirty="0" smtClean="0"/>
              <a:t>Sec Team Activities during  2013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3892" y="2676845"/>
            <a:ext cx="868679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A special thanks to the Sec team</a:t>
            </a:r>
          </a:p>
          <a:p>
            <a:r>
              <a:rPr lang="en-CA" sz="1400" dirty="0" smtClean="0"/>
              <a:t>CNES:	Pascale </a:t>
            </a:r>
            <a:r>
              <a:rPr lang="en-CA" sz="1400" dirty="0" err="1" smtClean="0"/>
              <a:t>Ultré</a:t>
            </a:r>
            <a:r>
              <a:rPr lang="en-CA" sz="1400" dirty="0" smtClean="0"/>
              <a:t>-Guérard, Steven Hosford</a:t>
            </a:r>
            <a:endParaRPr lang="en-US" sz="1400" dirty="0" smtClean="0"/>
          </a:p>
          <a:p>
            <a:r>
              <a:rPr lang="fr-FR" sz="1400" dirty="0" smtClean="0"/>
              <a:t>CSA:		Luc Brûlé (CEOS Chair), Marie-Josée Bourassa, Christine	Giguère, Stephen Ward, George Dyke</a:t>
            </a:r>
            <a:endParaRPr lang="en-US" sz="1400" dirty="0" smtClean="0"/>
          </a:p>
          <a:p>
            <a:r>
              <a:rPr lang="en-CA" sz="1400" dirty="0" smtClean="0"/>
              <a:t>ESA:		Ivan Petiteville</a:t>
            </a:r>
            <a:endParaRPr lang="en-US" sz="1400" dirty="0" smtClean="0"/>
          </a:p>
          <a:p>
            <a:r>
              <a:rPr lang="en-CA" sz="1400" dirty="0" smtClean="0"/>
              <a:t>EUMETSAT: Paul Counet, Robert Husband </a:t>
            </a:r>
            <a:endParaRPr lang="en-US" sz="1400" dirty="0" smtClean="0"/>
          </a:p>
          <a:p>
            <a:r>
              <a:rPr lang="en-CA" sz="1400" dirty="0" smtClean="0"/>
              <a:t>INPE:	</a:t>
            </a:r>
            <a:r>
              <a:rPr lang="en-CA" sz="1400" dirty="0" err="1" smtClean="0"/>
              <a:t>Júlio</a:t>
            </a:r>
            <a:r>
              <a:rPr lang="en-CA" sz="1400" dirty="0" smtClean="0"/>
              <a:t> </a:t>
            </a:r>
            <a:r>
              <a:rPr lang="en-CA" sz="1400" dirty="0" err="1" smtClean="0"/>
              <a:t>D’Alge</a:t>
            </a:r>
            <a:r>
              <a:rPr lang="en-CA" sz="1400" dirty="0" smtClean="0"/>
              <a:t>, Márcia Alvarenga </a:t>
            </a:r>
            <a:endParaRPr lang="en-US" sz="1400" dirty="0" smtClean="0"/>
          </a:p>
          <a:p>
            <a:r>
              <a:rPr lang="en-CA" sz="1400" dirty="0" smtClean="0"/>
              <a:t>ISRO:	Rajeev Jaiswal</a:t>
            </a:r>
            <a:endParaRPr lang="en-US" sz="1400" dirty="0" smtClean="0"/>
          </a:p>
          <a:p>
            <a:r>
              <a:rPr lang="en-CA" sz="1400" dirty="0" smtClean="0"/>
              <a:t>JAXA:	Chu Ishida, </a:t>
            </a:r>
            <a:r>
              <a:rPr lang="en-CA" sz="1400" dirty="0" err="1" smtClean="0"/>
              <a:t>Shizu</a:t>
            </a:r>
            <a:r>
              <a:rPr lang="en-CA" sz="1400" dirty="0" smtClean="0"/>
              <a:t> Yabe, Yukio </a:t>
            </a:r>
            <a:r>
              <a:rPr lang="en-CA" sz="1400" dirty="0" err="1" smtClean="0"/>
              <a:t>Haruyama</a:t>
            </a:r>
            <a:r>
              <a:rPr lang="en-CA" sz="1400" dirty="0" smtClean="0"/>
              <a:t>, Masatoshi Kamei, Azusa Fukui, </a:t>
            </a:r>
            <a:r>
              <a:rPr lang="en-US" sz="1400" dirty="0" smtClean="0"/>
              <a:t>Takayuki Kawai, 			Kazuo </a:t>
            </a:r>
            <a:r>
              <a:rPr lang="en-US" sz="1400" dirty="0" err="1" smtClean="0"/>
              <a:t>Umezawa</a:t>
            </a:r>
            <a:endParaRPr lang="en-US" sz="1400" dirty="0" smtClean="0"/>
          </a:p>
          <a:p>
            <a:r>
              <a:rPr lang="en-CA" sz="1400" dirty="0" smtClean="0"/>
              <a:t>NASA:	Mike Freilich, Christine Bognar, Justin Tilman, Patricia </a:t>
            </a:r>
            <a:r>
              <a:rPr lang="en-CA" sz="1400" dirty="0" err="1" smtClean="0"/>
              <a:t>Jacobberger-Jellison</a:t>
            </a:r>
            <a:endParaRPr lang="en-US" sz="1400" dirty="0" smtClean="0"/>
          </a:p>
          <a:p>
            <a:r>
              <a:rPr lang="en-CA" sz="1400" dirty="0" smtClean="0"/>
              <a:t>NOAA:	Brent Smith</a:t>
            </a:r>
            <a:endParaRPr lang="en-US" sz="1400" dirty="0" smtClean="0"/>
          </a:p>
          <a:p>
            <a:r>
              <a:rPr lang="en-CA" sz="1400" dirty="0" err="1" smtClean="0"/>
              <a:t>WGClimate</a:t>
            </a:r>
            <a:r>
              <a:rPr lang="en-CA" sz="1400" dirty="0" smtClean="0"/>
              <a:t>: Mark Dowell, John Bates</a:t>
            </a:r>
            <a:endParaRPr lang="en-US" sz="1400" dirty="0" smtClean="0"/>
          </a:p>
          <a:p>
            <a:r>
              <a:rPr lang="en-CA" sz="1400" dirty="0" smtClean="0"/>
              <a:t>WGCV:	Satish Srivastava</a:t>
            </a:r>
            <a:endParaRPr lang="en-US" sz="1400" dirty="0" smtClean="0"/>
          </a:p>
          <a:p>
            <a:r>
              <a:rPr lang="en-CA" sz="1400" dirty="0" err="1" smtClean="0"/>
              <a:t>WGCapD</a:t>
            </a:r>
            <a:r>
              <a:rPr lang="en-CA" sz="1400" dirty="0" smtClean="0"/>
              <a:t>:	Hilcéa Ferreira, Jacob Sutherlun</a:t>
            </a:r>
            <a:endParaRPr lang="en-US" sz="1400" dirty="0" smtClean="0"/>
          </a:p>
          <a:p>
            <a:r>
              <a:rPr lang="it-IT" sz="1400" dirty="0" smtClean="0"/>
              <a:t>WGISS:	Satoko Miura</a:t>
            </a:r>
            <a:endParaRPr lang="en-US" sz="1400" dirty="0" smtClean="0"/>
          </a:p>
          <a:p>
            <a:r>
              <a:rPr lang="it-IT" sz="1400" dirty="0" smtClean="0"/>
              <a:t>CEO:		Kerry Sawyer</a:t>
            </a:r>
            <a:endParaRPr lang="en-US" sz="1400" dirty="0" smtClean="0"/>
          </a:p>
          <a:p>
            <a:r>
              <a:rPr lang="it-IT" sz="1400" dirty="0" smtClean="0"/>
              <a:t>SEO:		Brian Killough</a:t>
            </a:r>
            <a:endParaRPr lang="en-CA" sz="1400" dirty="0" smtClean="0"/>
          </a:p>
          <a:p>
            <a:r>
              <a:rPr lang="en-CA" sz="1400" dirty="0" smtClean="0"/>
              <a:t>GEO: 	Espen Volden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63892" y="1484416"/>
            <a:ext cx="8880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 CEOS captures 25 actions at the 26</a:t>
            </a:r>
            <a:r>
              <a:rPr lang="en-CA" baseline="30000" dirty="0" smtClean="0"/>
              <a:t>th</a:t>
            </a:r>
            <a:r>
              <a:rPr lang="en-CA" dirty="0" smtClean="0"/>
              <a:t> Plenary. 19 are complete, 6 ongoing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Thirteen SEC </a:t>
            </a:r>
            <a:r>
              <a:rPr lang="en-US" dirty="0" err="1" smtClean="0"/>
              <a:t>Telecons</a:t>
            </a:r>
            <a:r>
              <a:rPr lang="en-US" dirty="0" smtClean="0"/>
              <a:t> were held and addressed 103 action </a:t>
            </a:r>
            <a:r>
              <a:rPr lang="en-US" dirty="0" smtClean="0"/>
              <a:t>items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CEOS </a:t>
            </a:r>
            <a:r>
              <a:rPr lang="en-US" dirty="0" smtClean="0"/>
              <a:t>Secretariat provides a regular, consistent, and stable forum to raise and discuss issues, address the status of these actions and conduct its regular business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63720"/>
            <a:ext cx="8229600" cy="4525963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en-IN" sz="1800" dirty="0" smtClean="0">
                <a:solidFill>
                  <a:schemeClr val="tx1"/>
                </a:solidFill>
                <a:ea typeface="ＭＳ Ｐゴシック" pitchFamily="-106" charset="-128"/>
              </a:rPr>
              <a:t>Enhanced coordination to address climate-related issues (proposal for a joint </a:t>
            </a:r>
            <a:r>
              <a:rPr lang="en-IN" sz="1800" dirty="0" err="1" smtClean="0">
                <a:solidFill>
                  <a:schemeClr val="tx1"/>
                </a:solidFill>
                <a:ea typeface="ＭＳ Ｐゴシック" pitchFamily="-106" charset="-128"/>
              </a:rPr>
              <a:t>CEOS/CGMS</a:t>
            </a:r>
            <a:r>
              <a:rPr lang="en-IN" sz="1800" dirty="0" smtClean="0">
                <a:solidFill>
                  <a:schemeClr val="tx1"/>
                </a:solidFill>
                <a:ea typeface="ＭＳ Ｐゴシック" pitchFamily="-106" charset="-128"/>
              </a:rPr>
              <a:t> </a:t>
            </a:r>
            <a:r>
              <a:rPr lang="en-IN" sz="1800" dirty="0" err="1" smtClean="0">
                <a:solidFill>
                  <a:schemeClr val="tx1"/>
                </a:solidFill>
                <a:ea typeface="ＭＳ Ｐゴシック" pitchFamily="-106" charset="-128"/>
              </a:rPr>
              <a:t>WG</a:t>
            </a:r>
            <a:r>
              <a:rPr lang="en-IN" sz="1800" dirty="0" smtClean="0">
                <a:solidFill>
                  <a:schemeClr val="tx1"/>
                </a:solidFill>
                <a:ea typeface="ＭＳ Ｐゴシック" pitchFamily="-106" charset="-128"/>
              </a:rPr>
              <a:t> on climate)</a:t>
            </a:r>
          </a:p>
          <a:p>
            <a:pPr algn="just">
              <a:lnSpc>
                <a:spcPct val="114000"/>
              </a:lnSpc>
            </a:pPr>
            <a:r>
              <a:rPr lang="en-IN" sz="1800" dirty="0" smtClean="0">
                <a:solidFill>
                  <a:schemeClr val="tx1"/>
                </a:solidFill>
                <a:ea typeface="ＭＳ Ｐゴシック" pitchFamily="-106" charset="-128"/>
              </a:rPr>
              <a:t>Space agencies contribution toward monitoring of Polar Regions</a:t>
            </a:r>
          </a:p>
          <a:p>
            <a:pPr lvl="1" algn="just">
              <a:lnSpc>
                <a:spcPct val="114000"/>
              </a:lnSpc>
              <a:buNone/>
            </a:pPr>
            <a:endParaRPr lang="en-US" sz="1600" b="0" dirty="0" smtClean="0">
              <a:ea typeface="ＭＳ Ｐゴシック" pitchFamily="-106" charset="-128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401288" y="188913"/>
            <a:ext cx="7666512" cy="501650"/>
          </a:xfrm>
        </p:spPr>
        <p:txBody>
          <a:bodyPr/>
          <a:lstStyle/>
          <a:p>
            <a:pPr lvl="1"/>
            <a:r>
              <a:rPr lang="en-CA" sz="2800" dirty="0" smtClean="0"/>
              <a:t>Impact of Climate Change on Polar Regions</a:t>
            </a:r>
            <a:endParaRPr lang="en-IN" sz="280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6BF8D2B0-EFB6-4DAA-9B0B-6F6B3A580823}" type="slidenum">
              <a:rPr lang="en-US" sz="1000" smtClean="0">
                <a:solidFill>
                  <a:srgbClr val="002569"/>
                </a:solidFill>
                <a:latin typeface="Century Gothic" pitchFamily="34" charset="0"/>
                <a:cs typeface="Calibri" pitchFamily="-106" charset="0"/>
              </a:rPr>
              <a:pPr algn="r" eaLnBrk="0" hangingPunct="0">
                <a:spcBef>
                  <a:spcPct val="50000"/>
                </a:spcBef>
                <a:defRPr/>
              </a:pPr>
              <a:t>9</a:t>
            </a:fld>
            <a:endParaRPr lang="en-US" sz="1000" dirty="0">
              <a:solidFill>
                <a:srgbClr val="002569"/>
              </a:solidFill>
              <a:latin typeface="Century Gothic" pitchFamily="34" charset="0"/>
              <a:cs typeface="Calibri" pitchFamily="-106" charset="0"/>
            </a:endParaRPr>
          </a:p>
        </p:txBody>
      </p:sp>
      <p:pic>
        <p:nvPicPr>
          <p:cNvPr id="5" name="Picture 4" descr="dlr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91937"/>
            <a:ext cx="642374" cy="533400"/>
          </a:xfrm>
          <a:prstGeom prst="rect">
            <a:avLst/>
          </a:prstGeom>
        </p:spPr>
      </p:pic>
      <p:pic>
        <p:nvPicPr>
          <p:cNvPr id="7" name="Picture 6" descr="441px-Asi_logo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91937"/>
            <a:ext cx="871221" cy="533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Nasa-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591937"/>
            <a:ext cx="623021" cy="533400"/>
          </a:xfrm>
          <a:prstGeom prst="rect">
            <a:avLst/>
          </a:prstGeom>
        </p:spPr>
      </p:pic>
      <p:pic>
        <p:nvPicPr>
          <p:cNvPr id="9" name="Picture 8" descr="Norwegian_Space_Cent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2591937"/>
            <a:ext cx="800100" cy="533400"/>
          </a:xfrm>
          <a:prstGeom prst="rect">
            <a:avLst/>
          </a:prstGeom>
        </p:spPr>
      </p:pic>
      <p:pic>
        <p:nvPicPr>
          <p:cNvPr id="10" name="Picture 9" descr="esa.gif"/>
          <p:cNvPicPr>
            <a:picLocks noChangeAspect="1"/>
          </p:cNvPicPr>
          <p:nvPr/>
        </p:nvPicPr>
        <p:blipFill>
          <a:blip r:embed="rId7"/>
          <a:srcRect t="23994" b="23994"/>
          <a:stretch>
            <a:fillRect/>
          </a:stretch>
        </p:blipFill>
        <p:spPr>
          <a:xfrm>
            <a:off x="2438400" y="2591937"/>
            <a:ext cx="1270000" cy="533400"/>
          </a:xfrm>
          <a:prstGeom prst="rect">
            <a:avLst/>
          </a:prstGeom>
        </p:spPr>
      </p:pic>
      <p:pic>
        <p:nvPicPr>
          <p:cNvPr id="11" name="Picture 10" descr="jaxa_logo_e-500x29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00" y="2591937"/>
            <a:ext cx="914400" cy="537667"/>
          </a:xfrm>
          <a:prstGeom prst="rect">
            <a:avLst/>
          </a:prstGeom>
        </p:spPr>
      </p:pic>
      <p:pic>
        <p:nvPicPr>
          <p:cNvPr id="12" name="Picture 11" descr="CSA_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2591937"/>
            <a:ext cx="808849" cy="533400"/>
          </a:xfrm>
          <a:prstGeom prst="rect">
            <a:avLst/>
          </a:prstGeom>
        </p:spPr>
      </p:pic>
      <p:pic>
        <p:nvPicPr>
          <p:cNvPr id="13" name="Picture 12" descr="Screen shot 2013-10-15 at 2.28.51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32" y="3445868"/>
            <a:ext cx="2707559" cy="2262528"/>
          </a:xfrm>
          <a:prstGeom prst="rect">
            <a:avLst/>
          </a:prstGeom>
        </p:spPr>
      </p:pic>
      <p:pic>
        <p:nvPicPr>
          <p:cNvPr id="15" name="Picture 14" descr="Screen shot 2013-01-17 at 2.11.52 PM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305" t="19553" r="36574" b="9109"/>
          <a:stretch/>
        </p:blipFill>
        <p:spPr>
          <a:xfrm>
            <a:off x="4654025" y="3289445"/>
            <a:ext cx="1414615" cy="268212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7" t="17332" r="43333" b="9332"/>
          <a:stretch>
            <a:fillRect/>
          </a:stretch>
        </p:blipFill>
        <p:spPr bwMode="auto">
          <a:xfrm>
            <a:off x="1484931" y="4858601"/>
            <a:ext cx="2044727" cy="178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224" t="8790" r="18487" b="7216"/>
          <a:stretch/>
        </p:blipFill>
        <p:spPr bwMode="auto">
          <a:xfrm>
            <a:off x="1484931" y="3289445"/>
            <a:ext cx="1367052" cy="130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040" t="28026" r="35138" b="6863"/>
          <a:stretch/>
        </p:blipFill>
        <p:spPr bwMode="auto">
          <a:xfrm>
            <a:off x="309328" y="3275797"/>
            <a:ext cx="991057" cy="219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013036" y="6031073"/>
            <a:ext cx="444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Continental and site specific data </a:t>
            </a:r>
            <a:r>
              <a:rPr lang="en-CA" dirty="0" err="1" smtClean="0"/>
              <a:t>coverages</a:t>
            </a:r>
            <a:r>
              <a:rPr lang="en-CA" dirty="0" smtClean="0"/>
              <a:t> from </a:t>
            </a:r>
            <a:r>
              <a:rPr lang="en-CA" dirty="0" err="1" smtClean="0"/>
              <a:t>contibuting</a:t>
            </a:r>
            <a:r>
              <a:rPr lang="en-CA" dirty="0" smtClean="0"/>
              <a:t> SAR missions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80797" y="5527211"/>
            <a:ext cx="1533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DLR </a:t>
            </a:r>
            <a:r>
              <a:rPr lang="en-CA" sz="1200" b="1" dirty="0" err="1" smtClean="0"/>
              <a:t>TanDEM</a:t>
            </a:r>
            <a:r>
              <a:rPr lang="en-CA" sz="1200" b="1" dirty="0" smtClean="0"/>
              <a:t> X </a:t>
            </a:r>
            <a:r>
              <a:rPr lang="en-CA" sz="1200" b="1" dirty="0" err="1" smtClean="0"/>
              <a:t>bistatic</a:t>
            </a:r>
            <a:r>
              <a:rPr lang="en-CA" sz="1200" b="1" dirty="0" smtClean="0"/>
              <a:t> mission</a:t>
            </a:r>
            <a:endParaRPr lang="en-CA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89866" y="3304484"/>
            <a:ext cx="11811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9421" y="6034459"/>
            <a:ext cx="1533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DLR </a:t>
            </a:r>
            <a:r>
              <a:rPr lang="en-CA" sz="1200" b="1" dirty="0" err="1" smtClean="0"/>
              <a:t>TerraSAR</a:t>
            </a:r>
            <a:r>
              <a:rPr lang="en-CA" sz="1200" b="1" dirty="0" smtClean="0"/>
              <a:t> X on fast flowing </a:t>
            </a:r>
          </a:p>
          <a:p>
            <a:r>
              <a:rPr lang="en-CA" sz="1200" b="1" dirty="0" smtClean="0"/>
              <a:t>glaciers</a:t>
            </a:r>
            <a:endParaRPr lang="en-CA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72256" y="4318740"/>
            <a:ext cx="1533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RADASAT 1</a:t>
            </a:r>
            <a:endParaRPr lang="en-CA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658008" y="4318740"/>
            <a:ext cx="1533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RADASAT 2</a:t>
            </a:r>
            <a:endParaRPr lang="en-CA" sz="1200" b="1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900752" y="6567055"/>
            <a:ext cx="5005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989</Words>
  <Application>Microsoft Office PowerPoint</Application>
  <PresentationFormat>On-screen Show (4:3)</PresentationFormat>
  <Paragraphs>189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4_EUM_template_v03</vt:lpstr>
      <vt:lpstr>Perspective on the 27th CEOS Plenary Review of  CEOS progress during 2013</vt:lpstr>
      <vt:lpstr>The CEOS Family</vt:lpstr>
      <vt:lpstr>CEOS Consolidated Assets</vt:lpstr>
      <vt:lpstr>Member Highlights EO Satellites Launched</vt:lpstr>
      <vt:lpstr>Member Highlights</vt:lpstr>
      <vt:lpstr>From the Bangalore Statement CEOS Priorities for 2013</vt:lpstr>
      <vt:lpstr>2013 CEOS Chair Priorities</vt:lpstr>
      <vt:lpstr>Sec Team Activities during  2013</vt:lpstr>
      <vt:lpstr>Impact of Climate Change on Polar Regions</vt:lpstr>
      <vt:lpstr>Challenges and Opportunities</vt:lpstr>
      <vt:lpstr>Key Decisions of the 27th Plenary </vt:lpstr>
      <vt:lpstr>Key Decisions of the 27th Plenary </vt:lpstr>
      <vt:lpstr>Lastly...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MJBourassa</cp:lastModifiedBy>
  <cp:revision>219</cp:revision>
  <cp:lastPrinted>2013-07-23T19:08:48Z</cp:lastPrinted>
  <dcterms:created xsi:type="dcterms:W3CDTF">2011-11-16T09:23:13Z</dcterms:created>
  <dcterms:modified xsi:type="dcterms:W3CDTF">2013-11-04T04:05:57Z</dcterms:modified>
</cp:coreProperties>
</file>