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8" r:id="rId3"/>
    <p:sldId id="257" r:id="rId4"/>
    <p:sldId id="263" r:id="rId5"/>
    <p:sldId id="260" r:id="rId6"/>
    <p:sldId id="266" r:id="rId7"/>
    <p:sldId id="261" r:id="rId8"/>
    <p:sldId id="262" r:id="rId9"/>
    <p:sldId id="265"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718" autoAdjust="0"/>
  </p:normalViewPr>
  <p:slideViewPr>
    <p:cSldViewPr>
      <p:cViewPr varScale="1">
        <p:scale>
          <a:sx n="70" d="100"/>
          <a:sy n="70" d="100"/>
        </p:scale>
        <p:origin x="-51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509DB-E335-4E73-B631-B1D34B6BFD1E}" type="datetimeFigureOut">
              <a:rPr lang="en-US" smtClean="0"/>
              <a:pPr/>
              <a:t>10/21/2012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D2AA2-9AF0-4A2B-9E81-C593EEF1AE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GB" dirty="0" smtClean="0">
              <a:ea typeface="Arial Unicode MS" pitchFamily="34" charset="-128"/>
              <a:cs typeface="Arial Unicode MS" pitchFamily="34" charset="-128"/>
            </a:endParaRPr>
          </a:p>
          <a:p>
            <a:endParaRPr lang="en-CA" sz="1700" dirty="0" smtClean="0"/>
          </a:p>
          <a:p>
            <a:endParaRPr lang="en-CA" dirty="0" smtClean="0"/>
          </a:p>
          <a:p>
            <a:pPr>
              <a:buFontTx/>
              <a:buChar char="-"/>
            </a:pPr>
            <a:endParaRPr lang="en-CA" dirty="0" smtClean="0"/>
          </a:p>
        </p:txBody>
      </p:sp>
      <p:sp>
        <p:nvSpPr>
          <p:cNvPr id="33796" name="Slide Number Placeholder 3"/>
          <p:cNvSpPr>
            <a:spLocks noGrp="1"/>
          </p:cNvSpPr>
          <p:nvPr>
            <p:ph type="sldNum" sz="quarter" idx="5"/>
          </p:nvPr>
        </p:nvSpPr>
        <p:spPr>
          <a:noFill/>
        </p:spPr>
        <p:txBody>
          <a:bodyPr/>
          <a:lstStyle/>
          <a:p>
            <a:fld id="{BA4344BF-F20E-461C-8CBF-2112A930D47E}" type="slidenum">
              <a:rPr lang="en-US" smtClean="0">
                <a:solidFill>
                  <a:srgbClr val="000000"/>
                </a:solidFill>
              </a:rPr>
              <a:pPr/>
              <a:t>4</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GB" dirty="0" smtClean="0">
              <a:ea typeface="Arial Unicode MS" pitchFamily="34" charset="-128"/>
              <a:cs typeface="Arial Unicode MS" pitchFamily="34" charset="-128"/>
            </a:endParaRPr>
          </a:p>
          <a:p>
            <a:endParaRPr lang="en-CA" sz="1700" dirty="0" smtClean="0"/>
          </a:p>
          <a:p>
            <a:endParaRPr lang="en-CA" dirty="0" smtClean="0"/>
          </a:p>
          <a:p>
            <a:pPr>
              <a:buFontTx/>
              <a:buChar char="-"/>
            </a:pPr>
            <a:endParaRPr lang="en-CA" dirty="0" smtClean="0"/>
          </a:p>
        </p:txBody>
      </p:sp>
      <p:sp>
        <p:nvSpPr>
          <p:cNvPr id="33796" name="Slide Number Placeholder 3"/>
          <p:cNvSpPr>
            <a:spLocks noGrp="1"/>
          </p:cNvSpPr>
          <p:nvPr>
            <p:ph type="sldNum" sz="quarter" idx="5"/>
          </p:nvPr>
        </p:nvSpPr>
        <p:spPr>
          <a:noFill/>
        </p:spPr>
        <p:txBody>
          <a:bodyPr/>
          <a:lstStyle/>
          <a:p>
            <a:fld id="{BA4344BF-F20E-461C-8CBF-2112A930D47E}" type="slidenum">
              <a:rPr lang="en-US" smtClean="0">
                <a:solidFill>
                  <a:srgbClr val="000000"/>
                </a:solidFill>
              </a:rPr>
              <a:pPr/>
              <a:t>5</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6</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7</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8</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66800" y="6477000"/>
            <a:ext cx="4953000" cy="365125"/>
          </a:xfrm>
          <a:prstGeom prst="rect">
            <a:avLst/>
          </a:prstGeom>
        </p:spPr>
        <p:txBody>
          <a:bodyPr/>
          <a:lstStyle/>
          <a:p>
            <a:pPr>
              <a:defRPr/>
            </a:pPr>
            <a:r>
              <a:rPr lang="en-US" b="1" dirty="0" smtClean="0">
                <a:solidFill>
                  <a:schemeClr val="tx1">
                    <a:lumMod val="65000"/>
                    <a:lumOff val="35000"/>
                  </a:schemeClr>
                </a:solidFill>
                <a:latin typeface="Book Antiqua" pitchFamily="18" charset="0"/>
              </a:rPr>
              <a:t>The 26</a:t>
            </a:r>
            <a:r>
              <a:rPr lang="en-US" b="1" baseline="30000" dirty="0" smtClean="0">
                <a:solidFill>
                  <a:schemeClr val="tx1">
                    <a:lumMod val="65000"/>
                    <a:lumOff val="35000"/>
                  </a:schemeClr>
                </a:solidFill>
                <a:latin typeface="Book Antiqua" pitchFamily="18" charset="0"/>
              </a:rPr>
              <a:t>th</a:t>
            </a:r>
            <a:r>
              <a:rPr lang="en-US" b="1" dirty="0" smtClean="0">
                <a:solidFill>
                  <a:schemeClr val="tx1">
                    <a:lumMod val="65000"/>
                    <a:lumOff val="35000"/>
                  </a:schemeClr>
                </a:solidFill>
                <a:latin typeface="Book Antiqua" pitchFamily="18" charset="0"/>
              </a:rPr>
              <a:t>  CEOS Plenary – </a:t>
            </a:r>
            <a:r>
              <a:rPr lang="en-US" b="1" dirty="0" err="1" smtClean="0">
                <a:solidFill>
                  <a:schemeClr val="tx1">
                    <a:lumMod val="65000"/>
                    <a:lumOff val="35000"/>
                  </a:schemeClr>
                </a:solidFill>
                <a:latin typeface="Book Antiqua" pitchFamily="18" charset="0"/>
              </a:rPr>
              <a:t>Bengaluru</a:t>
            </a:r>
            <a:r>
              <a:rPr lang="en-US" b="1" dirty="0" smtClean="0">
                <a:solidFill>
                  <a:schemeClr val="tx1">
                    <a:lumMod val="65000"/>
                    <a:lumOff val="35000"/>
                  </a:schemeClr>
                </a:solidFill>
                <a:latin typeface="Book Antiqua" pitchFamily="18" charset="0"/>
              </a:rPr>
              <a:t>, India - 24-27 October, 2012</a:t>
            </a:r>
            <a:endParaRPr lang="en-US" b="1" dirty="0" smtClean="0"/>
          </a:p>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DA02143E-91CD-464A-9B27-1151524DE2E1}" type="slidenum">
              <a:rPr lang="en-US" smtClean="0"/>
              <a:pPr>
                <a:defRPr/>
              </a:pPr>
              <a:t>‹#›</a:t>
            </a:fld>
            <a:endParaRPr lang="en-US" dirty="0"/>
          </a:p>
        </p:txBody>
      </p:sp>
      <p:pic>
        <p:nvPicPr>
          <p:cNvPr id="6" name="Picture 9" descr="Picture1.jpg"/>
          <p:cNvPicPr>
            <a:picLocks noChangeAspect="1"/>
          </p:cNvPicPr>
          <p:nvPr userDrawn="1"/>
        </p:nvPicPr>
        <p:blipFill>
          <a:blip r:embed="rId2" cstate="print"/>
          <a:srcRect b="80000"/>
          <a:stretch>
            <a:fillRect/>
          </a:stretch>
        </p:blipFill>
        <p:spPr bwMode="auto">
          <a:xfrm>
            <a:off x="0" y="0"/>
            <a:ext cx="9144000" cy="1371600"/>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srcRect/>
          <a:stretch>
            <a:fillRect/>
          </a:stretch>
        </p:blipFill>
        <p:spPr bwMode="auto">
          <a:xfrm>
            <a:off x="0" y="0"/>
            <a:ext cx="1295400" cy="844550"/>
          </a:xfrm>
          <a:prstGeom prst="rect">
            <a:avLst/>
          </a:prstGeom>
          <a:noFill/>
          <a:ln w="12700">
            <a:noFill/>
            <a:miter lim="800000"/>
            <a:headEnd/>
            <a:tailEnd/>
          </a:ln>
        </p:spPr>
      </p:pic>
      <p:sp>
        <p:nvSpPr>
          <p:cNvPr id="9" name="Rectangle 3"/>
          <p:cNvSpPr txBox="1">
            <a:spLocks noChangeArrowheads="1"/>
          </p:cNvSpPr>
          <p:nvPr userDrawn="1"/>
        </p:nvSpPr>
        <p:spPr bwMode="auto">
          <a:xfrm>
            <a:off x="457200" y="1600200"/>
            <a:ext cx="8229600" cy="4530725"/>
          </a:xfrm>
          <a:prstGeom prst="rect">
            <a:avLst/>
          </a:prstGeom>
          <a:noFill/>
          <a:ln w="9525">
            <a:noFill/>
            <a:miter lim="800000"/>
            <a:headEnd/>
            <a:tailEnd/>
          </a:ln>
          <a:effectLst/>
        </p:spPr>
        <p:txBody>
          <a:bodyPr/>
          <a:lstStyle/>
          <a:p>
            <a:pPr>
              <a:spcBef>
                <a:spcPct val="20000"/>
              </a:spcBef>
              <a:buClr>
                <a:srgbClr val="CC9900"/>
              </a:buClr>
              <a:buSzPct val="65000"/>
              <a:defRPr/>
            </a:pPr>
            <a:endParaRPr lang="en-AU" sz="2600" kern="0" dirty="0">
              <a:solidFill>
                <a:srgbClr val="000000"/>
              </a:solidFill>
              <a:latin typeface="Arial"/>
            </a:endParaRPr>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4" name="Text Placeholder 13"/>
          <p:cNvSpPr>
            <a:spLocks noGrp="1"/>
          </p:cNvSpPr>
          <p:nvPr>
            <p:ph type="body" sz="quarter" idx="13"/>
          </p:nvPr>
        </p:nvSpPr>
        <p:spPr>
          <a:xfrm>
            <a:off x="304800" y="1600200"/>
            <a:ext cx="7696200" cy="3048000"/>
          </a:xfrm>
        </p:spPr>
        <p:txBody>
          <a:bodyPr>
            <a:normAutofit/>
          </a:bodyPr>
          <a:lstStyle>
            <a:lvl1pPr marR="0" indent="0" algn="l" defTabSz="914400" rtl="0" eaLnBrk="1" fontAlgn="base" latinLnBrk="0" hangingPunct="1">
              <a:lnSpc>
                <a:spcPct val="100000"/>
              </a:lnSpc>
              <a:spcBef>
                <a:spcPct val="20000"/>
              </a:spcBef>
              <a:spcAft>
                <a:spcPct val="0"/>
              </a:spcAft>
              <a:buClrTx/>
              <a:buSzTx/>
              <a:buFont typeface="Arial" pitchFamily="34" charset="0"/>
              <a:buNone/>
              <a:tabLst/>
              <a:defRPr lang="en-US" sz="3000" kern="0" dirty="0" smtClean="0">
                <a:solidFill>
                  <a:srgbClr val="000000"/>
                </a:solidFill>
                <a:latin typeface="Arial"/>
                <a:ea typeface="+mn-ea"/>
                <a:cs typeface="+mn-cs"/>
              </a:defRPr>
            </a:lvl1pPr>
            <a:lvl2pPr marR="0" indent="0" algn="l" defTabSz="914400" rtl="0" eaLnBrk="1" fontAlgn="base" latinLnBrk="0" hangingPunct="1">
              <a:lnSpc>
                <a:spcPct val="100000"/>
              </a:lnSpc>
              <a:spcBef>
                <a:spcPct val="20000"/>
              </a:spcBef>
              <a:spcAft>
                <a:spcPct val="0"/>
              </a:spcAft>
              <a:buClrTx/>
              <a:buSzTx/>
              <a:buFont typeface="Arial" pitchFamily="34" charset="0"/>
              <a:buNone/>
              <a:tabLst/>
              <a:defRPr lang="en-US" sz="2400" kern="0" dirty="0" smtClean="0">
                <a:solidFill>
                  <a:srgbClr val="000000"/>
                </a:solidFill>
                <a:latin typeface="Arial"/>
                <a:ea typeface="+mn-ea"/>
                <a:cs typeface="+mn-cs"/>
              </a:defRPr>
            </a:lvl2pPr>
            <a:lvl3pPr marR="0" indent="0" algn="l" defTabSz="914400" rtl="0" eaLnBrk="1" fontAlgn="base" latinLnBrk="0" hangingPunct="1">
              <a:lnSpc>
                <a:spcPct val="100000"/>
              </a:lnSpc>
              <a:spcBef>
                <a:spcPct val="20000"/>
              </a:spcBef>
              <a:spcAft>
                <a:spcPct val="0"/>
              </a:spcAft>
              <a:buClrTx/>
              <a:buSzTx/>
              <a:buFont typeface="Arial" pitchFamily="34" charset="0"/>
              <a:buNone/>
              <a:tabLst/>
              <a:defRPr lang="en-US" sz="2400" kern="0" dirty="0" smtClean="0">
                <a:solidFill>
                  <a:srgbClr val="000000"/>
                </a:solidFill>
                <a:latin typeface="Arial"/>
                <a:ea typeface="+mn-ea"/>
                <a:cs typeface="+mn-cs"/>
              </a:defRPr>
            </a:lvl3pPr>
            <a:lvl4pPr marR="0" indent="0" algn="l" defTabSz="914400" rtl="0" eaLnBrk="1" fontAlgn="base" latinLnBrk="0" hangingPunct="1">
              <a:lnSpc>
                <a:spcPct val="100000"/>
              </a:lnSpc>
              <a:spcBef>
                <a:spcPct val="20000"/>
              </a:spcBef>
              <a:spcAft>
                <a:spcPct val="0"/>
              </a:spcAft>
              <a:buClrTx/>
              <a:buSzTx/>
              <a:buFont typeface="Arial" pitchFamily="34" charset="0"/>
              <a:buNone/>
              <a:tabLst/>
              <a:defRPr lang="en-US" sz="2400" kern="0" dirty="0" smtClean="0">
                <a:solidFill>
                  <a:srgbClr val="000000"/>
                </a:solidFill>
                <a:latin typeface="Arial"/>
                <a:ea typeface="+mn-ea"/>
                <a:cs typeface="+mn-cs"/>
              </a:defRPr>
            </a:lvl4pPr>
            <a:lvl5pPr marR="0" indent="0" algn="l" defTabSz="914400" rtl="0" eaLnBrk="1" fontAlgn="base" latinLnBrk="0" hangingPunct="1">
              <a:lnSpc>
                <a:spcPct val="100000"/>
              </a:lnSpc>
              <a:spcBef>
                <a:spcPct val="20000"/>
              </a:spcBef>
              <a:spcAft>
                <a:spcPct val="0"/>
              </a:spcAft>
              <a:buClrTx/>
              <a:buSzTx/>
              <a:buFont typeface="Arial" pitchFamily="34" charset="0"/>
              <a:buNone/>
              <a:tabLst/>
              <a:defRPr lang="en-US" sz="2400" kern="0" dirty="0">
                <a:solidFill>
                  <a:srgbClr val="000000"/>
                </a:solidFill>
                <a:latin typeface="Arial"/>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24" descr="LOGO(C~1"/>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686800" y="76200"/>
            <a:ext cx="381947" cy="381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674757C-B9AC-4546-B8AA-451F0BFEC5A6}" type="datetimeFigureOut">
              <a:rPr lang="en-US"/>
              <a:pPr>
                <a:defRPr/>
              </a:pPr>
              <a:t>10/21/2012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FE5566-90D9-456A-AA7C-50CFF80D198C}" type="slidenum">
              <a:rPr lang="en-US"/>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32FA344-9A63-4126-9547-05AAE02002A7}" type="datetimeFigureOut">
              <a:rPr lang="en-US"/>
              <a:pPr>
                <a:defRPr/>
              </a:pPr>
              <a:t>10/21/2012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3EF7373-6ED2-4D29-8947-009DED8E40C6}" type="slidenum">
              <a:rPr lang="en-US"/>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D7442-5DC1-46F4-AD1C-3BE0ED7AE54E}" type="datetimeFigureOut">
              <a:rPr lang="en-US"/>
              <a:pPr>
                <a:defRPr/>
              </a:pPr>
              <a:t>10/21/2012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156B88F-4926-4112-B9E1-4EB054468462}" type="slidenum">
              <a:rPr lang="en-US"/>
              <a:pPr>
                <a:defRPr/>
              </a:pPr>
              <a:t>‹#›</a:t>
            </a:fld>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itle 1"/>
          <p:cNvSpPr txBox="1">
            <a:spLocks/>
          </p:cNvSpPr>
          <p:nvPr userDrawn="1"/>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16" name="Footer Placeholder 3"/>
          <p:cNvSpPr>
            <a:spLocks noGrp="1"/>
          </p:cNvSpPr>
          <p:nvPr>
            <p:ph type="ftr" sz="quarter" idx="3"/>
          </p:nvPr>
        </p:nvSpPr>
        <p:spPr>
          <a:xfrm>
            <a:off x="990600" y="6324600"/>
            <a:ext cx="4953000" cy="365125"/>
          </a:xfrm>
          <a:prstGeom prst="rect">
            <a:avLst/>
          </a:prstGeom>
        </p:spPr>
        <p:txBody>
          <a:bodyPr/>
          <a:lstStyle>
            <a:lvl1pPr>
              <a:defRPr sz="1200">
                <a:solidFill>
                  <a:schemeClr val="bg1">
                    <a:lumMod val="65000"/>
                  </a:schemeClr>
                </a:solidFill>
              </a:defRPr>
            </a:lvl1pPr>
          </a:lstStyle>
          <a:p>
            <a:pPr>
              <a:defRPr/>
            </a:pPr>
            <a:r>
              <a:rPr lang="en-US" b="1" smtClean="0">
                <a:latin typeface="Book Antiqua" pitchFamily="18" charset="0"/>
              </a:rPr>
              <a:t>The 26</a:t>
            </a:r>
            <a:r>
              <a:rPr lang="en-US" b="1" baseline="30000" smtClean="0">
                <a:latin typeface="Book Antiqua" pitchFamily="18" charset="0"/>
              </a:rPr>
              <a:t>th</a:t>
            </a:r>
            <a:r>
              <a:rPr lang="en-US" b="1" smtClean="0">
                <a:latin typeface="Book Antiqua" pitchFamily="18" charset="0"/>
              </a:rPr>
              <a:t>  CEOS Plenary – Bengaluru, India - 24-27 October, 2012</a:t>
            </a:r>
            <a:endParaRPr lang="en-US" b="1" smtClean="0"/>
          </a:p>
          <a:p>
            <a:pPr>
              <a:defRPr/>
            </a:pPr>
            <a:endParaRPr lang="en-US" sz="1100" dirty="0"/>
          </a:p>
        </p:txBody>
      </p:sp>
      <p:sp>
        <p:nvSpPr>
          <p:cNvPr id="17" name="Slide Number Placeholder 4"/>
          <p:cNvSpPr>
            <a:spLocks noGrp="1"/>
          </p:cNvSpPr>
          <p:nvPr>
            <p:ph type="sldNum" sz="quarter" idx="4"/>
          </p:nvPr>
        </p:nvSpPr>
        <p:spPr>
          <a:xfrm>
            <a:off x="6553200" y="6356350"/>
            <a:ext cx="2133600" cy="365125"/>
          </a:xfrm>
          <a:prstGeom prst="rect">
            <a:avLst/>
          </a:prstGeom>
        </p:spPr>
        <p:txBody>
          <a:bodyPr/>
          <a:lstStyle>
            <a:lvl1pPr algn="r">
              <a:defRPr sz="1200"/>
            </a:lvl1pPr>
          </a:lstStyle>
          <a:p>
            <a:pPr>
              <a:defRPr/>
            </a:pPr>
            <a:fld id="{DA02143E-91CD-464A-9B27-1151524DE2E1}" type="slidenum">
              <a:rPr lang="en-US" smtClean="0"/>
              <a:pPr>
                <a:defRPr/>
              </a:pPr>
              <a:t>‹#›</a:t>
            </a:fld>
            <a:endParaRPr lang="en-US" dirty="0"/>
          </a:p>
        </p:txBody>
      </p:sp>
      <p:pic>
        <p:nvPicPr>
          <p:cNvPr id="18" name="Picture 9" descr="Picture1.jpg"/>
          <p:cNvPicPr>
            <a:picLocks noChangeAspect="1"/>
          </p:cNvPicPr>
          <p:nvPr userDrawn="1"/>
        </p:nvPicPr>
        <p:blipFill>
          <a:blip r:embed="rId6" cstate="print"/>
          <a:srcRect b="80000"/>
          <a:stretch>
            <a:fillRect/>
          </a:stretch>
        </p:blipFill>
        <p:spPr bwMode="auto">
          <a:xfrm>
            <a:off x="0" y="0"/>
            <a:ext cx="9144000" cy="1371600"/>
          </a:xfrm>
          <a:prstGeom prst="rect">
            <a:avLst/>
          </a:prstGeom>
          <a:noFill/>
          <a:ln w="9525">
            <a:noFill/>
            <a:miter lim="800000"/>
            <a:headEnd/>
            <a:tailEnd/>
          </a:ln>
        </p:spPr>
      </p:pic>
      <p:pic>
        <p:nvPicPr>
          <p:cNvPr id="19" name="Picture 2"/>
          <p:cNvPicPr>
            <a:picLocks noChangeAspect="1" noChangeArrowheads="1"/>
          </p:cNvPicPr>
          <p:nvPr userDrawn="1"/>
        </p:nvPicPr>
        <p:blipFill>
          <a:blip r:embed="rId7" cstate="print"/>
          <a:srcRect/>
          <a:stretch>
            <a:fillRect/>
          </a:stretch>
        </p:blipFill>
        <p:spPr bwMode="auto">
          <a:xfrm>
            <a:off x="0" y="0"/>
            <a:ext cx="1295400" cy="844550"/>
          </a:xfrm>
          <a:prstGeom prst="rect">
            <a:avLst/>
          </a:prstGeom>
          <a:noFill/>
          <a:ln w="12700">
            <a:noFill/>
            <a:miter lim="800000"/>
            <a:headEnd/>
            <a:tailEnd/>
          </a:ln>
        </p:spPr>
      </p:pic>
      <p:sp>
        <p:nvSpPr>
          <p:cNvPr id="20" name="Rectangle 3"/>
          <p:cNvSpPr txBox="1">
            <a:spLocks noChangeArrowheads="1"/>
          </p:cNvSpPr>
          <p:nvPr userDrawn="1"/>
        </p:nvSpPr>
        <p:spPr bwMode="auto">
          <a:xfrm>
            <a:off x="457200" y="1600200"/>
            <a:ext cx="8229600" cy="4530725"/>
          </a:xfrm>
          <a:prstGeom prst="rect">
            <a:avLst/>
          </a:prstGeom>
          <a:noFill/>
          <a:ln w="9525">
            <a:noFill/>
            <a:miter lim="800000"/>
            <a:headEnd/>
            <a:tailEnd/>
          </a:ln>
          <a:effectLst/>
        </p:spPr>
        <p:txBody>
          <a:bodyPr/>
          <a:lstStyle/>
          <a:p>
            <a:pPr>
              <a:spcBef>
                <a:spcPct val="20000"/>
              </a:spcBef>
              <a:buClr>
                <a:srgbClr val="CC9900"/>
              </a:buClr>
              <a:buSzPct val="65000"/>
              <a:defRPr/>
            </a:pPr>
            <a:endParaRPr lang="en-AU" sz="2600" kern="0" dirty="0">
              <a:solidFill>
                <a:srgbClr val="000000"/>
              </a:solidFill>
              <a:latin typeface="Arial"/>
            </a:endParaRPr>
          </a:p>
        </p:txBody>
      </p:sp>
      <p:pic>
        <p:nvPicPr>
          <p:cNvPr id="23" name="Picture 24" descr="LOGO(C~1"/>
          <p:cNvPicPr>
            <a:picLocks noChangeAspect="1" noChangeArrowheads="1"/>
          </p:cNvPicPr>
          <p:nvPr userDrawn="1"/>
        </p:nvPicPr>
        <p:blipFill>
          <a:blip r:embed="rId8" cstate="print">
            <a:clrChange>
              <a:clrFrom>
                <a:srgbClr val="FFFFFF"/>
              </a:clrFrom>
              <a:clrTo>
                <a:srgbClr val="FFFFFF">
                  <a:alpha val="0"/>
                </a:srgbClr>
              </a:clrTo>
            </a:clrChange>
          </a:blip>
          <a:srcRect/>
          <a:stretch>
            <a:fillRect/>
          </a:stretch>
        </p:blipFill>
        <p:spPr bwMode="auto">
          <a:xfrm>
            <a:off x="8686800" y="76200"/>
            <a:ext cx="381947" cy="381000"/>
          </a:xfrm>
          <a:prstGeom prst="rect">
            <a:avLst/>
          </a:prstGeom>
          <a:noFill/>
          <a:ln w="9525">
            <a:noFill/>
            <a:miter lim="800000"/>
            <a:headEnd/>
            <a:tailEnd/>
          </a:ln>
        </p:spPr>
      </p:pic>
      <p:sp>
        <p:nvSpPr>
          <p:cNvPr id="24" name="Title Placeholder 23"/>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smtClean="0"/>
              <a:t>Click to edit Master title style</a:t>
            </a:r>
            <a:endParaRPr lang="en-US" dirty="0"/>
          </a:p>
        </p:txBody>
      </p:sp>
      <p:sp>
        <p:nvSpPr>
          <p:cNvPr id="25" name="Text Placeholder 24"/>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669925" lvl="1" indent="-325438" algn="l" rtl="0" fontAlgn="base">
              <a:spcBef>
                <a:spcPct val="20000"/>
              </a:spcBef>
              <a:spcAft>
                <a:spcPct val="0"/>
              </a:spcAft>
              <a:buClr>
                <a:srgbClr val="3B812F"/>
              </a:buClr>
              <a:buSzPct val="60000"/>
              <a:buFont typeface="Wingdings" pitchFamily="2" charset="2"/>
              <a:buChar char="q"/>
              <a:defRPr/>
            </a:pPr>
            <a:r>
              <a:rPr lang="en-US" dirty="0" smtClean="0"/>
              <a:t>Second level</a:t>
            </a:r>
          </a:p>
          <a:p>
            <a:pPr marL="669925" lvl="1" indent="-325438" algn="l" rtl="0" fontAlgn="base">
              <a:spcBef>
                <a:spcPct val="20000"/>
              </a:spcBef>
              <a:spcAft>
                <a:spcPct val="0"/>
              </a:spcAft>
              <a:buClr>
                <a:srgbClr val="3B812F"/>
              </a:buClr>
              <a:buSzPct val="60000"/>
              <a:buFont typeface="Wingdings" pitchFamily="2" charset="2"/>
              <a:buChar char="q"/>
              <a:defRPr/>
            </a:pPr>
            <a:r>
              <a:rPr lang="en-US" dirty="0" smtClean="0"/>
              <a:t>Third level</a:t>
            </a:r>
          </a:p>
          <a:p>
            <a:pPr marL="669925" lvl="1" indent="-325438" algn="l" rtl="0" fontAlgn="base">
              <a:spcBef>
                <a:spcPct val="20000"/>
              </a:spcBef>
              <a:spcAft>
                <a:spcPct val="0"/>
              </a:spcAft>
              <a:buClr>
                <a:srgbClr val="3B812F"/>
              </a:buClr>
              <a:buSzPct val="60000"/>
              <a:buFont typeface="Wingdings" pitchFamily="2" charset="2"/>
              <a:buChar char="q"/>
              <a:defRPr/>
            </a:pPr>
            <a:r>
              <a:rPr lang="en-US" dirty="0" smtClean="0"/>
              <a:t>Fourth level</a:t>
            </a:r>
          </a:p>
          <a:p>
            <a:pPr marL="669925" lvl="1" indent="-325438" algn="l" rtl="0" fontAlgn="base">
              <a:spcBef>
                <a:spcPct val="20000"/>
              </a:spcBef>
              <a:spcAft>
                <a:spcPct val="0"/>
              </a:spcAft>
              <a:buClr>
                <a:srgbClr val="3B812F"/>
              </a:buClr>
              <a:buSzPct val="60000"/>
              <a:buFont typeface="Wingdings" pitchFamily="2" charset="2"/>
              <a:buChar char="q"/>
              <a:defRPr/>
            </a:pPr>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5" r:id="rId4"/>
  </p:sldLayoutIdLst>
  <p:txStyles>
    <p:titleStyle>
      <a:lvl1pPr algn="ctr" rtl="0" fontAlgn="base">
        <a:spcBef>
          <a:spcPct val="0"/>
        </a:spcBef>
        <a:spcAft>
          <a:spcPct val="0"/>
        </a:spcAft>
        <a:defRPr kumimoji="0" lang="en-US" sz="3200" b="1" i="0" u="none" strike="noStrike" kern="1200" cap="none" spc="0" normalizeH="0" baseline="0" noProof="0" dirty="0" smtClean="0">
          <a:ln>
            <a:noFill/>
          </a:ln>
          <a:solidFill>
            <a:schemeClr val="bg1"/>
          </a:solidFill>
          <a:effectLst/>
          <a:uLnTx/>
          <a:uFillTx/>
          <a:latin typeface="Tahoma" pitchFamily="34"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000" kern="0" dirty="0" smtClean="0">
          <a:solidFill>
            <a:srgbClr val="000000"/>
          </a:solidFill>
          <a:latin typeface="Arial"/>
          <a:ea typeface="+mn-ea"/>
          <a:cs typeface="+mn-cs"/>
        </a:defRPr>
      </a:lvl1pPr>
      <a:lvl2pPr marL="742950" indent="-285750" algn="l" rtl="0" fontAlgn="base">
        <a:spcBef>
          <a:spcPct val="20000"/>
        </a:spcBef>
        <a:spcAft>
          <a:spcPct val="0"/>
        </a:spcAft>
        <a:buFont typeface="Arial" pitchFamily="34" charset="0"/>
        <a:buChar char="–"/>
        <a:defRPr lang="en-US" sz="2600" kern="0" dirty="0">
          <a:solidFill>
            <a:srgbClr val="000000"/>
          </a:solidFill>
          <a:latin typeface="Arial"/>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Picture3.JPG"/>
          <p:cNvPicPr>
            <a:picLocks noChangeAspect="1"/>
          </p:cNvPicPr>
          <p:nvPr/>
        </p:nvPicPr>
        <p:blipFill>
          <a:blip r:embed="rId2" cstate="print"/>
          <a:srcRect l="1639" b="9294"/>
          <a:stretch>
            <a:fillRect/>
          </a:stretch>
        </p:blipFill>
        <p:spPr bwMode="auto">
          <a:xfrm>
            <a:off x="0" y="0"/>
            <a:ext cx="9144000" cy="6858000"/>
          </a:xfrm>
          <a:prstGeom prst="rect">
            <a:avLst/>
          </a:prstGeom>
          <a:noFill/>
          <a:ln w="9525">
            <a:noFill/>
            <a:miter lim="800000"/>
            <a:headEnd/>
            <a:tailEnd/>
          </a:ln>
        </p:spPr>
      </p:pic>
      <p:sp>
        <p:nvSpPr>
          <p:cNvPr id="2051" name="Footer Placeholder 9"/>
          <p:cNvSpPr>
            <a:spLocks noGrp="1"/>
          </p:cNvSpPr>
          <p:nvPr>
            <p:ph type="ftr" sz="quarter" idx="11"/>
          </p:nvPr>
        </p:nvSpPr>
        <p:spPr bwMode="auto">
          <a:xfrm>
            <a:off x="1219200" y="5867400"/>
            <a:ext cx="7010400" cy="7620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b="1" smtClean="0">
                <a:solidFill>
                  <a:srgbClr val="0000FF"/>
                </a:solidFill>
                <a:latin typeface="Book Antiqua" pitchFamily="18" charset="0"/>
              </a:rPr>
              <a:t>Presentation to the 26</a:t>
            </a:r>
            <a:r>
              <a:rPr lang="en-US" sz="2000" b="1" baseline="30000" smtClean="0">
                <a:solidFill>
                  <a:srgbClr val="0000FF"/>
                </a:solidFill>
                <a:latin typeface="Book Antiqua" pitchFamily="18" charset="0"/>
              </a:rPr>
              <a:t>th</a:t>
            </a:r>
            <a:r>
              <a:rPr lang="en-US" sz="2000" b="1" smtClean="0">
                <a:solidFill>
                  <a:srgbClr val="0000FF"/>
                </a:solidFill>
                <a:latin typeface="Book Antiqua" pitchFamily="18" charset="0"/>
              </a:rPr>
              <a:t>  CEOS Plenary at Bengaluru, India </a:t>
            </a:r>
          </a:p>
          <a:p>
            <a:pPr fontAlgn="base">
              <a:spcBef>
                <a:spcPct val="0"/>
              </a:spcBef>
              <a:spcAft>
                <a:spcPct val="0"/>
              </a:spcAft>
            </a:pPr>
            <a:r>
              <a:rPr lang="en-US" sz="2000" b="1" smtClean="0">
                <a:solidFill>
                  <a:srgbClr val="0000FF"/>
                </a:solidFill>
                <a:latin typeface="Book Antiqua" pitchFamily="18" charset="0"/>
              </a:rPr>
              <a:t>24-27 October, 2012</a:t>
            </a:r>
            <a:endParaRPr lang="en-US" sz="2000" b="1" smtClean="0">
              <a:solidFill>
                <a:srgbClr val="0000FF"/>
              </a:solidFill>
            </a:endParaRPr>
          </a:p>
        </p:txBody>
      </p:sp>
      <p:pic>
        <p:nvPicPr>
          <p:cNvPr id="2052" name="Picture 2"/>
          <p:cNvPicPr>
            <a:picLocks noChangeAspect="1" noChangeArrowheads="1"/>
          </p:cNvPicPr>
          <p:nvPr/>
        </p:nvPicPr>
        <p:blipFill>
          <a:blip r:embed="rId3" cstate="print"/>
          <a:srcRect/>
          <a:stretch>
            <a:fillRect/>
          </a:stretch>
        </p:blipFill>
        <p:spPr bwMode="auto">
          <a:xfrm>
            <a:off x="0" y="0"/>
            <a:ext cx="1295400" cy="844550"/>
          </a:xfrm>
          <a:prstGeom prst="rect">
            <a:avLst/>
          </a:prstGeom>
          <a:noFill/>
          <a:ln w="12700">
            <a:noFill/>
            <a:miter lim="800000"/>
            <a:headEnd/>
            <a:tailEnd/>
          </a:ln>
        </p:spPr>
      </p:pic>
      <p:sp>
        <p:nvSpPr>
          <p:cNvPr id="2054" name="Rectangle 44"/>
          <p:cNvSpPr>
            <a:spLocks noGrp="1" noChangeArrowheads="1"/>
          </p:cNvSpPr>
          <p:nvPr>
            <p:ph type="ctrTitle"/>
          </p:nvPr>
        </p:nvSpPr>
        <p:spPr>
          <a:xfrm>
            <a:off x="1066800" y="914400"/>
            <a:ext cx="7467600" cy="1600200"/>
          </a:xfrm>
        </p:spPr>
        <p:txBody>
          <a:bodyPr/>
          <a:lstStyle/>
          <a:p>
            <a:r>
              <a:rPr lang="en-US" dirty="0" smtClean="0">
                <a:solidFill>
                  <a:schemeClr val="bg1"/>
                </a:solidFill>
              </a:rPr>
              <a:t>2013 Incoming Chair Objectives</a:t>
            </a:r>
          </a:p>
        </p:txBody>
      </p:sp>
      <p:sp>
        <p:nvSpPr>
          <p:cNvPr id="2055" name="Rectangle 43"/>
          <p:cNvSpPr txBox="1">
            <a:spLocks noChangeArrowheads="1"/>
          </p:cNvSpPr>
          <p:nvPr/>
        </p:nvSpPr>
        <p:spPr bwMode="auto">
          <a:xfrm>
            <a:off x="1371600" y="2514600"/>
            <a:ext cx="6705600" cy="609600"/>
          </a:xfrm>
          <a:prstGeom prst="rect">
            <a:avLst/>
          </a:prstGeom>
          <a:noFill/>
          <a:ln w="9525">
            <a:noFill/>
            <a:miter lim="800000"/>
            <a:headEnd/>
            <a:tailEnd/>
          </a:ln>
        </p:spPr>
        <p:txBody>
          <a:bodyPr/>
          <a:lstStyle/>
          <a:p>
            <a:pPr algn="ctr">
              <a:spcBef>
                <a:spcPct val="20000"/>
              </a:spcBef>
              <a:buFont typeface="Arial" pitchFamily="34" charset="0"/>
              <a:buNone/>
            </a:pPr>
            <a:r>
              <a:rPr lang="en-GB" altLang="ja-JP" sz="3200" dirty="0" smtClean="0">
                <a:solidFill>
                  <a:schemeClr val="bg1"/>
                </a:solidFill>
                <a:latin typeface="Calibri" pitchFamily="34" charset="0"/>
              </a:rPr>
              <a:t>Canadian Space Agency’s Perspective</a:t>
            </a:r>
            <a:endParaRPr lang="en-GB" altLang="ja-JP" sz="3200" dirty="0">
              <a:solidFill>
                <a:schemeClr val="bg1"/>
              </a:solidFill>
              <a:latin typeface="Calibri" pitchFamily="34" charset="0"/>
            </a:endParaRPr>
          </a:p>
        </p:txBody>
      </p:sp>
      <p:sp>
        <p:nvSpPr>
          <p:cNvPr id="2056" name="Rectangle 43"/>
          <p:cNvSpPr txBox="1">
            <a:spLocks noChangeArrowheads="1"/>
          </p:cNvSpPr>
          <p:nvPr/>
        </p:nvSpPr>
        <p:spPr bwMode="auto">
          <a:xfrm>
            <a:off x="2057400" y="3429000"/>
            <a:ext cx="4827588" cy="533400"/>
          </a:xfrm>
          <a:prstGeom prst="rect">
            <a:avLst/>
          </a:prstGeom>
          <a:noFill/>
          <a:ln w="9525">
            <a:noFill/>
            <a:miter lim="800000"/>
            <a:headEnd/>
            <a:tailEnd/>
          </a:ln>
        </p:spPr>
        <p:txBody>
          <a:bodyPr/>
          <a:lstStyle/>
          <a:p>
            <a:pPr algn="ctr">
              <a:spcBef>
                <a:spcPct val="20000"/>
              </a:spcBef>
              <a:buFont typeface="Arial" pitchFamily="34" charset="0"/>
              <a:buNone/>
            </a:pPr>
            <a:r>
              <a:rPr lang="en-GB" altLang="ja-JP" sz="2800" dirty="0" smtClean="0">
                <a:solidFill>
                  <a:schemeClr val="bg1"/>
                </a:solidFill>
                <a:latin typeface="Calibri" pitchFamily="34" charset="0"/>
              </a:rPr>
              <a:t>Luc Brûlé</a:t>
            </a:r>
            <a:endParaRPr lang="en-GB" altLang="ja-JP" sz="2800" dirty="0">
              <a:solidFill>
                <a:schemeClr val="bg1"/>
              </a:solidFill>
              <a:latin typeface="Calibri" pitchFamily="34" charset="0"/>
            </a:endParaRPr>
          </a:p>
        </p:txBody>
      </p:sp>
      <p:pic>
        <p:nvPicPr>
          <p:cNvPr id="9" name="Picture 24" descr="LOGO(C~1"/>
          <p:cNvPicPr>
            <a:picLocks noChangeAspect="1" noChangeArrowheads="1"/>
          </p:cNvPicPr>
          <p:nvPr/>
        </p:nvPicPr>
        <p:blipFill>
          <a:blip r:embed="rId4" cstate="print">
            <a:clrChange>
              <a:clrFrom>
                <a:srgbClr val="FCFEF9"/>
              </a:clrFrom>
              <a:clrTo>
                <a:srgbClr val="FCFEF9">
                  <a:alpha val="0"/>
                </a:srgbClr>
              </a:clrTo>
            </a:clrChange>
          </a:blip>
          <a:srcRect/>
          <a:stretch>
            <a:fillRect/>
          </a:stretch>
        </p:blipFill>
        <p:spPr bwMode="auto">
          <a:xfrm>
            <a:off x="8358608" y="0"/>
            <a:ext cx="785392" cy="7834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7"/>
          <p:cNvSpPr txBox="1">
            <a:spLocks noChangeArrowheads="1"/>
          </p:cNvSpPr>
          <p:nvPr/>
        </p:nvSpPr>
        <p:spPr>
          <a:xfrm>
            <a:off x="228600" y="5181600"/>
            <a:ext cx="6553200" cy="4678363"/>
          </a:xfrm>
          <a:prstGeom prst="rect">
            <a:avLst/>
          </a:prstGeom>
        </p:spPr>
        <p:txBody>
          <a:bodyPr vert="horz" lIns="91440" tIns="45720" rIns="91440" bIns="45720" rtlCol="0">
            <a:noAutofit/>
          </a:bodyPr>
          <a:lstStyle/>
          <a:p>
            <a:pPr marL="342900" marR="0" lvl="0" indent="-342900" algn="l" defTabSz="914400" rtl="0" eaLnBrk="1" fontAlgn="base" latinLnBrk="0" hangingPunct="1">
              <a:lnSpc>
                <a:spcPct val="120000"/>
              </a:lnSpc>
              <a:spcBef>
                <a:spcPct val="20000"/>
              </a:spcBef>
              <a:spcAft>
                <a:spcPct val="0"/>
              </a:spcAft>
              <a:buClrTx/>
              <a:buSzTx/>
              <a:tabLst/>
              <a:defRPr/>
            </a:pPr>
            <a:r>
              <a:rPr kumimoji="0" lang="en-CA" sz="2400" b="0" i="0" u="none" strike="noStrike" kern="0" cap="none" spc="0" normalizeH="0" baseline="0" noProof="0" dirty="0" smtClean="0">
                <a:ln>
                  <a:noFill/>
                </a:ln>
                <a:solidFill>
                  <a:srgbClr val="000000"/>
                </a:solidFill>
                <a:effectLst/>
                <a:uLnTx/>
                <a:uFillTx/>
                <a:latin typeface="Arial"/>
                <a:ea typeface="+mn-ea"/>
                <a:cs typeface="+mn-cs"/>
              </a:rPr>
              <a:t>The CSA is proud to have the opportunity to become CEOS Chair in 2013 and to hold the 27</a:t>
            </a:r>
            <a:r>
              <a:rPr kumimoji="0" lang="en-CA" sz="2400" b="0" i="0" u="none" strike="noStrike" kern="0" cap="none" spc="0" normalizeH="0" baseline="30000" noProof="0" dirty="0" smtClean="0">
                <a:ln>
                  <a:noFill/>
                </a:ln>
                <a:solidFill>
                  <a:srgbClr val="000000"/>
                </a:solidFill>
                <a:effectLst/>
                <a:uLnTx/>
                <a:uFillTx/>
                <a:latin typeface="Arial"/>
                <a:ea typeface="+mn-ea"/>
                <a:cs typeface="+mn-cs"/>
              </a:rPr>
              <a:t>th</a:t>
            </a:r>
            <a:r>
              <a:rPr kumimoji="0" lang="en-CA" sz="2400" b="0" i="0" u="none" strike="noStrike" kern="0" cap="none" spc="0" normalizeH="0" baseline="0" noProof="0" dirty="0" smtClean="0">
                <a:ln>
                  <a:noFill/>
                </a:ln>
                <a:solidFill>
                  <a:srgbClr val="000000"/>
                </a:solidFill>
                <a:effectLst/>
                <a:uLnTx/>
                <a:uFillTx/>
                <a:latin typeface="Arial"/>
                <a:ea typeface="+mn-ea"/>
                <a:cs typeface="+mn-cs"/>
              </a:rPr>
              <a:t> Plenary meeting </a:t>
            </a:r>
          </a:p>
        </p:txBody>
      </p:sp>
      <p:pic>
        <p:nvPicPr>
          <p:cNvPr id="1030" name="Picture 6" descr="© Tourisme Montréal, Stéphan Poulin"/>
          <p:cNvPicPr>
            <a:picLocks noChangeAspect="1" noChangeArrowheads="1"/>
          </p:cNvPicPr>
          <p:nvPr/>
        </p:nvPicPr>
        <p:blipFill>
          <a:blip r:embed="rId2" cstate="print"/>
          <a:srcRect/>
          <a:stretch>
            <a:fillRect/>
          </a:stretch>
        </p:blipFill>
        <p:spPr bwMode="auto">
          <a:xfrm>
            <a:off x="6172200" y="4773664"/>
            <a:ext cx="2435500" cy="2084335"/>
          </a:xfrm>
          <a:prstGeom prst="rect">
            <a:avLst/>
          </a:prstGeom>
          <a:ln>
            <a:noFill/>
          </a:ln>
          <a:effectLst>
            <a:softEdge rad="127000"/>
          </a:effectLst>
        </p:spPr>
      </p:pic>
      <p:sp>
        <p:nvSpPr>
          <p:cNvPr id="4" name="Title 3"/>
          <p:cNvSpPr>
            <a:spLocks noGrp="1"/>
          </p:cNvSpPr>
          <p:nvPr>
            <p:ph type="title"/>
          </p:nvPr>
        </p:nvSpPr>
        <p:spPr/>
        <p:txBody>
          <a:bodyPr/>
          <a:lstStyle/>
          <a:p>
            <a:r>
              <a:rPr lang="en-CA" dirty="0" smtClean="0"/>
              <a:t>Canada in CEOS – A Brief History</a:t>
            </a:r>
            <a:endParaRPr lang="en-US" dirty="0"/>
          </a:p>
        </p:txBody>
      </p:sp>
      <p:sp>
        <p:nvSpPr>
          <p:cNvPr id="5122" name="Rectangle 1027"/>
          <p:cNvSpPr>
            <a:spLocks noGrp="1" noChangeArrowheads="1"/>
          </p:cNvSpPr>
          <p:nvPr>
            <p:ph idx="1"/>
          </p:nvPr>
        </p:nvSpPr>
        <p:spPr/>
        <p:txBody>
          <a:bodyPr>
            <a:noAutofit/>
          </a:bodyPr>
          <a:lstStyle/>
          <a:p>
            <a:pPr>
              <a:lnSpc>
                <a:spcPct val="120000"/>
              </a:lnSpc>
              <a:buFont typeface="Wingdings" pitchFamily="2" charset="2"/>
              <a:buChar char="Ø"/>
            </a:pPr>
            <a:r>
              <a:rPr lang="en-CA" sz="2400" dirty="0" smtClean="0"/>
              <a:t>Canada was one of the founding members of CEOS.  </a:t>
            </a:r>
          </a:p>
          <a:p>
            <a:pPr>
              <a:lnSpc>
                <a:spcPct val="120000"/>
              </a:lnSpc>
              <a:buFont typeface="Wingdings" pitchFamily="2" charset="2"/>
              <a:buChar char="Ø"/>
            </a:pPr>
            <a:r>
              <a:rPr lang="en-CA" sz="2400" dirty="0" smtClean="0"/>
              <a:t>Involved since the </a:t>
            </a:r>
            <a:r>
              <a:rPr lang="en-US" sz="2400" dirty="0" smtClean="0"/>
              <a:t>first </a:t>
            </a:r>
            <a:r>
              <a:rPr lang="en-US" sz="2400" dirty="0"/>
              <a:t>Multilateral Meeting on Remote </a:t>
            </a:r>
            <a:r>
              <a:rPr lang="en-US" sz="2400" dirty="0" smtClean="0"/>
              <a:t>Sensing held </a:t>
            </a:r>
            <a:r>
              <a:rPr lang="en-US" sz="2400" dirty="0"/>
              <a:t>in Ottawa </a:t>
            </a:r>
            <a:r>
              <a:rPr lang="en-US" sz="2400" dirty="0" smtClean="0"/>
              <a:t>in 1980, the leadership role shifted from Canada’s Center for Remote Sensing (CCRS) to the Canadian Space Agency created in 1989.</a:t>
            </a:r>
            <a:endParaRPr lang="en-CA" sz="2400" dirty="0" smtClean="0"/>
          </a:p>
          <a:p>
            <a:pPr>
              <a:lnSpc>
                <a:spcPct val="120000"/>
              </a:lnSpc>
              <a:buFont typeface="Wingdings" pitchFamily="2" charset="2"/>
              <a:buChar char="Ø"/>
            </a:pPr>
            <a:r>
              <a:rPr lang="en-CA" sz="2400" dirty="0" smtClean="0"/>
              <a:t>The 3</a:t>
            </a:r>
            <a:r>
              <a:rPr lang="en-CA" sz="2400" baseline="30000" dirty="0" smtClean="0"/>
              <a:t>rd</a:t>
            </a:r>
            <a:r>
              <a:rPr lang="en-CA" sz="2400" dirty="0" smtClean="0"/>
              <a:t> Plenary meeting was held in Ottawa in 1989</a:t>
            </a:r>
          </a:p>
          <a:p>
            <a:pPr>
              <a:lnSpc>
                <a:spcPct val="120000"/>
              </a:lnSpc>
              <a:buFont typeface="Wingdings" pitchFamily="2" charset="2"/>
              <a:buChar char="Ø"/>
            </a:pPr>
            <a:r>
              <a:rPr lang="en-CA" sz="2400" dirty="0" smtClean="0"/>
              <a:t>The 9</a:t>
            </a:r>
            <a:r>
              <a:rPr lang="en-CA" sz="2400" baseline="30000" dirty="0" smtClean="0"/>
              <a:t>th</a:t>
            </a:r>
            <a:r>
              <a:rPr lang="en-CA" sz="2400" dirty="0" smtClean="0"/>
              <a:t> Plenary meeting was held in Montreal in 1995</a:t>
            </a:r>
          </a:p>
        </p:txBody>
      </p:sp>
      <p:pic>
        <p:nvPicPr>
          <p:cNvPr id="1033" name="Picture 9"/>
          <p:cNvPicPr>
            <a:picLocks noChangeAspect="1" noChangeArrowheads="1"/>
          </p:cNvPicPr>
          <p:nvPr/>
        </p:nvPicPr>
        <p:blipFill>
          <a:blip r:embed="rId3" cstate="print">
            <a:clrChange>
              <a:clrFrom>
                <a:srgbClr val="F5F1EA"/>
              </a:clrFrom>
              <a:clrTo>
                <a:srgbClr val="F5F1EA">
                  <a:alpha val="0"/>
                </a:srgbClr>
              </a:clrTo>
            </a:clrChange>
          </a:blip>
          <a:srcRect/>
          <a:stretch>
            <a:fillRect/>
          </a:stretch>
        </p:blipFill>
        <p:spPr bwMode="auto">
          <a:xfrm>
            <a:off x="4038600" y="6096000"/>
            <a:ext cx="1371600" cy="495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1143000"/>
          </a:xfrm>
        </p:spPr>
        <p:txBody>
          <a:bodyPr/>
          <a:lstStyle/>
          <a:p>
            <a:r>
              <a:rPr lang="en-CA" dirty="0" smtClean="0"/>
              <a:t>Canada in CEOS</a:t>
            </a:r>
            <a:endParaRPr lang="en-US" dirty="0"/>
          </a:p>
        </p:txBody>
      </p:sp>
      <p:sp>
        <p:nvSpPr>
          <p:cNvPr id="5122" name="Rectangle 1027"/>
          <p:cNvSpPr>
            <a:spLocks noGrp="1" noChangeArrowheads="1"/>
          </p:cNvSpPr>
          <p:nvPr>
            <p:ph type="body" sz="quarter" idx="13"/>
          </p:nvPr>
        </p:nvSpPr>
        <p:spPr>
          <a:xfrm>
            <a:off x="304800" y="1828800"/>
            <a:ext cx="8610600" cy="3048000"/>
          </a:xfrm>
        </p:spPr>
        <p:txBody>
          <a:bodyPr>
            <a:noAutofit/>
          </a:bodyPr>
          <a:lstStyle/>
          <a:p>
            <a:r>
              <a:rPr lang="en-CA" sz="2400" dirty="0" smtClean="0"/>
              <a:t>Canadian contribution is in kind through participation in CEOS action plan (lead of Disaster SBA), working groups (Chair of WGCV, member of WGISS) and satellite data provision in support of international initiatives (GFOI, GEOGLAM, Disaster flood management).  </a:t>
            </a:r>
          </a:p>
        </p:txBody>
      </p:sp>
      <p:pic>
        <p:nvPicPr>
          <p:cNvPr id="9" name="Picture 3" descr="C:\Users\smveloza\Desktop\Présentation 50e\5170_ASC_50eBranding.png"/>
          <p:cNvPicPr>
            <a:picLocks noChangeAspect="1" noChangeArrowheads="1"/>
          </p:cNvPicPr>
          <p:nvPr/>
        </p:nvPicPr>
        <p:blipFill>
          <a:blip r:embed="rId2" cstate="print"/>
          <a:srcRect/>
          <a:stretch>
            <a:fillRect/>
          </a:stretch>
        </p:blipFill>
        <p:spPr bwMode="auto">
          <a:xfrm>
            <a:off x="5181600" y="4267200"/>
            <a:ext cx="3788229" cy="2209800"/>
          </a:xfrm>
          <a:prstGeom prst="rect">
            <a:avLst/>
          </a:prstGeom>
          <a:noFill/>
        </p:spPr>
      </p:pic>
      <p:sp>
        <p:nvSpPr>
          <p:cNvPr id="5" name="Rectangle 1027"/>
          <p:cNvSpPr txBox="1">
            <a:spLocks noChangeArrowheads="1"/>
          </p:cNvSpPr>
          <p:nvPr/>
        </p:nvSpPr>
        <p:spPr>
          <a:xfrm>
            <a:off x="304800" y="4114800"/>
            <a:ext cx="4800600" cy="3048000"/>
          </a:xfrm>
          <a:prstGeom prst="rect">
            <a:avLst/>
          </a:prstGeom>
        </p:spPr>
        <p:txBody>
          <a:bodyPr vert="horz" lIns="91440" tIns="45720" rIns="91440" bIns="45720" rtlCol="0">
            <a:noAutofit/>
          </a:bodyPr>
          <a:lstStyle/>
          <a:p>
            <a:pPr marL="342900" marR="0" lvl="0" indent="0" algn="l" defTabSz="914400" rtl="0" eaLnBrk="1" fontAlgn="base" latinLnBrk="0" hangingPunct="1">
              <a:lnSpc>
                <a:spcPct val="100000"/>
              </a:lnSpc>
              <a:spcBef>
                <a:spcPct val="20000"/>
              </a:spcBef>
              <a:spcAft>
                <a:spcPct val="0"/>
              </a:spcAft>
              <a:buClrTx/>
              <a:buSzTx/>
              <a:tabLst/>
              <a:defRPr/>
            </a:pPr>
            <a:r>
              <a:rPr kumimoji="0" lang="en-CA" sz="2400" b="0" i="0" u="none" strike="noStrike" kern="0" cap="none" spc="0" normalizeH="0" baseline="0" noProof="0" dirty="0" smtClean="0">
                <a:ln>
                  <a:noFill/>
                </a:ln>
                <a:solidFill>
                  <a:srgbClr val="000000"/>
                </a:solidFill>
                <a:effectLst/>
                <a:uLnTx/>
                <a:uFillTx/>
                <a:latin typeface="Arial"/>
                <a:ea typeface="+mn-ea"/>
                <a:cs typeface="+mn-cs"/>
              </a:rPr>
              <a:t>Did you know?</a:t>
            </a:r>
          </a:p>
          <a:p>
            <a:pPr marL="342900" marR="0" lvl="0" indent="0" algn="l" defTabSz="914400" rtl="0" eaLnBrk="1" fontAlgn="base" latinLnBrk="0" hangingPunct="1">
              <a:lnSpc>
                <a:spcPct val="100000"/>
              </a:lnSpc>
              <a:spcBef>
                <a:spcPct val="20000"/>
              </a:spcBef>
              <a:spcAft>
                <a:spcPct val="0"/>
              </a:spcAft>
              <a:buClrTx/>
              <a:buSzTx/>
              <a:tabLst/>
              <a:defRPr/>
            </a:pPr>
            <a:r>
              <a:rPr kumimoji="0" lang="en-CA" sz="2400" b="0" i="0" u="none" strike="noStrike" kern="0" cap="none" spc="0" normalizeH="0" baseline="0" noProof="0" dirty="0" smtClean="0">
                <a:ln>
                  <a:noFill/>
                </a:ln>
                <a:solidFill>
                  <a:srgbClr val="000000"/>
                </a:solidFill>
                <a:effectLst/>
                <a:uLnTx/>
                <a:uFillTx/>
                <a:latin typeface="Arial"/>
                <a:ea typeface="+mn-ea"/>
                <a:cs typeface="+mn-cs"/>
              </a:rPr>
              <a:t>The Canadian Space Agency is the main contact to CEOS but is supported by other federal departments bringing </a:t>
            </a:r>
            <a:r>
              <a:rPr kumimoji="0" lang="en-CA" sz="2400" b="0" i="0" u="none" strike="noStrike" kern="0" cap="none" spc="0" normalizeH="0" baseline="0" noProof="0" dirty="0" err="1" smtClean="0">
                <a:ln>
                  <a:noFill/>
                </a:ln>
                <a:solidFill>
                  <a:srgbClr val="000000"/>
                </a:solidFill>
                <a:effectLst/>
                <a:uLnTx/>
                <a:uFillTx/>
                <a:latin typeface="Arial"/>
                <a:ea typeface="+mn-ea"/>
                <a:cs typeface="+mn-cs"/>
              </a:rPr>
              <a:t>sectoral</a:t>
            </a:r>
            <a:r>
              <a:rPr kumimoji="0" lang="en-CA" sz="2400" b="0" i="0" u="none" strike="noStrike" kern="0" cap="none" spc="0" normalizeH="0" baseline="0" noProof="0" dirty="0" smtClean="0">
                <a:ln>
                  <a:noFill/>
                </a:ln>
                <a:solidFill>
                  <a:srgbClr val="000000"/>
                </a:solidFill>
                <a:effectLst/>
                <a:uLnTx/>
                <a:uFillTx/>
                <a:latin typeface="Arial"/>
                <a:ea typeface="+mn-ea"/>
                <a:cs typeface="+mn-cs"/>
              </a:rPr>
              <a:t> expertise.</a:t>
            </a:r>
          </a:p>
          <a:p>
            <a:pPr marL="34290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CA" sz="2400" b="0" i="0" u="none" strike="noStrike" kern="0" cap="none" spc="0" normalizeH="0" baseline="0" noProof="0" dirty="0" smtClean="0">
              <a:ln>
                <a:noFill/>
              </a:ln>
              <a:solidFill>
                <a:srgbClr val="000000"/>
              </a:solidFill>
              <a:effectLst/>
              <a:uLnTx/>
              <a:uFillTx/>
              <a:latin typeface="Arial"/>
              <a:ea typeface="+mn-ea"/>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4" descr="LOGO(C~1"/>
          <p:cNvPicPr>
            <a:picLocks noChangeAspect="1" noChangeArrowheads="1"/>
          </p:cNvPicPr>
          <p:nvPr/>
        </p:nvPicPr>
        <p:blipFill>
          <a:blip r:embed="rId3" cstate="print"/>
          <a:srcRect/>
          <a:stretch>
            <a:fillRect/>
          </a:stretch>
        </p:blipFill>
        <p:spPr bwMode="auto">
          <a:xfrm>
            <a:off x="3014242" y="2774950"/>
            <a:ext cx="2952750" cy="2945421"/>
          </a:xfrm>
          <a:prstGeom prst="rect">
            <a:avLst/>
          </a:prstGeom>
          <a:noFill/>
          <a:ln w="9525">
            <a:noFill/>
            <a:miter lim="800000"/>
            <a:headEnd/>
            <a:tailEnd/>
          </a:ln>
        </p:spPr>
      </p:pic>
      <p:sp>
        <p:nvSpPr>
          <p:cNvPr id="3" name="Rectangle 7"/>
          <p:cNvSpPr>
            <a:spLocks noChangeArrowheads="1"/>
          </p:cNvSpPr>
          <p:nvPr/>
        </p:nvSpPr>
        <p:spPr bwMode="auto">
          <a:xfrm>
            <a:off x="-222250" y="-492125"/>
            <a:ext cx="8388350" cy="492125"/>
          </a:xfrm>
          <a:prstGeom prst="rect">
            <a:avLst/>
          </a:prstGeom>
          <a:noFill/>
          <a:ln w="12700">
            <a:noFill/>
            <a:miter lim="800000"/>
            <a:headEnd/>
            <a:tailEnd/>
          </a:ln>
        </p:spPr>
        <p:txBody>
          <a:bodyPr lIns="0" tIns="0" rIns="0" bIns="0">
            <a:spAutoFit/>
          </a:bodyPr>
          <a:lstStyle/>
          <a:p>
            <a:pPr algn="r">
              <a:defRPr/>
            </a:pPr>
            <a:r>
              <a:rPr lang="en-US" sz="3200" i="0" dirty="0">
                <a:solidFill>
                  <a:srgbClr val="ADADEB"/>
                </a:solidFill>
                <a:latin typeface="+mj-lt"/>
              </a:rPr>
              <a:t>Structure</a:t>
            </a:r>
          </a:p>
        </p:txBody>
      </p:sp>
      <p:sp>
        <p:nvSpPr>
          <p:cNvPr id="15" name="TextBox 14"/>
          <p:cNvSpPr txBox="1"/>
          <p:nvPr/>
        </p:nvSpPr>
        <p:spPr>
          <a:xfrm>
            <a:off x="1827452" y="2590284"/>
            <a:ext cx="1468672" cy="400110"/>
          </a:xfrm>
          <a:prstGeom prst="rect">
            <a:avLst/>
          </a:prstGeom>
          <a:noFill/>
        </p:spPr>
        <p:txBody>
          <a:bodyPr wrap="none" rtlCol="0">
            <a:spAutoFit/>
          </a:bodyPr>
          <a:lstStyle/>
          <a:p>
            <a:r>
              <a:rPr lang="en-CA" sz="2000" dirty="0" smtClean="0"/>
              <a:t>Exploration</a:t>
            </a:r>
            <a:endParaRPr lang="en-US" sz="2000" dirty="0"/>
          </a:p>
        </p:txBody>
      </p:sp>
      <p:sp>
        <p:nvSpPr>
          <p:cNvPr id="16" name="TextBox 15"/>
          <p:cNvSpPr txBox="1"/>
          <p:nvPr/>
        </p:nvSpPr>
        <p:spPr>
          <a:xfrm>
            <a:off x="1232223" y="4734480"/>
            <a:ext cx="1498231" cy="707886"/>
          </a:xfrm>
          <a:prstGeom prst="rect">
            <a:avLst/>
          </a:prstGeom>
          <a:noFill/>
        </p:spPr>
        <p:txBody>
          <a:bodyPr wrap="square" rtlCol="0">
            <a:spAutoFit/>
          </a:bodyPr>
          <a:lstStyle/>
          <a:p>
            <a:r>
              <a:rPr lang="en-CA" sz="2000" dirty="0" smtClean="0"/>
              <a:t>Capacity Building</a:t>
            </a:r>
            <a:endParaRPr lang="en-US" sz="2000" dirty="0"/>
          </a:p>
        </p:txBody>
      </p:sp>
      <p:sp>
        <p:nvSpPr>
          <p:cNvPr id="17" name="TextBox 16"/>
          <p:cNvSpPr txBox="1"/>
          <p:nvPr/>
        </p:nvSpPr>
        <p:spPr>
          <a:xfrm>
            <a:off x="5982011" y="2660472"/>
            <a:ext cx="1744388" cy="523220"/>
          </a:xfrm>
          <a:prstGeom prst="rect">
            <a:avLst/>
          </a:prstGeom>
          <a:noFill/>
        </p:spPr>
        <p:txBody>
          <a:bodyPr wrap="none" rtlCol="0">
            <a:spAutoFit/>
          </a:bodyPr>
          <a:lstStyle/>
          <a:p>
            <a:r>
              <a:rPr lang="en-CA" sz="2800" dirty="0" smtClean="0"/>
              <a:t>Utilisation</a:t>
            </a:r>
            <a:endParaRPr lang="en-CA" dirty="0" smtClean="0"/>
          </a:p>
        </p:txBody>
      </p:sp>
      <p:cxnSp>
        <p:nvCxnSpPr>
          <p:cNvPr id="21" name="Straight Connector 20"/>
          <p:cNvCxnSpPr/>
          <p:nvPr/>
        </p:nvCxnSpPr>
        <p:spPr bwMode="auto">
          <a:xfrm>
            <a:off x="5032261" y="4515714"/>
            <a:ext cx="1075660" cy="671513"/>
          </a:xfrm>
          <a:prstGeom prst="line">
            <a:avLst/>
          </a:prstGeom>
          <a:solidFill>
            <a:schemeClr val="accent1"/>
          </a:solidFill>
          <a:ln w="9525" cap="flat" cmpd="sng" algn="ctr">
            <a:noFill/>
            <a:prstDash val="solid"/>
            <a:round/>
            <a:headEnd type="none" w="med" len="med"/>
            <a:tailEnd type="none" w="med" len="med"/>
          </a:ln>
          <a:effectLst/>
        </p:spPr>
      </p:cxnSp>
      <p:pic>
        <p:nvPicPr>
          <p:cNvPr id="30" name="Picture 2"/>
          <p:cNvPicPr>
            <a:picLocks noChangeAspect="1" noChangeArrowheads="1"/>
          </p:cNvPicPr>
          <p:nvPr/>
        </p:nvPicPr>
        <p:blipFill>
          <a:blip r:embed="rId4" cstate="print"/>
          <a:srcRect/>
          <a:stretch>
            <a:fillRect/>
          </a:stretch>
        </p:blipFill>
        <p:spPr bwMode="auto">
          <a:xfrm>
            <a:off x="-5183" y="1482547"/>
            <a:ext cx="5972175" cy="971550"/>
          </a:xfrm>
          <a:prstGeom prst="rect">
            <a:avLst/>
          </a:prstGeom>
          <a:noFill/>
          <a:ln w="9525">
            <a:noFill/>
            <a:miter lim="800000"/>
            <a:headEnd/>
            <a:tailEnd/>
          </a:ln>
        </p:spPr>
      </p:pic>
      <p:pic>
        <p:nvPicPr>
          <p:cNvPr id="31" name="Picture 4"/>
          <p:cNvPicPr>
            <a:picLocks noChangeAspect="1" noChangeArrowheads="1"/>
          </p:cNvPicPr>
          <p:nvPr/>
        </p:nvPicPr>
        <p:blipFill>
          <a:blip r:embed="rId5" cstate="print"/>
          <a:srcRect/>
          <a:stretch>
            <a:fillRect/>
          </a:stretch>
        </p:blipFill>
        <p:spPr bwMode="auto">
          <a:xfrm>
            <a:off x="-27296" y="5777710"/>
            <a:ext cx="4924425" cy="942975"/>
          </a:xfrm>
          <a:prstGeom prst="rect">
            <a:avLst/>
          </a:prstGeom>
          <a:noFill/>
          <a:ln w="9525">
            <a:noFill/>
            <a:miter lim="800000"/>
            <a:headEnd/>
            <a:tailEnd/>
          </a:ln>
        </p:spPr>
      </p:pic>
      <p:pic>
        <p:nvPicPr>
          <p:cNvPr id="32" name="Picture 4"/>
          <p:cNvPicPr>
            <a:picLocks noChangeAspect="1" noChangeArrowheads="1"/>
          </p:cNvPicPr>
          <p:nvPr/>
        </p:nvPicPr>
        <p:blipFill>
          <a:blip r:embed="rId6" cstate="print"/>
          <a:srcRect/>
          <a:stretch>
            <a:fillRect/>
          </a:stretch>
        </p:blipFill>
        <p:spPr bwMode="auto">
          <a:xfrm>
            <a:off x="7947024" y="3957638"/>
            <a:ext cx="1227633" cy="950913"/>
          </a:xfrm>
          <a:prstGeom prst="rect">
            <a:avLst/>
          </a:prstGeom>
          <a:noFill/>
          <a:ln w="12700">
            <a:noFill/>
            <a:miter lim="800000"/>
            <a:headEnd/>
            <a:tailEnd/>
          </a:ln>
        </p:spPr>
      </p:pic>
      <p:pic>
        <p:nvPicPr>
          <p:cNvPr id="33" name="Picture 12" descr="C:\Users\acarrier\AppData\Local\Microsoft\Windows\Temporary Internet Files\Content.Outlook\LIM2P3ZR\RCM Satellites.JPG"/>
          <p:cNvPicPr>
            <a:picLocks noChangeAspect="1" noChangeArrowheads="1"/>
          </p:cNvPicPr>
          <p:nvPr/>
        </p:nvPicPr>
        <p:blipFill>
          <a:blip r:embed="rId7" cstate="print"/>
          <a:srcRect/>
          <a:stretch>
            <a:fillRect/>
          </a:stretch>
        </p:blipFill>
        <p:spPr bwMode="auto">
          <a:xfrm>
            <a:off x="7165975" y="4918076"/>
            <a:ext cx="1971675" cy="1303337"/>
          </a:xfrm>
          <a:prstGeom prst="rect">
            <a:avLst/>
          </a:prstGeom>
          <a:noFill/>
          <a:ln w="9525">
            <a:noFill/>
            <a:miter lim="800000"/>
            <a:headEnd/>
            <a:tailEnd/>
          </a:ln>
        </p:spPr>
      </p:pic>
      <p:pic>
        <p:nvPicPr>
          <p:cNvPr id="34" name="Picture 1026" descr="RADARSAT-2-01"/>
          <p:cNvPicPr>
            <a:picLocks noChangeAspect="1" noChangeArrowheads="1"/>
          </p:cNvPicPr>
          <p:nvPr/>
        </p:nvPicPr>
        <p:blipFill>
          <a:blip r:embed="rId8" cstate="print"/>
          <a:srcRect/>
          <a:stretch>
            <a:fillRect/>
          </a:stretch>
        </p:blipFill>
        <p:spPr bwMode="auto">
          <a:xfrm>
            <a:off x="5983287" y="3932238"/>
            <a:ext cx="1970088" cy="1282700"/>
          </a:xfrm>
          <a:prstGeom prst="rect">
            <a:avLst/>
          </a:prstGeom>
          <a:noFill/>
          <a:ln w="9525">
            <a:noFill/>
            <a:miter lim="800000"/>
            <a:headEnd/>
            <a:tailEnd/>
          </a:ln>
        </p:spPr>
      </p:pic>
      <p:pic>
        <p:nvPicPr>
          <p:cNvPr id="35" name="Picture 4" descr="http://www.space.gc.ca/asc/app/gallery/gallery/hight/mopitt-EOSAM1.JPG"/>
          <p:cNvPicPr>
            <a:picLocks noChangeAspect="1" noChangeArrowheads="1"/>
          </p:cNvPicPr>
          <p:nvPr/>
        </p:nvPicPr>
        <p:blipFill>
          <a:blip r:embed="rId9" cstate="print"/>
          <a:srcRect/>
          <a:stretch>
            <a:fillRect/>
          </a:stretch>
        </p:blipFill>
        <p:spPr bwMode="auto">
          <a:xfrm>
            <a:off x="6000750" y="5169697"/>
            <a:ext cx="1165225" cy="1216025"/>
          </a:xfrm>
          <a:prstGeom prst="rect">
            <a:avLst/>
          </a:prstGeom>
          <a:noFill/>
          <a:ln w="9525">
            <a:noFill/>
            <a:miter lim="800000"/>
            <a:headEnd/>
            <a:tailEnd/>
          </a:ln>
        </p:spPr>
      </p:pic>
      <p:pic>
        <p:nvPicPr>
          <p:cNvPr id="18" name="Picture 3" descr="C:\Users\smveloza\Desktop\Présentation 50e\5170_ASC_50eBranding.png"/>
          <p:cNvPicPr>
            <a:picLocks noChangeAspect="1" noChangeArrowheads="1"/>
          </p:cNvPicPr>
          <p:nvPr/>
        </p:nvPicPr>
        <p:blipFill>
          <a:blip r:embed="rId10" cstate="print"/>
          <a:srcRect/>
          <a:stretch>
            <a:fillRect/>
          </a:stretch>
        </p:blipFill>
        <p:spPr bwMode="auto">
          <a:xfrm>
            <a:off x="6019800" y="0"/>
            <a:ext cx="3124200" cy="1822450"/>
          </a:xfrm>
          <a:prstGeom prst="rect">
            <a:avLst/>
          </a:prstGeom>
          <a:noFill/>
        </p:spPr>
      </p:pic>
      <p:sp>
        <p:nvSpPr>
          <p:cNvPr id="19" name="Title 18"/>
          <p:cNvSpPr>
            <a:spLocks noGrp="1"/>
          </p:cNvSpPr>
          <p:nvPr>
            <p:ph type="title"/>
          </p:nvPr>
        </p:nvSpPr>
        <p:spPr>
          <a:xfrm>
            <a:off x="-381000" y="0"/>
            <a:ext cx="8229600" cy="1143000"/>
          </a:xfrm>
        </p:spPr>
        <p:txBody>
          <a:bodyPr/>
          <a:lstStyle/>
          <a:p>
            <a:r>
              <a:rPr lang="en-CA" dirty="0" smtClean="0"/>
              <a:t>The Canadian Space Agency</a:t>
            </a:r>
            <a:endParaRPr 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222250" y="-492125"/>
            <a:ext cx="8388350" cy="492125"/>
          </a:xfrm>
          <a:prstGeom prst="rect">
            <a:avLst/>
          </a:prstGeom>
          <a:noFill/>
          <a:ln w="12700">
            <a:noFill/>
            <a:miter lim="800000"/>
            <a:headEnd/>
            <a:tailEnd/>
          </a:ln>
        </p:spPr>
        <p:txBody>
          <a:bodyPr lIns="0" tIns="0" rIns="0" bIns="0">
            <a:spAutoFit/>
          </a:bodyPr>
          <a:lstStyle/>
          <a:p>
            <a:pPr algn="r">
              <a:defRPr/>
            </a:pPr>
            <a:r>
              <a:rPr lang="en-US" sz="3200" i="0" dirty="0">
                <a:solidFill>
                  <a:srgbClr val="ADADEB"/>
                </a:solidFill>
                <a:latin typeface="+mj-lt"/>
              </a:rPr>
              <a:t>Structure</a:t>
            </a:r>
          </a:p>
        </p:txBody>
      </p:sp>
      <p:sp>
        <p:nvSpPr>
          <p:cNvPr id="20" name="Title 19"/>
          <p:cNvSpPr>
            <a:spLocks noGrp="1"/>
          </p:cNvSpPr>
          <p:nvPr>
            <p:ph type="title"/>
          </p:nvPr>
        </p:nvSpPr>
        <p:spPr/>
        <p:txBody>
          <a:bodyPr/>
          <a:lstStyle/>
          <a:p>
            <a:r>
              <a:rPr lang="en-CA" dirty="0" smtClean="0"/>
              <a:t>The CSA Team</a:t>
            </a:r>
            <a:endParaRPr lang="en-US" dirty="0"/>
          </a:p>
        </p:txBody>
      </p:sp>
      <p:pic>
        <p:nvPicPr>
          <p:cNvPr id="1027" name="Picture 3"/>
          <p:cNvPicPr>
            <a:picLocks noGrp="1" noChangeAspect="1" noChangeArrowheads="1"/>
          </p:cNvPicPr>
          <p:nvPr>
            <p:ph idx="4294967295"/>
          </p:nvPr>
        </p:nvPicPr>
        <p:blipFill>
          <a:blip r:embed="rId3" cstate="print"/>
          <a:srcRect/>
          <a:stretch>
            <a:fillRect/>
          </a:stretch>
        </p:blipFill>
        <p:spPr bwMode="auto">
          <a:xfrm>
            <a:off x="5162550" y="1609725"/>
            <a:ext cx="857250" cy="1133475"/>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228541" y="1390650"/>
            <a:ext cx="828675" cy="110490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181773" y="2686734"/>
            <a:ext cx="895350" cy="109537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03974" y="3929330"/>
            <a:ext cx="857250" cy="1104900"/>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177930" y="5305889"/>
            <a:ext cx="866775" cy="113347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5190425" y="3188280"/>
            <a:ext cx="838200" cy="1104900"/>
          </a:xfrm>
          <a:prstGeom prst="rect">
            <a:avLst/>
          </a:prstGeom>
          <a:noFill/>
          <a:ln w="9525">
            <a:noFill/>
            <a:miter lim="800000"/>
            <a:headEnd/>
            <a:tailEnd/>
          </a:ln>
        </p:spPr>
      </p:pic>
      <p:cxnSp>
        <p:nvCxnSpPr>
          <p:cNvPr id="21" name="Straight Connector 20"/>
          <p:cNvCxnSpPr/>
          <p:nvPr/>
        </p:nvCxnSpPr>
        <p:spPr bwMode="auto">
          <a:xfrm>
            <a:off x="3480133" y="4515714"/>
            <a:ext cx="1075660" cy="671513"/>
          </a:xfrm>
          <a:prstGeom prst="line">
            <a:avLst/>
          </a:prstGeom>
          <a:solidFill>
            <a:schemeClr val="accent1"/>
          </a:solidFill>
          <a:ln w="9525" cap="flat" cmpd="sng" algn="ctr">
            <a:noFill/>
            <a:prstDash val="solid"/>
            <a:round/>
            <a:headEnd type="none" w="med" len="med"/>
            <a:tailEnd type="none" w="med" len="med"/>
          </a:ln>
          <a:effectLst/>
        </p:spPr>
      </p:cxnSp>
      <p:sp>
        <p:nvSpPr>
          <p:cNvPr id="23" name="TextBox 22"/>
          <p:cNvSpPr txBox="1"/>
          <p:nvPr/>
        </p:nvSpPr>
        <p:spPr>
          <a:xfrm>
            <a:off x="1184216" y="1600200"/>
            <a:ext cx="2968684" cy="646331"/>
          </a:xfrm>
          <a:prstGeom prst="rect">
            <a:avLst/>
          </a:prstGeom>
          <a:noFill/>
        </p:spPr>
        <p:txBody>
          <a:bodyPr wrap="square" rtlCol="0">
            <a:spAutoFit/>
          </a:bodyPr>
          <a:lstStyle/>
          <a:p>
            <a:r>
              <a:rPr lang="en-CA" dirty="0" smtClean="0"/>
              <a:t>Marie-Josée Bourassa</a:t>
            </a:r>
          </a:p>
          <a:p>
            <a:r>
              <a:rPr lang="en-CA" dirty="0" smtClean="0"/>
              <a:t>POC</a:t>
            </a:r>
            <a:endParaRPr lang="en-US" dirty="0"/>
          </a:p>
        </p:txBody>
      </p:sp>
      <p:sp>
        <p:nvSpPr>
          <p:cNvPr id="24" name="TextBox 23"/>
          <p:cNvSpPr txBox="1"/>
          <p:nvPr/>
        </p:nvSpPr>
        <p:spPr>
          <a:xfrm>
            <a:off x="1226348" y="3010584"/>
            <a:ext cx="1676400" cy="646331"/>
          </a:xfrm>
          <a:prstGeom prst="rect">
            <a:avLst/>
          </a:prstGeom>
          <a:noFill/>
        </p:spPr>
        <p:txBody>
          <a:bodyPr wrap="square" rtlCol="0">
            <a:spAutoFit/>
          </a:bodyPr>
          <a:lstStyle/>
          <a:p>
            <a:r>
              <a:rPr lang="en-CA" dirty="0" smtClean="0"/>
              <a:t>Luc Brûlé</a:t>
            </a:r>
          </a:p>
          <a:p>
            <a:r>
              <a:rPr lang="en-CA" dirty="0" smtClean="0"/>
              <a:t>Principal</a:t>
            </a:r>
            <a:endParaRPr lang="en-US" dirty="0"/>
          </a:p>
        </p:txBody>
      </p:sp>
      <p:sp>
        <p:nvSpPr>
          <p:cNvPr id="25" name="TextBox 24"/>
          <p:cNvSpPr txBox="1"/>
          <p:nvPr/>
        </p:nvSpPr>
        <p:spPr>
          <a:xfrm>
            <a:off x="1099324" y="4168972"/>
            <a:ext cx="2039164" cy="646331"/>
          </a:xfrm>
          <a:prstGeom prst="rect">
            <a:avLst/>
          </a:prstGeom>
          <a:noFill/>
        </p:spPr>
        <p:txBody>
          <a:bodyPr wrap="square" rtlCol="0">
            <a:spAutoFit/>
          </a:bodyPr>
          <a:lstStyle/>
          <a:p>
            <a:r>
              <a:rPr lang="en-CA" dirty="0" smtClean="0"/>
              <a:t>Yves Crevier</a:t>
            </a:r>
          </a:p>
          <a:p>
            <a:r>
              <a:rPr lang="en-CA" dirty="0" smtClean="0"/>
              <a:t>GEOGLAM, GFOI</a:t>
            </a:r>
            <a:endParaRPr lang="en-US" dirty="0"/>
          </a:p>
        </p:txBody>
      </p:sp>
      <p:sp>
        <p:nvSpPr>
          <p:cNvPr id="26" name="TextBox 25"/>
          <p:cNvSpPr txBox="1"/>
          <p:nvPr/>
        </p:nvSpPr>
        <p:spPr>
          <a:xfrm>
            <a:off x="1251079" y="5555960"/>
            <a:ext cx="2719341" cy="646331"/>
          </a:xfrm>
          <a:prstGeom prst="rect">
            <a:avLst/>
          </a:prstGeom>
          <a:noFill/>
        </p:spPr>
        <p:txBody>
          <a:bodyPr wrap="square" rtlCol="0">
            <a:spAutoFit/>
          </a:bodyPr>
          <a:lstStyle/>
          <a:p>
            <a:r>
              <a:rPr lang="en-CA" dirty="0" smtClean="0"/>
              <a:t>Christine Giguère</a:t>
            </a:r>
          </a:p>
          <a:p>
            <a:r>
              <a:rPr lang="en-CA" dirty="0" smtClean="0"/>
              <a:t>Secretariat, Disaster</a:t>
            </a:r>
            <a:endParaRPr lang="en-US" dirty="0"/>
          </a:p>
        </p:txBody>
      </p:sp>
      <p:sp>
        <p:nvSpPr>
          <p:cNvPr id="27" name="TextBox 26"/>
          <p:cNvSpPr txBox="1"/>
          <p:nvPr/>
        </p:nvSpPr>
        <p:spPr>
          <a:xfrm>
            <a:off x="6073892" y="1803956"/>
            <a:ext cx="2865578" cy="923330"/>
          </a:xfrm>
          <a:prstGeom prst="rect">
            <a:avLst/>
          </a:prstGeom>
          <a:noFill/>
        </p:spPr>
        <p:txBody>
          <a:bodyPr wrap="square" rtlCol="0">
            <a:spAutoFit/>
          </a:bodyPr>
          <a:lstStyle/>
          <a:p>
            <a:r>
              <a:rPr lang="en-CA" dirty="0" smtClean="0"/>
              <a:t>Thomas Piekutowski</a:t>
            </a:r>
          </a:p>
          <a:p>
            <a:r>
              <a:rPr lang="en-CA" dirty="0" smtClean="0"/>
              <a:t>Climate, Water, Precipitation</a:t>
            </a:r>
            <a:endParaRPr lang="en-US" dirty="0"/>
          </a:p>
        </p:txBody>
      </p:sp>
      <p:sp>
        <p:nvSpPr>
          <p:cNvPr id="28" name="TextBox 27"/>
          <p:cNvSpPr txBox="1"/>
          <p:nvPr/>
        </p:nvSpPr>
        <p:spPr>
          <a:xfrm>
            <a:off x="6120024" y="3331980"/>
            <a:ext cx="2602870" cy="646331"/>
          </a:xfrm>
          <a:prstGeom prst="rect">
            <a:avLst/>
          </a:prstGeom>
          <a:noFill/>
        </p:spPr>
        <p:txBody>
          <a:bodyPr wrap="square" rtlCol="0">
            <a:spAutoFit/>
          </a:bodyPr>
          <a:lstStyle/>
          <a:p>
            <a:r>
              <a:rPr lang="en-CA" dirty="0" smtClean="0"/>
              <a:t>Guy Séguin</a:t>
            </a:r>
          </a:p>
          <a:p>
            <a:r>
              <a:rPr lang="en-CA" dirty="0" smtClean="0"/>
              <a:t>Disaster SBA Lead</a:t>
            </a:r>
            <a:endParaRPr lang="en-US" dirty="0"/>
          </a:p>
        </p:txBody>
      </p:sp>
      <p:pic>
        <p:nvPicPr>
          <p:cNvPr id="2" name="Picture 2"/>
          <p:cNvPicPr>
            <a:picLocks noChangeAspect="1" noChangeArrowheads="1"/>
          </p:cNvPicPr>
          <p:nvPr/>
        </p:nvPicPr>
        <p:blipFill>
          <a:blip r:embed="rId9" cstate="print"/>
          <a:srcRect/>
          <a:stretch>
            <a:fillRect/>
          </a:stretch>
        </p:blipFill>
        <p:spPr bwMode="auto">
          <a:xfrm>
            <a:off x="5190425" y="4634777"/>
            <a:ext cx="838200" cy="1104900"/>
          </a:xfrm>
          <a:prstGeom prst="rect">
            <a:avLst/>
          </a:prstGeom>
          <a:noFill/>
          <a:ln w="9525">
            <a:noFill/>
            <a:miter lim="800000"/>
            <a:headEnd/>
            <a:tailEnd/>
          </a:ln>
        </p:spPr>
      </p:pic>
      <p:sp>
        <p:nvSpPr>
          <p:cNvPr id="29" name="TextBox 28"/>
          <p:cNvSpPr txBox="1"/>
          <p:nvPr/>
        </p:nvSpPr>
        <p:spPr>
          <a:xfrm>
            <a:off x="6116008" y="4795868"/>
            <a:ext cx="2602870" cy="646331"/>
          </a:xfrm>
          <a:prstGeom prst="rect">
            <a:avLst/>
          </a:prstGeom>
          <a:noFill/>
        </p:spPr>
        <p:txBody>
          <a:bodyPr wrap="square" rtlCol="0">
            <a:spAutoFit/>
          </a:bodyPr>
          <a:lstStyle/>
          <a:p>
            <a:r>
              <a:rPr lang="en-CA" dirty="0" smtClean="0"/>
              <a:t>Satish Srivastava</a:t>
            </a:r>
          </a:p>
          <a:p>
            <a:r>
              <a:rPr lang="en-CA" dirty="0" smtClean="0"/>
              <a:t>Chair WGCV</a:t>
            </a:r>
            <a:endParaRPr lang="en-US"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320800" y="101600"/>
            <a:ext cx="7764463" cy="609600"/>
          </a:xfrm>
        </p:spPr>
        <p:txBody>
          <a:bodyPr/>
          <a:lstStyle/>
          <a:p>
            <a:pPr eaLnBrk="1" hangingPunct="1"/>
            <a:r>
              <a:rPr lang="en-CA" dirty="0" smtClean="0">
                <a:latin typeface="Tahoma" pitchFamily="-106" charset="0"/>
                <a:ea typeface="ＭＳ Ｐゴシック" pitchFamily="-106" charset="-128"/>
                <a:cs typeface="Tahoma" pitchFamily="-106" charset="0"/>
              </a:rPr>
              <a:t>CEOS Primary Objectives</a:t>
            </a:r>
            <a:endParaRPr lang="en-US" dirty="0" smtClean="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147037" y="1543908"/>
            <a:ext cx="8692163" cy="5129942"/>
          </a:xfrm>
          <a:prstGeom prst="rect">
            <a:avLst/>
          </a:prstGeom>
        </p:spPr>
        <p:txBody>
          <a:bodyPr/>
          <a:lstStyle/>
          <a:p>
            <a:pPr>
              <a:buNone/>
            </a:pPr>
            <a:r>
              <a:rPr lang="en-US" sz="2400" dirty="0" smtClean="0"/>
              <a:t>Keeping in mind CEOS three primary objectives:</a:t>
            </a:r>
          </a:p>
          <a:p>
            <a:pPr>
              <a:buNone/>
            </a:pPr>
            <a:endParaRPr lang="en-US" sz="2400" dirty="0" smtClean="0"/>
          </a:p>
          <a:p>
            <a:pPr marL="914400" lvl="1" indent="-457200"/>
            <a:r>
              <a:rPr lang="en-US" sz="2000" dirty="0" smtClean="0"/>
              <a:t>1.	To </a:t>
            </a:r>
            <a:r>
              <a:rPr lang="en-US" sz="2000" u="sng" dirty="0" smtClean="0"/>
              <a:t>optimize the benefits </a:t>
            </a:r>
            <a:r>
              <a:rPr lang="en-US" sz="2000" dirty="0" smtClean="0"/>
              <a:t>of </a:t>
            </a:r>
            <a:r>
              <a:rPr lang="en-US" sz="2000" dirty="0" err="1" smtClean="0"/>
              <a:t>spaceborne</a:t>
            </a:r>
            <a:r>
              <a:rPr lang="en-US" sz="2000" dirty="0" smtClean="0"/>
              <a:t> EO </a:t>
            </a:r>
            <a:r>
              <a:rPr lang="en-US" sz="2000" u="sng" dirty="0" smtClean="0"/>
              <a:t>through cooperation </a:t>
            </a:r>
            <a:r>
              <a:rPr lang="en-US" sz="2000" dirty="0" smtClean="0"/>
              <a:t>in mission planning and in the development of compatible data products, formats, services, applications and policies;</a:t>
            </a:r>
          </a:p>
          <a:p>
            <a:pPr marL="914400" lvl="1" indent="-457200">
              <a:buAutoNum type="arabicPeriod"/>
            </a:pPr>
            <a:endParaRPr lang="en-US" sz="2000" dirty="0" smtClean="0"/>
          </a:p>
          <a:p>
            <a:pPr marL="914400" lvl="1" indent="-457200">
              <a:buAutoNum type="arabicPeriod" startAt="2"/>
            </a:pPr>
            <a:r>
              <a:rPr lang="en-US" sz="2000" dirty="0" smtClean="0"/>
              <a:t>To aid both its Members and the international user community by inter alia, </a:t>
            </a:r>
            <a:r>
              <a:rPr lang="en-US" sz="2000" u="sng" dirty="0" smtClean="0"/>
              <a:t>serving as the focal point for international coordination of space-related EO activities</a:t>
            </a:r>
            <a:r>
              <a:rPr lang="en-US" sz="2000" dirty="0" smtClean="0"/>
              <a:t>, including GEO and entities related to global change;</a:t>
            </a:r>
          </a:p>
          <a:p>
            <a:pPr marL="914400" lvl="1" indent="-457200">
              <a:buAutoNum type="arabicPeriod" startAt="2"/>
            </a:pPr>
            <a:endParaRPr lang="en-US" sz="2000" dirty="0" smtClean="0"/>
          </a:p>
          <a:p>
            <a:pPr marL="914400" lvl="1" indent="-457200">
              <a:buAutoNum type="arabicPeriod" startAt="2"/>
            </a:pPr>
            <a:r>
              <a:rPr lang="en-US" sz="2000" dirty="0" smtClean="0"/>
              <a:t>To </a:t>
            </a:r>
            <a:r>
              <a:rPr lang="en-US" sz="2000" u="sng" dirty="0" smtClean="0"/>
              <a:t>exchange policy and technical information </a:t>
            </a:r>
            <a:r>
              <a:rPr lang="en-US" sz="2000" dirty="0" smtClean="0"/>
              <a:t>to encourage </a:t>
            </a:r>
            <a:r>
              <a:rPr lang="en-US" sz="2000" u="sng" dirty="0" err="1" smtClean="0"/>
              <a:t>complementarity</a:t>
            </a:r>
            <a:r>
              <a:rPr lang="en-US" sz="2000" dirty="0" smtClean="0"/>
              <a:t> and </a:t>
            </a:r>
            <a:r>
              <a:rPr lang="en-US" sz="2000" u="sng" dirty="0" smtClean="0"/>
              <a:t>compatibility</a:t>
            </a:r>
            <a:r>
              <a:rPr lang="en-US" sz="2000" dirty="0" smtClean="0"/>
              <a:t> among </a:t>
            </a:r>
            <a:r>
              <a:rPr lang="en-US" sz="2000" dirty="0" err="1" smtClean="0"/>
              <a:t>spaceborne</a:t>
            </a:r>
            <a:r>
              <a:rPr lang="en-US" sz="2000" dirty="0" smtClean="0"/>
              <a:t> EO systems currently in service or development, and the data received from them.</a:t>
            </a:r>
          </a:p>
          <a:p>
            <a:pPr lvl="1"/>
            <a:endParaRPr lang="en-US" sz="2000" dirty="0" smtClean="0"/>
          </a:p>
          <a:p>
            <a:pPr lvl="1"/>
            <a:endParaRPr lang="en-CA" sz="2000" dirty="0"/>
          </a:p>
          <a:p>
            <a:pPr lvl="1"/>
            <a:endParaRPr lang="en-CA" sz="24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smtClean="0"/>
          </a:p>
        </p:txBody>
      </p:sp>
      <p:sp>
        <p:nvSpPr>
          <p:cNvPr id="3075" name="Title 1"/>
          <p:cNvSpPr>
            <a:spLocks noGrp="1"/>
          </p:cNvSpPr>
          <p:nvPr>
            <p:ph type="title"/>
          </p:nvPr>
        </p:nvSpPr>
        <p:spPr>
          <a:xfrm>
            <a:off x="1320800" y="101600"/>
            <a:ext cx="7764463" cy="609600"/>
          </a:xfrm>
        </p:spPr>
        <p:txBody>
          <a:bodyPr/>
          <a:lstStyle/>
          <a:p>
            <a:pPr eaLnBrk="1" hangingPunct="1"/>
            <a:r>
              <a:rPr lang="en-CA" dirty="0" smtClean="0">
                <a:latin typeface="Tahoma" pitchFamily="-106" charset="0"/>
                <a:ea typeface="ＭＳ Ｐゴシック" pitchFamily="-106" charset="-128"/>
                <a:cs typeface="Tahoma" pitchFamily="-106" charset="0"/>
              </a:rPr>
              <a:t>CEOS Chair Considerations</a:t>
            </a:r>
            <a:endParaRPr lang="en-US" dirty="0" smtClean="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609600" y="1543908"/>
            <a:ext cx="8077200" cy="5129942"/>
          </a:xfrm>
          <a:prstGeom prst="rect">
            <a:avLst/>
          </a:prstGeom>
        </p:spPr>
        <p:txBody>
          <a:bodyPr/>
          <a:lstStyle/>
          <a:p>
            <a:pPr marL="342900" lvl="0" indent="-342900" defTabSz="914400">
              <a:spcBef>
                <a:spcPct val="20000"/>
              </a:spcBef>
              <a:buFont typeface="Wingdings" pitchFamily="2" charset="2"/>
              <a:buChar char="q"/>
              <a:defRPr/>
            </a:pPr>
            <a:r>
              <a:rPr lang="en-CA" altLang="ja-JP" sz="2400" kern="0" dirty="0" smtClean="0">
                <a:solidFill>
                  <a:schemeClr val="tx1">
                    <a:lumMod val="75000"/>
                  </a:schemeClr>
                </a:solidFill>
                <a:latin typeface="Arial" pitchFamily="34" charset="0"/>
                <a:ea typeface="ＭＳ Ｐゴシック" pitchFamily="50" charset="-128"/>
                <a:cs typeface="Arial" pitchFamily="34" charset="0"/>
              </a:rPr>
              <a:t>As decided at SIT-27 in La Jolla in March 2012, the CEOS Chair is responsible for:</a:t>
            </a:r>
          </a:p>
          <a:p>
            <a:pPr marL="800100" lvl="1" indent="-342900" defTabSz="914400">
              <a:spcBef>
                <a:spcPct val="20000"/>
              </a:spcBef>
              <a:buFont typeface="Wingdings" pitchFamily="2" charset="2"/>
              <a:buChar char="q"/>
              <a:defRPr/>
            </a:pPr>
            <a:r>
              <a:rPr lang="en-US" altLang="ja-JP" sz="2000" kern="0" dirty="0" smtClean="0">
                <a:solidFill>
                  <a:schemeClr val="tx1">
                    <a:lumMod val="75000"/>
                  </a:schemeClr>
                </a:solidFill>
                <a:latin typeface="Arial" pitchFamily="34" charset="0"/>
                <a:ea typeface="ＭＳ Ｐゴシック" pitchFamily="50" charset="-128"/>
                <a:cs typeface="Arial" pitchFamily="34" charset="0"/>
              </a:rPr>
              <a:t>Top-level strategy development and guidance</a:t>
            </a:r>
          </a:p>
          <a:p>
            <a:pPr marL="800100" lvl="1" indent="-342900" defTabSz="914400">
              <a:spcBef>
                <a:spcPct val="20000"/>
              </a:spcBef>
              <a:buFont typeface="Wingdings" pitchFamily="2" charset="2"/>
              <a:buChar char="q"/>
              <a:defRPr/>
            </a:pPr>
            <a:r>
              <a:rPr lang="en-CA" altLang="ja-JP" sz="2000" kern="0" dirty="0" smtClean="0">
                <a:solidFill>
                  <a:schemeClr val="tx1">
                    <a:lumMod val="75000"/>
                  </a:schemeClr>
                </a:solidFill>
                <a:latin typeface="Arial" pitchFamily="34" charset="0"/>
                <a:ea typeface="ＭＳ Ｐゴシック" pitchFamily="50" charset="-128"/>
                <a:cs typeface="Arial" pitchFamily="34" charset="0"/>
              </a:rPr>
              <a:t>Internal CEOS Coordination</a:t>
            </a:r>
          </a:p>
          <a:p>
            <a:pPr marL="800100" lvl="1" indent="-342900" defTabSz="914400">
              <a:spcBef>
                <a:spcPct val="20000"/>
              </a:spcBef>
              <a:buFont typeface="Wingdings" pitchFamily="2" charset="2"/>
              <a:buChar char="q"/>
              <a:defRPr/>
            </a:pPr>
            <a:r>
              <a:rPr lang="en-CA" altLang="ja-JP" sz="2000" kern="0" dirty="0" smtClean="0">
                <a:solidFill>
                  <a:schemeClr val="tx1">
                    <a:lumMod val="75000"/>
                  </a:schemeClr>
                </a:solidFill>
                <a:latin typeface="Arial" pitchFamily="34" charset="0"/>
                <a:ea typeface="ＭＳ Ｐゴシック" pitchFamily="50" charset="-128"/>
                <a:cs typeface="Arial" pitchFamily="34" charset="0"/>
              </a:rPr>
              <a:t>External CEOS Coordination</a:t>
            </a:r>
          </a:p>
          <a:p>
            <a:pPr marL="800100" lvl="1" indent="-342900" defTabSz="914400">
              <a:spcBef>
                <a:spcPct val="20000"/>
              </a:spcBef>
              <a:buFont typeface="Wingdings" pitchFamily="2" charset="2"/>
              <a:buChar char="q"/>
              <a:defRPr/>
            </a:pPr>
            <a:endParaRPr lang="en-CA" altLang="ja-JP" sz="2000" kern="0" dirty="0" smtClean="0">
              <a:solidFill>
                <a:schemeClr val="tx1">
                  <a:lumMod val="75000"/>
                </a:schemeClr>
              </a:solidFill>
              <a:ea typeface="ＭＳ Ｐゴシック" pitchFamily="50" charset="-128"/>
              <a:cs typeface="Arial" pitchFamily="34" charset="0"/>
            </a:endParaRPr>
          </a:p>
          <a:p>
            <a:pPr marL="342900" indent="-342900">
              <a:spcBef>
                <a:spcPct val="20000"/>
              </a:spcBef>
              <a:buFont typeface="Wingdings" pitchFamily="2" charset="2"/>
              <a:buChar char="q"/>
              <a:defRPr/>
            </a:pPr>
            <a:r>
              <a:rPr lang="en-CA" sz="2400" dirty="0" smtClean="0"/>
              <a:t>With CEOS members involvement already stretched to capacity, it is important to focus on initiatives aligned with CEOS exclusive mandate, i.e. </a:t>
            </a:r>
            <a:r>
              <a:rPr lang="en-US" sz="2400" dirty="0" smtClean="0"/>
              <a:t>Developing requirements and providing multi-lateral coordination of satellite systems among CEOS members.</a:t>
            </a:r>
            <a:endParaRPr lang="en-CA" sz="24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5029200"/>
          </a:xfrm>
        </p:spPr>
        <p:txBody>
          <a:bodyPr>
            <a:normAutofit fontScale="70000" lnSpcReduction="20000"/>
          </a:bodyPr>
          <a:lstStyle/>
          <a:p>
            <a:pPr eaLnBrk="1" fontAlgn="auto" hangingPunct="1">
              <a:buNone/>
            </a:pPr>
            <a:r>
              <a:rPr lang="en-CA" sz="3600" dirty="0" smtClean="0"/>
              <a:t>CEOS, as an organization, is entering into a transitional phase</a:t>
            </a:r>
          </a:p>
          <a:p>
            <a:pPr fontAlgn="auto">
              <a:lnSpc>
                <a:spcPct val="120000"/>
              </a:lnSpc>
              <a:buFont typeface="Wingdings" pitchFamily="2" charset="2"/>
              <a:buChar char="q"/>
            </a:pPr>
            <a:r>
              <a:rPr lang="en-CA" sz="3600" dirty="0" smtClean="0"/>
              <a:t> The self-study action plan will (most probably) bring strategic alignment and structural changes to the organization;</a:t>
            </a:r>
          </a:p>
          <a:p>
            <a:pPr fontAlgn="auto">
              <a:lnSpc>
                <a:spcPct val="120000"/>
              </a:lnSpc>
              <a:buFont typeface="Wingdings" pitchFamily="2" charset="2"/>
              <a:buChar char="q"/>
            </a:pPr>
            <a:r>
              <a:rPr lang="en-CA" sz="3600" dirty="0" smtClean="0"/>
              <a:t>The </a:t>
            </a:r>
            <a:r>
              <a:rPr lang="en-CA" sz="3600" smtClean="0"/>
              <a:t>GEO </a:t>
            </a:r>
            <a:r>
              <a:rPr lang="en-CA" sz="3600" smtClean="0"/>
              <a:t>2012-2015 </a:t>
            </a:r>
            <a:r>
              <a:rPr lang="en-CA" sz="3600" dirty="0" err="1" smtClean="0"/>
              <a:t>workplan</a:t>
            </a:r>
            <a:r>
              <a:rPr lang="en-CA" sz="3600" dirty="0" smtClean="0"/>
              <a:t> is well underway and the GEO post-2015 </a:t>
            </a:r>
            <a:r>
              <a:rPr lang="en-CA" sz="3600" dirty="0" err="1" smtClean="0"/>
              <a:t>workplan</a:t>
            </a:r>
            <a:r>
              <a:rPr lang="en-CA" sz="3600" dirty="0" smtClean="0"/>
              <a:t> under development will have a profound impact on future CEOS activities.</a:t>
            </a:r>
          </a:p>
          <a:p>
            <a:pPr fontAlgn="auto">
              <a:lnSpc>
                <a:spcPct val="120000"/>
              </a:lnSpc>
              <a:buNone/>
            </a:pPr>
            <a:endParaRPr lang="en-CA" sz="3600" dirty="0" smtClean="0"/>
          </a:p>
          <a:p>
            <a:pPr fontAlgn="auto">
              <a:lnSpc>
                <a:spcPct val="120000"/>
              </a:lnSpc>
              <a:buNone/>
            </a:pPr>
            <a:r>
              <a:rPr lang="en-CA" sz="3600" dirty="0" smtClean="0"/>
              <a:t>Working with the CEOS community, CSA will strive at providing leadership during the transition phase. </a:t>
            </a:r>
          </a:p>
        </p:txBody>
      </p:sp>
      <p:sp>
        <p:nvSpPr>
          <p:cNvPr id="3074" name="Slide Number Placeholder 5"/>
          <p:cNvSpPr>
            <a:spLocks noGrp="1"/>
          </p:cNvSpPr>
          <p:nvPr>
            <p:ph type="sldNum" sz="quarter" idx="12"/>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smtClean="0"/>
          </a:p>
        </p:txBody>
      </p:sp>
      <p:sp>
        <p:nvSpPr>
          <p:cNvPr id="3075" name="Title 1"/>
          <p:cNvSpPr>
            <a:spLocks noGrp="1"/>
          </p:cNvSpPr>
          <p:nvPr>
            <p:ph type="title"/>
          </p:nvPr>
        </p:nvSpPr>
        <p:spPr/>
        <p:txBody>
          <a:bodyPr/>
          <a:lstStyle/>
          <a:p>
            <a:pPr eaLnBrk="1" hangingPunct="1"/>
            <a:r>
              <a:rPr lang="en-CA" dirty="0" smtClean="0">
                <a:latin typeface="Tahoma" pitchFamily="-106" charset="0"/>
                <a:ea typeface="ＭＳ Ｐゴシック" pitchFamily="-106" charset="-128"/>
                <a:cs typeface="Tahoma" pitchFamily="-106" charset="0"/>
              </a:rPr>
              <a:t>2013 CEOS Chair Considerations</a:t>
            </a:r>
            <a:endParaRPr lang="en-US" dirty="0" smtClean="0">
              <a:latin typeface="Tahoma" pitchFamily="-106" charset="0"/>
              <a:ea typeface="ＭＳ Ｐゴシック" pitchFamily="-106" charset="-128"/>
              <a:cs typeface="Tahoma" pitchFamily="-106"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eaLnBrk="1" fontAlgn="auto" hangingPunct="1"/>
            <a:r>
              <a:rPr lang="en-US" dirty="0" smtClean="0"/>
              <a:t>Support the implementation of the CEOS Self-Study action plan.</a:t>
            </a:r>
          </a:p>
          <a:p>
            <a:pPr eaLnBrk="1" fontAlgn="auto" hangingPunct="1"/>
            <a:r>
              <a:rPr lang="en-US" dirty="0" smtClean="0"/>
              <a:t>Support the development of the GEO post 2015 </a:t>
            </a:r>
            <a:r>
              <a:rPr lang="en-US" dirty="0" err="1" smtClean="0"/>
              <a:t>workplan</a:t>
            </a:r>
            <a:r>
              <a:rPr lang="en-US" dirty="0" smtClean="0"/>
              <a:t>.</a:t>
            </a:r>
          </a:p>
          <a:p>
            <a:pPr fontAlgn="t"/>
            <a:r>
              <a:rPr lang="en-US" dirty="0" smtClean="0"/>
              <a:t>Initiate </a:t>
            </a:r>
            <a:r>
              <a:rPr lang="en-US" dirty="0"/>
              <a:t>the development of 2013 CEOS </a:t>
            </a:r>
            <a:r>
              <a:rPr lang="en-US" dirty="0" err="1"/>
              <a:t>workplan</a:t>
            </a:r>
            <a:r>
              <a:rPr lang="en-US" dirty="0"/>
              <a:t> with an horizon of 3 </a:t>
            </a:r>
            <a:r>
              <a:rPr lang="en-US" dirty="0" smtClean="0"/>
              <a:t>years</a:t>
            </a:r>
            <a:endParaRPr lang="en-US" dirty="0">
              <a:solidFill>
                <a:srgbClr val="FF0000"/>
              </a:solidFill>
            </a:endParaRPr>
          </a:p>
          <a:p>
            <a:pPr eaLnBrk="1" fontAlgn="t" hangingPunct="1"/>
            <a:r>
              <a:rPr lang="en-CA" dirty="0" smtClean="0"/>
              <a:t>Sustained emphasis on : </a:t>
            </a:r>
          </a:p>
          <a:p>
            <a:pPr lvl="1" eaLnBrk="1" fontAlgn="t" hangingPunct="1"/>
            <a:r>
              <a:rPr lang="en-CA" dirty="0" smtClean="0"/>
              <a:t>Impact of Climate Change on polar regions</a:t>
            </a:r>
          </a:p>
          <a:p>
            <a:pPr lvl="1" eaLnBrk="1" fontAlgn="t" hangingPunct="1"/>
            <a:r>
              <a:rPr lang="en-CA" dirty="0" smtClean="0"/>
              <a:t>Improving Disaster Risk Management</a:t>
            </a:r>
            <a:r>
              <a:rPr lang="en-US" dirty="0" smtClean="0"/>
              <a:t> through closely coordinated actions</a:t>
            </a:r>
          </a:p>
          <a:p>
            <a:endParaRPr lang="en-US" dirty="0"/>
          </a:p>
        </p:txBody>
      </p:sp>
      <p:sp>
        <p:nvSpPr>
          <p:cNvPr id="3074" name="Slide Number Placeholder 5"/>
          <p:cNvSpPr>
            <a:spLocks noGrp="1"/>
          </p:cNvSpPr>
          <p:nvPr>
            <p:ph type="sldNum" sz="quarter" idx="12"/>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smtClean="0"/>
          </a:p>
        </p:txBody>
      </p:sp>
      <p:sp>
        <p:nvSpPr>
          <p:cNvPr id="3075" name="Title 1"/>
          <p:cNvSpPr>
            <a:spLocks noGrp="1"/>
          </p:cNvSpPr>
          <p:nvPr>
            <p:ph type="title"/>
          </p:nvPr>
        </p:nvSpPr>
        <p:spPr/>
        <p:txBody>
          <a:bodyPr/>
          <a:lstStyle/>
          <a:p>
            <a:pPr eaLnBrk="1" hangingPunct="1"/>
            <a:r>
              <a:rPr lang="en-CA" dirty="0" smtClean="0">
                <a:latin typeface="Tahoma" pitchFamily="-106" charset="0"/>
                <a:ea typeface="ＭＳ Ｐゴシック" pitchFamily="-106" charset="-128"/>
                <a:cs typeface="Tahoma" pitchFamily="-106" charset="0"/>
              </a:rPr>
              <a:t>2013 CEOS Chair Priorities</a:t>
            </a:r>
            <a:endParaRPr lang="en-US" dirty="0" smtClean="0">
              <a:latin typeface="Tahoma" pitchFamily="-106" charset="0"/>
              <a:ea typeface="ＭＳ Ｐゴシック" pitchFamily="-106" charset="-128"/>
              <a:cs typeface="Tahoma" pitchFamily="-106"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462</Words>
  <Application>Microsoft Office PowerPoint</Application>
  <PresentationFormat>On-screen Show (4:3)</PresentationFormat>
  <Paragraphs>78</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2013 Incoming Chair Objectives</vt:lpstr>
      <vt:lpstr>Canada in CEOS – A Brief History</vt:lpstr>
      <vt:lpstr>Canada in CEOS</vt:lpstr>
      <vt:lpstr>The Canadian Space Agency</vt:lpstr>
      <vt:lpstr>The CSA Team</vt:lpstr>
      <vt:lpstr>CEOS Primary Objectives</vt:lpstr>
      <vt:lpstr>CEOS Chair Considerations</vt:lpstr>
      <vt:lpstr>2013 CEOS Chair Considerations</vt:lpstr>
      <vt:lpstr>2013 CEOS Chair Priorities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Bourassa, Marie-Josée</dc:creator>
  <cp:lastModifiedBy>MJBourassa</cp:lastModifiedBy>
  <cp:revision>66</cp:revision>
  <dcterms:created xsi:type="dcterms:W3CDTF">2006-08-16T00:00:00Z</dcterms:created>
  <dcterms:modified xsi:type="dcterms:W3CDTF">2012-10-21T14:30:21Z</dcterms:modified>
</cp:coreProperties>
</file>