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7" r:id="rId8"/>
    <p:sldId id="265" r:id="rId9"/>
    <p:sldId id="268" r:id="rId10"/>
    <p:sldId id="262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5.e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4.wmf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6.wmf"/><Relationship Id="rId24" Type="http://schemas.openxmlformats.org/officeDocument/2006/relationships/image" Target="../media/image17.emf"/><Relationship Id="rId5" Type="http://schemas.openxmlformats.org/officeDocument/2006/relationships/image" Target="../media/image11.jpeg"/><Relationship Id="rId15" Type="http://schemas.openxmlformats.org/officeDocument/2006/relationships/image" Target="../media/image8.wmf"/><Relationship Id="rId23" Type="http://schemas.openxmlformats.org/officeDocument/2006/relationships/slide" Target="slide9.xml"/><Relationship Id="rId28" Type="http://schemas.openxmlformats.org/officeDocument/2006/relationships/image" Target="../media/image21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.wmf"/><Relationship Id="rId31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6.wmf"/><Relationship Id="rId27" Type="http://schemas.openxmlformats.org/officeDocument/2006/relationships/image" Target="../media/image20.wmf"/><Relationship Id="rId30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rcRect l="1639" b="9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Presentation to the 26</a:t>
            </a:r>
            <a:r>
              <a:rPr lang="en-US" sz="2000" b="1" baseline="30000" dirty="0" smtClean="0">
                <a:solidFill>
                  <a:srgbClr val="0000FF"/>
                </a:solidFill>
                <a:latin typeface="Book Antiqua" pitchFamily="18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  CEOS Plenary at Bengaluru, India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67056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Recent Development of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EO Satellite in Vietnam</a:t>
            </a: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0" y="3429000"/>
            <a:ext cx="4826977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Assoc. Prof. Dr. Pham Anh Tuan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Director</a:t>
            </a:r>
            <a:r>
              <a:rPr kumimoji="0" lang="en-US" altLang="ja-JP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of Vietnam National  Satellite Center</a:t>
            </a:r>
            <a:endParaRPr kumimoji="0" lang="en-GB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9" name="Picture 8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VNREDSat-1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Project</a:t>
            </a:r>
            <a:endParaRPr lang="en-US" sz="2400" b="1" kern="0" dirty="0" smtClean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334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(Vietnam Natural Resources, Environment</a:t>
            </a:r>
            <a:r>
              <a:rPr lang="vi-V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Disaster monitoring satellite system)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3213" y="1371600"/>
            <a:ext cx="884078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Owner: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Vietnam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Academy of Science and Technology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Small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Satellite Project Management Unit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 period: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2014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 of Capital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French ODA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investment: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55,8 million Euro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Prime contractor: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EADS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Astrium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Items: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Design, manufacture and launch of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VNREDSat-1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satellite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Establishment of a Satellite Ground Control Station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Upgrade of the Remote Sensing Receiving Station (Vietnam National Remote Sensing Center, MONRE)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Satellite image calibration site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Procurement of Launch and Insurance services for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VNREDSat-1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satellite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Setting up a communication links between Ground stations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Training and Transfer of  Small Satellite Technology</a:t>
            </a:r>
            <a:endParaRPr lang="en-US" b="1" dirty="0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VNREDSat-1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Project</a:t>
            </a:r>
            <a:endParaRPr lang="en-US" sz="2400" b="1" kern="0" dirty="0" smtClean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334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(Vietnam Natural Resources, Environment</a:t>
            </a:r>
            <a:r>
              <a:rPr lang="vi-V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Disaster monitoring satellite system)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1600200"/>
            <a:ext cx="8343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000" kern="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optical earth observation satellite in Vietnam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Earth observation in 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PAN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4 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spectral bands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Revisit time: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days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Orbit characteristics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SSO, 680 km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altitude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Spatial resolution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5m (PAN) và 10m (MS)</a:t>
            </a:r>
            <a:endParaRPr lang="en-US" sz="20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Dimensions: 600 mm x 570 mm x 500 mm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mass: ~130kg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Life-time: 5 </a:t>
            </a:r>
            <a:r>
              <a:rPr lang="en-US" sz="20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Launch date: 2013</a:t>
            </a:r>
            <a:endParaRPr lang="en-US" sz="20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0"/>
            <a:ext cx="42816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 VNS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VNREDSat-1b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Project</a:t>
            </a:r>
            <a:endParaRPr lang="en-US" sz="2400" b="1" kern="0" dirty="0" smtClean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1500" y="1752600"/>
            <a:ext cx="6057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Orbit characteristics: SSO, altitude ~600km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Heritages: successful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launch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PROBA 1,2 PROBA V, PROBA 3 and PROBA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Altius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(~100kg, 80x60x60cm, piggyback launch)  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Revisit time: 3 days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Ground station located in Hanoi with 3-4 satellite contacts/day 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Wide swath width: 250-300 km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Source of Capital: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Belgium ODA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investment: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63 million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Euro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Launch date: 2017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343400"/>
            <a:ext cx="268504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9736" y="1638300"/>
            <a:ext cx="217265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6400800"/>
            <a:ext cx="5029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  <p:sp>
        <p:nvSpPr>
          <p:cNvPr id="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24000" y="2514600"/>
            <a:ext cx="63246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Thank you very much!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CONTENTS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Strategy for research and application of Space Technology of Vietnam until 2020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Organization Chart of VAST/VNSC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Vietnam Space Center Project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VNREDSat-1 Project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VNREDSat-1B Project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Strategy for research and application of Space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Technology of Vietnam until 2020</a:t>
            </a:r>
            <a:endParaRPr lang="en-US" sz="2000" b="1" kern="0" dirty="0" smtClean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895600" y="990600"/>
            <a:ext cx="3005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Objectives of the strategy</a:t>
            </a:r>
          </a:p>
        </p:txBody>
      </p:sp>
      <p:sp>
        <p:nvSpPr>
          <p:cNvPr id="11" name="Rectangle 129"/>
          <p:cNvSpPr>
            <a:spLocks noChangeArrowheads="1"/>
          </p:cNvSpPr>
          <p:nvPr/>
        </p:nvSpPr>
        <p:spPr bwMode="auto">
          <a:xfrm>
            <a:off x="304800" y="1715869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dirty="0"/>
              <a:t>To form the national policy and legal frame for research, application and international cooperation on space technology, human resource </a:t>
            </a:r>
            <a:r>
              <a:rPr lang="en-US" dirty="0" smtClean="0"/>
              <a:t>policies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66700" y="2514600"/>
            <a:ext cx="750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 startAt="2"/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build the initial infrastructure </a:t>
            </a:r>
            <a:r>
              <a:rPr lang="en-US" dirty="0"/>
              <a:t>for space technology</a:t>
            </a:r>
            <a:r>
              <a:rPr lang="en-US" sz="1800" dirty="0"/>
              <a:t> </a:t>
            </a:r>
          </a:p>
        </p:txBody>
      </p:sp>
      <p:sp>
        <p:nvSpPr>
          <p:cNvPr id="14" name="Rectangle 129"/>
          <p:cNvSpPr>
            <a:spLocks noChangeArrowheads="1"/>
          </p:cNvSpPr>
          <p:nvPr/>
        </p:nvSpPr>
        <p:spPr bwMode="auto">
          <a:xfrm>
            <a:off x="269875" y="3163669"/>
            <a:ext cx="453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alibri" pitchFamily="34" charset="0"/>
              <a:buAutoNum type="arabicPeriod" startAt="3"/>
            </a:pPr>
            <a:r>
              <a:rPr lang="en-US" dirty="0"/>
              <a:t>To plan and carry out a </a:t>
            </a:r>
            <a:r>
              <a:rPr lang="en-US" dirty="0">
                <a:solidFill>
                  <a:srgbClr val="FF0000"/>
                </a:solidFill>
              </a:rPr>
              <a:t>national science-technology program</a:t>
            </a:r>
            <a:r>
              <a:rPr lang="en-US" dirty="0"/>
              <a:t> on space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5" name="Rectangle 129"/>
          <p:cNvSpPr>
            <a:spLocks noChangeArrowheads="1"/>
          </p:cNvSpPr>
          <p:nvPr/>
        </p:nvSpPr>
        <p:spPr bwMode="auto">
          <a:xfrm>
            <a:off x="265113" y="4022725"/>
            <a:ext cx="44592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4"/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master the manufacture technology </a:t>
            </a:r>
            <a:r>
              <a:rPr lang="en-US" dirty="0"/>
              <a:t>of ground station, the small satellite technology</a:t>
            </a:r>
          </a:p>
        </p:txBody>
      </p:sp>
      <p:pic>
        <p:nvPicPr>
          <p:cNvPr id="16" name="Picture 10" descr="C:\Documents and Settings\Le Xuan Huy\Local Settings\Temporary Internet Files\Content.IE5\FJZLL3YW\MPj0406768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3048000"/>
            <a:ext cx="749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276" y="3048000"/>
            <a:ext cx="80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30"/>
          <p:cNvSpPr>
            <a:spLocks noChangeArrowheads="1"/>
          </p:cNvSpPr>
          <p:nvPr/>
        </p:nvSpPr>
        <p:spPr bwMode="auto">
          <a:xfrm>
            <a:off x="263525" y="5089525"/>
            <a:ext cx="484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 startAt="5"/>
            </a:pPr>
            <a:r>
              <a:rPr lang="en-US" dirty="0"/>
              <a:t>To manufacture and launch some </a:t>
            </a:r>
            <a:r>
              <a:rPr lang="en-US" dirty="0">
                <a:solidFill>
                  <a:srgbClr val="FF0000"/>
                </a:solidFill>
              </a:rPr>
              <a:t>earth observation small satellites</a:t>
            </a: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4991100" y="4381207"/>
            <a:ext cx="1790700" cy="2019593"/>
            <a:chOff x="4038600" y="1219201"/>
            <a:chExt cx="2363215" cy="2743199"/>
          </a:xfrm>
        </p:grpSpPr>
        <p:pic>
          <p:nvPicPr>
            <p:cNvPr id="22" name="Picture 36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2970213"/>
              <a:ext cx="1219200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71"/>
            <p:cNvSpPr>
              <a:spLocks noChangeArrowheads="1"/>
            </p:cNvSpPr>
            <p:nvPr/>
          </p:nvSpPr>
          <p:spPr bwMode="auto">
            <a:xfrm>
              <a:off x="4088881" y="1219201"/>
              <a:ext cx="2312934" cy="3344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ja-JP" sz="1000" b="1" dirty="0">
                  <a:latin typeface="Arial" pitchFamily="34" charset="0"/>
                </a:rPr>
                <a:t>Positioning Satellites</a:t>
              </a:r>
            </a:p>
          </p:txBody>
        </p:sp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4267196" y="3276597"/>
              <a:ext cx="795337" cy="531812"/>
              <a:chOff x="3418" y="1314"/>
              <a:chExt cx="824" cy="536"/>
            </a:xfrm>
          </p:grpSpPr>
          <p:grpSp>
            <p:nvGrpSpPr>
              <p:cNvPr id="30" name="Group 17"/>
              <p:cNvGrpSpPr>
                <a:grpSpLocks/>
              </p:cNvGrpSpPr>
              <p:nvPr/>
            </p:nvGrpSpPr>
            <p:grpSpPr bwMode="auto">
              <a:xfrm>
                <a:off x="3418" y="1314"/>
                <a:ext cx="780" cy="314"/>
                <a:chOff x="3418" y="1314"/>
                <a:chExt cx="780" cy="314"/>
              </a:xfrm>
            </p:grpSpPr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3418" y="1401"/>
                  <a:ext cx="168" cy="116"/>
                </a:xfrm>
                <a:custGeom>
                  <a:avLst/>
                  <a:gdLst>
                    <a:gd name="T0" fmla="*/ 166 w 168"/>
                    <a:gd name="T1" fmla="*/ 72 h 116"/>
                    <a:gd name="T2" fmla="*/ 167 w 168"/>
                    <a:gd name="T3" fmla="*/ 53 h 116"/>
                    <a:gd name="T4" fmla="*/ 162 w 168"/>
                    <a:gd name="T5" fmla="*/ 41 h 116"/>
                    <a:gd name="T6" fmla="*/ 152 w 168"/>
                    <a:gd name="T7" fmla="*/ 33 h 116"/>
                    <a:gd name="T8" fmla="*/ 135 w 168"/>
                    <a:gd name="T9" fmla="*/ 25 h 116"/>
                    <a:gd name="T10" fmla="*/ 120 w 168"/>
                    <a:gd name="T11" fmla="*/ 21 h 116"/>
                    <a:gd name="T12" fmla="*/ 112 w 168"/>
                    <a:gd name="T13" fmla="*/ 16 h 116"/>
                    <a:gd name="T14" fmla="*/ 110 w 168"/>
                    <a:gd name="T15" fmla="*/ 8 h 116"/>
                    <a:gd name="T16" fmla="*/ 106 w 168"/>
                    <a:gd name="T17" fmla="*/ 4 h 116"/>
                    <a:gd name="T18" fmla="*/ 100 w 168"/>
                    <a:gd name="T19" fmla="*/ 13 h 116"/>
                    <a:gd name="T20" fmla="*/ 98 w 168"/>
                    <a:gd name="T21" fmla="*/ 19 h 116"/>
                    <a:gd name="T22" fmla="*/ 88 w 168"/>
                    <a:gd name="T23" fmla="*/ 15 h 116"/>
                    <a:gd name="T24" fmla="*/ 84 w 168"/>
                    <a:gd name="T25" fmla="*/ 6 h 116"/>
                    <a:gd name="T26" fmla="*/ 83 w 168"/>
                    <a:gd name="T27" fmla="*/ 0 h 116"/>
                    <a:gd name="T28" fmla="*/ 74 w 168"/>
                    <a:gd name="T29" fmla="*/ 7 h 116"/>
                    <a:gd name="T30" fmla="*/ 70 w 168"/>
                    <a:gd name="T31" fmla="*/ 19 h 116"/>
                    <a:gd name="T32" fmla="*/ 73 w 168"/>
                    <a:gd name="T33" fmla="*/ 29 h 116"/>
                    <a:gd name="T34" fmla="*/ 62 w 168"/>
                    <a:gd name="T35" fmla="*/ 22 h 116"/>
                    <a:gd name="T36" fmla="*/ 45 w 168"/>
                    <a:gd name="T37" fmla="*/ 19 h 116"/>
                    <a:gd name="T38" fmla="*/ 31 w 168"/>
                    <a:gd name="T39" fmla="*/ 20 h 116"/>
                    <a:gd name="T40" fmla="*/ 28 w 168"/>
                    <a:gd name="T41" fmla="*/ 26 h 116"/>
                    <a:gd name="T42" fmla="*/ 40 w 168"/>
                    <a:gd name="T43" fmla="*/ 29 h 116"/>
                    <a:gd name="T44" fmla="*/ 46 w 168"/>
                    <a:gd name="T45" fmla="*/ 38 h 116"/>
                    <a:gd name="T46" fmla="*/ 39 w 168"/>
                    <a:gd name="T47" fmla="*/ 45 h 116"/>
                    <a:gd name="T48" fmla="*/ 25 w 168"/>
                    <a:gd name="T49" fmla="*/ 49 h 116"/>
                    <a:gd name="T50" fmla="*/ 15 w 168"/>
                    <a:gd name="T51" fmla="*/ 48 h 116"/>
                    <a:gd name="T52" fmla="*/ 14 w 168"/>
                    <a:gd name="T53" fmla="*/ 42 h 116"/>
                    <a:gd name="T54" fmla="*/ 9 w 168"/>
                    <a:gd name="T55" fmla="*/ 43 h 116"/>
                    <a:gd name="T56" fmla="*/ 2 w 168"/>
                    <a:gd name="T57" fmla="*/ 49 h 116"/>
                    <a:gd name="T58" fmla="*/ 1 w 168"/>
                    <a:gd name="T59" fmla="*/ 60 h 116"/>
                    <a:gd name="T60" fmla="*/ 7 w 168"/>
                    <a:gd name="T61" fmla="*/ 72 h 116"/>
                    <a:gd name="T62" fmla="*/ 15 w 168"/>
                    <a:gd name="T63" fmla="*/ 76 h 116"/>
                    <a:gd name="T64" fmla="*/ 31 w 168"/>
                    <a:gd name="T65" fmla="*/ 81 h 116"/>
                    <a:gd name="T66" fmla="*/ 39 w 168"/>
                    <a:gd name="T67" fmla="*/ 87 h 116"/>
                    <a:gd name="T68" fmla="*/ 45 w 168"/>
                    <a:gd name="T69" fmla="*/ 96 h 116"/>
                    <a:gd name="T70" fmla="*/ 51 w 168"/>
                    <a:gd name="T71" fmla="*/ 107 h 116"/>
                    <a:gd name="T72" fmla="*/ 61 w 168"/>
                    <a:gd name="T73" fmla="*/ 112 h 116"/>
                    <a:gd name="T74" fmla="*/ 79 w 168"/>
                    <a:gd name="T75" fmla="*/ 114 h 116"/>
                    <a:gd name="T76" fmla="*/ 102 w 168"/>
                    <a:gd name="T77" fmla="*/ 115 h 116"/>
                    <a:gd name="T78" fmla="*/ 134 w 168"/>
                    <a:gd name="T79" fmla="*/ 112 h 116"/>
                    <a:gd name="T80" fmla="*/ 153 w 168"/>
                    <a:gd name="T81" fmla="*/ 105 h 116"/>
                    <a:gd name="T82" fmla="*/ 160 w 168"/>
                    <a:gd name="T83" fmla="*/ 96 h 1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68"/>
                    <a:gd name="T127" fmla="*/ 0 h 116"/>
                    <a:gd name="T128" fmla="*/ 168 w 168"/>
                    <a:gd name="T129" fmla="*/ 116 h 1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68" h="116">
                      <a:moveTo>
                        <a:pt x="163" y="86"/>
                      </a:moveTo>
                      <a:lnTo>
                        <a:pt x="165" y="78"/>
                      </a:lnTo>
                      <a:lnTo>
                        <a:pt x="166" y="72"/>
                      </a:lnTo>
                      <a:lnTo>
                        <a:pt x="167" y="65"/>
                      </a:lnTo>
                      <a:lnTo>
                        <a:pt x="167" y="58"/>
                      </a:lnTo>
                      <a:lnTo>
                        <a:pt x="167" y="53"/>
                      </a:lnTo>
                      <a:lnTo>
                        <a:pt x="166" y="49"/>
                      </a:lnTo>
                      <a:lnTo>
                        <a:pt x="164" y="45"/>
                      </a:lnTo>
                      <a:lnTo>
                        <a:pt x="162" y="41"/>
                      </a:lnTo>
                      <a:lnTo>
                        <a:pt x="160" y="39"/>
                      </a:lnTo>
                      <a:lnTo>
                        <a:pt x="156" y="35"/>
                      </a:lnTo>
                      <a:lnTo>
                        <a:pt x="152" y="33"/>
                      </a:lnTo>
                      <a:lnTo>
                        <a:pt x="147" y="30"/>
                      </a:lnTo>
                      <a:lnTo>
                        <a:pt x="141" y="27"/>
                      </a:lnTo>
                      <a:lnTo>
                        <a:pt x="135" y="25"/>
                      </a:lnTo>
                      <a:lnTo>
                        <a:pt x="130" y="24"/>
                      </a:lnTo>
                      <a:lnTo>
                        <a:pt x="124" y="23"/>
                      </a:lnTo>
                      <a:lnTo>
                        <a:pt x="120" y="21"/>
                      </a:lnTo>
                      <a:lnTo>
                        <a:pt x="116" y="19"/>
                      </a:lnTo>
                      <a:lnTo>
                        <a:pt x="113" y="17"/>
                      </a:lnTo>
                      <a:lnTo>
                        <a:pt x="112" y="16"/>
                      </a:lnTo>
                      <a:lnTo>
                        <a:pt x="110" y="14"/>
                      </a:lnTo>
                      <a:lnTo>
                        <a:pt x="110" y="11"/>
                      </a:lnTo>
                      <a:lnTo>
                        <a:pt x="110" y="8"/>
                      </a:lnTo>
                      <a:lnTo>
                        <a:pt x="111" y="5"/>
                      </a:lnTo>
                      <a:lnTo>
                        <a:pt x="111" y="2"/>
                      </a:lnTo>
                      <a:lnTo>
                        <a:pt x="106" y="4"/>
                      </a:lnTo>
                      <a:lnTo>
                        <a:pt x="103" y="7"/>
                      </a:lnTo>
                      <a:lnTo>
                        <a:pt x="101" y="10"/>
                      </a:lnTo>
                      <a:lnTo>
                        <a:pt x="100" y="13"/>
                      </a:lnTo>
                      <a:lnTo>
                        <a:pt x="101" y="15"/>
                      </a:lnTo>
                      <a:lnTo>
                        <a:pt x="102" y="19"/>
                      </a:lnTo>
                      <a:lnTo>
                        <a:pt x="98" y="19"/>
                      </a:lnTo>
                      <a:lnTo>
                        <a:pt x="94" y="18"/>
                      </a:lnTo>
                      <a:lnTo>
                        <a:pt x="91" y="16"/>
                      </a:lnTo>
                      <a:lnTo>
                        <a:pt x="88" y="15"/>
                      </a:lnTo>
                      <a:lnTo>
                        <a:pt x="85" y="13"/>
                      </a:lnTo>
                      <a:lnTo>
                        <a:pt x="84" y="10"/>
                      </a:lnTo>
                      <a:lnTo>
                        <a:pt x="84" y="6"/>
                      </a:lnTo>
                      <a:lnTo>
                        <a:pt x="85" y="3"/>
                      </a:lnTo>
                      <a:lnTo>
                        <a:pt x="87" y="0"/>
                      </a:lnTo>
                      <a:lnTo>
                        <a:pt x="83" y="0"/>
                      </a:lnTo>
                      <a:lnTo>
                        <a:pt x="78" y="2"/>
                      </a:lnTo>
                      <a:lnTo>
                        <a:pt x="76" y="4"/>
                      </a:lnTo>
                      <a:lnTo>
                        <a:pt x="74" y="7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0" y="19"/>
                      </a:lnTo>
                      <a:lnTo>
                        <a:pt x="71" y="23"/>
                      </a:lnTo>
                      <a:lnTo>
                        <a:pt x="71" y="26"/>
                      </a:lnTo>
                      <a:lnTo>
                        <a:pt x="73" y="29"/>
                      </a:lnTo>
                      <a:lnTo>
                        <a:pt x="69" y="26"/>
                      </a:lnTo>
                      <a:lnTo>
                        <a:pt x="65" y="23"/>
                      </a:lnTo>
                      <a:lnTo>
                        <a:pt x="62" y="22"/>
                      </a:lnTo>
                      <a:lnTo>
                        <a:pt x="56" y="20"/>
                      </a:lnTo>
                      <a:lnTo>
                        <a:pt x="51" y="19"/>
                      </a:lnTo>
                      <a:lnTo>
                        <a:pt x="45" y="19"/>
                      </a:lnTo>
                      <a:lnTo>
                        <a:pt x="40" y="19"/>
                      </a:lnTo>
                      <a:lnTo>
                        <a:pt x="35" y="19"/>
                      </a:lnTo>
                      <a:lnTo>
                        <a:pt x="31" y="20"/>
                      </a:lnTo>
                      <a:lnTo>
                        <a:pt x="27" y="23"/>
                      </a:lnTo>
                      <a:lnTo>
                        <a:pt x="22" y="26"/>
                      </a:lnTo>
                      <a:lnTo>
                        <a:pt x="28" y="26"/>
                      </a:lnTo>
                      <a:lnTo>
                        <a:pt x="31" y="26"/>
                      </a:lnTo>
                      <a:lnTo>
                        <a:pt x="36" y="27"/>
                      </a:lnTo>
                      <a:lnTo>
                        <a:pt x="40" y="29"/>
                      </a:lnTo>
                      <a:lnTo>
                        <a:pt x="44" y="31"/>
                      </a:lnTo>
                      <a:lnTo>
                        <a:pt x="46" y="34"/>
                      </a:lnTo>
                      <a:lnTo>
                        <a:pt x="46" y="38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39" y="45"/>
                      </a:lnTo>
                      <a:lnTo>
                        <a:pt x="33" y="47"/>
                      </a:lnTo>
                      <a:lnTo>
                        <a:pt x="29" y="49"/>
                      </a:lnTo>
                      <a:lnTo>
                        <a:pt x="25" y="49"/>
                      </a:lnTo>
                      <a:lnTo>
                        <a:pt x="22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14" y="42"/>
                      </a:lnTo>
                      <a:lnTo>
                        <a:pt x="14" y="41"/>
                      </a:lnTo>
                      <a:lnTo>
                        <a:pt x="12" y="42"/>
                      </a:lnTo>
                      <a:lnTo>
                        <a:pt x="9" y="43"/>
                      </a:lnTo>
                      <a:lnTo>
                        <a:pt x="7" y="45"/>
                      </a:lnTo>
                      <a:lnTo>
                        <a:pt x="4" y="47"/>
                      </a:lnTo>
                      <a:lnTo>
                        <a:pt x="2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1" y="60"/>
                      </a:lnTo>
                      <a:lnTo>
                        <a:pt x="1" y="64"/>
                      </a:lnTo>
                      <a:lnTo>
                        <a:pt x="4" y="70"/>
                      </a:lnTo>
                      <a:lnTo>
                        <a:pt x="7" y="72"/>
                      </a:lnTo>
                      <a:lnTo>
                        <a:pt x="9" y="74"/>
                      </a:lnTo>
                      <a:lnTo>
                        <a:pt x="12" y="75"/>
                      </a:lnTo>
                      <a:lnTo>
                        <a:pt x="15" y="76"/>
                      </a:lnTo>
                      <a:lnTo>
                        <a:pt x="20" y="77"/>
                      </a:lnTo>
                      <a:lnTo>
                        <a:pt x="26" y="79"/>
                      </a:lnTo>
                      <a:lnTo>
                        <a:pt x="31" y="81"/>
                      </a:lnTo>
                      <a:lnTo>
                        <a:pt x="34" y="83"/>
                      </a:lnTo>
                      <a:lnTo>
                        <a:pt x="36" y="84"/>
                      </a:lnTo>
                      <a:lnTo>
                        <a:pt x="39" y="87"/>
                      </a:lnTo>
                      <a:lnTo>
                        <a:pt x="42" y="90"/>
                      </a:lnTo>
                      <a:lnTo>
                        <a:pt x="43" y="93"/>
                      </a:lnTo>
                      <a:lnTo>
                        <a:pt x="45" y="96"/>
                      </a:lnTo>
                      <a:lnTo>
                        <a:pt x="46" y="101"/>
                      </a:lnTo>
                      <a:lnTo>
                        <a:pt x="48" y="104"/>
                      </a:lnTo>
                      <a:lnTo>
                        <a:pt x="51" y="107"/>
                      </a:lnTo>
                      <a:lnTo>
                        <a:pt x="54" y="109"/>
                      </a:lnTo>
                      <a:lnTo>
                        <a:pt x="57" y="110"/>
                      </a:lnTo>
                      <a:lnTo>
                        <a:pt x="61" y="112"/>
                      </a:lnTo>
                      <a:lnTo>
                        <a:pt x="67" y="113"/>
                      </a:lnTo>
                      <a:lnTo>
                        <a:pt x="73" y="114"/>
                      </a:lnTo>
                      <a:lnTo>
                        <a:pt x="79" y="114"/>
                      </a:lnTo>
                      <a:lnTo>
                        <a:pt x="88" y="115"/>
                      </a:lnTo>
                      <a:lnTo>
                        <a:pt x="94" y="115"/>
                      </a:lnTo>
                      <a:lnTo>
                        <a:pt x="102" y="115"/>
                      </a:lnTo>
                      <a:lnTo>
                        <a:pt x="114" y="115"/>
                      </a:lnTo>
                      <a:lnTo>
                        <a:pt x="124" y="114"/>
                      </a:lnTo>
                      <a:lnTo>
                        <a:pt x="134" y="112"/>
                      </a:lnTo>
                      <a:lnTo>
                        <a:pt x="142" y="109"/>
                      </a:lnTo>
                      <a:lnTo>
                        <a:pt x="149" y="107"/>
                      </a:lnTo>
                      <a:lnTo>
                        <a:pt x="153" y="105"/>
                      </a:lnTo>
                      <a:lnTo>
                        <a:pt x="156" y="103"/>
                      </a:lnTo>
                      <a:lnTo>
                        <a:pt x="158" y="100"/>
                      </a:lnTo>
                      <a:lnTo>
                        <a:pt x="160" y="96"/>
                      </a:lnTo>
                      <a:lnTo>
                        <a:pt x="162" y="90"/>
                      </a:lnTo>
                      <a:lnTo>
                        <a:pt x="163" y="86"/>
                      </a:lnTo>
                    </a:path>
                  </a:pathLst>
                </a:custGeom>
                <a:solidFill>
                  <a:srgbClr val="FF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3501" y="1337"/>
                  <a:ext cx="197" cy="197"/>
                </a:xfrm>
                <a:custGeom>
                  <a:avLst/>
                  <a:gdLst>
                    <a:gd name="T0" fmla="*/ 29 w 197"/>
                    <a:gd name="T1" fmla="*/ 178 h 197"/>
                    <a:gd name="T2" fmla="*/ 8 w 197"/>
                    <a:gd name="T3" fmla="*/ 159 h 197"/>
                    <a:gd name="T4" fmla="*/ 1 w 197"/>
                    <a:gd name="T5" fmla="*/ 140 h 197"/>
                    <a:gd name="T6" fmla="*/ 1 w 197"/>
                    <a:gd name="T7" fmla="*/ 116 h 197"/>
                    <a:gd name="T8" fmla="*/ 6 w 197"/>
                    <a:gd name="T9" fmla="*/ 98 h 197"/>
                    <a:gd name="T10" fmla="*/ 20 w 197"/>
                    <a:gd name="T11" fmla="*/ 81 h 197"/>
                    <a:gd name="T12" fmla="*/ 22 w 197"/>
                    <a:gd name="T13" fmla="*/ 63 h 197"/>
                    <a:gd name="T14" fmla="*/ 18 w 197"/>
                    <a:gd name="T15" fmla="*/ 52 h 197"/>
                    <a:gd name="T16" fmla="*/ 9 w 197"/>
                    <a:gd name="T17" fmla="*/ 39 h 197"/>
                    <a:gd name="T18" fmla="*/ 11 w 197"/>
                    <a:gd name="T19" fmla="*/ 36 h 197"/>
                    <a:gd name="T20" fmla="*/ 26 w 197"/>
                    <a:gd name="T21" fmla="*/ 44 h 197"/>
                    <a:gd name="T22" fmla="*/ 35 w 197"/>
                    <a:gd name="T23" fmla="*/ 47 h 197"/>
                    <a:gd name="T24" fmla="*/ 35 w 197"/>
                    <a:gd name="T25" fmla="*/ 28 h 197"/>
                    <a:gd name="T26" fmla="*/ 20 w 197"/>
                    <a:gd name="T27" fmla="*/ 7 h 197"/>
                    <a:gd name="T28" fmla="*/ 20 w 197"/>
                    <a:gd name="T29" fmla="*/ 0 h 197"/>
                    <a:gd name="T30" fmla="*/ 45 w 197"/>
                    <a:gd name="T31" fmla="*/ 2 h 197"/>
                    <a:gd name="T32" fmla="*/ 67 w 197"/>
                    <a:gd name="T33" fmla="*/ 13 h 197"/>
                    <a:gd name="T34" fmla="*/ 83 w 197"/>
                    <a:gd name="T35" fmla="*/ 31 h 197"/>
                    <a:gd name="T36" fmla="*/ 92 w 197"/>
                    <a:gd name="T37" fmla="*/ 38 h 197"/>
                    <a:gd name="T38" fmla="*/ 108 w 197"/>
                    <a:gd name="T39" fmla="*/ 26 h 197"/>
                    <a:gd name="T40" fmla="*/ 133 w 197"/>
                    <a:gd name="T41" fmla="*/ 19 h 197"/>
                    <a:gd name="T42" fmla="*/ 154 w 197"/>
                    <a:gd name="T43" fmla="*/ 20 h 197"/>
                    <a:gd name="T44" fmla="*/ 164 w 197"/>
                    <a:gd name="T45" fmla="*/ 32 h 197"/>
                    <a:gd name="T46" fmla="*/ 147 w 197"/>
                    <a:gd name="T47" fmla="*/ 32 h 197"/>
                    <a:gd name="T48" fmla="*/ 138 w 197"/>
                    <a:gd name="T49" fmla="*/ 36 h 197"/>
                    <a:gd name="T50" fmla="*/ 133 w 197"/>
                    <a:gd name="T51" fmla="*/ 45 h 197"/>
                    <a:gd name="T52" fmla="*/ 137 w 197"/>
                    <a:gd name="T53" fmla="*/ 53 h 197"/>
                    <a:gd name="T54" fmla="*/ 149 w 197"/>
                    <a:gd name="T55" fmla="*/ 59 h 197"/>
                    <a:gd name="T56" fmla="*/ 166 w 197"/>
                    <a:gd name="T57" fmla="*/ 59 h 197"/>
                    <a:gd name="T58" fmla="*/ 166 w 197"/>
                    <a:gd name="T59" fmla="*/ 46 h 197"/>
                    <a:gd name="T60" fmla="*/ 180 w 197"/>
                    <a:gd name="T61" fmla="*/ 55 h 197"/>
                    <a:gd name="T62" fmla="*/ 191 w 197"/>
                    <a:gd name="T63" fmla="*/ 70 h 197"/>
                    <a:gd name="T64" fmla="*/ 191 w 197"/>
                    <a:gd name="T65" fmla="*/ 84 h 197"/>
                    <a:gd name="T66" fmla="*/ 181 w 197"/>
                    <a:gd name="T67" fmla="*/ 96 h 197"/>
                    <a:gd name="T68" fmla="*/ 165 w 197"/>
                    <a:gd name="T69" fmla="*/ 106 h 197"/>
                    <a:gd name="T70" fmla="*/ 158 w 197"/>
                    <a:gd name="T71" fmla="*/ 115 h 197"/>
                    <a:gd name="T72" fmla="*/ 163 w 197"/>
                    <a:gd name="T73" fmla="*/ 128 h 197"/>
                    <a:gd name="T74" fmla="*/ 179 w 197"/>
                    <a:gd name="T75" fmla="*/ 136 h 197"/>
                    <a:gd name="T76" fmla="*/ 190 w 197"/>
                    <a:gd name="T77" fmla="*/ 133 h 197"/>
                    <a:gd name="T78" fmla="*/ 196 w 197"/>
                    <a:gd name="T79" fmla="*/ 145 h 197"/>
                    <a:gd name="T80" fmla="*/ 189 w 197"/>
                    <a:gd name="T81" fmla="*/ 162 h 197"/>
                    <a:gd name="T82" fmla="*/ 178 w 197"/>
                    <a:gd name="T83" fmla="*/ 177 h 197"/>
                    <a:gd name="T84" fmla="*/ 161 w 197"/>
                    <a:gd name="T85" fmla="*/ 187 h 197"/>
                    <a:gd name="T86" fmla="*/ 140 w 197"/>
                    <a:gd name="T87" fmla="*/ 194 h 197"/>
                    <a:gd name="T88" fmla="*/ 116 w 197"/>
                    <a:gd name="T89" fmla="*/ 195 h 197"/>
                    <a:gd name="T90" fmla="*/ 84 w 197"/>
                    <a:gd name="T91" fmla="*/ 189 h 197"/>
                    <a:gd name="T92" fmla="*/ 44 w 197"/>
                    <a:gd name="T93" fmla="*/ 185 h 19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7"/>
                    <a:gd name="T142" fmla="*/ 0 h 197"/>
                    <a:gd name="T143" fmla="*/ 197 w 197"/>
                    <a:gd name="T144" fmla="*/ 197 h 19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7" h="197">
                      <a:moveTo>
                        <a:pt x="44" y="185"/>
                      </a:moveTo>
                      <a:lnTo>
                        <a:pt x="37" y="182"/>
                      </a:lnTo>
                      <a:lnTo>
                        <a:pt x="29" y="178"/>
                      </a:lnTo>
                      <a:lnTo>
                        <a:pt x="21" y="172"/>
                      </a:lnTo>
                      <a:lnTo>
                        <a:pt x="14" y="165"/>
                      </a:lnTo>
                      <a:lnTo>
                        <a:pt x="8" y="159"/>
                      </a:lnTo>
                      <a:lnTo>
                        <a:pt x="4" y="153"/>
                      </a:lnTo>
                      <a:lnTo>
                        <a:pt x="2" y="146"/>
                      </a:lnTo>
                      <a:lnTo>
                        <a:pt x="1" y="140"/>
                      </a:lnTo>
                      <a:lnTo>
                        <a:pt x="1" y="131"/>
                      </a:lnTo>
                      <a:lnTo>
                        <a:pt x="0" y="123"/>
                      </a:lnTo>
                      <a:lnTo>
                        <a:pt x="1" y="116"/>
                      </a:lnTo>
                      <a:lnTo>
                        <a:pt x="1" y="111"/>
                      </a:lnTo>
                      <a:lnTo>
                        <a:pt x="3" y="104"/>
                      </a:lnTo>
                      <a:lnTo>
                        <a:pt x="6" y="98"/>
                      </a:lnTo>
                      <a:lnTo>
                        <a:pt x="11" y="92"/>
                      </a:lnTo>
                      <a:lnTo>
                        <a:pt x="16" y="86"/>
                      </a:lnTo>
                      <a:lnTo>
                        <a:pt x="20" y="81"/>
                      </a:lnTo>
                      <a:lnTo>
                        <a:pt x="22" y="74"/>
                      </a:lnTo>
                      <a:lnTo>
                        <a:pt x="23" y="69"/>
                      </a:lnTo>
                      <a:lnTo>
                        <a:pt x="22" y="63"/>
                      </a:lnTo>
                      <a:lnTo>
                        <a:pt x="20" y="59"/>
                      </a:lnTo>
                      <a:lnTo>
                        <a:pt x="19" y="56"/>
                      </a:lnTo>
                      <a:lnTo>
                        <a:pt x="18" y="52"/>
                      </a:lnTo>
                      <a:lnTo>
                        <a:pt x="15" y="48"/>
                      </a:lnTo>
                      <a:lnTo>
                        <a:pt x="11" y="43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2" y="34"/>
                      </a:lnTo>
                      <a:lnTo>
                        <a:pt x="11" y="36"/>
                      </a:lnTo>
                      <a:lnTo>
                        <a:pt x="18" y="38"/>
                      </a:lnTo>
                      <a:lnTo>
                        <a:pt x="23" y="42"/>
                      </a:lnTo>
                      <a:lnTo>
                        <a:pt x="26" y="44"/>
                      </a:lnTo>
                      <a:lnTo>
                        <a:pt x="30" y="48"/>
                      </a:lnTo>
                      <a:lnTo>
                        <a:pt x="33" y="53"/>
                      </a:lnTo>
                      <a:lnTo>
                        <a:pt x="35" y="47"/>
                      </a:lnTo>
                      <a:lnTo>
                        <a:pt x="37" y="40"/>
                      </a:lnTo>
                      <a:lnTo>
                        <a:pt x="37" y="35"/>
                      </a:lnTo>
                      <a:lnTo>
                        <a:pt x="35" y="28"/>
                      </a:lnTo>
                      <a:lnTo>
                        <a:pt x="30" y="20"/>
                      </a:lnTo>
                      <a:lnTo>
                        <a:pt x="26" y="14"/>
                      </a:lnTo>
                      <a:lnTo>
                        <a:pt x="20" y="7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9" y="0"/>
                      </a:lnTo>
                      <a:lnTo>
                        <a:pt x="38" y="1"/>
                      </a:lnTo>
                      <a:lnTo>
                        <a:pt x="45" y="2"/>
                      </a:lnTo>
                      <a:lnTo>
                        <a:pt x="53" y="5"/>
                      </a:lnTo>
                      <a:lnTo>
                        <a:pt x="60" y="9"/>
                      </a:lnTo>
                      <a:lnTo>
                        <a:pt x="67" y="13"/>
                      </a:lnTo>
                      <a:lnTo>
                        <a:pt x="72" y="18"/>
                      </a:lnTo>
                      <a:lnTo>
                        <a:pt x="77" y="25"/>
                      </a:lnTo>
                      <a:lnTo>
                        <a:pt x="83" y="31"/>
                      </a:lnTo>
                      <a:lnTo>
                        <a:pt x="87" y="38"/>
                      </a:lnTo>
                      <a:lnTo>
                        <a:pt x="89" y="47"/>
                      </a:lnTo>
                      <a:lnTo>
                        <a:pt x="92" y="38"/>
                      </a:lnTo>
                      <a:lnTo>
                        <a:pt x="96" y="34"/>
                      </a:lnTo>
                      <a:lnTo>
                        <a:pt x="101" y="30"/>
                      </a:lnTo>
                      <a:lnTo>
                        <a:pt x="108" y="26"/>
                      </a:lnTo>
                      <a:lnTo>
                        <a:pt x="116" y="23"/>
                      </a:lnTo>
                      <a:lnTo>
                        <a:pt x="125" y="20"/>
                      </a:lnTo>
                      <a:lnTo>
                        <a:pt x="133" y="19"/>
                      </a:lnTo>
                      <a:lnTo>
                        <a:pt x="141" y="18"/>
                      </a:lnTo>
                      <a:lnTo>
                        <a:pt x="149" y="19"/>
                      </a:lnTo>
                      <a:lnTo>
                        <a:pt x="154" y="20"/>
                      </a:lnTo>
                      <a:lnTo>
                        <a:pt x="159" y="23"/>
                      </a:lnTo>
                      <a:lnTo>
                        <a:pt x="162" y="27"/>
                      </a:lnTo>
                      <a:lnTo>
                        <a:pt x="164" y="32"/>
                      </a:lnTo>
                      <a:lnTo>
                        <a:pt x="158" y="31"/>
                      </a:lnTo>
                      <a:lnTo>
                        <a:pt x="152" y="30"/>
                      </a:lnTo>
                      <a:lnTo>
                        <a:pt x="147" y="32"/>
                      </a:lnTo>
                      <a:lnTo>
                        <a:pt x="145" y="32"/>
                      </a:lnTo>
                      <a:lnTo>
                        <a:pt x="142" y="33"/>
                      </a:lnTo>
                      <a:lnTo>
                        <a:pt x="138" y="36"/>
                      </a:lnTo>
                      <a:lnTo>
                        <a:pt x="136" y="38"/>
                      </a:lnTo>
                      <a:lnTo>
                        <a:pt x="134" y="42"/>
                      </a:lnTo>
                      <a:lnTo>
                        <a:pt x="133" y="45"/>
                      </a:lnTo>
                      <a:lnTo>
                        <a:pt x="133" y="48"/>
                      </a:lnTo>
                      <a:lnTo>
                        <a:pt x="135" y="51"/>
                      </a:lnTo>
                      <a:lnTo>
                        <a:pt x="137" y="53"/>
                      </a:lnTo>
                      <a:lnTo>
                        <a:pt x="139" y="55"/>
                      </a:lnTo>
                      <a:lnTo>
                        <a:pt x="144" y="58"/>
                      </a:lnTo>
                      <a:lnTo>
                        <a:pt x="149" y="59"/>
                      </a:lnTo>
                      <a:lnTo>
                        <a:pt x="154" y="61"/>
                      </a:lnTo>
                      <a:lnTo>
                        <a:pt x="160" y="61"/>
                      </a:lnTo>
                      <a:lnTo>
                        <a:pt x="166" y="59"/>
                      </a:lnTo>
                      <a:lnTo>
                        <a:pt x="167" y="55"/>
                      </a:lnTo>
                      <a:lnTo>
                        <a:pt x="167" y="51"/>
                      </a:lnTo>
                      <a:lnTo>
                        <a:pt x="166" y="46"/>
                      </a:lnTo>
                      <a:lnTo>
                        <a:pt x="171" y="48"/>
                      </a:lnTo>
                      <a:lnTo>
                        <a:pt x="176" y="52"/>
                      </a:lnTo>
                      <a:lnTo>
                        <a:pt x="180" y="55"/>
                      </a:lnTo>
                      <a:lnTo>
                        <a:pt x="185" y="61"/>
                      </a:lnTo>
                      <a:lnTo>
                        <a:pt x="188" y="65"/>
                      </a:lnTo>
                      <a:lnTo>
                        <a:pt x="191" y="70"/>
                      </a:lnTo>
                      <a:lnTo>
                        <a:pt x="192" y="75"/>
                      </a:lnTo>
                      <a:lnTo>
                        <a:pt x="192" y="79"/>
                      </a:lnTo>
                      <a:lnTo>
                        <a:pt x="191" y="84"/>
                      </a:lnTo>
                      <a:lnTo>
                        <a:pt x="189" y="88"/>
                      </a:lnTo>
                      <a:lnTo>
                        <a:pt x="186" y="92"/>
                      </a:lnTo>
                      <a:lnTo>
                        <a:pt x="181" y="96"/>
                      </a:lnTo>
                      <a:lnTo>
                        <a:pt x="176" y="99"/>
                      </a:lnTo>
                      <a:lnTo>
                        <a:pt x="170" y="103"/>
                      </a:lnTo>
                      <a:lnTo>
                        <a:pt x="165" y="106"/>
                      </a:lnTo>
                      <a:lnTo>
                        <a:pt x="162" y="109"/>
                      </a:lnTo>
                      <a:lnTo>
                        <a:pt x="159" y="111"/>
                      </a:lnTo>
                      <a:lnTo>
                        <a:pt x="158" y="115"/>
                      </a:lnTo>
                      <a:lnTo>
                        <a:pt x="158" y="120"/>
                      </a:lnTo>
                      <a:lnTo>
                        <a:pt x="160" y="124"/>
                      </a:lnTo>
                      <a:lnTo>
                        <a:pt x="163" y="128"/>
                      </a:lnTo>
                      <a:lnTo>
                        <a:pt x="169" y="131"/>
                      </a:lnTo>
                      <a:lnTo>
                        <a:pt x="173" y="134"/>
                      </a:lnTo>
                      <a:lnTo>
                        <a:pt x="179" y="136"/>
                      </a:lnTo>
                      <a:lnTo>
                        <a:pt x="184" y="133"/>
                      </a:lnTo>
                      <a:lnTo>
                        <a:pt x="186" y="130"/>
                      </a:lnTo>
                      <a:lnTo>
                        <a:pt x="190" y="133"/>
                      </a:lnTo>
                      <a:lnTo>
                        <a:pt x="192" y="136"/>
                      </a:lnTo>
                      <a:lnTo>
                        <a:pt x="195" y="140"/>
                      </a:lnTo>
                      <a:lnTo>
                        <a:pt x="196" y="145"/>
                      </a:lnTo>
                      <a:lnTo>
                        <a:pt x="196" y="151"/>
                      </a:lnTo>
                      <a:lnTo>
                        <a:pt x="192" y="157"/>
                      </a:lnTo>
                      <a:lnTo>
                        <a:pt x="189" y="162"/>
                      </a:lnTo>
                      <a:lnTo>
                        <a:pt x="187" y="167"/>
                      </a:lnTo>
                      <a:lnTo>
                        <a:pt x="184" y="172"/>
                      </a:lnTo>
                      <a:lnTo>
                        <a:pt x="178" y="177"/>
                      </a:lnTo>
                      <a:lnTo>
                        <a:pt x="171" y="181"/>
                      </a:lnTo>
                      <a:lnTo>
                        <a:pt x="165" y="184"/>
                      </a:lnTo>
                      <a:lnTo>
                        <a:pt x="161" y="187"/>
                      </a:lnTo>
                      <a:lnTo>
                        <a:pt x="155" y="190"/>
                      </a:lnTo>
                      <a:lnTo>
                        <a:pt x="149" y="192"/>
                      </a:lnTo>
                      <a:lnTo>
                        <a:pt x="140" y="194"/>
                      </a:lnTo>
                      <a:lnTo>
                        <a:pt x="131" y="195"/>
                      </a:lnTo>
                      <a:lnTo>
                        <a:pt x="124" y="196"/>
                      </a:lnTo>
                      <a:lnTo>
                        <a:pt x="116" y="195"/>
                      </a:lnTo>
                      <a:lnTo>
                        <a:pt x="107" y="191"/>
                      </a:lnTo>
                      <a:lnTo>
                        <a:pt x="97" y="190"/>
                      </a:lnTo>
                      <a:lnTo>
                        <a:pt x="84" y="189"/>
                      </a:lnTo>
                      <a:lnTo>
                        <a:pt x="68" y="189"/>
                      </a:lnTo>
                      <a:lnTo>
                        <a:pt x="54" y="187"/>
                      </a:lnTo>
                      <a:lnTo>
                        <a:pt x="44" y="185"/>
                      </a:lnTo>
                    </a:path>
                  </a:pathLst>
                </a:custGeom>
                <a:solidFill>
                  <a:srgbClr val="E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>
                  <a:off x="3560" y="1314"/>
                  <a:ext cx="638" cy="314"/>
                </a:xfrm>
                <a:custGeom>
                  <a:avLst/>
                  <a:gdLst>
                    <a:gd name="T0" fmla="*/ 1 w 638"/>
                    <a:gd name="T1" fmla="*/ 157 h 314"/>
                    <a:gd name="T2" fmla="*/ 14 w 638"/>
                    <a:gd name="T3" fmla="*/ 129 h 314"/>
                    <a:gd name="T4" fmla="*/ 33 w 638"/>
                    <a:gd name="T5" fmla="*/ 113 h 314"/>
                    <a:gd name="T6" fmla="*/ 73 w 638"/>
                    <a:gd name="T7" fmla="*/ 105 h 314"/>
                    <a:gd name="T8" fmla="*/ 117 w 638"/>
                    <a:gd name="T9" fmla="*/ 98 h 314"/>
                    <a:gd name="T10" fmla="*/ 147 w 638"/>
                    <a:gd name="T11" fmla="*/ 87 h 314"/>
                    <a:gd name="T12" fmla="*/ 165 w 638"/>
                    <a:gd name="T13" fmla="*/ 67 h 314"/>
                    <a:gd name="T14" fmla="*/ 165 w 638"/>
                    <a:gd name="T15" fmla="*/ 41 h 314"/>
                    <a:gd name="T16" fmla="*/ 175 w 638"/>
                    <a:gd name="T17" fmla="*/ 19 h 314"/>
                    <a:gd name="T18" fmla="*/ 198 w 638"/>
                    <a:gd name="T19" fmla="*/ 3 h 314"/>
                    <a:gd name="T20" fmla="*/ 210 w 638"/>
                    <a:gd name="T21" fmla="*/ 9 h 314"/>
                    <a:gd name="T22" fmla="*/ 212 w 638"/>
                    <a:gd name="T23" fmla="*/ 26 h 314"/>
                    <a:gd name="T24" fmla="*/ 229 w 638"/>
                    <a:gd name="T25" fmla="*/ 36 h 314"/>
                    <a:gd name="T26" fmla="*/ 254 w 638"/>
                    <a:gd name="T27" fmla="*/ 37 h 314"/>
                    <a:gd name="T28" fmla="*/ 270 w 638"/>
                    <a:gd name="T29" fmla="*/ 38 h 314"/>
                    <a:gd name="T30" fmla="*/ 282 w 638"/>
                    <a:gd name="T31" fmla="*/ 50 h 314"/>
                    <a:gd name="T32" fmla="*/ 290 w 638"/>
                    <a:gd name="T33" fmla="*/ 69 h 314"/>
                    <a:gd name="T34" fmla="*/ 312 w 638"/>
                    <a:gd name="T35" fmla="*/ 45 h 314"/>
                    <a:gd name="T36" fmla="*/ 329 w 638"/>
                    <a:gd name="T37" fmla="*/ 49 h 314"/>
                    <a:gd name="T38" fmla="*/ 345 w 638"/>
                    <a:gd name="T39" fmla="*/ 68 h 314"/>
                    <a:gd name="T40" fmla="*/ 358 w 638"/>
                    <a:gd name="T41" fmla="*/ 89 h 314"/>
                    <a:gd name="T42" fmla="*/ 354 w 638"/>
                    <a:gd name="T43" fmla="*/ 111 h 314"/>
                    <a:gd name="T44" fmla="*/ 380 w 638"/>
                    <a:gd name="T45" fmla="*/ 96 h 314"/>
                    <a:gd name="T46" fmla="*/ 399 w 638"/>
                    <a:gd name="T47" fmla="*/ 78 h 314"/>
                    <a:gd name="T48" fmla="*/ 434 w 638"/>
                    <a:gd name="T49" fmla="*/ 76 h 314"/>
                    <a:gd name="T50" fmla="*/ 438 w 638"/>
                    <a:gd name="T51" fmla="*/ 84 h 314"/>
                    <a:gd name="T52" fmla="*/ 433 w 638"/>
                    <a:gd name="T53" fmla="*/ 97 h 314"/>
                    <a:gd name="T54" fmla="*/ 447 w 638"/>
                    <a:gd name="T55" fmla="*/ 106 h 314"/>
                    <a:gd name="T56" fmla="*/ 477 w 638"/>
                    <a:gd name="T57" fmla="*/ 105 h 314"/>
                    <a:gd name="T58" fmla="*/ 496 w 638"/>
                    <a:gd name="T59" fmla="*/ 97 h 314"/>
                    <a:gd name="T60" fmla="*/ 500 w 638"/>
                    <a:gd name="T61" fmla="*/ 79 h 314"/>
                    <a:gd name="T62" fmla="*/ 488 w 638"/>
                    <a:gd name="T63" fmla="*/ 60 h 314"/>
                    <a:gd name="T64" fmla="*/ 512 w 638"/>
                    <a:gd name="T65" fmla="*/ 62 h 314"/>
                    <a:gd name="T66" fmla="*/ 544 w 638"/>
                    <a:gd name="T67" fmla="*/ 80 h 314"/>
                    <a:gd name="T68" fmla="*/ 563 w 638"/>
                    <a:gd name="T69" fmla="*/ 102 h 314"/>
                    <a:gd name="T70" fmla="*/ 575 w 638"/>
                    <a:gd name="T71" fmla="*/ 129 h 314"/>
                    <a:gd name="T72" fmla="*/ 576 w 638"/>
                    <a:gd name="T73" fmla="*/ 155 h 314"/>
                    <a:gd name="T74" fmla="*/ 561 w 638"/>
                    <a:gd name="T75" fmla="*/ 189 h 314"/>
                    <a:gd name="T76" fmla="*/ 552 w 638"/>
                    <a:gd name="T77" fmla="*/ 215 h 314"/>
                    <a:gd name="T78" fmla="*/ 568 w 638"/>
                    <a:gd name="T79" fmla="*/ 216 h 314"/>
                    <a:gd name="T80" fmla="*/ 601 w 638"/>
                    <a:gd name="T81" fmla="*/ 203 h 314"/>
                    <a:gd name="T82" fmla="*/ 603 w 638"/>
                    <a:gd name="T83" fmla="*/ 224 h 314"/>
                    <a:gd name="T84" fmla="*/ 614 w 638"/>
                    <a:gd name="T85" fmla="*/ 244 h 314"/>
                    <a:gd name="T86" fmla="*/ 633 w 638"/>
                    <a:gd name="T87" fmla="*/ 235 h 314"/>
                    <a:gd name="T88" fmla="*/ 637 w 638"/>
                    <a:gd name="T89" fmla="*/ 259 h 314"/>
                    <a:gd name="T90" fmla="*/ 623 w 638"/>
                    <a:gd name="T91" fmla="*/ 278 h 314"/>
                    <a:gd name="T92" fmla="*/ 603 w 638"/>
                    <a:gd name="T93" fmla="*/ 299 h 314"/>
                    <a:gd name="T94" fmla="*/ 563 w 638"/>
                    <a:gd name="T95" fmla="*/ 313 h 314"/>
                    <a:gd name="T96" fmla="*/ 507 w 638"/>
                    <a:gd name="T97" fmla="*/ 305 h 314"/>
                    <a:gd name="T98" fmla="*/ 465 w 638"/>
                    <a:gd name="T99" fmla="*/ 293 h 314"/>
                    <a:gd name="T100" fmla="*/ 420 w 638"/>
                    <a:gd name="T101" fmla="*/ 283 h 314"/>
                    <a:gd name="T102" fmla="*/ 369 w 638"/>
                    <a:gd name="T103" fmla="*/ 261 h 314"/>
                    <a:gd name="T104" fmla="*/ 296 w 638"/>
                    <a:gd name="T105" fmla="*/ 248 h 314"/>
                    <a:gd name="T106" fmla="*/ 90 w 638"/>
                    <a:gd name="T107" fmla="*/ 212 h 31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38"/>
                    <a:gd name="T163" fmla="*/ 0 h 314"/>
                    <a:gd name="T164" fmla="*/ 638 w 638"/>
                    <a:gd name="T165" fmla="*/ 314 h 31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38" h="314">
                      <a:moveTo>
                        <a:pt x="5" y="188"/>
                      </a:moveTo>
                      <a:lnTo>
                        <a:pt x="0" y="178"/>
                      </a:lnTo>
                      <a:lnTo>
                        <a:pt x="0" y="168"/>
                      </a:lnTo>
                      <a:lnTo>
                        <a:pt x="1" y="157"/>
                      </a:lnTo>
                      <a:lnTo>
                        <a:pt x="3" y="150"/>
                      </a:lnTo>
                      <a:lnTo>
                        <a:pt x="6" y="142"/>
                      </a:lnTo>
                      <a:lnTo>
                        <a:pt x="10" y="135"/>
                      </a:lnTo>
                      <a:lnTo>
                        <a:pt x="14" y="129"/>
                      </a:lnTo>
                      <a:lnTo>
                        <a:pt x="17" y="125"/>
                      </a:lnTo>
                      <a:lnTo>
                        <a:pt x="21" y="120"/>
                      </a:lnTo>
                      <a:lnTo>
                        <a:pt x="26" y="116"/>
                      </a:lnTo>
                      <a:lnTo>
                        <a:pt x="33" y="113"/>
                      </a:lnTo>
                      <a:lnTo>
                        <a:pt x="43" y="109"/>
                      </a:lnTo>
                      <a:lnTo>
                        <a:pt x="51" y="107"/>
                      </a:lnTo>
                      <a:lnTo>
                        <a:pt x="61" y="106"/>
                      </a:lnTo>
                      <a:lnTo>
                        <a:pt x="73" y="105"/>
                      </a:lnTo>
                      <a:lnTo>
                        <a:pt x="83" y="104"/>
                      </a:lnTo>
                      <a:lnTo>
                        <a:pt x="96" y="102"/>
                      </a:lnTo>
                      <a:lnTo>
                        <a:pt x="110" y="99"/>
                      </a:lnTo>
                      <a:lnTo>
                        <a:pt x="117" y="98"/>
                      </a:lnTo>
                      <a:lnTo>
                        <a:pt x="125" y="97"/>
                      </a:lnTo>
                      <a:lnTo>
                        <a:pt x="133" y="94"/>
                      </a:lnTo>
                      <a:lnTo>
                        <a:pt x="140" y="91"/>
                      </a:lnTo>
                      <a:lnTo>
                        <a:pt x="147" y="87"/>
                      </a:lnTo>
                      <a:lnTo>
                        <a:pt x="153" y="83"/>
                      </a:lnTo>
                      <a:lnTo>
                        <a:pt x="158" y="78"/>
                      </a:lnTo>
                      <a:lnTo>
                        <a:pt x="162" y="74"/>
                      </a:lnTo>
                      <a:lnTo>
                        <a:pt x="165" y="67"/>
                      </a:lnTo>
                      <a:lnTo>
                        <a:pt x="165" y="61"/>
                      </a:lnTo>
                      <a:lnTo>
                        <a:pt x="166" y="55"/>
                      </a:lnTo>
                      <a:lnTo>
                        <a:pt x="167" y="48"/>
                      </a:lnTo>
                      <a:lnTo>
                        <a:pt x="165" y="41"/>
                      </a:lnTo>
                      <a:lnTo>
                        <a:pt x="166" y="35"/>
                      </a:lnTo>
                      <a:lnTo>
                        <a:pt x="168" y="27"/>
                      </a:lnTo>
                      <a:lnTo>
                        <a:pt x="171" y="23"/>
                      </a:lnTo>
                      <a:lnTo>
                        <a:pt x="175" y="19"/>
                      </a:lnTo>
                      <a:lnTo>
                        <a:pt x="179" y="13"/>
                      </a:lnTo>
                      <a:lnTo>
                        <a:pt x="185" y="9"/>
                      </a:lnTo>
                      <a:lnTo>
                        <a:pt x="191" y="6"/>
                      </a:lnTo>
                      <a:lnTo>
                        <a:pt x="198" y="3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1" y="5"/>
                      </a:lnTo>
                      <a:lnTo>
                        <a:pt x="210" y="9"/>
                      </a:lnTo>
                      <a:lnTo>
                        <a:pt x="209" y="14"/>
                      </a:lnTo>
                      <a:lnTo>
                        <a:pt x="209" y="18"/>
                      </a:lnTo>
                      <a:lnTo>
                        <a:pt x="210" y="22"/>
                      </a:lnTo>
                      <a:lnTo>
                        <a:pt x="212" y="26"/>
                      </a:lnTo>
                      <a:lnTo>
                        <a:pt x="215" y="29"/>
                      </a:lnTo>
                      <a:lnTo>
                        <a:pt x="220" y="32"/>
                      </a:lnTo>
                      <a:lnTo>
                        <a:pt x="224" y="34"/>
                      </a:lnTo>
                      <a:lnTo>
                        <a:pt x="229" y="36"/>
                      </a:lnTo>
                      <a:lnTo>
                        <a:pt x="235" y="38"/>
                      </a:lnTo>
                      <a:lnTo>
                        <a:pt x="242" y="39"/>
                      </a:lnTo>
                      <a:lnTo>
                        <a:pt x="249" y="39"/>
                      </a:lnTo>
                      <a:lnTo>
                        <a:pt x="254" y="37"/>
                      </a:lnTo>
                      <a:lnTo>
                        <a:pt x="258" y="35"/>
                      </a:lnTo>
                      <a:lnTo>
                        <a:pt x="260" y="32"/>
                      </a:lnTo>
                      <a:lnTo>
                        <a:pt x="265" y="35"/>
                      </a:lnTo>
                      <a:lnTo>
                        <a:pt x="270" y="38"/>
                      </a:lnTo>
                      <a:lnTo>
                        <a:pt x="275" y="42"/>
                      </a:lnTo>
                      <a:lnTo>
                        <a:pt x="278" y="45"/>
                      </a:lnTo>
                      <a:lnTo>
                        <a:pt x="280" y="48"/>
                      </a:lnTo>
                      <a:lnTo>
                        <a:pt x="282" y="50"/>
                      </a:lnTo>
                      <a:lnTo>
                        <a:pt x="284" y="54"/>
                      </a:lnTo>
                      <a:lnTo>
                        <a:pt x="286" y="58"/>
                      </a:lnTo>
                      <a:lnTo>
                        <a:pt x="289" y="63"/>
                      </a:lnTo>
                      <a:lnTo>
                        <a:pt x="290" y="69"/>
                      </a:lnTo>
                      <a:lnTo>
                        <a:pt x="294" y="62"/>
                      </a:lnTo>
                      <a:lnTo>
                        <a:pt x="299" y="55"/>
                      </a:lnTo>
                      <a:lnTo>
                        <a:pt x="308" y="48"/>
                      </a:lnTo>
                      <a:lnTo>
                        <a:pt x="312" y="45"/>
                      </a:lnTo>
                      <a:lnTo>
                        <a:pt x="322" y="40"/>
                      </a:lnTo>
                      <a:lnTo>
                        <a:pt x="333" y="36"/>
                      </a:lnTo>
                      <a:lnTo>
                        <a:pt x="329" y="44"/>
                      </a:lnTo>
                      <a:lnTo>
                        <a:pt x="329" y="49"/>
                      </a:lnTo>
                      <a:lnTo>
                        <a:pt x="333" y="55"/>
                      </a:lnTo>
                      <a:lnTo>
                        <a:pt x="337" y="59"/>
                      </a:lnTo>
                      <a:lnTo>
                        <a:pt x="341" y="63"/>
                      </a:lnTo>
                      <a:lnTo>
                        <a:pt x="345" y="68"/>
                      </a:lnTo>
                      <a:lnTo>
                        <a:pt x="350" y="73"/>
                      </a:lnTo>
                      <a:lnTo>
                        <a:pt x="353" y="76"/>
                      </a:lnTo>
                      <a:lnTo>
                        <a:pt x="356" y="82"/>
                      </a:lnTo>
                      <a:lnTo>
                        <a:pt x="358" y="89"/>
                      </a:lnTo>
                      <a:lnTo>
                        <a:pt x="358" y="94"/>
                      </a:lnTo>
                      <a:lnTo>
                        <a:pt x="358" y="101"/>
                      </a:lnTo>
                      <a:lnTo>
                        <a:pt x="356" y="105"/>
                      </a:lnTo>
                      <a:lnTo>
                        <a:pt x="354" y="111"/>
                      </a:lnTo>
                      <a:lnTo>
                        <a:pt x="364" y="107"/>
                      </a:lnTo>
                      <a:lnTo>
                        <a:pt x="371" y="105"/>
                      </a:lnTo>
                      <a:lnTo>
                        <a:pt x="377" y="101"/>
                      </a:lnTo>
                      <a:lnTo>
                        <a:pt x="380" y="96"/>
                      </a:lnTo>
                      <a:lnTo>
                        <a:pt x="384" y="89"/>
                      </a:lnTo>
                      <a:lnTo>
                        <a:pt x="389" y="85"/>
                      </a:lnTo>
                      <a:lnTo>
                        <a:pt x="394" y="80"/>
                      </a:lnTo>
                      <a:lnTo>
                        <a:pt x="399" y="78"/>
                      </a:lnTo>
                      <a:lnTo>
                        <a:pt x="408" y="75"/>
                      </a:lnTo>
                      <a:lnTo>
                        <a:pt x="416" y="75"/>
                      </a:lnTo>
                      <a:lnTo>
                        <a:pt x="424" y="75"/>
                      </a:lnTo>
                      <a:lnTo>
                        <a:pt x="434" y="76"/>
                      </a:lnTo>
                      <a:lnTo>
                        <a:pt x="441" y="77"/>
                      </a:lnTo>
                      <a:lnTo>
                        <a:pt x="451" y="81"/>
                      </a:lnTo>
                      <a:lnTo>
                        <a:pt x="443" y="82"/>
                      </a:lnTo>
                      <a:lnTo>
                        <a:pt x="438" y="84"/>
                      </a:lnTo>
                      <a:lnTo>
                        <a:pt x="434" y="87"/>
                      </a:lnTo>
                      <a:lnTo>
                        <a:pt x="432" y="90"/>
                      </a:lnTo>
                      <a:lnTo>
                        <a:pt x="432" y="94"/>
                      </a:lnTo>
                      <a:lnTo>
                        <a:pt x="433" y="97"/>
                      </a:lnTo>
                      <a:lnTo>
                        <a:pt x="434" y="98"/>
                      </a:lnTo>
                      <a:lnTo>
                        <a:pt x="437" y="100"/>
                      </a:lnTo>
                      <a:lnTo>
                        <a:pt x="443" y="104"/>
                      </a:lnTo>
                      <a:lnTo>
                        <a:pt x="447" y="106"/>
                      </a:lnTo>
                      <a:lnTo>
                        <a:pt x="455" y="107"/>
                      </a:lnTo>
                      <a:lnTo>
                        <a:pt x="461" y="107"/>
                      </a:lnTo>
                      <a:lnTo>
                        <a:pt x="469" y="107"/>
                      </a:lnTo>
                      <a:lnTo>
                        <a:pt x="477" y="105"/>
                      </a:lnTo>
                      <a:lnTo>
                        <a:pt x="483" y="104"/>
                      </a:lnTo>
                      <a:lnTo>
                        <a:pt x="488" y="103"/>
                      </a:lnTo>
                      <a:lnTo>
                        <a:pt x="493" y="100"/>
                      </a:lnTo>
                      <a:lnTo>
                        <a:pt x="496" y="97"/>
                      </a:lnTo>
                      <a:lnTo>
                        <a:pt x="500" y="93"/>
                      </a:lnTo>
                      <a:lnTo>
                        <a:pt x="501" y="89"/>
                      </a:lnTo>
                      <a:lnTo>
                        <a:pt x="501" y="84"/>
                      </a:lnTo>
                      <a:lnTo>
                        <a:pt x="500" y="79"/>
                      </a:lnTo>
                      <a:lnTo>
                        <a:pt x="497" y="73"/>
                      </a:lnTo>
                      <a:lnTo>
                        <a:pt x="495" y="69"/>
                      </a:lnTo>
                      <a:lnTo>
                        <a:pt x="492" y="65"/>
                      </a:lnTo>
                      <a:lnTo>
                        <a:pt x="488" y="60"/>
                      </a:lnTo>
                      <a:lnTo>
                        <a:pt x="483" y="55"/>
                      </a:lnTo>
                      <a:lnTo>
                        <a:pt x="491" y="57"/>
                      </a:lnTo>
                      <a:lnTo>
                        <a:pt x="502" y="59"/>
                      </a:lnTo>
                      <a:lnTo>
                        <a:pt x="512" y="62"/>
                      </a:lnTo>
                      <a:lnTo>
                        <a:pt x="522" y="66"/>
                      </a:lnTo>
                      <a:lnTo>
                        <a:pt x="530" y="70"/>
                      </a:lnTo>
                      <a:lnTo>
                        <a:pt x="538" y="75"/>
                      </a:lnTo>
                      <a:lnTo>
                        <a:pt x="544" y="80"/>
                      </a:lnTo>
                      <a:lnTo>
                        <a:pt x="549" y="85"/>
                      </a:lnTo>
                      <a:lnTo>
                        <a:pt x="554" y="91"/>
                      </a:lnTo>
                      <a:lnTo>
                        <a:pt x="560" y="97"/>
                      </a:lnTo>
                      <a:lnTo>
                        <a:pt x="563" y="102"/>
                      </a:lnTo>
                      <a:lnTo>
                        <a:pt x="567" y="107"/>
                      </a:lnTo>
                      <a:lnTo>
                        <a:pt x="570" y="113"/>
                      </a:lnTo>
                      <a:lnTo>
                        <a:pt x="573" y="120"/>
                      </a:lnTo>
                      <a:lnTo>
                        <a:pt x="575" y="129"/>
                      </a:lnTo>
                      <a:lnTo>
                        <a:pt x="577" y="137"/>
                      </a:lnTo>
                      <a:lnTo>
                        <a:pt x="577" y="141"/>
                      </a:lnTo>
                      <a:lnTo>
                        <a:pt x="577" y="148"/>
                      </a:lnTo>
                      <a:lnTo>
                        <a:pt x="576" y="155"/>
                      </a:lnTo>
                      <a:lnTo>
                        <a:pt x="574" y="162"/>
                      </a:lnTo>
                      <a:lnTo>
                        <a:pt x="570" y="172"/>
                      </a:lnTo>
                      <a:lnTo>
                        <a:pt x="567" y="178"/>
                      </a:lnTo>
                      <a:lnTo>
                        <a:pt x="561" y="189"/>
                      </a:lnTo>
                      <a:lnTo>
                        <a:pt x="558" y="197"/>
                      </a:lnTo>
                      <a:lnTo>
                        <a:pt x="554" y="204"/>
                      </a:lnTo>
                      <a:lnTo>
                        <a:pt x="551" y="209"/>
                      </a:lnTo>
                      <a:lnTo>
                        <a:pt x="552" y="215"/>
                      </a:lnTo>
                      <a:lnTo>
                        <a:pt x="553" y="220"/>
                      </a:lnTo>
                      <a:lnTo>
                        <a:pt x="558" y="224"/>
                      </a:lnTo>
                      <a:lnTo>
                        <a:pt x="564" y="220"/>
                      </a:lnTo>
                      <a:lnTo>
                        <a:pt x="568" y="216"/>
                      </a:lnTo>
                      <a:lnTo>
                        <a:pt x="575" y="212"/>
                      </a:lnTo>
                      <a:lnTo>
                        <a:pt x="583" y="209"/>
                      </a:lnTo>
                      <a:lnTo>
                        <a:pt x="591" y="206"/>
                      </a:lnTo>
                      <a:lnTo>
                        <a:pt x="601" y="203"/>
                      </a:lnTo>
                      <a:lnTo>
                        <a:pt x="610" y="201"/>
                      </a:lnTo>
                      <a:lnTo>
                        <a:pt x="619" y="199"/>
                      </a:lnTo>
                      <a:lnTo>
                        <a:pt x="605" y="217"/>
                      </a:lnTo>
                      <a:lnTo>
                        <a:pt x="603" y="224"/>
                      </a:lnTo>
                      <a:lnTo>
                        <a:pt x="604" y="233"/>
                      </a:lnTo>
                      <a:lnTo>
                        <a:pt x="605" y="240"/>
                      </a:lnTo>
                      <a:lnTo>
                        <a:pt x="608" y="246"/>
                      </a:lnTo>
                      <a:lnTo>
                        <a:pt x="614" y="244"/>
                      </a:lnTo>
                      <a:lnTo>
                        <a:pt x="619" y="240"/>
                      </a:lnTo>
                      <a:lnTo>
                        <a:pt x="622" y="236"/>
                      </a:lnTo>
                      <a:lnTo>
                        <a:pt x="627" y="228"/>
                      </a:lnTo>
                      <a:lnTo>
                        <a:pt x="633" y="235"/>
                      </a:lnTo>
                      <a:lnTo>
                        <a:pt x="635" y="240"/>
                      </a:lnTo>
                      <a:lnTo>
                        <a:pt x="636" y="247"/>
                      </a:lnTo>
                      <a:lnTo>
                        <a:pt x="637" y="253"/>
                      </a:lnTo>
                      <a:lnTo>
                        <a:pt x="637" y="259"/>
                      </a:lnTo>
                      <a:lnTo>
                        <a:pt x="636" y="264"/>
                      </a:lnTo>
                      <a:lnTo>
                        <a:pt x="632" y="270"/>
                      </a:lnTo>
                      <a:lnTo>
                        <a:pt x="629" y="273"/>
                      </a:lnTo>
                      <a:lnTo>
                        <a:pt x="623" y="278"/>
                      </a:lnTo>
                      <a:lnTo>
                        <a:pt x="618" y="283"/>
                      </a:lnTo>
                      <a:lnTo>
                        <a:pt x="614" y="288"/>
                      </a:lnTo>
                      <a:lnTo>
                        <a:pt x="609" y="292"/>
                      </a:lnTo>
                      <a:lnTo>
                        <a:pt x="603" y="299"/>
                      </a:lnTo>
                      <a:lnTo>
                        <a:pt x="599" y="307"/>
                      </a:lnTo>
                      <a:lnTo>
                        <a:pt x="597" y="313"/>
                      </a:lnTo>
                      <a:lnTo>
                        <a:pt x="582" y="313"/>
                      </a:lnTo>
                      <a:lnTo>
                        <a:pt x="563" y="313"/>
                      </a:lnTo>
                      <a:lnTo>
                        <a:pt x="544" y="312"/>
                      </a:lnTo>
                      <a:lnTo>
                        <a:pt x="527" y="309"/>
                      </a:lnTo>
                      <a:lnTo>
                        <a:pt x="519" y="308"/>
                      </a:lnTo>
                      <a:lnTo>
                        <a:pt x="507" y="305"/>
                      </a:lnTo>
                      <a:lnTo>
                        <a:pt x="496" y="301"/>
                      </a:lnTo>
                      <a:lnTo>
                        <a:pt x="486" y="297"/>
                      </a:lnTo>
                      <a:lnTo>
                        <a:pt x="475" y="295"/>
                      </a:lnTo>
                      <a:lnTo>
                        <a:pt x="465" y="293"/>
                      </a:lnTo>
                      <a:lnTo>
                        <a:pt x="455" y="291"/>
                      </a:lnTo>
                      <a:lnTo>
                        <a:pt x="443" y="289"/>
                      </a:lnTo>
                      <a:lnTo>
                        <a:pt x="431" y="287"/>
                      </a:lnTo>
                      <a:lnTo>
                        <a:pt x="420" y="283"/>
                      </a:lnTo>
                      <a:lnTo>
                        <a:pt x="408" y="279"/>
                      </a:lnTo>
                      <a:lnTo>
                        <a:pt x="399" y="275"/>
                      </a:lnTo>
                      <a:lnTo>
                        <a:pt x="380" y="266"/>
                      </a:lnTo>
                      <a:lnTo>
                        <a:pt x="369" y="261"/>
                      </a:lnTo>
                      <a:lnTo>
                        <a:pt x="356" y="258"/>
                      </a:lnTo>
                      <a:lnTo>
                        <a:pt x="339" y="253"/>
                      </a:lnTo>
                      <a:lnTo>
                        <a:pt x="318" y="250"/>
                      </a:lnTo>
                      <a:lnTo>
                        <a:pt x="296" y="248"/>
                      </a:lnTo>
                      <a:lnTo>
                        <a:pt x="236" y="245"/>
                      </a:lnTo>
                      <a:lnTo>
                        <a:pt x="187" y="228"/>
                      </a:lnTo>
                      <a:lnTo>
                        <a:pt x="150" y="213"/>
                      </a:lnTo>
                      <a:lnTo>
                        <a:pt x="90" y="212"/>
                      </a:lnTo>
                      <a:lnTo>
                        <a:pt x="34" y="205"/>
                      </a:lnTo>
                      <a:lnTo>
                        <a:pt x="5" y="188"/>
                      </a:lnTo>
                    </a:path>
                  </a:pathLst>
                </a:custGeom>
                <a:solidFill>
                  <a:srgbClr val="FF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3559" y="1437"/>
                  <a:ext cx="80" cy="90"/>
                </a:xfrm>
                <a:custGeom>
                  <a:avLst/>
                  <a:gdLst>
                    <a:gd name="T0" fmla="*/ 11 w 80"/>
                    <a:gd name="T1" fmla="*/ 81 h 90"/>
                    <a:gd name="T2" fmla="*/ 3 w 80"/>
                    <a:gd name="T3" fmla="*/ 72 h 90"/>
                    <a:gd name="T4" fmla="*/ 0 w 80"/>
                    <a:gd name="T5" fmla="*/ 63 h 90"/>
                    <a:gd name="T6" fmla="*/ 0 w 80"/>
                    <a:gd name="T7" fmla="*/ 53 h 90"/>
                    <a:gd name="T8" fmla="*/ 3 w 80"/>
                    <a:gd name="T9" fmla="*/ 44 h 90"/>
                    <a:gd name="T10" fmla="*/ 8 w 80"/>
                    <a:gd name="T11" fmla="*/ 37 h 90"/>
                    <a:gd name="T12" fmla="*/ 9 w 80"/>
                    <a:gd name="T13" fmla="*/ 29 h 90"/>
                    <a:gd name="T14" fmla="*/ 7 w 80"/>
                    <a:gd name="T15" fmla="*/ 24 h 90"/>
                    <a:gd name="T16" fmla="*/ 4 w 80"/>
                    <a:gd name="T17" fmla="*/ 18 h 90"/>
                    <a:gd name="T18" fmla="*/ 4 w 80"/>
                    <a:gd name="T19" fmla="*/ 16 h 90"/>
                    <a:gd name="T20" fmla="*/ 11 w 80"/>
                    <a:gd name="T21" fmla="*/ 20 h 90"/>
                    <a:gd name="T22" fmla="*/ 14 w 80"/>
                    <a:gd name="T23" fmla="*/ 21 h 90"/>
                    <a:gd name="T24" fmla="*/ 14 w 80"/>
                    <a:gd name="T25" fmla="*/ 13 h 90"/>
                    <a:gd name="T26" fmla="*/ 8 w 80"/>
                    <a:gd name="T27" fmla="*/ 3 h 90"/>
                    <a:gd name="T28" fmla="*/ 8 w 80"/>
                    <a:gd name="T29" fmla="*/ 0 h 90"/>
                    <a:gd name="T30" fmla="*/ 18 w 80"/>
                    <a:gd name="T31" fmla="*/ 1 h 90"/>
                    <a:gd name="T32" fmla="*/ 27 w 80"/>
                    <a:gd name="T33" fmla="*/ 6 h 90"/>
                    <a:gd name="T34" fmla="*/ 33 w 80"/>
                    <a:gd name="T35" fmla="*/ 14 h 90"/>
                    <a:gd name="T36" fmla="*/ 37 w 80"/>
                    <a:gd name="T37" fmla="*/ 17 h 90"/>
                    <a:gd name="T38" fmla="*/ 43 w 80"/>
                    <a:gd name="T39" fmla="*/ 12 h 90"/>
                    <a:gd name="T40" fmla="*/ 54 w 80"/>
                    <a:gd name="T41" fmla="*/ 9 h 90"/>
                    <a:gd name="T42" fmla="*/ 62 w 80"/>
                    <a:gd name="T43" fmla="*/ 9 h 90"/>
                    <a:gd name="T44" fmla="*/ 66 w 80"/>
                    <a:gd name="T45" fmla="*/ 14 h 90"/>
                    <a:gd name="T46" fmla="*/ 59 w 80"/>
                    <a:gd name="T47" fmla="*/ 14 h 90"/>
                    <a:gd name="T48" fmla="*/ 56 w 80"/>
                    <a:gd name="T49" fmla="*/ 16 h 90"/>
                    <a:gd name="T50" fmla="*/ 54 w 80"/>
                    <a:gd name="T51" fmla="*/ 20 h 90"/>
                    <a:gd name="T52" fmla="*/ 55 w 80"/>
                    <a:gd name="T53" fmla="*/ 24 h 90"/>
                    <a:gd name="T54" fmla="*/ 60 w 80"/>
                    <a:gd name="T55" fmla="*/ 27 h 90"/>
                    <a:gd name="T56" fmla="*/ 67 w 80"/>
                    <a:gd name="T57" fmla="*/ 27 h 90"/>
                    <a:gd name="T58" fmla="*/ 67 w 80"/>
                    <a:gd name="T59" fmla="*/ 21 h 90"/>
                    <a:gd name="T60" fmla="*/ 73 w 80"/>
                    <a:gd name="T61" fmla="*/ 25 h 90"/>
                    <a:gd name="T62" fmla="*/ 77 w 80"/>
                    <a:gd name="T63" fmla="*/ 32 h 90"/>
                    <a:gd name="T64" fmla="*/ 77 w 80"/>
                    <a:gd name="T65" fmla="*/ 38 h 90"/>
                    <a:gd name="T66" fmla="*/ 73 w 80"/>
                    <a:gd name="T67" fmla="*/ 44 h 90"/>
                    <a:gd name="T68" fmla="*/ 67 w 80"/>
                    <a:gd name="T69" fmla="*/ 48 h 90"/>
                    <a:gd name="T70" fmla="*/ 63 w 80"/>
                    <a:gd name="T71" fmla="*/ 52 h 90"/>
                    <a:gd name="T72" fmla="*/ 66 w 80"/>
                    <a:gd name="T73" fmla="*/ 58 h 90"/>
                    <a:gd name="T74" fmla="*/ 72 w 80"/>
                    <a:gd name="T75" fmla="*/ 62 h 90"/>
                    <a:gd name="T76" fmla="*/ 77 w 80"/>
                    <a:gd name="T77" fmla="*/ 61 h 90"/>
                    <a:gd name="T78" fmla="*/ 79 w 80"/>
                    <a:gd name="T79" fmla="*/ 66 h 90"/>
                    <a:gd name="T80" fmla="*/ 77 w 80"/>
                    <a:gd name="T81" fmla="*/ 74 h 90"/>
                    <a:gd name="T82" fmla="*/ 72 w 80"/>
                    <a:gd name="T83" fmla="*/ 81 h 90"/>
                    <a:gd name="T84" fmla="*/ 65 w 80"/>
                    <a:gd name="T85" fmla="*/ 85 h 90"/>
                    <a:gd name="T86" fmla="*/ 57 w 80"/>
                    <a:gd name="T87" fmla="*/ 88 h 90"/>
                    <a:gd name="T88" fmla="*/ 47 w 80"/>
                    <a:gd name="T89" fmla="*/ 89 h 90"/>
                    <a:gd name="T90" fmla="*/ 33 w 80"/>
                    <a:gd name="T91" fmla="*/ 86 h 90"/>
                    <a:gd name="T92" fmla="*/ 18 w 80"/>
                    <a:gd name="T93" fmla="*/ 84 h 9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0"/>
                    <a:gd name="T142" fmla="*/ 0 h 90"/>
                    <a:gd name="T143" fmla="*/ 80 w 80"/>
                    <a:gd name="T144" fmla="*/ 90 h 9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0" h="90">
                      <a:moveTo>
                        <a:pt x="18" y="84"/>
                      </a:moveTo>
                      <a:lnTo>
                        <a:pt x="15" y="83"/>
                      </a:lnTo>
                      <a:lnTo>
                        <a:pt x="11" y="81"/>
                      </a:lnTo>
                      <a:lnTo>
                        <a:pt x="8" y="78"/>
                      </a:lnTo>
                      <a:lnTo>
                        <a:pt x="6" y="75"/>
                      </a:lnTo>
                      <a:lnTo>
                        <a:pt x="3" y="72"/>
                      </a:lnTo>
                      <a:lnTo>
                        <a:pt x="2" y="70"/>
                      </a:lnTo>
                      <a:lnTo>
                        <a:pt x="1" y="66"/>
                      </a:lnTo>
                      <a:lnTo>
                        <a:pt x="0" y="63"/>
                      </a:lnTo>
                      <a:lnTo>
                        <a:pt x="0" y="59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1" y="47"/>
                      </a:lnTo>
                      <a:lnTo>
                        <a:pt x="3" y="44"/>
                      </a:lnTo>
                      <a:lnTo>
                        <a:pt x="4" y="42"/>
                      </a:lnTo>
                      <a:lnTo>
                        <a:pt x="7" y="39"/>
                      </a:lnTo>
                      <a:lnTo>
                        <a:pt x="8" y="37"/>
                      </a:lnTo>
                      <a:lnTo>
                        <a:pt x="9" y="34"/>
                      </a:lnTo>
                      <a:lnTo>
                        <a:pt x="9" y="31"/>
                      </a:lnTo>
                      <a:lnTo>
                        <a:pt x="9" y="29"/>
                      </a:lnTo>
                      <a:lnTo>
                        <a:pt x="8" y="27"/>
                      </a:lnTo>
                      <a:lnTo>
                        <a:pt x="8" y="26"/>
                      </a:lnTo>
                      <a:lnTo>
                        <a:pt x="7" y="24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4" y="16"/>
                      </a:lnTo>
                      <a:lnTo>
                        <a:pt x="7" y="17"/>
                      </a:lnTo>
                      <a:lnTo>
                        <a:pt x="10" y="19"/>
                      </a:lnTo>
                      <a:lnTo>
                        <a:pt x="11" y="20"/>
                      </a:lnTo>
                      <a:lnTo>
                        <a:pt x="12" y="22"/>
                      </a:lnTo>
                      <a:lnTo>
                        <a:pt x="13" y="24"/>
                      </a:lnTo>
                      <a:lnTo>
                        <a:pt x="14" y="21"/>
                      </a:lnTo>
                      <a:lnTo>
                        <a:pt x="15" y="18"/>
                      </a:lnTo>
                      <a:lnTo>
                        <a:pt x="15" y="16"/>
                      </a:lnTo>
                      <a:lnTo>
                        <a:pt x="14" y="13"/>
                      </a:lnTo>
                      <a:lnTo>
                        <a:pt x="12" y="9"/>
                      </a:lnTo>
                      <a:lnTo>
                        <a:pt x="10" y="6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4" y="4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31" y="11"/>
                      </a:lnTo>
                      <a:lnTo>
                        <a:pt x="33" y="14"/>
                      </a:lnTo>
                      <a:lnTo>
                        <a:pt x="35" y="17"/>
                      </a:lnTo>
                      <a:lnTo>
                        <a:pt x="36" y="21"/>
                      </a:lnTo>
                      <a:lnTo>
                        <a:pt x="37" y="17"/>
                      </a:lnTo>
                      <a:lnTo>
                        <a:pt x="39" y="16"/>
                      </a:lnTo>
                      <a:lnTo>
                        <a:pt x="41" y="14"/>
                      </a:lnTo>
                      <a:lnTo>
                        <a:pt x="43" y="12"/>
                      </a:lnTo>
                      <a:lnTo>
                        <a:pt x="47" y="10"/>
                      </a:lnTo>
                      <a:lnTo>
                        <a:pt x="50" y="9"/>
                      </a:lnTo>
                      <a:lnTo>
                        <a:pt x="54" y="9"/>
                      </a:lnTo>
                      <a:lnTo>
                        <a:pt x="57" y="8"/>
                      </a:lnTo>
                      <a:lnTo>
                        <a:pt x="60" y="9"/>
                      </a:lnTo>
                      <a:lnTo>
                        <a:pt x="62" y="9"/>
                      </a:lnTo>
                      <a:lnTo>
                        <a:pt x="64" y="10"/>
                      </a:lnTo>
                      <a:lnTo>
                        <a:pt x="65" y="12"/>
                      </a:lnTo>
                      <a:lnTo>
                        <a:pt x="66" y="14"/>
                      </a:lnTo>
                      <a:lnTo>
                        <a:pt x="64" y="14"/>
                      </a:lnTo>
                      <a:lnTo>
                        <a:pt x="61" y="14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57" y="15"/>
                      </a:lnTo>
                      <a:lnTo>
                        <a:pt x="56" y="16"/>
                      </a:lnTo>
                      <a:lnTo>
                        <a:pt x="55" y="17"/>
                      </a:lnTo>
                      <a:lnTo>
                        <a:pt x="54" y="19"/>
                      </a:lnTo>
                      <a:lnTo>
                        <a:pt x="54" y="20"/>
                      </a:lnTo>
                      <a:lnTo>
                        <a:pt x="54" y="22"/>
                      </a:lnTo>
                      <a:lnTo>
                        <a:pt x="54" y="23"/>
                      </a:lnTo>
                      <a:lnTo>
                        <a:pt x="55" y="24"/>
                      </a:lnTo>
                      <a:lnTo>
                        <a:pt x="56" y="25"/>
                      </a:lnTo>
                      <a:lnTo>
                        <a:pt x="58" y="26"/>
                      </a:lnTo>
                      <a:lnTo>
                        <a:pt x="60" y="27"/>
                      </a:lnTo>
                      <a:lnTo>
                        <a:pt x="62" y="28"/>
                      </a:lnTo>
                      <a:lnTo>
                        <a:pt x="65" y="28"/>
                      </a:lnTo>
                      <a:lnTo>
                        <a:pt x="67" y="27"/>
                      </a:lnTo>
                      <a:lnTo>
                        <a:pt x="68" y="25"/>
                      </a:lnTo>
                      <a:lnTo>
                        <a:pt x="68" y="23"/>
                      </a:lnTo>
                      <a:lnTo>
                        <a:pt x="67" y="21"/>
                      </a:lnTo>
                      <a:lnTo>
                        <a:pt x="69" y="22"/>
                      </a:lnTo>
                      <a:lnTo>
                        <a:pt x="71" y="24"/>
                      </a:lnTo>
                      <a:lnTo>
                        <a:pt x="73" y="25"/>
                      </a:lnTo>
                      <a:lnTo>
                        <a:pt x="75" y="28"/>
                      </a:lnTo>
                      <a:lnTo>
                        <a:pt x="76" y="30"/>
                      </a:lnTo>
                      <a:lnTo>
                        <a:pt x="77" y="32"/>
                      </a:lnTo>
                      <a:lnTo>
                        <a:pt x="77" y="34"/>
                      </a:lnTo>
                      <a:lnTo>
                        <a:pt x="77" y="36"/>
                      </a:lnTo>
                      <a:lnTo>
                        <a:pt x="77" y="38"/>
                      </a:lnTo>
                      <a:lnTo>
                        <a:pt x="76" y="40"/>
                      </a:lnTo>
                      <a:lnTo>
                        <a:pt x="75" y="42"/>
                      </a:lnTo>
                      <a:lnTo>
                        <a:pt x="73" y="44"/>
                      </a:lnTo>
                      <a:lnTo>
                        <a:pt x="71" y="45"/>
                      </a:lnTo>
                      <a:lnTo>
                        <a:pt x="69" y="46"/>
                      </a:lnTo>
                      <a:lnTo>
                        <a:pt x="67" y="48"/>
                      </a:lnTo>
                      <a:lnTo>
                        <a:pt x="65" y="49"/>
                      </a:lnTo>
                      <a:lnTo>
                        <a:pt x="64" y="50"/>
                      </a:lnTo>
                      <a:lnTo>
                        <a:pt x="63" y="52"/>
                      </a:lnTo>
                      <a:lnTo>
                        <a:pt x="63" y="54"/>
                      </a:lnTo>
                      <a:lnTo>
                        <a:pt x="65" y="56"/>
                      </a:lnTo>
                      <a:lnTo>
                        <a:pt x="66" y="58"/>
                      </a:lnTo>
                      <a:lnTo>
                        <a:pt x="68" y="60"/>
                      </a:lnTo>
                      <a:lnTo>
                        <a:pt x="70" y="61"/>
                      </a:lnTo>
                      <a:lnTo>
                        <a:pt x="72" y="62"/>
                      </a:lnTo>
                      <a:lnTo>
                        <a:pt x="74" y="61"/>
                      </a:lnTo>
                      <a:lnTo>
                        <a:pt x="75" y="59"/>
                      </a:lnTo>
                      <a:lnTo>
                        <a:pt x="77" y="61"/>
                      </a:lnTo>
                      <a:lnTo>
                        <a:pt x="77" y="62"/>
                      </a:lnTo>
                      <a:lnTo>
                        <a:pt x="78" y="64"/>
                      </a:lnTo>
                      <a:lnTo>
                        <a:pt x="79" y="66"/>
                      </a:lnTo>
                      <a:lnTo>
                        <a:pt x="79" y="69"/>
                      </a:lnTo>
                      <a:lnTo>
                        <a:pt x="77" y="71"/>
                      </a:lnTo>
                      <a:lnTo>
                        <a:pt x="77" y="74"/>
                      </a:lnTo>
                      <a:lnTo>
                        <a:pt x="75" y="76"/>
                      </a:lnTo>
                      <a:lnTo>
                        <a:pt x="74" y="78"/>
                      </a:lnTo>
                      <a:lnTo>
                        <a:pt x="72" y="81"/>
                      </a:lnTo>
                      <a:lnTo>
                        <a:pt x="69" y="82"/>
                      </a:lnTo>
                      <a:lnTo>
                        <a:pt x="67" y="84"/>
                      </a:lnTo>
                      <a:lnTo>
                        <a:pt x="65" y="85"/>
                      </a:lnTo>
                      <a:lnTo>
                        <a:pt x="63" y="87"/>
                      </a:lnTo>
                      <a:lnTo>
                        <a:pt x="60" y="87"/>
                      </a:lnTo>
                      <a:lnTo>
                        <a:pt x="57" y="88"/>
                      </a:lnTo>
                      <a:lnTo>
                        <a:pt x="53" y="89"/>
                      </a:lnTo>
                      <a:lnTo>
                        <a:pt x="50" y="89"/>
                      </a:lnTo>
                      <a:lnTo>
                        <a:pt x="47" y="89"/>
                      </a:lnTo>
                      <a:lnTo>
                        <a:pt x="43" y="87"/>
                      </a:lnTo>
                      <a:lnTo>
                        <a:pt x="39" y="86"/>
                      </a:lnTo>
                      <a:lnTo>
                        <a:pt x="33" y="86"/>
                      </a:lnTo>
                      <a:lnTo>
                        <a:pt x="28" y="86"/>
                      </a:lnTo>
                      <a:lnTo>
                        <a:pt x="22" y="85"/>
                      </a:lnTo>
                      <a:lnTo>
                        <a:pt x="18" y="84"/>
                      </a:lnTo>
                    </a:path>
                  </a:pathLst>
                </a:custGeom>
                <a:solidFill>
                  <a:srgbClr val="FF8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3627" y="1355"/>
                  <a:ext cx="381" cy="238"/>
                </a:xfrm>
                <a:custGeom>
                  <a:avLst/>
                  <a:gdLst>
                    <a:gd name="T0" fmla="*/ 0 w 381"/>
                    <a:gd name="T1" fmla="*/ 154 h 238"/>
                    <a:gd name="T2" fmla="*/ 14 w 381"/>
                    <a:gd name="T3" fmla="*/ 123 h 238"/>
                    <a:gd name="T4" fmla="*/ 33 w 381"/>
                    <a:gd name="T5" fmla="*/ 98 h 238"/>
                    <a:gd name="T6" fmla="*/ 33 w 381"/>
                    <a:gd name="T7" fmla="*/ 73 h 238"/>
                    <a:gd name="T8" fmla="*/ 66 w 381"/>
                    <a:gd name="T9" fmla="*/ 91 h 238"/>
                    <a:gd name="T10" fmla="*/ 81 w 381"/>
                    <a:gd name="T11" fmla="*/ 36 h 238"/>
                    <a:gd name="T12" fmla="*/ 94 w 381"/>
                    <a:gd name="T13" fmla="*/ 21 h 238"/>
                    <a:gd name="T14" fmla="*/ 114 w 381"/>
                    <a:gd name="T15" fmla="*/ 29 h 238"/>
                    <a:gd name="T16" fmla="*/ 133 w 381"/>
                    <a:gd name="T17" fmla="*/ 10 h 238"/>
                    <a:gd name="T18" fmla="*/ 163 w 381"/>
                    <a:gd name="T19" fmla="*/ 19 h 238"/>
                    <a:gd name="T20" fmla="*/ 173 w 381"/>
                    <a:gd name="T21" fmla="*/ 40 h 238"/>
                    <a:gd name="T22" fmla="*/ 208 w 381"/>
                    <a:gd name="T23" fmla="*/ 48 h 238"/>
                    <a:gd name="T24" fmla="*/ 242 w 381"/>
                    <a:gd name="T25" fmla="*/ 41 h 238"/>
                    <a:gd name="T26" fmla="*/ 266 w 381"/>
                    <a:gd name="T27" fmla="*/ 25 h 238"/>
                    <a:gd name="T28" fmla="*/ 278 w 381"/>
                    <a:gd name="T29" fmla="*/ 26 h 238"/>
                    <a:gd name="T30" fmla="*/ 266 w 381"/>
                    <a:gd name="T31" fmla="*/ 57 h 238"/>
                    <a:gd name="T32" fmla="*/ 221 w 381"/>
                    <a:gd name="T33" fmla="*/ 78 h 238"/>
                    <a:gd name="T34" fmla="*/ 219 w 381"/>
                    <a:gd name="T35" fmla="*/ 88 h 238"/>
                    <a:gd name="T36" fmla="*/ 276 w 381"/>
                    <a:gd name="T37" fmla="*/ 81 h 238"/>
                    <a:gd name="T38" fmla="*/ 316 w 381"/>
                    <a:gd name="T39" fmla="*/ 80 h 238"/>
                    <a:gd name="T40" fmla="*/ 305 w 381"/>
                    <a:gd name="T41" fmla="*/ 98 h 238"/>
                    <a:gd name="T42" fmla="*/ 284 w 381"/>
                    <a:gd name="T43" fmla="*/ 108 h 238"/>
                    <a:gd name="T44" fmla="*/ 278 w 381"/>
                    <a:gd name="T45" fmla="*/ 123 h 238"/>
                    <a:gd name="T46" fmla="*/ 282 w 381"/>
                    <a:gd name="T47" fmla="*/ 133 h 238"/>
                    <a:gd name="T48" fmla="*/ 306 w 381"/>
                    <a:gd name="T49" fmla="*/ 136 h 238"/>
                    <a:gd name="T50" fmla="*/ 317 w 381"/>
                    <a:gd name="T51" fmla="*/ 120 h 238"/>
                    <a:gd name="T52" fmla="*/ 328 w 381"/>
                    <a:gd name="T53" fmla="*/ 109 h 238"/>
                    <a:gd name="T54" fmla="*/ 337 w 381"/>
                    <a:gd name="T55" fmla="*/ 116 h 238"/>
                    <a:gd name="T56" fmla="*/ 340 w 381"/>
                    <a:gd name="T57" fmla="*/ 131 h 238"/>
                    <a:gd name="T58" fmla="*/ 334 w 381"/>
                    <a:gd name="T59" fmla="*/ 139 h 238"/>
                    <a:gd name="T60" fmla="*/ 323 w 381"/>
                    <a:gd name="T61" fmla="*/ 153 h 238"/>
                    <a:gd name="T62" fmla="*/ 319 w 381"/>
                    <a:gd name="T63" fmla="*/ 169 h 238"/>
                    <a:gd name="T64" fmla="*/ 328 w 381"/>
                    <a:gd name="T65" fmla="*/ 177 h 238"/>
                    <a:gd name="T66" fmla="*/ 346 w 381"/>
                    <a:gd name="T67" fmla="*/ 175 h 238"/>
                    <a:gd name="T68" fmla="*/ 363 w 381"/>
                    <a:gd name="T69" fmla="*/ 168 h 238"/>
                    <a:gd name="T70" fmla="*/ 374 w 381"/>
                    <a:gd name="T71" fmla="*/ 160 h 238"/>
                    <a:gd name="T72" fmla="*/ 380 w 381"/>
                    <a:gd name="T73" fmla="*/ 164 h 238"/>
                    <a:gd name="T74" fmla="*/ 374 w 381"/>
                    <a:gd name="T75" fmla="*/ 179 h 238"/>
                    <a:gd name="T76" fmla="*/ 347 w 381"/>
                    <a:gd name="T77" fmla="*/ 198 h 238"/>
                    <a:gd name="T78" fmla="*/ 307 w 381"/>
                    <a:gd name="T79" fmla="*/ 220 h 238"/>
                    <a:gd name="T80" fmla="*/ 271 w 381"/>
                    <a:gd name="T81" fmla="*/ 237 h 238"/>
                    <a:gd name="T82" fmla="*/ 224 w 381"/>
                    <a:gd name="T83" fmla="*/ 227 h 238"/>
                    <a:gd name="T84" fmla="*/ 197 w 381"/>
                    <a:gd name="T85" fmla="*/ 207 h 238"/>
                    <a:gd name="T86" fmla="*/ 139 w 381"/>
                    <a:gd name="T87" fmla="*/ 203 h 238"/>
                    <a:gd name="T88" fmla="*/ 99 w 381"/>
                    <a:gd name="T89" fmla="*/ 196 h 238"/>
                    <a:gd name="T90" fmla="*/ 26 w 381"/>
                    <a:gd name="T91" fmla="*/ 184 h 2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1"/>
                    <a:gd name="T139" fmla="*/ 0 h 238"/>
                    <a:gd name="T140" fmla="*/ 381 w 381"/>
                    <a:gd name="T141" fmla="*/ 238 h 2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1" h="238">
                      <a:moveTo>
                        <a:pt x="11" y="179"/>
                      </a:moveTo>
                      <a:lnTo>
                        <a:pt x="2" y="170"/>
                      </a:lnTo>
                      <a:lnTo>
                        <a:pt x="0" y="154"/>
                      </a:lnTo>
                      <a:lnTo>
                        <a:pt x="1" y="140"/>
                      </a:lnTo>
                      <a:lnTo>
                        <a:pt x="5" y="128"/>
                      </a:lnTo>
                      <a:lnTo>
                        <a:pt x="14" y="123"/>
                      </a:lnTo>
                      <a:lnTo>
                        <a:pt x="37" y="118"/>
                      </a:lnTo>
                      <a:lnTo>
                        <a:pt x="36" y="109"/>
                      </a:lnTo>
                      <a:lnTo>
                        <a:pt x="33" y="98"/>
                      </a:lnTo>
                      <a:lnTo>
                        <a:pt x="30" y="91"/>
                      </a:lnTo>
                      <a:lnTo>
                        <a:pt x="30" y="82"/>
                      </a:lnTo>
                      <a:lnTo>
                        <a:pt x="33" y="73"/>
                      </a:lnTo>
                      <a:lnTo>
                        <a:pt x="41" y="62"/>
                      </a:lnTo>
                      <a:lnTo>
                        <a:pt x="53" y="73"/>
                      </a:lnTo>
                      <a:lnTo>
                        <a:pt x="66" y="91"/>
                      </a:lnTo>
                      <a:lnTo>
                        <a:pt x="76" y="93"/>
                      </a:lnTo>
                      <a:lnTo>
                        <a:pt x="81" y="65"/>
                      </a:lnTo>
                      <a:lnTo>
                        <a:pt x="81" y="36"/>
                      </a:lnTo>
                      <a:lnTo>
                        <a:pt x="71" y="15"/>
                      </a:lnTo>
                      <a:lnTo>
                        <a:pt x="81" y="17"/>
                      </a:lnTo>
                      <a:lnTo>
                        <a:pt x="94" y="21"/>
                      </a:lnTo>
                      <a:lnTo>
                        <a:pt x="104" y="29"/>
                      </a:lnTo>
                      <a:lnTo>
                        <a:pt x="113" y="39"/>
                      </a:lnTo>
                      <a:lnTo>
                        <a:pt x="114" y="29"/>
                      </a:lnTo>
                      <a:lnTo>
                        <a:pt x="118" y="21"/>
                      </a:lnTo>
                      <a:lnTo>
                        <a:pt x="125" y="16"/>
                      </a:lnTo>
                      <a:lnTo>
                        <a:pt x="133" y="10"/>
                      </a:lnTo>
                      <a:lnTo>
                        <a:pt x="156" y="0"/>
                      </a:lnTo>
                      <a:lnTo>
                        <a:pt x="159" y="12"/>
                      </a:lnTo>
                      <a:lnTo>
                        <a:pt x="163" y="19"/>
                      </a:lnTo>
                      <a:lnTo>
                        <a:pt x="164" y="24"/>
                      </a:lnTo>
                      <a:lnTo>
                        <a:pt x="167" y="30"/>
                      </a:lnTo>
                      <a:lnTo>
                        <a:pt x="173" y="40"/>
                      </a:lnTo>
                      <a:lnTo>
                        <a:pt x="182" y="45"/>
                      </a:lnTo>
                      <a:lnTo>
                        <a:pt x="192" y="48"/>
                      </a:lnTo>
                      <a:lnTo>
                        <a:pt x="208" y="48"/>
                      </a:lnTo>
                      <a:lnTo>
                        <a:pt x="219" y="47"/>
                      </a:lnTo>
                      <a:lnTo>
                        <a:pt x="232" y="45"/>
                      </a:lnTo>
                      <a:lnTo>
                        <a:pt x="242" y="41"/>
                      </a:lnTo>
                      <a:lnTo>
                        <a:pt x="252" y="35"/>
                      </a:lnTo>
                      <a:lnTo>
                        <a:pt x="259" y="30"/>
                      </a:lnTo>
                      <a:lnTo>
                        <a:pt x="266" y="25"/>
                      </a:lnTo>
                      <a:lnTo>
                        <a:pt x="272" y="20"/>
                      </a:lnTo>
                      <a:lnTo>
                        <a:pt x="280" y="14"/>
                      </a:lnTo>
                      <a:lnTo>
                        <a:pt x="278" y="26"/>
                      </a:lnTo>
                      <a:lnTo>
                        <a:pt x="277" y="35"/>
                      </a:lnTo>
                      <a:lnTo>
                        <a:pt x="275" y="45"/>
                      </a:lnTo>
                      <a:lnTo>
                        <a:pt x="266" y="57"/>
                      </a:lnTo>
                      <a:lnTo>
                        <a:pt x="253" y="68"/>
                      </a:lnTo>
                      <a:lnTo>
                        <a:pt x="238" y="75"/>
                      </a:lnTo>
                      <a:lnTo>
                        <a:pt x="221" y="78"/>
                      </a:lnTo>
                      <a:lnTo>
                        <a:pt x="211" y="83"/>
                      </a:lnTo>
                      <a:lnTo>
                        <a:pt x="195" y="92"/>
                      </a:lnTo>
                      <a:lnTo>
                        <a:pt x="219" y="88"/>
                      </a:lnTo>
                      <a:lnTo>
                        <a:pt x="243" y="84"/>
                      </a:lnTo>
                      <a:lnTo>
                        <a:pt x="258" y="82"/>
                      </a:lnTo>
                      <a:lnTo>
                        <a:pt x="276" y="81"/>
                      </a:lnTo>
                      <a:lnTo>
                        <a:pt x="290" y="80"/>
                      </a:lnTo>
                      <a:lnTo>
                        <a:pt x="305" y="80"/>
                      </a:lnTo>
                      <a:lnTo>
                        <a:pt x="316" y="80"/>
                      </a:lnTo>
                      <a:lnTo>
                        <a:pt x="314" y="87"/>
                      </a:lnTo>
                      <a:lnTo>
                        <a:pt x="311" y="93"/>
                      </a:lnTo>
                      <a:lnTo>
                        <a:pt x="305" y="98"/>
                      </a:lnTo>
                      <a:lnTo>
                        <a:pt x="300" y="101"/>
                      </a:lnTo>
                      <a:lnTo>
                        <a:pt x="294" y="104"/>
                      </a:lnTo>
                      <a:lnTo>
                        <a:pt x="284" y="108"/>
                      </a:lnTo>
                      <a:lnTo>
                        <a:pt x="279" y="114"/>
                      </a:lnTo>
                      <a:lnTo>
                        <a:pt x="278" y="119"/>
                      </a:lnTo>
                      <a:lnTo>
                        <a:pt x="278" y="123"/>
                      </a:lnTo>
                      <a:lnTo>
                        <a:pt x="279" y="127"/>
                      </a:lnTo>
                      <a:lnTo>
                        <a:pt x="280" y="130"/>
                      </a:lnTo>
                      <a:lnTo>
                        <a:pt x="282" y="133"/>
                      </a:lnTo>
                      <a:lnTo>
                        <a:pt x="285" y="135"/>
                      </a:lnTo>
                      <a:lnTo>
                        <a:pt x="297" y="137"/>
                      </a:lnTo>
                      <a:lnTo>
                        <a:pt x="306" y="136"/>
                      </a:lnTo>
                      <a:lnTo>
                        <a:pt x="312" y="131"/>
                      </a:lnTo>
                      <a:lnTo>
                        <a:pt x="316" y="123"/>
                      </a:lnTo>
                      <a:lnTo>
                        <a:pt x="317" y="120"/>
                      </a:lnTo>
                      <a:lnTo>
                        <a:pt x="320" y="117"/>
                      </a:lnTo>
                      <a:lnTo>
                        <a:pt x="323" y="113"/>
                      </a:lnTo>
                      <a:lnTo>
                        <a:pt x="328" y="109"/>
                      </a:lnTo>
                      <a:lnTo>
                        <a:pt x="332" y="106"/>
                      </a:lnTo>
                      <a:lnTo>
                        <a:pt x="335" y="110"/>
                      </a:lnTo>
                      <a:lnTo>
                        <a:pt x="337" y="116"/>
                      </a:lnTo>
                      <a:lnTo>
                        <a:pt x="340" y="121"/>
                      </a:lnTo>
                      <a:lnTo>
                        <a:pt x="341" y="126"/>
                      </a:lnTo>
                      <a:lnTo>
                        <a:pt x="340" y="131"/>
                      </a:lnTo>
                      <a:lnTo>
                        <a:pt x="337" y="136"/>
                      </a:lnTo>
                      <a:lnTo>
                        <a:pt x="332" y="143"/>
                      </a:lnTo>
                      <a:lnTo>
                        <a:pt x="334" y="139"/>
                      </a:lnTo>
                      <a:lnTo>
                        <a:pt x="328" y="146"/>
                      </a:lnTo>
                      <a:lnTo>
                        <a:pt x="326" y="149"/>
                      </a:lnTo>
                      <a:lnTo>
                        <a:pt x="323" y="153"/>
                      </a:lnTo>
                      <a:lnTo>
                        <a:pt x="321" y="161"/>
                      </a:lnTo>
                      <a:lnTo>
                        <a:pt x="320" y="164"/>
                      </a:lnTo>
                      <a:lnTo>
                        <a:pt x="319" y="169"/>
                      </a:lnTo>
                      <a:lnTo>
                        <a:pt x="319" y="173"/>
                      </a:lnTo>
                      <a:lnTo>
                        <a:pt x="322" y="176"/>
                      </a:lnTo>
                      <a:lnTo>
                        <a:pt x="328" y="177"/>
                      </a:lnTo>
                      <a:lnTo>
                        <a:pt x="335" y="177"/>
                      </a:lnTo>
                      <a:lnTo>
                        <a:pt x="340" y="176"/>
                      </a:lnTo>
                      <a:lnTo>
                        <a:pt x="346" y="175"/>
                      </a:lnTo>
                      <a:lnTo>
                        <a:pt x="351" y="173"/>
                      </a:lnTo>
                      <a:lnTo>
                        <a:pt x="357" y="172"/>
                      </a:lnTo>
                      <a:lnTo>
                        <a:pt x="363" y="168"/>
                      </a:lnTo>
                      <a:lnTo>
                        <a:pt x="367" y="166"/>
                      </a:lnTo>
                      <a:lnTo>
                        <a:pt x="371" y="163"/>
                      </a:lnTo>
                      <a:lnTo>
                        <a:pt x="374" y="160"/>
                      </a:lnTo>
                      <a:lnTo>
                        <a:pt x="377" y="155"/>
                      </a:lnTo>
                      <a:lnTo>
                        <a:pt x="379" y="161"/>
                      </a:lnTo>
                      <a:lnTo>
                        <a:pt x="380" y="164"/>
                      </a:lnTo>
                      <a:lnTo>
                        <a:pt x="379" y="169"/>
                      </a:lnTo>
                      <a:lnTo>
                        <a:pt x="378" y="175"/>
                      </a:lnTo>
                      <a:lnTo>
                        <a:pt x="374" y="179"/>
                      </a:lnTo>
                      <a:lnTo>
                        <a:pt x="368" y="184"/>
                      </a:lnTo>
                      <a:lnTo>
                        <a:pt x="360" y="190"/>
                      </a:lnTo>
                      <a:lnTo>
                        <a:pt x="347" y="198"/>
                      </a:lnTo>
                      <a:lnTo>
                        <a:pt x="328" y="207"/>
                      </a:lnTo>
                      <a:lnTo>
                        <a:pt x="315" y="212"/>
                      </a:lnTo>
                      <a:lnTo>
                        <a:pt x="307" y="220"/>
                      </a:lnTo>
                      <a:lnTo>
                        <a:pt x="303" y="235"/>
                      </a:lnTo>
                      <a:lnTo>
                        <a:pt x="288" y="237"/>
                      </a:lnTo>
                      <a:lnTo>
                        <a:pt x="271" y="237"/>
                      </a:lnTo>
                      <a:lnTo>
                        <a:pt x="254" y="235"/>
                      </a:lnTo>
                      <a:lnTo>
                        <a:pt x="238" y="232"/>
                      </a:lnTo>
                      <a:lnTo>
                        <a:pt x="224" y="227"/>
                      </a:lnTo>
                      <a:lnTo>
                        <a:pt x="212" y="222"/>
                      </a:lnTo>
                      <a:lnTo>
                        <a:pt x="202" y="214"/>
                      </a:lnTo>
                      <a:lnTo>
                        <a:pt x="197" y="207"/>
                      </a:lnTo>
                      <a:lnTo>
                        <a:pt x="179" y="209"/>
                      </a:lnTo>
                      <a:lnTo>
                        <a:pt x="157" y="207"/>
                      </a:lnTo>
                      <a:lnTo>
                        <a:pt x="139" y="203"/>
                      </a:lnTo>
                      <a:lnTo>
                        <a:pt x="129" y="199"/>
                      </a:lnTo>
                      <a:lnTo>
                        <a:pt x="121" y="192"/>
                      </a:lnTo>
                      <a:lnTo>
                        <a:pt x="99" y="196"/>
                      </a:lnTo>
                      <a:lnTo>
                        <a:pt x="74" y="194"/>
                      </a:lnTo>
                      <a:lnTo>
                        <a:pt x="47" y="190"/>
                      </a:lnTo>
                      <a:lnTo>
                        <a:pt x="26" y="184"/>
                      </a:lnTo>
                      <a:lnTo>
                        <a:pt x="11" y="179"/>
                      </a:lnTo>
                    </a:path>
                  </a:pathLst>
                </a:custGeom>
                <a:solidFill>
                  <a:srgbClr val="E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auto">
                <a:xfrm>
                  <a:off x="3638" y="1407"/>
                  <a:ext cx="274" cy="172"/>
                </a:xfrm>
                <a:custGeom>
                  <a:avLst/>
                  <a:gdLst>
                    <a:gd name="T0" fmla="*/ 2 w 274"/>
                    <a:gd name="T1" fmla="*/ 123 h 172"/>
                    <a:gd name="T2" fmla="*/ 2 w 274"/>
                    <a:gd name="T3" fmla="*/ 101 h 172"/>
                    <a:gd name="T4" fmla="*/ 10 w 274"/>
                    <a:gd name="T5" fmla="*/ 89 h 172"/>
                    <a:gd name="T6" fmla="*/ 27 w 274"/>
                    <a:gd name="T7" fmla="*/ 79 h 172"/>
                    <a:gd name="T8" fmla="*/ 21 w 274"/>
                    <a:gd name="T9" fmla="*/ 66 h 172"/>
                    <a:gd name="T10" fmla="*/ 23 w 274"/>
                    <a:gd name="T11" fmla="*/ 52 h 172"/>
                    <a:gd name="T12" fmla="*/ 38 w 274"/>
                    <a:gd name="T13" fmla="*/ 53 h 172"/>
                    <a:gd name="T14" fmla="*/ 55 w 274"/>
                    <a:gd name="T15" fmla="*/ 67 h 172"/>
                    <a:gd name="T16" fmla="*/ 58 w 274"/>
                    <a:gd name="T17" fmla="*/ 26 h 172"/>
                    <a:gd name="T18" fmla="*/ 58 w 274"/>
                    <a:gd name="T19" fmla="*/ 12 h 172"/>
                    <a:gd name="T20" fmla="*/ 75 w 274"/>
                    <a:gd name="T21" fmla="*/ 20 h 172"/>
                    <a:gd name="T22" fmla="*/ 82 w 274"/>
                    <a:gd name="T23" fmla="*/ 20 h 172"/>
                    <a:gd name="T24" fmla="*/ 90 w 274"/>
                    <a:gd name="T25" fmla="*/ 11 h 172"/>
                    <a:gd name="T26" fmla="*/ 112 w 274"/>
                    <a:gd name="T27" fmla="*/ 0 h 172"/>
                    <a:gd name="T28" fmla="*/ 117 w 274"/>
                    <a:gd name="T29" fmla="*/ 13 h 172"/>
                    <a:gd name="T30" fmla="*/ 120 w 274"/>
                    <a:gd name="T31" fmla="*/ 21 h 172"/>
                    <a:gd name="T32" fmla="*/ 131 w 274"/>
                    <a:gd name="T33" fmla="*/ 33 h 172"/>
                    <a:gd name="T34" fmla="*/ 150 w 274"/>
                    <a:gd name="T35" fmla="*/ 34 h 172"/>
                    <a:gd name="T36" fmla="*/ 166 w 274"/>
                    <a:gd name="T37" fmla="*/ 32 h 172"/>
                    <a:gd name="T38" fmla="*/ 181 w 274"/>
                    <a:gd name="T39" fmla="*/ 25 h 172"/>
                    <a:gd name="T40" fmla="*/ 191 w 274"/>
                    <a:gd name="T41" fmla="*/ 18 h 172"/>
                    <a:gd name="T42" fmla="*/ 201 w 274"/>
                    <a:gd name="T43" fmla="*/ 10 h 172"/>
                    <a:gd name="T44" fmla="*/ 199 w 274"/>
                    <a:gd name="T45" fmla="*/ 25 h 172"/>
                    <a:gd name="T46" fmla="*/ 192 w 274"/>
                    <a:gd name="T47" fmla="*/ 41 h 172"/>
                    <a:gd name="T48" fmla="*/ 171 w 274"/>
                    <a:gd name="T49" fmla="*/ 54 h 172"/>
                    <a:gd name="T50" fmla="*/ 151 w 274"/>
                    <a:gd name="T51" fmla="*/ 60 h 172"/>
                    <a:gd name="T52" fmla="*/ 158 w 274"/>
                    <a:gd name="T53" fmla="*/ 63 h 172"/>
                    <a:gd name="T54" fmla="*/ 185 w 274"/>
                    <a:gd name="T55" fmla="*/ 59 h 172"/>
                    <a:gd name="T56" fmla="*/ 209 w 274"/>
                    <a:gd name="T57" fmla="*/ 58 h 172"/>
                    <a:gd name="T58" fmla="*/ 220 w 274"/>
                    <a:gd name="T59" fmla="*/ 66 h 172"/>
                    <a:gd name="T60" fmla="*/ 204 w 274"/>
                    <a:gd name="T61" fmla="*/ 78 h 172"/>
                    <a:gd name="T62" fmla="*/ 190 w 274"/>
                    <a:gd name="T63" fmla="*/ 85 h 172"/>
                    <a:gd name="T64" fmla="*/ 188 w 274"/>
                    <a:gd name="T65" fmla="*/ 89 h 172"/>
                    <a:gd name="T66" fmla="*/ 195 w 274"/>
                    <a:gd name="T67" fmla="*/ 94 h 172"/>
                    <a:gd name="T68" fmla="*/ 212 w 274"/>
                    <a:gd name="T69" fmla="*/ 99 h 172"/>
                    <a:gd name="T70" fmla="*/ 224 w 274"/>
                    <a:gd name="T71" fmla="*/ 94 h 172"/>
                    <a:gd name="T72" fmla="*/ 232 w 274"/>
                    <a:gd name="T73" fmla="*/ 82 h 172"/>
                    <a:gd name="T74" fmla="*/ 243 w 274"/>
                    <a:gd name="T75" fmla="*/ 84 h 172"/>
                    <a:gd name="T76" fmla="*/ 242 w 274"/>
                    <a:gd name="T77" fmla="*/ 98 h 172"/>
                    <a:gd name="T78" fmla="*/ 231 w 274"/>
                    <a:gd name="T79" fmla="*/ 116 h 172"/>
                    <a:gd name="T80" fmla="*/ 240 w 274"/>
                    <a:gd name="T81" fmla="*/ 127 h 172"/>
                    <a:gd name="T82" fmla="*/ 257 w 274"/>
                    <a:gd name="T83" fmla="*/ 124 h 172"/>
                    <a:gd name="T84" fmla="*/ 271 w 274"/>
                    <a:gd name="T85" fmla="*/ 112 h 172"/>
                    <a:gd name="T86" fmla="*/ 271 w 274"/>
                    <a:gd name="T87" fmla="*/ 125 h 172"/>
                    <a:gd name="T88" fmla="*/ 258 w 274"/>
                    <a:gd name="T89" fmla="*/ 137 h 172"/>
                    <a:gd name="T90" fmla="*/ 236 w 274"/>
                    <a:gd name="T91" fmla="*/ 150 h 172"/>
                    <a:gd name="T92" fmla="*/ 220 w 274"/>
                    <a:gd name="T93" fmla="*/ 159 h 172"/>
                    <a:gd name="T94" fmla="*/ 207 w 274"/>
                    <a:gd name="T95" fmla="*/ 171 h 172"/>
                    <a:gd name="T96" fmla="*/ 183 w 274"/>
                    <a:gd name="T97" fmla="*/ 170 h 172"/>
                    <a:gd name="T98" fmla="*/ 161 w 274"/>
                    <a:gd name="T99" fmla="*/ 164 h 172"/>
                    <a:gd name="T100" fmla="*/ 145 w 274"/>
                    <a:gd name="T101" fmla="*/ 154 h 172"/>
                    <a:gd name="T102" fmla="*/ 129 w 274"/>
                    <a:gd name="T103" fmla="*/ 151 h 172"/>
                    <a:gd name="T104" fmla="*/ 100 w 274"/>
                    <a:gd name="T105" fmla="*/ 147 h 172"/>
                    <a:gd name="T106" fmla="*/ 87 w 274"/>
                    <a:gd name="T107" fmla="*/ 138 h 172"/>
                    <a:gd name="T108" fmla="*/ 53 w 274"/>
                    <a:gd name="T109" fmla="*/ 140 h 172"/>
                    <a:gd name="T110" fmla="*/ 19 w 274"/>
                    <a:gd name="T111" fmla="*/ 133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4"/>
                    <a:gd name="T169" fmla="*/ 0 h 172"/>
                    <a:gd name="T170" fmla="*/ 274 w 274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4" h="172">
                      <a:moveTo>
                        <a:pt x="8" y="129"/>
                      </a:moveTo>
                      <a:lnTo>
                        <a:pt x="2" y="123"/>
                      </a:lnTo>
                      <a:lnTo>
                        <a:pt x="0" y="111"/>
                      </a:lnTo>
                      <a:lnTo>
                        <a:pt x="2" y="101"/>
                      </a:lnTo>
                      <a:lnTo>
                        <a:pt x="4" y="92"/>
                      </a:lnTo>
                      <a:lnTo>
                        <a:pt x="10" y="89"/>
                      </a:lnTo>
                      <a:lnTo>
                        <a:pt x="27" y="85"/>
                      </a:lnTo>
                      <a:lnTo>
                        <a:pt x="27" y="79"/>
                      </a:lnTo>
                      <a:lnTo>
                        <a:pt x="23" y="71"/>
                      </a:lnTo>
                      <a:lnTo>
                        <a:pt x="21" y="66"/>
                      </a:lnTo>
                      <a:lnTo>
                        <a:pt x="21" y="59"/>
                      </a:lnTo>
                      <a:lnTo>
                        <a:pt x="23" y="52"/>
                      </a:lnTo>
                      <a:lnTo>
                        <a:pt x="30" y="44"/>
                      </a:lnTo>
                      <a:lnTo>
                        <a:pt x="38" y="53"/>
                      </a:lnTo>
                      <a:lnTo>
                        <a:pt x="47" y="65"/>
                      </a:lnTo>
                      <a:lnTo>
                        <a:pt x="55" y="67"/>
                      </a:lnTo>
                      <a:lnTo>
                        <a:pt x="58" y="47"/>
                      </a:lnTo>
                      <a:lnTo>
                        <a:pt x="58" y="26"/>
                      </a:lnTo>
                      <a:lnTo>
                        <a:pt x="51" y="11"/>
                      </a:lnTo>
                      <a:lnTo>
                        <a:pt x="58" y="12"/>
                      </a:lnTo>
                      <a:lnTo>
                        <a:pt x="67" y="15"/>
                      </a:lnTo>
                      <a:lnTo>
                        <a:pt x="75" y="20"/>
                      </a:lnTo>
                      <a:lnTo>
                        <a:pt x="81" y="28"/>
                      </a:lnTo>
                      <a:lnTo>
                        <a:pt x="82" y="20"/>
                      </a:lnTo>
                      <a:lnTo>
                        <a:pt x="85" y="15"/>
                      </a:lnTo>
                      <a:lnTo>
                        <a:pt x="90" y="11"/>
                      </a:lnTo>
                      <a:lnTo>
                        <a:pt x="96" y="7"/>
                      </a:lnTo>
                      <a:lnTo>
                        <a:pt x="112" y="0"/>
                      </a:lnTo>
                      <a:lnTo>
                        <a:pt x="114" y="8"/>
                      </a:lnTo>
                      <a:lnTo>
                        <a:pt x="117" y="13"/>
                      </a:lnTo>
                      <a:lnTo>
                        <a:pt x="118" y="17"/>
                      </a:lnTo>
                      <a:lnTo>
                        <a:pt x="120" y="21"/>
                      </a:lnTo>
                      <a:lnTo>
                        <a:pt x="124" y="29"/>
                      </a:lnTo>
                      <a:lnTo>
                        <a:pt x="131" y="33"/>
                      </a:lnTo>
                      <a:lnTo>
                        <a:pt x="137" y="34"/>
                      </a:lnTo>
                      <a:lnTo>
                        <a:pt x="150" y="34"/>
                      </a:lnTo>
                      <a:lnTo>
                        <a:pt x="158" y="33"/>
                      </a:lnTo>
                      <a:lnTo>
                        <a:pt x="166" y="32"/>
                      </a:lnTo>
                      <a:lnTo>
                        <a:pt x="174" y="29"/>
                      </a:lnTo>
                      <a:lnTo>
                        <a:pt x="181" y="25"/>
                      </a:lnTo>
                      <a:lnTo>
                        <a:pt x="186" y="21"/>
                      </a:lnTo>
                      <a:lnTo>
                        <a:pt x="191" y="18"/>
                      </a:lnTo>
                      <a:lnTo>
                        <a:pt x="195" y="14"/>
                      </a:lnTo>
                      <a:lnTo>
                        <a:pt x="201" y="10"/>
                      </a:lnTo>
                      <a:lnTo>
                        <a:pt x="200" y="19"/>
                      </a:lnTo>
                      <a:lnTo>
                        <a:pt x="199" y="25"/>
                      </a:lnTo>
                      <a:lnTo>
                        <a:pt x="197" y="33"/>
                      </a:lnTo>
                      <a:lnTo>
                        <a:pt x="192" y="41"/>
                      </a:lnTo>
                      <a:lnTo>
                        <a:pt x="182" y="49"/>
                      </a:lnTo>
                      <a:lnTo>
                        <a:pt x="171" y="54"/>
                      </a:lnTo>
                      <a:lnTo>
                        <a:pt x="159" y="56"/>
                      </a:lnTo>
                      <a:lnTo>
                        <a:pt x="151" y="60"/>
                      </a:lnTo>
                      <a:lnTo>
                        <a:pt x="140" y="66"/>
                      </a:lnTo>
                      <a:lnTo>
                        <a:pt x="158" y="63"/>
                      </a:lnTo>
                      <a:lnTo>
                        <a:pt x="175" y="60"/>
                      </a:lnTo>
                      <a:lnTo>
                        <a:pt x="185" y="59"/>
                      </a:lnTo>
                      <a:lnTo>
                        <a:pt x="198" y="58"/>
                      </a:lnTo>
                      <a:lnTo>
                        <a:pt x="209" y="58"/>
                      </a:lnTo>
                      <a:lnTo>
                        <a:pt x="227" y="58"/>
                      </a:lnTo>
                      <a:lnTo>
                        <a:pt x="220" y="66"/>
                      </a:lnTo>
                      <a:lnTo>
                        <a:pt x="215" y="71"/>
                      </a:lnTo>
                      <a:lnTo>
                        <a:pt x="204" y="78"/>
                      </a:lnTo>
                      <a:lnTo>
                        <a:pt x="197" y="81"/>
                      </a:lnTo>
                      <a:lnTo>
                        <a:pt x="190" y="85"/>
                      </a:lnTo>
                      <a:lnTo>
                        <a:pt x="187" y="86"/>
                      </a:lnTo>
                      <a:lnTo>
                        <a:pt x="188" y="89"/>
                      </a:lnTo>
                      <a:lnTo>
                        <a:pt x="189" y="92"/>
                      </a:lnTo>
                      <a:lnTo>
                        <a:pt x="195" y="94"/>
                      </a:lnTo>
                      <a:lnTo>
                        <a:pt x="203" y="97"/>
                      </a:lnTo>
                      <a:lnTo>
                        <a:pt x="212" y="99"/>
                      </a:lnTo>
                      <a:lnTo>
                        <a:pt x="220" y="98"/>
                      </a:lnTo>
                      <a:lnTo>
                        <a:pt x="224" y="94"/>
                      </a:lnTo>
                      <a:lnTo>
                        <a:pt x="229" y="88"/>
                      </a:lnTo>
                      <a:lnTo>
                        <a:pt x="232" y="82"/>
                      </a:lnTo>
                      <a:lnTo>
                        <a:pt x="239" y="77"/>
                      </a:lnTo>
                      <a:lnTo>
                        <a:pt x="243" y="84"/>
                      </a:lnTo>
                      <a:lnTo>
                        <a:pt x="245" y="91"/>
                      </a:lnTo>
                      <a:lnTo>
                        <a:pt x="242" y="98"/>
                      </a:lnTo>
                      <a:lnTo>
                        <a:pt x="236" y="105"/>
                      </a:lnTo>
                      <a:lnTo>
                        <a:pt x="231" y="116"/>
                      </a:lnTo>
                      <a:lnTo>
                        <a:pt x="231" y="127"/>
                      </a:lnTo>
                      <a:lnTo>
                        <a:pt x="240" y="127"/>
                      </a:lnTo>
                      <a:lnTo>
                        <a:pt x="249" y="127"/>
                      </a:lnTo>
                      <a:lnTo>
                        <a:pt x="257" y="124"/>
                      </a:lnTo>
                      <a:lnTo>
                        <a:pt x="263" y="119"/>
                      </a:lnTo>
                      <a:lnTo>
                        <a:pt x="271" y="112"/>
                      </a:lnTo>
                      <a:lnTo>
                        <a:pt x="273" y="118"/>
                      </a:lnTo>
                      <a:lnTo>
                        <a:pt x="271" y="125"/>
                      </a:lnTo>
                      <a:lnTo>
                        <a:pt x="264" y="133"/>
                      </a:lnTo>
                      <a:lnTo>
                        <a:pt x="258" y="137"/>
                      </a:lnTo>
                      <a:lnTo>
                        <a:pt x="249" y="143"/>
                      </a:lnTo>
                      <a:lnTo>
                        <a:pt x="236" y="150"/>
                      </a:lnTo>
                      <a:lnTo>
                        <a:pt x="226" y="153"/>
                      </a:lnTo>
                      <a:lnTo>
                        <a:pt x="220" y="159"/>
                      </a:lnTo>
                      <a:lnTo>
                        <a:pt x="218" y="170"/>
                      </a:lnTo>
                      <a:lnTo>
                        <a:pt x="207" y="171"/>
                      </a:lnTo>
                      <a:lnTo>
                        <a:pt x="195" y="171"/>
                      </a:lnTo>
                      <a:lnTo>
                        <a:pt x="183" y="170"/>
                      </a:lnTo>
                      <a:lnTo>
                        <a:pt x="171" y="167"/>
                      </a:lnTo>
                      <a:lnTo>
                        <a:pt x="161" y="164"/>
                      </a:lnTo>
                      <a:lnTo>
                        <a:pt x="152" y="160"/>
                      </a:lnTo>
                      <a:lnTo>
                        <a:pt x="145" y="154"/>
                      </a:lnTo>
                      <a:lnTo>
                        <a:pt x="141" y="149"/>
                      </a:lnTo>
                      <a:lnTo>
                        <a:pt x="129" y="151"/>
                      </a:lnTo>
                      <a:lnTo>
                        <a:pt x="112" y="150"/>
                      </a:lnTo>
                      <a:lnTo>
                        <a:pt x="100" y="147"/>
                      </a:lnTo>
                      <a:lnTo>
                        <a:pt x="93" y="143"/>
                      </a:lnTo>
                      <a:lnTo>
                        <a:pt x="87" y="138"/>
                      </a:lnTo>
                      <a:lnTo>
                        <a:pt x="71" y="141"/>
                      </a:lnTo>
                      <a:lnTo>
                        <a:pt x="53" y="140"/>
                      </a:lnTo>
                      <a:lnTo>
                        <a:pt x="34" y="137"/>
                      </a:lnTo>
                      <a:lnTo>
                        <a:pt x="19" y="133"/>
                      </a:lnTo>
                      <a:lnTo>
                        <a:pt x="8" y="129"/>
                      </a:lnTo>
                    </a:path>
                  </a:pathLst>
                </a:custGeom>
                <a:solidFill>
                  <a:srgbClr val="FF8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3689" y="1463"/>
                  <a:ext cx="167" cy="106"/>
                </a:xfrm>
                <a:custGeom>
                  <a:avLst/>
                  <a:gdLst>
                    <a:gd name="T0" fmla="*/ 1 w 167"/>
                    <a:gd name="T1" fmla="*/ 75 h 106"/>
                    <a:gd name="T2" fmla="*/ 0 w 167"/>
                    <a:gd name="T3" fmla="*/ 62 h 106"/>
                    <a:gd name="T4" fmla="*/ 6 w 167"/>
                    <a:gd name="T5" fmla="*/ 55 h 106"/>
                    <a:gd name="T6" fmla="*/ 15 w 167"/>
                    <a:gd name="T7" fmla="*/ 49 h 106"/>
                    <a:gd name="T8" fmla="*/ 13 w 167"/>
                    <a:gd name="T9" fmla="*/ 40 h 106"/>
                    <a:gd name="T10" fmla="*/ 14 w 167"/>
                    <a:gd name="T11" fmla="*/ 32 h 106"/>
                    <a:gd name="T12" fmla="*/ 23 w 167"/>
                    <a:gd name="T13" fmla="*/ 33 h 106"/>
                    <a:gd name="T14" fmla="*/ 33 w 167"/>
                    <a:gd name="T15" fmla="*/ 42 h 106"/>
                    <a:gd name="T16" fmla="*/ 35 w 167"/>
                    <a:gd name="T17" fmla="*/ 16 h 106"/>
                    <a:gd name="T18" fmla="*/ 35 w 167"/>
                    <a:gd name="T19" fmla="*/ 7 h 106"/>
                    <a:gd name="T20" fmla="*/ 45 w 167"/>
                    <a:gd name="T21" fmla="*/ 12 h 106"/>
                    <a:gd name="T22" fmla="*/ 50 w 167"/>
                    <a:gd name="T23" fmla="*/ 12 h 106"/>
                    <a:gd name="T24" fmla="*/ 55 w 167"/>
                    <a:gd name="T25" fmla="*/ 7 h 106"/>
                    <a:gd name="T26" fmla="*/ 68 w 167"/>
                    <a:gd name="T27" fmla="*/ 0 h 106"/>
                    <a:gd name="T28" fmla="*/ 71 w 167"/>
                    <a:gd name="T29" fmla="*/ 8 h 106"/>
                    <a:gd name="T30" fmla="*/ 73 w 167"/>
                    <a:gd name="T31" fmla="*/ 13 h 106"/>
                    <a:gd name="T32" fmla="*/ 79 w 167"/>
                    <a:gd name="T33" fmla="*/ 20 h 106"/>
                    <a:gd name="T34" fmla="*/ 91 w 167"/>
                    <a:gd name="T35" fmla="*/ 21 h 106"/>
                    <a:gd name="T36" fmla="*/ 101 w 167"/>
                    <a:gd name="T37" fmla="*/ 20 h 106"/>
                    <a:gd name="T38" fmla="*/ 110 w 167"/>
                    <a:gd name="T39" fmla="*/ 15 h 106"/>
                    <a:gd name="T40" fmla="*/ 116 w 167"/>
                    <a:gd name="T41" fmla="*/ 11 h 106"/>
                    <a:gd name="T42" fmla="*/ 122 w 167"/>
                    <a:gd name="T43" fmla="*/ 6 h 106"/>
                    <a:gd name="T44" fmla="*/ 121 w 167"/>
                    <a:gd name="T45" fmla="*/ 15 h 106"/>
                    <a:gd name="T46" fmla="*/ 117 w 167"/>
                    <a:gd name="T47" fmla="*/ 25 h 106"/>
                    <a:gd name="T48" fmla="*/ 104 w 167"/>
                    <a:gd name="T49" fmla="*/ 33 h 106"/>
                    <a:gd name="T50" fmla="*/ 92 w 167"/>
                    <a:gd name="T51" fmla="*/ 37 h 106"/>
                    <a:gd name="T52" fmla="*/ 95 w 167"/>
                    <a:gd name="T53" fmla="*/ 39 h 106"/>
                    <a:gd name="T54" fmla="*/ 113 w 167"/>
                    <a:gd name="T55" fmla="*/ 36 h 106"/>
                    <a:gd name="T56" fmla="*/ 127 w 167"/>
                    <a:gd name="T57" fmla="*/ 35 h 106"/>
                    <a:gd name="T58" fmla="*/ 134 w 167"/>
                    <a:gd name="T59" fmla="*/ 40 h 106"/>
                    <a:gd name="T60" fmla="*/ 124 w 167"/>
                    <a:gd name="T61" fmla="*/ 48 h 106"/>
                    <a:gd name="T62" fmla="*/ 115 w 167"/>
                    <a:gd name="T63" fmla="*/ 52 h 106"/>
                    <a:gd name="T64" fmla="*/ 114 w 167"/>
                    <a:gd name="T65" fmla="*/ 55 h 106"/>
                    <a:gd name="T66" fmla="*/ 118 w 167"/>
                    <a:gd name="T67" fmla="*/ 58 h 106"/>
                    <a:gd name="T68" fmla="*/ 130 w 167"/>
                    <a:gd name="T69" fmla="*/ 61 h 106"/>
                    <a:gd name="T70" fmla="*/ 136 w 167"/>
                    <a:gd name="T71" fmla="*/ 58 h 106"/>
                    <a:gd name="T72" fmla="*/ 142 w 167"/>
                    <a:gd name="T73" fmla="*/ 50 h 106"/>
                    <a:gd name="T74" fmla="*/ 148 w 167"/>
                    <a:gd name="T75" fmla="*/ 52 h 106"/>
                    <a:gd name="T76" fmla="*/ 148 w 167"/>
                    <a:gd name="T77" fmla="*/ 60 h 106"/>
                    <a:gd name="T78" fmla="*/ 140 w 167"/>
                    <a:gd name="T79" fmla="*/ 71 h 106"/>
                    <a:gd name="T80" fmla="*/ 146 w 167"/>
                    <a:gd name="T81" fmla="*/ 78 h 106"/>
                    <a:gd name="T82" fmla="*/ 157 w 167"/>
                    <a:gd name="T83" fmla="*/ 76 h 106"/>
                    <a:gd name="T84" fmla="*/ 165 w 167"/>
                    <a:gd name="T85" fmla="*/ 69 h 106"/>
                    <a:gd name="T86" fmla="*/ 165 w 167"/>
                    <a:gd name="T87" fmla="*/ 77 h 106"/>
                    <a:gd name="T88" fmla="*/ 157 w 167"/>
                    <a:gd name="T89" fmla="*/ 84 h 106"/>
                    <a:gd name="T90" fmla="*/ 144 w 167"/>
                    <a:gd name="T91" fmla="*/ 92 h 106"/>
                    <a:gd name="T92" fmla="*/ 134 w 167"/>
                    <a:gd name="T93" fmla="*/ 98 h 106"/>
                    <a:gd name="T94" fmla="*/ 126 w 167"/>
                    <a:gd name="T95" fmla="*/ 105 h 106"/>
                    <a:gd name="T96" fmla="*/ 111 w 167"/>
                    <a:gd name="T97" fmla="*/ 104 h 106"/>
                    <a:gd name="T98" fmla="*/ 98 w 167"/>
                    <a:gd name="T99" fmla="*/ 101 h 106"/>
                    <a:gd name="T100" fmla="*/ 88 w 167"/>
                    <a:gd name="T101" fmla="*/ 95 h 106"/>
                    <a:gd name="T102" fmla="*/ 78 w 167"/>
                    <a:gd name="T103" fmla="*/ 93 h 106"/>
                    <a:gd name="T104" fmla="*/ 60 w 167"/>
                    <a:gd name="T105" fmla="*/ 90 h 106"/>
                    <a:gd name="T106" fmla="*/ 53 w 167"/>
                    <a:gd name="T107" fmla="*/ 85 h 106"/>
                    <a:gd name="T108" fmla="*/ 32 w 167"/>
                    <a:gd name="T109" fmla="*/ 86 h 106"/>
                    <a:gd name="T110" fmla="*/ 11 w 167"/>
                    <a:gd name="T111" fmla="*/ 82 h 10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7"/>
                    <a:gd name="T169" fmla="*/ 0 h 106"/>
                    <a:gd name="T170" fmla="*/ 167 w 167"/>
                    <a:gd name="T171" fmla="*/ 106 h 10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7" h="106">
                      <a:moveTo>
                        <a:pt x="4" y="79"/>
                      </a:moveTo>
                      <a:lnTo>
                        <a:pt x="1" y="75"/>
                      </a:lnTo>
                      <a:lnTo>
                        <a:pt x="0" y="69"/>
                      </a:lnTo>
                      <a:lnTo>
                        <a:pt x="0" y="62"/>
                      </a:lnTo>
                      <a:lnTo>
                        <a:pt x="2" y="57"/>
                      </a:lnTo>
                      <a:lnTo>
                        <a:pt x="6" y="55"/>
                      </a:lnTo>
                      <a:lnTo>
                        <a:pt x="16" y="52"/>
                      </a:lnTo>
                      <a:lnTo>
                        <a:pt x="15" y="49"/>
                      </a:lnTo>
                      <a:lnTo>
                        <a:pt x="14" y="44"/>
                      </a:lnTo>
                      <a:lnTo>
                        <a:pt x="13" y="40"/>
                      </a:lnTo>
                      <a:lnTo>
                        <a:pt x="13" y="36"/>
                      </a:lnTo>
                      <a:lnTo>
                        <a:pt x="14" y="32"/>
                      </a:lnTo>
                      <a:lnTo>
                        <a:pt x="18" y="27"/>
                      </a:lnTo>
                      <a:lnTo>
                        <a:pt x="23" y="33"/>
                      </a:lnTo>
                      <a:lnTo>
                        <a:pt x="29" y="40"/>
                      </a:lnTo>
                      <a:lnTo>
                        <a:pt x="33" y="42"/>
                      </a:lnTo>
                      <a:lnTo>
                        <a:pt x="35" y="29"/>
                      </a:lnTo>
                      <a:lnTo>
                        <a:pt x="35" y="16"/>
                      </a:lnTo>
                      <a:lnTo>
                        <a:pt x="31" y="7"/>
                      </a:lnTo>
                      <a:lnTo>
                        <a:pt x="35" y="7"/>
                      </a:lnTo>
                      <a:lnTo>
                        <a:pt x="41" y="9"/>
                      </a:lnTo>
                      <a:lnTo>
                        <a:pt x="45" y="12"/>
                      </a:lnTo>
                      <a:lnTo>
                        <a:pt x="49" y="17"/>
                      </a:lnTo>
                      <a:lnTo>
                        <a:pt x="50" y="12"/>
                      </a:lnTo>
                      <a:lnTo>
                        <a:pt x="51" y="9"/>
                      </a:lnTo>
                      <a:lnTo>
                        <a:pt x="55" y="7"/>
                      </a:lnTo>
                      <a:lnTo>
                        <a:pt x="58" y="4"/>
                      </a:lnTo>
                      <a:lnTo>
                        <a:pt x="68" y="0"/>
                      </a:lnTo>
                      <a:lnTo>
                        <a:pt x="70" y="5"/>
                      </a:lnTo>
                      <a:lnTo>
                        <a:pt x="71" y="8"/>
                      </a:lnTo>
                      <a:lnTo>
                        <a:pt x="72" y="10"/>
                      </a:lnTo>
                      <a:lnTo>
                        <a:pt x="73" y="13"/>
                      </a:lnTo>
                      <a:lnTo>
                        <a:pt x="76" y="17"/>
                      </a:lnTo>
                      <a:lnTo>
                        <a:pt x="79" y="20"/>
                      </a:lnTo>
                      <a:lnTo>
                        <a:pt x="84" y="21"/>
                      </a:lnTo>
                      <a:lnTo>
                        <a:pt x="91" y="21"/>
                      </a:lnTo>
                      <a:lnTo>
                        <a:pt x="95" y="20"/>
                      </a:lnTo>
                      <a:lnTo>
                        <a:pt x="101" y="20"/>
                      </a:lnTo>
                      <a:lnTo>
                        <a:pt x="106" y="18"/>
                      </a:lnTo>
                      <a:lnTo>
                        <a:pt x="110" y="15"/>
                      </a:lnTo>
                      <a:lnTo>
                        <a:pt x="113" y="13"/>
                      </a:lnTo>
                      <a:lnTo>
                        <a:pt x="116" y="11"/>
                      </a:lnTo>
                      <a:lnTo>
                        <a:pt x="119" y="9"/>
                      </a:lnTo>
                      <a:lnTo>
                        <a:pt x="122" y="6"/>
                      </a:lnTo>
                      <a:lnTo>
                        <a:pt x="122" y="11"/>
                      </a:lnTo>
                      <a:lnTo>
                        <a:pt x="121" y="15"/>
                      </a:lnTo>
                      <a:lnTo>
                        <a:pt x="120" y="20"/>
                      </a:lnTo>
                      <a:lnTo>
                        <a:pt x="117" y="25"/>
                      </a:lnTo>
                      <a:lnTo>
                        <a:pt x="111" y="30"/>
                      </a:lnTo>
                      <a:lnTo>
                        <a:pt x="104" y="33"/>
                      </a:lnTo>
                      <a:lnTo>
                        <a:pt x="97" y="34"/>
                      </a:lnTo>
                      <a:lnTo>
                        <a:pt x="92" y="37"/>
                      </a:lnTo>
                      <a:lnTo>
                        <a:pt x="86" y="41"/>
                      </a:lnTo>
                      <a:lnTo>
                        <a:pt x="95" y="39"/>
                      </a:lnTo>
                      <a:lnTo>
                        <a:pt x="106" y="37"/>
                      </a:lnTo>
                      <a:lnTo>
                        <a:pt x="113" y="36"/>
                      </a:lnTo>
                      <a:lnTo>
                        <a:pt x="121" y="36"/>
                      </a:lnTo>
                      <a:lnTo>
                        <a:pt x="127" y="35"/>
                      </a:lnTo>
                      <a:lnTo>
                        <a:pt x="138" y="35"/>
                      </a:lnTo>
                      <a:lnTo>
                        <a:pt x="134" y="40"/>
                      </a:lnTo>
                      <a:lnTo>
                        <a:pt x="131" y="44"/>
                      </a:lnTo>
                      <a:lnTo>
                        <a:pt x="124" y="48"/>
                      </a:lnTo>
                      <a:lnTo>
                        <a:pt x="120" y="50"/>
                      </a:lnTo>
                      <a:lnTo>
                        <a:pt x="115" y="52"/>
                      </a:lnTo>
                      <a:lnTo>
                        <a:pt x="114" y="53"/>
                      </a:lnTo>
                      <a:lnTo>
                        <a:pt x="114" y="55"/>
                      </a:lnTo>
                      <a:lnTo>
                        <a:pt x="115" y="56"/>
                      </a:lnTo>
                      <a:lnTo>
                        <a:pt x="118" y="58"/>
                      </a:lnTo>
                      <a:lnTo>
                        <a:pt x="124" y="60"/>
                      </a:lnTo>
                      <a:lnTo>
                        <a:pt x="130" y="61"/>
                      </a:lnTo>
                      <a:lnTo>
                        <a:pt x="134" y="60"/>
                      </a:lnTo>
                      <a:lnTo>
                        <a:pt x="136" y="58"/>
                      </a:lnTo>
                      <a:lnTo>
                        <a:pt x="140" y="54"/>
                      </a:lnTo>
                      <a:lnTo>
                        <a:pt x="142" y="50"/>
                      </a:lnTo>
                      <a:lnTo>
                        <a:pt x="145" y="47"/>
                      </a:lnTo>
                      <a:lnTo>
                        <a:pt x="148" y="52"/>
                      </a:lnTo>
                      <a:lnTo>
                        <a:pt x="149" y="56"/>
                      </a:lnTo>
                      <a:lnTo>
                        <a:pt x="148" y="60"/>
                      </a:lnTo>
                      <a:lnTo>
                        <a:pt x="144" y="64"/>
                      </a:lnTo>
                      <a:lnTo>
                        <a:pt x="140" y="71"/>
                      </a:lnTo>
                      <a:lnTo>
                        <a:pt x="140" y="78"/>
                      </a:lnTo>
                      <a:lnTo>
                        <a:pt x="146" y="78"/>
                      </a:lnTo>
                      <a:lnTo>
                        <a:pt x="152" y="78"/>
                      </a:lnTo>
                      <a:lnTo>
                        <a:pt x="157" y="76"/>
                      </a:lnTo>
                      <a:lnTo>
                        <a:pt x="160" y="73"/>
                      </a:lnTo>
                      <a:lnTo>
                        <a:pt x="165" y="69"/>
                      </a:lnTo>
                      <a:lnTo>
                        <a:pt x="166" y="73"/>
                      </a:lnTo>
                      <a:lnTo>
                        <a:pt x="165" y="77"/>
                      </a:lnTo>
                      <a:lnTo>
                        <a:pt x="161" y="82"/>
                      </a:lnTo>
                      <a:lnTo>
                        <a:pt x="157" y="84"/>
                      </a:lnTo>
                      <a:lnTo>
                        <a:pt x="152" y="88"/>
                      </a:lnTo>
                      <a:lnTo>
                        <a:pt x="144" y="92"/>
                      </a:lnTo>
                      <a:lnTo>
                        <a:pt x="138" y="94"/>
                      </a:lnTo>
                      <a:lnTo>
                        <a:pt x="134" y="98"/>
                      </a:lnTo>
                      <a:lnTo>
                        <a:pt x="132" y="104"/>
                      </a:lnTo>
                      <a:lnTo>
                        <a:pt x="126" y="105"/>
                      </a:lnTo>
                      <a:lnTo>
                        <a:pt x="118" y="105"/>
                      </a:lnTo>
                      <a:lnTo>
                        <a:pt x="111" y="104"/>
                      </a:lnTo>
                      <a:lnTo>
                        <a:pt x="104" y="103"/>
                      </a:lnTo>
                      <a:lnTo>
                        <a:pt x="98" y="101"/>
                      </a:lnTo>
                      <a:lnTo>
                        <a:pt x="93" y="98"/>
                      </a:lnTo>
                      <a:lnTo>
                        <a:pt x="88" y="95"/>
                      </a:lnTo>
                      <a:lnTo>
                        <a:pt x="86" y="92"/>
                      </a:lnTo>
                      <a:lnTo>
                        <a:pt x="78" y="93"/>
                      </a:lnTo>
                      <a:lnTo>
                        <a:pt x="68" y="92"/>
                      </a:lnTo>
                      <a:lnTo>
                        <a:pt x="60" y="90"/>
                      </a:lnTo>
                      <a:lnTo>
                        <a:pt x="56" y="88"/>
                      </a:lnTo>
                      <a:lnTo>
                        <a:pt x="53" y="85"/>
                      </a:lnTo>
                      <a:lnTo>
                        <a:pt x="43" y="87"/>
                      </a:lnTo>
                      <a:lnTo>
                        <a:pt x="32" y="86"/>
                      </a:lnTo>
                      <a:lnTo>
                        <a:pt x="21" y="84"/>
                      </a:lnTo>
                      <a:lnTo>
                        <a:pt x="11" y="82"/>
                      </a:lnTo>
                      <a:lnTo>
                        <a:pt x="4" y="79"/>
                      </a:lnTo>
                    </a:path>
                  </a:pathLst>
                </a:custGeom>
                <a:solidFill>
                  <a:srgbClr val="FFFF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grpSp>
              <p:nvGrpSpPr>
                <p:cNvPr id="44" name="Group 25"/>
                <p:cNvGrpSpPr>
                  <a:grpSpLocks/>
                </p:cNvGrpSpPr>
                <p:nvPr/>
              </p:nvGrpSpPr>
              <p:grpSpPr bwMode="auto">
                <a:xfrm>
                  <a:off x="3905" y="1482"/>
                  <a:ext cx="264" cy="130"/>
                  <a:chOff x="3905" y="1482"/>
                  <a:chExt cx="264" cy="130"/>
                </a:xfrm>
              </p:grpSpPr>
              <p:sp>
                <p:nvSpPr>
                  <p:cNvPr id="47" name="Freeform 26"/>
                  <p:cNvSpPr>
                    <a:spLocks/>
                  </p:cNvSpPr>
                  <p:nvPr/>
                </p:nvSpPr>
                <p:spPr bwMode="auto">
                  <a:xfrm>
                    <a:off x="3905" y="1482"/>
                    <a:ext cx="264" cy="130"/>
                  </a:xfrm>
                  <a:custGeom>
                    <a:avLst/>
                    <a:gdLst>
                      <a:gd name="T0" fmla="*/ 1 w 264"/>
                      <a:gd name="T1" fmla="*/ 80 h 130"/>
                      <a:gd name="T2" fmla="*/ 0 w 264"/>
                      <a:gd name="T3" fmla="*/ 60 h 130"/>
                      <a:gd name="T4" fmla="*/ 9 w 264"/>
                      <a:gd name="T5" fmla="*/ 47 h 130"/>
                      <a:gd name="T6" fmla="*/ 23 w 264"/>
                      <a:gd name="T7" fmla="*/ 37 h 130"/>
                      <a:gd name="T8" fmla="*/ 51 w 264"/>
                      <a:gd name="T9" fmla="*/ 28 h 130"/>
                      <a:gd name="T10" fmla="*/ 74 w 264"/>
                      <a:gd name="T11" fmla="*/ 24 h 130"/>
                      <a:gd name="T12" fmla="*/ 86 w 264"/>
                      <a:gd name="T13" fmla="*/ 18 h 130"/>
                      <a:gd name="T14" fmla="*/ 91 w 264"/>
                      <a:gd name="T15" fmla="*/ 10 h 130"/>
                      <a:gd name="T16" fmla="*/ 96 w 264"/>
                      <a:gd name="T17" fmla="*/ 5 h 130"/>
                      <a:gd name="T18" fmla="*/ 105 w 264"/>
                      <a:gd name="T19" fmla="*/ 14 h 130"/>
                      <a:gd name="T20" fmla="*/ 109 w 264"/>
                      <a:gd name="T21" fmla="*/ 21 h 130"/>
                      <a:gd name="T22" fmla="*/ 125 w 264"/>
                      <a:gd name="T23" fmla="*/ 17 h 130"/>
                      <a:gd name="T24" fmla="*/ 131 w 264"/>
                      <a:gd name="T25" fmla="*/ 7 h 130"/>
                      <a:gd name="T26" fmla="*/ 133 w 264"/>
                      <a:gd name="T27" fmla="*/ 0 h 130"/>
                      <a:gd name="T28" fmla="*/ 147 w 264"/>
                      <a:gd name="T29" fmla="*/ 8 h 130"/>
                      <a:gd name="T30" fmla="*/ 153 w 264"/>
                      <a:gd name="T31" fmla="*/ 22 h 130"/>
                      <a:gd name="T32" fmla="*/ 148 w 264"/>
                      <a:gd name="T33" fmla="*/ 33 h 130"/>
                      <a:gd name="T34" fmla="*/ 166 w 264"/>
                      <a:gd name="T35" fmla="*/ 24 h 130"/>
                      <a:gd name="T36" fmla="*/ 192 w 264"/>
                      <a:gd name="T37" fmla="*/ 21 h 130"/>
                      <a:gd name="T38" fmla="*/ 214 w 264"/>
                      <a:gd name="T39" fmla="*/ 23 h 130"/>
                      <a:gd name="T40" fmla="*/ 220 w 264"/>
                      <a:gd name="T41" fmla="*/ 29 h 130"/>
                      <a:gd name="T42" fmla="*/ 201 w 264"/>
                      <a:gd name="T43" fmla="*/ 32 h 130"/>
                      <a:gd name="T44" fmla="*/ 190 w 264"/>
                      <a:gd name="T45" fmla="*/ 42 h 130"/>
                      <a:gd name="T46" fmla="*/ 202 w 264"/>
                      <a:gd name="T47" fmla="*/ 51 h 130"/>
                      <a:gd name="T48" fmla="*/ 223 w 264"/>
                      <a:gd name="T49" fmla="*/ 56 h 130"/>
                      <a:gd name="T50" fmla="*/ 238 w 264"/>
                      <a:gd name="T51" fmla="*/ 54 h 130"/>
                      <a:gd name="T52" fmla="*/ 240 w 264"/>
                      <a:gd name="T53" fmla="*/ 48 h 130"/>
                      <a:gd name="T54" fmla="*/ 249 w 264"/>
                      <a:gd name="T55" fmla="*/ 48 h 130"/>
                      <a:gd name="T56" fmla="*/ 260 w 264"/>
                      <a:gd name="T57" fmla="*/ 55 h 130"/>
                      <a:gd name="T58" fmla="*/ 262 w 264"/>
                      <a:gd name="T59" fmla="*/ 68 h 130"/>
                      <a:gd name="T60" fmla="*/ 252 w 264"/>
                      <a:gd name="T61" fmla="*/ 81 h 130"/>
                      <a:gd name="T62" fmla="*/ 238 w 264"/>
                      <a:gd name="T63" fmla="*/ 85 h 130"/>
                      <a:gd name="T64" fmla="*/ 215 w 264"/>
                      <a:gd name="T65" fmla="*/ 91 h 130"/>
                      <a:gd name="T66" fmla="*/ 202 w 264"/>
                      <a:gd name="T67" fmla="*/ 98 h 130"/>
                      <a:gd name="T68" fmla="*/ 193 w 264"/>
                      <a:gd name="T69" fmla="*/ 108 h 130"/>
                      <a:gd name="T70" fmla="*/ 183 w 264"/>
                      <a:gd name="T71" fmla="*/ 120 h 130"/>
                      <a:gd name="T72" fmla="*/ 167 w 264"/>
                      <a:gd name="T73" fmla="*/ 125 h 130"/>
                      <a:gd name="T74" fmla="*/ 139 w 264"/>
                      <a:gd name="T75" fmla="*/ 128 h 130"/>
                      <a:gd name="T76" fmla="*/ 102 w 264"/>
                      <a:gd name="T77" fmla="*/ 129 h 130"/>
                      <a:gd name="T78" fmla="*/ 53 w 264"/>
                      <a:gd name="T79" fmla="*/ 125 h 130"/>
                      <a:gd name="T80" fmla="*/ 21 w 264"/>
                      <a:gd name="T81" fmla="*/ 118 h 130"/>
                      <a:gd name="T82" fmla="*/ 11 w 264"/>
                      <a:gd name="T83" fmla="*/ 108 h 13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64"/>
                      <a:gd name="T127" fmla="*/ 0 h 130"/>
                      <a:gd name="T128" fmla="*/ 264 w 264"/>
                      <a:gd name="T129" fmla="*/ 130 h 13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64" h="130">
                        <a:moveTo>
                          <a:pt x="7" y="96"/>
                        </a:moveTo>
                        <a:lnTo>
                          <a:pt x="4" y="88"/>
                        </a:lnTo>
                        <a:lnTo>
                          <a:pt x="1" y="80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0" y="60"/>
                        </a:lnTo>
                        <a:lnTo>
                          <a:pt x="1" y="55"/>
                        </a:lnTo>
                        <a:lnTo>
                          <a:pt x="4" y="50"/>
                        </a:lnTo>
                        <a:lnTo>
                          <a:pt x="9" y="47"/>
                        </a:lnTo>
                        <a:lnTo>
                          <a:pt x="12" y="43"/>
                        </a:lnTo>
                        <a:lnTo>
                          <a:pt x="18" y="40"/>
                        </a:lnTo>
                        <a:lnTo>
                          <a:pt x="23" y="37"/>
                        </a:lnTo>
                        <a:lnTo>
                          <a:pt x="32" y="33"/>
                        </a:lnTo>
                        <a:lnTo>
                          <a:pt x="42" y="30"/>
                        </a:lnTo>
                        <a:lnTo>
                          <a:pt x="51" y="28"/>
                        </a:lnTo>
                        <a:lnTo>
                          <a:pt x="58" y="27"/>
                        </a:lnTo>
                        <a:lnTo>
                          <a:pt x="68" y="26"/>
                        </a:lnTo>
                        <a:lnTo>
                          <a:pt x="74" y="24"/>
                        </a:lnTo>
                        <a:lnTo>
                          <a:pt x="80" y="22"/>
                        </a:lnTo>
                        <a:lnTo>
                          <a:pt x="85" y="20"/>
                        </a:lnTo>
                        <a:lnTo>
                          <a:pt x="86" y="18"/>
                        </a:lnTo>
                        <a:lnTo>
                          <a:pt x="90" y="16"/>
                        </a:lnTo>
                        <a:lnTo>
                          <a:pt x="91" y="13"/>
                        </a:lnTo>
                        <a:lnTo>
                          <a:pt x="91" y="10"/>
                        </a:lnTo>
                        <a:lnTo>
                          <a:pt x="89" y="6"/>
                        </a:lnTo>
                        <a:lnTo>
                          <a:pt x="88" y="2"/>
                        </a:lnTo>
                        <a:lnTo>
                          <a:pt x="96" y="5"/>
                        </a:lnTo>
                        <a:lnTo>
                          <a:pt x="102" y="8"/>
                        </a:lnTo>
                        <a:lnTo>
                          <a:pt x="105" y="11"/>
                        </a:lnTo>
                        <a:lnTo>
                          <a:pt x="105" y="14"/>
                        </a:lnTo>
                        <a:lnTo>
                          <a:pt x="105" y="18"/>
                        </a:lnTo>
                        <a:lnTo>
                          <a:pt x="104" y="21"/>
                        </a:lnTo>
                        <a:lnTo>
                          <a:pt x="109" y="21"/>
                        </a:lnTo>
                        <a:lnTo>
                          <a:pt x="116" y="20"/>
                        </a:lnTo>
                        <a:lnTo>
                          <a:pt x="121" y="19"/>
                        </a:lnTo>
                        <a:lnTo>
                          <a:pt x="125" y="17"/>
                        </a:lnTo>
                        <a:lnTo>
                          <a:pt x="129" y="14"/>
                        </a:lnTo>
                        <a:lnTo>
                          <a:pt x="131" y="11"/>
                        </a:lnTo>
                        <a:lnTo>
                          <a:pt x="131" y="7"/>
                        </a:lnTo>
                        <a:lnTo>
                          <a:pt x="129" y="3"/>
                        </a:lnTo>
                        <a:lnTo>
                          <a:pt x="126" y="0"/>
                        </a:lnTo>
                        <a:lnTo>
                          <a:pt x="133" y="0"/>
                        </a:lnTo>
                        <a:lnTo>
                          <a:pt x="140" y="2"/>
                        </a:lnTo>
                        <a:lnTo>
                          <a:pt x="144" y="5"/>
                        </a:lnTo>
                        <a:lnTo>
                          <a:pt x="147" y="8"/>
                        </a:lnTo>
                        <a:lnTo>
                          <a:pt x="150" y="12"/>
                        </a:lnTo>
                        <a:lnTo>
                          <a:pt x="152" y="17"/>
                        </a:lnTo>
                        <a:lnTo>
                          <a:pt x="153" y="22"/>
                        </a:lnTo>
                        <a:lnTo>
                          <a:pt x="152" y="26"/>
                        </a:lnTo>
                        <a:lnTo>
                          <a:pt x="150" y="29"/>
                        </a:lnTo>
                        <a:lnTo>
                          <a:pt x="148" y="33"/>
                        </a:lnTo>
                        <a:lnTo>
                          <a:pt x="155" y="29"/>
                        </a:lnTo>
                        <a:lnTo>
                          <a:pt x="161" y="27"/>
                        </a:lnTo>
                        <a:lnTo>
                          <a:pt x="166" y="24"/>
                        </a:lnTo>
                        <a:lnTo>
                          <a:pt x="175" y="23"/>
                        </a:lnTo>
                        <a:lnTo>
                          <a:pt x="183" y="22"/>
                        </a:lnTo>
                        <a:lnTo>
                          <a:pt x="192" y="21"/>
                        </a:lnTo>
                        <a:lnTo>
                          <a:pt x="201" y="21"/>
                        </a:lnTo>
                        <a:lnTo>
                          <a:pt x="208" y="22"/>
                        </a:lnTo>
                        <a:lnTo>
                          <a:pt x="214" y="23"/>
                        </a:lnTo>
                        <a:lnTo>
                          <a:pt x="221" y="26"/>
                        </a:lnTo>
                        <a:lnTo>
                          <a:pt x="228" y="30"/>
                        </a:lnTo>
                        <a:lnTo>
                          <a:pt x="220" y="29"/>
                        </a:lnTo>
                        <a:lnTo>
                          <a:pt x="213" y="29"/>
                        </a:lnTo>
                        <a:lnTo>
                          <a:pt x="207" y="31"/>
                        </a:lnTo>
                        <a:lnTo>
                          <a:pt x="201" y="32"/>
                        </a:lnTo>
                        <a:lnTo>
                          <a:pt x="194" y="35"/>
                        </a:lnTo>
                        <a:lnTo>
                          <a:pt x="191" y="38"/>
                        </a:lnTo>
                        <a:lnTo>
                          <a:pt x="190" y="42"/>
                        </a:lnTo>
                        <a:lnTo>
                          <a:pt x="191" y="46"/>
                        </a:lnTo>
                        <a:lnTo>
                          <a:pt x="195" y="48"/>
                        </a:lnTo>
                        <a:lnTo>
                          <a:pt x="202" y="51"/>
                        </a:lnTo>
                        <a:lnTo>
                          <a:pt x="210" y="53"/>
                        </a:lnTo>
                        <a:lnTo>
                          <a:pt x="218" y="55"/>
                        </a:lnTo>
                        <a:lnTo>
                          <a:pt x="223" y="56"/>
                        </a:lnTo>
                        <a:lnTo>
                          <a:pt x="229" y="56"/>
                        </a:lnTo>
                        <a:lnTo>
                          <a:pt x="236" y="56"/>
                        </a:lnTo>
                        <a:lnTo>
                          <a:pt x="238" y="54"/>
                        </a:lnTo>
                        <a:lnTo>
                          <a:pt x="241" y="52"/>
                        </a:lnTo>
                        <a:lnTo>
                          <a:pt x="241" y="49"/>
                        </a:lnTo>
                        <a:lnTo>
                          <a:pt x="240" y="48"/>
                        </a:lnTo>
                        <a:lnTo>
                          <a:pt x="240" y="46"/>
                        </a:lnTo>
                        <a:lnTo>
                          <a:pt x="244" y="47"/>
                        </a:lnTo>
                        <a:lnTo>
                          <a:pt x="249" y="48"/>
                        </a:lnTo>
                        <a:lnTo>
                          <a:pt x="253" y="50"/>
                        </a:lnTo>
                        <a:lnTo>
                          <a:pt x="257" y="53"/>
                        </a:lnTo>
                        <a:lnTo>
                          <a:pt x="260" y="55"/>
                        </a:lnTo>
                        <a:lnTo>
                          <a:pt x="261" y="59"/>
                        </a:lnTo>
                        <a:lnTo>
                          <a:pt x="263" y="63"/>
                        </a:lnTo>
                        <a:lnTo>
                          <a:pt x="262" y="68"/>
                        </a:lnTo>
                        <a:lnTo>
                          <a:pt x="261" y="72"/>
                        </a:lnTo>
                        <a:lnTo>
                          <a:pt x="258" y="78"/>
                        </a:lnTo>
                        <a:lnTo>
                          <a:pt x="252" y="81"/>
                        </a:lnTo>
                        <a:lnTo>
                          <a:pt x="248" y="83"/>
                        </a:lnTo>
                        <a:lnTo>
                          <a:pt x="244" y="84"/>
                        </a:lnTo>
                        <a:lnTo>
                          <a:pt x="238" y="85"/>
                        </a:lnTo>
                        <a:lnTo>
                          <a:pt x="231" y="87"/>
                        </a:lnTo>
                        <a:lnTo>
                          <a:pt x="222" y="89"/>
                        </a:lnTo>
                        <a:lnTo>
                          <a:pt x="215" y="91"/>
                        </a:lnTo>
                        <a:lnTo>
                          <a:pt x="209" y="93"/>
                        </a:lnTo>
                        <a:lnTo>
                          <a:pt x="206" y="94"/>
                        </a:lnTo>
                        <a:lnTo>
                          <a:pt x="202" y="98"/>
                        </a:lnTo>
                        <a:lnTo>
                          <a:pt x="198" y="101"/>
                        </a:lnTo>
                        <a:lnTo>
                          <a:pt x="195" y="104"/>
                        </a:lnTo>
                        <a:lnTo>
                          <a:pt x="193" y="108"/>
                        </a:lnTo>
                        <a:lnTo>
                          <a:pt x="190" y="114"/>
                        </a:lnTo>
                        <a:lnTo>
                          <a:pt x="187" y="117"/>
                        </a:lnTo>
                        <a:lnTo>
                          <a:pt x="183" y="120"/>
                        </a:lnTo>
                        <a:lnTo>
                          <a:pt x="178" y="122"/>
                        </a:lnTo>
                        <a:lnTo>
                          <a:pt x="173" y="124"/>
                        </a:lnTo>
                        <a:lnTo>
                          <a:pt x="167" y="125"/>
                        </a:lnTo>
                        <a:lnTo>
                          <a:pt x="159" y="127"/>
                        </a:lnTo>
                        <a:lnTo>
                          <a:pt x="148" y="128"/>
                        </a:lnTo>
                        <a:lnTo>
                          <a:pt x="139" y="128"/>
                        </a:lnTo>
                        <a:lnTo>
                          <a:pt x="125" y="129"/>
                        </a:lnTo>
                        <a:lnTo>
                          <a:pt x="116" y="129"/>
                        </a:lnTo>
                        <a:lnTo>
                          <a:pt x="102" y="129"/>
                        </a:lnTo>
                        <a:lnTo>
                          <a:pt x="84" y="129"/>
                        </a:lnTo>
                        <a:lnTo>
                          <a:pt x="69" y="128"/>
                        </a:lnTo>
                        <a:lnTo>
                          <a:pt x="53" y="125"/>
                        </a:lnTo>
                        <a:lnTo>
                          <a:pt x="40" y="123"/>
                        </a:lnTo>
                        <a:lnTo>
                          <a:pt x="29" y="120"/>
                        </a:lnTo>
                        <a:lnTo>
                          <a:pt x="21" y="118"/>
                        </a:lnTo>
                        <a:lnTo>
                          <a:pt x="18" y="116"/>
                        </a:lnTo>
                        <a:lnTo>
                          <a:pt x="14" y="112"/>
                        </a:lnTo>
                        <a:lnTo>
                          <a:pt x="11" y="108"/>
                        </a:lnTo>
                        <a:lnTo>
                          <a:pt x="7" y="101"/>
                        </a:lnTo>
                        <a:lnTo>
                          <a:pt x="7" y="96"/>
                        </a:lnTo>
                      </a:path>
                    </a:pathLst>
                  </a:custGeom>
                  <a:solidFill>
                    <a:srgbClr val="E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48" name="Freeform 27"/>
                  <p:cNvSpPr>
                    <a:spLocks/>
                  </p:cNvSpPr>
                  <p:nvPr/>
                </p:nvSpPr>
                <p:spPr bwMode="auto">
                  <a:xfrm>
                    <a:off x="3945" y="1506"/>
                    <a:ext cx="185" cy="106"/>
                  </a:xfrm>
                  <a:custGeom>
                    <a:avLst/>
                    <a:gdLst>
                      <a:gd name="T0" fmla="*/ 1 w 185"/>
                      <a:gd name="T1" fmla="*/ 65 h 106"/>
                      <a:gd name="T2" fmla="*/ 0 w 185"/>
                      <a:gd name="T3" fmla="*/ 49 h 106"/>
                      <a:gd name="T4" fmla="*/ 6 w 185"/>
                      <a:gd name="T5" fmla="*/ 38 h 106"/>
                      <a:gd name="T6" fmla="*/ 17 w 185"/>
                      <a:gd name="T7" fmla="*/ 30 h 106"/>
                      <a:gd name="T8" fmla="*/ 36 w 185"/>
                      <a:gd name="T9" fmla="*/ 23 h 106"/>
                      <a:gd name="T10" fmla="*/ 52 w 185"/>
                      <a:gd name="T11" fmla="*/ 19 h 106"/>
                      <a:gd name="T12" fmla="*/ 60 w 185"/>
                      <a:gd name="T13" fmla="*/ 15 h 106"/>
                      <a:gd name="T14" fmla="*/ 64 w 185"/>
                      <a:gd name="T15" fmla="*/ 8 h 106"/>
                      <a:gd name="T16" fmla="*/ 67 w 185"/>
                      <a:gd name="T17" fmla="*/ 4 h 106"/>
                      <a:gd name="T18" fmla="*/ 74 w 185"/>
                      <a:gd name="T19" fmla="*/ 12 h 106"/>
                      <a:gd name="T20" fmla="*/ 76 w 185"/>
                      <a:gd name="T21" fmla="*/ 17 h 106"/>
                      <a:gd name="T22" fmla="*/ 87 w 185"/>
                      <a:gd name="T23" fmla="*/ 14 h 106"/>
                      <a:gd name="T24" fmla="*/ 92 w 185"/>
                      <a:gd name="T25" fmla="*/ 6 h 106"/>
                      <a:gd name="T26" fmla="*/ 93 w 185"/>
                      <a:gd name="T27" fmla="*/ 0 h 106"/>
                      <a:gd name="T28" fmla="*/ 103 w 185"/>
                      <a:gd name="T29" fmla="*/ 6 h 106"/>
                      <a:gd name="T30" fmla="*/ 107 w 185"/>
                      <a:gd name="T31" fmla="*/ 18 h 106"/>
                      <a:gd name="T32" fmla="*/ 103 w 185"/>
                      <a:gd name="T33" fmla="*/ 27 h 106"/>
                      <a:gd name="T34" fmla="*/ 116 w 185"/>
                      <a:gd name="T35" fmla="*/ 20 h 106"/>
                      <a:gd name="T36" fmla="*/ 135 w 185"/>
                      <a:gd name="T37" fmla="*/ 17 h 106"/>
                      <a:gd name="T38" fmla="*/ 149 w 185"/>
                      <a:gd name="T39" fmla="*/ 19 h 106"/>
                      <a:gd name="T40" fmla="*/ 154 w 185"/>
                      <a:gd name="T41" fmla="*/ 24 h 106"/>
                      <a:gd name="T42" fmla="*/ 141 w 185"/>
                      <a:gd name="T43" fmla="*/ 26 h 106"/>
                      <a:gd name="T44" fmla="*/ 133 w 185"/>
                      <a:gd name="T45" fmla="*/ 34 h 106"/>
                      <a:gd name="T46" fmla="*/ 141 w 185"/>
                      <a:gd name="T47" fmla="*/ 41 h 106"/>
                      <a:gd name="T48" fmla="*/ 157 w 185"/>
                      <a:gd name="T49" fmla="*/ 45 h 106"/>
                      <a:gd name="T50" fmla="*/ 167 w 185"/>
                      <a:gd name="T51" fmla="*/ 44 h 106"/>
                      <a:gd name="T52" fmla="*/ 169 w 185"/>
                      <a:gd name="T53" fmla="*/ 39 h 106"/>
                      <a:gd name="T54" fmla="*/ 174 w 185"/>
                      <a:gd name="T55" fmla="*/ 39 h 106"/>
                      <a:gd name="T56" fmla="*/ 182 w 185"/>
                      <a:gd name="T57" fmla="*/ 45 h 106"/>
                      <a:gd name="T58" fmla="*/ 183 w 185"/>
                      <a:gd name="T59" fmla="*/ 55 h 106"/>
                      <a:gd name="T60" fmla="*/ 177 w 185"/>
                      <a:gd name="T61" fmla="*/ 66 h 106"/>
                      <a:gd name="T62" fmla="*/ 167 w 185"/>
                      <a:gd name="T63" fmla="*/ 69 h 106"/>
                      <a:gd name="T64" fmla="*/ 150 w 185"/>
                      <a:gd name="T65" fmla="*/ 74 h 106"/>
                      <a:gd name="T66" fmla="*/ 141 w 185"/>
                      <a:gd name="T67" fmla="*/ 79 h 106"/>
                      <a:gd name="T68" fmla="*/ 135 w 185"/>
                      <a:gd name="T69" fmla="*/ 88 h 106"/>
                      <a:gd name="T70" fmla="*/ 128 w 185"/>
                      <a:gd name="T71" fmla="*/ 98 h 106"/>
                      <a:gd name="T72" fmla="*/ 117 w 185"/>
                      <a:gd name="T73" fmla="*/ 102 h 106"/>
                      <a:gd name="T74" fmla="*/ 97 w 185"/>
                      <a:gd name="T75" fmla="*/ 104 h 106"/>
                      <a:gd name="T76" fmla="*/ 71 w 185"/>
                      <a:gd name="T77" fmla="*/ 105 h 106"/>
                      <a:gd name="T78" fmla="*/ 37 w 185"/>
                      <a:gd name="T79" fmla="*/ 102 h 106"/>
                      <a:gd name="T80" fmla="*/ 15 w 185"/>
                      <a:gd name="T81" fmla="*/ 96 h 106"/>
                      <a:gd name="T82" fmla="*/ 7 w 185"/>
                      <a:gd name="T83" fmla="*/ 88 h 10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85"/>
                      <a:gd name="T127" fmla="*/ 0 h 106"/>
                      <a:gd name="T128" fmla="*/ 185 w 185"/>
                      <a:gd name="T129" fmla="*/ 106 h 10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85" h="106">
                        <a:moveTo>
                          <a:pt x="5" y="78"/>
                        </a:moveTo>
                        <a:lnTo>
                          <a:pt x="3" y="71"/>
                        </a:lnTo>
                        <a:lnTo>
                          <a:pt x="1" y="65"/>
                        </a:lnTo>
                        <a:lnTo>
                          <a:pt x="0" y="59"/>
                        </a:lnTo>
                        <a:lnTo>
                          <a:pt x="0" y="54"/>
                        </a:lnTo>
                        <a:lnTo>
                          <a:pt x="0" y="49"/>
                        </a:lnTo>
                        <a:lnTo>
                          <a:pt x="1" y="44"/>
                        </a:lnTo>
                        <a:lnTo>
                          <a:pt x="3" y="41"/>
                        </a:lnTo>
                        <a:lnTo>
                          <a:pt x="6" y="38"/>
                        </a:lnTo>
                        <a:lnTo>
                          <a:pt x="9" y="35"/>
                        </a:lnTo>
                        <a:lnTo>
                          <a:pt x="12" y="32"/>
                        </a:lnTo>
                        <a:lnTo>
                          <a:pt x="17" y="30"/>
                        </a:lnTo>
                        <a:lnTo>
                          <a:pt x="23" y="27"/>
                        </a:lnTo>
                        <a:lnTo>
                          <a:pt x="30" y="25"/>
                        </a:lnTo>
                        <a:lnTo>
                          <a:pt x="36" y="23"/>
                        </a:lnTo>
                        <a:lnTo>
                          <a:pt x="41" y="22"/>
                        </a:lnTo>
                        <a:lnTo>
                          <a:pt x="47" y="21"/>
                        </a:lnTo>
                        <a:lnTo>
                          <a:pt x="52" y="19"/>
                        </a:lnTo>
                        <a:lnTo>
                          <a:pt x="56" y="18"/>
                        </a:lnTo>
                        <a:lnTo>
                          <a:pt x="59" y="16"/>
                        </a:lnTo>
                        <a:lnTo>
                          <a:pt x="60" y="15"/>
                        </a:lnTo>
                        <a:lnTo>
                          <a:pt x="63" y="13"/>
                        </a:lnTo>
                        <a:lnTo>
                          <a:pt x="64" y="10"/>
                        </a:lnTo>
                        <a:lnTo>
                          <a:pt x="64" y="8"/>
                        </a:lnTo>
                        <a:lnTo>
                          <a:pt x="62" y="5"/>
                        </a:lnTo>
                        <a:lnTo>
                          <a:pt x="62" y="2"/>
                        </a:lnTo>
                        <a:lnTo>
                          <a:pt x="67" y="4"/>
                        </a:lnTo>
                        <a:lnTo>
                          <a:pt x="71" y="6"/>
                        </a:lnTo>
                        <a:lnTo>
                          <a:pt x="73" y="9"/>
                        </a:lnTo>
                        <a:lnTo>
                          <a:pt x="74" y="12"/>
                        </a:lnTo>
                        <a:lnTo>
                          <a:pt x="73" y="14"/>
                        </a:lnTo>
                        <a:lnTo>
                          <a:pt x="72" y="17"/>
                        </a:lnTo>
                        <a:lnTo>
                          <a:pt x="76" y="17"/>
                        </a:lnTo>
                        <a:lnTo>
                          <a:pt x="81" y="16"/>
                        </a:lnTo>
                        <a:lnTo>
                          <a:pt x="84" y="15"/>
                        </a:lnTo>
                        <a:lnTo>
                          <a:pt x="87" y="14"/>
                        </a:lnTo>
                        <a:lnTo>
                          <a:pt x="91" y="12"/>
                        </a:lnTo>
                        <a:lnTo>
                          <a:pt x="92" y="9"/>
                        </a:lnTo>
                        <a:lnTo>
                          <a:pt x="92" y="6"/>
                        </a:lnTo>
                        <a:lnTo>
                          <a:pt x="91" y="3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98" y="2"/>
                        </a:lnTo>
                        <a:lnTo>
                          <a:pt x="101" y="4"/>
                        </a:lnTo>
                        <a:lnTo>
                          <a:pt x="103" y="6"/>
                        </a:lnTo>
                        <a:lnTo>
                          <a:pt x="105" y="10"/>
                        </a:lnTo>
                        <a:lnTo>
                          <a:pt x="106" y="14"/>
                        </a:lnTo>
                        <a:lnTo>
                          <a:pt x="107" y="18"/>
                        </a:lnTo>
                        <a:lnTo>
                          <a:pt x="106" y="21"/>
                        </a:lnTo>
                        <a:lnTo>
                          <a:pt x="105" y="24"/>
                        </a:lnTo>
                        <a:lnTo>
                          <a:pt x="103" y="27"/>
                        </a:lnTo>
                        <a:lnTo>
                          <a:pt x="109" y="24"/>
                        </a:lnTo>
                        <a:lnTo>
                          <a:pt x="112" y="22"/>
                        </a:lnTo>
                        <a:lnTo>
                          <a:pt x="116" y="20"/>
                        </a:lnTo>
                        <a:lnTo>
                          <a:pt x="122" y="18"/>
                        </a:lnTo>
                        <a:lnTo>
                          <a:pt x="128" y="18"/>
                        </a:lnTo>
                        <a:lnTo>
                          <a:pt x="135" y="17"/>
                        </a:lnTo>
                        <a:lnTo>
                          <a:pt x="141" y="17"/>
                        </a:lnTo>
                        <a:lnTo>
                          <a:pt x="146" y="18"/>
                        </a:lnTo>
                        <a:lnTo>
                          <a:pt x="149" y="19"/>
                        </a:lnTo>
                        <a:lnTo>
                          <a:pt x="155" y="21"/>
                        </a:lnTo>
                        <a:lnTo>
                          <a:pt x="160" y="24"/>
                        </a:lnTo>
                        <a:lnTo>
                          <a:pt x="154" y="24"/>
                        </a:lnTo>
                        <a:lnTo>
                          <a:pt x="149" y="24"/>
                        </a:lnTo>
                        <a:lnTo>
                          <a:pt x="145" y="25"/>
                        </a:lnTo>
                        <a:lnTo>
                          <a:pt x="141" y="26"/>
                        </a:lnTo>
                        <a:lnTo>
                          <a:pt x="136" y="29"/>
                        </a:lnTo>
                        <a:lnTo>
                          <a:pt x="134" y="31"/>
                        </a:lnTo>
                        <a:lnTo>
                          <a:pt x="133" y="34"/>
                        </a:lnTo>
                        <a:lnTo>
                          <a:pt x="134" y="37"/>
                        </a:lnTo>
                        <a:lnTo>
                          <a:pt x="137" y="39"/>
                        </a:lnTo>
                        <a:lnTo>
                          <a:pt x="141" y="41"/>
                        </a:lnTo>
                        <a:lnTo>
                          <a:pt x="147" y="43"/>
                        </a:lnTo>
                        <a:lnTo>
                          <a:pt x="152" y="44"/>
                        </a:lnTo>
                        <a:lnTo>
                          <a:pt x="157" y="45"/>
                        </a:lnTo>
                        <a:lnTo>
                          <a:pt x="160" y="46"/>
                        </a:lnTo>
                        <a:lnTo>
                          <a:pt x="166" y="45"/>
                        </a:lnTo>
                        <a:lnTo>
                          <a:pt x="167" y="44"/>
                        </a:lnTo>
                        <a:lnTo>
                          <a:pt x="169" y="42"/>
                        </a:lnTo>
                        <a:lnTo>
                          <a:pt x="169" y="40"/>
                        </a:lnTo>
                        <a:lnTo>
                          <a:pt x="169" y="39"/>
                        </a:lnTo>
                        <a:lnTo>
                          <a:pt x="169" y="37"/>
                        </a:lnTo>
                        <a:lnTo>
                          <a:pt x="171" y="38"/>
                        </a:lnTo>
                        <a:lnTo>
                          <a:pt x="174" y="39"/>
                        </a:lnTo>
                        <a:lnTo>
                          <a:pt x="177" y="41"/>
                        </a:lnTo>
                        <a:lnTo>
                          <a:pt x="180" y="43"/>
                        </a:lnTo>
                        <a:lnTo>
                          <a:pt x="182" y="45"/>
                        </a:lnTo>
                        <a:lnTo>
                          <a:pt x="183" y="48"/>
                        </a:lnTo>
                        <a:lnTo>
                          <a:pt x="184" y="51"/>
                        </a:lnTo>
                        <a:lnTo>
                          <a:pt x="183" y="55"/>
                        </a:lnTo>
                        <a:lnTo>
                          <a:pt x="182" y="59"/>
                        </a:lnTo>
                        <a:lnTo>
                          <a:pt x="180" y="63"/>
                        </a:lnTo>
                        <a:lnTo>
                          <a:pt x="177" y="66"/>
                        </a:lnTo>
                        <a:lnTo>
                          <a:pt x="174" y="68"/>
                        </a:lnTo>
                        <a:lnTo>
                          <a:pt x="171" y="68"/>
                        </a:lnTo>
                        <a:lnTo>
                          <a:pt x="167" y="69"/>
                        </a:lnTo>
                        <a:lnTo>
                          <a:pt x="161" y="71"/>
                        </a:lnTo>
                        <a:lnTo>
                          <a:pt x="155" y="73"/>
                        </a:lnTo>
                        <a:lnTo>
                          <a:pt x="150" y="74"/>
                        </a:lnTo>
                        <a:lnTo>
                          <a:pt x="147" y="76"/>
                        </a:lnTo>
                        <a:lnTo>
                          <a:pt x="145" y="77"/>
                        </a:lnTo>
                        <a:lnTo>
                          <a:pt x="141" y="79"/>
                        </a:lnTo>
                        <a:lnTo>
                          <a:pt x="139" y="82"/>
                        </a:lnTo>
                        <a:lnTo>
                          <a:pt x="137" y="85"/>
                        </a:lnTo>
                        <a:lnTo>
                          <a:pt x="135" y="88"/>
                        </a:lnTo>
                        <a:lnTo>
                          <a:pt x="133" y="92"/>
                        </a:lnTo>
                        <a:lnTo>
                          <a:pt x="131" y="95"/>
                        </a:lnTo>
                        <a:lnTo>
                          <a:pt x="128" y="98"/>
                        </a:lnTo>
                        <a:lnTo>
                          <a:pt x="125" y="100"/>
                        </a:lnTo>
                        <a:lnTo>
                          <a:pt x="121" y="101"/>
                        </a:lnTo>
                        <a:lnTo>
                          <a:pt x="117" y="102"/>
                        </a:lnTo>
                        <a:lnTo>
                          <a:pt x="111" y="103"/>
                        </a:lnTo>
                        <a:lnTo>
                          <a:pt x="104" y="104"/>
                        </a:lnTo>
                        <a:lnTo>
                          <a:pt x="97" y="104"/>
                        </a:lnTo>
                        <a:lnTo>
                          <a:pt x="87" y="105"/>
                        </a:lnTo>
                        <a:lnTo>
                          <a:pt x="81" y="105"/>
                        </a:lnTo>
                        <a:lnTo>
                          <a:pt x="71" y="105"/>
                        </a:lnTo>
                        <a:lnTo>
                          <a:pt x="59" y="105"/>
                        </a:lnTo>
                        <a:lnTo>
                          <a:pt x="48" y="104"/>
                        </a:lnTo>
                        <a:lnTo>
                          <a:pt x="37" y="102"/>
                        </a:lnTo>
                        <a:lnTo>
                          <a:pt x="28" y="100"/>
                        </a:lnTo>
                        <a:lnTo>
                          <a:pt x="21" y="98"/>
                        </a:lnTo>
                        <a:lnTo>
                          <a:pt x="15" y="96"/>
                        </a:lnTo>
                        <a:lnTo>
                          <a:pt x="12" y="94"/>
                        </a:lnTo>
                        <a:lnTo>
                          <a:pt x="10" y="91"/>
                        </a:lnTo>
                        <a:lnTo>
                          <a:pt x="7" y="88"/>
                        </a:lnTo>
                        <a:lnTo>
                          <a:pt x="5" y="83"/>
                        </a:lnTo>
                        <a:lnTo>
                          <a:pt x="5" y="78"/>
                        </a:lnTo>
                      </a:path>
                    </a:pathLst>
                  </a:custGeom>
                  <a:solidFill>
                    <a:srgbClr val="FF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49" name="Freeform 28"/>
                  <p:cNvSpPr>
                    <a:spLocks/>
                  </p:cNvSpPr>
                  <p:nvPr/>
                </p:nvSpPr>
                <p:spPr bwMode="auto">
                  <a:xfrm>
                    <a:off x="3981" y="1547"/>
                    <a:ext cx="101" cy="59"/>
                  </a:xfrm>
                  <a:custGeom>
                    <a:avLst/>
                    <a:gdLst>
                      <a:gd name="T0" fmla="*/ 0 w 101"/>
                      <a:gd name="T1" fmla="*/ 36 h 59"/>
                      <a:gd name="T2" fmla="*/ 0 w 101"/>
                      <a:gd name="T3" fmla="*/ 27 h 59"/>
                      <a:gd name="T4" fmla="*/ 3 w 101"/>
                      <a:gd name="T5" fmla="*/ 21 h 59"/>
                      <a:gd name="T6" fmla="*/ 8 w 101"/>
                      <a:gd name="T7" fmla="*/ 17 h 59"/>
                      <a:gd name="T8" fmla="*/ 19 w 101"/>
                      <a:gd name="T9" fmla="*/ 13 h 59"/>
                      <a:gd name="T10" fmla="*/ 28 w 101"/>
                      <a:gd name="T11" fmla="*/ 11 h 59"/>
                      <a:gd name="T12" fmla="*/ 33 w 101"/>
                      <a:gd name="T13" fmla="*/ 8 h 59"/>
                      <a:gd name="T14" fmla="*/ 34 w 101"/>
                      <a:gd name="T15" fmla="*/ 4 h 59"/>
                      <a:gd name="T16" fmla="*/ 36 w 101"/>
                      <a:gd name="T17" fmla="*/ 2 h 59"/>
                      <a:gd name="T18" fmla="*/ 40 w 101"/>
                      <a:gd name="T19" fmla="*/ 6 h 59"/>
                      <a:gd name="T20" fmla="*/ 41 w 101"/>
                      <a:gd name="T21" fmla="*/ 10 h 59"/>
                      <a:gd name="T22" fmla="*/ 47 w 101"/>
                      <a:gd name="T23" fmla="*/ 8 h 59"/>
                      <a:gd name="T24" fmla="*/ 50 w 101"/>
                      <a:gd name="T25" fmla="*/ 3 h 59"/>
                      <a:gd name="T26" fmla="*/ 51 w 101"/>
                      <a:gd name="T27" fmla="*/ 0 h 59"/>
                      <a:gd name="T28" fmla="*/ 56 w 101"/>
                      <a:gd name="T29" fmla="*/ 3 h 59"/>
                      <a:gd name="T30" fmla="*/ 58 w 101"/>
                      <a:gd name="T31" fmla="*/ 10 h 59"/>
                      <a:gd name="T32" fmla="*/ 56 w 101"/>
                      <a:gd name="T33" fmla="*/ 15 h 59"/>
                      <a:gd name="T34" fmla="*/ 63 w 101"/>
                      <a:gd name="T35" fmla="*/ 11 h 59"/>
                      <a:gd name="T36" fmla="*/ 73 w 101"/>
                      <a:gd name="T37" fmla="*/ 10 h 59"/>
                      <a:gd name="T38" fmla="*/ 81 w 101"/>
                      <a:gd name="T39" fmla="*/ 10 h 59"/>
                      <a:gd name="T40" fmla="*/ 84 w 101"/>
                      <a:gd name="T41" fmla="*/ 13 h 59"/>
                      <a:gd name="T42" fmla="*/ 76 w 101"/>
                      <a:gd name="T43" fmla="*/ 14 h 59"/>
                      <a:gd name="T44" fmla="*/ 72 w 101"/>
                      <a:gd name="T45" fmla="*/ 19 h 59"/>
                      <a:gd name="T46" fmla="*/ 77 w 101"/>
                      <a:gd name="T47" fmla="*/ 23 h 59"/>
                      <a:gd name="T48" fmla="*/ 85 w 101"/>
                      <a:gd name="T49" fmla="*/ 25 h 59"/>
                      <a:gd name="T50" fmla="*/ 90 w 101"/>
                      <a:gd name="T51" fmla="*/ 24 h 59"/>
                      <a:gd name="T52" fmla="*/ 92 w 101"/>
                      <a:gd name="T53" fmla="*/ 21 h 59"/>
                      <a:gd name="T54" fmla="*/ 95 w 101"/>
                      <a:gd name="T55" fmla="*/ 22 h 59"/>
                      <a:gd name="T56" fmla="*/ 99 w 101"/>
                      <a:gd name="T57" fmla="*/ 25 h 59"/>
                      <a:gd name="T58" fmla="*/ 100 w 101"/>
                      <a:gd name="T59" fmla="*/ 30 h 59"/>
                      <a:gd name="T60" fmla="*/ 96 w 101"/>
                      <a:gd name="T61" fmla="*/ 37 h 59"/>
                      <a:gd name="T62" fmla="*/ 90 w 101"/>
                      <a:gd name="T63" fmla="*/ 38 h 59"/>
                      <a:gd name="T64" fmla="*/ 81 w 101"/>
                      <a:gd name="T65" fmla="*/ 41 h 59"/>
                      <a:gd name="T66" fmla="*/ 77 w 101"/>
                      <a:gd name="T67" fmla="*/ 44 h 59"/>
                      <a:gd name="T68" fmla="*/ 73 w 101"/>
                      <a:gd name="T69" fmla="*/ 49 h 59"/>
                      <a:gd name="T70" fmla="*/ 69 w 101"/>
                      <a:gd name="T71" fmla="*/ 54 h 59"/>
                      <a:gd name="T72" fmla="*/ 63 w 101"/>
                      <a:gd name="T73" fmla="*/ 57 h 59"/>
                      <a:gd name="T74" fmla="*/ 53 w 101"/>
                      <a:gd name="T75" fmla="*/ 58 h 59"/>
                      <a:gd name="T76" fmla="*/ 39 w 101"/>
                      <a:gd name="T77" fmla="*/ 58 h 59"/>
                      <a:gd name="T78" fmla="*/ 20 w 101"/>
                      <a:gd name="T79" fmla="*/ 57 h 59"/>
                      <a:gd name="T80" fmla="*/ 8 w 101"/>
                      <a:gd name="T81" fmla="*/ 53 h 59"/>
                      <a:gd name="T82" fmla="*/ 4 w 101"/>
                      <a:gd name="T83" fmla="*/ 49 h 5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01"/>
                      <a:gd name="T127" fmla="*/ 0 h 59"/>
                      <a:gd name="T128" fmla="*/ 101 w 101"/>
                      <a:gd name="T129" fmla="*/ 59 h 5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01" h="59">
                        <a:moveTo>
                          <a:pt x="2" y="44"/>
                        </a:moveTo>
                        <a:lnTo>
                          <a:pt x="1" y="40"/>
                        </a:lnTo>
                        <a:lnTo>
                          <a:pt x="0" y="36"/>
                        </a:lnTo>
                        <a:lnTo>
                          <a:pt x="0" y="33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0" y="25"/>
                        </a:lnTo>
                        <a:lnTo>
                          <a:pt x="1" y="23"/>
                        </a:lnTo>
                        <a:lnTo>
                          <a:pt x="3" y="21"/>
                        </a:lnTo>
                        <a:lnTo>
                          <a:pt x="4" y="20"/>
                        </a:lnTo>
                        <a:lnTo>
                          <a:pt x="6" y="18"/>
                        </a:lnTo>
                        <a:lnTo>
                          <a:pt x="8" y="17"/>
                        </a:lnTo>
                        <a:lnTo>
                          <a:pt x="12" y="15"/>
                        </a:lnTo>
                        <a:lnTo>
                          <a:pt x="16" y="14"/>
                        </a:lnTo>
                        <a:lnTo>
                          <a:pt x="19" y="13"/>
                        </a:lnTo>
                        <a:lnTo>
                          <a:pt x="22" y="12"/>
                        </a:lnTo>
                        <a:lnTo>
                          <a:pt x="25" y="11"/>
                        </a:lnTo>
                        <a:lnTo>
                          <a:pt x="28" y="11"/>
                        </a:lnTo>
                        <a:lnTo>
                          <a:pt x="30" y="10"/>
                        </a:lnTo>
                        <a:lnTo>
                          <a:pt x="32" y="9"/>
                        </a:lnTo>
                        <a:lnTo>
                          <a:pt x="33" y="8"/>
                        </a:lnTo>
                        <a:lnTo>
                          <a:pt x="34" y="7"/>
                        </a:lnTo>
                        <a:lnTo>
                          <a:pt x="34" y="5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3" y="1"/>
                        </a:lnTo>
                        <a:lnTo>
                          <a:pt x="36" y="2"/>
                        </a:lnTo>
                        <a:lnTo>
                          <a:pt x="39" y="3"/>
                        </a:lnTo>
                        <a:lnTo>
                          <a:pt x="40" y="5"/>
                        </a:lnTo>
                        <a:lnTo>
                          <a:pt x="40" y="6"/>
                        </a:lnTo>
                        <a:lnTo>
                          <a:pt x="40" y="8"/>
                        </a:lnTo>
                        <a:lnTo>
                          <a:pt x="39" y="10"/>
                        </a:lnTo>
                        <a:lnTo>
                          <a:pt x="41" y="10"/>
                        </a:lnTo>
                        <a:lnTo>
                          <a:pt x="44" y="9"/>
                        </a:lnTo>
                        <a:lnTo>
                          <a:pt x="45" y="8"/>
                        </a:lnTo>
                        <a:lnTo>
                          <a:pt x="47" y="8"/>
                        </a:lnTo>
                        <a:lnTo>
                          <a:pt x="49" y="6"/>
                        </a:lnTo>
                        <a:lnTo>
                          <a:pt x="50" y="5"/>
                        </a:lnTo>
                        <a:lnTo>
                          <a:pt x="50" y="3"/>
                        </a:lnTo>
                        <a:lnTo>
                          <a:pt x="49" y="1"/>
                        </a:lnTo>
                        <a:lnTo>
                          <a:pt x="47" y="0"/>
                        </a:lnTo>
                        <a:lnTo>
                          <a:pt x="51" y="0"/>
                        </a:lnTo>
                        <a:lnTo>
                          <a:pt x="53" y="1"/>
                        </a:lnTo>
                        <a:lnTo>
                          <a:pt x="55" y="2"/>
                        </a:lnTo>
                        <a:lnTo>
                          <a:pt x="56" y="3"/>
                        </a:lnTo>
                        <a:lnTo>
                          <a:pt x="57" y="5"/>
                        </a:lnTo>
                        <a:lnTo>
                          <a:pt x="58" y="8"/>
                        </a:lnTo>
                        <a:lnTo>
                          <a:pt x="58" y="10"/>
                        </a:lnTo>
                        <a:lnTo>
                          <a:pt x="58" y="12"/>
                        </a:lnTo>
                        <a:lnTo>
                          <a:pt x="57" y="13"/>
                        </a:lnTo>
                        <a:lnTo>
                          <a:pt x="56" y="15"/>
                        </a:lnTo>
                        <a:lnTo>
                          <a:pt x="59" y="13"/>
                        </a:lnTo>
                        <a:lnTo>
                          <a:pt x="61" y="12"/>
                        </a:lnTo>
                        <a:lnTo>
                          <a:pt x="63" y="11"/>
                        </a:lnTo>
                        <a:lnTo>
                          <a:pt x="66" y="10"/>
                        </a:lnTo>
                        <a:lnTo>
                          <a:pt x="69" y="10"/>
                        </a:lnTo>
                        <a:lnTo>
                          <a:pt x="73" y="10"/>
                        </a:lnTo>
                        <a:lnTo>
                          <a:pt x="76" y="10"/>
                        </a:lnTo>
                        <a:lnTo>
                          <a:pt x="78" y="10"/>
                        </a:lnTo>
                        <a:lnTo>
                          <a:pt x="81" y="10"/>
                        </a:lnTo>
                        <a:lnTo>
                          <a:pt x="84" y="11"/>
                        </a:lnTo>
                        <a:lnTo>
                          <a:pt x="87" y="13"/>
                        </a:lnTo>
                        <a:lnTo>
                          <a:pt x="84" y="13"/>
                        </a:lnTo>
                        <a:lnTo>
                          <a:pt x="81" y="13"/>
                        </a:lnTo>
                        <a:lnTo>
                          <a:pt x="78" y="14"/>
                        </a:lnTo>
                        <a:lnTo>
                          <a:pt x="76" y="14"/>
                        </a:lnTo>
                        <a:lnTo>
                          <a:pt x="74" y="16"/>
                        </a:lnTo>
                        <a:lnTo>
                          <a:pt x="73" y="17"/>
                        </a:lnTo>
                        <a:lnTo>
                          <a:pt x="72" y="19"/>
                        </a:lnTo>
                        <a:lnTo>
                          <a:pt x="73" y="21"/>
                        </a:lnTo>
                        <a:lnTo>
                          <a:pt x="74" y="22"/>
                        </a:lnTo>
                        <a:lnTo>
                          <a:pt x="77" y="23"/>
                        </a:lnTo>
                        <a:lnTo>
                          <a:pt x="80" y="24"/>
                        </a:lnTo>
                        <a:lnTo>
                          <a:pt x="82" y="25"/>
                        </a:lnTo>
                        <a:lnTo>
                          <a:pt x="85" y="25"/>
                        </a:lnTo>
                        <a:lnTo>
                          <a:pt x="87" y="25"/>
                        </a:lnTo>
                        <a:lnTo>
                          <a:pt x="90" y="25"/>
                        </a:lnTo>
                        <a:lnTo>
                          <a:pt x="90" y="24"/>
                        </a:lnTo>
                        <a:lnTo>
                          <a:pt x="92" y="23"/>
                        </a:lnTo>
                        <a:lnTo>
                          <a:pt x="92" y="22"/>
                        </a:lnTo>
                        <a:lnTo>
                          <a:pt x="92" y="21"/>
                        </a:lnTo>
                        <a:lnTo>
                          <a:pt x="93" y="21"/>
                        </a:lnTo>
                        <a:lnTo>
                          <a:pt x="95" y="22"/>
                        </a:lnTo>
                        <a:lnTo>
                          <a:pt x="96" y="23"/>
                        </a:lnTo>
                        <a:lnTo>
                          <a:pt x="98" y="24"/>
                        </a:lnTo>
                        <a:lnTo>
                          <a:pt x="99" y="25"/>
                        </a:lnTo>
                        <a:lnTo>
                          <a:pt x="100" y="26"/>
                        </a:lnTo>
                        <a:lnTo>
                          <a:pt x="100" y="28"/>
                        </a:lnTo>
                        <a:lnTo>
                          <a:pt x="100" y="30"/>
                        </a:lnTo>
                        <a:lnTo>
                          <a:pt x="99" y="33"/>
                        </a:lnTo>
                        <a:lnTo>
                          <a:pt x="98" y="35"/>
                        </a:lnTo>
                        <a:lnTo>
                          <a:pt x="96" y="37"/>
                        </a:lnTo>
                        <a:lnTo>
                          <a:pt x="94" y="37"/>
                        </a:lnTo>
                        <a:lnTo>
                          <a:pt x="93" y="38"/>
                        </a:lnTo>
                        <a:lnTo>
                          <a:pt x="90" y="38"/>
                        </a:lnTo>
                        <a:lnTo>
                          <a:pt x="88" y="39"/>
                        </a:lnTo>
                        <a:lnTo>
                          <a:pt x="84" y="40"/>
                        </a:lnTo>
                        <a:lnTo>
                          <a:pt x="81" y="41"/>
                        </a:lnTo>
                        <a:lnTo>
                          <a:pt x="79" y="42"/>
                        </a:lnTo>
                        <a:lnTo>
                          <a:pt x="78" y="43"/>
                        </a:lnTo>
                        <a:lnTo>
                          <a:pt x="77" y="44"/>
                        </a:lnTo>
                        <a:lnTo>
                          <a:pt x="75" y="46"/>
                        </a:lnTo>
                        <a:lnTo>
                          <a:pt x="74" y="47"/>
                        </a:lnTo>
                        <a:lnTo>
                          <a:pt x="73" y="49"/>
                        </a:lnTo>
                        <a:lnTo>
                          <a:pt x="72" y="51"/>
                        </a:lnTo>
                        <a:lnTo>
                          <a:pt x="71" y="53"/>
                        </a:lnTo>
                        <a:lnTo>
                          <a:pt x="69" y="54"/>
                        </a:lnTo>
                        <a:lnTo>
                          <a:pt x="68" y="55"/>
                        </a:lnTo>
                        <a:lnTo>
                          <a:pt x="66" y="56"/>
                        </a:lnTo>
                        <a:lnTo>
                          <a:pt x="63" y="57"/>
                        </a:lnTo>
                        <a:lnTo>
                          <a:pt x="60" y="57"/>
                        </a:lnTo>
                        <a:lnTo>
                          <a:pt x="56" y="58"/>
                        </a:lnTo>
                        <a:lnTo>
                          <a:pt x="53" y="58"/>
                        </a:lnTo>
                        <a:lnTo>
                          <a:pt x="47" y="58"/>
                        </a:lnTo>
                        <a:lnTo>
                          <a:pt x="44" y="58"/>
                        </a:lnTo>
                        <a:lnTo>
                          <a:pt x="39" y="58"/>
                        </a:lnTo>
                        <a:lnTo>
                          <a:pt x="32" y="58"/>
                        </a:lnTo>
                        <a:lnTo>
                          <a:pt x="26" y="58"/>
                        </a:lnTo>
                        <a:lnTo>
                          <a:pt x="20" y="57"/>
                        </a:lnTo>
                        <a:lnTo>
                          <a:pt x="15" y="56"/>
                        </a:lnTo>
                        <a:lnTo>
                          <a:pt x="10" y="54"/>
                        </a:lnTo>
                        <a:lnTo>
                          <a:pt x="8" y="53"/>
                        </a:lnTo>
                        <a:lnTo>
                          <a:pt x="6" y="52"/>
                        </a:lnTo>
                        <a:lnTo>
                          <a:pt x="5" y="51"/>
                        </a:lnTo>
                        <a:lnTo>
                          <a:pt x="4" y="49"/>
                        </a:lnTo>
                        <a:lnTo>
                          <a:pt x="2" y="46"/>
                        </a:lnTo>
                        <a:lnTo>
                          <a:pt x="2" y="44"/>
                        </a:lnTo>
                      </a:path>
                    </a:pathLst>
                  </a:custGeom>
                  <a:solidFill>
                    <a:srgbClr val="FF8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50" name="Freeform 29"/>
                  <p:cNvSpPr>
                    <a:spLocks/>
                  </p:cNvSpPr>
                  <p:nvPr/>
                </p:nvSpPr>
                <p:spPr bwMode="auto">
                  <a:xfrm>
                    <a:off x="3999" y="1564"/>
                    <a:ext cx="65" cy="40"/>
                  </a:xfrm>
                  <a:custGeom>
                    <a:avLst/>
                    <a:gdLst>
                      <a:gd name="T0" fmla="*/ 0 w 65"/>
                      <a:gd name="T1" fmla="*/ 24 h 40"/>
                      <a:gd name="T2" fmla="*/ 0 w 65"/>
                      <a:gd name="T3" fmla="*/ 18 h 40"/>
                      <a:gd name="T4" fmla="*/ 2 w 65"/>
                      <a:gd name="T5" fmla="*/ 14 h 40"/>
                      <a:gd name="T6" fmla="*/ 5 w 65"/>
                      <a:gd name="T7" fmla="*/ 11 h 40"/>
                      <a:gd name="T8" fmla="*/ 12 w 65"/>
                      <a:gd name="T9" fmla="*/ 9 h 40"/>
                      <a:gd name="T10" fmla="*/ 18 w 65"/>
                      <a:gd name="T11" fmla="*/ 7 h 40"/>
                      <a:gd name="T12" fmla="*/ 21 w 65"/>
                      <a:gd name="T13" fmla="*/ 6 h 40"/>
                      <a:gd name="T14" fmla="*/ 22 w 65"/>
                      <a:gd name="T15" fmla="*/ 3 h 40"/>
                      <a:gd name="T16" fmla="*/ 23 w 65"/>
                      <a:gd name="T17" fmla="*/ 1 h 40"/>
                      <a:gd name="T18" fmla="*/ 26 w 65"/>
                      <a:gd name="T19" fmla="*/ 4 h 40"/>
                      <a:gd name="T20" fmla="*/ 27 w 65"/>
                      <a:gd name="T21" fmla="*/ 6 h 40"/>
                      <a:gd name="T22" fmla="*/ 31 w 65"/>
                      <a:gd name="T23" fmla="*/ 5 h 40"/>
                      <a:gd name="T24" fmla="*/ 32 w 65"/>
                      <a:gd name="T25" fmla="*/ 2 h 40"/>
                      <a:gd name="T26" fmla="*/ 32 w 65"/>
                      <a:gd name="T27" fmla="*/ 0 h 40"/>
                      <a:gd name="T28" fmla="*/ 35 w 65"/>
                      <a:gd name="T29" fmla="*/ 2 h 40"/>
                      <a:gd name="T30" fmla="*/ 37 w 65"/>
                      <a:gd name="T31" fmla="*/ 6 h 40"/>
                      <a:gd name="T32" fmla="*/ 35 w 65"/>
                      <a:gd name="T33" fmla="*/ 10 h 40"/>
                      <a:gd name="T34" fmla="*/ 41 w 65"/>
                      <a:gd name="T35" fmla="*/ 7 h 40"/>
                      <a:gd name="T36" fmla="*/ 47 w 65"/>
                      <a:gd name="T37" fmla="*/ 6 h 40"/>
                      <a:gd name="T38" fmla="*/ 52 w 65"/>
                      <a:gd name="T39" fmla="*/ 7 h 40"/>
                      <a:gd name="T40" fmla="*/ 53 w 65"/>
                      <a:gd name="T41" fmla="*/ 9 h 40"/>
                      <a:gd name="T42" fmla="*/ 49 w 65"/>
                      <a:gd name="T43" fmla="*/ 10 h 40"/>
                      <a:gd name="T44" fmla="*/ 46 w 65"/>
                      <a:gd name="T45" fmla="*/ 13 h 40"/>
                      <a:gd name="T46" fmla="*/ 49 w 65"/>
                      <a:gd name="T47" fmla="*/ 16 h 40"/>
                      <a:gd name="T48" fmla="*/ 54 w 65"/>
                      <a:gd name="T49" fmla="*/ 17 h 40"/>
                      <a:gd name="T50" fmla="*/ 58 w 65"/>
                      <a:gd name="T51" fmla="*/ 16 h 40"/>
                      <a:gd name="T52" fmla="*/ 59 w 65"/>
                      <a:gd name="T53" fmla="*/ 14 h 40"/>
                      <a:gd name="T54" fmla="*/ 61 w 65"/>
                      <a:gd name="T55" fmla="*/ 14 h 40"/>
                      <a:gd name="T56" fmla="*/ 63 w 65"/>
                      <a:gd name="T57" fmla="*/ 17 h 40"/>
                      <a:gd name="T58" fmla="*/ 64 w 65"/>
                      <a:gd name="T59" fmla="*/ 20 h 40"/>
                      <a:gd name="T60" fmla="*/ 62 w 65"/>
                      <a:gd name="T61" fmla="*/ 24 h 40"/>
                      <a:gd name="T62" fmla="*/ 58 w 65"/>
                      <a:gd name="T63" fmla="*/ 26 h 40"/>
                      <a:gd name="T64" fmla="*/ 52 w 65"/>
                      <a:gd name="T65" fmla="*/ 28 h 40"/>
                      <a:gd name="T66" fmla="*/ 49 w 65"/>
                      <a:gd name="T67" fmla="*/ 29 h 40"/>
                      <a:gd name="T68" fmla="*/ 47 w 65"/>
                      <a:gd name="T69" fmla="*/ 33 h 40"/>
                      <a:gd name="T70" fmla="*/ 44 w 65"/>
                      <a:gd name="T71" fmla="*/ 37 h 40"/>
                      <a:gd name="T72" fmla="*/ 41 w 65"/>
                      <a:gd name="T73" fmla="*/ 38 h 40"/>
                      <a:gd name="T74" fmla="*/ 34 w 65"/>
                      <a:gd name="T75" fmla="*/ 39 h 40"/>
                      <a:gd name="T76" fmla="*/ 25 w 65"/>
                      <a:gd name="T77" fmla="*/ 39 h 40"/>
                      <a:gd name="T78" fmla="*/ 13 w 65"/>
                      <a:gd name="T79" fmla="*/ 38 h 40"/>
                      <a:gd name="T80" fmla="*/ 5 w 65"/>
                      <a:gd name="T81" fmla="*/ 36 h 40"/>
                      <a:gd name="T82" fmla="*/ 2 w 65"/>
                      <a:gd name="T83" fmla="*/ 33 h 4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5"/>
                      <a:gd name="T127" fmla="*/ 0 h 40"/>
                      <a:gd name="T128" fmla="*/ 65 w 65"/>
                      <a:gd name="T129" fmla="*/ 40 h 4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5" h="40">
                        <a:moveTo>
                          <a:pt x="2" y="29"/>
                        </a:moveTo>
                        <a:lnTo>
                          <a:pt x="1" y="27"/>
                        </a:lnTo>
                        <a:lnTo>
                          <a:pt x="0" y="24"/>
                        </a:lnTo>
                        <a:lnTo>
                          <a:pt x="0" y="22"/>
                        </a:lnTo>
                        <a:lnTo>
                          <a:pt x="0" y="20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1" y="15"/>
                        </a:lnTo>
                        <a:lnTo>
                          <a:pt x="2" y="14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1"/>
                        </a:lnTo>
                        <a:lnTo>
                          <a:pt x="8" y="10"/>
                        </a:lnTo>
                        <a:lnTo>
                          <a:pt x="10" y="9"/>
                        </a:lnTo>
                        <a:lnTo>
                          <a:pt x="12" y="9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8" y="7"/>
                        </a:lnTo>
                        <a:lnTo>
                          <a:pt x="20" y="6"/>
                        </a:lnTo>
                        <a:lnTo>
                          <a:pt x="21" y="6"/>
                        </a:lnTo>
                        <a:lnTo>
                          <a:pt x="22" y="5"/>
                        </a:lnTo>
                        <a:lnTo>
                          <a:pt x="22" y="4"/>
                        </a:lnTo>
                        <a:lnTo>
                          <a:pt x="22" y="3"/>
                        </a:lnTo>
                        <a:lnTo>
                          <a:pt x="22" y="2"/>
                        </a:lnTo>
                        <a:lnTo>
                          <a:pt x="21" y="0"/>
                        </a:lnTo>
                        <a:lnTo>
                          <a:pt x="23" y="1"/>
                        </a:lnTo>
                        <a:lnTo>
                          <a:pt x="25" y="2"/>
                        </a:lnTo>
                        <a:lnTo>
                          <a:pt x="26" y="3"/>
                        </a:lnTo>
                        <a:lnTo>
                          <a:pt x="26" y="4"/>
                        </a:lnTo>
                        <a:lnTo>
                          <a:pt x="26" y="5"/>
                        </a:lnTo>
                        <a:lnTo>
                          <a:pt x="25" y="6"/>
                        </a:lnTo>
                        <a:lnTo>
                          <a:pt x="27" y="6"/>
                        </a:lnTo>
                        <a:lnTo>
                          <a:pt x="29" y="6"/>
                        </a:lnTo>
                        <a:lnTo>
                          <a:pt x="31" y="5"/>
                        </a:lnTo>
                        <a:lnTo>
                          <a:pt x="32" y="4"/>
                        </a:lnTo>
                        <a:lnTo>
                          <a:pt x="32" y="3"/>
                        </a:lnTo>
                        <a:lnTo>
                          <a:pt x="32" y="2"/>
                        </a:lnTo>
                        <a:lnTo>
                          <a:pt x="32" y="1"/>
                        </a:lnTo>
                        <a:lnTo>
                          <a:pt x="31" y="0"/>
                        </a:lnTo>
                        <a:lnTo>
                          <a:pt x="32" y="0"/>
                        </a:lnTo>
                        <a:lnTo>
                          <a:pt x="34" y="0"/>
                        </a:lnTo>
                        <a:lnTo>
                          <a:pt x="35" y="1"/>
                        </a:lnTo>
                        <a:lnTo>
                          <a:pt x="35" y="2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6" y="9"/>
                        </a:lnTo>
                        <a:lnTo>
                          <a:pt x="35" y="10"/>
                        </a:lnTo>
                        <a:lnTo>
                          <a:pt x="38" y="9"/>
                        </a:lnTo>
                        <a:lnTo>
                          <a:pt x="39" y="8"/>
                        </a:lnTo>
                        <a:lnTo>
                          <a:pt x="41" y="7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7" y="6"/>
                        </a:lnTo>
                        <a:lnTo>
                          <a:pt x="49" y="6"/>
                        </a:lnTo>
                        <a:lnTo>
                          <a:pt x="50" y="6"/>
                        </a:lnTo>
                        <a:lnTo>
                          <a:pt x="52" y="7"/>
                        </a:lnTo>
                        <a:lnTo>
                          <a:pt x="54" y="8"/>
                        </a:lnTo>
                        <a:lnTo>
                          <a:pt x="56" y="9"/>
                        </a:lnTo>
                        <a:lnTo>
                          <a:pt x="53" y="9"/>
                        </a:lnTo>
                        <a:lnTo>
                          <a:pt x="52" y="9"/>
                        </a:lnTo>
                        <a:lnTo>
                          <a:pt x="50" y="9"/>
                        </a:lnTo>
                        <a:lnTo>
                          <a:pt x="49" y="10"/>
                        </a:lnTo>
                        <a:lnTo>
                          <a:pt x="47" y="11"/>
                        </a:lnTo>
                        <a:lnTo>
                          <a:pt x="46" y="13"/>
                        </a:lnTo>
                        <a:lnTo>
                          <a:pt x="47" y="14"/>
                        </a:lnTo>
                        <a:lnTo>
                          <a:pt x="48" y="14"/>
                        </a:lnTo>
                        <a:lnTo>
                          <a:pt x="49" y="16"/>
                        </a:lnTo>
                        <a:lnTo>
                          <a:pt x="51" y="16"/>
                        </a:lnTo>
                        <a:lnTo>
                          <a:pt x="53" y="17"/>
                        </a:lnTo>
                        <a:lnTo>
                          <a:pt x="54" y="17"/>
                        </a:lnTo>
                        <a:lnTo>
                          <a:pt x="56" y="17"/>
                        </a:lnTo>
                        <a:lnTo>
                          <a:pt x="58" y="17"/>
                        </a:lnTo>
                        <a:lnTo>
                          <a:pt x="58" y="16"/>
                        </a:lnTo>
                        <a:lnTo>
                          <a:pt x="59" y="16"/>
                        </a:lnTo>
                        <a:lnTo>
                          <a:pt x="59" y="15"/>
                        </a:lnTo>
                        <a:lnTo>
                          <a:pt x="59" y="14"/>
                        </a:lnTo>
                        <a:lnTo>
                          <a:pt x="60" y="14"/>
                        </a:lnTo>
                        <a:lnTo>
                          <a:pt x="61" y="14"/>
                        </a:lnTo>
                        <a:lnTo>
                          <a:pt x="62" y="15"/>
                        </a:lnTo>
                        <a:lnTo>
                          <a:pt x="62" y="16"/>
                        </a:lnTo>
                        <a:lnTo>
                          <a:pt x="63" y="17"/>
                        </a:lnTo>
                        <a:lnTo>
                          <a:pt x="64" y="18"/>
                        </a:lnTo>
                        <a:lnTo>
                          <a:pt x="64" y="19"/>
                        </a:lnTo>
                        <a:lnTo>
                          <a:pt x="64" y="20"/>
                        </a:lnTo>
                        <a:lnTo>
                          <a:pt x="64" y="22"/>
                        </a:lnTo>
                        <a:lnTo>
                          <a:pt x="62" y="23"/>
                        </a:lnTo>
                        <a:lnTo>
                          <a:pt x="62" y="24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8" y="26"/>
                        </a:lnTo>
                        <a:lnTo>
                          <a:pt x="56" y="26"/>
                        </a:lnTo>
                        <a:lnTo>
                          <a:pt x="54" y="27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9"/>
                        </a:lnTo>
                        <a:lnTo>
                          <a:pt x="49" y="29"/>
                        </a:lnTo>
                        <a:lnTo>
                          <a:pt x="48" y="31"/>
                        </a:lnTo>
                        <a:lnTo>
                          <a:pt x="48" y="32"/>
                        </a:lnTo>
                        <a:lnTo>
                          <a:pt x="47" y="33"/>
                        </a:lnTo>
                        <a:lnTo>
                          <a:pt x="46" y="34"/>
                        </a:lnTo>
                        <a:lnTo>
                          <a:pt x="46" y="36"/>
                        </a:lnTo>
                        <a:lnTo>
                          <a:pt x="44" y="37"/>
                        </a:lnTo>
                        <a:lnTo>
                          <a:pt x="43" y="37"/>
                        </a:lnTo>
                        <a:lnTo>
                          <a:pt x="42" y="37"/>
                        </a:lnTo>
                        <a:lnTo>
                          <a:pt x="41" y="38"/>
                        </a:lnTo>
                        <a:lnTo>
                          <a:pt x="38" y="38"/>
                        </a:lnTo>
                        <a:lnTo>
                          <a:pt x="36" y="38"/>
                        </a:lnTo>
                        <a:lnTo>
                          <a:pt x="34" y="39"/>
                        </a:lnTo>
                        <a:lnTo>
                          <a:pt x="31" y="39"/>
                        </a:lnTo>
                        <a:lnTo>
                          <a:pt x="29" y="39"/>
                        </a:lnTo>
                        <a:lnTo>
                          <a:pt x="25" y="39"/>
                        </a:lnTo>
                        <a:lnTo>
                          <a:pt x="21" y="39"/>
                        </a:lnTo>
                        <a:lnTo>
                          <a:pt x="17" y="38"/>
                        </a:lnTo>
                        <a:lnTo>
                          <a:pt x="13" y="38"/>
                        </a:lnTo>
                        <a:lnTo>
                          <a:pt x="10" y="37"/>
                        </a:lnTo>
                        <a:lnTo>
                          <a:pt x="7" y="37"/>
                        </a:lnTo>
                        <a:lnTo>
                          <a:pt x="5" y="36"/>
                        </a:lnTo>
                        <a:lnTo>
                          <a:pt x="4" y="35"/>
                        </a:lnTo>
                        <a:lnTo>
                          <a:pt x="3" y="34"/>
                        </a:lnTo>
                        <a:lnTo>
                          <a:pt x="2" y="33"/>
                        </a:lnTo>
                        <a:lnTo>
                          <a:pt x="2" y="31"/>
                        </a:lnTo>
                        <a:lnTo>
                          <a:pt x="2" y="29"/>
                        </a:lnTo>
                      </a:path>
                    </a:pathLst>
                  </a:custGeom>
                  <a:solidFill>
                    <a:srgbClr val="FFFF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45" name="Freeform 30"/>
                <p:cNvSpPr>
                  <a:spLocks/>
                </p:cNvSpPr>
                <p:nvPr/>
              </p:nvSpPr>
              <p:spPr bwMode="auto">
                <a:xfrm>
                  <a:off x="3585" y="1493"/>
                  <a:ext cx="29" cy="33"/>
                </a:xfrm>
                <a:custGeom>
                  <a:avLst/>
                  <a:gdLst>
                    <a:gd name="T0" fmla="*/ 4 w 29"/>
                    <a:gd name="T1" fmla="*/ 29 h 33"/>
                    <a:gd name="T2" fmla="*/ 1 w 29"/>
                    <a:gd name="T3" fmla="*/ 26 h 33"/>
                    <a:gd name="T4" fmla="*/ 0 w 29"/>
                    <a:gd name="T5" fmla="*/ 23 h 33"/>
                    <a:gd name="T6" fmla="*/ 0 w 29"/>
                    <a:gd name="T7" fmla="*/ 19 h 33"/>
                    <a:gd name="T8" fmla="*/ 1 w 29"/>
                    <a:gd name="T9" fmla="*/ 16 h 33"/>
                    <a:gd name="T10" fmla="*/ 3 w 29"/>
                    <a:gd name="T11" fmla="*/ 13 h 33"/>
                    <a:gd name="T12" fmla="*/ 3 w 29"/>
                    <a:gd name="T13" fmla="*/ 10 h 33"/>
                    <a:gd name="T14" fmla="*/ 2 w 29"/>
                    <a:gd name="T15" fmla="*/ 8 h 33"/>
                    <a:gd name="T16" fmla="*/ 1 w 29"/>
                    <a:gd name="T17" fmla="*/ 6 h 33"/>
                    <a:gd name="T18" fmla="*/ 1 w 29"/>
                    <a:gd name="T19" fmla="*/ 6 h 33"/>
                    <a:gd name="T20" fmla="*/ 4 w 29"/>
                    <a:gd name="T21" fmla="*/ 7 h 33"/>
                    <a:gd name="T22" fmla="*/ 5 w 29"/>
                    <a:gd name="T23" fmla="*/ 8 h 33"/>
                    <a:gd name="T24" fmla="*/ 5 w 29"/>
                    <a:gd name="T25" fmla="*/ 5 h 33"/>
                    <a:gd name="T26" fmla="*/ 3 w 29"/>
                    <a:gd name="T27" fmla="*/ 1 h 33"/>
                    <a:gd name="T28" fmla="*/ 3 w 29"/>
                    <a:gd name="T29" fmla="*/ 0 h 33"/>
                    <a:gd name="T30" fmla="*/ 6 w 29"/>
                    <a:gd name="T31" fmla="*/ 0 h 33"/>
                    <a:gd name="T32" fmla="*/ 10 w 29"/>
                    <a:gd name="T33" fmla="*/ 2 h 33"/>
                    <a:gd name="T34" fmla="*/ 12 w 29"/>
                    <a:gd name="T35" fmla="*/ 5 h 33"/>
                    <a:gd name="T36" fmla="*/ 13 w 29"/>
                    <a:gd name="T37" fmla="*/ 6 h 33"/>
                    <a:gd name="T38" fmla="*/ 16 w 29"/>
                    <a:gd name="T39" fmla="*/ 4 h 33"/>
                    <a:gd name="T40" fmla="*/ 19 w 29"/>
                    <a:gd name="T41" fmla="*/ 3 h 33"/>
                    <a:gd name="T42" fmla="*/ 22 w 29"/>
                    <a:gd name="T43" fmla="*/ 3 h 33"/>
                    <a:gd name="T44" fmla="*/ 24 w 29"/>
                    <a:gd name="T45" fmla="*/ 5 h 33"/>
                    <a:gd name="T46" fmla="*/ 21 w 29"/>
                    <a:gd name="T47" fmla="*/ 5 h 33"/>
                    <a:gd name="T48" fmla="*/ 20 w 29"/>
                    <a:gd name="T49" fmla="*/ 6 h 33"/>
                    <a:gd name="T50" fmla="*/ 19 w 29"/>
                    <a:gd name="T51" fmla="*/ 7 h 33"/>
                    <a:gd name="T52" fmla="*/ 19 w 29"/>
                    <a:gd name="T53" fmla="*/ 9 h 33"/>
                    <a:gd name="T54" fmla="*/ 21 w 29"/>
                    <a:gd name="T55" fmla="*/ 10 h 33"/>
                    <a:gd name="T56" fmla="*/ 24 w 29"/>
                    <a:gd name="T57" fmla="*/ 10 h 33"/>
                    <a:gd name="T58" fmla="*/ 24 w 29"/>
                    <a:gd name="T59" fmla="*/ 7 h 33"/>
                    <a:gd name="T60" fmla="*/ 26 w 29"/>
                    <a:gd name="T61" fmla="*/ 9 h 33"/>
                    <a:gd name="T62" fmla="*/ 27 w 29"/>
                    <a:gd name="T63" fmla="*/ 12 h 33"/>
                    <a:gd name="T64" fmla="*/ 27 w 29"/>
                    <a:gd name="T65" fmla="*/ 14 h 33"/>
                    <a:gd name="T66" fmla="*/ 26 w 29"/>
                    <a:gd name="T67" fmla="*/ 16 h 33"/>
                    <a:gd name="T68" fmla="*/ 24 w 29"/>
                    <a:gd name="T69" fmla="*/ 17 h 33"/>
                    <a:gd name="T70" fmla="*/ 23 w 29"/>
                    <a:gd name="T71" fmla="*/ 19 h 33"/>
                    <a:gd name="T72" fmla="*/ 23 w 29"/>
                    <a:gd name="T73" fmla="*/ 21 h 33"/>
                    <a:gd name="T74" fmla="*/ 26 w 29"/>
                    <a:gd name="T75" fmla="*/ 22 h 33"/>
                    <a:gd name="T76" fmla="*/ 27 w 29"/>
                    <a:gd name="T77" fmla="*/ 22 h 33"/>
                    <a:gd name="T78" fmla="*/ 28 w 29"/>
                    <a:gd name="T79" fmla="*/ 24 h 33"/>
                    <a:gd name="T80" fmla="*/ 27 w 29"/>
                    <a:gd name="T81" fmla="*/ 26 h 33"/>
                    <a:gd name="T82" fmla="*/ 26 w 29"/>
                    <a:gd name="T83" fmla="*/ 29 h 33"/>
                    <a:gd name="T84" fmla="*/ 23 w 29"/>
                    <a:gd name="T85" fmla="*/ 31 h 33"/>
                    <a:gd name="T86" fmla="*/ 20 w 29"/>
                    <a:gd name="T87" fmla="*/ 32 h 33"/>
                    <a:gd name="T88" fmla="*/ 16 w 29"/>
                    <a:gd name="T89" fmla="*/ 32 h 33"/>
                    <a:gd name="T90" fmla="*/ 12 w 29"/>
                    <a:gd name="T91" fmla="*/ 31 h 33"/>
                    <a:gd name="T92" fmla="*/ 6 w 29"/>
                    <a:gd name="T93" fmla="*/ 30 h 3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9"/>
                    <a:gd name="T142" fmla="*/ 0 h 33"/>
                    <a:gd name="T143" fmla="*/ 29 w 29"/>
                    <a:gd name="T144" fmla="*/ 33 h 3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9" h="33">
                      <a:moveTo>
                        <a:pt x="6" y="30"/>
                      </a:move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3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1" y="10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4" y="8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6" y="9"/>
                      </a:lnTo>
                      <a:lnTo>
                        <a:pt x="26" y="10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7" y="15"/>
                      </a:lnTo>
                      <a:lnTo>
                        <a:pt x="26" y="15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3" y="21"/>
                      </a:lnTo>
                      <a:lnTo>
                        <a:pt x="24" y="21"/>
                      </a:lnTo>
                      <a:lnTo>
                        <a:pt x="25" y="22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7" y="22"/>
                      </a:lnTo>
                      <a:lnTo>
                        <a:pt x="28" y="23"/>
                      </a:lnTo>
                      <a:lnTo>
                        <a:pt x="28" y="24"/>
                      </a:lnTo>
                      <a:lnTo>
                        <a:pt x="28" y="25"/>
                      </a:lnTo>
                      <a:lnTo>
                        <a:pt x="27" y="26"/>
                      </a:lnTo>
                      <a:lnTo>
                        <a:pt x="27" y="27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3" y="31"/>
                      </a:lnTo>
                      <a:lnTo>
                        <a:pt x="22" y="31"/>
                      </a:lnTo>
                      <a:lnTo>
                        <a:pt x="21" y="32"/>
                      </a:lnTo>
                      <a:lnTo>
                        <a:pt x="20" y="32"/>
                      </a:lnTo>
                      <a:lnTo>
                        <a:pt x="19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lnTo>
                        <a:pt x="15" y="31"/>
                      </a:lnTo>
                      <a:lnTo>
                        <a:pt x="14" y="31"/>
                      </a:lnTo>
                      <a:lnTo>
                        <a:pt x="12" y="31"/>
                      </a:lnTo>
                      <a:lnTo>
                        <a:pt x="10" y="31"/>
                      </a:lnTo>
                      <a:lnTo>
                        <a:pt x="8" y="31"/>
                      </a:lnTo>
                      <a:lnTo>
                        <a:pt x="6" y="30"/>
                      </a:lnTo>
                    </a:path>
                  </a:pathLst>
                </a:custGeom>
                <a:solidFill>
                  <a:srgbClr val="FFFF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46" name="Freeform 31"/>
                <p:cNvSpPr>
                  <a:spLocks/>
                </p:cNvSpPr>
                <p:nvPr/>
              </p:nvSpPr>
              <p:spPr bwMode="auto">
                <a:xfrm>
                  <a:off x="3724" y="1511"/>
                  <a:ext cx="85" cy="54"/>
                </a:xfrm>
                <a:custGeom>
                  <a:avLst/>
                  <a:gdLst>
                    <a:gd name="T0" fmla="*/ 0 w 85"/>
                    <a:gd name="T1" fmla="*/ 38 h 54"/>
                    <a:gd name="T2" fmla="*/ 0 w 85"/>
                    <a:gd name="T3" fmla="*/ 31 h 54"/>
                    <a:gd name="T4" fmla="*/ 3 w 85"/>
                    <a:gd name="T5" fmla="*/ 28 h 54"/>
                    <a:gd name="T6" fmla="*/ 8 w 85"/>
                    <a:gd name="T7" fmla="*/ 25 h 54"/>
                    <a:gd name="T8" fmla="*/ 7 w 85"/>
                    <a:gd name="T9" fmla="*/ 21 h 54"/>
                    <a:gd name="T10" fmla="*/ 7 w 85"/>
                    <a:gd name="T11" fmla="*/ 16 h 54"/>
                    <a:gd name="T12" fmla="*/ 11 w 85"/>
                    <a:gd name="T13" fmla="*/ 17 h 54"/>
                    <a:gd name="T14" fmla="*/ 17 w 85"/>
                    <a:gd name="T15" fmla="*/ 21 h 54"/>
                    <a:gd name="T16" fmla="*/ 18 w 85"/>
                    <a:gd name="T17" fmla="*/ 8 h 54"/>
                    <a:gd name="T18" fmla="*/ 18 w 85"/>
                    <a:gd name="T19" fmla="*/ 4 h 54"/>
                    <a:gd name="T20" fmla="*/ 23 w 85"/>
                    <a:gd name="T21" fmla="*/ 7 h 54"/>
                    <a:gd name="T22" fmla="*/ 25 w 85"/>
                    <a:gd name="T23" fmla="*/ 7 h 54"/>
                    <a:gd name="T24" fmla="*/ 28 w 85"/>
                    <a:gd name="T25" fmla="*/ 4 h 54"/>
                    <a:gd name="T26" fmla="*/ 34 w 85"/>
                    <a:gd name="T27" fmla="*/ 0 h 54"/>
                    <a:gd name="T28" fmla="*/ 36 w 85"/>
                    <a:gd name="T29" fmla="*/ 4 h 54"/>
                    <a:gd name="T30" fmla="*/ 37 w 85"/>
                    <a:gd name="T31" fmla="*/ 7 h 54"/>
                    <a:gd name="T32" fmla="*/ 40 w 85"/>
                    <a:gd name="T33" fmla="*/ 10 h 54"/>
                    <a:gd name="T34" fmla="*/ 46 w 85"/>
                    <a:gd name="T35" fmla="*/ 11 h 54"/>
                    <a:gd name="T36" fmla="*/ 51 w 85"/>
                    <a:gd name="T37" fmla="*/ 10 h 54"/>
                    <a:gd name="T38" fmla="*/ 56 w 85"/>
                    <a:gd name="T39" fmla="*/ 8 h 54"/>
                    <a:gd name="T40" fmla="*/ 59 w 85"/>
                    <a:gd name="T41" fmla="*/ 5 h 54"/>
                    <a:gd name="T42" fmla="*/ 62 w 85"/>
                    <a:gd name="T43" fmla="*/ 3 h 54"/>
                    <a:gd name="T44" fmla="*/ 61 w 85"/>
                    <a:gd name="T45" fmla="*/ 8 h 54"/>
                    <a:gd name="T46" fmla="*/ 59 w 85"/>
                    <a:gd name="T47" fmla="*/ 13 h 54"/>
                    <a:gd name="T48" fmla="*/ 53 w 85"/>
                    <a:gd name="T49" fmla="*/ 17 h 54"/>
                    <a:gd name="T50" fmla="*/ 46 w 85"/>
                    <a:gd name="T51" fmla="*/ 19 h 54"/>
                    <a:gd name="T52" fmla="*/ 49 w 85"/>
                    <a:gd name="T53" fmla="*/ 20 h 54"/>
                    <a:gd name="T54" fmla="*/ 57 w 85"/>
                    <a:gd name="T55" fmla="*/ 19 h 54"/>
                    <a:gd name="T56" fmla="*/ 64 w 85"/>
                    <a:gd name="T57" fmla="*/ 18 h 54"/>
                    <a:gd name="T58" fmla="*/ 68 w 85"/>
                    <a:gd name="T59" fmla="*/ 20 h 54"/>
                    <a:gd name="T60" fmla="*/ 63 w 85"/>
                    <a:gd name="T61" fmla="*/ 24 h 54"/>
                    <a:gd name="T62" fmla="*/ 58 w 85"/>
                    <a:gd name="T63" fmla="*/ 26 h 54"/>
                    <a:gd name="T64" fmla="*/ 58 w 85"/>
                    <a:gd name="T65" fmla="*/ 28 h 54"/>
                    <a:gd name="T66" fmla="*/ 60 w 85"/>
                    <a:gd name="T67" fmla="*/ 29 h 54"/>
                    <a:gd name="T68" fmla="*/ 66 w 85"/>
                    <a:gd name="T69" fmla="*/ 31 h 54"/>
                    <a:gd name="T70" fmla="*/ 69 w 85"/>
                    <a:gd name="T71" fmla="*/ 29 h 54"/>
                    <a:gd name="T72" fmla="*/ 71 w 85"/>
                    <a:gd name="T73" fmla="*/ 26 h 54"/>
                    <a:gd name="T74" fmla="*/ 75 w 85"/>
                    <a:gd name="T75" fmla="*/ 26 h 54"/>
                    <a:gd name="T76" fmla="*/ 74 w 85"/>
                    <a:gd name="T77" fmla="*/ 30 h 54"/>
                    <a:gd name="T78" fmla="*/ 71 w 85"/>
                    <a:gd name="T79" fmla="*/ 36 h 54"/>
                    <a:gd name="T80" fmla="*/ 74 w 85"/>
                    <a:gd name="T81" fmla="*/ 39 h 54"/>
                    <a:gd name="T82" fmla="*/ 79 w 85"/>
                    <a:gd name="T83" fmla="*/ 38 h 54"/>
                    <a:gd name="T84" fmla="*/ 84 w 85"/>
                    <a:gd name="T85" fmla="*/ 35 h 54"/>
                    <a:gd name="T86" fmla="*/ 83 w 85"/>
                    <a:gd name="T87" fmla="*/ 39 h 54"/>
                    <a:gd name="T88" fmla="*/ 80 w 85"/>
                    <a:gd name="T89" fmla="*/ 43 h 54"/>
                    <a:gd name="T90" fmla="*/ 73 w 85"/>
                    <a:gd name="T91" fmla="*/ 47 h 54"/>
                    <a:gd name="T92" fmla="*/ 68 w 85"/>
                    <a:gd name="T93" fmla="*/ 49 h 54"/>
                    <a:gd name="T94" fmla="*/ 64 w 85"/>
                    <a:gd name="T95" fmla="*/ 53 h 54"/>
                    <a:gd name="T96" fmla="*/ 56 w 85"/>
                    <a:gd name="T97" fmla="*/ 53 h 54"/>
                    <a:gd name="T98" fmla="*/ 50 w 85"/>
                    <a:gd name="T99" fmla="*/ 51 h 54"/>
                    <a:gd name="T100" fmla="*/ 45 w 85"/>
                    <a:gd name="T101" fmla="*/ 48 h 54"/>
                    <a:gd name="T102" fmla="*/ 40 w 85"/>
                    <a:gd name="T103" fmla="*/ 47 h 54"/>
                    <a:gd name="T104" fmla="*/ 30 w 85"/>
                    <a:gd name="T105" fmla="*/ 46 h 54"/>
                    <a:gd name="T106" fmla="*/ 27 w 85"/>
                    <a:gd name="T107" fmla="*/ 43 h 54"/>
                    <a:gd name="T108" fmla="*/ 16 w 85"/>
                    <a:gd name="T109" fmla="*/ 44 h 54"/>
                    <a:gd name="T110" fmla="*/ 6 w 85"/>
                    <a:gd name="T111" fmla="*/ 41 h 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5"/>
                    <a:gd name="T169" fmla="*/ 0 h 54"/>
                    <a:gd name="T170" fmla="*/ 85 w 85"/>
                    <a:gd name="T171" fmla="*/ 54 h 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5" h="54">
                      <a:moveTo>
                        <a:pt x="2" y="40"/>
                      </a:move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1" y="29"/>
                      </a:lnTo>
                      <a:lnTo>
                        <a:pt x="3" y="28"/>
                      </a:lnTo>
                      <a:lnTo>
                        <a:pt x="8" y="26"/>
                      </a:lnTo>
                      <a:lnTo>
                        <a:pt x="8" y="25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7" y="16"/>
                      </a:lnTo>
                      <a:lnTo>
                        <a:pt x="9" y="14"/>
                      </a:lnTo>
                      <a:lnTo>
                        <a:pt x="11" y="17"/>
                      </a:lnTo>
                      <a:lnTo>
                        <a:pt x="15" y="20"/>
                      </a:lnTo>
                      <a:lnTo>
                        <a:pt x="17" y="21"/>
                      </a:lnTo>
                      <a:lnTo>
                        <a:pt x="18" y="15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1" y="5"/>
                      </a:lnTo>
                      <a:lnTo>
                        <a:pt x="23" y="7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6" y="5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34" y="0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9" y="9"/>
                      </a:lnTo>
                      <a:lnTo>
                        <a:pt x="40" y="10"/>
                      </a:lnTo>
                      <a:lnTo>
                        <a:pt x="42" y="11"/>
                      </a:lnTo>
                      <a:lnTo>
                        <a:pt x="46" y="11"/>
                      </a:lnTo>
                      <a:lnTo>
                        <a:pt x="49" y="11"/>
                      </a:lnTo>
                      <a:lnTo>
                        <a:pt x="51" y="10"/>
                      </a:lnTo>
                      <a:lnTo>
                        <a:pt x="53" y="9"/>
                      </a:lnTo>
                      <a:lnTo>
                        <a:pt x="56" y="8"/>
                      </a:lnTo>
                      <a:lnTo>
                        <a:pt x="57" y="7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2" y="3"/>
                      </a:lnTo>
                      <a:lnTo>
                        <a:pt x="62" y="6"/>
                      </a:lnTo>
                      <a:lnTo>
                        <a:pt x="61" y="8"/>
                      </a:lnTo>
                      <a:lnTo>
                        <a:pt x="61" y="10"/>
                      </a:lnTo>
                      <a:lnTo>
                        <a:pt x="59" y="13"/>
                      </a:lnTo>
                      <a:lnTo>
                        <a:pt x="56" y="15"/>
                      </a:lnTo>
                      <a:lnTo>
                        <a:pt x="53" y="17"/>
                      </a:lnTo>
                      <a:lnTo>
                        <a:pt x="49" y="18"/>
                      </a:lnTo>
                      <a:lnTo>
                        <a:pt x="46" y="19"/>
                      </a:lnTo>
                      <a:lnTo>
                        <a:pt x="43" y="21"/>
                      </a:lnTo>
                      <a:lnTo>
                        <a:pt x="49" y="20"/>
                      </a:lnTo>
                      <a:lnTo>
                        <a:pt x="54" y="19"/>
                      </a:lnTo>
                      <a:lnTo>
                        <a:pt x="57" y="19"/>
                      </a:lnTo>
                      <a:lnTo>
                        <a:pt x="61" y="18"/>
                      </a:lnTo>
                      <a:lnTo>
                        <a:pt x="64" y="18"/>
                      </a:lnTo>
                      <a:lnTo>
                        <a:pt x="70" y="18"/>
                      </a:lnTo>
                      <a:lnTo>
                        <a:pt x="68" y="20"/>
                      </a:lnTo>
                      <a:lnTo>
                        <a:pt x="66" y="22"/>
                      </a:lnTo>
                      <a:lnTo>
                        <a:pt x="63" y="24"/>
                      </a:lnTo>
                      <a:lnTo>
                        <a:pt x="61" y="25"/>
                      </a:lnTo>
                      <a:lnTo>
                        <a:pt x="58" y="26"/>
                      </a:lnTo>
                      <a:lnTo>
                        <a:pt x="58" y="27"/>
                      </a:lnTo>
                      <a:lnTo>
                        <a:pt x="58" y="28"/>
                      </a:lnTo>
                      <a:lnTo>
                        <a:pt x="58" y="29"/>
                      </a:lnTo>
                      <a:lnTo>
                        <a:pt x="60" y="29"/>
                      </a:lnTo>
                      <a:lnTo>
                        <a:pt x="62" y="30"/>
                      </a:lnTo>
                      <a:lnTo>
                        <a:pt x="66" y="31"/>
                      </a:lnTo>
                      <a:lnTo>
                        <a:pt x="68" y="30"/>
                      </a:lnTo>
                      <a:lnTo>
                        <a:pt x="69" y="29"/>
                      </a:lnTo>
                      <a:lnTo>
                        <a:pt x="71" y="27"/>
                      </a:lnTo>
                      <a:lnTo>
                        <a:pt x="71" y="26"/>
                      </a:lnTo>
                      <a:lnTo>
                        <a:pt x="74" y="24"/>
                      </a:lnTo>
                      <a:lnTo>
                        <a:pt x="75" y="26"/>
                      </a:lnTo>
                      <a:lnTo>
                        <a:pt x="75" y="28"/>
                      </a:lnTo>
                      <a:lnTo>
                        <a:pt x="74" y="30"/>
                      </a:lnTo>
                      <a:lnTo>
                        <a:pt x="73" y="32"/>
                      </a:lnTo>
                      <a:lnTo>
                        <a:pt x="71" y="36"/>
                      </a:lnTo>
                      <a:lnTo>
                        <a:pt x="71" y="39"/>
                      </a:lnTo>
                      <a:lnTo>
                        <a:pt x="74" y="39"/>
                      </a:lnTo>
                      <a:lnTo>
                        <a:pt x="77" y="39"/>
                      </a:lnTo>
                      <a:lnTo>
                        <a:pt x="79" y="38"/>
                      </a:lnTo>
                      <a:lnTo>
                        <a:pt x="81" y="37"/>
                      </a:lnTo>
                      <a:lnTo>
                        <a:pt x="84" y="35"/>
                      </a:lnTo>
                      <a:lnTo>
                        <a:pt x="84" y="37"/>
                      </a:lnTo>
                      <a:lnTo>
                        <a:pt x="83" y="39"/>
                      </a:lnTo>
                      <a:lnTo>
                        <a:pt x="82" y="41"/>
                      </a:lnTo>
                      <a:lnTo>
                        <a:pt x="80" y="43"/>
                      </a:lnTo>
                      <a:lnTo>
                        <a:pt x="77" y="44"/>
                      </a:lnTo>
                      <a:lnTo>
                        <a:pt x="73" y="47"/>
                      </a:lnTo>
                      <a:lnTo>
                        <a:pt x="70" y="47"/>
                      </a:lnTo>
                      <a:lnTo>
                        <a:pt x="68" y="49"/>
                      </a:lnTo>
                      <a:lnTo>
                        <a:pt x="67" y="53"/>
                      </a:lnTo>
                      <a:lnTo>
                        <a:pt x="64" y="53"/>
                      </a:lnTo>
                      <a:lnTo>
                        <a:pt x="60" y="53"/>
                      </a:lnTo>
                      <a:lnTo>
                        <a:pt x="56" y="53"/>
                      </a:lnTo>
                      <a:lnTo>
                        <a:pt x="53" y="52"/>
                      </a:lnTo>
                      <a:lnTo>
                        <a:pt x="50" y="51"/>
                      </a:lnTo>
                      <a:lnTo>
                        <a:pt x="47" y="50"/>
                      </a:lnTo>
                      <a:lnTo>
                        <a:pt x="45" y="48"/>
                      </a:lnTo>
                      <a:lnTo>
                        <a:pt x="43" y="46"/>
                      </a:lnTo>
                      <a:lnTo>
                        <a:pt x="40" y="47"/>
                      </a:lnTo>
                      <a:lnTo>
                        <a:pt x="35" y="47"/>
                      </a:lnTo>
                      <a:lnTo>
                        <a:pt x="30" y="46"/>
                      </a:lnTo>
                      <a:lnTo>
                        <a:pt x="29" y="45"/>
                      </a:lnTo>
                      <a:lnTo>
                        <a:pt x="27" y="43"/>
                      </a:lnTo>
                      <a:lnTo>
                        <a:pt x="21" y="44"/>
                      </a:lnTo>
                      <a:lnTo>
                        <a:pt x="16" y="44"/>
                      </a:lnTo>
                      <a:lnTo>
                        <a:pt x="10" y="43"/>
                      </a:lnTo>
                      <a:lnTo>
                        <a:pt x="6" y="41"/>
                      </a:lnTo>
                      <a:lnTo>
                        <a:pt x="2" y="40"/>
                      </a:lnTo>
                    </a:path>
                  </a:pathLst>
                </a:custGeom>
                <a:solidFill>
                  <a:srgbClr val="FF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aphicFrame>
            <p:nvGraphicFramePr>
              <p:cNvPr id="31" name="Object 12"/>
              <p:cNvGraphicFramePr>
                <a:graphicFrameLocks/>
              </p:cNvGraphicFramePr>
              <p:nvPr/>
            </p:nvGraphicFramePr>
            <p:xfrm>
              <a:off x="3678" y="1451"/>
              <a:ext cx="304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3" name="ｸﾘｯﾌﾟ" r:id="rId8" imgW="482400" imgH="477720" progId="">
                      <p:embed/>
                    </p:oleObj>
                  </mc:Choice>
                  <mc:Fallback>
                    <p:oleObj name="ｸﾘｯﾌﾟ" r:id="rId8" imgW="482400" imgH="477720" progId="">
                      <p:embed/>
                      <p:pic>
                        <p:nvPicPr>
                          <p:cNvPr id="0" name="Object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1451"/>
                            <a:ext cx="304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13"/>
              <p:cNvGraphicFramePr>
                <a:graphicFrameLocks/>
              </p:cNvGraphicFramePr>
              <p:nvPr/>
            </p:nvGraphicFramePr>
            <p:xfrm>
              <a:off x="3455" y="1431"/>
              <a:ext cx="305" cy="3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4" name="ｸﾘｯﾌﾟ" r:id="rId10" imgW="483840" imgH="479160" progId="">
                      <p:embed/>
                    </p:oleObj>
                  </mc:Choice>
                  <mc:Fallback>
                    <p:oleObj name="ｸﾘｯﾌﾟ" r:id="rId10" imgW="483840" imgH="479160" progId="">
                      <p:embed/>
                      <p:pic>
                        <p:nvPicPr>
                          <p:cNvPr id="0" name="Object 1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1431"/>
                            <a:ext cx="305" cy="3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14"/>
              <p:cNvGraphicFramePr>
                <a:graphicFrameLocks/>
              </p:cNvGraphicFramePr>
              <p:nvPr/>
            </p:nvGraphicFramePr>
            <p:xfrm>
              <a:off x="3752" y="1549"/>
              <a:ext cx="305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5" name="ｸﾘｯﾌﾟ" r:id="rId12" imgW="483840" imgH="477720" progId="">
                      <p:embed/>
                    </p:oleObj>
                  </mc:Choice>
                  <mc:Fallback>
                    <p:oleObj name="ｸﾘｯﾌﾟ" r:id="rId12" imgW="483840" imgH="477720" progId="">
                      <p:embed/>
                      <p:pic>
                        <p:nvPicPr>
                          <p:cNvPr id="0" name="Object 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2" y="1549"/>
                            <a:ext cx="305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15"/>
              <p:cNvGraphicFramePr>
                <a:graphicFrameLocks/>
              </p:cNvGraphicFramePr>
              <p:nvPr/>
            </p:nvGraphicFramePr>
            <p:xfrm>
              <a:off x="3603" y="1549"/>
              <a:ext cx="305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6" name="ｸﾘｯﾌﾟ" r:id="rId14" imgW="483840" imgH="415800" progId="">
                      <p:embed/>
                    </p:oleObj>
                  </mc:Choice>
                  <mc:Fallback>
                    <p:oleObj name="ｸﾘｯﾌﾟ" r:id="rId14" imgW="483840" imgH="415800" progId="">
                      <p:embed/>
                      <p:pic>
                        <p:nvPicPr>
                          <p:cNvPr id="0" name="Object 1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3" y="1549"/>
                            <a:ext cx="305" cy="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7"/>
              <p:cNvGraphicFramePr>
                <a:graphicFrameLocks/>
              </p:cNvGraphicFramePr>
              <p:nvPr/>
            </p:nvGraphicFramePr>
            <p:xfrm>
              <a:off x="3937" y="1549"/>
              <a:ext cx="305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7" name="ｸﾘｯﾌﾟ" r:id="rId16" imgW="483840" imgH="477720" progId="">
                      <p:embed/>
                    </p:oleObj>
                  </mc:Choice>
                  <mc:Fallback>
                    <p:oleObj name="ｸﾘｯﾌﾟ" r:id="rId16" imgW="483840" imgH="477720" progId="">
                      <p:embed/>
                      <p:pic>
                        <p:nvPicPr>
                          <p:cNvPr id="0" name="Object 1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7" y="1549"/>
                            <a:ext cx="305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16"/>
              <p:cNvGraphicFramePr>
                <a:graphicFrameLocks/>
              </p:cNvGraphicFramePr>
              <p:nvPr/>
            </p:nvGraphicFramePr>
            <p:xfrm>
              <a:off x="3455" y="1549"/>
              <a:ext cx="305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8" name="ｸﾘｯﾌﾟ" r:id="rId18" imgW="483840" imgH="477720" progId="">
                      <p:embed/>
                    </p:oleObj>
                  </mc:Choice>
                  <mc:Fallback>
                    <p:oleObj name="ｸﾘｯﾌﾟ" r:id="rId18" imgW="483840" imgH="477720" progId="">
                      <p:embed/>
                      <p:pic>
                        <p:nvPicPr>
                          <p:cNvPr id="0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1549"/>
                            <a:ext cx="305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5" name="Picture 77" descr="BD06921_[1]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410200" y="3351213"/>
              <a:ext cx="987425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4343400" y="2057400"/>
              <a:ext cx="1905000" cy="1371600"/>
            </a:xfrm>
            <a:prstGeom prst="triangle">
              <a:avLst>
                <a:gd name="adj" fmla="val 37079"/>
              </a:avLst>
            </a:prstGeom>
            <a:gradFill rotWithShape="1">
              <a:gsLst>
                <a:gs pos="0">
                  <a:srgbClr val="FFCC0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000"/>
            </a:p>
          </p:txBody>
        </p:sp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029200" y="1905000"/>
              <a:ext cx="1073150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038600" y="1828800"/>
              <a:ext cx="1073150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495800" y="1600200"/>
              <a:ext cx="1073150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51" name="Group 53"/>
          <p:cNvGrpSpPr>
            <a:grpSpLocks/>
          </p:cNvGrpSpPr>
          <p:nvPr/>
        </p:nvGrpSpPr>
        <p:grpSpPr bwMode="auto">
          <a:xfrm>
            <a:off x="7124700" y="3009900"/>
            <a:ext cx="1828800" cy="3352800"/>
            <a:chOff x="6324600" y="1905000"/>
            <a:chExt cx="2819400" cy="4953000"/>
          </a:xfrm>
        </p:grpSpPr>
        <p:pic>
          <p:nvPicPr>
            <p:cNvPr id="52" name="Picture 77" descr="BD06921_[1]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086600" y="6246813"/>
              <a:ext cx="987425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12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362950" y="5789613"/>
              <a:ext cx="78105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15"/>
            <p:cNvSpPr>
              <a:spLocks noChangeArrowheads="1"/>
            </p:cNvSpPr>
            <p:nvPr/>
          </p:nvSpPr>
          <p:spPr bwMode="auto">
            <a:xfrm>
              <a:off x="7735888" y="4097338"/>
              <a:ext cx="184150" cy="30480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endParaRPr lang="th-TH" sz="1400" b="1"/>
            </a:p>
          </p:txBody>
        </p:sp>
        <p:grpSp>
          <p:nvGrpSpPr>
            <p:cNvPr id="55" name="Group 122"/>
            <p:cNvGrpSpPr>
              <a:grpSpLocks/>
            </p:cNvGrpSpPr>
            <p:nvPr/>
          </p:nvGrpSpPr>
          <p:grpSpPr bwMode="auto">
            <a:xfrm>
              <a:off x="8169275" y="3656014"/>
              <a:ext cx="974725" cy="762001"/>
              <a:chOff x="576" y="520"/>
              <a:chExt cx="1387" cy="971"/>
            </a:xfrm>
          </p:grpSpPr>
          <p:grpSp>
            <p:nvGrpSpPr>
              <p:cNvPr id="75" name="Group 123"/>
              <p:cNvGrpSpPr>
                <a:grpSpLocks/>
              </p:cNvGrpSpPr>
              <p:nvPr/>
            </p:nvGrpSpPr>
            <p:grpSpPr bwMode="auto">
              <a:xfrm>
                <a:off x="1136" y="983"/>
                <a:ext cx="124" cy="116"/>
                <a:chOff x="244" y="1248"/>
                <a:chExt cx="336" cy="336"/>
              </a:xfrm>
            </p:grpSpPr>
            <p:sp>
              <p:nvSpPr>
                <p:cNvPr id="78" name="AutoShape 124"/>
                <p:cNvSpPr>
                  <a:spLocks noChangeArrowheads="1"/>
                </p:cNvSpPr>
                <p:nvPr/>
              </p:nvSpPr>
              <p:spPr bwMode="auto">
                <a:xfrm rot="5400000">
                  <a:off x="286" y="1290"/>
                  <a:ext cx="252" cy="336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79" name="AutoShape 125"/>
                <p:cNvSpPr>
                  <a:spLocks noChangeArrowheads="1"/>
                </p:cNvSpPr>
                <p:nvPr/>
              </p:nvSpPr>
              <p:spPr bwMode="auto">
                <a:xfrm>
                  <a:off x="244" y="1248"/>
                  <a:ext cx="336" cy="126"/>
                </a:xfrm>
                <a:prstGeom prst="can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80" name="Oval 126"/>
                <p:cNvSpPr>
                  <a:spLocks noChangeArrowheads="1"/>
                </p:cNvSpPr>
                <p:nvPr/>
              </p:nvSpPr>
              <p:spPr bwMode="auto">
                <a:xfrm>
                  <a:off x="244" y="1251"/>
                  <a:ext cx="336" cy="61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81" name="Oval 127"/>
                <p:cNvSpPr>
                  <a:spLocks noChangeArrowheads="1"/>
                </p:cNvSpPr>
                <p:nvPr/>
              </p:nvSpPr>
              <p:spPr bwMode="auto">
                <a:xfrm>
                  <a:off x="294" y="1406"/>
                  <a:ext cx="42" cy="126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  <p:pic>
            <p:nvPicPr>
              <p:cNvPr id="76" name="Picture 128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576" y="520"/>
                <a:ext cx="1387" cy="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Freeform 129"/>
              <p:cNvSpPr>
                <a:spLocks/>
              </p:cNvSpPr>
              <p:nvPr/>
            </p:nvSpPr>
            <p:spPr bwMode="auto">
              <a:xfrm>
                <a:off x="1052" y="816"/>
                <a:ext cx="212" cy="83"/>
              </a:xfrm>
              <a:custGeom>
                <a:avLst/>
                <a:gdLst>
                  <a:gd name="T0" fmla="*/ 0 w 320"/>
                  <a:gd name="T1" fmla="*/ 1318 h 69"/>
                  <a:gd name="T2" fmla="*/ 1 w 320"/>
                  <a:gd name="T3" fmla="*/ 178 h 69"/>
                  <a:gd name="T4" fmla="*/ 1 w 320"/>
                  <a:gd name="T5" fmla="*/ 322 h 69"/>
                  <a:gd name="T6" fmla="*/ 1 w 320"/>
                  <a:gd name="T7" fmla="*/ 1175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69"/>
                  <a:gd name="T14" fmla="*/ 320 w 320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69">
                    <a:moveTo>
                      <a:pt x="0" y="69"/>
                    </a:moveTo>
                    <a:cubicBezTo>
                      <a:pt x="7" y="60"/>
                      <a:pt x="3" y="18"/>
                      <a:pt x="48" y="9"/>
                    </a:cubicBezTo>
                    <a:cubicBezTo>
                      <a:pt x="93" y="0"/>
                      <a:pt x="227" y="8"/>
                      <a:pt x="272" y="17"/>
                    </a:cubicBezTo>
                    <a:cubicBezTo>
                      <a:pt x="317" y="26"/>
                      <a:pt x="318" y="43"/>
                      <a:pt x="320" y="61"/>
                    </a:cubicBezTo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56" name="Group 97"/>
            <p:cNvGrpSpPr>
              <a:grpSpLocks/>
            </p:cNvGrpSpPr>
            <p:nvPr/>
          </p:nvGrpSpPr>
          <p:grpSpPr bwMode="auto">
            <a:xfrm rot="885381">
              <a:off x="7011372" y="4216632"/>
              <a:ext cx="615980" cy="557707"/>
              <a:chOff x="7236589" y="3718224"/>
              <a:chExt cx="615980" cy="557707"/>
            </a:xfrm>
          </p:grpSpPr>
          <p:grpSp>
            <p:nvGrpSpPr>
              <p:cNvPr id="70" name="Group 95"/>
              <p:cNvGrpSpPr>
                <a:grpSpLocks/>
              </p:cNvGrpSpPr>
              <p:nvPr/>
            </p:nvGrpSpPr>
            <p:grpSpPr bwMode="auto">
              <a:xfrm rot="-1517136">
                <a:off x="7236589" y="3718224"/>
                <a:ext cx="603249" cy="272"/>
                <a:chOff x="4622" y="983"/>
                <a:chExt cx="2449" cy="272"/>
              </a:xfrm>
            </p:grpSpPr>
            <p:sp>
              <p:nvSpPr>
                <p:cNvPr id="72" name="Line 96"/>
                <p:cNvSpPr>
                  <a:spLocks noChangeShapeType="1"/>
                </p:cNvSpPr>
                <p:nvPr/>
              </p:nvSpPr>
              <p:spPr bwMode="auto">
                <a:xfrm>
                  <a:off x="4622" y="983"/>
                  <a:ext cx="13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5756" y="983"/>
                  <a:ext cx="181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98"/>
                <p:cNvSpPr>
                  <a:spLocks noChangeShapeType="1"/>
                </p:cNvSpPr>
                <p:nvPr/>
              </p:nvSpPr>
              <p:spPr bwMode="auto">
                <a:xfrm>
                  <a:off x="5756" y="1255"/>
                  <a:ext cx="13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AutoShape 133"/>
              <p:cNvSpPr>
                <a:spLocks noChangeArrowheads="1"/>
              </p:cNvSpPr>
              <p:nvPr/>
            </p:nvSpPr>
            <p:spPr bwMode="auto">
              <a:xfrm rot="-3650497">
                <a:off x="7658100" y="4081462"/>
                <a:ext cx="200025" cy="188913"/>
              </a:xfrm>
              <a:prstGeom prst="irregularSeal1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pic>
          <p:nvPicPr>
            <p:cNvPr id="57" name="Picture 370" descr="MCBS01578_0000[1]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324600" y="6018213"/>
              <a:ext cx="4508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30" descr="WINDS2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543800" y="2286000"/>
              <a:ext cx="15811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Straight Arrow Connector 58"/>
            <p:cNvCxnSpPr/>
            <p:nvPr/>
          </p:nvCxnSpPr>
          <p:spPr>
            <a:xfrm rot="10800000" flipV="1">
              <a:off x="7619273" y="2742227"/>
              <a:ext cx="687717" cy="609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362" descr="MCj02805440000[1]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696200" y="4227513"/>
              <a:ext cx="533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162800" y="3429000"/>
              <a:ext cx="661988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35" descr="keikan_0023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397625" y="4191000"/>
              <a:ext cx="741363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8229200" y="4266062"/>
              <a:ext cx="304872" cy="3059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 flipH="1">
              <a:off x="8040002" y="5141571"/>
              <a:ext cx="607400" cy="381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7314927" y="5560596"/>
              <a:ext cx="914616" cy="3059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6781394" y="5180550"/>
              <a:ext cx="914616" cy="761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372"/>
            <p:cNvSpPr>
              <a:spLocks noChangeArrowheads="1"/>
            </p:cNvSpPr>
            <p:nvPr/>
          </p:nvSpPr>
          <p:spPr bwMode="auto">
            <a:xfrm>
              <a:off x="6735763" y="5450898"/>
              <a:ext cx="1839913" cy="40920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ja-JP" sz="1200" b="1" dirty="0"/>
                <a:t>Ground system</a:t>
              </a:r>
            </a:p>
          </p:txBody>
        </p:sp>
        <p:pic>
          <p:nvPicPr>
            <p:cNvPr id="68" name="Picture 78" descr="MCj02805360000[1]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6705600" y="1905000"/>
              <a:ext cx="590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9" name="Straight Arrow Connector 68"/>
            <p:cNvCxnSpPr/>
            <p:nvPr/>
          </p:nvCxnSpPr>
          <p:spPr>
            <a:xfrm rot="16200000" flipH="1">
              <a:off x="6895897" y="2932070"/>
              <a:ext cx="609744" cy="230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129"/>
          <p:cNvSpPr>
            <a:spLocks noChangeArrowheads="1"/>
          </p:cNvSpPr>
          <p:nvPr/>
        </p:nvSpPr>
        <p:spPr bwMode="auto">
          <a:xfrm>
            <a:off x="266700" y="5879068"/>
            <a:ext cx="491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6"/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apply the space science and technology</a:t>
            </a:r>
            <a:endParaRPr lang="en-US" dirty="0"/>
          </a:p>
        </p:txBody>
      </p:sp>
      <p:pic>
        <p:nvPicPr>
          <p:cNvPr id="84" name="Picture 83" descr="Logo VNSC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Organization Chart of VNSC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47800"/>
            <a:ext cx="63486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Logo VNS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Vietnam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Center Project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8229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Project:			Vietnam Space Center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Location:		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</a:rPr>
              <a:t>Hoa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Lac Hi-Tech Park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Area:			09 ha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Duration:		2011 - 2020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Total investment:	54,4 billion Yen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Line Agency:		Vietnam Academy of Science         				and Technology (VAST)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Executing Agency:	VNSC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Vietnam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Center </a:t>
            </a:r>
            <a:r>
              <a:rPr lang="en-US" sz="24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roject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80772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5AD9F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Human resource development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Small satellite development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Remote sensing technology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AD9F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Construction of infrastructure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Assembling, integration &amp; test facility of small satellite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Data image receiving and processing facility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Research and education facility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AD9F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 transfer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Small earth observation satellite 		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Satellite image data utilization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Logo VN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Vietnam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Center Project</a:t>
            </a:r>
          </a:p>
        </p:txBody>
      </p:sp>
      <p:pic>
        <p:nvPicPr>
          <p:cNvPr id="8" name="Picture 3" descr="birdseye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752600"/>
            <a:ext cx="82026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52800" y="648866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Vietnam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Space Center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ogo VNS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Vietnam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Center </a:t>
            </a:r>
            <a:r>
              <a:rPr lang="en-US" sz="24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roject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152400" y="1752600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  <a:defRPr/>
            </a:pPr>
            <a:r>
              <a:rPr lang="en-US" altLang="ja-JP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SAR Observation Satellite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31775" y="2546350"/>
            <a:ext cx="4038600" cy="2895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ja-JP" sz="160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16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en-US" altLang="ja-JP">
                <a:solidFill>
                  <a:schemeClr val="tx2"/>
                </a:solidFill>
                <a:ea typeface="HGPｺﾞｼｯｸE" pitchFamily="50" charset="-128"/>
              </a:rPr>
              <a:t>Mass: 500kg</a:t>
            </a:r>
          </a:p>
          <a:p>
            <a:r>
              <a:rPr lang="en-US" altLang="ja-JP">
                <a:solidFill>
                  <a:schemeClr val="tx2"/>
                </a:solidFill>
                <a:ea typeface="HGPｺﾞｼｯｸE" pitchFamily="50" charset="-128"/>
              </a:rPr>
              <a:t>  Life: 5 years</a:t>
            </a:r>
          </a:p>
          <a:p>
            <a:r>
              <a:rPr lang="en-US" altLang="ja-JP">
                <a:solidFill>
                  <a:schemeClr val="tx2"/>
                </a:solidFill>
                <a:ea typeface="HGPｺﾞｼｯｸE" pitchFamily="50" charset="-128"/>
              </a:rPr>
              <a:t>  Size: Approx. 2.6m x 3.5m x 3m</a:t>
            </a:r>
          </a:p>
          <a:p>
            <a:endParaRPr lang="en-US" altLang="ja-JP">
              <a:solidFill>
                <a:schemeClr val="tx2"/>
              </a:solidFill>
              <a:ea typeface="HGPｺﾞｼｯｸE" pitchFamily="50" charset="-128"/>
            </a:endParaRPr>
          </a:p>
          <a:p>
            <a:r>
              <a:rPr lang="en-US" altLang="ja-JP">
                <a:solidFill>
                  <a:schemeClr val="tx2"/>
                </a:solidFill>
                <a:ea typeface="HGPｺﾞｼｯｸE" pitchFamily="50" charset="-128"/>
              </a:rPr>
              <a:t> &lt;Mission&gt;</a:t>
            </a:r>
          </a:p>
          <a:p>
            <a:r>
              <a:rPr lang="en-US" altLang="ja-JP">
                <a:solidFill>
                  <a:schemeClr val="tx2"/>
                </a:solidFill>
                <a:ea typeface="HGPｺﾞｼｯｸE" pitchFamily="50" charset="-128"/>
              </a:rPr>
              <a:t>  X-band SAR sensor</a:t>
            </a:r>
          </a:p>
          <a:p>
            <a:r>
              <a:rPr lang="en-US" altLang="ja-JP">
                <a:solidFill>
                  <a:schemeClr val="tx2"/>
                </a:solidFill>
                <a:ea typeface="HGPｺﾞｼｯｸE" pitchFamily="50" charset="-128"/>
              </a:rPr>
              <a:t>   Spatial resolution ~ 1.0m </a:t>
            </a:r>
          </a:p>
          <a:p>
            <a:r>
              <a:rPr lang="en-US" altLang="ja-JP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 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3805238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 VNS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Vietnam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Center Project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49" y="1905000"/>
            <a:ext cx="7375251" cy="46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3400" y="1447801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kern="0" dirty="0" smtClean="0">
                <a:solidFill>
                  <a:srgbClr val="FF9900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JV-</a:t>
            </a:r>
            <a:r>
              <a:rPr lang="en-US" altLang="ja-JP" b="1" kern="0" dirty="0" err="1" smtClean="0">
                <a:solidFill>
                  <a:srgbClr val="FF9900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LOTUSat</a:t>
            </a:r>
            <a:r>
              <a:rPr lang="en-US" altLang="ja-JP" b="1" kern="0" dirty="0" smtClean="0">
                <a:solidFill>
                  <a:srgbClr val="FF9900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Development Schedule</a:t>
            </a:r>
          </a:p>
        </p:txBody>
      </p:sp>
      <p:pic>
        <p:nvPicPr>
          <p:cNvPr id="9" name="Picture 8" descr="Logo VNS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721" y="76200"/>
            <a:ext cx="118307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571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ｸﾘｯﾌﾟ</vt:lpstr>
      <vt:lpstr>Recent Development of  EO Satellite in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HP</cp:lastModifiedBy>
  <cp:revision>53</cp:revision>
  <dcterms:created xsi:type="dcterms:W3CDTF">2006-08-16T00:00:00Z</dcterms:created>
  <dcterms:modified xsi:type="dcterms:W3CDTF">2012-10-16T05:24:10Z</dcterms:modified>
</cp:coreProperties>
</file>