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sldIdLst>
    <p:sldId id="830" r:id="rId2"/>
    <p:sldId id="845" r:id="rId3"/>
    <p:sldId id="825" r:id="rId4"/>
    <p:sldId id="843" r:id="rId5"/>
    <p:sldId id="844" r:id="rId6"/>
    <p:sldId id="847" r:id="rId7"/>
    <p:sldId id="846" r:id="rId8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  <a:srgbClr val="0000FF"/>
    <a:srgbClr val="008000"/>
    <a:srgbClr val="FF6600"/>
    <a:srgbClr val="FFFFCC"/>
    <a:srgbClr val="FF0066"/>
    <a:srgbClr val="CCFF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>
      <p:cViewPr varScale="1">
        <p:scale>
          <a:sx n="75" d="100"/>
          <a:sy n="75" d="100"/>
        </p:scale>
        <p:origin x="-32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381" tIns="45691" rIns="91381" bIns="456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EFD2C7-EE06-44FE-98E0-E297DF500E62}" type="datetimeFigureOut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91" rIns="91381" bIns="45691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381" tIns="45691" rIns="91381" bIns="4569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381" tIns="45691" rIns="91381" bIns="456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92386A-1505-49C4-8F8D-76FDC190E57C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  <p:sp>
        <p:nvSpPr>
          <p:cNvPr id="26628" name="スライド番号プレースホル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4" rIns="91306" bIns="45654" anchor="b"/>
          <a:lstStyle/>
          <a:p>
            <a:pPr algn="r"/>
            <a:fld id="{4FE4297E-F161-4231-8817-8DA43ACCAB00}" type="slidenum">
              <a:rPr lang="en-US" altLang="ja-JP" sz="1200"/>
              <a:pPr algn="r"/>
              <a:t>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1" lang="en-US" altLang="ja-JP" smtClean="0"/>
              <a:t>Ok, this is information of the next APRSAF-19.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The APRSAF–19 will be held in December this year in Kuala Lumpur, Malaysia.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Local co-organizers are ANGKASA, Sear-to-Space.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In details of the next APRSAF-19 are on the website of APRSAF.</a:t>
            </a:r>
          </a:p>
          <a:p>
            <a:endParaRPr kumimoji="1"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E6FF4-FB16-42FE-81F6-71F185156476}" type="slidenum">
              <a:rPr lang="ja-JP" altLang="de-DE" smtClean="0">
                <a:cs typeface="Arial" charset="0"/>
              </a:rPr>
              <a:pPr/>
              <a:t>6</a:t>
            </a:fld>
            <a:endParaRPr lang="de-DE" altLang="ja-JP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CB3D-CD08-49BA-BAC1-C87B07078CAF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400F-64FA-4CB1-A6B0-5927B8F33910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spcBef>
                <a:spcPts val="800"/>
              </a:spcBef>
              <a:defRPr sz="1800"/>
            </a:lvl1pPr>
            <a:lvl2pPr marL="536575" indent="-179388">
              <a:spcBef>
                <a:spcPts val="800"/>
              </a:spcBef>
              <a:buFont typeface="Wingdings" pitchFamily="2" charset="2"/>
              <a:buChar char="Ø"/>
              <a:defRPr sz="1800"/>
            </a:lvl2pPr>
            <a:lvl3pPr marL="893763" indent="-177800">
              <a:spcBef>
                <a:spcPts val="800"/>
              </a:spcBef>
              <a:buFont typeface="Wingdings" pitchFamily="2" charset="2"/>
              <a:buChar char="ü"/>
              <a:defRPr sz="1800"/>
            </a:lvl3pPr>
            <a:lvl4pPr marL="1252538" indent="-179388">
              <a:spcBef>
                <a:spcPts val="800"/>
              </a:spcBef>
              <a:defRPr sz="1800"/>
            </a:lvl4pPr>
            <a:lvl5pPr marL="1609725" indent="-177800">
              <a:spcBef>
                <a:spcPts val="800"/>
              </a:spcBef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2870-8BB2-4640-9100-1643DE94C7F4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872F-900A-42BB-8249-DFE6CD87922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（インデン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800"/>
              </a:spcBef>
              <a:buNone/>
              <a:defRPr sz="1800"/>
            </a:lvl1pPr>
            <a:lvl2pPr marL="536575" indent="-179388">
              <a:spcBef>
                <a:spcPts val="800"/>
              </a:spcBef>
              <a:buFont typeface="Wingdings" pitchFamily="2" charset="2"/>
              <a:buChar char="Ø"/>
              <a:defRPr sz="1800"/>
            </a:lvl2pPr>
            <a:lvl3pPr marL="893763" indent="-177800">
              <a:spcBef>
                <a:spcPts val="800"/>
              </a:spcBef>
              <a:buFont typeface="Wingdings" pitchFamily="2" charset="2"/>
              <a:buChar char="ü"/>
              <a:defRPr sz="1800"/>
            </a:lvl3pPr>
            <a:lvl4pPr marL="1252538" indent="-179388">
              <a:spcBef>
                <a:spcPts val="800"/>
              </a:spcBef>
              <a:defRPr sz="1800"/>
            </a:lvl4pPr>
            <a:lvl5pPr marL="1609725" indent="-177800">
              <a:spcBef>
                <a:spcPts val="800"/>
              </a:spcBef>
              <a:defRPr sz="1800"/>
            </a:lvl5pPr>
          </a:lstStyle>
          <a:p>
            <a:pPr lvl="0"/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FDF8-1B7F-4983-823D-6EE0960CFA1E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68A9-5B19-414D-B669-E99F9C178DB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1145-2EE7-42A6-8908-5CEB35DAFCB0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02BA-DBFC-4B95-8879-33388F24124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246F-7CF2-4366-905F-D8FB72081A18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7C35-E210-4F02-BA59-EE573ABE910B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2696-DA41-46EA-BCE5-F65B64885659}" type="datetime1">
              <a:rPr lang="ja-JP" altLang="en-US"/>
              <a:pPr>
                <a:defRPr/>
              </a:pPr>
              <a:t>2012/10/23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7E1B-1C34-4178-96BD-D4C2AF372BA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4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6988"/>
            <a:ext cx="9906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1313" y="26988"/>
            <a:ext cx="9196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57175" y="857250"/>
            <a:ext cx="94107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ＭＳ Ｐゴシック" pitchFamily="50" charset="-128"/>
              </a:defRPr>
            </a:lvl1pPr>
          </a:lstStyle>
          <a:p>
            <a:pPr>
              <a:defRPr/>
            </a:pPr>
            <a:fld id="{10305D2D-4DD3-46DD-A5B2-2C511E2EF329}" type="datetime1">
              <a:rPr lang="ja-JP" altLang="en-US"/>
              <a:pPr>
                <a:defRPr/>
              </a:pPr>
              <a:t>2012/10/23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49287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345613" y="6597650"/>
            <a:ext cx="536575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ＭＳ Ｐゴシック" pitchFamily="50" charset="-128"/>
              </a:defRPr>
            </a:lvl1pPr>
          </a:lstStyle>
          <a:p>
            <a:pPr>
              <a:defRPr/>
            </a:pPr>
            <a:fld id="{4DD5F5B3-555C-46D2-9CBD-0622B21DC585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pic>
        <p:nvPicPr>
          <p:cNvPr id="2056" name="Picture 10" descr="A2_1_blue_gla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88" y="44450"/>
            <a:ext cx="1079501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29" r:id="rId2"/>
    <p:sldLayoutId id="2147485130" r:id="rId3"/>
    <p:sldLayoutId id="2147485131" r:id="rId4"/>
    <p:sldLayoutId id="2147485132" r:id="rId5"/>
    <p:sldLayoutId id="2147485134" r:id="rId6"/>
    <p:sldLayoutId id="2147485135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ＭＳ Ｐゴシック" pitchFamily="50" charset="-128"/>
          <a:ea typeface="ＭＳ Ｐゴシック" pitchFamily="50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800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navi.jaxa.jp/project/gcom_w1/news/2012/img/gcom_w1_120810_01_l.jpg" TargetMode="External"/><Relationship Id="rId2" Type="http://schemas.openxmlformats.org/officeDocument/2006/relationships/hyperlink" Target="https://gcom-w1.jax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xt.go.jp/english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279525"/>
            <a:ext cx="9906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4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JAXA’s Current and Future </a:t>
            </a:r>
          </a:p>
          <a:p>
            <a:pPr algn="ctr" eaLnBrk="0" hangingPunct="0">
              <a:defRPr/>
            </a:pPr>
            <a:r>
              <a:rPr lang="en-US" altLang="ja-JP" sz="4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Remote Sensing Activities</a:t>
            </a:r>
          </a:p>
        </p:txBody>
      </p:sp>
      <p:sp>
        <p:nvSpPr>
          <p:cNvPr id="6147" name="テキスト ボックス 3"/>
          <p:cNvSpPr txBox="1">
            <a:spLocks noChangeArrowheads="1"/>
          </p:cNvSpPr>
          <p:nvPr/>
        </p:nvSpPr>
        <p:spPr bwMode="auto">
          <a:xfrm>
            <a:off x="1520825" y="3068638"/>
            <a:ext cx="24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  <a:p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244013" y="6597650"/>
            <a:ext cx="661987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" y="3573463"/>
            <a:ext cx="986631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800" kern="0" dirty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800" kern="0" dirty="0">
                <a:latin typeface="+mn-lt"/>
                <a:ea typeface="+mn-ea"/>
              </a:rPr>
              <a:t>October, 2012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200" kern="0" dirty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800" kern="0" dirty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3600" kern="0" smtClean="0">
                <a:latin typeface="+mn-lt"/>
                <a:ea typeface="+mn-ea"/>
              </a:rPr>
              <a:t>Shizuo Yamamoto</a:t>
            </a:r>
            <a:endParaRPr lang="en-US" altLang="ja-JP" sz="3600" kern="0" dirty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800" kern="0" dirty="0"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800" kern="0" smtClean="0">
                <a:latin typeface="+mj-lt"/>
                <a:cs typeface="MV Boli" pitchFamily="2"/>
              </a:rPr>
              <a:t>Senior Chief Officer of Space Applications </a:t>
            </a:r>
            <a:endParaRPr lang="en-US" altLang="ja-JP" sz="2800" kern="0">
              <a:latin typeface="+mj-lt"/>
              <a:cs typeface="MV Boli" pitchFamily="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800" kern="0" smtClean="0">
                <a:latin typeface="+mj-lt"/>
                <a:cs typeface="MV Boli" pitchFamily="2"/>
              </a:rPr>
              <a:t>Japan </a:t>
            </a:r>
            <a:r>
              <a:rPr lang="en-US" altLang="ja-JP" sz="2800" kern="0" dirty="0">
                <a:latin typeface="+mj-lt"/>
                <a:cs typeface="MV Boli" pitchFamily="2"/>
              </a:rPr>
              <a:t>Aerospace Exploration Agency (JAXA)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Japan’s Space related Agencies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5942013" y="4606925"/>
            <a:ext cx="504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275013" y="63531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5427663" y="5702300"/>
            <a:ext cx="504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cxnSp>
        <p:nvCxnSpPr>
          <p:cNvPr id="8" name="AutoShape 33"/>
          <p:cNvCxnSpPr>
            <a:cxnSpLocks noChangeShapeType="1"/>
          </p:cNvCxnSpPr>
          <p:nvPr/>
        </p:nvCxnSpPr>
        <p:spPr bwMode="auto">
          <a:xfrm>
            <a:off x="1644650" y="2101850"/>
            <a:ext cx="577850" cy="4349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" name="AutoShape 33"/>
          <p:cNvCxnSpPr>
            <a:cxnSpLocks noChangeShapeType="1"/>
          </p:cNvCxnSpPr>
          <p:nvPr/>
        </p:nvCxnSpPr>
        <p:spPr bwMode="auto">
          <a:xfrm rot="16200000" flipH="1">
            <a:off x="2021681" y="1696244"/>
            <a:ext cx="287338" cy="241300"/>
          </a:xfrm>
          <a:prstGeom prst="bentConnector3">
            <a:avLst>
              <a:gd name="adj1" fmla="val 8076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5429250" y="4267200"/>
            <a:ext cx="504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1684338" y="1600200"/>
            <a:ext cx="214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142038" y="3886200"/>
            <a:ext cx="2744787" cy="14414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 marL="450832">
              <a:defRPr/>
            </a:pPr>
            <a:endParaRPr lang="en-US" altLang="ja-JP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ゴシック" pitchFamily="49" charset="-128"/>
            </a:endParaRPr>
          </a:p>
          <a:p>
            <a:pPr marL="450832">
              <a:defRPr/>
            </a:pPr>
            <a:endParaRPr lang="en-US" altLang="ja-JP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ゴシック" pitchFamily="49" charset="-128"/>
            </a:endParaRPr>
          </a:p>
          <a:p>
            <a:pPr marL="450832">
              <a:defRPr/>
            </a:pP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ゴシック" pitchFamily="49" charset="-128"/>
              </a:rPr>
              <a:t>Japan Aerospace Exploration Agency</a:t>
            </a:r>
          </a:p>
        </p:txBody>
      </p:sp>
      <p:pic>
        <p:nvPicPr>
          <p:cNvPr id="13" name="Picture 31" descr="Logo_3_wh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7675" y="4013200"/>
            <a:ext cx="1295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062163" y="2706688"/>
            <a:ext cx="7937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ja-JP" alt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52600" y="4013200"/>
            <a:ext cx="3821113" cy="57467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600">
                <a:ea typeface="ＭＳ ゴシック" pitchFamily="49" charset="-128"/>
              </a:rPr>
              <a:t>Ministry of Education, Culture, Sports, Science and </a:t>
            </a:r>
            <a:r>
              <a:rPr lang="en-US" altLang="ja-JP" sz="1600">
                <a:solidFill>
                  <a:schemeClr val="tx1"/>
                </a:solidFill>
                <a:ea typeface="ＭＳ ゴシック" pitchFamily="49" charset="-128"/>
              </a:rPr>
              <a:t>Technology (MEXT)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752600" y="6075363"/>
            <a:ext cx="2960688" cy="30003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400">
                <a:ea typeface="ＭＳ ゴシック" pitchFamily="49" charset="-128"/>
              </a:rPr>
              <a:t>Ministry of the Environment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492250" y="2235200"/>
            <a:ext cx="49213" cy="431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541463" y="5691188"/>
            <a:ext cx="2047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1552575" y="5070475"/>
            <a:ext cx="206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539875" y="4319588"/>
            <a:ext cx="212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5948363" y="2589213"/>
            <a:ext cx="0" cy="313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762125" y="2393950"/>
            <a:ext cx="2182813" cy="319088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800">
                <a:ea typeface="ＭＳ ゴシック" pitchFamily="49" charset="-128"/>
              </a:rPr>
              <a:t>Cabinet Office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192338" y="3576638"/>
            <a:ext cx="2770187" cy="26352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17992" rIns="55391" bIns="0"/>
          <a:lstStyle/>
          <a:p>
            <a:pPr>
              <a:defRPr/>
            </a:pPr>
            <a:r>
              <a:rPr lang="en-US" altLang="ja-JP" sz="1400">
                <a:ea typeface="ＭＳ ゴシック" pitchFamily="49" charset="-128"/>
              </a:rPr>
              <a:t>Council for S&amp;T </a:t>
            </a:r>
            <a:r>
              <a:rPr lang="en-US" altLang="ja-JP" sz="1400">
                <a:solidFill>
                  <a:schemeClr val="tx1"/>
                </a:solidFill>
                <a:ea typeface="ＭＳ ゴシック" pitchFamily="49" charset="-128"/>
              </a:rPr>
              <a:t>Policy (CSTP)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039938" y="3000375"/>
            <a:ext cx="14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V="1">
            <a:off x="1539875" y="6249988"/>
            <a:ext cx="214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96850" y="1512888"/>
            <a:ext cx="1511300" cy="7223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700">
                <a:ea typeface="ＭＳ ゴシック" pitchFamily="49" charset="-128"/>
              </a:rPr>
              <a:t>Cabinet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359400" y="5073650"/>
            <a:ext cx="5730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743075" y="4810125"/>
            <a:ext cx="3971925" cy="430213"/>
          </a:xfrm>
          <a:prstGeom prst="rect">
            <a:avLst/>
          </a:prstGeom>
          <a:solidFill>
            <a:srgbClr val="92D050"/>
          </a:solidFill>
          <a:ln w="12700" algn="ctr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400">
                <a:ea typeface="ＭＳ ゴシック" pitchFamily="49" charset="-128"/>
              </a:rPr>
              <a:t>Ministry of Internal Affairs &amp; Communications</a:t>
            </a:r>
          </a:p>
        </p:txBody>
      </p:sp>
      <p:sp>
        <p:nvSpPr>
          <p:cNvPr id="29" name="Oval 38"/>
          <p:cNvSpPr>
            <a:spLocks noChangeArrowheads="1"/>
          </p:cNvSpPr>
          <p:nvPr/>
        </p:nvSpPr>
        <p:spPr bwMode="auto">
          <a:xfrm>
            <a:off x="6380163" y="1235075"/>
            <a:ext cx="2286000" cy="100012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</p:spPr>
        <p:txBody>
          <a:bodyPr wrap="none" lIns="91411" tIns="45704" rIns="91411" bIns="45704" anchor="ctr"/>
          <a:lstStyle/>
          <a:p>
            <a:pPr>
              <a:spcBef>
                <a:spcPts val="600"/>
              </a:spcBef>
              <a:defRPr/>
            </a:pPr>
            <a:r>
              <a:rPr lang="en-US" altLang="ja-JP" sz="2000">
                <a:solidFill>
                  <a:srgbClr val="FFFFFF"/>
                </a:solidFill>
              </a:rPr>
              <a:t>The Space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000">
                <a:solidFill>
                  <a:srgbClr val="FFFFFF"/>
                </a:solidFill>
              </a:rPr>
              <a:t>Basic Law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1400">
                <a:solidFill>
                  <a:srgbClr val="FFFFFF"/>
                </a:solidFill>
              </a:rPr>
              <a:t>(May 2008)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930400" y="1387475"/>
            <a:ext cx="2374900" cy="315913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0" rIns="55391" bIns="0" anchor="ctr"/>
          <a:lstStyle/>
          <a:p>
            <a:pPr>
              <a:defRPr/>
            </a:pPr>
            <a:r>
              <a:rPr lang="en-US" altLang="ja-JP" sz="1800">
                <a:ea typeface="ＭＳ ゴシック" pitchFamily="49" charset="-128"/>
              </a:rPr>
              <a:t>Cabinet Secretariat</a:t>
            </a:r>
          </a:p>
        </p:txBody>
      </p:sp>
      <p:sp>
        <p:nvSpPr>
          <p:cNvPr id="31" name="Oval 66"/>
          <p:cNvSpPr>
            <a:spLocks noChangeArrowheads="1"/>
          </p:cNvSpPr>
          <p:nvPr/>
        </p:nvSpPr>
        <p:spPr bwMode="auto">
          <a:xfrm>
            <a:off x="6297613" y="2270125"/>
            <a:ext cx="2559050" cy="1192213"/>
          </a:xfrm>
          <a:prstGeom prst="ellipse">
            <a:avLst/>
          </a:prstGeom>
          <a:solidFill>
            <a:srgbClr val="7030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91411" tIns="45704" rIns="91411" bIns="45704" anchor="ctr"/>
          <a:lstStyle/>
          <a:p>
            <a:pPr>
              <a:spcBef>
                <a:spcPts val="6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Basic Plan 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for Space Policy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1400">
                <a:solidFill>
                  <a:srgbClr val="FFFFFF"/>
                </a:solidFill>
                <a:latin typeface="+mn-lt"/>
                <a:ea typeface="+mn-ea"/>
              </a:rPr>
              <a:t>(June 2, 2009)</a:t>
            </a:r>
          </a:p>
        </p:txBody>
      </p:sp>
      <p:sp>
        <p:nvSpPr>
          <p:cNvPr id="32" name="Oval 68"/>
          <p:cNvSpPr>
            <a:spLocks noChangeArrowheads="1"/>
          </p:cNvSpPr>
          <p:nvPr/>
        </p:nvSpPr>
        <p:spPr bwMode="auto">
          <a:xfrm>
            <a:off x="6165850" y="5832475"/>
            <a:ext cx="2714625" cy="91122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11" tIns="45704" rIns="91411" bIns="45704" anchor="ctr"/>
          <a:lstStyle/>
          <a:p>
            <a:pPr>
              <a:defRPr/>
            </a:pPr>
            <a:r>
              <a:rPr lang="en-US" altLang="ja-JP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eneva" pitchFamily="120" charset="-128"/>
              </a:rPr>
              <a:t>JAXA Mid-term Plan</a:t>
            </a:r>
          </a:p>
        </p:txBody>
      </p:sp>
      <p:sp>
        <p:nvSpPr>
          <p:cNvPr id="33" name="AutoShape 72"/>
          <p:cNvSpPr>
            <a:spLocks noChangeArrowheads="1"/>
          </p:cNvSpPr>
          <p:nvPr/>
        </p:nvSpPr>
        <p:spPr bwMode="auto">
          <a:xfrm>
            <a:off x="6731000" y="5473700"/>
            <a:ext cx="1485900" cy="269875"/>
          </a:xfrm>
          <a:prstGeom prst="upArrow">
            <a:avLst>
              <a:gd name="adj1" fmla="val 59481"/>
              <a:gd name="adj2" fmla="val 5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11" tIns="45704" rIns="91411" bIns="45704" anchor="ctr"/>
          <a:lstStyle/>
          <a:p>
            <a:endParaRPr lang="ja-JP" altLang="en-US" sz="1800"/>
          </a:p>
        </p:txBody>
      </p:sp>
      <p:sp>
        <p:nvSpPr>
          <p:cNvPr id="34" name="下矢印 33"/>
          <p:cNvSpPr>
            <a:spLocks noChangeArrowheads="1"/>
          </p:cNvSpPr>
          <p:nvPr/>
        </p:nvSpPr>
        <p:spPr bwMode="auto">
          <a:xfrm>
            <a:off x="6746875" y="3516313"/>
            <a:ext cx="157162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 algn="ctr">
            <a:solidFill>
              <a:schemeClr val="tx2"/>
            </a:solidFill>
            <a:miter lim="800000"/>
            <a:headEnd/>
            <a:tailEnd/>
          </a:ln>
        </p:spPr>
        <p:txBody>
          <a:bodyPr lIns="91411" tIns="45704" rIns="91411" bIns="45704" anchor="ctr"/>
          <a:lstStyle/>
          <a:p>
            <a:pPr>
              <a:defRPr/>
            </a:pPr>
            <a:endParaRPr lang="ja-JP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5" name="正方形/長方形 34"/>
          <p:cNvSpPr>
            <a:spLocks noChangeArrowheads="1"/>
          </p:cNvSpPr>
          <p:nvPr/>
        </p:nvSpPr>
        <p:spPr bwMode="auto">
          <a:xfrm>
            <a:off x="2189163" y="2836863"/>
            <a:ext cx="3411537" cy="284162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  <p:txBody>
          <a:bodyPr lIns="109728" tIns="54864" rIns="109728" bIns="54864"/>
          <a:lstStyle/>
          <a:p>
            <a:pPr defTabSz="1097280">
              <a:defRPr/>
            </a:pPr>
            <a:r>
              <a:rPr lang="en-US" altLang="ja-JP" u="sng">
                <a:solidFill>
                  <a:srgbClr val="FF0000"/>
                </a:solidFill>
                <a:latin typeface="+mn-lt"/>
                <a:ea typeface="Geneva" pitchFamily="120" charset="-128"/>
              </a:rPr>
              <a:t>&lt;New&gt; </a:t>
            </a:r>
            <a:r>
              <a:rPr lang="en-US" altLang="ja-JP" u="sng">
                <a:latin typeface="+mn-lt"/>
                <a:ea typeface="Geneva" pitchFamily="120" charset="-128"/>
              </a:rPr>
              <a:t>Strategic Office for </a:t>
            </a:r>
            <a:r>
              <a:rPr lang="ja-JP" altLang="en-US" u="sng">
                <a:latin typeface="+mn-lt"/>
                <a:ea typeface="Geneva" pitchFamily="120" charset="-128"/>
              </a:rPr>
              <a:t> </a:t>
            </a:r>
            <a:r>
              <a:rPr lang="en-US" altLang="ja-JP" u="sng">
                <a:latin typeface="+mn-lt"/>
                <a:ea typeface="Geneva" pitchFamily="120" charset="-128"/>
              </a:rPr>
              <a:t>Space Activities</a:t>
            </a:r>
            <a:endParaRPr lang="ja-JP" altLang="en-US" u="sng">
              <a:latin typeface="+mn-lt"/>
              <a:ea typeface="Geneva" pitchFamily="120" charset="-128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V="1">
            <a:off x="2060575" y="3341688"/>
            <a:ext cx="0" cy="34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ja-JP" alt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2047875" y="3327400"/>
            <a:ext cx="14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38" name="正方形/長方形 37"/>
          <p:cNvSpPr>
            <a:spLocks noChangeArrowheads="1"/>
          </p:cNvSpPr>
          <p:nvPr/>
        </p:nvSpPr>
        <p:spPr bwMode="auto">
          <a:xfrm>
            <a:off x="2198688" y="3227388"/>
            <a:ext cx="3414712" cy="277812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  <a:effectLst>
            <a:outerShdw dist="50800" dir="2700000" algn="ctr" rotWithShape="0">
              <a:schemeClr val="bg1">
                <a:lumMod val="65000"/>
              </a:schemeClr>
            </a:outerShdw>
          </a:effectLst>
        </p:spPr>
        <p:txBody>
          <a:bodyPr lIns="109728" tIns="54864" rIns="109728" bIns="54864"/>
          <a:lstStyle/>
          <a:p>
            <a:pPr defTabSz="1097280">
              <a:defRPr/>
            </a:pPr>
            <a:r>
              <a:rPr lang="en-US" altLang="ja-JP" u="sng">
                <a:solidFill>
                  <a:srgbClr val="FF0000"/>
                </a:solidFill>
                <a:latin typeface="+mn-lt"/>
                <a:ea typeface="Geneva" pitchFamily="120" charset="-128"/>
              </a:rPr>
              <a:t>&lt;New&gt; Space Policy Comission</a:t>
            </a:r>
            <a:endParaRPr lang="ja-JP" altLang="en-US" u="sng">
              <a:solidFill>
                <a:srgbClr val="FF0000"/>
              </a:solidFill>
              <a:latin typeface="+mn-lt"/>
              <a:ea typeface="Geneva" pitchFamily="12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9725" y="676275"/>
            <a:ext cx="8020050" cy="557213"/>
          </a:xfrm>
          <a:prstGeom prst="rect">
            <a:avLst/>
          </a:prstGeom>
          <a:noFill/>
        </p:spPr>
        <p:txBody>
          <a:bodyPr lIns="109728" tIns="54864" rIns="109728" bIns="54864">
            <a:spAutoFit/>
          </a:bodyPr>
          <a:lstStyle/>
          <a:p>
            <a:pPr algn="l">
              <a:defRPr/>
            </a:pPr>
            <a:r>
              <a:rPr kumimoji="1" lang="en-US" altLang="ja-JP" sz="2900" i="1">
                <a:latin typeface="+mj-lt"/>
                <a:ea typeface="Geneva" pitchFamily="120" charset="-128"/>
              </a:rPr>
              <a:t>&lt;Structure </a:t>
            </a:r>
            <a:r>
              <a:rPr kumimoji="1" lang="en-US" altLang="ja-JP" sz="1800" i="1">
                <a:latin typeface="+mj-lt"/>
                <a:ea typeface="Geneva" pitchFamily="120" charset="-128"/>
              </a:rPr>
              <a:t> </a:t>
            </a:r>
            <a:r>
              <a:rPr kumimoji="1" lang="en-US" altLang="ja-JP" sz="2900" i="1">
                <a:latin typeface="+mj-lt"/>
                <a:ea typeface="Geneva" pitchFamily="120" charset="-128"/>
              </a:rPr>
              <a:t>&gt;</a:t>
            </a:r>
            <a:endParaRPr kumimoji="1" lang="ja-JP" altLang="en-US" sz="2900" i="1">
              <a:latin typeface="+mj-lt"/>
              <a:ea typeface="Geneva" pitchFamily="120" charset="-128"/>
            </a:endParaRPr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>
            <a:off x="2078038" y="3667125"/>
            <a:ext cx="14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763713" y="5505450"/>
            <a:ext cx="3960812" cy="30162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410" tIns="0" rIns="55410" bIns="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altLang="ja-JP" sz="1400">
                <a:solidFill>
                  <a:schemeClr val="tx1"/>
                </a:solidFill>
                <a:ea typeface="ＭＳ ゴシック" pitchFamily="49" charset="-128"/>
              </a:rPr>
              <a:t>Ministry of Economy, Trade and Industry</a:t>
            </a:r>
            <a:endParaRPr kumimoji="1" lang="ja-JP" altLang="en-US" sz="1400">
              <a:solidFill>
                <a:schemeClr val="tx1"/>
              </a:solidFill>
              <a:ea typeface="ＭＳ ゴシック" pitchFamily="49" charset="-128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3956050" y="2571750"/>
            <a:ext cx="2012950" cy="6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55438" tIns="0" rIns="55438" bIns="0"/>
          <a:lstStyle/>
          <a:p>
            <a:endParaRPr lang="ja-JP" altLang="en-US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189163" y="1787525"/>
            <a:ext cx="3462337" cy="452438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lIns="55391" tIns="17992" rIns="55391" bIns="0" anchor="ctr" anchorCtr="1"/>
          <a:lstStyle/>
          <a:p>
            <a:pPr>
              <a:spcBef>
                <a:spcPct val="0"/>
              </a:spcBef>
              <a:defRPr/>
            </a:pPr>
            <a:r>
              <a:rPr lang="en-US" altLang="ja-JP" sz="1400">
                <a:ea typeface="ＭＳ ゴシック" pitchFamily="49" charset="-128"/>
              </a:rPr>
              <a:t>The Strategic Headquarters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1400">
                <a:ea typeface="ＭＳ ゴシック" pitchFamily="49" charset="-128"/>
              </a:rPr>
              <a:t> for Space Policy</a:t>
            </a:r>
          </a:p>
        </p:txBody>
      </p:sp>
      <p:sp>
        <p:nvSpPr>
          <p:cNvPr id="44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7289800" y="6438900"/>
            <a:ext cx="1905000" cy="457200"/>
          </a:xfrm>
          <a:extLst/>
        </p:spPr>
        <p:txBody>
          <a:bodyPr/>
          <a:lstStyle>
            <a:lvl1pPr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1C77565-13FA-405A-8E90-C2065609419F}" type="slidenum">
              <a:rPr lang="en-US" altLang="ja-JP" sz="1400" b="0" smtClean="0">
                <a:solidFill>
                  <a:schemeClr val="tx1"/>
                </a:solidFill>
                <a:latin typeface="+mn-ea"/>
                <a:ea typeface="+mn-ea"/>
              </a:rPr>
              <a:pPr>
                <a:defRPr/>
              </a:pPr>
              <a:t>1</a:t>
            </a:fld>
            <a:endParaRPr lang="en-US" altLang="ja-JP" sz="1400" b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6" name="左矢印 45"/>
          <p:cNvSpPr>
            <a:spLocks noChangeArrowheads="1"/>
          </p:cNvSpPr>
          <p:nvPr/>
        </p:nvSpPr>
        <p:spPr bwMode="auto">
          <a:xfrm rot="19594826">
            <a:off x="5813425" y="2416175"/>
            <a:ext cx="428625" cy="132715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4" rIns="91411" bIns="45704" anchor="ctr"/>
          <a:lstStyle/>
          <a:p>
            <a:pPr>
              <a:defRPr/>
            </a:pPr>
            <a:endParaRPr lang="ja-JP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7215188" y="809625"/>
            <a:ext cx="1692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/>
              <a:t>As of August 1, 2012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68"/>
          <p:cNvGraphicFramePr>
            <a:graphicFrameLocks noGrp="1"/>
          </p:cNvGraphicFramePr>
          <p:nvPr/>
        </p:nvGraphicFramePr>
        <p:xfrm>
          <a:off x="-56056" y="587375"/>
          <a:ext cx="9833592" cy="6014280"/>
        </p:xfrm>
        <a:graphic>
          <a:graphicData uri="http://schemas.openxmlformats.org/drawingml/2006/table">
            <a:tbl>
              <a:tblPr/>
              <a:tblGrid>
                <a:gridCol w="936104"/>
                <a:gridCol w="864096"/>
                <a:gridCol w="1263500"/>
                <a:gridCol w="1038944"/>
                <a:gridCol w="441399"/>
                <a:gridCol w="441398"/>
                <a:gridCol w="439952"/>
                <a:gridCol w="441399"/>
                <a:gridCol w="439952"/>
                <a:gridCol w="441398"/>
                <a:gridCol w="439952"/>
                <a:gridCol w="441399"/>
                <a:gridCol w="439952"/>
                <a:gridCol w="441398"/>
                <a:gridCol w="441399"/>
                <a:gridCol w="439952"/>
                <a:gridCol w="441398"/>
              </a:tblGrid>
              <a:tr h="394407"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Target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GEOSS</a:t>
                      </a:r>
                    </a:p>
                    <a:p>
                      <a:pPr marL="84138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SBA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Sensors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2005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2006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2007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2008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2009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2010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2011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2012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2013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2014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2015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2016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2017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50" charset="-128"/>
                        </a:rPr>
                        <a:t>2018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1314"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Disaster/</a:t>
                      </a:r>
                    </a:p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Resource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Disaster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Optical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4138">
                <a:tc rowSpan="3"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Climate Change/</a:t>
                      </a:r>
                    </a:p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Water Cycle</a:t>
                      </a:r>
                    </a:p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Global Warming</a:t>
                      </a:r>
                      <a:endParaRPr kumimoji="0" lang="ja-JP" alt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Water</a:t>
                      </a:r>
                      <a:endParaRPr kumimoji="0" lang="ja-JP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Precipitation Radar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Microwave Radiometer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9051">
                <a:tc vMerge="1">
                  <a:txBody>
                    <a:bodyPr/>
                    <a:lstStyle/>
                    <a:p>
                      <a:pPr marL="84138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ja-JP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Climate</a:t>
                      </a:r>
                      <a:endParaRPr kumimoji="0" lang="ja-JP" altLang="en-US" sz="1200" b="1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Optical Sensor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Cloud Radar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639">
                <a:tc vMerge="1">
                  <a:txBody>
                    <a:bodyPr/>
                    <a:lstStyle/>
                    <a:p>
                      <a:pPr marL="84138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Spectrometer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1778">
                <a:tc rowSpan="2"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Communi-cation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Disaster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Mobile Communication</a:t>
                      </a: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Wideband Internetworking</a:t>
                      </a: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 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317">
                <a:tc vMerge="1">
                  <a:txBody>
                    <a:bodyPr/>
                    <a:lstStyle/>
                    <a:p>
                      <a:pPr marL="84138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9500" marR="195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Data Relay</a:t>
                      </a: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333">
                <a:tc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Navigation</a:t>
                      </a: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41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is-IS" altLang="ja-JP" sz="1200" b="1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Quasi-zenith</a:t>
                      </a:r>
                      <a:r>
                        <a:rPr kumimoji="1" lang="is-IS" altLang="ja-JP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50" charset="-128"/>
                      </a:endParaRPr>
                    </a:p>
                  </a:txBody>
                  <a:tcPr marL="19500" marR="19500" marT="17999" marB="17999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46" name="Rectangle 104"/>
          <p:cNvSpPr>
            <a:spLocks noChangeArrowheads="1"/>
          </p:cNvSpPr>
          <p:nvPr/>
        </p:nvSpPr>
        <p:spPr bwMode="auto">
          <a:xfrm>
            <a:off x="6835005" y="6627813"/>
            <a:ext cx="612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solidFill>
                  <a:srgbClr val="FF3300"/>
                </a:solidFill>
                <a:latin typeface="Trebuchet MS" pitchFamily="34" charset="0"/>
              </a:rPr>
              <a:t>Research</a:t>
            </a:r>
          </a:p>
        </p:txBody>
      </p:sp>
      <p:sp>
        <p:nvSpPr>
          <p:cNvPr id="8347" name="Rectangle 105"/>
          <p:cNvSpPr>
            <a:spLocks noChangeArrowheads="1"/>
          </p:cNvSpPr>
          <p:nvPr/>
        </p:nvSpPr>
        <p:spPr bwMode="auto">
          <a:xfrm>
            <a:off x="3964805" y="6629400"/>
            <a:ext cx="682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solidFill>
                  <a:srgbClr val="006600"/>
                </a:solidFill>
                <a:latin typeface="Trebuchet MS" pitchFamily="34" charset="0"/>
                <a:ea typeface="System"/>
                <a:cs typeface="System"/>
              </a:rPr>
              <a:t>Operation</a:t>
            </a:r>
            <a:endParaRPr lang="ja-JP" altLang="en-US" sz="1200">
              <a:solidFill>
                <a:srgbClr val="006600"/>
              </a:solidFill>
              <a:latin typeface="Trebuchet MS" pitchFamily="34" charset="0"/>
            </a:endParaRPr>
          </a:p>
        </p:txBody>
      </p:sp>
      <p:sp>
        <p:nvSpPr>
          <p:cNvPr id="8348" name="Line 108"/>
          <p:cNvSpPr>
            <a:spLocks noChangeShapeType="1"/>
          </p:cNvSpPr>
          <p:nvPr/>
        </p:nvSpPr>
        <p:spPr bwMode="auto">
          <a:xfrm>
            <a:off x="3382193" y="6719888"/>
            <a:ext cx="531812" cy="1587"/>
          </a:xfrm>
          <a:prstGeom prst="line">
            <a:avLst/>
          </a:prstGeom>
          <a:noFill/>
          <a:ln w="1524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49" name="Line 110"/>
          <p:cNvSpPr>
            <a:spLocks noChangeShapeType="1"/>
          </p:cNvSpPr>
          <p:nvPr/>
        </p:nvSpPr>
        <p:spPr bwMode="auto">
          <a:xfrm>
            <a:off x="6307955" y="6719888"/>
            <a:ext cx="482600" cy="1587"/>
          </a:xfrm>
          <a:prstGeom prst="line">
            <a:avLst/>
          </a:prstGeom>
          <a:noFill/>
          <a:ln w="152400">
            <a:solidFill>
              <a:srgbClr val="FF33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0" name="Line 114"/>
          <p:cNvSpPr>
            <a:spLocks noChangeShapeType="1"/>
          </p:cNvSpPr>
          <p:nvPr/>
        </p:nvSpPr>
        <p:spPr bwMode="auto">
          <a:xfrm flipV="1">
            <a:off x="6428605" y="2232025"/>
            <a:ext cx="652463" cy="4763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1" name="Line 115"/>
          <p:cNvSpPr>
            <a:spLocks noChangeShapeType="1"/>
          </p:cNvSpPr>
          <p:nvPr/>
        </p:nvSpPr>
        <p:spPr bwMode="auto">
          <a:xfrm flipV="1">
            <a:off x="7296968" y="2227263"/>
            <a:ext cx="1525587" cy="4762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2" name="Line 116"/>
          <p:cNvSpPr>
            <a:spLocks noChangeShapeType="1"/>
          </p:cNvSpPr>
          <p:nvPr/>
        </p:nvSpPr>
        <p:spPr bwMode="auto">
          <a:xfrm>
            <a:off x="8881293" y="2232025"/>
            <a:ext cx="1008062" cy="0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3" name="Text Box 118"/>
          <p:cNvSpPr txBox="1">
            <a:spLocks noChangeArrowheads="1"/>
          </p:cNvSpPr>
          <p:nvPr/>
        </p:nvSpPr>
        <p:spPr bwMode="auto">
          <a:xfrm>
            <a:off x="7844655" y="2144713"/>
            <a:ext cx="650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</a:rPr>
              <a:t>GPM/DPR</a:t>
            </a:r>
          </a:p>
        </p:txBody>
      </p:sp>
      <p:sp>
        <p:nvSpPr>
          <p:cNvPr id="8354" name="Line 120"/>
          <p:cNvSpPr>
            <a:spLocks noChangeShapeType="1"/>
          </p:cNvSpPr>
          <p:nvPr/>
        </p:nvSpPr>
        <p:spPr bwMode="auto">
          <a:xfrm flipV="1">
            <a:off x="6568305" y="2857500"/>
            <a:ext cx="2312988" cy="1588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5" name="Line 121"/>
          <p:cNvSpPr>
            <a:spLocks noChangeShapeType="1"/>
          </p:cNvSpPr>
          <p:nvPr/>
        </p:nvSpPr>
        <p:spPr bwMode="auto">
          <a:xfrm flipV="1">
            <a:off x="8016105" y="3532188"/>
            <a:ext cx="1873250" cy="3175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6" name="Rectangle 122"/>
          <p:cNvSpPr>
            <a:spLocks noChangeArrowheads="1"/>
          </p:cNvSpPr>
          <p:nvPr/>
        </p:nvSpPr>
        <p:spPr bwMode="auto">
          <a:xfrm>
            <a:off x="8208193" y="3441700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  <a:ea typeface="ＭＳ ゴシック" pitchFamily="49" charset="-128"/>
              </a:rPr>
              <a:t>GCOM-C/ SGLI</a:t>
            </a:r>
            <a:endParaRPr lang="en-US" altLang="ja-JP" sz="1200" b="1">
              <a:latin typeface="Trebuchet MS" pitchFamily="34" charset="0"/>
            </a:endParaRPr>
          </a:p>
        </p:txBody>
      </p:sp>
      <p:sp>
        <p:nvSpPr>
          <p:cNvPr id="8357" name="Line 125"/>
          <p:cNvSpPr>
            <a:spLocks noChangeShapeType="1"/>
          </p:cNvSpPr>
          <p:nvPr/>
        </p:nvSpPr>
        <p:spPr bwMode="auto">
          <a:xfrm>
            <a:off x="8124055" y="4106863"/>
            <a:ext cx="1476375" cy="1587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8" name="Line 126"/>
          <p:cNvSpPr>
            <a:spLocks noChangeShapeType="1"/>
          </p:cNvSpPr>
          <p:nvPr/>
        </p:nvSpPr>
        <p:spPr bwMode="auto">
          <a:xfrm flipV="1">
            <a:off x="9673455" y="4110038"/>
            <a:ext cx="215900" cy="0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59" name="Rectangle 130"/>
          <p:cNvSpPr>
            <a:spLocks noChangeArrowheads="1"/>
          </p:cNvSpPr>
          <p:nvPr/>
        </p:nvSpPr>
        <p:spPr bwMode="auto">
          <a:xfrm>
            <a:off x="6822305" y="2770188"/>
            <a:ext cx="1260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  <a:ea typeface="ＭＳ ゴシック" pitchFamily="49" charset="-128"/>
              </a:rPr>
              <a:t>GCOM-W/ AMSR2</a:t>
            </a:r>
            <a:endParaRPr lang="en-US" altLang="ja-JP" sz="1200" b="1">
              <a:solidFill>
                <a:srgbClr val="CCFFCC"/>
              </a:solidFill>
              <a:latin typeface="Trebuchet MS" pitchFamily="34" charset="0"/>
            </a:endParaRPr>
          </a:p>
        </p:txBody>
      </p:sp>
      <p:sp>
        <p:nvSpPr>
          <p:cNvPr id="8360" name="Line 133"/>
          <p:cNvSpPr>
            <a:spLocks noChangeShapeType="1"/>
          </p:cNvSpPr>
          <p:nvPr/>
        </p:nvSpPr>
        <p:spPr bwMode="auto">
          <a:xfrm>
            <a:off x="4790305" y="6719888"/>
            <a:ext cx="531813" cy="1587"/>
          </a:xfrm>
          <a:prstGeom prst="line">
            <a:avLst/>
          </a:prstGeom>
          <a:noFill/>
          <a:ln w="152400">
            <a:solidFill>
              <a:srgbClr val="0066FF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61" name="Rectangle 134"/>
          <p:cNvSpPr>
            <a:spLocks noChangeArrowheads="1"/>
          </p:cNvSpPr>
          <p:nvPr/>
        </p:nvSpPr>
        <p:spPr bwMode="auto">
          <a:xfrm>
            <a:off x="5355455" y="6627813"/>
            <a:ext cx="906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solidFill>
                  <a:srgbClr val="0066FF"/>
                </a:solidFill>
                <a:latin typeface="Trebuchet MS" pitchFamily="34" charset="0"/>
              </a:rPr>
              <a:t>Development</a:t>
            </a:r>
          </a:p>
        </p:txBody>
      </p:sp>
      <p:pic>
        <p:nvPicPr>
          <p:cNvPr id="8362" name="Picture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380" y="1901825"/>
            <a:ext cx="61595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363" name="Line 139"/>
          <p:cNvSpPr>
            <a:spLocks noChangeShapeType="1"/>
          </p:cNvSpPr>
          <p:nvPr/>
        </p:nvSpPr>
        <p:spPr bwMode="auto">
          <a:xfrm>
            <a:off x="8589193" y="4660900"/>
            <a:ext cx="1300162" cy="0"/>
          </a:xfrm>
          <a:prstGeom prst="line">
            <a:avLst/>
          </a:prstGeom>
          <a:noFill/>
          <a:ln w="203200">
            <a:solidFill>
              <a:srgbClr val="FF33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64" name="Rectangle 143"/>
          <p:cNvSpPr>
            <a:spLocks noChangeArrowheads="1"/>
          </p:cNvSpPr>
          <p:nvPr/>
        </p:nvSpPr>
        <p:spPr bwMode="auto">
          <a:xfrm>
            <a:off x="8665393" y="4579938"/>
            <a:ext cx="1008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  <a:ea typeface="ＭＳ ゴシック" pitchFamily="49" charset="-128"/>
              </a:rPr>
              <a:t>GOSAT-2</a:t>
            </a:r>
            <a:endParaRPr lang="en-US" altLang="ja-JP" sz="1200" b="1">
              <a:latin typeface="Trebuchet MS" pitchFamily="34" charset="0"/>
            </a:endParaRPr>
          </a:p>
        </p:txBody>
      </p:sp>
      <p:pic>
        <p:nvPicPr>
          <p:cNvPr id="8365" name="Picture 150" descr="EarhCAR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430" y="3949700"/>
            <a:ext cx="5746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" name="Rectangle 153"/>
          <p:cNvSpPr>
            <a:spLocks noChangeArrowheads="1"/>
          </p:cNvSpPr>
          <p:nvPr/>
        </p:nvSpPr>
        <p:spPr bwMode="auto">
          <a:xfrm>
            <a:off x="8158980" y="4032250"/>
            <a:ext cx="11017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>
                <a:latin typeface="Trebuchet MS" pitchFamily="34" charset="0"/>
                <a:ea typeface="ＭＳ ゴシック" pitchFamily="49" charset="-128"/>
              </a:rPr>
              <a:t>EarthCARE/CPR</a:t>
            </a:r>
            <a:endParaRPr lang="en-US" altLang="ja-JP" sz="1200" b="1">
              <a:latin typeface="Trebuchet MS" pitchFamily="34" charset="0"/>
            </a:endParaRPr>
          </a:p>
        </p:txBody>
      </p:sp>
      <p:sp>
        <p:nvSpPr>
          <p:cNvPr id="8367" name="Line 157"/>
          <p:cNvSpPr>
            <a:spLocks noChangeShapeType="1"/>
          </p:cNvSpPr>
          <p:nvPr/>
        </p:nvSpPr>
        <p:spPr bwMode="auto">
          <a:xfrm flipV="1">
            <a:off x="4985568" y="4675188"/>
            <a:ext cx="2382837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368" name="Picture 2" descr="C1_Orbit_-Z-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405" y="3286125"/>
            <a:ext cx="990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9" name="Line 161"/>
          <p:cNvSpPr>
            <a:spLocks noChangeShapeType="1"/>
          </p:cNvSpPr>
          <p:nvPr/>
        </p:nvSpPr>
        <p:spPr bwMode="auto">
          <a:xfrm flipV="1">
            <a:off x="3120255" y="2863850"/>
            <a:ext cx="3095625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70" name="Line 162"/>
          <p:cNvSpPr>
            <a:spLocks noChangeShapeType="1"/>
          </p:cNvSpPr>
          <p:nvPr/>
        </p:nvSpPr>
        <p:spPr bwMode="auto">
          <a:xfrm>
            <a:off x="3120255" y="2239963"/>
            <a:ext cx="3168650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371" name="Picture 1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3605" y="1903413"/>
            <a:ext cx="3857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2" name="Picture 164" descr="aqua_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043" y="2536825"/>
            <a:ext cx="584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73" name="Text Box 165"/>
          <p:cNvSpPr txBox="1">
            <a:spLocks noChangeArrowheads="1"/>
          </p:cNvSpPr>
          <p:nvPr/>
        </p:nvSpPr>
        <p:spPr bwMode="auto">
          <a:xfrm>
            <a:off x="3750493" y="2149475"/>
            <a:ext cx="663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TRMM/PR</a:t>
            </a:r>
          </a:p>
        </p:txBody>
      </p:sp>
      <p:sp>
        <p:nvSpPr>
          <p:cNvPr id="8374" name="Text Box 166"/>
          <p:cNvSpPr txBox="1">
            <a:spLocks noChangeArrowheads="1"/>
          </p:cNvSpPr>
          <p:nvPr/>
        </p:nvSpPr>
        <p:spPr bwMode="auto">
          <a:xfrm>
            <a:off x="3755255" y="2771775"/>
            <a:ext cx="9509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Aqua/AMSR-E</a:t>
            </a:r>
          </a:p>
        </p:txBody>
      </p:sp>
      <p:sp>
        <p:nvSpPr>
          <p:cNvPr id="8375" name="Line 117"/>
          <p:cNvSpPr>
            <a:spLocks noChangeShapeType="1"/>
          </p:cNvSpPr>
          <p:nvPr/>
        </p:nvSpPr>
        <p:spPr bwMode="auto">
          <a:xfrm flipV="1">
            <a:off x="7503343" y="4675188"/>
            <a:ext cx="720725" cy="0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76" name="Rectangle 158"/>
          <p:cNvSpPr>
            <a:spLocks noChangeArrowheads="1"/>
          </p:cNvSpPr>
          <p:nvPr/>
        </p:nvSpPr>
        <p:spPr bwMode="auto">
          <a:xfrm>
            <a:off x="5736455" y="4581525"/>
            <a:ext cx="468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  <a:ea typeface="ＭＳ ゴシック" pitchFamily="49" charset="-128"/>
              </a:rPr>
              <a:t>GOSAT</a:t>
            </a:r>
            <a:endParaRPr lang="en-US" altLang="ja-JP" sz="1200" b="1">
              <a:solidFill>
                <a:srgbClr val="CCFFCC"/>
              </a:solidFill>
              <a:latin typeface="Trebuchet MS" pitchFamily="34" charset="0"/>
            </a:endParaRPr>
          </a:p>
        </p:txBody>
      </p:sp>
      <p:sp>
        <p:nvSpPr>
          <p:cNvPr id="8377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9345488" y="6597650"/>
            <a:ext cx="5365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76CB8E3-6E9B-4355-9D8D-D7723D13FD52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pic>
        <p:nvPicPr>
          <p:cNvPr id="8378" name="Picture 159" descr="ams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00000">
            <a:off x="5906318" y="2435225"/>
            <a:ext cx="993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9" name="図 5" descr="中身リーフレット最終透過サイズ小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4218" y="4437063"/>
            <a:ext cx="6334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0" name="Line 129"/>
          <p:cNvSpPr>
            <a:spLocks noChangeShapeType="1"/>
          </p:cNvSpPr>
          <p:nvPr/>
        </p:nvSpPr>
        <p:spPr bwMode="auto">
          <a:xfrm flipV="1">
            <a:off x="3948930" y="5138738"/>
            <a:ext cx="1547813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81" name="Text Box 151"/>
          <p:cNvSpPr txBox="1">
            <a:spLocks noChangeArrowheads="1"/>
          </p:cNvSpPr>
          <p:nvPr/>
        </p:nvSpPr>
        <p:spPr bwMode="auto">
          <a:xfrm>
            <a:off x="4493443" y="5046663"/>
            <a:ext cx="544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ETS-VIII</a:t>
            </a:r>
          </a:p>
        </p:txBody>
      </p:sp>
      <p:sp>
        <p:nvSpPr>
          <p:cNvPr id="8382" name="テキスト ボックス 71"/>
          <p:cNvSpPr txBox="1">
            <a:spLocks noChangeArrowheads="1"/>
          </p:cNvSpPr>
          <p:nvPr/>
        </p:nvSpPr>
        <p:spPr bwMode="auto">
          <a:xfrm>
            <a:off x="2731318" y="658813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JFY</a:t>
            </a:r>
            <a:endParaRPr lang="ja-JP" altLang="en-US" sz="1200"/>
          </a:p>
        </p:txBody>
      </p:sp>
      <p:sp>
        <p:nvSpPr>
          <p:cNvPr id="8383" name="Line 114"/>
          <p:cNvSpPr>
            <a:spLocks noChangeShapeType="1"/>
          </p:cNvSpPr>
          <p:nvPr/>
        </p:nvSpPr>
        <p:spPr bwMode="auto">
          <a:xfrm flipV="1">
            <a:off x="5641205" y="5138738"/>
            <a:ext cx="1366838" cy="0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384" name="Picture 37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7593" y="4859338"/>
            <a:ext cx="61595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385" name="Line 129"/>
          <p:cNvSpPr>
            <a:spLocks noChangeShapeType="1"/>
          </p:cNvSpPr>
          <p:nvPr/>
        </p:nvSpPr>
        <p:spPr bwMode="auto">
          <a:xfrm>
            <a:off x="4488680" y="5554663"/>
            <a:ext cx="2447925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86" name="Text Box 151"/>
          <p:cNvSpPr txBox="1">
            <a:spLocks noChangeArrowheads="1"/>
          </p:cNvSpPr>
          <p:nvPr/>
        </p:nvSpPr>
        <p:spPr bwMode="auto">
          <a:xfrm>
            <a:off x="5076055" y="5462588"/>
            <a:ext cx="458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WINDS</a:t>
            </a:r>
          </a:p>
        </p:txBody>
      </p:sp>
      <p:sp>
        <p:nvSpPr>
          <p:cNvPr id="8387" name="Line 114"/>
          <p:cNvSpPr>
            <a:spLocks noChangeShapeType="1"/>
          </p:cNvSpPr>
          <p:nvPr/>
        </p:nvSpPr>
        <p:spPr bwMode="auto">
          <a:xfrm>
            <a:off x="7008043" y="5554663"/>
            <a:ext cx="720725" cy="0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388" name="Picture 38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2055" y="5348288"/>
            <a:ext cx="936625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389" name="Line 129"/>
          <p:cNvSpPr>
            <a:spLocks noChangeShapeType="1"/>
          </p:cNvSpPr>
          <p:nvPr/>
        </p:nvSpPr>
        <p:spPr bwMode="auto">
          <a:xfrm>
            <a:off x="3120255" y="5954713"/>
            <a:ext cx="2232025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0" name="Text Box 151"/>
          <p:cNvSpPr txBox="1">
            <a:spLocks noChangeArrowheads="1"/>
          </p:cNvSpPr>
          <p:nvPr/>
        </p:nvSpPr>
        <p:spPr bwMode="auto">
          <a:xfrm>
            <a:off x="3756843" y="5862638"/>
            <a:ext cx="360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DRTS</a:t>
            </a:r>
          </a:p>
        </p:txBody>
      </p:sp>
      <p:sp>
        <p:nvSpPr>
          <p:cNvPr id="8391" name="Line 114"/>
          <p:cNvSpPr>
            <a:spLocks noChangeShapeType="1"/>
          </p:cNvSpPr>
          <p:nvPr/>
        </p:nvSpPr>
        <p:spPr bwMode="auto">
          <a:xfrm>
            <a:off x="5423718" y="5954713"/>
            <a:ext cx="2592387" cy="0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2" name="Line 139"/>
          <p:cNvSpPr>
            <a:spLocks noChangeShapeType="1"/>
          </p:cNvSpPr>
          <p:nvPr/>
        </p:nvSpPr>
        <p:spPr bwMode="auto">
          <a:xfrm>
            <a:off x="8376468" y="5942013"/>
            <a:ext cx="1512887" cy="0"/>
          </a:xfrm>
          <a:prstGeom prst="line">
            <a:avLst/>
          </a:prstGeom>
          <a:noFill/>
          <a:ln w="203200">
            <a:solidFill>
              <a:srgbClr val="FFC0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3" name="Rectangle 143"/>
          <p:cNvSpPr>
            <a:spLocks noChangeArrowheads="1"/>
          </p:cNvSpPr>
          <p:nvPr/>
        </p:nvSpPr>
        <p:spPr bwMode="auto">
          <a:xfrm>
            <a:off x="8522518" y="5862638"/>
            <a:ext cx="13668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  <a:ea typeface="ＭＳ ゴシック" pitchFamily="49" charset="-128"/>
              </a:rPr>
              <a:t>DRTS Follow-on</a:t>
            </a:r>
            <a:endParaRPr lang="en-US" altLang="ja-JP" sz="1200" b="1" baseline="30000">
              <a:latin typeface="Trebuchet MS" pitchFamily="34" charset="0"/>
            </a:endParaRPr>
          </a:p>
        </p:txBody>
      </p:sp>
      <p:cxnSp>
        <p:nvCxnSpPr>
          <p:cNvPr id="8394" name="直線コネクタ 65"/>
          <p:cNvCxnSpPr>
            <a:cxnSpLocks noChangeShapeType="1"/>
          </p:cNvCxnSpPr>
          <p:nvPr/>
        </p:nvCxnSpPr>
        <p:spPr bwMode="auto">
          <a:xfrm rot="16200000" flipH="1">
            <a:off x="4173637" y="3773488"/>
            <a:ext cx="5580062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395" name="Line 139"/>
          <p:cNvSpPr>
            <a:spLocks noChangeShapeType="1"/>
          </p:cNvSpPr>
          <p:nvPr/>
        </p:nvSpPr>
        <p:spPr bwMode="auto">
          <a:xfrm>
            <a:off x="8944793" y="5332413"/>
            <a:ext cx="944562" cy="0"/>
          </a:xfrm>
          <a:prstGeom prst="line">
            <a:avLst/>
          </a:prstGeom>
          <a:noFill/>
          <a:ln w="203200">
            <a:solidFill>
              <a:srgbClr val="FF33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6" name="Rectangle 143"/>
          <p:cNvSpPr>
            <a:spLocks noChangeArrowheads="1"/>
          </p:cNvSpPr>
          <p:nvPr/>
        </p:nvSpPr>
        <p:spPr bwMode="auto">
          <a:xfrm>
            <a:off x="8944793" y="5148263"/>
            <a:ext cx="94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</a:rPr>
              <a:t>Next-generation</a:t>
            </a:r>
          </a:p>
        </p:txBody>
      </p:sp>
      <p:sp>
        <p:nvSpPr>
          <p:cNvPr id="8397" name="Line 129"/>
          <p:cNvSpPr>
            <a:spLocks noChangeShapeType="1"/>
          </p:cNvSpPr>
          <p:nvPr/>
        </p:nvSpPr>
        <p:spPr bwMode="auto">
          <a:xfrm>
            <a:off x="5784080" y="6373813"/>
            <a:ext cx="1512888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" name="Text Box 151"/>
          <p:cNvSpPr txBox="1">
            <a:spLocks noChangeArrowheads="1"/>
          </p:cNvSpPr>
          <p:nvPr/>
        </p:nvSpPr>
        <p:spPr bwMode="auto">
          <a:xfrm>
            <a:off x="6423843" y="6281738"/>
            <a:ext cx="354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QZSS</a:t>
            </a:r>
          </a:p>
        </p:txBody>
      </p:sp>
      <p:sp>
        <p:nvSpPr>
          <p:cNvPr id="8399" name="Line 114"/>
          <p:cNvSpPr>
            <a:spLocks noChangeShapeType="1"/>
          </p:cNvSpPr>
          <p:nvPr/>
        </p:nvSpPr>
        <p:spPr bwMode="auto">
          <a:xfrm flipV="1">
            <a:off x="7396980" y="6369050"/>
            <a:ext cx="1771650" cy="0"/>
          </a:xfrm>
          <a:prstGeom prst="line">
            <a:avLst/>
          </a:prstGeom>
          <a:noFill/>
          <a:ln w="2032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400" name="Picture 73" descr="DRTSこだ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4355" y="5643563"/>
            <a:ext cx="7699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1" name="Picture 239" descr="C:\Documents and Settings\93008\デスクトップ\fo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3043" y="6138863"/>
            <a:ext cx="6651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2" name="タイトル 85"/>
          <p:cNvSpPr>
            <a:spLocks noGrp="1"/>
          </p:cNvSpPr>
          <p:nvPr>
            <p:ph type="title"/>
          </p:nvPr>
        </p:nvSpPr>
        <p:spPr>
          <a:xfrm>
            <a:off x="341313" y="-26988"/>
            <a:ext cx="9196387" cy="615951"/>
          </a:xfrm>
        </p:spPr>
        <p:txBody>
          <a:bodyPr/>
          <a:lstStyle/>
          <a:p>
            <a:r>
              <a:rPr lang="en-US" altLang="ja-JP" sz="3200" smtClean="0">
                <a:effectLst/>
                <a:latin typeface="Arial" pitchFamily="34" charset="0"/>
                <a:cs typeface="Arial" pitchFamily="34" charset="0"/>
              </a:rPr>
              <a:t>Mid-Term Plan</a:t>
            </a:r>
            <a:endParaRPr lang="ja-JP" altLang="en-US" sz="320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3" name="Line 112"/>
          <p:cNvSpPr>
            <a:spLocks noChangeShapeType="1"/>
          </p:cNvSpPr>
          <p:nvPr/>
        </p:nvSpPr>
        <p:spPr bwMode="auto">
          <a:xfrm>
            <a:off x="8220893" y="1697038"/>
            <a:ext cx="1668462" cy="0"/>
          </a:xfrm>
          <a:prstGeom prst="line">
            <a:avLst/>
          </a:prstGeom>
          <a:noFill/>
          <a:ln w="203200">
            <a:solidFill>
              <a:srgbClr val="FF33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404" name="Line 129"/>
          <p:cNvSpPr>
            <a:spLocks noChangeShapeType="1"/>
          </p:cNvSpPr>
          <p:nvPr/>
        </p:nvSpPr>
        <p:spPr bwMode="auto">
          <a:xfrm flipV="1">
            <a:off x="3517130" y="1549400"/>
            <a:ext cx="2555875" cy="0"/>
          </a:xfrm>
          <a:prstGeom prst="line">
            <a:avLst/>
          </a:prstGeom>
          <a:noFill/>
          <a:ln w="203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405" name="Picture 138" descr="ALOS詳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6155" y="1008063"/>
            <a:ext cx="1050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6" name="Line 144"/>
          <p:cNvSpPr>
            <a:spLocks noChangeShapeType="1"/>
          </p:cNvSpPr>
          <p:nvPr/>
        </p:nvSpPr>
        <p:spPr bwMode="auto">
          <a:xfrm>
            <a:off x="7152505" y="1243013"/>
            <a:ext cx="2736850" cy="0"/>
          </a:xfrm>
          <a:prstGeom prst="line">
            <a:avLst/>
          </a:prstGeom>
          <a:noFill/>
          <a:ln w="203200">
            <a:solidFill>
              <a:srgbClr val="0066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407" name="Text Box 145"/>
          <p:cNvSpPr txBox="1">
            <a:spLocks noChangeArrowheads="1"/>
          </p:cNvSpPr>
          <p:nvPr/>
        </p:nvSpPr>
        <p:spPr bwMode="auto">
          <a:xfrm>
            <a:off x="8332018" y="1603375"/>
            <a:ext cx="1227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</a:rPr>
              <a:t>ALOS-3 </a:t>
            </a:r>
            <a:r>
              <a:rPr lang="ja-JP" altLang="en-US" sz="1200" b="1">
                <a:latin typeface="Trebuchet MS" pitchFamily="34" charset="0"/>
              </a:rPr>
              <a:t>（</a:t>
            </a:r>
            <a:r>
              <a:rPr lang="en-US" altLang="ja-JP" sz="1200" b="1">
                <a:latin typeface="Trebuchet MS" pitchFamily="34" charset="0"/>
              </a:rPr>
              <a:t>Optical</a:t>
            </a:r>
            <a:r>
              <a:rPr lang="ja-JP" altLang="en-US" sz="1200" b="1">
                <a:latin typeface="Trebuchet MS" pitchFamily="34" charset="0"/>
              </a:rPr>
              <a:t>）</a:t>
            </a:r>
            <a:endParaRPr lang="en-US" altLang="ja-JP" sz="1200" b="1">
              <a:latin typeface="Trebuchet MS" pitchFamily="34" charset="0"/>
            </a:endParaRPr>
          </a:p>
        </p:txBody>
      </p:sp>
      <p:sp>
        <p:nvSpPr>
          <p:cNvPr id="8408" name="Text Box 146"/>
          <p:cNvSpPr txBox="1">
            <a:spLocks noChangeArrowheads="1"/>
          </p:cNvSpPr>
          <p:nvPr/>
        </p:nvSpPr>
        <p:spPr bwMode="auto">
          <a:xfrm>
            <a:off x="7862118" y="1152525"/>
            <a:ext cx="946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latin typeface="Trebuchet MS" pitchFamily="34" charset="0"/>
              </a:rPr>
              <a:t>ALOS-2 (SAR)</a:t>
            </a:r>
          </a:p>
        </p:txBody>
      </p:sp>
      <p:sp>
        <p:nvSpPr>
          <p:cNvPr id="8409" name="Text Box 148"/>
          <p:cNvSpPr txBox="1">
            <a:spLocks noChangeArrowheads="1"/>
          </p:cNvSpPr>
          <p:nvPr/>
        </p:nvSpPr>
        <p:spPr bwMode="auto">
          <a:xfrm>
            <a:off x="3728268" y="1293813"/>
            <a:ext cx="4254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000">
                <a:latin typeface="Trebuchet MS" pitchFamily="34" charset="0"/>
              </a:rPr>
              <a:t>PALSAR</a:t>
            </a:r>
          </a:p>
        </p:txBody>
      </p:sp>
      <p:sp>
        <p:nvSpPr>
          <p:cNvPr id="8410" name="Text Box 149"/>
          <p:cNvSpPr txBox="1">
            <a:spLocks noChangeArrowheads="1"/>
          </p:cNvSpPr>
          <p:nvPr/>
        </p:nvSpPr>
        <p:spPr bwMode="auto">
          <a:xfrm>
            <a:off x="3713980" y="1663700"/>
            <a:ext cx="163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000">
                <a:latin typeface="Trebuchet MS" pitchFamily="34" charset="0"/>
              </a:rPr>
              <a:t>PRISM, AVNIR2 (Optical) </a:t>
            </a:r>
          </a:p>
        </p:txBody>
      </p:sp>
      <p:sp>
        <p:nvSpPr>
          <p:cNvPr id="8411" name="Text Box 151"/>
          <p:cNvSpPr txBox="1">
            <a:spLocks noChangeArrowheads="1"/>
          </p:cNvSpPr>
          <p:nvPr/>
        </p:nvSpPr>
        <p:spPr bwMode="auto">
          <a:xfrm>
            <a:off x="4148955" y="1457325"/>
            <a:ext cx="369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 b="1">
                <a:solidFill>
                  <a:srgbClr val="CCFFCC"/>
                </a:solidFill>
                <a:latin typeface="Trebuchet MS" pitchFamily="34" charset="0"/>
              </a:rPr>
              <a:t>ALOS</a:t>
            </a:r>
          </a:p>
        </p:txBody>
      </p:sp>
      <p:pic>
        <p:nvPicPr>
          <p:cNvPr id="8412" name="図 19" descr="2Akarui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31780" y="981075"/>
            <a:ext cx="7921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3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30" y="1557338"/>
            <a:ext cx="749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8019">
            <a:off x="5529263" y="4005263"/>
            <a:ext cx="30432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7594600" y="6597650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80E48C8-623D-4267-96D4-408B943C29A7}" type="slidenum">
              <a:rPr lang="en-US" altLang="ja-JP">
                <a:latin typeface="+mj-lt"/>
              </a:rPr>
              <a:pPr algn="r">
                <a:defRPr/>
              </a:pPr>
              <a:t>3</a:t>
            </a:fld>
            <a:endParaRPr lang="en-US" altLang="ja-JP" dirty="0">
              <a:latin typeface="+mj-lt"/>
            </a:endParaRPr>
          </a:p>
        </p:txBody>
      </p:sp>
      <p:sp>
        <p:nvSpPr>
          <p:cNvPr id="6148" name="正方形/長方形 4"/>
          <p:cNvSpPr>
            <a:spLocks noChangeArrowheads="1"/>
          </p:cNvSpPr>
          <p:nvPr/>
        </p:nvSpPr>
        <p:spPr bwMode="auto">
          <a:xfrm>
            <a:off x="57150" y="836613"/>
            <a:ext cx="97043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n"/>
              <a:tabLst>
                <a:tab pos="2330450" algn="l"/>
              </a:tabLst>
              <a:defRPr/>
            </a:pPr>
            <a:r>
              <a:rPr kumimoji="0" lang="en-US" altLang="ja-JP" sz="2000" dirty="0">
                <a:cs typeface="Arial" pitchFamily="34" charset="0"/>
              </a:rPr>
              <a:t>Long-term observation (over 10 years) for global climate change and water cycle.</a:t>
            </a:r>
          </a:p>
          <a:p>
            <a:pPr marL="800100" lvl="1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ü"/>
              <a:tabLst>
                <a:tab pos="2330450" algn="l"/>
              </a:tabLst>
              <a:defRPr/>
            </a:pPr>
            <a:endParaRPr kumimoji="0" lang="en-US" altLang="ja-JP" sz="800" dirty="0">
              <a:cs typeface="Arial" pitchFamily="34" charset="0"/>
            </a:endParaRPr>
          </a:p>
          <a:p>
            <a:pPr marL="342900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n"/>
              <a:tabLst>
                <a:tab pos="2330450" algn="l"/>
              </a:tabLst>
              <a:defRPr/>
            </a:pPr>
            <a:r>
              <a:rPr kumimoji="0" lang="en-US" altLang="ja-JP" sz="2000" dirty="0">
                <a:cs typeface="Arial" pitchFamily="34" charset="0"/>
              </a:rPr>
              <a:t>Two satellite series;</a:t>
            </a:r>
          </a:p>
          <a:p>
            <a:pPr marL="800100" lvl="1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ü"/>
              <a:tabLst>
                <a:tab pos="2330450" algn="l"/>
              </a:tabLst>
              <a:defRPr/>
            </a:pPr>
            <a:r>
              <a:rPr kumimoji="0" lang="en-US" altLang="ja-JP" sz="2000" b="1" u="sng" dirty="0">
                <a:cs typeface="Arial" pitchFamily="34" charset="0"/>
              </a:rPr>
              <a:t>GCOM-W</a:t>
            </a:r>
            <a:r>
              <a:rPr kumimoji="0" lang="en-US" altLang="ja-JP" sz="2000" u="sng" dirty="0">
                <a:cs typeface="Arial" pitchFamily="34" charset="0"/>
              </a:rPr>
              <a:t> :</a:t>
            </a:r>
            <a:r>
              <a:rPr kumimoji="0" lang="en-US" altLang="ja-JP" sz="2000" dirty="0">
                <a:cs typeface="Arial" pitchFamily="34" charset="0"/>
              </a:rPr>
              <a:t>	Microwave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observation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using  AMSR2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(AMSR-E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follow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on) </a:t>
            </a:r>
          </a:p>
          <a:p>
            <a:pPr marL="342900" indent="17463" algn="just">
              <a:spcBef>
                <a:spcPct val="5000"/>
              </a:spcBef>
              <a:buClr>
                <a:srgbClr val="3399FF"/>
              </a:buClr>
              <a:tabLst>
                <a:tab pos="2330450" algn="l"/>
              </a:tabLst>
              <a:defRPr/>
            </a:pPr>
            <a:r>
              <a:rPr kumimoji="0" lang="en-US" altLang="ja-JP" sz="2000" dirty="0">
                <a:solidFill>
                  <a:srgbClr val="000066"/>
                </a:solidFill>
                <a:cs typeface="Arial" pitchFamily="34" charset="0"/>
              </a:rPr>
              <a:t>      </a:t>
            </a:r>
            <a:r>
              <a:rPr kumimoji="0" lang="en-US" altLang="ja-JP" sz="2000" dirty="0">
                <a:cs typeface="Arial" pitchFamily="34" charset="0"/>
              </a:rPr>
              <a:t>for observing </a:t>
            </a:r>
            <a:r>
              <a:rPr kumimoji="0" lang="en-US" altLang="ja-JP" sz="2000" dirty="0">
                <a:solidFill>
                  <a:srgbClr val="0033CC"/>
                </a:solidFill>
                <a:cs typeface="Arial" pitchFamily="34" charset="0"/>
              </a:rPr>
              <a:t>water circulation</a:t>
            </a:r>
          </a:p>
          <a:p>
            <a:pPr marL="342900" indent="17463" algn="just">
              <a:spcBef>
                <a:spcPct val="5000"/>
              </a:spcBef>
              <a:buClr>
                <a:srgbClr val="3399FF"/>
              </a:buClr>
              <a:tabLst>
                <a:tab pos="2330450" algn="l"/>
              </a:tabLst>
              <a:defRPr/>
            </a:pPr>
            <a:r>
              <a:rPr kumimoji="0" lang="en-US" altLang="ja-JP" dirty="0">
                <a:cs typeface="Arial" pitchFamily="34" charset="0"/>
              </a:rPr>
              <a:t>       (water vapor, precipitation, soil moisture, sea surface temp., wind speed, etc)</a:t>
            </a:r>
          </a:p>
          <a:p>
            <a:pPr marL="800100" lvl="1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ü"/>
              <a:tabLst>
                <a:tab pos="2330450" algn="l"/>
              </a:tabLst>
              <a:defRPr/>
            </a:pPr>
            <a:r>
              <a:rPr kumimoji="0" lang="en-US" altLang="ja-JP" sz="2000" b="1" u="sng" dirty="0">
                <a:cs typeface="Arial" pitchFamily="34" charset="0"/>
              </a:rPr>
              <a:t>GCOM-C :</a:t>
            </a:r>
            <a:r>
              <a:rPr kumimoji="0" lang="en-US" altLang="ja-JP" sz="2000" b="1" dirty="0">
                <a:cs typeface="Arial" pitchFamily="34" charset="0"/>
              </a:rPr>
              <a:t>	</a:t>
            </a:r>
            <a:r>
              <a:rPr kumimoji="0" lang="en-US" altLang="ja-JP" sz="2000" dirty="0">
                <a:cs typeface="Arial" pitchFamily="34" charset="0"/>
              </a:rPr>
              <a:t>Optical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multi-channel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observation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using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SGLI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(GLI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follow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cs typeface="Arial" pitchFamily="34" charset="0"/>
              </a:rPr>
              <a:t>on)</a:t>
            </a:r>
          </a:p>
          <a:p>
            <a:pPr marL="800100" lvl="1" indent="-342900" algn="just">
              <a:spcBef>
                <a:spcPct val="5000"/>
              </a:spcBef>
              <a:buClr>
                <a:srgbClr val="3399FF"/>
              </a:buClr>
              <a:tabLst>
                <a:tab pos="2330450" algn="l"/>
              </a:tabLst>
              <a:defRPr/>
            </a:pPr>
            <a:r>
              <a:rPr kumimoji="0" lang="en-US" altLang="ja-JP" sz="2000" dirty="0">
                <a:cs typeface="Arial" pitchFamily="34" charset="0"/>
              </a:rPr>
              <a:t>     for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cs typeface="Arial" pitchFamily="34" charset="0"/>
              </a:rPr>
              <a:t>radiation</a:t>
            </a:r>
            <a:r>
              <a:rPr kumimoji="0" lang="ja-JP" altLang="en-US" sz="2000" dirty="0">
                <a:solidFill>
                  <a:srgbClr val="FF0000"/>
                </a:solidFill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ea typeface="HGS創英角ｺﾞｼｯｸUB" pitchFamily="50" charset="-128"/>
                <a:cs typeface="Arial" pitchFamily="34" charset="0"/>
              </a:rPr>
              <a:t>budget </a:t>
            </a:r>
            <a:r>
              <a:rPr kumimoji="0" lang="en-US" altLang="ja-JP" sz="2000" dirty="0">
                <a:cs typeface="Arial" pitchFamily="34" charset="0"/>
              </a:rPr>
              <a:t>and</a:t>
            </a:r>
            <a:r>
              <a:rPr kumimoji="0" lang="ja-JP" altLang="en-US" sz="2000" dirty="0">
                <a:ea typeface="HGS創英角ｺﾞｼｯｸUB" pitchFamily="50" charset="-128"/>
                <a:cs typeface="Arial" pitchFamily="34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cs typeface="Arial" pitchFamily="34" charset="0"/>
              </a:rPr>
              <a:t>carbon cycle</a:t>
            </a:r>
            <a:r>
              <a:rPr kumimoji="0" lang="ja-JP" altLang="en-US" sz="2000" dirty="0">
                <a:solidFill>
                  <a:srgbClr val="FF0000"/>
                </a:solidFill>
                <a:ea typeface="HGS創英角ｺﾞｼｯｸUB" pitchFamily="50" charset="-128"/>
                <a:cs typeface="Arial" pitchFamily="34" charset="0"/>
              </a:rPr>
              <a:t> </a:t>
            </a:r>
            <a:endParaRPr kumimoji="0" lang="en-US" altLang="ja-JP" sz="2000" dirty="0">
              <a:cs typeface="Arial" pitchFamily="34" charset="0"/>
            </a:endParaRPr>
          </a:p>
          <a:p>
            <a:pPr marL="342900" indent="17463" algn="just">
              <a:spcBef>
                <a:spcPct val="5000"/>
              </a:spcBef>
              <a:buClr>
                <a:srgbClr val="3399FF"/>
              </a:buClr>
              <a:tabLst>
                <a:tab pos="2330450" algn="l"/>
              </a:tabLst>
              <a:defRPr/>
            </a:pPr>
            <a:r>
              <a:rPr kumimoji="0" lang="en-US" altLang="ja-JP" dirty="0">
                <a:cs typeface="Arial" pitchFamily="34" charset="0"/>
              </a:rPr>
              <a:t>       (aerosol, clouds, ocean color, vegetation, snow ice, etc) </a:t>
            </a:r>
          </a:p>
        </p:txBody>
      </p:sp>
      <p:sp>
        <p:nvSpPr>
          <p:cNvPr id="12293" name="テキスト ボックス 5"/>
          <p:cNvSpPr txBox="1">
            <a:spLocks noChangeArrowheads="1"/>
          </p:cNvSpPr>
          <p:nvPr/>
        </p:nvSpPr>
        <p:spPr bwMode="auto">
          <a:xfrm>
            <a:off x="7616825" y="3789363"/>
            <a:ext cx="1819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b="1">
                <a:solidFill>
                  <a:srgbClr val="FF0000"/>
                </a:solidFill>
                <a:cs typeface="Arial" pitchFamily="34" charset="0"/>
              </a:rPr>
              <a:t>GCOM-C1</a:t>
            </a:r>
            <a:br>
              <a:rPr kumimoji="0" lang="en-US" altLang="ja-JP" b="1">
                <a:solidFill>
                  <a:srgbClr val="FF0000"/>
                </a:solidFill>
                <a:cs typeface="Arial" pitchFamily="34" charset="0"/>
              </a:rPr>
            </a:br>
            <a:r>
              <a:rPr kumimoji="0" lang="en-US" altLang="ja-JP" b="1">
                <a:solidFill>
                  <a:srgbClr val="FF0000"/>
                </a:solidFill>
                <a:cs typeface="Arial" pitchFamily="34" charset="0"/>
              </a:rPr>
              <a:t>(CLIMATE)</a:t>
            </a:r>
          </a:p>
        </p:txBody>
      </p:sp>
      <p:sp>
        <p:nvSpPr>
          <p:cNvPr id="12294" name="テキスト ボックス 4"/>
          <p:cNvSpPr txBox="1">
            <a:spLocks noChangeArrowheads="1"/>
          </p:cNvSpPr>
          <p:nvPr/>
        </p:nvSpPr>
        <p:spPr bwMode="auto">
          <a:xfrm>
            <a:off x="57150" y="4149725"/>
            <a:ext cx="1617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b="1">
                <a:solidFill>
                  <a:srgbClr val="0000FF"/>
                </a:solidFill>
                <a:cs typeface="Arial" pitchFamily="34" charset="0"/>
              </a:rPr>
              <a:t>GCOM-W1</a:t>
            </a:r>
          </a:p>
          <a:p>
            <a:pPr algn="ctr"/>
            <a:r>
              <a:rPr kumimoji="0" lang="en-US" altLang="ja-JP" b="1">
                <a:solidFill>
                  <a:srgbClr val="0000FF"/>
                </a:solidFill>
                <a:cs typeface="Arial" pitchFamily="34" charset="0"/>
              </a:rPr>
              <a:t>(WATER)</a:t>
            </a:r>
          </a:p>
          <a:p>
            <a:pPr algn="ctr"/>
            <a:r>
              <a:rPr kumimoji="0" lang="en-US" altLang="ja-JP" b="1">
                <a:solidFill>
                  <a:srgbClr val="0000FF"/>
                </a:solidFill>
                <a:cs typeface="Arial" pitchFamily="34" charset="0"/>
              </a:rPr>
              <a:t>or SHIZUKU”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3646488" y="3933825"/>
            <a:ext cx="225425" cy="174625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テキスト ボックス 13"/>
          <p:cNvSpPr txBox="1">
            <a:spLocks noChangeArrowheads="1"/>
          </p:cNvSpPr>
          <p:nvPr/>
        </p:nvSpPr>
        <p:spPr bwMode="auto">
          <a:xfrm>
            <a:off x="3717925" y="4076700"/>
            <a:ext cx="109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b="1">
                <a:solidFill>
                  <a:srgbClr val="0000FF"/>
                </a:solidFill>
                <a:ea typeface="HGS創英角ｺﾞｼｯｸUB" pitchFamily="50" charset="-128"/>
                <a:cs typeface="Arial" pitchFamily="34" charset="0"/>
              </a:rPr>
              <a:t>AMSR2</a:t>
            </a:r>
          </a:p>
        </p:txBody>
      </p:sp>
      <p:sp>
        <p:nvSpPr>
          <p:cNvPr id="12297" name="テキスト ボックス 18"/>
          <p:cNvSpPr txBox="1">
            <a:spLocks noChangeArrowheads="1"/>
          </p:cNvSpPr>
          <p:nvPr/>
        </p:nvSpPr>
        <p:spPr bwMode="auto">
          <a:xfrm>
            <a:off x="8642350" y="4719638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b="1">
                <a:solidFill>
                  <a:srgbClr val="FF0000"/>
                </a:solidFill>
                <a:ea typeface="HGS創英角ｺﾞｼｯｸUB" pitchFamily="50" charset="-128"/>
                <a:cs typeface="Arial" pitchFamily="34" charset="0"/>
              </a:rPr>
              <a:t>SGLI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7634288" y="4724400"/>
            <a:ext cx="1082675" cy="196850"/>
          </a:xfrm>
          <a:prstGeom prst="line">
            <a:avLst/>
          </a:prstGeom>
          <a:ln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Rectangle 2"/>
          <p:cNvSpPr>
            <a:spLocks noChangeArrowheads="1"/>
          </p:cNvSpPr>
          <p:nvPr/>
        </p:nvSpPr>
        <p:spPr bwMode="auto">
          <a:xfrm>
            <a:off x="488950" y="-26988"/>
            <a:ext cx="9417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800" b="1">
                <a:solidFill>
                  <a:schemeClr val="bg1"/>
                </a:solidFill>
                <a:cs typeface="Arial" pitchFamily="34" charset="0"/>
              </a:rPr>
              <a:t>Global Change Observation Mission (GCOM)</a:t>
            </a:r>
          </a:p>
        </p:txBody>
      </p:sp>
      <p:graphicFrame>
        <p:nvGraphicFramePr>
          <p:cNvPr id="16" name="Group 3"/>
          <p:cNvGraphicFramePr>
            <a:graphicFrameLocks/>
          </p:cNvGraphicFramePr>
          <p:nvPr/>
        </p:nvGraphicFramePr>
        <p:xfrm>
          <a:off x="774700" y="5918200"/>
          <a:ext cx="4033838" cy="822820"/>
        </p:xfrm>
        <a:graphic>
          <a:graphicData uri="http://schemas.openxmlformats.org/drawingml/2006/table">
            <a:tbl>
              <a:tblPr/>
              <a:tblGrid>
                <a:gridCol w="1193800"/>
                <a:gridCol w="2840038"/>
              </a:tblGrid>
              <a:tr h="51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Sensor</a:t>
                      </a:r>
                    </a:p>
                  </a:txBody>
                  <a:tcPr marT="45685" marB="4568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Advanced Microwave Scanning Radiometer 2 (AMSR2)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04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Design Life</a:t>
                      </a:r>
                    </a:p>
                  </a:txBody>
                  <a:tcPr marT="45685" marB="4568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 years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12311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3644900"/>
            <a:ext cx="331311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457200" y="5157788"/>
            <a:ext cx="2887663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Launched: 18 May 2012</a:t>
            </a:r>
          </a:p>
          <a:p>
            <a:pPr eaLnBrk="1" hangingPunct="1">
              <a:defRPr/>
            </a:pPr>
            <a:r>
              <a:rPr lang="en-US" altLang="ja-JP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(Regular observation operation </a:t>
            </a:r>
          </a:p>
          <a:p>
            <a:pPr eaLnBrk="1" hangingPunct="1">
              <a:defRPr/>
            </a:pPr>
            <a:r>
              <a:rPr lang="en-US" altLang="ja-JP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from 10 August 2012)</a:t>
            </a:r>
          </a:p>
        </p:txBody>
      </p:sp>
      <p:graphicFrame>
        <p:nvGraphicFramePr>
          <p:cNvPr id="20" name="Group 4"/>
          <p:cNvGraphicFramePr>
            <a:graphicFrameLocks noGrp="1"/>
          </p:cNvGraphicFramePr>
          <p:nvPr/>
        </p:nvGraphicFramePr>
        <p:xfrm>
          <a:off x="5168900" y="5918200"/>
          <a:ext cx="4537075" cy="822820"/>
        </p:xfrm>
        <a:graphic>
          <a:graphicData uri="http://schemas.openxmlformats.org/drawingml/2006/table">
            <a:tbl>
              <a:tblPr/>
              <a:tblGrid>
                <a:gridCol w="1406525"/>
                <a:gridCol w="31305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Sensor</a:t>
                      </a:r>
                    </a:p>
                  </a:txBody>
                  <a:tcPr marT="45685" marB="4568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Second generation GLobal Imager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(SGLI)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Design Life</a:t>
                      </a:r>
                    </a:p>
                  </a:txBody>
                  <a:tcPr marT="45685" marB="4568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 years</a:t>
                      </a:r>
                      <a:endParaRPr kumimoji="1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1" name="Text Box 93"/>
          <p:cNvSpPr txBox="1">
            <a:spLocks noChangeArrowheads="1"/>
          </p:cNvSpPr>
          <p:nvPr/>
        </p:nvSpPr>
        <p:spPr bwMode="auto">
          <a:xfrm>
            <a:off x="5741988" y="5549900"/>
            <a:ext cx="22844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Target Launch: JFY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ffectLst/>
                <a:latin typeface="Arial" pitchFamily="34" charset="0"/>
                <a:cs typeface="Arial" pitchFamily="34" charset="0"/>
              </a:rPr>
              <a:t>The current status of GCOM-W1 “SHIZUKU”</a:t>
            </a:r>
            <a:endParaRPr lang="ja-JP" altLang="en-US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コンテンツ プレースホルダ 3"/>
          <p:cNvSpPr>
            <a:spLocks noGrp="1"/>
          </p:cNvSpPr>
          <p:nvPr>
            <p:ph idx="1"/>
          </p:nvPr>
        </p:nvSpPr>
        <p:spPr>
          <a:xfrm>
            <a:off x="79375" y="785813"/>
            <a:ext cx="9410700" cy="987425"/>
          </a:xfrm>
        </p:spPr>
        <p:txBody>
          <a:bodyPr/>
          <a:lstStyle/>
          <a:p>
            <a:pPr marL="342900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n"/>
              <a:tabLst>
                <a:tab pos="2330450" algn="l"/>
              </a:tabLst>
              <a:defRPr/>
            </a:pPr>
            <a:r>
              <a:rPr kumimoji="0" lang="en-US" altLang="ja-JP" sz="2000" dirty="0" smtClean="0">
                <a:latin typeface="Arial" pitchFamily="34" charset="0"/>
                <a:cs typeface="Arial" pitchFamily="34" charset="0"/>
              </a:rPr>
              <a:t>Initial CAL/VAL has started in August, after satellite commissioning</a:t>
            </a:r>
          </a:p>
          <a:p>
            <a:pPr marL="342900" indent="-342900" algn="just">
              <a:spcBef>
                <a:spcPct val="5000"/>
              </a:spcBef>
              <a:buClr>
                <a:srgbClr val="3399FF"/>
              </a:buClr>
              <a:buFont typeface="Wingdings" pitchFamily="2" charset="2"/>
              <a:buChar char="n"/>
              <a:tabLst>
                <a:tab pos="2330450" algn="l"/>
              </a:tabLst>
              <a:defRPr/>
            </a:pPr>
            <a:r>
              <a:rPr kumimoji="0" lang="en-US" altLang="ja-JP" sz="2000" dirty="0" smtClean="0">
                <a:latin typeface="Arial" pitchFamily="34" charset="0"/>
                <a:cs typeface="Arial" pitchFamily="34" charset="0"/>
              </a:rPr>
              <a:t>L1 Products: released in Jan 2013, L2 Products: released in May 2013 </a:t>
            </a:r>
            <a:br>
              <a:rPr kumimoji="0" lang="en-US" altLang="ja-JP" sz="2000" dirty="0" smtClean="0">
                <a:latin typeface="Arial" pitchFamily="34" charset="0"/>
                <a:cs typeface="Arial" pitchFamily="34" charset="0"/>
              </a:rPr>
            </a:br>
            <a:r>
              <a:rPr kumimoji="0" lang="en-US" altLang="ja-JP" sz="2000" dirty="0" smtClean="0">
                <a:latin typeface="Arial" pitchFamily="34" charset="0"/>
                <a:cs typeface="Arial" pitchFamily="34" charset="0"/>
              </a:rPr>
              <a:t>at “</a:t>
            </a:r>
            <a:r>
              <a:rPr lang="is-IS" altLang="ja-JP" sz="2000" smtClean="0">
                <a:latin typeface="Arial" pitchFamily="34" charset="0"/>
                <a:cs typeface="Arial" pitchFamily="34" charset="0"/>
              </a:rPr>
              <a:t>GCOM-W1 Data Providing Service”    </a:t>
            </a:r>
            <a:r>
              <a:rPr lang="is-IS" altLang="ja-JP" sz="2000" u="sng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https://gcom-w1.jaxa.jp</a:t>
            </a:r>
            <a:endParaRPr lang="ja-JP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35FD4B-AB9D-438D-8492-DB9DBE208571}" type="slidenum">
              <a:rPr lang="ja-JP" altLang="en-US" smtClean="0"/>
              <a:pPr/>
              <a:t>4</a:t>
            </a:fld>
            <a:endParaRPr lang="ja-JP" altLang="en-US" smtClean="0"/>
          </a:p>
        </p:txBody>
      </p:sp>
      <p:sp>
        <p:nvSpPr>
          <p:cNvPr id="13317" name="正方形/長方形 5"/>
          <p:cNvSpPr>
            <a:spLocks noChangeArrowheads="1"/>
          </p:cNvSpPr>
          <p:nvPr/>
        </p:nvSpPr>
        <p:spPr bwMode="auto">
          <a:xfrm>
            <a:off x="344488" y="5788025"/>
            <a:ext cx="424815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ja-JP" sz="1400" b="1"/>
              <a:t>Sea ice extent in the Arctic Ocean has become</a:t>
            </a:r>
            <a:r>
              <a:rPr lang="en-US" altLang="ja-JP" sz="1400" b="1">
                <a:solidFill>
                  <a:srgbClr val="FF0000"/>
                </a:solidFill>
              </a:rPr>
              <a:t> the smallest (3.49 million square kilometers) on this September in observation history</a:t>
            </a:r>
            <a:r>
              <a:rPr lang="en-US" altLang="ja-JP" sz="1400" b="1"/>
              <a:t>,</a:t>
            </a:r>
          </a:p>
          <a:p>
            <a:pPr algn="just"/>
            <a:r>
              <a:rPr lang="en-US" altLang="ja-JP" sz="1400" b="1"/>
              <a:t>comparing with the past record marked in 2007. </a:t>
            </a:r>
            <a:endParaRPr lang="ja-JP" altLang="en-US" sz="1400" b="1">
              <a:latin typeface="ＭＳ Ｐゴシック" pitchFamily="50" charset="-128"/>
            </a:endParaRPr>
          </a:p>
        </p:txBody>
      </p:sp>
      <p:sp>
        <p:nvSpPr>
          <p:cNvPr id="13318" name="正方形/長方形 7"/>
          <p:cNvSpPr>
            <a:spLocks noChangeArrowheads="1"/>
          </p:cNvSpPr>
          <p:nvPr/>
        </p:nvSpPr>
        <p:spPr bwMode="auto">
          <a:xfrm>
            <a:off x="273050" y="5373688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3600"/>
            <a:r>
              <a:rPr lang="en-US" altLang="ja-JP" sz="2000" b="1">
                <a:cs typeface="Arial" pitchFamily="34" charset="0"/>
              </a:rPr>
              <a:t>Sea ice extent in the Arctic Ocean </a:t>
            </a:r>
            <a:endParaRPr lang="ja-JP" altLang="en-US" sz="2000" b="1">
              <a:cs typeface="Arial" pitchFamily="34" charset="0"/>
            </a:endParaRPr>
          </a:p>
        </p:txBody>
      </p:sp>
      <p:pic>
        <p:nvPicPr>
          <p:cNvPr id="13319" name="Picture 6" descr="http://www.satnavi.jaxa.jp/project/gcom_w1/news/2012/img/gcom_w1_120810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738" y="1884363"/>
            <a:ext cx="54927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正方形/長方形 8"/>
          <p:cNvSpPr>
            <a:spLocks noChangeArrowheads="1"/>
          </p:cNvSpPr>
          <p:nvPr/>
        </p:nvSpPr>
        <p:spPr bwMode="auto">
          <a:xfrm>
            <a:off x="5130800" y="5857875"/>
            <a:ext cx="407035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>
                <a:cs typeface="Arial" pitchFamily="34" charset="0"/>
              </a:rPr>
              <a:t>“SHIZUKU” image identified the eye of the typhoon more clearly than “HIMAWARI”. </a:t>
            </a:r>
            <a:endParaRPr lang="ja-JP" altLang="en-US" sz="1400" b="1">
              <a:cs typeface="Arial" pitchFamily="34" charset="0"/>
            </a:endParaRPr>
          </a:p>
        </p:txBody>
      </p:sp>
      <p:sp>
        <p:nvSpPr>
          <p:cNvPr id="13321" name="正方形/長方形 10"/>
          <p:cNvSpPr>
            <a:spLocks noChangeArrowheads="1"/>
          </p:cNvSpPr>
          <p:nvPr/>
        </p:nvSpPr>
        <p:spPr bwMode="auto">
          <a:xfrm>
            <a:off x="4752975" y="5373688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2000" b="1">
                <a:cs typeface="Arial" pitchFamily="34" charset="0"/>
              </a:rPr>
              <a:t>Typhoon No.11 “HAIKUI” on 7 August</a:t>
            </a:r>
          </a:p>
        </p:txBody>
      </p:sp>
      <p:pic>
        <p:nvPicPr>
          <p:cNvPr id="13322" name="図 10" descr="north po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" y="1844675"/>
            <a:ext cx="34559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テキスト ボックス 11"/>
          <p:cNvSpPr txBox="1">
            <a:spLocks noChangeArrowheads="1"/>
          </p:cNvSpPr>
          <p:nvPr/>
        </p:nvSpPr>
        <p:spPr bwMode="auto">
          <a:xfrm>
            <a:off x="1573213" y="4724400"/>
            <a:ext cx="1866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solidFill>
                  <a:schemeClr val="bg1"/>
                </a:solidFill>
              </a:rPr>
              <a:t>16</a:t>
            </a:r>
            <a:r>
              <a:rPr lang="en-US" altLang="ja-JP" sz="1600" b="1" baseline="30000">
                <a:solidFill>
                  <a:schemeClr val="bg1"/>
                </a:solidFill>
              </a:rPr>
              <a:t>th</a:t>
            </a:r>
            <a:r>
              <a:rPr lang="en-US" altLang="ja-JP" sz="1600" b="1">
                <a:solidFill>
                  <a:schemeClr val="bg1"/>
                </a:solidFill>
              </a:rPr>
              <a:t> Sep 2012</a:t>
            </a:r>
          </a:p>
          <a:p>
            <a:pPr algn="ctr"/>
            <a:r>
              <a:rPr lang="en-US" altLang="ja-JP" sz="1600" b="1">
                <a:solidFill>
                  <a:schemeClr val="bg1"/>
                </a:solidFill>
              </a:rPr>
              <a:t>SHIZUKU/AMSR2</a:t>
            </a:r>
            <a:endParaRPr lang="ja-JP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GOSAT</a:t>
            </a:r>
            <a:r>
              <a:rPr lang="en-US" altLang="ja-JP" smtClean="0"/>
              <a:t> and GOSAT-2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3872F-900A-42BB-8249-DFE6CD87922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pic>
        <p:nvPicPr>
          <p:cNvPr id="8" name="Picture 2" descr="PSPT_0907_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764704"/>
            <a:ext cx="4032448" cy="29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オブジェクト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59" t="-917" b="-1375"/>
          <a:stretch>
            <a:fillRect/>
          </a:stretch>
        </p:blipFill>
        <p:spPr bwMode="auto">
          <a:xfrm>
            <a:off x="4520952" y="2780928"/>
            <a:ext cx="3132000" cy="5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95000" y="3631249"/>
            <a:ext cx="202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・地上データ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世界を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22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分割した地域毎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9599" y="76731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「いぶき」以前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64968" y="862841"/>
            <a:ext cx="475252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Monthly CO2 sources and sinks (net fluxes) in 64 subcontinental-scale regions over a 12 month period from June 2009 to May 2010 were estimated using both CO2 concentrations retrieved from the soundings of the Greenhouse gases Observing SATellite "IBUKI" (GOSAT) and the published ground-based CO2 values 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960" y="4003181"/>
            <a:ext cx="4464496" cy="28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1928664" y="5805264"/>
            <a:ext cx="1291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smtClean="0"/>
              <a:t>GOSAT-2</a:t>
            </a:r>
            <a:endParaRPr kumimoji="1" lang="en-US" altLang="ja-JP" sz="20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53200" y="6165304"/>
            <a:ext cx="2244525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K. </a:t>
            </a:r>
            <a:r>
              <a:rPr kumimoji="1" lang="en-US" altLang="ja-JP" sz="1200" b="1" smtClean="0">
                <a:solidFill>
                  <a:schemeClr val="bg1"/>
                </a:solidFill>
              </a:rPr>
              <a:t>Miyazaki(JAMSTEC)</a:t>
            </a:r>
            <a:r>
              <a:rPr lang="ja-JP" altLang="en-US" sz="1200" b="1" smtClean="0">
                <a:solidFill>
                  <a:schemeClr val="bg1"/>
                </a:solidFill>
              </a:rPr>
              <a:t> </a:t>
            </a:r>
            <a:r>
              <a:rPr lang="en-US" altLang="ja-JP" sz="1200" b="1" smtClean="0">
                <a:solidFill>
                  <a:schemeClr val="bg1"/>
                </a:solidFill>
              </a:rPr>
              <a:t>et al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11" descr="中身リーフレット最終透過サイズ小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64568" y="4149080"/>
            <a:ext cx="2742456" cy="1774531"/>
          </a:xfrm>
          <a:prstGeom prst="rect">
            <a:avLst/>
          </a:prstGeom>
          <a:noFill/>
          <a:ln/>
        </p:spPr>
      </p:pic>
      <p:sp>
        <p:nvSpPr>
          <p:cNvPr id="23" name="テキスト ボックス 22"/>
          <p:cNvSpPr txBox="1"/>
          <p:nvPr/>
        </p:nvSpPr>
        <p:spPr>
          <a:xfrm>
            <a:off x="3130828" y="3323084"/>
            <a:ext cx="139012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smtClean="0">
                <a:solidFill>
                  <a:schemeClr val="bg1"/>
                </a:solidFill>
              </a:rPr>
              <a:t>JAXA/NIES/MOE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944888" y="4941168"/>
            <a:ext cx="50405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32920" y="3717032"/>
            <a:ext cx="53285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Simulated image of expected improvement by GOSAT-2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6946" y="810904"/>
            <a:ext cx="6863689" cy="6191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68419" tIns="34209" rIns="68419" bIns="34209">
            <a:spAutoFit/>
          </a:bodyPr>
          <a:lstStyle/>
          <a:p>
            <a:pPr defTabSz="944563">
              <a:lnSpc>
                <a:spcPct val="100000"/>
              </a:lnSpc>
            </a:pPr>
            <a:r>
              <a:rPr kumimoji="1" lang="en-US" altLang="ja-JP" sz="3600" b="1">
                <a:solidFill>
                  <a:srgbClr val="FF6600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Next Plan for </a:t>
            </a:r>
            <a:r>
              <a:rPr kumimoji="1" lang="en-US" altLang="ja-JP" sz="3600" b="1">
                <a:solidFill>
                  <a:schemeClr val="bg2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APRSAF-19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44488" y="1530189"/>
            <a:ext cx="9204325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 b="1">
                <a:latin typeface="Arial" charset="0"/>
                <a:ea typeface="ＭＳ Ｐゴシック" charset="-128"/>
              </a:rPr>
              <a:t>Date:</a:t>
            </a:r>
            <a:r>
              <a:rPr kumimoji="1" lang="en-US" altLang="ja-JP" sz="1800">
                <a:latin typeface="Arial" charset="0"/>
                <a:ea typeface="ＭＳ Ｐゴシック" charset="-128"/>
              </a:rPr>
              <a:t> 11-14 December, 2012  </a:t>
            </a:r>
          </a:p>
          <a:p>
            <a:pPr marL="273050" indent="-273050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 b="1">
                <a:latin typeface="Arial" charset="0"/>
                <a:ea typeface="ＭＳ Ｐゴシック" charset="-128"/>
              </a:rPr>
              <a:t>Theme:</a:t>
            </a:r>
            <a:r>
              <a:rPr kumimoji="1" lang="en-US" altLang="ja-JP" sz="1800">
                <a:latin typeface="Arial" charset="0"/>
                <a:ea typeface="ＭＳ Ｐゴシック" charset="-128"/>
              </a:rPr>
              <a:t> Enriching the quality of life through innovative space programs</a:t>
            </a:r>
          </a:p>
          <a:p>
            <a:pPr marL="273050" indent="-273050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 b="1">
                <a:latin typeface="Arial" charset="0"/>
                <a:ea typeface="ＭＳ Ｐゴシック" charset="-128"/>
              </a:rPr>
              <a:t>Venue:</a:t>
            </a:r>
            <a:r>
              <a:rPr kumimoji="1" lang="en-US" altLang="ja-JP" sz="1800">
                <a:latin typeface="Arial" charset="0"/>
                <a:ea typeface="ＭＳ Ｐゴシック" charset="-128"/>
              </a:rPr>
              <a:t> Berjaya Times Square Hotel, Kuala Lumpur, Malaysia</a:t>
            </a:r>
          </a:p>
          <a:p>
            <a:pPr marL="273050" indent="-273050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 b="1">
                <a:latin typeface="Arial" charset="0"/>
                <a:ea typeface="ＭＳ Ｐゴシック" charset="-128"/>
              </a:rPr>
              <a:t>Co-organizers:</a:t>
            </a:r>
            <a:endParaRPr kumimoji="1" lang="en-US" altLang="ja-JP" sz="1800">
              <a:latin typeface="Arial" charset="0"/>
              <a:ea typeface="ＭＳ Ｐゴシック" charset="-128"/>
            </a:endParaRPr>
          </a:p>
          <a:p>
            <a:pPr marL="723900" lvl="1" indent="-271463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>
                <a:latin typeface="Arial" charset="0"/>
                <a:ea typeface="ＭＳ Ｐゴシック" charset="-128"/>
              </a:rPr>
              <a:t>National Space Agency (ANGKASA)</a:t>
            </a:r>
          </a:p>
          <a:p>
            <a:pPr marL="723900" lvl="1" indent="-271463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>
                <a:latin typeface="Arial" charset="0"/>
                <a:ea typeface="ＭＳ Ｐゴシック" charset="-128"/>
              </a:rPr>
              <a:t>Sea to Space Division (S2S)</a:t>
            </a:r>
          </a:p>
          <a:p>
            <a:pPr marL="723900" lvl="1" indent="-271463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>
                <a:latin typeface="Arial" charset="0"/>
                <a:ea typeface="ＭＳ Ｐゴシック" charset="-128"/>
              </a:rPr>
              <a:t>Ministry of Science, Technology and Innovation (MOSTI)</a:t>
            </a:r>
          </a:p>
          <a:p>
            <a:pPr marL="723900" lvl="1" indent="-271463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>
                <a:latin typeface="Arial" charset="0"/>
                <a:ea typeface="ＭＳ Ｐゴシック" charset="-128"/>
              </a:rPr>
              <a:t>Ministry of Education, Culture, Sports, Science and Technology of Japan (MEXT) </a:t>
            </a:r>
          </a:p>
          <a:p>
            <a:pPr marL="723900" lvl="1" indent="-271463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kumimoji="1" lang="en-US" altLang="ja-JP" sz="1800">
                <a:latin typeface="Arial" charset="0"/>
                <a:ea typeface="ＭＳ Ｐゴシック" charset="-128"/>
              </a:rPr>
              <a:t>Japan Aerospace Exploration Agency (JAXA</a:t>
            </a:r>
            <a:r>
              <a:rPr kumimoji="1" lang="en-US" altLang="ja-JP" sz="1800" smtClean="0">
                <a:latin typeface="Arial" charset="0"/>
                <a:ea typeface="ＭＳ Ｐゴシック" charset="-128"/>
              </a:rPr>
              <a:t>)</a:t>
            </a:r>
          </a:p>
          <a:p>
            <a:pPr marL="266700" indent="-271463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ja-JP" b="1" smtClean="0">
                <a:latin typeface="Arial" charset="0"/>
                <a:ea typeface="ＭＳ Ｐゴシック" charset="-128"/>
              </a:rPr>
              <a:t>Initiatives related Earth Observation:</a:t>
            </a:r>
          </a:p>
          <a:p>
            <a:pPr marL="723900" lvl="1" indent="-271463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ja-JP" b="1" smtClean="0">
                <a:latin typeface="Arial" charset="0"/>
                <a:ea typeface="ＭＳ Ｐゴシック" charset="-128"/>
              </a:rPr>
              <a:t>SAFE (Space Application for Environment)</a:t>
            </a:r>
          </a:p>
          <a:p>
            <a:pPr marL="723900" lvl="1" indent="-271463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ja-JP" b="1" smtClean="0">
                <a:latin typeface="Arial" charset="0"/>
                <a:ea typeface="ＭＳ Ｐゴシック" charset="-128"/>
              </a:rPr>
              <a:t>Sentinel Asia (Disaster Management)</a:t>
            </a:r>
          </a:p>
          <a:p>
            <a:pPr marL="723900" lvl="1" indent="-271463"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ja-JP" b="1" smtClean="0">
                <a:latin typeface="Arial" charset="0"/>
                <a:ea typeface="ＭＳ Ｐゴシック" charset="-128"/>
              </a:rPr>
              <a:t>Climate R3 </a:t>
            </a:r>
            <a:endParaRPr lang="en-US" altLang="ja-JP" b="1">
              <a:latin typeface="Arial" charset="0"/>
              <a:ea typeface="ＭＳ Ｐゴシック" charset="-128"/>
            </a:endParaRPr>
          </a:p>
          <a:p>
            <a:pPr marL="273050" indent="-273050">
              <a:lnSpc>
                <a:spcPct val="100000"/>
              </a:lnSpc>
              <a:spcAft>
                <a:spcPct val="40000"/>
              </a:spcAft>
              <a:buClr>
                <a:schemeClr val="bg2"/>
              </a:buClr>
              <a:buFont typeface="Wingdings" pitchFamily="2" charset="2"/>
              <a:buNone/>
            </a:pPr>
            <a:endParaRPr kumimoji="1" lang="en-US" altLang="ja-JP" sz="1800">
              <a:latin typeface="Arial" charset="0"/>
              <a:ea typeface="ＭＳ Ｐゴシック" charset="-128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344" y="2394285"/>
            <a:ext cx="167679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APRSAF_19_Logo_Sub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2852" y="738101"/>
            <a:ext cx="339314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miniA2_1_blue_gla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6594" y="6050359"/>
            <a:ext cx="144290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2" descr="MEX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3040" y="6237312"/>
            <a:ext cx="306466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スライド番号プレースホルダ 3"/>
          <p:cNvSpPr txBox="1">
            <a:spLocks noGrp="1"/>
          </p:cNvSpPr>
          <p:nvPr/>
        </p:nvSpPr>
        <p:spPr bwMode="auto"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2A60B8-ED5A-430A-A72F-AE9109D6E596}" type="slidenum">
              <a:rPr lang="en-US" altLang="ja-JP" sz="1400">
                <a:latin typeface="Arial" charset="0"/>
                <a:ea typeface="ＭＳ Ｐゴシック" charset="-128"/>
                <a:cs typeface="Tahoma" pitchFamily="34" charset="0"/>
              </a:rPr>
              <a:pPr algn="r"/>
              <a:t>6</a:t>
            </a:fld>
            <a:endParaRPr lang="en-US" altLang="ja-JP" sz="1400">
              <a:latin typeface="Arial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581149" y="26988"/>
            <a:ext cx="9196387" cy="615950"/>
          </a:xfrm>
        </p:spPr>
        <p:txBody>
          <a:bodyPr/>
          <a:lstStyle/>
          <a:p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A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sia-</a:t>
            </a:r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P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acific</a:t>
            </a:r>
            <a:r>
              <a:rPr lang="en-US" altLang="ja-JP" smtClean="0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R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egional</a:t>
            </a:r>
            <a:r>
              <a:rPr lang="en-US" altLang="ja-JP" smtClean="0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S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pace</a:t>
            </a:r>
            <a:r>
              <a:rPr lang="en-US" altLang="ja-JP" smtClean="0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A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gency</a:t>
            </a:r>
            <a:r>
              <a:rPr lang="en-US" altLang="ja-JP" smtClean="0">
                <a:solidFill>
                  <a:srgbClr val="000066"/>
                </a:solidFill>
                <a:ea typeface="ＭＳ Ｐゴシック" charset="-128"/>
              </a:rPr>
              <a:t> </a:t>
            </a:r>
            <a:r>
              <a:rPr lang="en-US" altLang="ja-JP" smtClean="0">
                <a:solidFill>
                  <a:srgbClr val="FF6600"/>
                </a:solidFill>
                <a:ea typeface="ＭＳ Ｐゴシック" charset="-128"/>
              </a:rPr>
              <a:t>F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orum</a:t>
            </a:r>
            <a:r>
              <a:rPr lang="ja-JP" altLang="en-US" smtClean="0">
                <a:solidFill>
                  <a:schemeClr val="bg2"/>
                </a:solidFill>
                <a:ea typeface="ＭＳ Ｐゴシック" charset="-128"/>
              </a:rPr>
              <a:t> </a:t>
            </a:r>
            <a:r>
              <a:rPr lang="en-US" altLang="ja-JP" smtClean="0">
                <a:solidFill>
                  <a:schemeClr val="bg2"/>
                </a:solidFill>
                <a:ea typeface="ＭＳ Ｐゴシック" charset="-128"/>
              </a:rPr>
              <a:t>(APRSAF)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15769</TotalTime>
  <Words>651</Words>
  <Application>Microsoft Office PowerPoint</Application>
  <PresentationFormat>A4 210 x 297 mm</PresentationFormat>
  <Paragraphs>184</Paragraphs>
  <Slides>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スライド 0</vt:lpstr>
      <vt:lpstr>Japan’s Space related Agencies</vt:lpstr>
      <vt:lpstr>Mid-Term Plan</vt:lpstr>
      <vt:lpstr>スライド 3</vt:lpstr>
      <vt:lpstr>The current status of GCOM-W1 “SHIZUKU”</vt:lpstr>
      <vt:lpstr>GOSAT and GOSAT-2</vt:lpstr>
      <vt:lpstr>Asia-Pacific Regional Space Agency Forum (APRSAF)</vt:lpstr>
    </vt:vector>
  </TitlesOfParts>
  <Company>宇宙航空研究開発機構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宇宙航空研究開発機構 宇宙利用ミッション本部の業務概要</dc:title>
  <dc:creator>JAXA</dc:creator>
  <cp:lastModifiedBy>各自で変更してください</cp:lastModifiedBy>
  <cp:revision>1858</cp:revision>
  <dcterms:created xsi:type="dcterms:W3CDTF">2010-04-13T16:21:09Z</dcterms:created>
  <dcterms:modified xsi:type="dcterms:W3CDTF">2012-10-23T01:33:53Z</dcterms:modified>
</cp:coreProperties>
</file>