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81259" autoAdjust="0"/>
  </p:normalViewPr>
  <p:slideViewPr>
    <p:cSldViewPr>
      <p:cViewPr varScale="1">
        <p:scale>
          <a:sx n="76" d="100"/>
          <a:sy n="76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4E68-3A14-6F45-858E-7092B8CF2EF8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80EAD-23BE-B245-839D-6C3561997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2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1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source”: EO portal, CGMS, GOS</a:t>
            </a:r>
            <a:r>
              <a:rPr lang="en-GB" baseline="0" dirty="0" smtClean="0"/>
              <a:t> dossier, COVE, SEO database, etc..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0EAD-23BE-B245-839D-6C3561997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13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graph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62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1141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824" y="1572926"/>
            <a:ext cx="29753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CEOS MIM Database &amp;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EO Handbook 2012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G Dyke &amp; S Ward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(ESA MIM team)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I Petiteville (ESA)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CEOS Plenary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Bengaluru, 24-27 Oct 2012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04800"/>
            <a:ext cx="971093" cy="4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Website User Statistics</a:t>
            </a:r>
            <a:b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r>
              <a:rPr lang="en-US" i="1" kern="0" dirty="0" err="1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eohandbook.com</a:t>
            </a:r>
            <a:endParaRPr kumimoji="0" lang="en-US" sz="320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2604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3000" kern="0" dirty="0">
                <a:solidFill>
                  <a:srgbClr val="000000"/>
                </a:solidFill>
                <a:latin typeface="Arial"/>
              </a:rPr>
              <a:t>Last 12 months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Total unique visitors: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22,938 </a:t>
            </a:r>
            <a:r>
              <a:rPr lang="en-AU" sz="24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+6% </a:t>
            </a:r>
            <a:r>
              <a:rPr lang="en-AU" sz="2400" kern="0" dirty="0">
                <a:solidFill>
                  <a:srgbClr val="000000"/>
                </a:solidFill>
                <a:latin typeface="Arial"/>
              </a:rPr>
              <a:t>year on year)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Page views: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155,559</a:t>
            </a:r>
            <a:endParaRPr lang="en-AU" sz="2400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New visitors: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60%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24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3000" kern="0" dirty="0">
                <a:solidFill>
                  <a:srgbClr val="000000"/>
                </a:solidFill>
                <a:latin typeface="Arial"/>
              </a:rPr>
              <a:t>Top content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Mission and instrument table and index: 32K views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  <p:pic>
        <p:nvPicPr>
          <p:cNvPr id="9" name="Picture 8" descr="Screen Shot 2012-10-10 at 3.54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019"/>
            <a:ext cx="9144000" cy="1899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92148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Monthly Visits Since Launch (database)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46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Coordination with </a:t>
            </a:r>
            <a:r>
              <a:rPr lang="en-US" sz="3200" b="1" kern="0" dirty="0" err="1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WGClimate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458200" cy="541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Direct support provided to WGClimate in getting the ECV Inventory out to CEOS agency MIM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POCs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4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On going discussions on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integrating ECV </a:t>
            </a:r>
            <a:r>
              <a:rPr lang="en-AU" sz="2400" kern="0" dirty="0">
                <a:solidFill>
                  <a:srgbClr val="000000"/>
                </a:solidFill>
                <a:latin typeface="Arial"/>
              </a:rPr>
              <a:t>Inventory information within the MIM online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1600" kern="0" dirty="0">
                <a:solidFill>
                  <a:srgbClr val="000000"/>
                </a:solidFill>
                <a:latin typeface="Arial"/>
              </a:rPr>
              <a:t>Objective always to maximise availability and utility of information </a:t>
            </a:r>
            <a:r>
              <a:rPr lang="en-AU" sz="1600" kern="0" dirty="0" smtClean="0">
                <a:solidFill>
                  <a:srgbClr val="000000"/>
                </a:solidFill>
                <a:latin typeface="Arial"/>
              </a:rPr>
              <a:t>gathered: end-to-end analysis within a single information system is valuable and important</a:t>
            </a:r>
            <a:endParaRPr lang="en-AU" sz="1600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1600" kern="0" dirty="0">
                <a:solidFill>
                  <a:srgbClr val="000000"/>
                </a:solidFill>
                <a:latin typeface="Arial"/>
              </a:rPr>
              <a:t>Different ‘branding’ of entry points is straightforward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2400" kern="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MIM </a:t>
            </a:r>
            <a:r>
              <a:rPr lang="en-AU" sz="2400" kern="0" dirty="0">
                <a:solidFill>
                  <a:srgbClr val="000000"/>
                </a:solidFill>
                <a:latin typeface="Arial"/>
              </a:rPr>
              <a:t>team continues to be responsive in support of this important activity that contributes to the CEOS response to the 2010 GCOS </a:t>
            </a:r>
            <a:r>
              <a:rPr lang="en-AU" sz="2400" kern="0" dirty="0" smtClean="0">
                <a:solidFill>
                  <a:srgbClr val="000000"/>
                </a:solidFill>
                <a:latin typeface="Arial"/>
              </a:rPr>
              <a:t>IP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4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Anticipate further support as a focus of 2013 activities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Way Forward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05800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Support to WGClimate and ECV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Inventory &amp; survey – expanded MIM capabilities  &amp; content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000" kern="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Continued and further expansion of work with SEO &amp;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strengthened </a:t>
            </a:r>
            <a:r>
              <a:rPr lang="en-AU" sz="2000" kern="0" dirty="0">
                <a:solidFill>
                  <a:srgbClr val="000000"/>
                </a:solidFill>
                <a:latin typeface="Arial"/>
              </a:rPr>
              <a:t>support and interaction with CEOS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community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Annual updates – call expected in April-May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2013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Continued enhancement of content and utilities for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analysis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Further integration and consistency with key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sources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EO Handbook print edition is approx. every 3 years as major events to promote CEOS activities permit</a:t>
            </a:r>
            <a:endParaRPr lang="en-AU" sz="2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graph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62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1141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824" y="1572926"/>
            <a:ext cx="2899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Users &amp; feedback welcome</a:t>
            </a: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i="1" dirty="0" err="1">
                <a:solidFill>
                  <a:srgbClr val="66FF33"/>
                </a:solidFill>
              </a:rPr>
              <a:t>www.eohandbook.com</a:t>
            </a:r>
            <a:endParaRPr lang="en-US" i="1" dirty="0">
              <a:solidFill>
                <a:srgbClr val="66FF33"/>
              </a:solidFill>
            </a:endParaRPr>
          </a:p>
          <a:p>
            <a:pPr algn="ctr">
              <a:buNone/>
            </a:pPr>
            <a:r>
              <a:rPr lang="en-US" i="1" dirty="0" err="1">
                <a:solidFill>
                  <a:srgbClr val="66FF33"/>
                </a:solidFill>
              </a:rPr>
              <a:t>database.eohandbook.com</a:t>
            </a:r>
            <a:endParaRPr lang="en-US" i="1" dirty="0">
              <a:solidFill>
                <a:srgbClr val="66FF33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04800"/>
            <a:ext cx="971093" cy="4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MIM Overview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8514893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3000" kern="0" dirty="0">
                <a:solidFill>
                  <a:srgbClr val="000000"/>
                </a:solidFill>
                <a:latin typeface="Arial"/>
              </a:rPr>
              <a:t>The CEOS Missions, Instruments, and Missions database is the only official consolidated statement of the programmes and plans of CEOS </a:t>
            </a:r>
            <a:r>
              <a:rPr lang="en-AU" sz="3000" kern="0" dirty="0" smtClean="0">
                <a:solidFill>
                  <a:srgbClr val="000000"/>
                </a:solidFill>
                <a:latin typeface="Arial"/>
              </a:rPr>
              <a:t>agencies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3000" kern="0" dirty="0">
                <a:solidFill>
                  <a:srgbClr val="000000"/>
                </a:solidFill>
                <a:latin typeface="Arial"/>
              </a:rPr>
              <a:t>Mature </a:t>
            </a:r>
            <a:r>
              <a:rPr lang="en-AU" sz="3000" kern="0" dirty="0" smtClean="0">
                <a:solidFill>
                  <a:srgbClr val="000000"/>
                </a:solidFill>
                <a:latin typeface="Arial"/>
              </a:rPr>
              <a:t>resource </a:t>
            </a:r>
            <a:r>
              <a:rPr lang="en-AU" sz="3000" kern="0" dirty="0">
                <a:solidFill>
                  <a:srgbClr val="000000"/>
                </a:solidFill>
                <a:latin typeface="Arial"/>
              </a:rPr>
              <a:t>- variety of uses and users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Data backbone of the EO Handbook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Cornerstone for CEOS coordination on gaps and overlaps to optimise global observations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400" kern="0" dirty="0">
                <a:solidFill>
                  <a:srgbClr val="000000"/>
                </a:solidFill>
                <a:latin typeface="Arial"/>
              </a:rPr>
              <a:t>Staff from EO space agencies, climate research scientists, …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A variety </a:t>
            </a: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of uses and users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6248400"/>
            <a:ext cx="5410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52400" y="1447800"/>
            <a:ext cx="6079272" cy="5254702"/>
            <a:chOff x="152400" y="1447800"/>
            <a:chExt cx="6079272" cy="5254702"/>
          </a:xfrm>
        </p:grpSpPr>
        <p:pic>
          <p:nvPicPr>
            <p:cNvPr id="1026" name="Picture 2" descr="C:\Users\ipetitev\Desktop\Example of varied use of the CEOS Handboo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645" y="1447800"/>
              <a:ext cx="3941027" cy="525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 flipH="1">
              <a:off x="152400" y="1828800"/>
              <a:ext cx="3200400" cy="1295400"/>
            </a:xfrm>
            <a:prstGeom prst="wedgeEllipseCallout">
              <a:avLst>
                <a:gd name="adj1" fmla="val -65467"/>
                <a:gd name="adj2" fmla="val 53892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Thank you very much Ivan !!!</a:t>
              </a:r>
              <a:endParaRPr lang="en-GB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05600" y="1828382"/>
            <a:ext cx="20610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 from </a:t>
            </a:r>
          </a:p>
          <a:p>
            <a:pPr algn="ctr"/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Sydney , </a:t>
            </a:r>
          </a:p>
          <a:p>
            <a:pPr algn="ctr"/>
            <a:endParaRPr lang="en-GB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 !!!!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8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Highlights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839199" cy="541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600" kern="0" dirty="0">
                <a:solidFill>
                  <a:srgbClr val="000000"/>
                </a:solidFill>
                <a:latin typeface="Arial"/>
              </a:rPr>
              <a:t>Two successful survey </a:t>
            </a: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processes </a:t>
            </a:r>
            <a:r>
              <a:rPr lang="en-AU" sz="2600" kern="0" dirty="0">
                <a:solidFill>
                  <a:srgbClr val="000000"/>
                </a:solidFill>
                <a:latin typeface="Arial"/>
              </a:rPr>
              <a:t>– thank you Contacts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In support of Rio+20 EO Handbook, and full annual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update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2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600" kern="0" dirty="0">
                <a:solidFill>
                  <a:srgbClr val="000000"/>
                </a:solidFill>
                <a:latin typeface="Arial"/>
              </a:rPr>
              <a:t>Highly productive coordination with the SEO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Further enhancement of database contents based on on going dialogue (measurement accuracy, etc.)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Sharing information on VCs, ECVs, and SBAs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Collaboration on future </a:t>
            </a:r>
            <a:r>
              <a:rPr lang="en-AU" sz="2000" kern="0" dirty="0" smtClean="0">
                <a:solidFill>
                  <a:srgbClr val="000000"/>
                </a:solidFill>
                <a:latin typeface="Arial"/>
              </a:rPr>
              <a:t>directions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20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600" kern="0" dirty="0">
                <a:solidFill>
                  <a:srgbClr val="000000"/>
                </a:solidFill>
                <a:latin typeface="Arial"/>
              </a:rPr>
              <a:t>Support to WGClimate – distribution of ECV Inventory survey </a:t>
            </a: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materials within MIM survey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6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600" kern="0" dirty="0">
                <a:solidFill>
                  <a:srgbClr val="000000"/>
                </a:solidFill>
                <a:latin typeface="Arial"/>
              </a:rPr>
              <a:t>Additional measurement parameters to the mission </a:t>
            </a: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profiles</a:t>
            </a:r>
            <a:endParaRPr lang="en-AU" sz="26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Result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  <p:pic>
        <p:nvPicPr>
          <p:cNvPr id="2" name="Picture 1" descr="Screen Shot 2012-10-25 at 10.17.0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0"/>
          <a:stretch/>
        </p:blipFill>
        <p:spPr>
          <a:xfrm>
            <a:off x="990600" y="1499910"/>
            <a:ext cx="7162800" cy="4900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4495800"/>
            <a:ext cx="3810000" cy="14478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5943600" y="4648200"/>
            <a:ext cx="1828800" cy="685800"/>
          </a:xfrm>
          <a:prstGeom prst="borderCallout1">
            <a:avLst>
              <a:gd name="adj1" fmla="val 18750"/>
              <a:gd name="adj2" fmla="val -8333"/>
              <a:gd name="adj3" fmla="val 32420"/>
              <a:gd name="adj4" fmla="val -2106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Addition of Mission Measurements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17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Result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8392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800" kern="0" dirty="0">
                <a:solidFill>
                  <a:srgbClr val="000000"/>
                </a:solidFill>
                <a:latin typeface="Arial"/>
              </a:rPr>
              <a:t>Support to print publication of the Rio+20 EO Handbook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2000" kern="0" dirty="0">
                <a:solidFill>
                  <a:srgbClr val="000000"/>
                </a:solidFill>
                <a:latin typeface="Arial"/>
              </a:rPr>
              <a:t>Section 6 instrument type tables; Section 7 timelines; Section 8 and 9 missions and instruments tables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800" kern="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800" kern="0" dirty="0" smtClean="0">
                <a:solidFill>
                  <a:srgbClr val="000000"/>
                </a:solidFill>
                <a:latin typeface="Arial"/>
              </a:rPr>
              <a:t>Consolidated </a:t>
            </a:r>
            <a:r>
              <a:rPr lang="en-AU" sz="2800" kern="0" dirty="0">
                <a:solidFill>
                  <a:srgbClr val="000000"/>
                </a:solidFill>
                <a:latin typeface="Arial"/>
              </a:rPr>
              <a:t>and up to date statement of CEOS agency programmes and </a:t>
            </a:r>
            <a:r>
              <a:rPr lang="en-AU" sz="2800" kern="0" dirty="0" smtClean="0">
                <a:solidFill>
                  <a:srgbClr val="000000"/>
                </a:solidFill>
                <a:latin typeface="Arial"/>
              </a:rPr>
              <a:t>plans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2800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sz="2800" kern="0" dirty="0">
                <a:solidFill>
                  <a:srgbClr val="000000"/>
                </a:solidFill>
                <a:latin typeface="Arial"/>
              </a:rPr>
              <a:t>Expanded data content and analysis functions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  <p:pic>
        <p:nvPicPr>
          <p:cNvPr id="9" name="Picture 8" descr="main_img2_new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81" y="5715000"/>
            <a:ext cx="944628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Data Content and Analysis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  <p:pic>
        <p:nvPicPr>
          <p:cNvPr id="9" name="Picture 8" descr="Screen Shot 2012-10-25 at 10.25.2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9" y="1546312"/>
            <a:ext cx="7238432" cy="2908299"/>
          </a:xfrm>
          <a:prstGeom prst="rect">
            <a:avLst/>
          </a:prstGeom>
        </p:spPr>
      </p:pic>
      <p:pic>
        <p:nvPicPr>
          <p:cNvPr id="11" name="Picture 10" descr="Screen Shot 2012-10-25 at 10.25.42 A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9" t="35376" r="56832" b="39666"/>
          <a:stretch/>
        </p:blipFill>
        <p:spPr>
          <a:xfrm>
            <a:off x="2437028" y="4073611"/>
            <a:ext cx="1530871" cy="2511168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sp>
        <p:nvSpPr>
          <p:cNvPr id="12" name="Line Callout 2 11"/>
          <p:cNvSpPr/>
          <p:nvPr/>
        </p:nvSpPr>
        <p:spPr>
          <a:xfrm flipH="1">
            <a:off x="1269999" y="3748216"/>
            <a:ext cx="508001" cy="1853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033"/>
              <a:gd name="adj6" fmla="val -110580"/>
            </a:avLst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2-10-25 at 10.25.52 A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8" t="35509" r="37988" b="51144"/>
          <a:stretch/>
        </p:blipFill>
        <p:spPr>
          <a:xfrm>
            <a:off x="4494428" y="4530811"/>
            <a:ext cx="1133855" cy="1828800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sp>
        <p:nvSpPr>
          <p:cNvPr id="15" name="Line Callout 2 14"/>
          <p:cNvSpPr/>
          <p:nvPr/>
        </p:nvSpPr>
        <p:spPr>
          <a:xfrm>
            <a:off x="4908379" y="3741351"/>
            <a:ext cx="1064054" cy="1853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8406"/>
              <a:gd name="adj6" fmla="val 881"/>
            </a:avLst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2-10-25 at 10.25.56 AM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2" t="37244" r="35060" b="52879"/>
          <a:stretch/>
        </p:blipFill>
        <p:spPr>
          <a:xfrm>
            <a:off x="6459841" y="4688702"/>
            <a:ext cx="1712688" cy="1242541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sp>
        <p:nvSpPr>
          <p:cNvPr id="17" name="Line Callout 2 16"/>
          <p:cNvSpPr/>
          <p:nvPr/>
        </p:nvSpPr>
        <p:spPr>
          <a:xfrm flipH="1">
            <a:off x="5361459" y="3962399"/>
            <a:ext cx="604110" cy="1853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5073"/>
              <a:gd name="adj6" fmla="val -118781"/>
            </a:avLst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sz="3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  <p:pic>
        <p:nvPicPr>
          <p:cNvPr id="9" name="Picture 8" descr="Screen Shot 2012-10-10 at 2.29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7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EO Handbook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Special Edition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4267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kern="0" dirty="0">
                <a:solidFill>
                  <a:srgbClr val="000000"/>
                </a:solidFill>
                <a:latin typeface="Arial"/>
              </a:rPr>
              <a:t>Rio+20 Summit edition; +300 pages; 2500 copies </a:t>
            </a:r>
            <a:r>
              <a:rPr lang="en-AU" kern="0" dirty="0" smtClean="0">
                <a:solidFill>
                  <a:srgbClr val="000000"/>
                </a:solidFill>
                <a:latin typeface="Arial"/>
              </a:rPr>
              <a:t>printed</a:t>
            </a:r>
            <a:r>
              <a:rPr lang="en-AU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AU" kern="0" dirty="0" smtClean="0">
                <a:solidFill>
                  <a:srgbClr val="000000"/>
                </a:solidFill>
                <a:latin typeface="Arial"/>
              </a:rPr>
              <a:t>– all CEOS agencies included (please confirm receipt!)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endParaRPr lang="en-AU" kern="0" dirty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AU" kern="0" dirty="0">
                <a:solidFill>
                  <a:srgbClr val="000000"/>
                </a:solidFill>
                <a:latin typeface="Arial"/>
              </a:rPr>
              <a:t>Content: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1400" kern="0" dirty="0">
                <a:solidFill>
                  <a:srgbClr val="000000"/>
                </a:solidFill>
                <a:latin typeface="Arial"/>
              </a:rPr>
              <a:t>Scientific articles highlighting the important role of satellites in support to UN conventions (climate change, desertification and biodiversity</a:t>
            </a:r>
            <a:r>
              <a:rPr lang="en-AU" sz="14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AU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1400" kern="0" dirty="0">
                <a:solidFill>
                  <a:srgbClr val="000000"/>
                </a:solidFill>
                <a:latin typeface="Arial"/>
              </a:rPr>
              <a:t>Timelines indicating worldwide plans for each of 30 different key Earth system </a:t>
            </a:r>
            <a:r>
              <a:rPr lang="en-AU" sz="1400" kern="0" dirty="0" smtClean="0">
                <a:solidFill>
                  <a:srgbClr val="000000"/>
                </a:solidFill>
                <a:latin typeface="Arial"/>
              </a:rPr>
              <a:t>measurements</a:t>
            </a:r>
            <a:endParaRPr lang="en-AU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1400" kern="0" dirty="0">
                <a:solidFill>
                  <a:srgbClr val="000000"/>
                </a:solidFill>
                <a:latin typeface="Arial"/>
              </a:rPr>
              <a:t>Tables featuring information on 260 satellite missions and 395 instruments planned for the next 20 </a:t>
            </a:r>
            <a:r>
              <a:rPr lang="en-AU" sz="1400" kern="0" dirty="0" smtClean="0">
                <a:solidFill>
                  <a:srgbClr val="000000"/>
                </a:solidFill>
                <a:latin typeface="Arial"/>
              </a:rPr>
              <a:t>years</a:t>
            </a:r>
            <a:endParaRPr lang="en-AU" kern="0" dirty="0">
              <a:solidFill>
                <a:srgbClr val="000000"/>
              </a:solidFill>
              <a:latin typeface="Arial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r>
              <a:rPr lang="en-AU" sz="1400" kern="0" dirty="0" smtClean="0">
                <a:solidFill>
                  <a:srgbClr val="000000"/>
                </a:solidFill>
                <a:latin typeface="Arial"/>
              </a:rPr>
              <a:t>An </a:t>
            </a:r>
            <a:r>
              <a:rPr lang="en-AU" sz="1400" kern="0" dirty="0">
                <a:solidFill>
                  <a:srgbClr val="000000"/>
                </a:solidFill>
                <a:latin typeface="Arial"/>
              </a:rPr>
              <a:t>interactive database which supports queries of particular agency plans or measurement </a:t>
            </a:r>
            <a:r>
              <a:rPr lang="en-AU" sz="1400" kern="0" dirty="0" smtClean="0">
                <a:solidFill>
                  <a:srgbClr val="000000"/>
                </a:solidFill>
                <a:latin typeface="Arial"/>
              </a:rPr>
              <a:t>types </a:t>
            </a:r>
            <a:r>
              <a:rPr lang="en-AU" sz="1400" kern="0" dirty="0">
                <a:solidFill>
                  <a:srgbClr val="000000"/>
                </a:solidFill>
                <a:latin typeface="Arial"/>
              </a:rPr>
              <a:t>(web </a:t>
            </a:r>
            <a:r>
              <a:rPr lang="en-AU" sz="1400" kern="0" dirty="0" smtClean="0">
                <a:solidFill>
                  <a:srgbClr val="000000"/>
                </a:solidFill>
                <a:latin typeface="Arial"/>
              </a:rPr>
              <a:t>version)</a:t>
            </a:r>
            <a:endParaRPr lang="en-AU" sz="14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24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SzPct val="65000"/>
              <a:buFont typeface="Arial"/>
              <a:buChar char="•"/>
              <a:defRPr/>
            </a:pPr>
            <a:endParaRPr lang="en-AU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52400"/>
            <a:ext cx="971093" cy="411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447800"/>
            <a:ext cx="41248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On-screen Show (4:3)</PresentationFormat>
  <Paragraphs>109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Petiteville</dc:creator>
  <cp:lastModifiedBy>Ivan Petiteville</cp:lastModifiedBy>
  <cp:revision>40</cp:revision>
  <dcterms:created xsi:type="dcterms:W3CDTF">2006-08-16T00:00:00Z</dcterms:created>
  <dcterms:modified xsi:type="dcterms:W3CDTF">2012-10-25T11:35:54Z</dcterms:modified>
</cp:coreProperties>
</file>