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9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CC00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91064-3674-684F-94CF-BEB815B04BF3}" type="datetimeFigureOut">
              <a:rPr lang="en-US"/>
              <a:pPr/>
              <a:t>10/15/12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46960-B37A-A448-89DA-E3E37854D5FF}" type="slidenum">
              <a:rPr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7180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9" Type="http://schemas.openxmlformats.org/officeDocument/2006/relationships/image" Target="../media/image12.png"/><Relationship Id="rId3" Type="http://schemas.openxmlformats.org/officeDocument/2006/relationships/image" Target="../media/image2.png"/><Relationship Id="rId6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3.JPG"/>
          <p:cNvPicPr>
            <a:picLocks noChangeAspect="1"/>
          </p:cNvPicPr>
          <p:nvPr/>
        </p:nvPicPr>
        <p:blipFill>
          <a:blip r:embed="rId2" cstate="print"/>
          <a:srcRect l="1639" b="92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219200" y="5791200"/>
            <a:ext cx="7010400" cy="7620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Presentation to the 26</a:t>
            </a:r>
            <a:r>
              <a:rPr lang="en-US" sz="2000" b="1" baseline="30000" dirty="0" smtClean="0">
                <a:solidFill>
                  <a:srgbClr val="0000FF"/>
                </a:solidFill>
                <a:latin typeface="Book Antiqua" pitchFamily="18" charset="0"/>
              </a:rPr>
              <a:t>th</a:t>
            </a: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  CEOS Plenary at Bengaluru, India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24-27 October, 2012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716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05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CEOS Systems Engineering Office (SEO) Report</a:t>
            </a:r>
          </a:p>
        </p:txBody>
      </p:sp>
      <p:sp>
        <p:nvSpPr>
          <p:cNvPr id="15" name="Rectangle 43"/>
          <p:cNvSpPr txBox="1">
            <a:spLocks noChangeArrowheads="1"/>
          </p:cNvSpPr>
          <p:nvPr/>
        </p:nvSpPr>
        <p:spPr>
          <a:xfrm>
            <a:off x="2183423" y="2743200"/>
            <a:ext cx="4826977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altLang="ja-JP" sz="2800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Brian Killough, NASA, CEOS SEO</a:t>
            </a:r>
            <a:br>
              <a:rPr lang="en-GB" altLang="ja-JP" sz="2800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</a:br>
            <a:r>
              <a:rPr lang="en-GB" altLang="ja-JP" sz="2800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Agenda Item #32</a:t>
            </a:r>
            <a:endParaRPr kumimoji="0" lang="en-GB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1524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2012 Past Accomplishments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839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latin typeface="Arial"/>
              </a:rPr>
              <a:t>Supported </a:t>
            </a:r>
            <a:r>
              <a:rPr lang="en-US" sz="2000" b="1" kern="0" dirty="0" smtClean="0">
                <a:latin typeface="Arial"/>
              </a:rPr>
              <a:t>WGClimate</a:t>
            </a:r>
            <a:r>
              <a:rPr lang="en-US" sz="2000" kern="0" dirty="0" smtClean="0">
                <a:latin typeface="Arial"/>
              </a:rPr>
              <a:t> by providing survey input and implementing the online ECV Inventory, which was architected to be compatible with the MIM database. 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Arial"/>
              </a:rPr>
              <a:t>Enhanced COVE 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tool to improve support of WGCV, JECAM, and GFOI.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Supported JECAM/GEOGLAM and FCT/GFOI initiatives by utilizing COVE tool to develop initial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</a:rPr>
              <a:t>data acquisition planning 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strategies.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Supported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</a:rPr>
              <a:t>Carbon Task Force 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(CTF) by completing gap assessments of carbon parameters in atmosphere, ocean and land domains.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latin typeface="Arial"/>
              </a:rPr>
              <a:t>Supported </a:t>
            </a:r>
            <a:r>
              <a:rPr lang="en-US" sz="2000" b="1" kern="0" dirty="0" smtClean="0">
                <a:latin typeface="Arial"/>
              </a:rPr>
              <a:t>Disasters SBA </a:t>
            </a:r>
            <a:r>
              <a:rPr lang="en-US" sz="2000" kern="0" dirty="0" smtClean="0">
                <a:latin typeface="Arial"/>
              </a:rPr>
              <a:t>team by conducting gap assessments for floods and specific related instrument types.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Hosted several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</a:rPr>
              <a:t>meetings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: CEOS-GEO Actions Meeting (February) and SIT-27 Meeting (March). 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Hosted CEOS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</a:rPr>
              <a:t>booths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 at GEO-9 Meeting (November) and COVE booth at IGARSS Conference (July).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A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1524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2013 Plans and Challenges</a:t>
            </a:r>
            <a:r>
              <a:rPr kumimoji="0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6200" y="1447800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Support SDCG and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GFOI Data Strategy Report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by developing COVE visualizations and data acquisition planning assessments.  </a:t>
            </a:r>
            <a:r>
              <a:rPr lang="en-US" sz="1600" kern="0" dirty="0" smtClean="0">
                <a:solidFill>
                  <a:srgbClr val="FF0000"/>
                </a:solidFill>
                <a:latin typeface="Arial"/>
              </a:rPr>
              <a:t>Challenging initiative </a:t>
            </a:r>
            <a:r>
              <a:rPr lang="en-US" sz="1600" kern="0" dirty="0" smtClean="0">
                <a:latin typeface="Arial"/>
              </a:rPr>
              <a:t>with significant potential benefit to many future GEO projects.  See more in the SDCG report ...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Complete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Phase-2 Data Policy Study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.  Promote improved data access via online data policy information, client portals, and CWIC utilization. </a:t>
            </a:r>
            <a:r>
              <a:rPr lang="en-US" sz="1600" kern="0" dirty="0" smtClean="0">
                <a:solidFill>
                  <a:srgbClr val="FF0000"/>
                </a:solidFill>
                <a:latin typeface="Arial"/>
              </a:rPr>
              <a:t>Challenging initiative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to find data policy information, but great potential benefit to promote data access and open data policies.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Support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WGClimate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 ECV inventory analysis.  </a:t>
            </a:r>
            <a:r>
              <a:rPr lang="en-US" sz="1600" kern="0" dirty="0" smtClean="0">
                <a:solidFill>
                  <a:srgbClr val="FF0000"/>
                </a:solidFill>
                <a:latin typeface="Arial"/>
              </a:rPr>
              <a:t>Challenging initiative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to gather ECV information and assess ECV inventory status ... benefit to Climate architecture is significant.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Support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Disasters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 team in the development of a white paper on </a:t>
            </a:r>
            <a:r>
              <a:rPr lang="en-US" sz="1600" i="1" kern="0" dirty="0" smtClean="0">
                <a:solidFill>
                  <a:srgbClr val="000000"/>
                </a:solidFill>
                <a:latin typeface="Arial"/>
              </a:rPr>
              <a:t>Satellite Monitoring of Floods and Gap Assessments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. Support a new initiative for gap assessments of other disaster types.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Enhance COVE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tool to support specific CEOS initiatives (GFOI, Cal-Val Campaigns, GEOGLAM)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Host several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meetings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: CEOS-GEO Actions Meeting (February-TBD, via GoToMeeting), SIT-28 Meeting (March 11-15, 2013), SIT Workshop (September-TBD). 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Host CEOS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booths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 at GEO-10 Meeting (November) and COVE booth at IGARSS Conference (July).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Provide continued </a:t>
            </a:r>
            <a:r>
              <a:rPr lang="en-US" sz="1600" b="1" kern="0" dirty="0" smtClean="0">
                <a:solidFill>
                  <a:srgbClr val="000000"/>
                </a:solidFill>
                <a:latin typeface="Arial"/>
              </a:rPr>
              <a:t>communications support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</a:rPr>
              <a:t>for the CEOS website, mailing lists, and education outreach.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AU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1524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rgbClr val="FFFFFF"/>
                </a:solidFill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Data Policy Study - Background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6200" y="1371600"/>
            <a:ext cx="8763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CEOS Actions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: (ID-01-C1_1 and IN-05-C1_1) 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FF"/>
                </a:solidFill>
                <a:latin typeface="Arial"/>
              </a:rPr>
              <a:t>Conduct an assessment of data sharing policies </a:t>
            </a:r>
            <a:br>
              <a:rPr lang="en-US" kern="0" dirty="0" smtClean="0">
                <a:solidFill>
                  <a:srgbClr val="0000FF"/>
                </a:solidFill>
                <a:latin typeface="Arial"/>
              </a:rPr>
            </a:br>
            <a:r>
              <a:rPr lang="en-US" kern="0" dirty="0" smtClean="0">
                <a:solidFill>
                  <a:srgbClr val="0000FF"/>
                </a:solidFill>
                <a:latin typeface="Arial"/>
              </a:rPr>
              <a:t>for current CEOS missions and assess DataCORE </a:t>
            </a:r>
            <a:br>
              <a:rPr lang="en-US" kern="0" dirty="0" smtClean="0">
                <a:solidFill>
                  <a:srgbClr val="0000FF"/>
                </a:solidFill>
                <a:latin typeface="Arial"/>
              </a:rPr>
            </a:br>
            <a:r>
              <a:rPr lang="en-US" kern="0" dirty="0" smtClean="0">
                <a:solidFill>
                  <a:srgbClr val="0000FF"/>
                </a:solidFill>
                <a:latin typeface="Arial"/>
              </a:rPr>
              <a:t>categorization and CWIC utilization. 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Reviewed preliminary results at recent WGISS-34 meeting.</a:t>
            </a:r>
          </a:p>
          <a:p>
            <a:pPr marL="515938" lvl="1" indent="-396875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Assumptions</a:t>
            </a:r>
            <a:endParaRPr kumimoji="0" lang="en-AU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Considered </a:t>
            </a:r>
            <a:r>
              <a:rPr lang="en-AU" b="1" kern="0" dirty="0" smtClean="0">
                <a:solidFill>
                  <a:srgbClr val="000000"/>
                </a:solidFill>
                <a:latin typeface="Arial"/>
              </a:rPr>
              <a:t>256 mission-instrument</a:t>
            </a:r>
            <a:r>
              <a:rPr lang="en-AU" kern="0" dirty="0" smtClean="0">
                <a:solidFill>
                  <a:srgbClr val="000000"/>
                </a:solidFill>
                <a:latin typeface="Arial"/>
              </a:rPr>
              <a:t> combinations from 100 CEOS missions.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Data access categories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included: </a:t>
            </a:r>
            <a:r>
              <a:rPr lang="en-US" u="sng" kern="0" dirty="0" smtClean="0">
                <a:solidFill>
                  <a:srgbClr val="000000"/>
                </a:solidFill>
                <a:latin typeface="Arial"/>
              </a:rPr>
              <a:t>Open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 (no registration), </a:t>
            </a:r>
            <a:r>
              <a:rPr lang="en-US" u="sng" kern="0" dirty="0" smtClean="0">
                <a:solidFill>
                  <a:srgbClr val="000000"/>
                </a:solidFill>
                <a:latin typeface="Arial"/>
              </a:rPr>
              <a:t>Open Simple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(requires simple registration or approval), </a:t>
            </a:r>
            <a:r>
              <a:rPr lang="en-US" u="sng" kern="0" dirty="0" smtClean="0">
                <a:solidFill>
                  <a:srgbClr val="000000"/>
                </a:solidFill>
                <a:latin typeface="Arial"/>
              </a:rPr>
              <a:t>Open Advanced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(requires advanced registration and approval), </a:t>
            </a:r>
            <a:r>
              <a:rPr lang="en-US" u="sng" kern="0" dirty="0" smtClean="0">
                <a:solidFill>
                  <a:srgbClr val="000000"/>
                </a:solidFill>
                <a:latin typeface="Arial"/>
              </a:rPr>
              <a:t>Restricted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 (limited use approval or fee based), </a:t>
            </a:r>
            <a:r>
              <a:rPr lang="en-US" u="sng" kern="0" dirty="0" smtClean="0">
                <a:solidFill>
                  <a:srgbClr val="000000"/>
                </a:solidFill>
                <a:latin typeface="Arial"/>
              </a:rPr>
              <a:t>Unknown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 (further review required).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GEOSS Data Collection of Open Resources for Everyone (</a:t>
            </a: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DataCORE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) is a pool of datasets with full and open exchange (at no more than the cost of reproduction and distribution) and unrestricted access.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CEOS WGISS Integrated Catalog (</a:t>
            </a: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CWIC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) provides an interface between client portals and partner data servers for data access.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US" kern="0" dirty="0" smtClean="0">
              <a:solidFill>
                <a:srgbClr val="000000"/>
              </a:solidFill>
              <a:latin typeface="Arial"/>
            </a:endParaRP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AU" kern="0" dirty="0" smtClean="0">
              <a:solidFill>
                <a:srgbClr val="000000"/>
              </a:solidFill>
              <a:latin typeface="Arial"/>
            </a:endParaRP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AU" kern="0" dirty="0" smtClean="0">
              <a:solidFill>
                <a:srgbClr val="000000"/>
              </a:solidFill>
              <a:latin typeface="Arial"/>
            </a:endParaRP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AU" kern="0" dirty="0" smtClean="0">
              <a:solidFill>
                <a:srgbClr val="000000"/>
              </a:solidFill>
              <a:latin typeface="Arial"/>
            </a:endParaRP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endParaRPr kumimoji="0" lang="en-AU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1600200"/>
            <a:ext cx="1752600" cy="154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1524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rgbClr val="FFFFFF"/>
                </a:solidFill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Data Policy Study - Results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6200" y="1371600"/>
            <a:ext cx="8763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Out of 256 current Mission-Instrument Combinations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,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here are the </a:t>
            </a:r>
            <a:r>
              <a:rPr lang="en-US" b="1" kern="0" dirty="0" smtClean="0">
                <a:solidFill>
                  <a:srgbClr val="0000FF"/>
                </a:solidFill>
                <a:latin typeface="Arial"/>
              </a:rPr>
              <a:t>Data Policy </a:t>
            </a: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results ...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Open (no registration) = 49%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Open Simple = 23%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Open Advanced = 5%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Restricted = 16%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Unknown = 7% (19 total)</a:t>
            </a:r>
          </a:p>
          <a:p>
            <a:pPr marL="515938" lvl="1" indent="-396875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Next steps</a:t>
            </a:r>
            <a:endParaRPr kumimoji="0" lang="en-AU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Investigate unknown data policies </a:t>
            </a:r>
            <a:br>
              <a:rPr lang="en-AU" kern="0" dirty="0" smtClean="0">
                <a:solidFill>
                  <a:srgbClr val="000000"/>
                </a:solidFill>
                <a:latin typeface="Arial"/>
              </a:rPr>
            </a:br>
            <a:r>
              <a:rPr lang="en-AU" kern="0" dirty="0" smtClean="0">
                <a:solidFill>
                  <a:srgbClr val="000000"/>
                </a:solidFill>
                <a:latin typeface="Arial"/>
              </a:rPr>
              <a:t>(missing public access points)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Publish results online in 2013.</a:t>
            </a:r>
            <a:br>
              <a:rPr lang="en-AU" kern="0" dirty="0" smtClean="0">
                <a:solidFill>
                  <a:srgbClr val="000000"/>
                </a:solidFill>
                <a:latin typeface="Arial"/>
              </a:rPr>
            </a:br>
            <a:r>
              <a:rPr lang="en-AU" b="1" kern="0" dirty="0" smtClean="0">
                <a:solidFill>
                  <a:srgbClr val="000000"/>
                </a:solidFill>
                <a:latin typeface="Arial"/>
              </a:rPr>
              <a:t>92% </a:t>
            </a:r>
            <a:r>
              <a:rPr lang="en-AU" kern="0" dirty="0" smtClean="0">
                <a:solidFill>
                  <a:srgbClr val="000000"/>
                </a:solidFill>
                <a:latin typeface="Arial"/>
              </a:rPr>
              <a:t>have identified </a:t>
            </a:r>
            <a:r>
              <a:rPr lang="en-AU" b="1" kern="0" dirty="0" smtClean="0">
                <a:solidFill>
                  <a:srgbClr val="000000"/>
                </a:solidFill>
                <a:latin typeface="Arial"/>
              </a:rPr>
              <a:t>data portals</a:t>
            </a:r>
            <a:r>
              <a:rPr lang="en-AU" kern="0" dirty="0" smtClean="0">
                <a:solidFill>
                  <a:srgbClr val="000000"/>
                </a:solidFill>
                <a:latin typeface="Arial"/>
              </a:rPr>
              <a:t>.  </a:t>
            </a:r>
            <a:br>
              <a:rPr lang="en-AU" kern="0" dirty="0" smtClean="0">
                <a:solidFill>
                  <a:srgbClr val="000000"/>
                </a:solidFill>
                <a:latin typeface="Arial"/>
              </a:rPr>
            </a:br>
            <a:r>
              <a:rPr lang="en-AU" kern="0" dirty="0" smtClean="0">
                <a:solidFill>
                  <a:srgbClr val="000000"/>
                </a:solidFill>
                <a:latin typeface="Arial"/>
              </a:rPr>
              <a:t>Consider adding to MIM database.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Add past CEOS missions as a </a:t>
            </a:r>
            <a:br>
              <a:rPr lang="en-AU" kern="0" dirty="0" smtClean="0">
                <a:solidFill>
                  <a:srgbClr val="000000"/>
                </a:solidFill>
                <a:latin typeface="Arial"/>
              </a:rPr>
            </a:br>
            <a:r>
              <a:rPr lang="en-AU" kern="0" dirty="0" smtClean="0">
                <a:solidFill>
                  <a:srgbClr val="000000"/>
                </a:solidFill>
                <a:latin typeface="Arial"/>
              </a:rPr>
              <a:t>2013 Phase-2 study.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Investigate data access for L0/L1 datasets.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AU" kern="0" dirty="0" smtClean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110731"/>
            <a:ext cx="1905000" cy="15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943600" y="1981200"/>
            <a:ext cx="3048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9063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Other Parameters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FF"/>
                </a:solidFill>
                <a:latin typeface="Arial"/>
              </a:rPr>
              <a:t>DataCORE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= 35%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FF"/>
                </a:solidFill>
                <a:latin typeface="Arial"/>
              </a:rPr>
              <a:t>IDN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 Portal = 44%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FF"/>
                </a:solidFill>
                <a:latin typeface="Arial"/>
              </a:rPr>
              <a:t>CWIC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 = 35%</a:t>
            </a:r>
          </a:p>
          <a:p>
            <a:pPr marL="515938" lvl="1" indent="-396875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Next steps</a:t>
            </a:r>
            <a:endParaRPr kumimoji="0" lang="en-AU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Promote dataset registration in the IDN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Increase the number of CWIC partners</a:t>
            </a:r>
          </a:p>
          <a:p>
            <a:pPr marL="515938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S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upport access to HMA from CWIC through the GEO Data Access Broker.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32300" y="4038600"/>
            <a:ext cx="1968500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1524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solidFill>
                  <a:srgbClr val="FFFFFF"/>
                </a:solidFill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CEOS Outreach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52400" y="1524001"/>
            <a:ext cx="480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kern="0" dirty="0" smtClean="0">
                <a:solidFill>
                  <a:srgbClr val="000000"/>
                </a:solidFill>
                <a:latin typeface="Arial"/>
              </a:rPr>
              <a:t>O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utreach is important for CEOS. We know the benefits of coordinated efforts, but others may not understand.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Outreach at international meetings can be effective, yet costly (time and money).  CEOS needs to consider how to focus its resources and make the greatest impact at these events.</a:t>
            </a:r>
            <a:endParaRPr lang="en-AU" kern="0" dirty="0" smtClean="0">
              <a:solidFill>
                <a:srgbClr val="000000"/>
              </a:solidFill>
              <a:latin typeface="Arial"/>
            </a:endParaRP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defRPr/>
            </a:pPr>
            <a:endParaRPr kumimoji="0" lang="en-AU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524000"/>
            <a:ext cx="3817938" cy="196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36525" y="4686300"/>
            <a:ext cx="5535613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28600" indent="-228600">
              <a:spcBef>
                <a:spcPct val="20000"/>
              </a:spcBef>
              <a:buFont typeface="Arial" pitchFamily="-106" charset="0"/>
              <a:buChar char="•"/>
            </a:pPr>
            <a:endParaRPr lang="en-US" sz="1600" dirty="0">
              <a:solidFill>
                <a:srgbClr val="000000"/>
              </a:solidFill>
              <a:latin typeface="Calibri" pitchFamily="-106" charset="0"/>
              <a:ea typeface="Calibri" pitchFamily="-106" charset="0"/>
              <a:cs typeface="Calibri" pitchFamily="-106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52400" y="3886200"/>
            <a:ext cx="480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To date, we have attended GEO, COP and IGARSS.  Should we consider other meetings such as AGU, IAC, COSPAR?</a:t>
            </a:r>
          </a:p>
          <a:p>
            <a:pPr marL="347663" lvl="1" indent="-228600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kern="0" dirty="0" smtClean="0">
                <a:solidFill>
                  <a:srgbClr val="000000"/>
                </a:solidFill>
                <a:latin typeface="Arial"/>
              </a:rPr>
              <a:t>What should we target and how? Should we use a booth, handouts, or other methods? </a:t>
            </a:r>
            <a:endParaRPr kumimoji="0" lang="en-AU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2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19688" y="3697287"/>
            <a:ext cx="13843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1400" y="3733800"/>
            <a:ext cx="12033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5105400"/>
            <a:ext cx="1600200" cy="109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57800" y="4648200"/>
            <a:ext cx="16129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81600" y="5562600"/>
            <a:ext cx="1666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914</Words>
  <Application>Microsoft Macintosh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CEOS Systems Engineering Office (SEO) Report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Brian Killough</cp:lastModifiedBy>
  <cp:revision>24</cp:revision>
  <dcterms:created xsi:type="dcterms:W3CDTF">2012-10-15T16:18:11Z</dcterms:created>
  <dcterms:modified xsi:type="dcterms:W3CDTF">2012-10-15T16:18:28Z</dcterms:modified>
</cp:coreProperties>
</file>