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5" r:id="rId4"/>
    <p:sldId id="260" r:id="rId5"/>
    <p:sldId id="262" r:id="rId6"/>
    <p:sldId id="269" r:id="rId7"/>
    <p:sldId id="270" r:id="rId8"/>
    <p:sldId id="274" r:id="rId9"/>
    <p:sldId id="271" r:id="rId10"/>
    <p:sldId id="272" r:id="rId11"/>
    <p:sldId id="273" r:id="rId12"/>
    <p:sldId id="276" r:id="rId13"/>
    <p:sldId id="259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97" autoAdjust="0"/>
  </p:normalViewPr>
  <p:slideViewPr>
    <p:cSldViewPr>
      <p:cViewPr varScale="1">
        <p:scale>
          <a:sx n="64" d="100"/>
          <a:sy n="64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AC0CA-A024-4087-82FF-F914603337C7}" type="datetimeFigureOut">
              <a:rPr lang="pt-BR" smtClean="0"/>
              <a:pPr/>
              <a:t>24/10/2012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A8BF0-6BAF-46AF-BD09-55FDCC2365F7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4686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1- Providing wider and easier access to Earth Observation data.</a:t>
            </a:r>
          </a:p>
          <a:p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2- Increasing the sharing of software tools </a:t>
            </a:r>
            <a:r>
              <a:rPr lang="en-US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suh</a:t>
            </a:r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the use of open source software </a:t>
            </a:r>
            <a:r>
              <a:rPr lang="pt-BR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pt-BR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open systems interface.</a:t>
            </a:r>
          </a:p>
          <a:p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3- Increasing data dissemination capabilities, transferring relevant technologies to </a:t>
            </a:r>
            <a:r>
              <a:rPr lang="pt-BR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</a:t>
            </a:r>
            <a:r>
              <a:rPr lang="pt-BR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users</a:t>
            </a:r>
            <a:r>
              <a:rPr lang="pt-BR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pt-BR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endParaRPr lang="pt-BR" sz="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4- Providing intensive capacity building, education, and training (including</a:t>
            </a:r>
          </a:p>
          <a:p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awareness and outreach) for enabling end users to gather </a:t>
            </a:r>
            <a:r>
              <a:rPr lang="pt-BR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pt-BR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</a:t>
            </a:r>
            <a:r>
              <a:rPr lang="pt-BR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8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endParaRPr lang="pt-BR" sz="8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8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need and for increasing communication on achieved results.</a:t>
            </a:r>
            <a:endParaRPr lang="pt-BR" sz="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8BF0-6BAF-46AF-BD09-55FDCC2365F7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8482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 hubs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building EO data democracy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8BF0-6BAF-46AF-BD09-55FDCC2365F7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473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8BF0-6BAF-46AF-BD09-55FDCC2365F7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140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A8BF0-6BAF-46AF-BD09-55FDCC2365F7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1400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3.JPG"/>
          <p:cNvPicPr>
            <a:picLocks noChangeAspect="1"/>
          </p:cNvPicPr>
          <p:nvPr/>
        </p:nvPicPr>
        <p:blipFill>
          <a:blip r:embed="rId2" cstate="print"/>
          <a:srcRect l="1639" b="92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1219200" y="5867400"/>
            <a:ext cx="7010400" cy="762000"/>
          </a:xfrm>
        </p:spPr>
        <p:txBody>
          <a:bodyPr/>
          <a:lstStyle/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Presentation to the 26</a:t>
            </a:r>
            <a:r>
              <a:rPr lang="en-US" sz="2000" b="1" baseline="30000" dirty="0" smtClean="0">
                <a:solidFill>
                  <a:srgbClr val="0000FF"/>
                </a:solidFill>
                <a:latin typeface="Book Antiqua" pitchFamily="18" charset="0"/>
              </a:rPr>
              <a:t>th</a:t>
            </a: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  CEOS Plenary at Bengaluru, India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0000FF"/>
                </a:solidFill>
                <a:latin typeface="Book Antiqua" pitchFamily="18" charset="0"/>
              </a:rPr>
              <a:t>24-27 October, 2012</a:t>
            </a:r>
            <a:endParaRPr lang="en-US" sz="2000" b="1" dirty="0">
              <a:solidFill>
                <a:srgbClr val="0000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1066800" y="914400"/>
            <a:ext cx="6705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Capacity Building and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Data Democracy</a:t>
            </a:r>
          </a:p>
        </p:txBody>
      </p:sp>
      <p:sp>
        <p:nvSpPr>
          <p:cNvPr id="14" name="Rectangle 43"/>
          <p:cNvSpPr txBox="1">
            <a:spLocks noChangeArrowheads="1"/>
          </p:cNvSpPr>
          <p:nvPr/>
        </p:nvSpPr>
        <p:spPr>
          <a:xfrm>
            <a:off x="1905000" y="2514600"/>
            <a:ext cx="4826977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Working Group</a:t>
            </a:r>
          </a:p>
        </p:txBody>
      </p:sp>
      <p:sp>
        <p:nvSpPr>
          <p:cNvPr id="15" name="Rectangle 43"/>
          <p:cNvSpPr txBox="1">
            <a:spLocks noChangeArrowheads="1"/>
          </p:cNvSpPr>
          <p:nvPr/>
        </p:nvSpPr>
        <p:spPr>
          <a:xfrm>
            <a:off x="2057400" y="3429000"/>
            <a:ext cx="4826977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Hilcéa</a:t>
            </a:r>
            <a:r>
              <a:rPr kumimoji="0" lang="en-GB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itchFamily="34" charset="0"/>
                <a:ea typeface="ＭＳ Ｐゴシック" pitchFamily="50" charset="-128"/>
                <a:cs typeface="+mn-cs"/>
              </a:rPr>
              <a:t> Ferreira, INPE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altLang="ja-JP" sz="2800" dirty="0" smtClean="0">
                <a:solidFill>
                  <a:schemeClr val="bg1"/>
                </a:solidFill>
                <a:latin typeface="Calibri" pitchFamily="34" charset="0"/>
                <a:ea typeface="ＭＳ Ｐゴシック" pitchFamily="50" charset="-128"/>
              </a:rPr>
              <a:t>Jacob Sutherlun, NOAA</a:t>
            </a:r>
            <a:endParaRPr kumimoji="0" lang="en-GB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itchFamily="34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Current Developments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81000" y="16255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ea typeface="ＭＳ Ｐゴシック" pitchFamily="34" charset="-128"/>
              </a:rPr>
              <a:t>      S        Software Tools: Open Source software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808355" y="3552824"/>
            <a:ext cx="3733800" cy="2514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smtClean="0">
                <a:ea typeface="ＭＳ Ｐゴシック" pitchFamily="34" charset="-128"/>
              </a:rPr>
              <a:t>E-learning Courses</a:t>
            </a:r>
          </a:p>
          <a:p>
            <a:pPr marL="0" indent="0">
              <a:buFont typeface="Arial" pitchFamily="34" charset="0"/>
              <a:buNone/>
            </a:pP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n-US" dirty="0" smtClean="0">
                <a:ea typeface="ＭＳ Ｐゴシック" pitchFamily="34" charset="-128"/>
              </a:rPr>
              <a:t>SPRING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TerraView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ORFEU Tool box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SOPI</a:t>
            </a:r>
          </a:p>
        </p:txBody>
      </p:sp>
      <p:pic>
        <p:nvPicPr>
          <p:cNvPr id="15" name="Picture 4" descr="Orfeo Toolbox is not a black 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5" y="2867024"/>
            <a:ext cx="1298864" cy="995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www.dpi.inpe.br/spring/img/spring_logo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7865" y="5185681"/>
            <a:ext cx="1416942" cy="133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 descr="http://www.dpi.inpe.br/terraview/imagens/logo_terraview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057" y="4219574"/>
            <a:ext cx="14287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le 2"/>
          <p:cNvSpPr txBox="1">
            <a:spLocks/>
          </p:cNvSpPr>
          <p:nvPr/>
        </p:nvSpPr>
        <p:spPr>
          <a:xfrm>
            <a:off x="381000" y="16255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 smtClean="0">
              <a:ea typeface="ＭＳ Ｐゴシック" pitchFamily="34" charset="-128"/>
            </a:endParaRPr>
          </a:p>
        </p:txBody>
      </p:sp>
      <p:sp>
        <p:nvSpPr>
          <p:cNvPr id="24" name="Oval 9"/>
          <p:cNvSpPr>
            <a:spLocks noChangeAspect="1"/>
          </p:cNvSpPr>
          <p:nvPr/>
        </p:nvSpPr>
        <p:spPr>
          <a:xfrm>
            <a:off x="92171" y="2112080"/>
            <a:ext cx="589484" cy="398580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r>
              <a:rPr lang="en-US" sz="800" dirty="0"/>
              <a:t>Software Tools</a:t>
            </a:r>
          </a:p>
        </p:txBody>
      </p:sp>
      <p:sp>
        <p:nvSpPr>
          <p:cNvPr id="25" name="Oval 10"/>
          <p:cNvSpPr>
            <a:spLocks noChangeAspect="1"/>
          </p:cNvSpPr>
          <p:nvPr/>
        </p:nvSpPr>
        <p:spPr>
          <a:xfrm>
            <a:off x="974810" y="1621384"/>
            <a:ext cx="1137596" cy="883562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800" dirty="0"/>
              <a:t>Capacity Development</a:t>
            </a:r>
          </a:p>
        </p:txBody>
      </p:sp>
      <p:sp>
        <p:nvSpPr>
          <p:cNvPr id="26" name="Freeform 13"/>
          <p:cNvSpPr>
            <a:spLocks noChangeAspect="1"/>
          </p:cNvSpPr>
          <p:nvPr/>
        </p:nvSpPr>
        <p:spPr>
          <a:xfrm>
            <a:off x="707953" y="1699452"/>
            <a:ext cx="296862" cy="15557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endParaRPr lang="en-US" sz="800"/>
          </a:p>
        </p:txBody>
      </p:sp>
      <p:sp>
        <p:nvSpPr>
          <p:cNvPr id="27" name="Freeform 14"/>
          <p:cNvSpPr>
            <a:spLocks noChangeAspect="1"/>
          </p:cNvSpPr>
          <p:nvPr/>
        </p:nvSpPr>
        <p:spPr>
          <a:xfrm rot="10800000" flipH="1">
            <a:off x="663575" y="2192338"/>
            <a:ext cx="327025" cy="169862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endParaRPr lang="en-US" sz="800"/>
          </a:p>
        </p:txBody>
      </p:sp>
      <p:sp>
        <p:nvSpPr>
          <p:cNvPr id="28" name="Oval 16"/>
          <p:cNvSpPr>
            <a:spLocks noChangeAspect="1"/>
          </p:cNvSpPr>
          <p:nvPr/>
        </p:nvSpPr>
        <p:spPr>
          <a:xfrm>
            <a:off x="115712" y="1472363"/>
            <a:ext cx="565943" cy="382664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r>
              <a:rPr lang="en-US" sz="800" dirty="0"/>
              <a:t>Data Access</a:t>
            </a:r>
          </a:p>
        </p:txBody>
      </p:sp>
    </p:spTree>
    <p:extLst>
      <p:ext uri="{BB962C8B-B14F-4D97-AF65-F5344CB8AC3E}">
        <p14:creationId xmlns:p14="http://schemas.microsoft.com/office/powerpoint/2010/main" xmlns="" val="7990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Current Developments</a:t>
            </a:r>
            <a:endParaRPr lang="en-US" sz="32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23" name="Content Placeholder 9"/>
          <p:cNvSpPr txBox="1">
            <a:spLocks/>
          </p:cNvSpPr>
          <p:nvPr/>
        </p:nvSpPr>
        <p:spPr>
          <a:xfrm>
            <a:off x="118379" y="2768511"/>
            <a:ext cx="4225021" cy="355608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•"/>
              <a:defRPr/>
            </a:pPr>
            <a:r>
              <a:rPr lang="en-US" dirty="0" smtClean="0"/>
              <a:t>GEONETCast is a low cost satellite-based data and product dissemination system</a:t>
            </a:r>
          </a:p>
          <a:p>
            <a:pPr marL="0" indent="0">
              <a:buNone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WGCapD support of GNC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GEONETCast Americas Forum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GEO Plenary side event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Focus on the end users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Synergies, issues, improvements</a:t>
            </a:r>
          </a:p>
          <a:p>
            <a:pPr marL="914400" lvl="2" indent="0">
              <a:buNone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DEM Development Project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Work with regional GEONETCast provider to ensure that appropriate agencies have ability to receive and transmit data as necessary</a:t>
            </a:r>
            <a:endParaRPr lang="en-US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099752" y="2933401"/>
            <a:ext cx="4870817" cy="2324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itle 2"/>
          <p:cNvSpPr txBox="1">
            <a:spLocks/>
          </p:cNvSpPr>
          <p:nvPr/>
        </p:nvSpPr>
        <p:spPr>
          <a:xfrm>
            <a:off x="457200" y="158946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ea typeface="ＭＳ Ｐゴシック" pitchFamily="34" charset="-128"/>
              </a:rPr>
              <a:t>Data dissemination: GEONETCast</a:t>
            </a:r>
          </a:p>
        </p:txBody>
      </p:sp>
    </p:spTree>
    <p:extLst>
      <p:ext uri="{BB962C8B-B14F-4D97-AF65-F5344CB8AC3E}">
        <p14:creationId xmlns:p14="http://schemas.microsoft.com/office/powerpoint/2010/main" xmlns="" val="32981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         Current and Future challenges</a:t>
            </a:r>
            <a:endParaRPr lang="en-US" sz="32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457200" y="1589462"/>
            <a:ext cx="8229600" cy="481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ea typeface="ＭＳ Ｐゴシック" pitchFamily="34" charset="-128"/>
              </a:rPr>
              <a:t>Overarching Strategy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dirty="0" smtClean="0"/>
              <a:t>Minimizing the chance of duplicating current capacity building efforts within GEO and helping to establish synergies and determine possible gaps. 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>
                <a:sym typeface="Wingdings" pitchFamily="2" charset="2"/>
              </a:rPr>
              <a:t> Synergies with GEO – ID02 Task </a:t>
            </a:r>
            <a:r>
              <a:rPr lang="en-US" sz="2400" dirty="0">
                <a:sym typeface="Wingdings" pitchFamily="2" charset="2"/>
              </a:rPr>
              <a:t>– Developing Institutional and Individual Capacity</a:t>
            </a:r>
            <a:endParaRPr lang="en-US" sz="24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Outreach Strategy</a:t>
            </a:r>
          </a:p>
          <a:p>
            <a:endParaRPr lang="en-US" sz="2400" b="1" dirty="0" smtClean="0"/>
          </a:p>
          <a:p>
            <a:pPr algn="l"/>
            <a:r>
              <a:rPr lang="en-US" sz="2400" b="1" dirty="0" smtClean="0"/>
              <a:t>Updating CEOS website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Training Calendar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Mailing Lists (t</a:t>
            </a:r>
            <a:r>
              <a:rPr lang="en-US" sz="2400" dirty="0" smtClean="0"/>
              <a:t>ry to have </a:t>
            </a:r>
            <a:r>
              <a:rPr lang="en-US" sz="2400" b="1" dirty="0" smtClean="0"/>
              <a:t>WGCapD accomplishments listed </a:t>
            </a:r>
            <a:r>
              <a:rPr lang="en-US" sz="2400" dirty="0" smtClean="0"/>
              <a:t>in magazines, newsletters etc.</a:t>
            </a:r>
          </a:p>
          <a:p>
            <a:pPr algn="l"/>
            <a:endParaRPr lang="en-US" sz="2400" b="1" dirty="0" smtClean="0"/>
          </a:p>
          <a:p>
            <a:pPr algn="l"/>
            <a:r>
              <a:rPr lang="en-US" sz="2400" b="1" dirty="0" smtClean="0"/>
              <a:t>Spreading the word </a:t>
            </a:r>
            <a:r>
              <a:rPr lang="en-US" sz="2400" dirty="0" smtClean="0"/>
              <a:t>about the WG through presentations at events WG</a:t>
            </a:r>
          </a:p>
          <a:p>
            <a:pPr algn="l"/>
            <a:r>
              <a:rPr lang="en-US" sz="2400" dirty="0" smtClean="0"/>
              <a:t>members are already attending.</a:t>
            </a:r>
            <a:endParaRPr lang="en-US" sz="2400" b="1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20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          Decision </a:t>
            </a:r>
            <a:r>
              <a:rPr lang="en-US" sz="3200" b="1" ker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sought / Way forward</a:t>
            </a:r>
            <a:endParaRPr lang="en-US" sz="32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4487" lvl="1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en-US" sz="2800" b="1" dirty="0" smtClean="0"/>
              <a:t>Spreading </a:t>
            </a:r>
            <a:r>
              <a:rPr lang="en-US" sz="2800" b="1" dirty="0"/>
              <a:t>the word </a:t>
            </a:r>
            <a:r>
              <a:rPr lang="en-US" sz="2800" dirty="0"/>
              <a:t>about the </a:t>
            </a:r>
            <a:r>
              <a:rPr lang="en-US" sz="2800" dirty="0" smtClean="0"/>
              <a:t>WGCapD</a:t>
            </a:r>
            <a:endParaRPr lang="en-AU" sz="2600" kern="0" dirty="0">
              <a:solidFill>
                <a:srgbClr val="000000"/>
              </a:solidFill>
              <a:latin typeface="Arial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endParaRPr kumimoji="0" lang="en-AU" sz="2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Getting help from</a:t>
            </a:r>
            <a:r>
              <a:rPr kumimoji="0" lang="en-AU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other </a:t>
            </a:r>
            <a:r>
              <a:rPr lang="en-AU" sz="2600" kern="0" dirty="0" smtClean="0">
                <a:solidFill>
                  <a:srgbClr val="000000"/>
                </a:solidFill>
                <a:latin typeface="Arial"/>
              </a:rPr>
              <a:t>WGs</a:t>
            </a:r>
          </a:p>
          <a:p>
            <a:pPr marL="669925" marR="0" lvl="1" indent="-3254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tabLst/>
              <a:defRPr/>
            </a:pPr>
            <a:r>
              <a:rPr kumimoji="0" lang="en-AU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Connecting with </a:t>
            </a:r>
            <a:r>
              <a:rPr kumimoji="0" lang="en-AU" sz="2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GEONetCab</a:t>
            </a:r>
            <a:r>
              <a:rPr kumimoji="0" lang="en-AU" sz="2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Project</a:t>
            </a:r>
          </a:p>
          <a:p>
            <a:pPr marL="1127125" lvl="2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AU" sz="2600" kern="0" dirty="0" smtClean="0">
                <a:solidFill>
                  <a:srgbClr val="000000"/>
                </a:solidFill>
                <a:latin typeface="Arial"/>
              </a:rPr>
              <a:t>Connecting with Portal for EO Resources</a:t>
            </a:r>
            <a:endParaRPr kumimoji="0" lang="en-AU" sz="2600" b="0" i="0" u="none" strike="noStrike" kern="0" cap="none" spc="0" normalizeH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AU" sz="2600" kern="0" baseline="0" dirty="0" smtClean="0">
                <a:solidFill>
                  <a:srgbClr val="000000"/>
                </a:solidFill>
                <a:latin typeface="Arial"/>
              </a:rPr>
              <a:t>Connecting</a:t>
            </a:r>
            <a:r>
              <a:rPr lang="en-AU" sz="2600" kern="0" dirty="0" smtClean="0">
                <a:solidFill>
                  <a:srgbClr val="000000"/>
                </a:solidFill>
                <a:latin typeface="Arial"/>
              </a:rPr>
              <a:t> with 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WMO/CGMS Virtual Laboratory (</a:t>
            </a:r>
            <a:r>
              <a:rPr lang="en-US" sz="2600" kern="0" dirty="0" err="1">
                <a:solidFill>
                  <a:srgbClr val="000000"/>
                </a:solidFill>
                <a:latin typeface="Arial"/>
              </a:rPr>
              <a:t>VLab</a:t>
            </a:r>
            <a:r>
              <a:rPr lang="en-US" sz="2600" kern="0" dirty="0">
                <a:solidFill>
                  <a:srgbClr val="000000"/>
                </a:solidFill>
                <a:latin typeface="Arial"/>
              </a:rPr>
              <a:t>) for Education and Training in Satellite </a:t>
            </a:r>
            <a:r>
              <a:rPr lang="en-US" sz="2600" kern="0" dirty="0" smtClean="0">
                <a:solidFill>
                  <a:srgbClr val="000000"/>
                </a:solidFill>
                <a:latin typeface="Arial"/>
              </a:rPr>
              <a:t>Meteorology</a:t>
            </a:r>
          </a:p>
          <a:p>
            <a:pPr marL="1127125" lvl="2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GB" sz="2800" dirty="0" err="1"/>
              <a:t>GEONetCast</a:t>
            </a:r>
            <a:r>
              <a:rPr lang="en-GB" sz="2800" dirty="0"/>
              <a:t> Training Channel</a:t>
            </a:r>
            <a:endParaRPr lang="pt-BR" sz="2800" dirty="0"/>
          </a:p>
          <a:p>
            <a:pPr marL="1127125" lvl="2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endParaRPr lang="en-US" sz="2600" kern="0" dirty="0" smtClean="0">
              <a:solidFill>
                <a:srgbClr val="000000"/>
              </a:solidFill>
              <a:latin typeface="Arial"/>
            </a:endParaRP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endParaRPr lang="en-US" sz="2600" kern="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077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           Decision </a:t>
            </a:r>
            <a:r>
              <a:rPr lang="en-US" sz="3200" b="1" ker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sought / Way forward</a:t>
            </a:r>
            <a:endParaRPr lang="en-US" sz="32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4487" lvl="1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endParaRPr lang="pt-BR" sz="2800" b="1" dirty="0" smtClean="0"/>
          </a:p>
          <a:p>
            <a:pPr marL="344487" lvl="1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endParaRPr lang="pt-BR" sz="2800" b="1" dirty="0"/>
          </a:p>
          <a:p>
            <a:pPr marL="344487" lvl="1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endParaRPr lang="pt-BR" sz="2800" b="1" dirty="0" smtClean="0"/>
          </a:p>
          <a:p>
            <a:pPr marL="344487" lvl="1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endParaRPr lang="pt-BR" sz="2800" b="1" dirty="0"/>
          </a:p>
          <a:p>
            <a:pPr marL="344487" lvl="1" algn="ctr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defRPr/>
            </a:pPr>
            <a:r>
              <a:rPr lang="pt-BR" sz="3600" b="1" dirty="0" err="1" smtClean="0"/>
              <a:t>Thank</a:t>
            </a:r>
            <a:r>
              <a:rPr lang="pt-BR" sz="3600" b="1" dirty="0" smtClean="0"/>
              <a:t> </a:t>
            </a:r>
            <a:r>
              <a:rPr lang="pt-BR" sz="3600" b="1" dirty="0" err="1" smtClean="0"/>
              <a:t>you</a:t>
            </a:r>
            <a:r>
              <a:rPr lang="pt-BR" sz="3600" b="1" dirty="0" smtClean="0"/>
              <a:t>!</a:t>
            </a:r>
            <a:endParaRPr lang="pt-BR" sz="3600" dirty="0"/>
          </a:p>
          <a:p>
            <a:pPr marL="1127125" lvl="2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endParaRPr lang="en-US" sz="2600" kern="0" dirty="0" smtClean="0">
              <a:solidFill>
                <a:srgbClr val="000000"/>
              </a:solidFill>
              <a:latin typeface="Arial"/>
            </a:endParaRPr>
          </a:p>
          <a:p>
            <a:pPr marL="669925" lvl="1" indent="-325438" fontAlgn="base">
              <a:spcBef>
                <a:spcPct val="20000"/>
              </a:spcBef>
              <a:spcAft>
                <a:spcPct val="0"/>
              </a:spcAft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endParaRPr lang="en-US" sz="2600" kern="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997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2012 Accomplishments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2021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AU" sz="2000" b="1" kern="0" dirty="0">
                <a:solidFill>
                  <a:srgbClr val="000000"/>
                </a:solidFill>
              </a:rPr>
              <a:t>1st meeting of WGCapD </a:t>
            </a:r>
            <a:r>
              <a:rPr lang="en-AU" sz="2000" b="1" kern="0" dirty="0" smtClean="0">
                <a:solidFill>
                  <a:srgbClr val="000000"/>
                </a:solidFill>
              </a:rPr>
              <a:t>- </a:t>
            </a:r>
            <a:r>
              <a:rPr lang="en-AU" sz="2000" b="1" kern="0" dirty="0" err="1" smtClean="0">
                <a:solidFill>
                  <a:srgbClr val="000000"/>
                </a:solidFill>
              </a:rPr>
              <a:t>Ilhabela</a:t>
            </a:r>
            <a:r>
              <a:rPr lang="en-AU" sz="2000" b="1" kern="0" dirty="0">
                <a:solidFill>
                  <a:srgbClr val="000000"/>
                </a:solidFill>
              </a:rPr>
              <a:t>, Brazil, 29 February </a:t>
            </a:r>
            <a:r>
              <a:rPr lang="en-AU" sz="2000" b="1" kern="0" dirty="0" smtClean="0">
                <a:solidFill>
                  <a:srgbClr val="000000"/>
                </a:solidFill>
              </a:rPr>
              <a:t>to March </a:t>
            </a:r>
            <a:r>
              <a:rPr lang="en-AU" sz="2000" b="1" kern="0" dirty="0">
                <a:solidFill>
                  <a:srgbClr val="000000"/>
                </a:solidFill>
              </a:rPr>
              <a:t>02, </a:t>
            </a:r>
            <a:r>
              <a:rPr lang="en-AU" sz="2000" b="1" kern="0" dirty="0" smtClean="0">
                <a:solidFill>
                  <a:srgbClr val="000000"/>
                </a:solidFill>
              </a:rPr>
              <a:t>2012</a:t>
            </a:r>
            <a:endParaRPr lang="en-AU" sz="2000" b="1" kern="0" dirty="0">
              <a:solidFill>
                <a:srgbClr val="0000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endParaRPr lang="en-AU" kern="0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AU" kern="0" dirty="0" smtClean="0">
                <a:solidFill>
                  <a:srgbClr val="000000"/>
                </a:solidFill>
              </a:rPr>
              <a:t>16 participants: INPE, NOAA, CONAE, CMA, DLR, ISRO, ESA, SANSA, GEO Sec, Secure World Foundation, USGS, CEOS CEO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AU" kern="0" dirty="0" smtClean="0">
                <a:solidFill>
                  <a:srgbClr val="000000"/>
                </a:solidFill>
              </a:rPr>
              <a:t>6 </a:t>
            </a:r>
            <a:r>
              <a:rPr lang="en-AU" kern="0" dirty="0">
                <a:solidFill>
                  <a:srgbClr val="000000"/>
                </a:solidFill>
              </a:rPr>
              <a:t>virtual </a:t>
            </a:r>
            <a:r>
              <a:rPr lang="en-AU" kern="0" dirty="0" smtClean="0">
                <a:solidFill>
                  <a:srgbClr val="000000"/>
                </a:solidFill>
              </a:rPr>
              <a:t>attendees: NASA, UNOOSA and  WMO</a:t>
            </a:r>
            <a:endParaRPr lang="en-AU" kern="0" dirty="0">
              <a:solidFill>
                <a:srgbClr val="00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601" y="3621232"/>
            <a:ext cx="3733800" cy="280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2012 Accomplishments</a:t>
            </a:r>
            <a:endParaRPr lang="en-US" sz="32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2457686"/>
            <a:ext cx="3886200" cy="394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 smtClean="0">
                <a:latin typeface="Calibri" pitchFamily="34" charset="0"/>
                <a:cs typeface="Calibri" pitchFamily="34" charset="0"/>
              </a:rPr>
              <a:t>CNES </a:t>
            </a:r>
            <a:r>
              <a:rPr lang="en-US" altLang="ja-JP" dirty="0">
                <a:latin typeface="Calibri" pitchFamily="34" charset="0"/>
                <a:cs typeface="Calibri" pitchFamily="34" charset="0"/>
              </a:rPr>
              <a:t>(1)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CONAE (4)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CRECTEALC-Mexico (2)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CSA (1)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DLR (1)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ESA (2)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GEO  (2)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INPE (5)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IRD (2)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ISRO (2)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NASA (7)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NASRDA (1)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NOAA (2)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dirty="0">
              <a:latin typeface="Calibri" pitchFamily="34" charset="0"/>
              <a:cs typeface="Calibri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n-US" altLang="ja-JP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dirty="0">
              <a:latin typeface="Calibri" pitchFamily="34" charset="0"/>
              <a:cs typeface="Calibri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43400" y="245768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NSMC,CMA (2)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RCMRD (2)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SANSA (3)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SERVIR (2)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SWF (1)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UNESCO (1)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UNOOSA (3)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USGS (1)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World Bank (1)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WMO (1)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CEOS SEO (1)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ja-JP" dirty="0">
                <a:latin typeface="Calibri" pitchFamily="34" charset="0"/>
                <a:cs typeface="Calibri" pitchFamily="34" charset="0"/>
              </a:rPr>
              <a:t>CEOS CEO (1)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79923" y="1600200"/>
            <a:ext cx="4822154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2400" b="1" kern="0" dirty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ＭＳ Ｐゴシック" pitchFamily="50" charset="-128"/>
                <a:cs typeface="Calibri" pitchFamily="34" charset="0"/>
              </a:rPr>
              <a:t>Engagement of other CEOS Agencies</a:t>
            </a:r>
            <a:endParaRPr lang="en-US" altLang="ja-JP" sz="2400" b="1" kern="0" dirty="0">
              <a:solidFill>
                <a:schemeClr val="tx1">
                  <a:lumMod val="75000"/>
                </a:schemeClr>
              </a:solidFill>
              <a:latin typeface="Arial" pitchFamily="34" charset="0"/>
              <a:ea typeface="ＭＳ Ｐゴシック" pitchFamily="50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929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2012 Accomplishments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1"/>
            <a:ext cx="8229600" cy="1448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AU" sz="2000" b="1" kern="0" dirty="0">
                <a:solidFill>
                  <a:srgbClr val="000000"/>
                </a:solidFill>
              </a:rPr>
              <a:t>Data democracy explored</a:t>
            </a:r>
            <a:endParaRPr lang="en-AU" kern="0" dirty="0" smtClean="0">
              <a:solidFill>
                <a:srgbClr val="000000"/>
              </a:solidFill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  <a:buClr>
                <a:srgbClr val="CC9900"/>
              </a:buClr>
              <a:buSzPct val="65000"/>
              <a:defRPr/>
            </a:pPr>
            <a:r>
              <a:rPr lang="en-US" kern="0" dirty="0">
                <a:solidFill>
                  <a:srgbClr val="000000"/>
                </a:solidFill>
              </a:rPr>
              <a:t/>
            </a:r>
            <a:br>
              <a:rPr lang="en-US" kern="0" dirty="0">
                <a:solidFill>
                  <a:srgbClr val="000000"/>
                </a:solidFill>
              </a:rPr>
            </a:br>
            <a:r>
              <a:rPr lang="en-US" kern="0" dirty="0" smtClean="0">
                <a:solidFill>
                  <a:srgbClr val="000000"/>
                </a:solidFill>
              </a:rPr>
              <a:t>WGCapD </a:t>
            </a:r>
            <a:r>
              <a:rPr lang="en-US" kern="0" dirty="0">
                <a:solidFill>
                  <a:srgbClr val="000000"/>
                </a:solidFill>
              </a:rPr>
              <a:t>is focused on building capacity for the effective use of EO data as well as providing wider and easier access to those data</a:t>
            </a:r>
          </a:p>
        </p:txBody>
      </p:sp>
      <p:sp>
        <p:nvSpPr>
          <p:cNvPr id="19" name="Oval 15"/>
          <p:cNvSpPr/>
          <p:nvPr/>
        </p:nvSpPr>
        <p:spPr>
          <a:xfrm>
            <a:off x="2186126" y="3049143"/>
            <a:ext cx="4724400" cy="2438399"/>
          </a:xfrm>
          <a:prstGeom prst="ellipse">
            <a:avLst/>
          </a:prstGeom>
          <a:gradFill flip="none" rotWithShape="1">
            <a:gsLst>
              <a:gs pos="0">
                <a:srgbClr val="252627">
                  <a:tint val="66000"/>
                  <a:satMod val="160000"/>
                  <a:alpha val="10000"/>
                </a:srgbClr>
              </a:gs>
              <a:gs pos="50000">
                <a:srgbClr val="C8C8C8"/>
              </a:gs>
              <a:gs pos="50000">
                <a:srgbClr val="252627">
                  <a:tint val="44500"/>
                  <a:satMod val="160000"/>
                </a:srgbClr>
              </a:gs>
              <a:gs pos="100000">
                <a:srgbClr val="252627">
                  <a:tint val="23500"/>
                  <a:satMod val="160000"/>
                  <a:alpha val="34000"/>
                </a:srgbClr>
              </a:gs>
            </a:gsLst>
            <a:lin ang="2700000" scaled="1"/>
            <a:tileRect/>
          </a:gradFill>
          <a:ln>
            <a:solidFill>
              <a:srgbClr val="202638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202638"/>
                </a:solidFill>
              </a:rPr>
              <a:t>Data</a:t>
            </a:r>
          </a:p>
          <a:p>
            <a:pPr algn="ctr">
              <a:defRPr/>
            </a:pPr>
            <a:r>
              <a:rPr lang="en-US" dirty="0">
                <a:solidFill>
                  <a:srgbClr val="202638"/>
                </a:solidFill>
              </a:rPr>
              <a:t>Democracy</a:t>
            </a:r>
          </a:p>
        </p:txBody>
      </p:sp>
      <p:sp>
        <p:nvSpPr>
          <p:cNvPr id="20" name="Oval 4"/>
          <p:cNvSpPr/>
          <p:nvPr/>
        </p:nvSpPr>
        <p:spPr>
          <a:xfrm>
            <a:off x="4062921" y="4715719"/>
            <a:ext cx="1066800" cy="649188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Software Tools</a:t>
            </a:r>
          </a:p>
        </p:txBody>
      </p:sp>
      <p:sp>
        <p:nvSpPr>
          <p:cNvPr id="21" name="Oval 5"/>
          <p:cNvSpPr/>
          <p:nvPr/>
        </p:nvSpPr>
        <p:spPr>
          <a:xfrm>
            <a:off x="5409204" y="4103189"/>
            <a:ext cx="1447800" cy="649188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Capacity Development</a:t>
            </a:r>
          </a:p>
        </p:txBody>
      </p:sp>
      <p:sp>
        <p:nvSpPr>
          <p:cNvPr id="22" name="Oval 6"/>
          <p:cNvSpPr/>
          <p:nvPr/>
        </p:nvSpPr>
        <p:spPr>
          <a:xfrm>
            <a:off x="2376995" y="4114800"/>
            <a:ext cx="1524000" cy="649188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Data Dissemination</a:t>
            </a:r>
          </a:p>
        </p:txBody>
      </p:sp>
      <p:sp>
        <p:nvSpPr>
          <p:cNvPr id="23" name="Oval 7"/>
          <p:cNvSpPr/>
          <p:nvPr/>
        </p:nvSpPr>
        <p:spPr>
          <a:xfrm>
            <a:off x="4062921" y="3146316"/>
            <a:ext cx="1066800" cy="649188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en-US" sz="1200" dirty="0"/>
              <a:t>Data Access</a:t>
            </a:r>
          </a:p>
        </p:txBody>
      </p:sp>
      <p:sp>
        <p:nvSpPr>
          <p:cNvPr id="24" name="Freeform 12"/>
          <p:cNvSpPr/>
          <p:nvPr/>
        </p:nvSpPr>
        <p:spPr>
          <a:xfrm rot="10800000" flipH="1">
            <a:off x="5129721" y="4778374"/>
            <a:ext cx="923925" cy="47942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Freeform 13"/>
          <p:cNvSpPr/>
          <p:nvPr/>
        </p:nvSpPr>
        <p:spPr>
          <a:xfrm rot="10800000">
            <a:off x="3267075" y="4800600"/>
            <a:ext cx="923925" cy="47942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Freeform 14"/>
          <p:cNvSpPr/>
          <p:nvPr/>
        </p:nvSpPr>
        <p:spPr>
          <a:xfrm rot="10800000" flipV="1">
            <a:off x="3267075" y="3623764"/>
            <a:ext cx="923925" cy="47942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Freeform 11"/>
          <p:cNvSpPr/>
          <p:nvPr/>
        </p:nvSpPr>
        <p:spPr>
          <a:xfrm>
            <a:off x="5102224" y="3635375"/>
            <a:ext cx="923925" cy="47942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tângulo 2"/>
          <p:cNvSpPr/>
          <p:nvPr/>
        </p:nvSpPr>
        <p:spPr>
          <a:xfrm>
            <a:off x="1028700" y="6015335"/>
            <a:ext cx="70866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en-US" dirty="0" smtClean="0"/>
              <a:t>  Illustrated </a:t>
            </a:r>
            <a:r>
              <a:rPr lang="en-US" dirty="0"/>
              <a:t>through the exploration of the WGCapD activities</a:t>
            </a:r>
          </a:p>
        </p:txBody>
      </p:sp>
    </p:spTree>
    <p:extLst>
      <p:ext uri="{BB962C8B-B14F-4D97-AF65-F5344CB8AC3E}">
        <p14:creationId xmlns:p14="http://schemas.microsoft.com/office/powerpoint/2010/main" xmlns="" val="28169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2012 Accomplishments</a:t>
            </a:r>
            <a:endParaRPr lang="en-US" sz="32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769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2400" b="1" dirty="0" smtClean="0">
                <a:cs typeface="Arial" pitchFamily="34" charset="0"/>
              </a:rPr>
              <a:t>Updated </a:t>
            </a:r>
            <a:r>
              <a:rPr lang="en-US" altLang="ja-JP" sz="2400" b="1" dirty="0">
                <a:cs typeface="Arial" pitchFamily="34" charset="0"/>
              </a:rPr>
              <a:t>WGCapD 3-year </a:t>
            </a:r>
            <a:r>
              <a:rPr lang="en-US" altLang="ja-JP" sz="2400" b="1" dirty="0" smtClean="0">
                <a:cs typeface="Arial" pitchFamily="34" charset="0"/>
              </a:rPr>
              <a:t>objective: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sz="2000" dirty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2400" dirty="0" smtClean="0">
                <a:cs typeface="Arial" pitchFamily="34" charset="0"/>
              </a:rPr>
              <a:t>Improved </a:t>
            </a:r>
            <a:r>
              <a:rPr lang="en-US" altLang="ja-JP" sz="2400" dirty="0">
                <a:cs typeface="Arial" pitchFamily="34" charset="0"/>
              </a:rPr>
              <a:t>access to global DEM developed on a country-by-country </a:t>
            </a:r>
            <a:r>
              <a:rPr lang="en-US" altLang="ja-JP" sz="2400" dirty="0" smtClean="0">
                <a:cs typeface="Arial" pitchFamily="34" charset="0"/>
              </a:rPr>
              <a:t>basis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sz="2400" dirty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2400" dirty="0" smtClean="0">
                <a:cs typeface="Arial" pitchFamily="34" charset="0"/>
              </a:rPr>
              <a:t>Development </a:t>
            </a:r>
            <a:r>
              <a:rPr lang="en-US" altLang="ja-JP" sz="2400" dirty="0">
                <a:cs typeface="Arial" pitchFamily="34" charset="0"/>
              </a:rPr>
              <a:t>of a remote-sensing E-learning </a:t>
            </a:r>
            <a:r>
              <a:rPr lang="en-US" altLang="ja-JP" sz="2400" dirty="0" smtClean="0">
                <a:cs typeface="Arial" pitchFamily="34" charset="0"/>
              </a:rPr>
              <a:t>course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sz="2400" dirty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2400" dirty="0" smtClean="0">
                <a:cs typeface="Arial" pitchFamily="34" charset="0"/>
              </a:rPr>
              <a:t>Support </a:t>
            </a:r>
            <a:r>
              <a:rPr lang="en-US" altLang="ja-JP" sz="2400" dirty="0">
                <a:cs typeface="Arial" pitchFamily="34" charset="0"/>
              </a:rPr>
              <a:t>to GEO 2012 – 2015 Work Plan Task </a:t>
            </a:r>
            <a:r>
              <a:rPr lang="en-US" altLang="ja-JP" sz="2400" dirty="0" smtClean="0">
                <a:cs typeface="Arial" pitchFamily="34" charset="0"/>
              </a:rPr>
              <a:t>ID-02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endParaRPr lang="en-US" altLang="ja-JP" sz="2400" dirty="0">
              <a:cs typeface="Arial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ja-JP" sz="2400" dirty="0" smtClean="0">
                <a:cs typeface="Arial" pitchFamily="34" charset="0"/>
              </a:rPr>
              <a:t>Continued </a:t>
            </a:r>
            <a:r>
              <a:rPr lang="en-US" altLang="ja-JP" sz="2400" dirty="0">
                <a:cs typeface="Arial" pitchFamily="34" charset="0"/>
              </a:rPr>
              <a:t>support to GEONETCast, including an event at the GEO Plenary (“GEONETCast Americas User Forum”)</a:t>
            </a:r>
          </a:p>
        </p:txBody>
      </p:sp>
    </p:spTree>
    <p:extLst>
      <p:ext uri="{BB962C8B-B14F-4D97-AF65-F5344CB8AC3E}">
        <p14:creationId xmlns:p14="http://schemas.microsoft.com/office/powerpoint/2010/main" xmlns="" val="425014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Current Developments</a:t>
            </a:r>
            <a:endParaRPr lang="en-US" sz="32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66188" y="3124200"/>
            <a:ext cx="78444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000" b="1" dirty="0" smtClean="0">
                <a:cs typeface="Arial" pitchFamily="34" charset="0"/>
              </a:rPr>
              <a:t>Regional </a:t>
            </a:r>
            <a:r>
              <a:rPr lang="en-US" sz="2000" b="1" dirty="0">
                <a:cs typeface="Arial" pitchFamily="34" charset="0"/>
              </a:rPr>
              <a:t>workshops across the world utilizing the SRTM 2 data</a:t>
            </a:r>
          </a:p>
          <a:p>
            <a:pPr>
              <a:buFont typeface="Arial" charset="0"/>
              <a:buChar char="•"/>
              <a:defRPr/>
            </a:pPr>
            <a:endParaRPr lang="en-US" sz="1100" dirty="0">
              <a:cs typeface="Arial" pitchFamily="34" charset="0"/>
            </a:endParaRPr>
          </a:p>
          <a:p>
            <a:pPr lvl="1">
              <a:defRPr/>
            </a:pPr>
            <a:r>
              <a:rPr lang="en-US" dirty="0">
                <a:cs typeface="Arial" pitchFamily="34" charset="0"/>
              </a:rPr>
              <a:t>Train participants on how to utilize the data in capacity building workshops</a:t>
            </a:r>
          </a:p>
          <a:p>
            <a:pPr lvl="1">
              <a:defRPr/>
            </a:pPr>
            <a:endParaRPr lang="en-US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dirty="0" smtClean="0">
                <a:cs typeface="Arial" pitchFamily="34" charset="0"/>
              </a:rPr>
              <a:t>Focus </a:t>
            </a:r>
            <a:r>
              <a:rPr lang="en-US" dirty="0">
                <a:cs typeface="Arial" pitchFamily="34" charset="0"/>
              </a:rPr>
              <a:t>of workshops will be on flash flood forecasting and settlement planning</a:t>
            </a:r>
          </a:p>
          <a:p>
            <a:pPr lvl="1">
              <a:defRPr/>
            </a:pPr>
            <a:endParaRPr lang="en-US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dirty="0" smtClean="0">
                <a:cs typeface="Arial" pitchFamily="34" charset="0"/>
              </a:rPr>
              <a:t>First </a:t>
            </a:r>
            <a:r>
              <a:rPr lang="en-US" dirty="0">
                <a:cs typeface="Arial" pitchFamily="34" charset="0"/>
              </a:rPr>
              <a:t>workshop planned in Nairobi, </a:t>
            </a:r>
            <a:r>
              <a:rPr lang="en-US" dirty="0" smtClean="0">
                <a:cs typeface="Arial" pitchFamily="34" charset="0"/>
              </a:rPr>
              <a:t>Kenya, 2013</a:t>
            </a:r>
            <a:endParaRPr lang="en-US" dirty="0">
              <a:cs typeface="Arial" pitchFamily="34" charset="0"/>
            </a:endParaRPr>
          </a:p>
          <a:p>
            <a:pPr lvl="1">
              <a:defRPr/>
            </a:pPr>
            <a:endParaRPr lang="en-US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dirty="0" smtClean="0">
                <a:cs typeface="Arial" pitchFamily="34" charset="0"/>
              </a:rPr>
              <a:t>Maximize </a:t>
            </a:r>
            <a:r>
              <a:rPr lang="en-US" dirty="0">
                <a:cs typeface="Arial" pitchFamily="34" charset="0"/>
              </a:rPr>
              <a:t>the skillsets and contributions of a range of partners: RCMRD, INPE, SANSA, NOAA, NASA/SERVIR, USGS, Secure World Foundation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2231571" y="1706368"/>
            <a:ext cx="6400800" cy="868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 smtClean="0"/>
              <a:t>Capacity development: DEM workshops</a:t>
            </a:r>
            <a:endParaRPr lang="en-US" sz="2800" b="1" dirty="0"/>
          </a:p>
        </p:txBody>
      </p:sp>
      <p:sp>
        <p:nvSpPr>
          <p:cNvPr id="14" name="Oval 9"/>
          <p:cNvSpPr>
            <a:spLocks noChangeAspect="1"/>
          </p:cNvSpPr>
          <p:nvPr/>
        </p:nvSpPr>
        <p:spPr>
          <a:xfrm>
            <a:off x="994129" y="2196960"/>
            <a:ext cx="1237441" cy="670601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800" dirty="0"/>
              <a:t>Capacity Development</a:t>
            </a:r>
          </a:p>
        </p:txBody>
      </p:sp>
      <p:sp>
        <p:nvSpPr>
          <p:cNvPr id="15" name="Freeform 11"/>
          <p:cNvSpPr>
            <a:spLocks noChangeAspect="1"/>
          </p:cNvSpPr>
          <p:nvPr/>
        </p:nvSpPr>
        <p:spPr>
          <a:xfrm>
            <a:off x="1058927" y="2041385"/>
            <a:ext cx="296862" cy="15557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endParaRPr lang="en-US" sz="80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97249" y="1698042"/>
            <a:ext cx="737878" cy="498918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800" dirty="0"/>
              <a:t>Data Access</a:t>
            </a:r>
          </a:p>
        </p:txBody>
      </p:sp>
    </p:spTree>
    <p:extLst>
      <p:ext uri="{BB962C8B-B14F-4D97-AF65-F5344CB8AC3E}">
        <p14:creationId xmlns:p14="http://schemas.microsoft.com/office/powerpoint/2010/main" xmlns="" val="362875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Current Developments</a:t>
            </a:r>
            <a:endParaRPr lang="en-US" sz="32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4" name="Oval 9"/>
          <p:cNvSpPr>
            <a:spLocks noChangeAspect="1"/>
          </p:cNvSpPr>
          <p:nvPr/>
        </p:nvSpPr>
        <p:spPr>
          <a:xfrm>
            <a:off x="994130" y="2196960"/>
            <a:ext cx="1063270" cy="722370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800" dirty="0"/>
              <a:t>Capacity Development</a:t>
            </a:r>
          </a:p>
        </p:txBody>
      </p:sp>
      <p:sp>
        <p:nvSpPr>
          <p:cNvPr id="15" name="Freeform 11"/>
          <p:cNvSpPr>
            <a:spLocks noChangeAspect="1"/>
          </p:cNvSpPr>
          <p:nvPr/>
        </p:nvSpPr>
        <p:spPr>
          <a:xfrm>
            <a:off x="1058927" y="2041385"/>
            <a:ext cx="296862" cy="15557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endParaRPr lang="en-US" sz="80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97249" y="1698042"/>
            <a:ext cx="737878" cy="498918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800" dirty="0"/>
              <a:t>Data Access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80997" y="3276600"/>
            <a:ext cx="79820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000" dirty="0" smtClean="0">
                <a:cs typeface="Arial" pitchFamily="34" charset="0"/>
              </a:rPr>
              <a:t>180 </a:t>
            </a:r>
            <a:r>
              <a:rPr lang="en-US" sz="2000" dirty="0">
                <a:cs typeface="Arial" pitchFamily="34" charset="0"/>
              </a:rPr>
              <a:t>hour courses that target university professors in the sciences to teach them the benefits of incorporating EO into their classes</a:t>
            </a:r>
          </a:p>
          <a:p>
            <a:pPr lvl="1">
              <a:defRPr/>
            </a:pPr>
            <a:endParaRPr lang="en-US" sz="2000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cs typeface="Arial" pitchFamily="34" charset="0"/>
              </a:rPr>
              <a:t>Use </a:t>
            </a:r>
            <a:r>
              <a:rPr lang="en-US" sz="2000" dirty="0">
                <a:cs typeface="Arial" pitchFamily="34" charset="0"/>
              </a:rPr>
              <a:t>of data sets that are normally restricted</a:t>
            </a:r>
          </a:p>
          <a:p>
            <a:pPr lvl="1">
              <a:defRPr/>
            </a:pPr>
            <a:endParaRPr lang="en-US" sz="2000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cs typeface="Arial" pitchFamily="34" charset="0"/>
              </a:rPr>
              <a:t>Taught </a:t>
            </a:r>
            <a:r>
              <a:rPr lang="en-US" sz="2000" dirty="0">
                <a:cs typeface="Arial" pitchFamily="34" charset="0"/>
              </a:rPr>
              <a:t>by consortium of CEOS agencies and </a:t>
            </a:r>
            <a:r>
              <a:rPr lang="en-US" sz="2000" dirty="0" smtClean="0">
                <a:cs typeface="Arial" pitchFamily="34" charset="0"/>
              </a:rPr>
              <a:t>partners</a:t>
            </a:r>
          </a:p>
          <a:p>
            <a:pPr lvl="1">
              <a:defRPr/>
            </a:pPr>
            <a:endParaRPr lang="en-US" sz="2000" dirty="0">
              <a:cs typeface="Arial" pitchFamily="34" charset="0"/>
            </a:endParaRPr>
          </a:p>
          <a:p>
            <a:pPr lvl="1">
              <a:defRPr/>
            </a:pPr>
            <a:r>
              <a:rPr lang="en-US" sz="2000" u="sng" dirty="0"/>
              <a:t>Professional Development Certificate</a:t>
            </a:r>
            <a:endParaRPr lang="en-US" sz="2000" dirty="0" smtClean="0">
              <a:cs typeface="Arial" pitchFamily="34" charset="0"/>
            </a:endParaRPr>
          </a:p>
          <a:p>
            <a:pPr lvl="1">
              <a:defRPr/>
            </a:pPr>
            <a:endParaRPr lang="en-US" sz="2000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sz="2000" dirty="0" smtClean="0">
                <a:cs typeface="Arial" pitchFamily="34" charset="0"/>
              </a:rPr>
              <a:t>Coordinated by INPE, Brazil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18" name="Picture 2" descr="CEOS e-learning Cour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600200"/>
            <a:ext cx="47339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19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3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 smtClean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Current Developments</a:t>
            </a:r>
            <a:endParaRPr lang="en-US" sz="3200" b="1" kern="0" dirty="0">
              <a:solidFill>
                <a:srgbClr val="FFFFFF"/>
              </a:solidFill>
              <a:latin typeface="Tahoma" pitchFamily="-106" charset="0"/>
              <a:ea typeface="ＭＳ Ｐゴシック" pitchFamily="-106" charset="-128"/>
              <a:cs typeface="Tahoma" pitchFamily="-106" charset="0"/>
            </a:endParaRPr>
          </a:p>
        </p:txBody>
      </p:sp>
      <p:sp>
        <p:nvSpPr>
          <p:cNvPr id="14" name="Oval 9"/>
          <p:cNvSpPr>
            <a:spLocks noChangeAspect="1"/>
          </p:cNvSpPr>
          <p:nvPr/>
        </p:nvSpPr>
        <p:spPr>
          <a:xfrm>
            <a:off x="994130" y="2196960"/>
            <a:ext cx="1215670" cy="825909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800" dirty="0"/>
              <a:t>Capacity Development</a:t>
            </a:r>
          </a:p>
        </p:txBody>
      </p:sp>
      <p:sp>
        <p:nvSpPr>
          <p:cNvPr id="15" name="Freeform 11"/>
          <p:cNvSpPr>
            <a:spLocks noChangeAspect="1"/>
          </p:cNvSpPr>
          <p:nvPr/>
        </p:nvSpPr>
        <p:spPr>
          <a:xfrm>
            <a:off x="1058927" y="2041385"/>
            <a:ext cx="296862" cy="15557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endParaRPr lang="en-US" sz="800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397249" y="1698042"/>
            <a:ext cx="737878" cy="498918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800" dirty="0"/>
              <a:t>Data Access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50365" y="3429000"/>
            <a:ext cx="798200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2000" b="1" dirty="0" smtClean="0">
                <a:cs typeface="Arial" pitchFamily="34" charset="0"/>
              </a:rPr>
              <a:t>First Pilot course</a:t>
            </a:r>
            <a:r>
              <a:rPr lang="en-US" sz="2000" dirty="0" smtClean="0">
                <a:cs typeface="Arial" pitchFamily="34" charset="0"/>
              </a:rPr>
              <a:t>: 15 Feb - 15 </a:t>
            </a:r>
            <a:r>
              <a:rPr lang="en-US" sz="2000" dirty="0">
                <a:cs typeface="Arial" pitchFamily="34" charset="0"/>
              </a:rPr>
              <a:t>June, </a:t>
            </a:r>
            <a:r>
              <a:rPr lang="en-US" sz="2000" dirty="0" smtClean="0">
                <a:cs typeface="Arial" pitchFamily="34" charset="0"/>
              </a:rPr>
              <a:t>2013</a:t>
            </a:r>
          </a:p>
          <a:p>
            <a:pPr lvl="1">
              <a:defRPr/>
            </a:pPr>
            <a:endParaRPr lang="en-US" sz="2000" dirty="0" smtClean="0"/>
          </a:p>
          <a:p>
            <a:pPr lvl="1">
              <a:defRPr/>
            </a:pPr>
            <a:r>
              <a:rPr lang="en-US" sz="2000" b="1" dirty="0" smtClean="0"/>
              <a:t>4 modules</a:t>
            </a:r>
            <a:r>
              <a:rPr lang="en-US" sz="2000" dirty="0" smtClean="0"/>
              <a:t>:</a:t>
            </a: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dirty="0" smtClean="0">
                <a:cs typeface="Arial" pitchFamily="34" charset="0"/>
              </a:rPr>
              <a:t>Introduction</a:t>
            </a:r>
            <a:r>
              <a:rPr lang="en-US" dirty="0">
                <a:cs typeface="Arial" pitchFamily="34" charset="0"/>
              </a:rPr>
              <a:t>, History and International Support</a:t>
            </a:r>
            <a:endParaRPr lang="en-US" dirty="0" smtClean="0">
              <a:cs typeface="Arial" pitchFamily="34" charset="0"/>
            </a:endParaRP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dirty="0" smtClean="0">
                <a:cs typeface="Arial" pitchFamily="34" charset="0"/>
              </a:rPr>
              <a:t>Principles </a:t>
            </a:r>
            <a:r>
              <a:rPr lang="en-US" dirty="0">
                <a:cs typeface="Arial" pitchFamily="34" charset="0"/>
              </a:rPr>
              <a:t>of Remote Sensing, Sensors and Platforms </a:t>
            </a:r>
            <a:endParaRPr lang="en-US" dirty="0" smtClean="0">
              <a:cs typeface="Arial" pitchFamily="34" charset="0"/>
            </a:endParaRP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dirty="0" smtClean="0">
                <a:cs typeface="Arial" pitchFamily="34" charset="0"/>
              </a:rPr>
              <a:t>Data </a:t>
            </a:r>
            <a:r>
              <a:rPr lang="en-US" dirty="0">
                <a:cs typeface="Arial" pitchFamily="34" charset="0"/>
              </a:rPr>
              <a:t>and Tools </a:t>
            </a:r>
            <a:endParaRPr lang="en-US" dirty="0" smtClean="0">
              <a:cs typeface="Arial" pitchFamily="34" charset="0"/>
            </a:endParaRPr>
          </a:p>
          <a:p>
            <a:pPr marL="1257300" lvl="2" indent="-342900">
              <a:buFont typeface="+mj-lt"/>
              <a:buAutoNum type="arabicPeriod"/>
              <a:defRPr/>
            </a:pPr>
            <a:r>
              <a:rPr lang="en-US" dirty="0" smtClean="0">
                <a:cs typeface="Arial" pitchFamily="34" charset="0"/>
              </a:rPr>
              <a:t>Remote </a:t>
            </a:r>
            <a:r>
              <a:rPr lang="en-US" dirty="0">
                <a:cs typeface="Arial" pitchFamily="34" charset="0"/>
              </a:rPr>
              <a:t>Sensing Applications </a:t>
            </a:r>
            <a:endParaRPr lang="en-US" dirty="0" smtClean="0">
              <a:cs typeface="Arial" pitchFamily="34" charset="0"/>
            </a:endParaRPr>
          </a:p>
          <a:p>
            <a:pPr lvl="2">
              <a:defRPr/>
            </a:pPr>
            <a:r>
              <a:rPr lang="en-US" dirty="0" smtClean="0">
                <a:cs typeface="Arial" pitchFamily="34" charset="0"/>
              </a:rPr>
              <a:t>+ Project development</a:t>
            </a:r>
            <a:endParaRPr lang="en-US" dirty="0">
              <a:cs typeface="Arial" pitchFamily="34" charset="0"/>
            </a:endParaRPr>
          </a:p>
          <a:p>
            <a:pPr lvl="1">
              <a:defRPr/>
            </a:pPr>
            <a:endParaRPr lang="en-US" sz="2000" dirty="0" smtClean="0">
              <a:cs typeface="Arial" pitchFamily="34" charset="0"/>
            </a:endParaRPr>
          </a:p>
          <a:p>
            <a:pPr lvl="1">
              <a:defRPr/>
            </a:pPr>
            <a:r>
              <a:rPr lang="en-US" sz="2000" b="1" dirty="0" smtClean="0">
                <a:cs typeface="Arial" pitchFamily="34" charset="0"/>
              </a:rPr>
              <a:t>Target </a:t>
            </a:r>
            <a:r>
              <a:rPr lang="en-US" sz="2000" b="1" dirty="0">
                <a:cs typeface="Arial" pitchFamily="34" charset="0"/>
              </a:rPr>
              <a:t>Region</a:t>
            </a:r>
            <a:r>
              <a:rPr lang="en-US" sz="2000" dirty="0">
                <a:cs typeface="Arial" pitchFamily="34" charset="0"/>
              </a:rPr>
              <a:t>:  Africa (English speaking countries</a:t>
            </a:r>
            <a:r>
              <a:rPr lang="en-US" sz="2000" dirty="0" smtClean="0">
                <a:cs typeface="Arial" pitchFamily="34" charset="0"/>
              </a:rPr>
              <a:t>) – Nigeria, Kenya and South Africa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18" name="Picture 2" descr="CEOS e-learning Cour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3675" y="1600200"/>
            <a:ext cx="47339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600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1.jpg"/>
          <p:cNvPicPr>
            <a:picLocks noChangeAspect="1"/>
          </p:cNvPicPr>
          <p:nvPr/>
        </p:nvPicPr>
        <p:blipFill>
          <a:blip r:embed="rId2" cstate="print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057400" y="6492875"/>
            <a:ext cx="4724400" cy="36512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The 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26</a:t>
            </a:r>
            <a:r>
              <a:rPr lang="en-US" b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th</a:t>
            </a:r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ook Antiqua" pitchFamily="18" charset="0"/>
              </a:rPr>
              <a:t>  CEOS Plenary – Bengaluru, India - 24-27 October, 2012</a:t>
            </a:r>
            <a:endParaRPr lang="en-US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8445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0" y="152400"/>
            <a:ext cx="8382000" cy="5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FFFFF"/>
                </a:solidFill>
                <a:latin typeface="Tahoma" pitchFamily="-106" charset="0"/>
                <a:ea typeface="ＭＳ Ｐゴシック" pitchFamily="-106" charset="-128"/>
                <a:cs typeface="Tahoma" pitchFamily="-106" charset="0"/>
              </a:rPr>
              <a:t>Current Developments</a:t>
            </a:r>
          </a:p>
        </p:txBody>
      </p:sp>
      <p:sp>
        <p:nvSpPr>
          <p:cNvPr id="12" name="Title 2"/>
          <p:cNvSpPr txBox="1">
            <a:spLocks/>
          </p:cNvSpPr>
          <p:nvPr/>
        </p:nvSpPr>
        <p:spPr>
          <a:xfrm>
            <a:off x="381000" y="16255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ea typeface="ＭＳ Ｐゴシック" pitchFamily="34" charset="-128"/>
              </a:rPr>
              <a:t>                Software Tools: Open Source software</a:t>
            </a:r>
          </a:p>
        </p:txBody>
      </p:sp>
      <p:sp>
        <p:nvSpPr>
          <p:cNvPr id="17" name="Oval 9"/>
          <p:cNvSpPr>
            <a:spLocks noChangeAspect="1"/>
          </p:cNvSpPr>
          <p:nvPr/>
        </p:nvSpPr>
        <p:spPr>
          <a:xfrm>
            <a:off x="92171" y="2112080"/>
            <a:ext cx="589484" cy="398580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r>
              <a:rPr lang="en-US" sz="800" dirty="0"/>
              <a:t>Software Tools</a:t>
            </a:r>
          </a:p>
        </p:txBody>
      </p:sp>
      <p:sp>
        <p:nvSpPr>
          <p:cNvPr id="19" name="Oval 10"/>
          <p:cNvSpPr>
            <a:spLocks noChangeAspect="1"/>
          </p:cNvSpPr>
          <p:nvPr/>
        </p:nvSpPr>
        <p:spPr>
          <a:xfrm>
            <a:off x="974810" y="1621384"/>
            <a:ext cx="1137596" cy="883562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800" dirty="0"/>
              <a:t>Capacity Development</a:t>
            </a:r>
          </a:p>
        </p:txBody>
      </p:sp>
      <p:sp>
        <p:nvSpPr>
          <p:cNvPr id="20" name="Freeform 13"/>
          <p:cNvSpPr>
            <a:spLocks noChangeAspect="1"/>
          </p:cNvSpPr>
          <p:nvPr/>
        </p:nvSpPr>
        <p:spPr>
          <a:xfrm>
            <a:off x="707953" y="1699452"/>
            <a:ext cx="296862" cy="155575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62500" lnSpcReduction="20000"/>
          </a:bodyPr>
          <a:lstStyle/>
          <a:p>
            <a:pPr algn="ctr">
              <a:defRPr/>
            </a:pPr>
            <a:endParaRPr lang="en-US" sz="800"/>
          </a:p>
        </p:txBody>
      </p:sp>
      <p:sp>
        <p:nvSpPr>
          <p:cNvPr id="21" name="Freeform 14"/>
          <p:cNvSpPr>
            <a:spLocks noChangeAspect="1"/>
          </p:cNvSpPr>
          <p:nvPr/>
        </p:nvSpPr>
        <p:spPr>
          <a:xfrm rot="10800000" flipH="1">
            <a:off x="663575" y="2192338"/>
            <a:ext cx="327025" cy="169862"/>
          </a:xfrm>
          <a:custGeom>
            <a:avLst/>
            <a:gdLst>
              <a:gd name="connsiteX0" fmla="*/ 0 w 923637"/>
              <a:gd name="connsiteY0" fmla="*/ 8268 h 479322"/>
              <a:gd name="connsiteX1" fmla="*/ 674255 w 923637"/>
              <a:gd name="connsiteY1" fmla="*/ 63686 h 479322"/>
              <a:gd name="connsiteX2" fmla="*/ 923637 w 923637"/>
              <a:gd name="connsiteY2" fmla="*/ 479322 h 479322"/>
              <a:gd name="connsiteX3" fmla="*/ 923637 w 923637"/>
              <a:gd name="connsiteY3" fmla="*/ 479322 h 479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3637" h="479322">
                <a:moveTo>
                  <a:pt x="0" y="8268"/>
                </a:moveTo>
                <a:cubicBezTo>
                  <a:pt x="260158" y="-3278"/>
                  <a:pt x="520316" y="-14823"/>
                  <a:pt x="674255" y="63686"/>
                </a:cubicBezTo>
                <a:cubicBezTo>
                  <a:pt x="828194" y="142195"/>
                  <a:pt x="923637" y="479322"/>
                  <a:pt x="923637" y="479322"/>
                </a:cubicBezTo>
                <a:lnTo>
                  <a:pt x="923637" y="47932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endParaRPr lang="en-US" sz="800"/>
          </a:p>
        </p:txBody>
      </p:sp>
      <p:sp>
        <p:nvSpPr>
          <p:cNvPr id="22" name="Oval 16"/>
          <p:cNvSpPr>
            <a:spLocks noChangeAspect="1"/>
          </p:cNvSpPr>
          <p:nvPr/>
        </p:nvSpPr>
        <p:spPr>
          <a:xfrm>
            <a:off x="115712" y="1472363"/>
            <a:ext cx="565943" cy="382664"/>
          </a:xfrm>
          <a:prstGeom prst="ellipse">
            <a:avLst/>
          </a:prstGeom>
          <a:gradFill flip="none" rotWithShape="1">
            <a:gsLst>
              <a:gs pos="14000">
                <a:srgbClr val="545863"/>
              </a:gs>
              <a:gs pos="85000">
                <a:srgbClr val="88898E"/>
              </a:gs>
              <a:gs pos="50000">
                <a:srgbClr val="202638"/>
              </a:gs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rgbClr val="1A1B1C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7500" lnSpcReduction="20000"/>
          </a:bodyPr>
          <a:lstStyle/>
          <a:p>
            <a:pPr algn="ctr">
              <a:defRPr/>
            </a:pPr>
            <a:r>
              <a:rPr lang="en-US" sz="800" dirty="0"/>
              <a:t>Data Access</a:t>
            </a:r>
          </a:p>
        </p:txBody>
      </p:sp>
      <p:pic>
        <p:nvPicPr>
          <p:cNvPr id="23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3" t="6928" r="5706"/>
          <a:stretch/>
        </p:blipFill>
        <p:spPr>
          <a:xfrm>
            <a:off x="1076099" y="2964162"/>
            <a:ext cx="2429101" cy="2981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Content Placeholder 6"/>
          <p:cNvSpPr txBox="1">
            <a:spLocks/>
          </p:cNvSpPr>
          <p:nvPr/>
        </p:nvSpPr>
        <p:spPr>
          <a:xfrm>
            <a:off x="4572000" y="2907748"/>
            <a:ext cx="3589692" cy="3588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ea typeface="ＭＳ Ｐゴシック" pitchFamily="34" charset="-128"/>
              </a:rPr>
              <a:t>Regional DEM Development Workshops</a:t>
            </a:r>
          </a:p>
          <a:p>
            <a:pPr lvl="1"/>
            <a:r>
              <a:rPr lang="en-US" sz="2400" dirty="0" smtClean="0">
                <a:ea typeface="ＭＳ Ｐゴシック" pitchFamily="34" charset="-128"/>
              </a:rPr>
              <a:t>Train on open source software tools (TerraHidro and TerraMA2</a:t>
            </a:r>
            <a:r>
              <a:rPr lang="en-US" sz="2000" dirty="0" smtClean="0">
                <a:ea typeface="ＭＳ Ｐゴシック" pitchFamily="34" charset="-128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4937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965</Words>
  <Application>Microsoft Office PowerPoint</Application>
  <PresentationFormat>On-screen Show (4:3)</PresentationFormat>
  <Paragraphs>187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Capacity Building and  Data Democracy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Hilcea</dc:creator>
  <cp:lastModifiedBy>Administrator</cp:lastModifiedBy>
  <cp:revision>50</cp:revision>
  <dcterms:created xsi:type="dcterms:W3CDTF">2006-08-16T00:00:00Z</dcterms:created>
  <dcterms:modified xsi:type="dcterms:W3CDTF">2012-10-24T15:06:31Z</dcterms:modified>
</cp:coreProperties>
</file>