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3044" autoAdjust="0"/>
  </p:normalViewPr>
  <p:slideViewPr>
    <p:cSldViewPr>
      <p:cViewPr varScale="1">
        <p:scale>
          <a:sx n="41" d="100"/>
          <a:sy n="41" d="100"/>
        </p:scale>
        <p:origin x="-1502" y="-72"/>
      </p:cViewPr>
      <p:guideLst>
        <p:guide orient="horz" pos="2160"/>
        <p:guide pos="2880"/>
      </p:guideLst>
    </p:cSldViewPr>
  </p:slideViewPr>
  <p:notesTextViewPr>
    <p:cViewPr>
      <p:scale>
        <a:sx n="100" d="100"/>
        <a:sy n="100" d="100"/>
      </p:scale>
      <p:origin x="0" y="643"/>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853CA8F-2C89-4128-AEA3-8D95E984FFF2}" type="datetimeFigureOut">
              <a:rPr lang="en-US" smtClean="0"/>
              <a:t>10/25/2012</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A85C7A0-8E09-4384-BA98-F8F0ACED8D75}" type="slidenum">
              <a:rPr lang="en-US" smtClean="0"/>
              <a:t>‹#›</a:t>
            </a:fld>
            <a:endParaRPr lang="en-US"/>
          </a:p>
        </p:txBody>
      </p:sp>
    </p:spTree>
    <p:extLst>
      <p:ext uri="{BB962C8B-B14F-4D97-AF65-F5344CB8AC3E}">
        <p14:creationId xmlns:p14="http://schemas.microsoft.com/office/powerpoint/2010/main" val="34009261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800" dirty="0" smtClean="0">
                <a:cs typeface="Arial" pitchFamily="34" charset="0"/>
              </a:rPr>
              <a:t>GCOS and</a:t>
            </a:r>
            <a:r>
              <a:rPr lang="en-US" sz="1800" baseline="0" dirty="0" smtClean="0">
                <a:cs typeface="Arial" pitchFamily="34" charset="0"/>
              </a:rPr>
              <a:t> UNFCCC</a:t>
            </a:r>
            <a:endParaRPr lang="en-US" sz="1800" dirty="0" smtClean="0">
              <a:cs typeface="Arial" pitchFamily="34" charset="0"/>
            </a:endParaRPr>
          </a:p>
          <a:p>
            <a:pPr marL="342900" marR="0" lvl="1"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800" dirty="0" smtClean="0">
                <a:cs typeface="Arial" pitchFamily="34" charset="0"/>
              </a:rPr>
              <a:t>Formulating new Implementation Plan (2015-2016) Future activities will be subject to the outcome of a Sponsors’ review of the </a:t>
            </a:r>
            <a:r>
              <a:rPr lang="en-US" sz="1800" dirty="0" err="1" smtClean="0">
                <a:cs typeface="Arial" pitchFamily="34" charset="0"/>
              </a:rPr>
              <a:t>programme</a:t>
            </a:r>
            <a:r>
              <a:rPr lang="en-US" sz="1800" dirty="0" smtClean="0">
                <a:cs typeface="Arial" pitchFamily="34" charset="0"/>
              </a:rPr>
              <a:t> to be held over coming 12 months</a:t>
            </a:r>
          </a:p>
          <a:p>
            <a:pPr marL="342900" marR="0" lvl="1"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US" sz="1800" dirty="0" smtClean="0">
                <a:cs typeface="Arial" pitchFamily="34" charset="0"/>
              </a:rPr>
              <a:t>Final IP Plan in 2016 to SBSTA45/COP22</a:t>
            </a:r>
          </a:p>
          <a:p>
            <a:pPr marL="0" marR="0" lvl="1" indent="0" algn="l" defTabSz="914400" rtl="0" eaLnBrk="1" fontAlgn="auto" latinLnBrk="0" hangingPunct="1">
              <a:lnSpc>
                <a:spcPct val="100000"/>
              </a:lnSpc>
              <a:spcBef>
                <a:spcPts val="0"/>
              </a:spcBef>
              <a:spcAft>
                <a:spcPts val="0"/>
              </a:spcAft>
              <a:buClrTx/>
              <a:buSzTx/>
              <a:buFont typeface="Arial" pitchFamily="34" charset="0"/>
              <a:buNone/>
              <a:tabLst/>
              <a:defRPr/>
            </a:pPr>
            <a:r>
              <a:rPr lang="en-US" sz="1800" dirty="0" smtClean="0">
                <a:cs typeface="Arial" pitchFamily="34" charset="0"/>
              </a:rPr>
              <a:t>GFCS</a:t>
            </a:r>
          </a:p>
          <a:p>
            <a:pPr marL="342900" marR="0" lvl="1"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800" kern="0" dirty="0" smtClean="0"/>
              <a:t>Final</a:t>
            </a:r>
            <a:r>
              <a:rPr lang="en-AU" sz="1800" kern="0" baseline="0" dirty="0" smtClean="0"/>
              <a:t> proposal to be taken up at the 29 Oct Extraordinary Session</a:t>
            </a:r>
          </a:p>
          <a:p>
            <a:pPr marL="342900" marR="0" lvl="1" indent="-342900" algn="l" defTabSz="914400" rtl="0" eaLnBrk="1" fontAlgn="auto" latinLnBrk="0" hangingPunct="1">
              <a:lnSpc>
                <a:spcPct val="100000"/>
              </a:lnSpc>
              <a:spcBef>
                <a:spcPts val="0"/>
              </a:spcBef>
              <a:spcAft>
                <a:spcPts val="0"/>
              </a:spcAft>
              <a:buClrTx/>
              <a:buSzTx/>
              <a:buFont typeface="Arial" pitchFamily="34" charset="0"/>
              <a:buChar char="•"/>
              <a:tabLst/>
              <a:defRPr/>
            </a:pPr>
            <a:r>
              <a:rPr lang="en-AU" sz="1800" kern="0" baseline="0" dirty="0" smtClean="0"/>
              <a:t>Resolution states: “engagement of partner organizations will be essential to the success of GFCS which is ultimately about bringing the user and provider communities together in order to ensure full value is derived from climate information in the provision </a:t>
            </a:r>
            <a:r>
              <a:rPr lang="en-AU" sz="1800" kern="0" baseline="0" smtClean="0"/>
              <a:t>of services to end users.”</a:t>
            </a:r>
          </a:p>
          <a:p>
            <a:pPr marL="342900" marR="0" lvl="1" indent="-342900" algn="l" defTabSz="914400" rtl="0" eaLnBrk="1" fontAlgn="auto" latinLnBrk="0" hangingPunct="1">
              <a:lnSpc>
                <a:spcPct val="100000"/>
              </a:lnSpc>
              <a:spcBef>
                <a:spcPts val="0"/>
              </a:spcBef>
              <a:spcAft>
                <a:spcPts val="0"/>
              </a:spcAft>
              <a:buClrTx/>
              <a:buSzTx/>
              <a:buFont typeface="Arial" pitchFamily="34" charset="0"/>
              <a:buChar char="•"/>
              <a:tabLst/>
              <a:defRPr/>
            </a:pPr>
            <a:endParaRPr lang="en-AU" sz="1800" kern="0" dirty="0" smtClean="0"/>
          </a:p>
          <a:p>
            <a:pPr marL="0" marR="0" lvl="1" indent="0" algn="l" defTabSz="914400" rtl="0" eaLnBrk="1" fontAlgn="auto" latinLnBrk="0" hangingPunct="1">
              <a:lnSpc>
                <a:spcPct val="100000"/>
              </a:lnSpc>
              <a:spcBef>
                <a:spcPts val="0"/>
              </a:spcBef>
              <a:spcAft>
                <a:spcPts val="0"/>
              </a:spcAft>
              <a:buClrTx/>
              <a:buSzTx/>
              <a:buFontTx/>
              <a:buNone/>
              <a:tabLst/>
              <a:defRPr/>
            </a:pPr>
            <a:endParaRPr lang="en-US" sz="2000" dirty="0" smtClean="0">
              <a:cs typeface="Arial" pitchFamily="34" charset="0"/>
            </a:endParaRPr>
          </a:p>
        </p:txBody>
      </p:sp>
      <p:sp>
        <p:nvSpPr>
          <p:cNvPr id="4" name="Slide Number Placeholder 3"/>
          <p:cNvSpPr>
            <a:spLocks noGrp="1"/>
          </p:cNvSpPr>
          <p:nvPr>
            <p:ph type="sldNum" sz="quarter" idx="10"/>
          </p:nvPr>
        </p:nvSpPr>
        <p:spPr/>
        <p:txBody>
          <a:bodyPr/>
          <a:lstStyle/>
          <a:p>
            <a:fld id="{9A85C7A0-8E09-4384-BA98-F8F0ACED8D75}" type="slidenum">
              <a:rPr lang="en-US" smtClean="0"/>
              <a:t>1</a:t>
            </a:fld>
            <a:endParaRPr lang="en-US"/>
          </a:p>
        </p:txBody>
      </p:sp>
    </p:spTree>
    <p:extLst>
      <p:ext uri="{BB962C8B-B14F-4D97-AF65-F5344CB8AC3E}">
        <p14:creationId xmlns:p14="http://schemas.microsoft.com/office/powerpoint/2010/main" val="15710661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10/25/2012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10/25/2012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10/25/2012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10/25/2012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10/25/2012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10/25/2012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10/25/2012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10/25/2012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descr="Picture1.jpg"/>
          <p:cNvPicPr>
            <a:picLocks noChangeAspect="1"/>
          </p:cNvPicPr>
          <p:nvPr/>
        </p:nvPicPr>
        <p:blipFill>
          <a:blip r:embed="rId3" cstate="print"/>
          <a:srcRect b="80000"/>
          <a:stretch>
            <a:fillRect/>
          </a:stretch>
        </p:blipFill>
        <p:spPr>
          <a:xfrm>
            <a:off x="0" y="0"/>
            <a:ext cx="9144000" cy="1371600"/>
          </a:xfrm>
          <a:prstGeom prst="rect">
            <a:avLst/>
          </a:prstGeom>
        </p:spPr>
      </p:pic>
      <p:sp>
        <p:nvSpPr>
          <p:cNvPr id="5" name="Footer Placeholder 9"/>
          <p:cNvSpPr>
            <a:spLocks noGrp="1"/>
          </p:cNvSpPr>
          <p:nvPr>
            <p:ph type="ftr" sz="quarter" idx="11"/>
          </p:nvPr>
        </p:nvSpPr>
        <p:spPr>
          <a:xfrm>
            <a:off x="2057400" y="6492875"/>
            <a:ext cx="4724400" cy="365125"/>
          </a:xfrm>
        </p:spPr>
        <p:txBody>
          <a:bodyPr/>
          <a:lstStyle/>
          <a:p>
            <a:pPr>
              <a:defRPr/>
            </a:pPr>
            <a:r>
              <a:rPr lang="en-US" b="1" dirty="0">
                <a:solidFill>
                  <a:schemeClr val="tx1">
                    <a:lumMod val="65000"/>
                    <a:lumOff val="35000"/>
                  </a:schemeClr>
                </a:solidFill>
                <a:latin typeface="Book Antiqua" pitchFamily="18" charset="0"/>
              </a:rPr>
              <a:t>The </a:t>
            </a:r>
            <a:r>
              <a:rPr lang="en-US" b="1" dirty="0" smtClean="0">
                <a:solidFill>
                  <a:schemeClr val="tx1">
                    <a:lumMod val="65000"/>
                    <a:lumOff val="35000"/>
                  </a:schemeClr>
                </a:solidFill>
                <a:latin typeface="Book Antiqua" pitchFamily="18" charset="0"/>
              </a:rPr>
              <a:t>26</a:t>
            </a:r>
            <a:r>
              <a:rPr lang="en-US" b="1" baseline="30000" dirty="0" smtClean="0">
                <a:solidFill>
                  <a:schemeClr val="tx1">
                    <a:lumMod val="65000"/>
                    <a:lumOff val="35000"/>
                  </a:schemeClr>
                </a:solidFill>
                <a:latin typeface="Book Antiqua" pitchFamily="18" charset="0"/>
              </a:rPr>
              <a:t>th</a:t>
            </a:r>
            <a:r>
              <a:rPr lang="en-US" b="1" dirty="0" smtClean="0">
                <a:solidFill>
                  <a:schemeClr val="tx1">
                    <a:lumMod val="65000"/>
                    <a:lumOff val="35000"/>
                  </a:schemeClr>
                </a:solidFill>
                <a:latin typeface="Book Antiqua" pitchFamily="18" charset="0"/>
              </a:rPr>
              <a:t>  CEOS Plenary – Bengaluru, India - 24-27 October, 2012</a:t>
            </a:r>
            <a:endParaRPr lang="en-US" b="1" dirty="0"/>
          </a:p>
        </p:txBody>
      </p:sp>
      <p:pic>
        <p:nvPicPr>
          <p:cNvPr id="7" name="Picture 2"/>
          <p:cNvPicPr>
            <a:picLocks noChangeAspect="1" noChangeArrowheads="1"/>
          </p:cNvPicPr>
          <p:nvPr/>
        </p:nvPicPr>
        <p:blipFill>
          <a:blip r:embed="rId4" cstate="print"/>
          <a:srcRect/>
          <a:stretch>
            <a:fillRect/>
          </a:stretch>
        </p:blipFill>
        <p:spPr bwMode="auto">
          <a:xfrm>
            <a:off x="0" y="0"/>
            <a:ext cx="1295400" cy="844596"/>
          </a:xfrm>
          <a:prstGeom prst="rect">
            <a:avLst/>
          </a:prstGeom>
          <a:noFill/>
          <a:ln w="12700">
            <a:noFill/>
            <a:miter lim="800000"/>
            <a:headEnd/>
            <a:tailEnd/>
          </a:ln>
        </p:spPr>
      </p:pic>
      <p:sp>
        <p:nvSpPr>
          <p:cNvPr id="13" name="Title 1"/>
          <p:cNvSpPr txBox="1">
            <a:spLocks/>
          </p:cNvSpPr>
          <p:nvPr/>
        </p:nvSpPr>
        <p:spPr bwMode="auto">
          <a:xfrm>
            <a:off x="1295400" y="133815"/>
            <a:ext cx="7772400" cy="6096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r" defTabSz="914400" rtl="0" eaLnBrk="1" fontAlgn="base" latinLnBrk="0" hangingPunct="1">
              <a:lnSpc>
                <a:spcPct val="100000"/>
              </a:lnSpc>
              <a:spcBef>
                <a:spcPct val="0"/>
              </a:spcBef>
              <a:spcAft>
                <a:spcPct val="0"/>
              </a:spcAft>
              <a:buClrTx/>
              <a:buSzTx/>
              <a:buFontTx/>
              <a:buNone/>
              <a:tabLst/>
              <a:defRPr/>
            </a:pPr>
            <a:r>
              <a:rPr lang="en-US" sz="2800" b="1" kern="0" dirty="0" smtClean="0">
                <a:solidFill>
                  <a:srgbClr val="FFFFFF"/>
                </a:solidFill>
                <a:latin typeface="Tahoma" pitchFamily="-106" charset="0"/>
                <a:ea typeface="ＭＳ Ｐゴシック" pitchFamily="-106" charset="-128"/>
                <a:cs typeface="Tahoma" pitchFamily="-106" charset="0"/>
              </a:rPr>
              <a:t>Climate Session – Concluding Discussion</a:t>
            </a:r>
            <a:endParaRPr kumimoji="0" lang="en-US" sz="2800" b="1" i="0" u="none" strike="noStrike" kern="0" cap="none" spc="0" normalizeH="0" baseline="0" noProof="0" dirty="0" smtClean="0">
              <a:ln>
                <a:noFill/>
              </a:ln>
              <a:solidFill>
                <a:srgbClr val="FFFFFF"/>
              </a:solidFill>
              <a:effectLst/>
              <a:uLnTx/>
              <a:uFillTx/>
              <a:latin typeface="Tahoma" pitchFamily="-106" charset="0"/>
              <a:ea typeface="ＭＳ Ｐゴシック" pitchFamily="-106" charset="-128"/>
              <a:cs typeface="Tahoma" pitchFamily="-106" charset="0"/>
            </a:endParaRPr>
          </a:p>
        </p:txBody>
      </p:sp>
      <p:sp>
        <p:nvSpPr>
          <p:cNvPr id="17" name="Rectangle 3"/>
          <p:cNvSpPr txBox="1">
            <a:spLocks noChangeArrowheads="1"/>
          </p:cNvSpPr>
          <p:nvPr/>
        </p:nvSpPr>
        <p:spPr bwMode="auto">
          <a:xfrm>
            <a:off x="0" y="1371600"/>
            <a:ext cx="9067800" cy="5257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marL="457200" indent="-457200">
              <a:spcBef>
                <a:spcPct val="20000"/>
              </a:spcBef>
              <a:buFont typeface="+mj-lt"/>
              <a:buAutoNum type="arabicPeriod"/>
            </a:pPr>
            <a:r>
              <a:rPr lang="en-AU" sz="2000" kern="0" dirty="0" smtClean="0">
                <a:solidFill>
                  <a:schemeClr val="tx1">
                    <a:lumMod val="95000"/>
                    <a:lumOff val="5000"/>
                  </a:schemeClr>
                </a:solidFill>
              </a:rPr>
              <a:t>What are the roles </a:t>
            </a:r>
            <a:r>
              <a:rPr lang="en-AU" sz="2000" kern="0" dirty="0">
                <a:solidFill>
                  <a:schemeClr val="tx1">
                    <a:lumMod val="95000"/>
                    <a:lumOff val="5000"/>
                  </a:schemeClr>
                </a:solidFill>
              </a:rPr>
              <a:t>for the Virtual Constellations and </a:t>
            </a:r>
            <a:r>
              <a:rPr lang="en-AU" sz="2000" kern="0" dirty="0" err="1">
                <a:solidFill>
                  <a:schemeClr val="tx1">
                    <a:lumMod val="95000"/>
                    <a:lumOff val="5000"/>
                  </a:schemeClr>
                </a:solidFill>
              </a:rPr>
              <a:t>WGClimate</a:t>
            </a:r>
            <a:r>
              <a:rPr lang="en-AU" sz="2000" kern="0" dirty="0">
                <a:solidFill>
                  <a:schemeClr val="tx1">
                    <a:lumMod val="95000"/>
                    <a:lumOff val="5000"/>
                  </a:schemeClr>
                </a:solidFill>
              </a:rPr>
              <a:t> in the coordination of ECV </a:t>
            </a:r>
            <a:r>
              <a:rPr lang="en-AU" sz="2000" kern="0" dirty="0" smtClean="0">
                <a:solidFill>
                  <a:schemeClr val="tx1">
                    <a:lumMod val="95000"/>
                    <a:lumOff val="5000"/>
                  </a:schemeClr>
                </a:solidFill>
              </a:rPr>
              <a:t>development</a:t>
            </a:r>
            <a:r>
              <a:rPr lang="en-AU" sz="2000" kern="0" dirty="0" smtClean="0">
                <a:solidFill>
                  <a:srgbClr val="0000FF"/>
                </a:solidFill>
              </a:rPr>
              <a:t>;  is t</a:t>
            </a:r>
            <a:r>
              <a:rPr lang="en-US" sz="2000" dirty="0" smtClean="0">
                <a:solidFill>
                  <a:srgbClr val="0000FF"/>
                </a:solidFill>
              </a:rPr>
              <a:t>he </a:t>
            </a:r>
            <a:r>
              <a:rPr lang="en-US" sz="2000" dirty="0">
                <a:solidFill>
                  <a:srgbClr val="0000FF"/>
                </a:solidFill>
              </a:rPr>
              <a:t>proposed approach/focus </a:t>
            </a:r>
            <a:r>
              <a:rPr lang="en-US" sz="2000" dirty="0" smtClean="0">
                <a:solidFill>
                  <a:srgbClr val="0000FF"/>
                </a:solidFill>
              </a:rPr>
              <a:t>acceptable?</a:t>
            </a:r>
            <a:endParaRPr lang="en-US" sz="2000" dirty="0">
              <a:solidFill>
                <a:srgbClr val="0000FF"/>
              </a:solidFill>
            </a:endParaRPr>
          </a:p>
          <a:p>
            <a:pPr marL="457200" indent="-457200">
              <a:spcBef>
                <a:spcPct val="20000"/>
              </a:spcBef>
              <a:buFont typeface="+mj-lt"/>
              <a:buAutoNum type="arabicPeriod"/>
            </a:pPr>
            <a:r>
              <a:rPr lang="en-US" sz="2000" dirty="0" smtClean="0"/>
              <a:t>Does the Plenary endorse the merging </a:t>
            </a:r>
            <a:r>
              <a:rPr lang="en-US" sz="2000" dirty="0"/>
              <a:t>of Climate SBA and </a:t>
            </a:r>
            <a:r>
              <a:rPr lang="en-US" sz="2000" dirty="0" err="1" smtClean="0"/>
              <a:t>WGClimate</a:t>
            </a:r>
            <a:r>
              <a:rPr lang="en-US" sz="2000" dirty="0" smtClean="0"/>
              <a:t>?</a:t>
            </a:r>
          </a:p>
          <a:p>
            <a:pPr marL="457200" indent="-457200">
              <a:spcBef>
                <a:spcPct val="20000"/>
              </a:spcBef>
              <a:buFont typeface="+mj-lt"/>
              <a:buAutoNum type="arabicPeriod"/>
            </a:pPr>
            <a:r>
              <a:rPr lang="en-US" sz="2000" dirty="0">
                <a:solidFill>
                  <a:srgbClr val="0000FF"/>
                </a:solidFill>
              </a:rPr>
              <a:t>ECV Inventory </a:t>
            </a:r>
            <a:r>
              <a:rPr lang="en-US" sz="2000" dirty="0" smtClean="0">
                <a:solidFill>
                  <a:srgbClr val="0000FF"/>
                </a:solidFill>
              </a:rPr>
              <a:t>; </a:t>
            </a:r>
            <a:r>
              <a:rPr lang="en-US" sz="2000" dirty="0" smtClean="0"/>
              <a:t>are there any identified impediments that Agencies care to share?</a:t>
            </a:r>
            <a:endParaRPr lang="en-US" sz="2000" dirty="0"/>
          </a:p>
          <a:p>
            <a:pPr marL="457200" indent="-457200">
              <a:spcBef>
                <a:spcPct val="20000"/>
              </a:spcBef>
              <a:buFont typeface="+mj-lt"/>
              <a:buAutoNum type="arabicPeriod"/>
            </a:pPr>
            <a:r>
              <a:rPr lang="en-US" sz="2000" dirty="0">
                <a:solidFill>
                  <a:srgbClr val="0000FF"/>
                </a:solidFill>
              </a:rPr>
              <a:t>External linkages/governance: Architecture activity (w/ CGMS-WMO), SCOPE-CM Phase 2, WDAC – looking to CSS for insight</a:t>
            </a:r>
          </a:p>
          <a:p>
            <a:pPr marL="914400" lvl="1" indent="-457200">
              <a:spcBef>
                <a:spcPct val="20000"/>
              </a:spcBef>
              <a:buFont typeface="Arial" pitchFamily="34" charset="0"/>
              <a:buChar char="•"/>
            </a:pPr>
            <a:r>
              <a:rPr lang="en-AU" kern="0" dirty="0" smtClean="0">
                <a:solidFill>
                  <a:schemeClr val="tx1">
                    <a:lumMod val="95000"/>
                    <a:lumOff val="5000"/>
                  </a:schemeClr>
                </a:solidFill>
              </a:rPr>
              <a:t>What are the future </a:t>
            </a:r>
            <a:r>
              <a:rPr lang="en-AU" kern="0" dirty="0" smtClean="0">
                <a:solidFill>
                  <a:schemeClr val="tx1">
                    <a:lumMod val="95000"/>
                    <a:lumOff val="5000"/>
                  </a:schemeClr>
                </a:solidFill>
              </a:rPr>
              <a:t>directions for the Climate </a:t>
            </a:r>
            <a:r>
              <a:rPr lang="en-AU" kern="0" dirty="0" smtClean="0">
                <a:solidFill>
                  <a:schemeClr val="tx1">
                    <a:lumMod val="95000"/>
                    <a:lumOff val="5000"/>
                  </a:schemeClr>
                </a:solidFill>
              </a:rPr>
              <a:t>Architecture?</a:t>
            </a:r>
          </a:p>
          <a:p>
            <a:pPr marL="457200" indent="-457200">
              <a:spcBef>
                <a:spcPct val="20000"/>
              </a:spcBef>
              <a:buFont typeface="+mj-lt"/>
              <a:buAutoNum type="arabicPeriod"/>
            </a:pPr>
            <a:r>
              <a:rPr lang="en-AU" sz="2000" kern="0" dirty="0" smtClean="0">
                <a:solidFill>
                  <a:schemeClr val="tx1">
                    <a:lumMod val="95000"/>
                    <a:lumOff val="5000"/>
                  </a:schemeClr>
                </a:solidFill>
              </a:rPr>
              <a:t>Does CEOS anticipate a continued coordination role with GCOS in preparation of GCOS IPs/Satellite Supplements/CEOS Responses and how will that role change with the links to GFCS, UNEP, and other initiatives?</a:t>
            </a:r>
          </a:p>
          <a:p>
            <a:pPr marL="457200" indent="-457200">
              <a:spcBef>
                <a:spcPct val="20000"/>
              </a:spcBef>
              <a:buFont typeface="+mj-lt"/>
              <a:buAutoNum type="arabicPeriod"/>
            </a:pPr>
            <a:r>
              <a:rPr lang="en-AU" sz="2000" kern="0" dirty="0" smtClean="0"/>
              <a:t>Speaking of GFCS, what are the recent </a:t>
            </a:r>
            <a:r>
              <a:rPr lang="en-AU" sz="2000" kern="0" dirty="0"/>
              <a:t>developments </a:t>
            </a:r>
            <a:r>
              <a:rPr lang="en-AU" sz="2000" kern="0" dirty="0" smtClean="0"/>
              <a:t> </a:t>
            </a:r>
            <a:r>
              <a:rPr lang="en-AU" sz="2000" kern="0" dirty="0"/>
              <a:t>and potential CEOS </a:t>
            </a:r>
            <a:r>
              <a:rPr lang="en-AU" sz="2000" kern="0" dirty="0" smtClean="0"/>
              <a:t>engagement?</a:t>
            </a:r>
          </a:p>
          <a:p>
            <a:pPr marL="914400" lvl="1" indent="-457200">
              <a:spcBef>
                <a:spcPct val="20000"/>
              </a:spcBef>
              <a:buFont typeface="Arial" pitchFamily="34" charset="0"/>
              <a:buChar char="•"/>
            </a:pPr>
            <a:r>
              <a:rPr lang="en-AU" kern="0" dirty="0" smtClean="0"/>
              <a:t>Resolution calls on </a:t>
            </a:r>
            <a:r>
              <a:rPr lang="en-AU" kern="0" smtClean="0"/>
              <a:t>relevant organizations </a:t>
            </a:r>
            <a:r>
              <a:rPr lang="en-AU" kern="0" dirty="0" smtClean="0"/>
              <a:t>to support implementation through appropriate engagement; how </a:t>
            </a:r>
            <a:r>
              <a:rPr lang="en-AU" kern="0" dirty="0"/>
              <a:t>should CEOS Agencies engage</a:t>
            </a:r>
            <a:r>
              <a:rPr lang="en-AU" kern="0" dirty="0" smtClean="0"/>
              <a:t>?</a:t>
            </a:r>
            <a:endParaRPr lang="en-AU" kern="0" dirty="0" smtClean="0">
              <a:solidFill>
                <a:schemeClr val="tx1">
                  <a:lumMod val="95000"/>
                  <a:lumOff val="5000"/>
                </a:schemeClr>
              </a:solidFill>
            </a:endParaRPr>
          </a:p>
          <a:p>
            <a:pPr marL="457200" indent="-457200">
              <a:spcBef>
                <a:spcPct val="20000"/>
              </a:spcBef>
              <a:buFont typeface="+mj-lt"/>
              <a:buAutoNum type="arabicPeriod"/>
            </a:pPr>
            <a:endParaRPr lang="en-AU" sz="2000" kern="0" dirty="0" smtClean="0">
              <a:solidFill>
                <a:schemeClr val="tx1">
                  <a:lumMod val="95000"/>
                  <a:lumOff val="5000"/>
                </a:schemeClr>
              </a:solidFill>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85</TotalTime>
  <Words>266</Words>
  <Application>Microsoft Office PowerPoint</Application>
  <PresentationFormat>On-screen Show (4:3)</PresentationFormat>
  <Paragraphs>17</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Kerry Sawyer</dc:creator>
  <cp:lastModifiedBy>Kerry Sawyer</cp:lastModifiedBy>
  <cp:revision>16</cp:revision>
  <dcterms:created xsi:type="dcterms:W3CDTF">2006-08-16T00:00:00Z</dcterms:created>
  <dcterms:modified xsi:type="dcterms:W3CDTF">2012-10-26T00:30:46Z</dcterms:modified>
</cp:coreProperties>
</file>