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7" r:id="rId3"/>
    <p:sldId id="282" r:id="rId4"/>
    <p:sldId id="285" r:id="rId5"/>
    <p:sldId id="28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96" autoAdjust="0"/>
  </p:normalViewPr>
  <p:slideViewPr>
    <p:cSldViewPr>
      <p:cViewPr>
        <p:scale>
          <a:sx n="68" d="100"/>
          <a:sy n="68" d="100"/>
        </p:scale>
        <p:origin x="-104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7B659-EE71-44F3-89BD-2B91659E97CC}" type="datetimeFigureOut">
              <a:rPr lang="en-GB" smtClean="0"/>
              <a:t>26/10/2012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69AC0-D50E-457A-8D59-54ACB7168D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2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fund.org/museum-of-london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02530" indent="-27020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80814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13140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45466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77792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1011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42443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7476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73D951A-75E5-4985-A626-8CE3E90DAC97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3</a:t>
            </a:fld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1749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02530" indent="-27020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80814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13140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45466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77792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1011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42443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7476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02530" indent="-27020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80814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13140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45466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77792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1011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42443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7476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73D951A-75E5-4985-A626-8CE3E90DAC97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4</a:t>
            </a:fld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1749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02530" indent="-27020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080814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13140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45466" indent="-216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377792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1011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242443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674768" indent="-216162" defTabSz="4323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n-cs"/>
              </a:rPr>
              <a:t>Author / Credits: Dutch School, </a:t>
            </a:r>
            <a:r>
              <a:rPr lang="en-US" b="1" dirty="0" smtClean="0">
                <a:cs typeface="+mn-cs"/>
                <a:hlinkClick r:id="rId3"/>
              </a:rPr>
              <a:t>Museum of London</a:t>
            </a:r>
            <a:endParaRPr lang="en-US" b="1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5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27868" indent="-279949" defTabSz="9145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19797" indent="-223959" defTabSz="9145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67716" indent="-223959" defTabSz="9145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15635" indent="-223959" defTabSz="9145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63554" indent="-223959" defTabSz="9145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11472" indent="-223959" defTabSz="9145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59391" indent="-223959" defTabSz="9145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07310" indent="-223959" defTabSz="9145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BDC8267-DE04-4137-B765-553A3B78365C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icture1.jpg"/>
          <p:cNvPicPr>
            <a:picLocks noChangeAspect="1"/>
          </p:cNvPicPr>
          <p:nvPr userDrawn="1"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2" descr="C:\Users\ipetitev\Pictures\ESA logo\logotype_files\logo_standard_2co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644" y="15875"/>
            <a:ext cx="1363356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37325"/>
            <a:ext cx="3886200" cy="365125"/>
          </a:xfrm>
        </p:spPr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i="0" baseline="0"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3.JPG"/>
          <p:cNvPicPr>
            <a:picLocks noChangeAspect="1"/>
          </p:cNvPicPr>
          <p:nvPr/>
        </p:nvPicPr>
        <p:blipFill>
          <a:blip r:embed="rId2" cstate="print"/>
          <a:srcRect l="1639" b="9294"/>
          <a:stretch>
            <a:fillRect/>
          </a:stretch>
        </p:blipFill>
        <p:spPr>
          <a:xfrm>
            <a:off x="0" y="-22274"/>
            <a:ext cx="9144000" cy="6858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1066800" y="381000"/>
            <a:ext cx="6934200" cy="20574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CEOS Contribution to Disaster Risk </a:t>
            </a:r>
            <a:r>
              <a:rPr lang="en-US" dirty="0" smtClean="0">
                <a:solidFill>
                  <a:schemeClr val="bg1"/>
                </a:solidFill>
              </a:rPr>
              <a:t>Management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Way Forward </a:t>
            </a:r>
          </a:p>
        </p:txBody>
      </p:sp>
      <p:sp>
        <p:nvSpPr>
          <p:cNvPr id="14" name="Rectangle 43"/>
          <p:cNvSpPr txBox="1">
            <a:spLocks noChangeArrowheads="1"/>
          </p:cNvSpPr>
          <p:nvPr/>
        </p:nvSpPr>
        <p:spPr>
          <a:xfrm>
            <a:off x="1905000" y="2514600"/>
            <a:ext cx="4826977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 </a:t>
            </a:r>
          </a:p>
        </p:txBody>
      </p:sp>
      <p:sp>
        <p:nvSpPr>
          <p:cNvPr id="15" name="Rectangle 43"/>
          <p:cNvSpPr txBox="1">
            <a:spLocks noChangeArrowheads="1"/>
          </p:cNvSpPr>
          <p:nvPr/>
        </p:nvSpPr>
        <p:spPr>
          <a:xfrm>
            <a:off x="2057400" y="3200400"/>
            <a:ext cx="5181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Ivan </a:t>
            </a:r>
            <a:r>
              <a:rPr kumimoji="0" lang="en-GB" altLang="ja-JP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Petiteville</a:t>
            </a:r>
            <a:r>
              <a:rPr kumimoji="0" lang="en-GB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, ESA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altLang="ja-JP" sz="2800" dirty="0" smtClean="0">
                <a:solidFill>
                  <a:schemeClr val="bg1"/>
                </a:solidFill>
                <a:latin typeface="Calibri" pitchFamily="34" charset="0"/>
                <a:ea typeface="ＭＳ Ｐゴシック" pitchFamily="50" charset="-128"/>
              </a:rPr>
              <a:t>on behalf of the Ad Hoc CEOS DRM Team</a:t>
            </a:r>
            <a:endParaRPr kumimoji="0" lang="en-GB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  <p:pic>
        <p:nvPicPr>
          <p:cNvPr id="1026" name="Picture 2" descr="C:\Users\ipetitev\Pictures\ESA logo\logotype_files\logo_standard_2co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447800" cy="71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013688" cy="365125"/>
          </a:xfrm>
        </p:spPr>
        <p:txBody>
          <a:bodyPr/>
          <a:lstStyle/>
          <a:p>
            <a:r>
              <a:rPr lang="en-US" dirty="0" smtClean="0"/>
              <a:t>26th  CEOS Plenary – Bengaluru, India - 24-27 Oct.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Relationship &amp; coordination with on-going CEOS disaster activities needs to be clarified and consolidated.</a:t>
            </a:r>
          </a:p>
          <a:p>
            <a:endParaRPr lang="en-GB" dirty="0"/>
          </a:p>
          <a:p>
            <a:r>
              <a:rPr lang="en-GB" dirty="0" smtClean="0"/>
              <a:t>Worries that some proposed actions could draw too many resources from </a:t>
            </a:r>
            <a:r>
              <a:rPr lang="en-GB" dirty="0"/>
              <a:t>on-going CEOS disaster activities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Some Agencies find the plan of actions too ambitious for the time being and rather recommend a phased approach</a:t>
            </a:r>
            <a:endParaRPr lang="en-GB" dirty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52400" y="0"/>
            <a:ext cx="8229600" cy="1143000"/>
          </a:xfrm>
        </p:spPr>
        <p:txBody>
          <a:bodyPr/>
          <a:lstStyle/>
          <a:p>
            <a:r>
              <a:rPr lang="en-GB" dirty="0" smtClean="0"/>
              <a:t>Summary of CEOS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Principals’ Comments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23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smtClean="0">
                <a:ea typeface="ＭＳ Ｐゴシック" pitchFamily="34" charset="-128"/>
                <a:cs typeface="Tahoma" pitchFamily="34" charset="0"/>
              </a:rPr>
              <a:t>CEOS Vision for DRM: </a:t>
            </a:r>
            <a:br>
              <a:rPr lang="en-US" sz="4000" b="1" dirty="0" smtClean="0">
                <a:ea typeface="ＭＳ Ｐゴシック" pitchFamily="34" charset="-128"/>
                <a:cs typeface="Tahoma" pitchFamily="34" charset="0"/>
              </a:rPr>
            </a:br>
            <a:r>
              <a:rPr lang="en-US" sz="4000" b="1" dirty="0" smtClean="0">
                <a:ea typeface="ＭＳ Ｐゴシック" pitchFamily="34" charset="-128"/>
                <a:cs typeface="Tahoma" pitchFamily="34" charset="0"/>
              </a:rPr>
              <a:t>5+3 Actions</a:t>
            </a:r>
            <a:endParaRPr lang="en-US" sz="4000" b="1" dirty="0">
              <a:ea typeface="ＭＳ Ｐゴシック" pitchFamily="34" charset="-128"/>
              <a:cs typeface="Tahoma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6304" y="1258877"/>
            <a:ext cx="8855653" cy="5675323"/>
          </a:xfrm>
          <a:prstGeom prst="rect">
            <a:avLst/>
          </a:prstGeom>
          <a:solidFill>
            <a:srgbClr val="C6CABE"/>
          </a:solidFill>
        </p:spPr>
        <p:txBody>
          <a:bodyPr>
            <a:normAutofit fontScale="4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US" sz="5000" u="sng" dirty="0" smtClean="0"/>
              <a:t>5 Major Actions:</a:t>
            </a:r>
          </a:p>
          <a:p>
            <a:pPr marL="0" indent="0">
              <a:buNone/>
              <a:defRPr/>
            </a:pPr>
            <a:endParaRPr lang="en-US" sz="2900" u="sng" dirty="0" smtClean="0"/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sz="3500" dirty="0"/>
              <a:t>Define a Global Satellite Observation Strategy for DRM</a:t>
            </a:r>
            <a:r>
              <a:rPr lang="en-US" sz="3500" b="0" dirty="0" smtClean="0"/>
              <a:t>	</a:t>
            </a:r>
            <a:r>
              <a:rPr lang="en-US" sz="2900" b="0" dirty="0" smtClean="0"/>
              <a:t>	</a:t>
            </a:r>
            <a:endParaRPr lang="en-US" sz="4700" b="0" dirty="0" smtClean="0"/>
          </a:p>
          <a:p>
            <a:pPr marL="914400" lvl="1" indent="-514350">
              <a:defRPr/>
            </a:pPr>
            <a:r>
              <a:rPr lang="en-US" sz="2500" b="0" dirty="0" smtClean="0">
                <a:solidFill>
                  <a:srgbClr val="0070C0"/>
                </a:solidFill>
              </a:rPr>
              <a:t>Detailed assessment of needs, gaps and definition of  observation requirements in terms of EO data (similar to FCT and JECAM)</a:t>
            </a:r>
          </a:p>
          <a:p>
            <a:pPr marL="914400" lvl="1" indent="-514350">
              <a:defRPr/>
            </a:pPr>
            <a:r>
              <a:rPr lang="en-US" sz="2500" b="0" dirty="0" smtClean="0">
                <a:solidFill>
                  <a:srgbClr val="0070C0"/>
                </a:solidFill>
              </a:rPr>
              <a:t>Definition of strategy in response </a:t>
            </a:r>
            <a:r>
              <a:rPr lang="en-US" sz="2500" b="0" dirty="0">
                <a:solidFill>
                  <a:srgbClr val="0070C0"/>
                </a:solidFill>
              </a:rPr>
              <a:t>to </a:t>
            </a:r>
            <a:r>
              <a:rPr lang="en-US" sz="2500" b="0" dirty="0" smtClean="0">
                <a:solidFill>
                  <a:srgbClr val="0070C0"/>
                </a:solidFill>
              </a:rPr>
              <a:t>observation  requirements; includes definition of a DRM </a:t>
            </a:r>
            <a:r>
              <a:rPr lang="en-US" sz="2500" b="0" dirty="0">
                <a:solidFill>
                  <a:srgbClr val="0070C0"/>
                </a:solidFill>
              </a:rPr>
              <a:t>B</a:t>
            </a:r>
            <a:r>
              <a:rPr lang="en-US" sz="2500" b="0" dirty="0" smtClean="0">
                <a:solidFill>
                  <a:srgbClr val="0070C0"/>
                </a:solidFill>
              </a:rPr>
              <a:t>aseline </a:t>
            </a:r>
            <a:r>
              <a:rPr lang="en-US" sz="2500" b="0" dirty="0">
                <a:solidFill>
                  <a:srgbClr val="0070C0"/>
                </a:solidFill>
              </a:rPr>
              <a:t>D</a:t>
            </a:r>
            <a:r>
              <a:rPr lang="en-US" sz="2500" b="0" dirty="0" smtClean="0">
                <a:solidFill>
                  <a:srgbClr val="0070C0"/>
                </a:solidFill>
              </a:rPr>
              <a:t>ataset </a:t>
            </a:r>
            <a:r>
              <a:rPr lang="en-CA" sz="2500" b="0" dirty="0" smtClean="0">
                <a:solidFill>
                  <a:srgbClr val="0070C0"/>
                </a:solidFill>
              </a:rPr>
              <a:t>(</a:t>
            </a:r>
            <a:r>
              <a:rPr lang="en-CA" sz="2500" b="0" dirty="0">
                <a:solidFill>
                  <a:srgbClr val="0070C0"/>
                </a:solidFill>
              </a:rPr>
              <a:t>data at no cost for selected observations/selected themes &amp; limited </a:t>
            </a:r>
            <a:r>
              <a:rPr lang="en-CA" sz="2500" b="0" dirty="0" smtClean="0">
                <a:solidFill>
                  <a:srgbClr val="0070C0"/>
                </a:solidFill>
              </a:rPr>
              <a:t>geography</a:t>
            </a:r>
            <a:r>
              <a:rPr lang="en-US" sz="2500" b="0" dirty="0" smtClean="0">
                <a:solidFill>
                  <a:srgbClr val="0070C0"/>
                </a:solidFill>
              </a:rPr>
              <a:t>). Includes existing strategic plans such as Charter.</a:t>
            </a:r>
            <a:r>
              <a:rPr lang="en-US" sz="2500" b="0" dirty="0" smtClean="0">
                <a:solidFill>
                  <a:srgbClr val="0070C0"/>
                </a:solidFill>
                <a:hlinkClick r:id="rId3" action="ppaction://hlinksldjump"/>
              </a:rPr>
              <a:t> </a:t>
            </a:r>
            <a:endParaRPr lang="en-US" sz="2500" b="0" dirty="0" smtClean="0">
              <a:solidFill>
                <a:srgbClr val="0070C0"/>
              </a:solidFill>
            </a:endParaRPr>
          </a:p>
          <a:p>
            <a:pPr marL="914400" lvl="1" indent="-514350">
              <a:defRPr/>
            </a:pPr>
            <a:endParaRPr lang="en-US" sz="2900" b="0" dirty="0"/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sz="3500" dirty="0"/>
              <a:t>Implement </a:t>
            </a:r>
            <a:r>
              <a:rPr lang="en-US" sz="3500" dirty="0" smtClean="0"/>
              <a:t>the </a:t>
            </a:r>
            <a:r>
              <a:rPr lang="en-US" sz="3500" dirty="0"/>
              <a:t>Global Satellite Observation Strategy for </a:t>
            </a:r>
            <a:r>
              <a:rPr lang="en-US" sz="3500" dirty="0" smtClean="0"/>
              <a:t>DRM </a:t>
            </a:r>
            <a:endParaRPr lang="en-US" sz="3500" b="0" dirty="0" smtClean="0"/>
          </a:p>
          <a:p>
            <a:pPr marL="914400" lvl="1" indent="-514350">
              <a:defRPr/>
            </a:pPr>
            <a:r>
              <a:rPr lang="en-US" sz="2500" b="0" dirty="0" smtClean="0">
                <a:solidFill>
                  <a:srgbClr val="0070C0"/>
                </a:solidFill>
              </a:rPr>
              <a:t>each CEOS </a:t>
            </a:r>
            <a:r>
              <a:rPr lang="en-US" sz="2500" b="0" dirty="0">
                <a:solidFill>
                  <a:srgbClr val="0070C0"/>
                </a:solidFill>
              </a:rPr>
              <a:t>agency to acquire, process and archive the EO satellite </a:t>
            </a:r>
            <a:r>
              <a:rPr lang="en-US" sz="2500" b="0" dirty="0" smtClean="0">
                <a:solidFill>
                  <a:srgbClr val="0070C0"/>
                </a:solidFill>
              </a:rPr>
              <a:t>data and products (e.g. L0 to L2)</a:t>
            </a:r>
            <a:endParaRPr lang="en-US" sz="2500" b="0" dirty="0">
              <a:solidFill>
                <a:srgbClr val="0070C0"/>
              </a:solidFill>
            </a:endParaRPr>
          </a:p>
          <a:p>
            <a:pPr marL="914400" lvl="1" indent="-514350">
              <a:defRPr/>
            </a:pPr>
            <a:endParaRPr lang="en-US" sz="2700" b="0" dirty="0" smtClean="0"/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sz="3500" dirty="0" smtClean="0"/>
              <a:t>Set up a </a:t>
            </a:r>
            <a:r>
              <a:rPr lang="en-US" sz="3500" dirty="0"/>
              <a:t>virtual repository for DRM-relevant data / products  / information from both space agencies and DRM-Users and make the repository content accessible to all DRM users</a:t>
            </a:r>
            <a:r>
              <a:rPr lang="en-US" sz="3500" b="0" dirty="0"/>
              <a:t> </a:t>
            </a:r>
            <a:endParaRPr lang="en-US" sz="2800" b="0" i="1" dirty="0"/>
          </a:p>
          <a:p>
            <a:pPr marL="0" indent="0">
              <a:buNone/>
              <a:defRPr/>
            </a:pPr>
            <a:r>
              <a:rPr lang="en-US" sz="1250" dirty="0" smtClean="0"/>
              <a:t> </a:t>
            </a:r>
          </a:p>
          <a:p>
            <a:pPr marL="914400" lvl="1" indent="-514350">
              <a:defRPr/>
            </a:pPr>
            <a:r>
              <a:rPr lang="en-US" sz="2500" b="0" dirty="0" smtClean="0">
                <a:solidFill>
                  <a:srgbClr val="0070C0"/>
                </a:solidFill>
              </a:rPr>
              <a:t>provide DRM user community with  a series of tools to discover &amp; access EO data through DRM-dedicated web portal (one stop shop)</a:t>
            </a:r>
            <a:r>
              <a:rPr lang="en-CA" sz="2500" b="0" dirty="0" smtClean="0">
                <a:solidFill>
                  <a:srgbClr val="0070C0"/>
                </a:solidFill>
              </a:rPr>
              <a:t>; includes access to DRM </a:t>
            </a:r>
            <a:r>
              <a:rPr lang="en-CA" sz="2500" b="0" dirty="0">
                <a:solidFill>
                  <a:srgbClr val="0070C0"/>
                </a:solidFill>
              </a:rPr>
              <a:t>Baseline Dataset </a:t>
            </a:r>
            <a:r>
              <a:rPr lang="en-US" sz="2500" b="0" dirty="0">
                <a:solidFill>
                  <a:srgbClr val="0070C0"/>
                </a:solidFill>
              </a:rPr>
              <a:t>	</a:t>
            </a:r>
            <a:r>
              <a:rPr lang="en-US" sz="2700" b="0" dirty="0" smtClean="0"/>
              <a:t>	</a:t>
            </a:r>
          </a:p>
          <a:p>
            <a:pPr marL="914400" lvl="1" indent="-514350">
              <a:defRPr/>
            </a:pPr>
            <a:endParaRPr lang="en-US" sz="2900" b="0" dirty="0" smtClean="0"/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US" sz="3500" dirty="0" smtClean="0"/>
              <a:t>Set up DRM </a:t>
            </a:r>
            <a:r>
              <a:rPr lang="en-US" sz="3500" dirty="0"/>
              <a:t>Data Processing </a:t>
            </a:r>
            <a:r>
              <a:rPr lang="en-US" sz="3500" dirty="0" smtClean="0"/>
              <a:t>Platform</a:t>
            </a:r>
            <a:r>
              <a:rPr lang="en-US" sz="3500" b="0" dirty="0" smtClean="0"/>
              <a:t>:     </a:t>
            </a:r>
            <a:endParaRPr lang="en-US" sz="2800" b="0" i="1" dirty="0"/>
          </a:p>
          <a:p>
            <a:pPr marL="914400" lvl="1" indent="-514350">
              <a:defRPr/>
            </a:pPr>
            <a:r>
              <a:rPr lang="en-US" sz="2500" b="0" dirty="0">
                <a:solidFill>
                  <a:srgbClr val="0070C0"/>
                </a:solidFill>
              </a:rPr>
              <a:t>a capacity to enable access to EO based Value Added products, tools &amp; on demand processing - support science &amp; services exploitation of Satellite EO (requires infrastructure for science data) – enable EO based content generation &amp; hosting user generated content</a:t>
            </a:r>
          </a:p>
          <a:p>
            <a:pPr marL="514350" indent="-514350">
              <a:buFont typeface="Arial" charset="0"/>
              <a:buAutoNum type="arabicPeriod" startAt="4"/>
              <a:defRPr/>
            </a:pPr>
            <a:endParaRPr lang="en-US" sz="2900" b="0" dirty="0" smtClean="0"/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US" sz="3500" dirty="0" smtClean="0"/>
              <a:t>Ensure the positioning of EO from Space in the </a:t>
            </a:r>
            <a:r>
              <a:rPr lang="en-US" sz="3500" dirty="0"/>
              <a:t>2015 post-Hyogo </a:t>
            </a:r>
            <a:r>
              <a:rPr lang="en-US" sz="3500" dirty="0" smtClean="0"/>
              <a:t>Framework </a:t>
            </a:r>
            <a:r>
              <a:rPr lang="en-US" sz="3500" dirty="0"/>
              <a:t>of </a:t>
            </a:r>
            <a:r>
              <a:rPr lang="en-US" sz="3500" dirty="0" smtClean="0"/>
              <a:t>Actions</a:t>
            </a:r>
            <a:r>
              <a:rPr lang="en-US" sz="3500" b="0" dirty="0" smtClean="0"/>
              <a:t> </a:t>
            </a:r>
            <a:endParaRPr lang="en-US" sz="2800" b="0" i="1" dirty="0"/>
          </a:p>
          <a:p>
            <a:pPr marL="914400" lvl="1" indent="-514350">
              <a:defRPr/>
            </a:pPr>
            <a:r>
              <a:rPr lang="en-US" sz="2500" b="0" dirty="0" smtClean="0">
                <a:solidFill>
                  <a:srgbClr val="0070C0"/>
                </a:solidFill>
              </a:rPr>
              <a:t>2015 post-Hyogo FA Plan (2015-2025) to be adopted at  2015 World Conference on Disaster Risk Reduction and UN Nations Assembly</a:t>
            </a:r>
          </a:p>
          <a:p>
            <a:pPr marL="914400" lvl="1" indent="-514350">
              <a:defRPr/>
            </a:pPr>
            <a:r>
              <a:rPr lang="en-US" sz="2500" b="0" dirty="0">
                <a:solidFill>
                  <a:srgbClr val="0070C0"/>
                </a:solidFill>
              </a:rPr>
              <a:t>Close dialog with the major stakeholders in charge of defining the 2015 post-Hyogo FA</a:t>
            </a:r>
          </a:p>
          <a:p>
            <a:pPr marL="914400" lvl="1" indent="-514350">
              <a:defRPr/>
            </a:pPr>
            <a:endParaRPr lang="en-US" sz="2600" b="0" i="1" dirty="0" smtClean="0"/>
          </a:p>
          <a:p>
            <a:pPr marL="0" indent="0">
              <a:buNone/>
              <a:defRPr/>
            </a:pPr>
            <a:endParaRPr lang="en-US" sz="3800" u="sng" dirty="0" smtClean="0"/>
          </a:p>
          <a:p>
            <a:pPr marL="0" indent="0">
              <a:buNone/>
              <a:defRPr/>
            </a:pPr>
            <a:r>
              <a:rPr lang="en-US" sz="4500" u="sng" dirty="0" smtClean="0"/>
              <a:t>3 Supporting Actions</a:t>
            </a:r>
            <a:r>
              <a:rPr lang="en-US" sz="4500" dirty="0" smtClean="0"/>
              <a:t>:      </a:t>
            </a:r>
            <a:r>
              <a:rPr lang="en-US" sz="3500" b="0" dirty="0" smtClean="0"/>
              <a:t>6</a:t>
            </a:r>
            <a:r>
              <a:rPr lang="en-US" sz="3500" b="0" dirty="0"/>
              <a:t>. </a:t>
            </a:r>
            <a:r>
              <a:rPr lang="en-US" sz="3500" dirty="0"/>
              <a:t>DRM Outreach &amp; Evaluation of CEOS </a:t>
            </a:r>
            <a:r>
              <a:rPr lang="en-US" sz="3500" dirty="0" smtClean="0"/>
              <a:t>DRM Actions</a:t>
            </a:r>
          </a:p>
          <a:p>
            <a:pPr marL="0" indent="0">
              <a:buNone/>
              <a:defRPr/>
            </a:pPr>
            <a:r>
              <a:rPr lang="en-US" sz="3500" b="0" dirty="0"/>
              <a:t>	</a:t>
            </a:r>
            <a:r>
              <a:rPr lang="en-US" sz="3500" b="0" dirty="0" smtClean="0"/>
              <a:t>		7</a:t>
            </a:r>
            <a:r>
              <a:rPr lang="en-US" sz="3500" b="0" dirty="0"/>
              <a:t>. </a:t>
            </a:r>
            <a:r>
              <a:rPr lang="en-US" sz="3500" dirty="0"/>
              <a:t>EO Capacity Building for DRM</a:t>
            </a:r>
            <a:r>
              <a:rPr lang="en-US" sz="3500" b="0" dirty="0" smtClean="0"/>
              <a:t>, </a:t>
            </a:r>
            <a:endParaRPr lang="en-US" sz="3500" dirty="0" smtClean="0"/>
          </a:p>
          <a:p>
            <a:pPr marL="0" indent="0">
              <a:buNone/>
              <a:defRPr/>
            </a:pPr>
            <a:r>
              <a:rPr lang="en-US" sz="3500" b="0" dirty="0" smtClean="0"/>
              <a:t>		</a:t>
            </a:r>
            <a:r>
              <a:rPr lang="en-US" sz="3500" b="0" dirty="0"/>
              <a:t>	</a:t>
            </a:r>
            <a:r>
              <a:rPr lang="en-US" sz="3500" b="0" dirty="0" smtClean="0"/>
              <a:t>8</a:t>
            </a:r>
            <a:r>
              <a:rPr lang="en-US" sz="3500" b="0" dirty="0"/>
              <a:t>. </a:t>
            </a:r>
            <a:r>
              <a:rPr lang="da-DK" sz="3500" dirty="0" smtClean="0"/>
              <a:t>Satellite </a:t>
            </a:r>
            <a:r>
              <a:rPr lang="da-DK" sz="3500" dirty="0"/>
              <a:t>EO DRM </a:t>
            </a:r>
            <a:r>
              <a:rPr lang="da-DK" sz="3500" dirty="0" smtClean="0"/>
              <a:t>Projects </a:t>
            </a:r>
            <a:r>
              <a:rPr lang="da-DK" sz="3500" dirty="0"/>
              <a:t>Database</a:t>
            </a:r>
            <a:r>
              <a:rPr lang="en-US" sz="3500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85800" y="2667000"/>
            <a:ext cx="7772400" cy="1447800"/>
            <a:chOff x="685800" y="2667000"/>
            <a:chExt cx="7772400" cy="14478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85800" y="2667000"/>
              <a:ext cx="5410200" cy="0"/>
            </a:xfrm>
            <a:prstGeom prst="line">
              <a:avLst/>
            </a:pr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5800" y="3200400"/>
              <a:ext cx="7772400" cy="0"/>
            </a:xfrm>
            <a:prstGeom prst="line">
              <a:avLst/>
            </a:pr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62000" y="4114800"/>
              <a:ext cx="5410200" cy="0"/>
            </a:xfrm>
            <a:prstGeom prst="line">
              <a:avLst/>
            </a:pr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85800" y="3352800"/>
              <a:ext cx="7772400" cy="0"/>
            </a:xfrm>
            <a:prstGeom prst="line">
              <a:avLst/>
            </a:prstGeom>
            <a:ln w="254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83565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39723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228600" y="-4220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  <a:cs typeface="Tahoma" pitchFamily="34" charset="0"/>
              </a:rPr>
              <a:t>Decision Sought /</a:t>
            </a:r>
            <a:br>
              <a:rPr lang="en-US" sz="4000" dirty="0" smtClean="0">
                <a:ea typeface="ＭＳ Ｐゴシック" pitchFamily="34" charset="-128"/>
                <a:cs typeface="Tahoma" pitchFamily="34" charset="0"/>
              </a:rPr>
            </a:br>
            <a:r>
              <a:rPr lang="en-US" sz="4000" dirty="0" smtClean="0">
                <a:ea typeface="ＭＳ Ｐゴシック" pitchFamily="34" charset="-128"/>
                <a:cs typeface="Tahoma" pitchFamily="34" charset="0"/>
              </a:rPr>
              <a:t>Way Forward</a:t>
            </a:r>
            <a:endParaRPr lang="en-US" sz="4000" dirty="0">
              <a:ea typeface="ＭＳ Ｐゴシック" pitchFamily="34" charset="-128"/>
              <a:cs typeface="Tahoma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6863" y="1320251"/>
            <a:ext cx="8705094" cy="5385349"/>
          </a:xfrm>
          <a:prstGeom prst="rect">
            <a:avLst/>
          </a:prstGeom>
          <a:solidFill>
            <a:srgbClr val="C6CABE"/>
          </a:solidFill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US" sz="2900" dirty="0" smtClean="0">
                <a:solidFill>
                  <a:srgbClr val="002060"/>
                </a:solidFill>
              </a:rPr>
              <a:t>The CEOS Principals are requested to:</a:t>
            </a:r>
          </a:p>
          <a:p>
            <a:pPr marL="0" indent="0">
              <a:buNone/>
              <a:defRPr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Endorse </a:t>
            </a:r>
            <a:r>
              <a:rPr lang="en-US" sz="2200" dirty="0">
                <a:solidFill>
                  <a:srgbClr val="FF0000"/>
                </a:solidFill>
              </a:rPr>
              <a:t>the Study Consensus Report </a:t>
            </a:r>
            <a:r>
              <a:rPr lang="en-US" sz="2200" dirty="0" smtClean="0">
                <a:solidFill>
                  <a:srgbClr val="FF0000"/>
                </a:solidFill>
              </a:rPr>
              <a:t>incl. the </a:t>
            </a:r>
            <a:r>
              <a:rPr lang="en-US" sz="2200" dirty="0" smtClean="0">
                <a:solidFill>
                  <a:srgbClr val="FF0000"/>
                </a:solidFill>
              </a:rPr>
              <a:t>action plan as amended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n-US" sz="22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Authorize </a:t>
            </a:r>
            <a:r>
              <a:rPr lang="en-US" sz="2200" dirty="0" smtClean="0">
                <a:solidFill>
                  <a:srgbClr val="FF0000"/>
                </a:solidFill>
              </a:rPr>
              <a:t>the initial actions proposed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Continue the  current Ad Hoc CEOS </a:t>
            </a:r>
            <a:r>
              <a:rPr lang="en-US" sz="2200" dirty="0">
                <a:solidFill>
                  <a:srgbClr val="002060"/>
                </a:solidFill>
              </a:rPr>
              <a:t>DRM Project </a:t>
            </a:r>
            <a:r>
              <a:rPr lang="en-US" sz="2200" dirty="0" smtClean="0">
                <a:solidFill>
                  <a:srgbClr val="002060"/>
                </a:solidFill>
              </a:rPr>
              <a:t>Team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857250" lvl="1" indent="-457200">
              <a:defRPr/>
            </a:pPr>
            <a:r>
              <a:rPr lang="en-US" sz="2100" b="0" i="1" dirty="0" smtClean="0">
                <a:solidFill>
                  <a:srgbClr val="0070C0"/>
                </a:solidFill>
              </a:rPr>
              <a:t>March </a:t>
            </a:r>
            <a:r>
              <a:rPr lang="en-US" sz="2100" b="0" i="1" dirty="0">
                <a:solidFill>
                  <a:srgbClr val="0070C0"/>
                </a:solidFill>
              </a:rPr>
              <a:t>2013 SIT </a:t>
            </a:r>
            <a:r>
              <a:rPr lang="en-US" sz="2100" b="0" i="1" dirty="0" smtClean="0">
                <a:solidFill>
                  <a:srgbClr val="0070C0"/>
                </a:solidFill>
              </a:rPr>
              <a:t>meeting:   generate </a:t>
            </a:r>
            <a:r>
              <a:rPr lang="en-US" sz="2100" b="0" i="1" dirty="0" smtClean="0">
                <a:solidFill>
                  <a:srgbClr val="0070C0"/>
                </a:solidFill>
              </a:rPr>
              <a:t>a </a:t>
            </a:r>
            <a:r>
              <a:rPr lang="en-US" sz="2100" i="1" dirty="0" smtClean="0">
                <a:solidFill>
                  <a:srgbClr val="0070C0"/>
                </a:solidFill>
              </a:rPr>
              <a:t>Implementation Plan</a:t>
            </a:r>
            <a:r>
              <a:rPr lang="en-US" sz="2100" b="0" i="1" dirty="0" smtClean="0">
                <a:solidFill>
                  <a:srgbClr val="0070C0"/>
                </a:solidFill>
              </a:rPr>
              <a:t>., ensuring complementarity with Disaster </a:t>
            </a:r>
            <a:r>
              <a:rPr lang="en-US" sz="2100" b="0" i="1" smtClean="0">
                <a:solidFill>
                  <a:srgbClr val="0070C0"/>
                </a:solidFill>
              </a:rPr>
              <a:t>SBA </a:t>
            </a:r>
            <a:r>
              <a:rPr lang="en-US" sz="2100" b="0" i="1" smtClean="0">
                <a:solidFill>
                  <a:srgbClr val="0070C0"/>
                </a:solidFill>
              </a:rPr>
              <a:t>tea</a:t>
            </a:r>
            <a:r>
              <a:rPr lang="en-US" sz="2100" b="0" i="1" smtClean="0">
                <a:solidFill>
                  <a:srgbClr val="0070C0"/>
                </a:solidFill>
              </a:rPr>
              <a:t>m’s  activities</a:t>
            </a:r>
            <a:endParaRPr lang="en-US" sz="2100" b="0" i="1" dirty="0" smtClean="0">
              <a:solidFill>
                <a:srgbClr val="0070C0"/>
              </a:solidFill>
            </a:endParaRPr>
          </a:p>
          <a:p>
            <a:pPr marL="857250" lvl="1" indent="-457200">
              <a:defRPr/>
            </a:pPr>
            <a:r>
              <a:rPr lang="en-US" sz="2100" b="0" i="1" dirty="0">
                <a:solidFill>
                  <a:srgbClr val="FF0000"/>
                </a:solidFill>
              </a:rPr>
              <a:t>2013 CEOS Plenary </a:t>
            </a:r>
            <a:r>
              <a:rPr lang="en-US" sz="2100" b="0" i="1" dirty="0" smtClean="0">
                <a:solidFill>
                  <a:srgbClr val="FF0000"/>
                </a:solidFill>
              </a:rPr>
              <a:t>: prepare a  </a:t>
            </a:r>
            <a:r>
              <a:rPr lang="en-US" sz="2100" i="1" dirty="0" smtClean="0">
                <a:solidFill>
                  <a:srgbClr val="FF0000"/>
                </a:solidFill>
              </a:rPr>
              <a:t>Strategic Observation Plan </a:t>
            </a:r>
            <a:r>
              <a:rPr lang="en-US" sz="2100" b="0" i="1" dirty="0" smtClean="0">
                <a:solidFill>
                  <a:srgbClr val="FF0000"/>
                </a:solidFill>
              </a:rPr>
              <a:t>and a </a:t>
            </a:r>
            <a:r>
              <a:rPr lang="en-US" sz="2100" i="1" dirty="0" smtClean="0">
                <a:solidFill>
                  <a:srgbClr val="FF0000"/>
                </a:solidFill>
              </a:rPr>
              <a:t>set of recommendations for follow-on activities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Mandate </a:t>
            </a:r>
            <a:r>
              <a:rPr lang="en-US" sz="2200" dirty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>DRM Team </a:t>
            </a:r>
            <a:r>
              <a:rPr lang="en-US" sz="2200" dirty="0">
                <a:solidFill>
                  <a:srgbClr val="002060"/>
                </a:solidFill>
              </a:rPr>
              <a:t>to begin coordination with the UN ISDR in the lead-up to the May 2013 post-Hyogo Framework for Action </a:t>
            </a:r>
            <a:r>
              <a:rPr lang="en-US" sz="2200" dirty="0" smtClean="0">
                <a:solidFill>
                  <a:srgbClr val="002060"/>
                </a:solidFill>
              </a:rPr>
              <a:t>activities </a:t>
            </a:r>
            <a:r>
              <a:rPr lang="en-US" sz="2200" b="0" dirty="0" smtClean="0">
                <a:solidFill>
                  <a:srgbClr val="002060"/>
                </a:solidFill>
              </a:rPr>
              <a:t>(Global Platform for Disaster Risk Reduction)</a:t>
            </a:r>
            <a:r>
              <a:rPr lang="en-US" sz="2200" dirty="0" smtClean="0">
                <a:solidFill>
                  <a:srgbClr val="002060"/>
                </a:solidFill>
              </a:rPr>
              <a:t>;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2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Mandate </a:t>
            </a:r>
            <a:r>
              <a:rPr lang="en-US" sz="2200" dirty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>DRM Team </a:t>
            </a:r>
            <a:r>
              <a:rPr lang="en-US" sz="2200" dirty="0">
                <a:solidFill>
                  <a:srgbClr val="002060"/>
                </a:solidFill>
              </a:rPr>
              <a:t>to liaise with UN </a:t>
            </a:r>
            <a:r>
              <a:rPr lang="en-US" sz="2200" dirty="0" smtClean="0">
                <a:solidFill>
                  <a:srgbClr val="002060"/>
                </a:solidFill>
              </a:rPr>
              <a:t>ISDR, other </a:t>
            </a:r>
            <a:r>
              <a:rPr lang="en-US" sz="2200" dirty="0">
                <a:solidFill>
                  <a:srgbClr val="002060"/>
                </a:solidFill>
              </a:rPr>
              <a:t>major stakeholders and users to prepare the </a:t>
            </a:r>
            <a:r>
              <a:rPr lang="en-US" sz="2200" dirty="0" smtClean="0">
                <a:solidFill>
                  <a:srgbClr val="002060"/>
                </a:solidFill>
              </a:rPr>
              <a:t>future Implementation </a:t>
            </a:r>
            <a:r>
              <a:rPr lang="en-US" sz="2200" dirty="0">
                <a:solidFill>
                  <a:srgbClr val="002060"/>
                </a:solidFill>
              </a:rPr>
              <a:t>Plan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</a:p>
          <a:p>
            <a:pPr marL="857250" lvl="1" indent="-457200">
              <a:defRPr/>
            </a:pPr>
            <a:endParaRPr lang="en-US" sz="1800" b="0" dirty="0" smtClean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33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419475" y="1125538"/>
            <a:ext cx="31511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4400" smtClean="0">
                <a:solidFill>
                  <a:schemeClr val="bg1"/>
                </a:solidFill>
              </a:rPr>
              <a:t>Thank you</a:t>
            </a:r>
            <a:r>
              <a:rPr lang="en-GB" sz="1800" smtClean="0">
                <a:solidFill>
                  <a:schemeClr val="bg1"/>
                </a:solidFill>
              </a:rPr>
              <a:t> ….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95735" y="188640"/>
            <a:ext cx="66967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/>
              <a:t>THANK YOU !!!!</a:t>
            </a:r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1026" name="Picture 2" descr="Abandoned Disaster City Beichu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484" y="1887538"/>
            <a:ext cx="5681836" cy="429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93967" y="6278676"/>
            <a:ext cx="4006225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2008 earthquake in </a:t>
            </a:r>
            <a:r>
              <a:rPr lang="en-GB" dirty="0" err="1" smtClean="0"/>
              <a:t>Beichuan</a:t>
            </a:r>
            <a:r>
              <a:rPr lang="en-GB" dirty="0" smtClean="0"/>
              <a:t> (China)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180915" y="6355620"/>
            <a:ext cx="12795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© weburbanist.com</a:t>
            </a:r>
            <a:endParaRPr lang="en-GB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017210"/>
            <a:ext cx="8092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…  And many thanks to the Agencies that have contributed to that study</a:t>
            </a:r>
            <a:endParaRPr lang="en-GB" b="1" u="sng" dirty="0">
              <a:solidFill>
                <a:srgbClr val="0070C0"/>
              </a:solidFill>
            </a:endParaRPr>
          </a:p>
          <a:p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26th  CEOS Plenary – Bengaluru, India - 24-27 Oct.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On-screen Show (4:3)</PresentationFormat>
  <Paragraphs>68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CEOS Contribution to Disaster Risk Management  Way Forward </vt:lpstr>
      <vt:lpstr>Summary of CEOS  Principals’ Comments</vt:lpstr>
      <vt:lpstr>CEOS Vision for DRM:  5+3 Actions</vt:lpstr>
      <vt:lpstr>Decision Sought / Way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 Petiteville</dc:creator>
  <cp:lastModifiedBy>Ivan Petiteville</cp:lastModifiedBy>
  <cp:revision>66</cp:revision>
  <dcterms:created xsi:type="dcterms:W3CDTF">2006-08-16T00:00:00Z</dcterms:created>
  <dcterms:modified xsi:type="dcterms:W3CDTF">2012-10-26T03:35:28Z</dcterms:modified>
</cp:coreProperties>
</file>