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88" r:id="rId4"/>
    <p:sldId id="263" r:id="rId5"/>
    <p:sldId id="264" r:id="rId6"/>
    <p:sldId id="265" r:id="rId7"/>
    <p:sldId id="266" r:id="rId8"/>
    <p:sldId id="267" r:id="rId9"/>
    <p:sldId id="268" r:id="rId10"/>
    <p:sldId id="269" r:id="rId11"/>
    <p:sldId id="273" r:id="rId12"/>
    <p:sldId id="274" r:id="rId13"/>
    <p:sldId id="275" r:id="rId14"/>
    <p:sldId id="276" r:id="rId15"/>
    <p:sldId id="277" r:id="rId16"/>
    <p:sldId id="278" r:id="rId17"/>
    <p:sldId id="279" r:id="rId18"/>
    <p:sldId id="289" r:id="rId19"/>
    <p:sldId id="290" r:id="rId20"/>
    <p:sldId id="293" r:id="rId21"/>
    <p:sldId id="294" r:id="rId22"/>
    <p:sldId id="282" r:id="rId23"/>
    <p:sldId id="283" r:id="rId24"/>
    <p:sldId id="284" r:id="rId25"/>
    <p:sldId id="285"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6" autoAdjust="0"/>
  </p:normalViewPr>
  <p:slideViewPr>
    <p:cSldViewPr>
      <p:cViewPr>
        <p:scale>
          <a:sx n="68" d="100"/>
          <a:sy n="68" d="100"/>
        </p:scale>
        <p:origin x="-1044"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7B659-EE71-44F3-89BD-2B91659E97CC}" type="datetimeFigureOut">
              <a:rPr lang="en-GB" smtClean="0"/>
              <a:t>24/10/2012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D69AC0-D50E-457A-8D59-54ACB7168D19}" type="slidenum">
              <a:rPr lang="en-GB" smtClean="0"/>
              <a:t>‹#›</a:t>
            </a:fld>
            <a:endParaRPr lang="en-GB"/>
          </a:p>
        </p:txBody>
      </p:sp>
    </p:spTree>
    <p:extLst>
      <p:ext uri="{BB962C8B-B14F-4D97-AF65-F5344CB8AC3E}">
        <p14:creationId xmlns:p14="http://schemas.microsoft.com/office/powerpoint/2010/main" val="232922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rtfund.org/museum-of-lond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0E1459-1C54-433B-AC52-F5E198FA838B}" type="slidenum">
              <a:rPr lang="en-GB" smtClean="0"/>
              <a:pPr>
                <a:defRPr/>
              </a:pPr>
              <a:t>3</a:t>
            </a:fld>
            <a:endParaRPr lang="en-GB"/>
          </a:p>
        </p:txBody>
      </p:sp>
    </p:spTree>
    <p:extLst>
      <p:ext uri="{BB962C8B-B14F-4D97-AF65-F5344CB8AC3E}">
        <p14:creationId xmlns:p14="http://schemas.microsoft.com/office/powerpoint/2010/main" val="28346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2530" indent="-270203" eaLnBrk="0" hangingPunct="0">
              <a:defRPr>
                <a:solidFill>
                  <a:schemeClr val="tx1"/>
                </a:solidFill>
                <a:latin typeface="Arial" charset="0"/>
                <a:ea typeface="ＭＳ Ｐゴシック" pitchFamily="34" charset="-128"/>
              </a:defRPr>
            </a:lvl2pPr>
            <a:lvl3pPr marL="1080814" indent="-216162" eaLnBrk="0" hangingPunct="0">
              <a:defRPr>
                <a:solidFill>
                  <a:schemeClr val="tx1"/>
                </a:solidFill>
                <a:latin typeface="Arial" charset="0"/>
                <a:ea typeface="ＭＳ Ｐゴシック" pitchFamily="34" charset="-128"/>
              </a:defRPr>
            </a:lvl3pPr>
            <a:lvl4pPr marL="1513140" indent="-216162" eaLnBrk="0" hangingPunct="0">
              <a:defRPr>
                <a:solidFill>
                  <a:schemeClr val="tx1"/>
                </a:solidFill>
                <a:latin typeface="Arial" charset="0"/>
                <a:ea typeface="ＭＳ Ｐゴシック" pitchFamily="34" charset="-128"/>
              </a:defRPr>
            </a:lvl4pPr>
            <a:lvl5pPr marL="1945466" indent="-216162" eaLnBrk="0" hangingPunct="0">
              <a:defRPr>
                <a:solidFill>
                  <a:schemeClr val="tx1"/>
                </a:solidFill>
                <a:latin typeface="Arial" charset="0"/>
                <a:ea typeface="ＭＳ Ｐゴシック" pitchFamily="34" charset="-128"/>
              </a:defRPr>
            </a:lvl5pPr>
            <a:lvl6pPr marL="2377792" indent="-216162" defTabSz="432326" eaLnBrk="0" fontAlgn="base" hangingPunct="0">
              <a:spcBef>
                <a:spcPct val="0"/>
              </a:spcBef>
              <a:spcAft>
                <a:spcPct val="0"/>
              </a:spcAft>
              <a:defRPr>
                <a:solidFill>
                  <a:schemeClr val="tx1"/>
                </a:solidFill>
                <a:latin typeface="Arial" charset="0"/>
                <a:ea typeface="ＭＳ Ｐゴシック" pitchFamily="34" charset="-128"/>
              </a:defRPr>
            </a:lvl6pPr>
            <a:lvl7pPr marL="2810118" indent="-216162" defTabSz="432326" eaLnBrk="0" fontAlgn="base" hangingPunct="0">
              <a:spcBef>
                <a:spcPct val="0"/>
              </a:spcBef>
              <a:spcAft>
                <a:spcPct val="0"/>
              </a:spcAft>
              <a:defRPr>
                <a:solidFill>
                  <a:schemeClr val="tx1"/>
                </a:solidFill>
                <a:latin typeface="Arial" charset="0"/>
                <a:ea typeface="ＭＳ Ｐゴシック" pitchFamily="34" charset="-128"/>
              </a:defRPr>
            </a:lvl7pPr>
            <a:lvl8pPr marL="3242443" indent="-216162" defTabSz="432326" eaLnBrk="0" fontAlgn="base" hangingPunct="0">
              <a:spcBef>
                <a:spcPct val="0"/>
              </a:spcBef>
              <a:spcAft>
                <a:spcPct val="0"/>
              </a:spcAft>
              <a:defRPr>
                <a:solidFill>
                  <a:schemeClr val="tx1"/>
                </a:solidFill>
                <a:latin typeface="Arial" charset="0"/>
                <a:ea typeface="ＭＳ Ｐゴシック" pitchFamily="34" charset="-128"/>
              </a:defRPr>
            </a:lvl8pPr>
            <a:lvl9pPr marL="3674768" indent="-216162" defTabSz="43232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73D951A-75E5-4985-A626-8CE3E90DAC97}" type="slidenum">
              <a:rPr lang="en-US" smtClean="0">
                <a:solidFill>
                  <a:srgbClr val="000000"/>
                </a:solidFill>
                <a:latin typeface="Calibri" pitchFamily="34" charset="0"/>
              </a:rPr>
              <a:pPr eaLnBrk="1" hangingPunct="1"/>
              <a:t>22</a:t>
            </a:fld>
            <a:endParaRPr lang="en-US" dirty="0" smtClean="0">
              <a:solidFill>
                <a:srgbClr val="000000"/>
              </a:solidFill>
              <a:latin typeface="Calibri" pitchFamily="34" charset="0"/>
            </a:endParaRPr>
          </a:p>
        </p:txBody>
      </p:sp>
      <p:sp>
        <p:nvSpPr>
          <p:cNvPr id="3174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02530" indent="-270203" eaLnBrk="0" hangingPunct="0">
              <a:defRPr>
                <a:solidFill>
                  <a:schemeClr val="tx1"/>
                </a:solidFill>
                <a:latin typeface="Arial" charset="0"/>
                <a:ea typeface="ＭＳ Ｐゴシック" pitchFamily="34" charset="-128"/>
              </a:defRPr>
            </a:lvl2pPr>
            <a:lvl3pPr marL="1080814" indent="-216162" eaLnBrk="0" hangingPunct="0">
              <a:defRPr>
                <a:solidFill>
                  <a:schemeClr val="tx1"/>
                </a:solidFill>
                <a:latin typeface="Arial" charset="0"/>
                <a:ea typeface="ＭＳ Ｐゴシック" pitchFamily="34" charset="-128"/>
              </a:defRPr>
            </a:lvl3pPr>
            <a:lvl4pPr marL="1513140" indent="-216162" eaLnBrk="0" hangingPunct="0">
              <a:defRPr>
                <a:solidFill>
                  <a:schemeClr val="tx1"/>
                </a:solidFill>
                <a:latin typeface="Arial" charset="0"/>
                <a:ea typeface="ＭＳ Ｐゴシック" pitchFamily="34" charset="-128"/>
              </a:defRPr>
            </a:lvl4pPr>
            <a:lvl5pPr marL="1945466" indent="-216162" eaLnBrk="0" hangingPunct="0">
              <a:defRPr>
                <a:solidFill>
                  <a:schemeClr val="tx1"/>
                </a:solidFill>
                <a:latin typeface="Arial" charset="0"/>
                <a:ea typeface="ＭＳ Ｐゴシック" pitchFamily="34" charset="-128"/>
              </a:defRPr>
            </a:lvl5pPr>
            <a:lvl6pPr marL="2377792" indent="-216162" defTabSz="432326" eaLnBrk="0" fontAlgn="base" hangingPunct="0">
              <a:spcBef>
                <a:spcPct val="0"/>
              </a:spcBef>
              <a:spcAft>
                <a:spcPct val="0"/>
              </a:spcAft>
              <a:defRPr>
                <a:solidFill>
                  <a:schemeClr val="tx1"/>
                </a:solidFill>
                <a:latin typeface="Arial" charset="0"/>
                <a:ea typeface="ＭＳ Ｐゴシック" pitchFamily="34" charset="-128"/>
              </a:defRPr>
            </a:lvl6pPr>
            <a:lvl7pPr marL="2810118" indent="-216162" defTabSz="432326" eaLnBrk="0" fontAlgn="base" hangingPunct="0">
              <a:spcBef>
                <a:spcPct val="0"/>
              </a:spcBef>
              <a:spcAft>
                <a:spcPct val="0"/>
              </a:spcAft>
              <a:defRPr>
                <a:solidFill>
                  <a:schemeClr val="tx1"/>
                </a:solidFill>
                <a:latin typeface="Arial" charset="0"/>
                <a:ea typeface="ＭＳ Ｐゴシック" pitchFamily="34" charset="-128"/>
              </a:defRPr>
            </a:lvl7pPr>
            <a:lvl8pPr marL="3242443" indent="-216162" defTabSz="432326" eaLnBrk="0" fontAlgn="base" hangingPunct="0">
              <a:spcBef>
                <a:spcPct val="0"/>
              </a:spcBef>
              <a:spcAft>
                <a:spcPct val="0"/>
              </a:spcAft>
              <a:defRPr>
                <a:solidFill>
                  <a:schemeClr val="tx1"/>
                </a:solidFill>
                <a:latin typeface="Arial" charset="0"/>
                <a:ea typeface="ＭＳ Ｐゴシック" pitchFamily="34" charset="-128"/>
              </a:defRPr>
            </a:lvl8pPr>
            <a:lvl9pPr marL="3674768" indent="-216162" defTabSz="432326"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dirty="0" smtClean="0">
              <a:solidFill>
                <a:srgbClr val="000000"/>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2530" indent="-270203" eaLnBrk="0" hangingPunct="0">
              <a:defRPr>
                <a:solidFill>
                  <a:schemeClr val="tx1"/>
                </a:solidFill>
                <a:latin typeface="Arial" charset="0"/>
                <a:ea typeface="ＭＳ Ｐゴシック" pitchFamily="34" charset="-128"/>
              </a:defRPr>
            </a:lvl2pPr>
            <a:lvl3pPr marL="1080814" indent="-216162" eaLnBrk="0" hangingPunct="0">
              <a:defRPr>
                <a:solidFill>
                  <a:schemeClr val="tx1"/>
                </a:solidFill>
                <a:latin typeface="Arial" charset="0"/>
                <a:ea typeface="ＭＳ Ｐゴシック" pitchFamily="34" charset="-128"/>
              </a:defRPr>
            </a:lvl3pPr>
            <a:lvl4pPr marL="1513140" indent="-216162" eaLnBrk="0" hangingPunct="0">
              <a:defRPr>
                <a:solidFill>
                  <a:schemeClr val="tx1"/>
                </a:solidFill>
                <a:latin typeface="Arial" charset="0"/>
                <a:ea typeface="ＭＳ Ｐゴシック" pitchFamily="34" charset="-128"/>
              </a:defRPr>
            </a:lvl4pPr>
            <a:lvl5pPr marL="1945466" indent="-216162" eaLnBrk="0" hangingPunct="0">
              <a:defRPr>
                <a:solidFill>
                  <a:schemeClr val="tx1"/>
                </a:solidFill>
                <a:latin typeface="Arial" charset="0"/>
                <a:ea typeface="ＭＳ Ｐゴシック" pitchFamily="34" charset="-128"/>
              </a:defRPr>
            </a:lvl5pPr>
            <a:lvl6pPr marL="2377792" indent="-216162" defTabSz="432326" eaLnBrk="0" fontAlgn="base" hangingPunct="0">
              <a:spcBef>
                <a:spcPct val="0"/>
              </a:spcBef>
              <a:spcAft>
                <a:spcPct val="0"/>
              </a:spcAft>
              <a:defRPr>
                <a:solidFill>
                  <a:schemeClr val="tx1"/>
                </a:solidFill>
                <a:latin typeface="Arial" charset="0"/>
                <a:ea typeface="ＭＳ Ｐゴシック" pitchFamily="34" charset="-128"/>
              </a:defRPr>
            </a:lvl6pPr>
            <a:lvl7pPr marL="2810118" indent="-216162" defTabSz="432326" eaLnBrk="0" fontAlgn="base" hangingPunct="0">
              <a:spcBef>
                <a:spcPct val="0"/>
              </a:spcBef>
              <a:spcAft>
                <a:spcPct val="0"/>
              </a:spcAft>
              <a:defRPr>
                <a:solidFill>
                  <a:schemeClr val="tx1"/>
                </a:solidFill>
                <a:latin typeface="Arial" charset="0"/>
                <a:ea typeface="ＭＳ Ｐゴシック" pitchFamily="34" charset="-128"/>
              </a:defRPr>
            </a:lvl7pPr>
            <a:lvl8pPr marL="3242443" indent="-216162" defTabSz="432326" eaLnBrk="0" fontAlgn="base" hangingPunct="0">
              <a:spcBef>
                <a:spcPct val="0"/>
              </a:spcBef>
              <a:spcAft>
                <a:spcPct val="0"/>
              </a:spcAft>
              <a:defRPr>
                <a:solidFill>
                  <a:schemeClr val="tx1"/>
                </a:solidFill>
                <a:latin typeface="Arial" charset="0"/>
                <a:ea typeface="ＭＳ Ｐゴシック" pitchFamily="34" charset="-128"/>
              </a:defRPr>
            </a:lvl8pPr>
            <a:lvl9pPr marL="3674768" indent="-216162" defTabSz="43232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73D951A-75E5-4985-A626-8CE3E90DAC97}" type="slidenum">
              <a:rPr lang="en-US" smtClean="0">
                <a:solidFill>
                  <a:srgbClr val="000000"/>
                </a:solidFill>
                <a:latin typeface="Calibri" pitchFamily="34" charset="0"/>
              </a:rPr>
              <a:pPr eaLnBrk="1" hangingPunct="1"/>
              <a:t>24</a:t>
            </a:fld>
            <a:endParaRPr lang="en-US" dirty="0" smtClean="0">
              <a:solidFill>
                <a:srgbClr val="000000"/>
              </a:solidFill>
              <a:latin typeface="Calibri" pitchFamily="34" charset="0"/>
            </a:endParaRPr>
          </a:p>
        </p:txBody>
      </p:sp>
      <p:sp>
        <p:nvSpPr>
          <p:cNvPr id="3174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02530" indent="-270203" eaLnBrk="0" hangingPunct="0">
              <a:defRPr>
                <a:solidFill>
                  <a:schemeClr val="tx1"/>
                </a:solidFill>
                <a:latin typeface="Arial" charset="0"/>
                <a:ea typeface="ＭＳ Ｐゴシック" pitchFamily="34" charset="-128"/>
              </a:defRPr>
            </a:lvl2pPr>
            <a:lvl3pPr marL="1080814" indent="-216162" eaLnBrk="0" hangingPunct="0">
              <a:defRPr>
                <a:solidFill>
                  <a:schemeClr val="tx1"/>
                </a:solidFill>
                <a:latin typeface="Arial" charset="0"/>
                <a:ea typeface="ＭＳ Ｐゴシック" pitchFamily="34" charset="-128"/>
              </a:defRPr>
            </a:lvl3pPr>
            <a:lvl4pPr marL="1513140" indent="-216162" eaLnBrk="0" hangingPunct="0">
              <a:defRPr>
                <a:solidFill>
                  <a:schemeClr val="tx1"/>
                </a:solidFill>
                <a:latin typeface="Arial" charset="0"/>
                <a:ea typeface="ＭＳ Ｐゴシック" pitchFamily="34" charset="-128"/>
              </a:defRPr>
            </a:lvl4pPr>
            <a:lvl5pPr marL="1945466" indent="-216162" eaLnBrk="0" hangingPunct="0">
              <a:defRPr>
                <a:solidFill>
                  <a:schemeClr val="tx1"/>
                </a:solidFill>
                <a:latin typeface="Arial" charset="0"/>
                <a:ea typeface="ＭＳ Ｐゴシック" pitchFamily="34" charset="-128"/>
              </a:defRPr>
            </a:lvl5pPr>
            <a:lvl6pPr marL="2377792" indent="-216162" defTabSz="432326" eaLnBrk="0" fontAlgn="base" hangingPunct="0">
              <a:spcBef>
                <a:spcPct val="0"/>
              </a:spcBef>
              <a:spcAft>
                <a:spcPct val="0"/>
              </a:spcAft>
              <a:defRPr>
                <a:solidFill>
                  <a:schemeClr val="tx1"/>
                </a:solidFill>
                <a:latin typeface="Arial" charset="0"/>
                <a:ea typeface="ＭＳ Ｐゴシック" pitchFamily="34" charset="-128"/>
              </a:defRPr>
            </a:lvl6pPr>
            <a:lvl7pPr marL="2810118" indent="-216162" defTabSz="432326" eaLnBrk="0" fontAlgn="base" hangingPunct="0">
              <a:spcBef>
                <a:spcPct val="0"/>
              </a:spcBef>
              <a:spcAft>
                <a:spcPct val="0"/>
              </a:spcAft>
              <a:defRPr>
                <a:solidFill>
                  <a:schemeClr val="tx1"/>
                </a:solidFill>
                <a:latin typeface="Arial" charset="0"/>
                <a:ea typeface="ＭＳ Ｐゴシック" pitchFamily="34" charset="-128"/>
              </a:defRPr>
            </a:lvl7pPr>
            <a:lvl8pPr marL="3242443" indent="-216162" defTabSz="432326" eaLnBrk="0" fontAlgn="base" hangingPunct="0">
              <a:spcBef>
                <a:spcPct val="0"/>
              </a:spcBef>
              <a:spcAft>
                <a:spcPct val="0"/>
              </a:spcAft>
              <a:defRPr>
                <a:solidFill>
                  <a:schemeClr val="tx1"/>
                </a:solidFill>
                <a:latin typeface="Arial" charset="0"/>
                <a:ea typeface="ＭＳ Ｐゴシック" pitchFamily="34" charset="-128"/>
              </a:defRPr>
            </a:lvl8pPr>
            <a:lvl9pPr marL="3674768" indent="-216162" defTabSz="432326"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dirty="0" smtClean="0">
              <a:solidFill>
                <a:srgbClr val="000000"/>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2530" indent="-270203" eaLnBrk="0" hangingPunct="0">
              <a:defRPr>
                <a:solidFill>
                  <a:schemeClr val="tx1"/>
                </a:solidFill>
                <a:latin typeface="Arial" charset="0"/>
                <a:ea typeface="ＭＳ Ｐゴシック" pitchFamily="34" charset="-128"/>
              </a:defRPr>
            </a:lvl2pPr>
            <a:lvl3pPr marL="1080814" indent="-216162" eaLnBrk="0" hangingPunct="0">
              <a:defRPr>
                <a:solidFill>
                  <a:schemeClr val="tx1"/>
                </a:solidFill>
                <a:latin typeface="Arial" charset="0"/>
                <a:ea typeface="ＭＳ Ｐゴシック" pitchFamily="34" charset="-128"/>
              </a:defRPr>
            </a:lvl3pPr>
            <a:lvl4pPr marL="1513140" indent="-216162" eaLnBrk="0" hangingPunct="0">
              <a:defRPr>
                <a:solidFill>
                  <a:schemeClr val="tx1"/>
                </a:solidFill>
                <a:latin typeface="Arial" charset="0"/>
                <a:ea typeface="ＭＳ Ｐゴシック" pitchFamily="34" charset="-128"/>
              </a:defRPr>
            </a:lvl4pPr>
            <a:lvl5pPr marL="1945466" indent="-216162" eaLnBrk="0" hangingPunct="0">
              <a:defRPr>
                <a:solidFill>
                  <a:schemeClr val="tx1"/>
                </a:solidFill>
                <a:latin typeface="Arial" charset="0"/>
                <a:ea typeface="ＭＳ Ｐゴシック" pitchFamily="34" charset="-128"/>
              </a:defRPr>
            </a:lvl5pPr>
            <a:lvl6pPr marL="2377792" indent="-216162" defTabSz="432326" eaLnBrk="0" fontAlgn="base" hangingPunct="0">
              <a:spcBef>
                <a:spcPct val="0"/>
              </a:spcBef>
              <a:spcAft>
                <a:spcPct val="0"/>
              </a:spcAft>
              <a:defRPr>
                <a:solidFill>
                  <a:schemeClr val="tx1"/>
                </a:solidFill>
                <a:latin typeface="Arial" charset="0"/>
                <a:ea typeface="ＭＳ Ｐゴシック" pitchFamily="34" charset="-128"/>
              </a:defRPr>
            </a:lvl6pPr>
            <a:lvl7pPr marL="2810118" indent="-216162" defTabSz="432326" eaLnBrk="0" fontAlgn="base" hangingPunct="0">
              <a:spcBef>
                <a:spcPct val="0"/>
              </a:spcBef>
              <a:spcAft>
                <a:spcPct val="0"/>
              </a:spcAft>
              <a:defRPr>
                <a:solidFill>
                  <a:schemeClr val="tx1"/>
                </a:solidFill>
                <a:latin typeface="Arial" charset="0"/>
                <a:ea typeface="ＭＳ Ｐゴシック" pitchFamily="34" charset="-128"/>
              </a:defRPr>
            </a:lvl7pPr>
            <a:lvl8pPr marL="3242443" indent="-216162" defTabSz="432326" eaLnBrk="0" fontAlgn="base" hangingPunct="0">
              <a:spcBef>
                <a:spcPct val="0"/>
              </a:spcBef>
              <a:spcAft>
                <a:spcPct val="0"/>
              </a:spcAft>
              <a:defRPr>
                <a:solidFill>
                  <a:schemeClr val="tx1"/>
                </a:solidFill>
                <a:latin typeface="Arial" charset="0"/>
                <a:ea typeface="ＭＳ Ｐゴシック" pitchFamily="34" charset="-128"/>
              </a:defRPr>
            </a:lvl8pPr>
            <a:lvl9pPr marL="3674768" indent="-216162" defTabSz="43232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73D951A-75E5-4985-A626-8CE3E90DAC97}" type="slidenum">
              <a:rPr lang="en-US" smtClean="0">
                <a:solidFill>
                  <a:srgbClr val="000000"/>
                </a:solidFill>
                <a:latin typeface="Calibri" pitchFamily="34" charset="0"/>
              </a:rPr>
              <a:pPr eaLnBrk="1" hangingPunct="1"/>
              <a:t>25</a:t>
            </a:fld>
            <a:endParaRPr lang="en-US" dirty="0" smtClean="0">
              <a:solidFill>
                <a:srgbClr val="000000"/>
              </a:solidFill>
              <a:latin typeface="Calibri" pitchFamily="34" charset="0"/>
            </a:endParaRPr>
          </a:p>
        </p:txBody>
      </p:sp>
      <p:sp>
        <p:nvSpPr>
          <p:cNvPr id="3174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02530" indent="-270203" eaLnBrk="0" hangingPunct="0">
              <a:defRPr>
                <a:solidFill>
                  <a:schemeClr val="tx1"/>
                </a:solidFill>
                <a:latin typeface="Arial" charset="0"/>
                <a:ea typeface="ＭＳ Ｐゴシック" pitchFamily="34" charset="-128"/>
              </a:defRPr>
            </a:lvl2pPr>
            <a:lvl3pPr marL="1080814" indent="-216162" eaLnBrk="0" hangingPunct="0">
              <a:defRPr>
                <a:solidFill>
                  <a:schemeClr val="tx1"/>
                </a:solidFill>
                <a:latin typeface="Arial" charset="0"/>
                <a:ea typeface="ＭＳ Ｐゴシック" pitchFamily="34" charset="-128"/>
              </a:defRPr>
            </a:lvl3pPr>
            <a:lvl4pPr marL="1513140" indent="-216162" eaLnBrk="0" hangingPunct="0">
              <a:defRPr>
                <a:solidFill>
                  <a:schemeClr val="tx1"/>
                </a:solidFill>
                <a:latin typeface="Arial" charset="0"/>
                <a:ea typeface="ＭＳ Ｐゴシック" pitchFamily="34" charset="-128"/>
              </a:defRPr>
            </a:lvl4pPr>
            <a:lvl5pPr marL="1945466" indent="-216162" eaLnBrk="0" hangingPunct="0">
              <a:defRPr>
                <a:solidFill>
                  <a:schemeClr val="tx1"/>
                </a:solidFill>
                <a:latin typeface="Arial" charset="0"/>
                <a:ea typeface="ＭＳ Ｐゴシック" pitchFamily="34" charset="-128"/>
              </a:defRPr>
            </a:lvl5pPr>
            <a:lvl6pPr marL="2377792" indent="-216162" defTabSz="432326" eaLnBrk="0" fontAlgn="base" hangingPunct="0">
              <a:spcBef>
                <a:spcPct val="0"/>
              </a:spcBef>
              <a:spcAft>
                <a:spcPct val="0"/>
              </a:spcAft>
              <a:defRPr>
                <a:solidFill>
                  <a:schemeClr val="tx1"/>
                </a:solidFill>
                <a:latin typeface="Arial" charset="0"/>
                <a:ea typeface="ＭＳ Ｐゴシック" pitchFamily="34" charset="-128"/>
              </a:defRPr>
            </a:lvl6pPr>
            <a:lvl7pPr marL="2810118" indent="-216162" defTabSz="432326" eaLnBrk="0" fontAlgn="base" hangingPunct="0">
              <a:spcBef>
                <a:spcPct val="0"/>
              </a:spcBef>
              <a:spcAft>
                <a:spcPct val="0"/>
              </a:spcAft>
              <a:defRPr>
                <a:solidFill>
                  <a:schemeClr val="tx1"/>
                </a:solidFill>
                <a:latin typeface="Arial" charset="0"/>
                <a:ea typeface="ＭＳ Ｐゴシック" pitchFamily="34" charset="-128"/>
              </a:defRPr>
            </a:lvl7pPr>
            <a:lvl8pPr marL="3242443" indent="-216162" defTabSz="432326" eaLnBrk="0" fontAlgn="base" hangingPunct="0">
              <a:spcBef>
                <a:spcPct val="0"/>
              </a:spcBef>
              <a:spcAft>
                <a:spcPct val="0"/>
              </a:spcAft>
              <a:defRPr>
                <a:solidFill>
                  <a:schemeClr val="tx1"/>
                </a:solidFill>
                <a:latin typeface="Arial" charset="0"/>
                <a:ea typeface="ＭＳ Ｐゴシック" pitchFamily="34" charset="-128"/>
              </a:defRPr>
            </a:lvl8pPr>
            <a:lvl9pPr marL="3674768" indent="-216162" defTabSz="432326"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dirty="0" smtClean="0">
              <a:solidFill>
                <a:srgbClr val="000000"/>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cs typeface="+mn-cs"/>
              </a:rPr>
              <a:t>Author / Credits: Dutch School, </a:t>
            </a:r>
            <a:r>
              <a:rPr lang="en-US" b="1" dirty="0" smtClean="0">
                <a:cs typeface="+mn-cs"/>
                <a:hlinkClick r:id="rId3"/>
              </a:rPr>
              <a:t>Museum of London</a:t>
            </a:r>
            <a:endParaRPr lang="en-US" b="1" dirty="0" smtClean="0">
              <a:cs typeface="+mn-cs"/>
            </a:endParaRPr>
          </a:p>
          <a:p>
            <a:pPr eaLnBrk="1" hangingPunct="1">
              <a:defRPr/>
            </a:pPr>
            <a:endParaRPr lang="en-US" dirty="0" smtClean="0">
              <a:cs typeface="+mn-cs"/>
            </a:endParaRPr>
          </a:p>
        </p:txBody>
      </p:sp>
      <p:sp>
        <p:nvSpPr>
          <p:cNvPr id="32772" name="Slide Number Placeholder 3"/>
          <p:cNvSpPr>
            <a:spLocks noGrp="1"/>
          </p:cNvSpPr>
          <p:nvPr>
            <p:ph type="sldNum" sz="quarter" idx="5"/>
          </p:nvPr>
        </p:nvSpPr>
        <p:spPr>
          <a:noFill/>
        </p:spPr>
        <p:txBody>
          <a:bodyPr/>
          <a:lstStyle>
            <a:lvl1pPr defTabSz="914501" eaLnBrk="0" hangingPunct="0">
              <a:defRPr>
                <a:solidFill>
                  <a:schemeClr val="tx1"/>
                </a:solidFill>
                <a:latin typeface="Arial" charset="0"/>
                <a:ea typeface="ＭＳ Ｐゴシック" pitchFamily="34" charset="-128"/>
              </a:defRPr>
            </a:lvl1pPr>
            <a:lvl2pPr marL="727868" indent="-279949" defTabSz="914501" eaLnBrk="0" hangingPunct="0">
              <a:defRPr>
                <a:solidFill>
                  <a:schemeClr val="tx1"/>
                </a:solidFill>
                <a:latin typeface="Arial" charset="0"/>
                <a:ea typeface="ＭＳ Ｐゴシック" pitchFamily="34" charset="-128"/>
              </a:defRPr>
            </a:lvl2pPr>
            <a:lvl3pPr marL="1119797" indent="-223959" defTabSz="914501" eaLnBrk="0" hangingPunct="0">
              <a:defRPr>
                <a:solidFill>
                  <a:schemeClr val="tx1"/>
                </a:solidFill>
                <a:latin typeface="Arial" charset="0"/>
                <a:ea typeface="ＭＳ Ｐゴシック" pitchFamily="34" charset="-128"/>
              </a:defRPr>
            </a:lvl3pPr>
            <a:lvl4pPr marL="1567716" indent="-223959" defTabSz="914501" eaLnBrk="0" hangingPunct="0">
              <a:defRPr>
                <a:solidFill>
                  <a:schemeClr val="tx1"/>
                </a:solidFill>
                <a:latin typeface="Arial" charset="0"/>
                <a:ea typeface="ＭＳ Ｐゴシック" pitchFamily="34" charset="-128"/>
              </a:defRPr>
            </a:lvl4pPr>
            <a:lvl5pPr marL="2015635" indent="-223959" defTabSz="914501" eaLnBrk="0" hangingPunct="0">
              <a:defRPr>
                <a:solidFill>
                  <a:schemeClr val="tx1"/>
                </a:solidFill>
                <a:latin typeface="Arial"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BDC8267-DE04-4137-B765-553A3B78365C}" type="slidenum">
              <a:rPr lang="en-GB" smtClean="0"/>
              <a:pPr eaLnBrk="1" hangingPunct="1"/>
              <a:t>26</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Sixteenth </a:t>
            </a:r>
            <a:r>
              <a:rPr lang="en-US" sz="1200" b="1" i="0" kern="1200" dirty="0" smtClean="0">
                <a:solidFill>
                  <a:schemeClr val="tx1"/>
                </a:solidFill>
                <a:effectLst/>
                <a:latin typeface="+mn-lt"/>
                <a:ea typeface="+mn-ea"/>
                <a:cs typeface="+mn-cs"/>
              </a:rPr>
              <a:t>WMO</a:t>
            </a:r>
            <a:r>
              <a:rPr lang="en-US" sz="1200" b="0" i="0" kern="1200" dirty="0" smtClean="0">
                <a:solidFill>
                  <a:schemeClr val="tx1"/>
                </a:solidFill>
                <a:effectLst/>
                <a:latin typeface="+mn-lt"/>
                <a:ea typeface="+mn-ea"/>
                <a:cs typeface="+mn-cs"/>
              </a:rPr>
              <a:t> Congress in 2011 also agreed that the four initial </a:t>
            </a:r>
            <a:r>
              <a:rPr lang="en-US" sz="1200" b="1" i="0" kern="1200" dirty="0" smtClean="0">
                <a:solidFill>
                  <a:schemeClr val="tx1"/>
                </a:solidFill>
                <a:effectLst/>
                <a:latin typeface="+mn-lt"/>
                <a:ea typeface="+mn-ea"/>
                <a:cs typeface="+mn-cs"/>
              </a:rPr>
              <a:t>GFCS </a:t>
            </a:r>
            <a:r>
              <a:rPr lang="en-US" sz="1200" b="1" i="0" kern="1200" dirty="0" err="1" smtClean="0">
                <a:solidFill>
                  <a:schemeClr val="tx1"/>
                </a:solidFill>
                <a:effectLst/>
                <a:latin typeface="+mn-lt"/>
                <a:ea typeface="+mn-ea"/>
                <a:cs typeface="+mn-cs"/>
              </a:rPr>
              <a:t>priorities</a:t>
            </a:r>
            <a:r>
              <a:rPr lang="en-US" sz="1200" b="0" i="0" kern="1200" dirty="0" err="1" smtClean="0">
                <a:solidFill>
                  <a:schemeClr val="tx1"/>
                </a:solidFill>
                <a:effectLst/>
                <a:latin typeface="+mn-lt"/>
                <a:ea typeface="+mn-ea"/>
                <a:cs typeface="+mn-cs"/>
              </a:rPr>
              <a:t>would</a:t>
            </a:r>
            <a:r>
              <a:rPr lang="en-US" sz="1200" b="0" i="0" kern="1200" dirty="0" smtClean="0">
                <a:solidFill>
                  <a:schemeClr val="tx1"/>
                </a:solidFill>
                <a:effectLst/>
                <a:latin typeface="+mn-lt"/>
                <a:ea typeface="+mn-ea"/>
                <a:cs typeface="+mn-cs"/>
              </a:rPr>
              <a:t> be disaster risk reduction, water, health, and food security. </a:t>
            </a:r>
            <a:endParaRPr lang="en-GB" dirty="0" smtClean="0"/>
          </a:p>
          <a:p>
            <a:endParaRPr lang="en-GB" dirty="0"/>
          </a:p>
        </p:txBody>
      </p:sp>
      <p:sp>
        <p:nvSpPr>
          <p:cNvPr id="4" name="Slide Number Placeholder 3"/>
          <p:cNvSpPr>
            <a:spLocks noGrp="1"/>
          </p:cNvSpPr>
          <p:nvPr>
            <p:ph type="sldNum" sz="quarter" idx="10"/>
          </p:nvPr>
        </p:nvSpPr>
        <p:spPr/>
        <p:txBody>
          <a:bodyPr/>
          <a:lstStyle/>
          <a:p>
            <a:fld id="{E4D69AC0-D50E-457A-8D59-54ACB7168D19}" type="slidenum">
              <a:rPr lang="en-GB" smtClean="0"/>
              <a:t>4</a:t>
            </a:fld>
            <a:endParaRPr lang="en-GB"/>
          </a:p>
        </p:txBody>
      </p:sp>
    </p:spTree>
    <p:extLst>
      <p:ext uri="{BB962C8B-B14F-4D97-AF65-F5344CB8AC3E}">
        <p14:creationId xmlns:p14="http://schemas.microsoft.com/office/powerpoint/2010/main" val="295250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D69AC0-D50E-457A-8D59-54ACB7168D19}" type="slidenum">
              <a:rPr lang="en-GB" smtClean="0"/>
              <a:t>6</a:t>
            </a:fld>
            <a:endParaRPr lang="en-GB"/>
          </a:p>
        </p:txBody>
      </p:sp>
    </p:spTree>
    <p:extLst>
      <p:ext uri="{BB962C8B-B14F-4D97-AF65-F5344CB8AC3E}">
        <p14:creationId xmlns:p14="http://schemas.microsoft.com/office/powerpoint/2010/main" val="56615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4501" eaLnBrk="0" hangingPunct="0">
              <a:defRPr>
                <a:solidFill>
                  <a:schemeClr val="tx1"/>
                </a:solidFill>
                <a:latin typeface="Arial" charset="0"/>
                <a:ea typeface="ＭＳ Ｐゴシック" pitchFamily="34" charset="-128"/>
              </a:defRPr>
            </a:lvl1pPr>
            <a:lvl2pPr marL="727868" indent="-279949" defTabSz="914501" eaLnBrk="0" hangingPunct="0">
              <a:defRPr>
                <a:solidFill>
                  <a:schemeClr val="tx1"/>
                </a:solidFill>
                <a:latin typeface="Arial" charset="0"/>
                <a:ea typeface="ＭＳ Ｐゴシック" pitchFamily="34" charset="-128"/>
              </a:defRPr>
            </a:lvl2pPr>
            <a:lvl3pPr marL="1119797" indent="-223959" defTabSz="914501" eaLnBrk="0" hangingPunct="0">
              <a:defRPr>
                <a:solidFill>
                  <a:schemeClr val="tx1"/>
                </a:solidFill>
                <a:latin typeface="Arial" charset="0"/>
                <a:ea typeface="ＭＳ Ｐゴシック" pitchFamily="34" charset="-128"/>
              </a:defRPr>
            </a:lvl3pPr>
            <a:lvl4pPr marL="1567716" indent="-223959" defTabSz="914501" eaLnBrk="0" hangingPunct="0">
              <a:defRPr>
                <a:solidFill>
                  <a:schemeClr val="tx1"/>
                </a:solidFill>
                <a:latin typeface="Arial" charset="0"/>
                <a:ea typeface="ＭＳ Ｐゴシック" pitchFamily="34" charset="-128"/>
              </a:defRPr>
            </a:lvl4pPr>
            <a:lvl5pPr marL="2015635" indent="-223959" defTabSz="914501" eaLnBrk="0" hangingPunct="0">
              <a:defRPr>
                <a:solidFill>
                  <a:schemeClr val="tx1"/>
                </a:solidFill>
                <a:latin typeface="Arial"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8163D35-E0CF-4B01-9BE8-EA8598EE2A45}" type="slidenum">
              <a:rPr lang="en-GB" smtClean="0"/>
              <a:pPr eaLnBrk="1" hangingPunct="1"/>
              <a:t>7</a:t>
            </a:fld>
            <a:endParaRPr lang="en-GB" smtClean="0"/>
          </a:p>
        </p:txBody>
      </p:sp>
      <p:sp>
        <p:nvSpPr>
          <p:cNvPr id="23554" name="Rectangle 2"/>
          <p:cNvSpPr>
            <a:spLocks noGrp="1" noRot="1" noChangeAspect="1" noChangeArrowheads="1" noTextEdit="1"/>
          </p:cNvSpPr>
          <p:nvPr>
            <p:ph type="sldImg"/>
          </p:nvPr>
        </p:nvSpPr>
        <p:spPr>
          <a:ln/>
          <a:extLst>
            <a:ext uri="{FAA26D3D-D897-4be2-8F04-BA451C77F1D7}"/>
          </a:extLst>
        </p:spPr>
      </p:sp>
      <p:sp>
        <p:nvSpPr>
          <p:cNvPr id="23555" name="Rectangle 3"/>
          <p:cNvSpPr>
            <a:spLocks noGrp="1" noChangeArrowheads="1"/>
          </p:cNvSpPr>
          <p:nvPr>
            <p:ph type="body" idx="1"/>
          </p:nvPr>
        </p:nvSpPr>
        <p:spPr/>
        <p:txBody>
          <a:bodyPr/>
          <a:lstStyle/>
          <a:p>
            <a:pPr eaLnBrk="1" hangingPunct="1">
              <a:spcBef>
                <a:spcPct val="0"/>
              </a:spcBef>
              <a:defRPr/>
            </a:pPr>
            <a:r>
              <a:rPr lang="en-GB" dirty="0" smtClean="0">
                <a:cs typeface="+mn-cs"/>
              </a:rPr>
              <a:t>Stress changes on faults throughout Japan due to the Tohoku </a:t>
            </a:r>
            <a:r>
              <a:rPr lang="en-GB" dirty="0" err="1" smtClean="0">
                <a:cs typeface="+mn-cs"/>
              </a:rPr>
              <a:t>mainshock</a:t>
            </a:r>
            <a:r>
              <a:rPr lang="en-GB" dirty="0" smtClean="0">
                <a:cs typeface="+mn-cs"/>
              </a:rPr>
              <a:t>. Faults brought closer to failure are shaded red. </a:t>
            </a:r>
          </a:p>
          <a:p>
            <a:pPr eaLnBrk="1" hangingPunct="1">
              <a:defRPr/>
            </a:pPr>
            <a:endParaRPr lang="en-GB"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Be careful you forgot TERRAFIRMA (geo-hazards) while SAFER is mainly Flood &amp; Fire (and crsiis response rather than risk prevention).</a:t>
            </a:r>
          </a:p>
          <a:p>
            <a:pPr eaLnBrk="1" hangingPunct="1">
              <a:defRPr/>
            </a:pPr>
            <a:r>
              <a:rPr lang="en-US" dirty="0" smtClean="0">
                <a:cs typeface="+mn-cs"/>
              </a:rPr>
              <a:t>You also forgot the Geo-Hazard Supersites!</a:t>
            </a:r>
          </a:p>
        </p:txBody>
      </p:sp>
      <p:sp>
        <p:nvSpPr>
          <p:cNvPr id="4" name="Slide Number Placeholder 3"/>
          <p:cNvSpPr txBox="1">
            <a:spLocks noGrp="1"/>
          </p:cNvSpPr>
          <p:nvPr/>
        </p:nvSpPr>
        <p:spPr bwMode="auto">
          <a:xfrm>
            <a:off x="3884753" y="8685552"/>
            <a:ext cx="2971697" cy="45688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91430" tIns="45715" rIns="91430" bIns="45715"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6682D186-A18B-441B-8A1F-6D562411EF26}" type="slidenum">
              <a:rPr lang="en-GB" sz="1200"/>
              <a:pPr algn="r" eaLnBrk="1" hangingPunct="1">
                <a:defRPr/>
              </a:pPr>
              <a:t>8</a:t>
            </a:fld>
            <a:endParaRPr lang="en-GB"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5" name="Notes Placeholder 2"/>
          <p:cNvSpPr>
            <a:spLocks noGrp="1"/>
          </p:cNvSpPr>
          <p:nvPr>
            <p:ph type="body" idx="1"/>
          </p:nvPr>
        </p:nvSpPr>
        <p:spPr>
          <a:noFill/>
        </p:spPr>
        <p:txBody>
          <a:bodyPr/>
          <a:lstStyle/>
          <a:p>
            <a:pPr eaLnBrk="1" hangingPunct="1"/>
            <a:r>
              <a:rPr lang="en-US" smtClean="0">
                <a:ea typeface="ＭＳ Ｐゴシック" pitchFamily="34" charset="-128"/>
              </a:rPr>
              <a:t>Only 12 logos: those who have signed the Charter.</a:t>
            </a:r>
          </a:p>
          <a:p>
            <a:pPr eaLnBrk="1" hangingPunct="1"/>
            <a:endParaRPr lang="en-US" smtClean="0">
              <a:ea typeface="ＭＳ Ｐゴシック" pitchFamily="34" charset="-128"/>
            </a:endParaRPr>
          </a:p>
        </p:txBody>
      </p:sp>
      <p:sp>
        <p:nvSpPr>
          <p:cNvPr id="28676" name="Slide Number Placeholder 3"/>
          <p:cNvSpPr>
            <a:spLocks noGrp="1"/>
          </p:cNvSpPr>
          <p:nvPr>
            <p:ph type="sldNum" sz="quarter" idx="5"/>
          </p:nvPr>
        </p:nvSpPr>
        <p:spPr>
          <a:noFill/>
        </p:spPr>
        <p:txBody>
          <a:bodyPr/>
          <a:lstStyle>
            <a:lvl1pPr defTabSz="914501" eaLnBrk="0" hangingPunct="0">
              <a:defRPr>
                <a:solidFill>
                  <a:schemeClr val="tx1"/>
                </a:solidFill>
                <a:latin typeface="Arial" charset="0"/>
                <a:ea typeface="ＭＳ Ｐゴシック" pitchFamily="34" charset="-128"/>
              </a:defRPr>
            </a:lvl1pPr>
            <a:lvl2pPr marL="727868" indent="-279949" defTabSz="914501" eaLnBrk="0" hangingPunct="0">
              <a:defRPr>
                <a:solidFill>
                  <a:schemeClr val="tx1"/>
                </a:solidFill>
                <a:latin typeface="Arial" charset="0"/>
                <a:ea typeface="ＭＳ Ｐゴシック" pitchFamily="34" charset="-128"/>
              </a:defRPr>
            </a:lvl2pPr>
            <a:lvl3pPr marL="1119797" indent="-223959" defTabSz="914501" eaLnBrk="0" hangingPunct="0">
              <a:defRPr>
                <a:solidFill>
                  <a:schemeClr val="tx1"/>
                </a:solidFill>
                <a:latin typeface="Arial" charset="0"/>
                <a:ea typeface="ＭＳ Ｐゴシック" pitchFamily="34" charset="-128"/>
              </a:defRPr>
            </a:lvl3pPr>
            <a:lvl4pPr marL="1567716" indent="-223959" defTabSz="914501" eaLnBrk="0" hangingPunct="0">
              <a:defRPr>
                <a:solidFill>
                  <a:schemeClr val="tx1"/>
                </a:solidFill>
                <a:latin typeface="Arial" charset="0"/>
                <a:ea typeface="ＭＳ Ｐゴシック" pitchFamily="34" charset="-128"/>
              </a:defRPr>
            </a:lvl4pPr>
            <a:lvl5pPr marL="2015635" indent="-223959" defTabSz="914501" eaLnBrk="0" hangingPunct="0">
              <a:defRPr>
                <a:solidFill>
                  <a:schemeClr val="tx1"/>
                </a:solidFill>
                <a:latin typeface="Arial"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9760DB8-919B-41F1-8319-FE5EA9FC7F08}" type="slidenum">
              <a:rPr lang="en-GB" smtClean="0"/>
              <a:pPr eaLnBrk="1" hangingPunct="1"/>
              <a:t>10</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2530" indent="-270203" eaLnBrk="0" hangingPunct="0">
              <a:defRPr>
                <a:solidFill>
                  <a:schemeClr val="tx1"/>
                </a:solidFill>
                <a:latin typeface="Arial" charset="0"/>
                <a:ea typeface="ＭＳ Ｐゴシック" pitchFamily="34" charset="-128"/>
              </a:defRPr>
            </a:lvl2pPr>
            <a:lvl3pPr marL="1080814" indent="-216162" eaLnBrk="0" hangingPunct="0">
              <a:defRPr>
                <a:solidFill>
                  <a:schemeClr val="tx1"/>
                </a:solidFill>
                <a:latin typeface="Arial" charset="0"/>
                <a:ea typeface="ＭＳ Ｐゴシック" pitchFamily="34" charset="-128"/>
              </a:defRPr>
            </a:lvl3pPr>
            <a:lvl4pPr marL="1513140" indent="-216162" eaLnBrk="0" hangingPunct="0">
              <a:defRPr>
                <a:solidFill>
                  <a:schemeClr val="tx1"/>
                </a:solidFill>
                <a:latin typeface="Arial" charset="0"/>
                <a:ea typeface="ＭＳ Ｐゴシック" pitchFamily="34" charset="-128"/>
              </a:defRPr>
            </a:lvl4pPr>
            <a:lvl5pPr marL="1945466" indent="-216162" eaLnBrk="0" hangingPunct="0">
              <a:defRPr>
                <a:solidFill>
                  <a:schemeClr val="tx1"/>
                </a:solidFill>
                <a:latin typeface="Arial" charset="0"/>
                <a:ea typeface="ＭＳ Ｐゴシック" pitchFamily="34" charset="-128"/>
              </a:defRPr>
            </a:lvl5pPr>
            <a:lvl6pPr marL="2377792" indent="-216162" defTabSz="432326" eaLnBrk="0" fontAlgn="base" hangingPunct="0">
              <a:spcBef>
                <a:spcPct val="0"/>
              </a:spcBef>
              <a:spcAft>
                <a:spcPct val="0"/>
              </a:spcAft>
              <a:defRPr>
                <a:solidFill>
                  <a:schemeClr val="tx1"/>
                </a:solidFill>
                <a:latin typeface="Arial" charset="0"/>
                <a:ea typeface="ＭＳ Ｐゴシック" pitchFamily="34" charset="-128"/>
              </a:defRPr>
            </a:lvl6pPr>
            <a:lvl7pPr marL="2810118" indent="-216162" defTabSz="432326" eaLnBrk="0" fontAlgn="base" hangingPunct="0">
              <a:spcBef>
                <a:spcPct val="0"/>
              </a:spcBef>
              <a:spcAft>
                <a:spcPct val="0"/>
              </a:spcAft>
              <a:defRPr>
                <a:solidFill>
                  <a:schemeClr val="tx1"/>
                </a:solidFill>
                <a:latin typeface="Arial" charset="0"/>
                <a:ea typeface="ＭＳ Ｐゴシック" pitchFamily="34" charset="-128"/>
              </a:defRPr>
            </a:lvl7pPr>
            <a:lvl8pPr marL="3242443" indent="-216162" defTabSz="432326" eaLnBrk="0" fontAlgn="base" hangingPunct="0">
              <a:spcBef>
                <a:spcPct val="0"/>
              </a:spcBef>
              <a:spcAft>
                <a:spcPct val="0"/>
              </a:spcAft>
              <a:defRPr>
                <a:solidFill>
                  <a:schemeClr val="tx1"/>
                </a:solidFill>
                <a:latin typeface="Arial" charset="0"/>
                <a:ea typeface="ＭＳ Ｐゴシック" pitchFamily="34" charset="-128"/>
              </a:defRPr>
            </a:lvl8pPr>
            <a:lvl9pPr marL="3674768" indent="-216162" defTabSz="43232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73D951A-75E5-4985-A626-8CE3E90DAC97}" type="slidenum">
              <a:rPr lang="en-US" smtClean="0">
                <a:solidFill>
                  <a:srgbClr val="000000"/>
                </a:solidFill>
                <a:latin typeface="Calibri" pitchFamily="34" charset="0"/>
              </a:rPr>
              <a:pPr eaLnBrk="1" hangingPunct="1"/>
              <a:t>16</a:t>
            </a:fld>
            <a:endParaRPr lang="en-US" dirty="0" smtClean="0">
              <a:solidFill>
                <a:srgbClr val="000000"/>
              </a:solidFill>
              <a:latin typeface="Calibri" pitchFamily="34" charset="0"/>
            </a:endParaRPr>
          </a:p>
        </p:txBody>
      </p:sp>
      <p:sp>
        <p:nvSpPr>
          <p:cNvPr id="3174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02530" indent="-270203" eaLnBrk="0" hangingPunct="0">
              <a:defRPr>
                <a:solidFill>
                  <a:schemeClr val="tx1"/>
                </a:solidFill>
                <a:latin typeface="Arial" charset="0"/>
                <a:ea typeface="ＭＳ Ｐゴシック" pitchFamily="34" charset="-128"/>
              </a:defRPr>
            </a:lvl2pPr>
            <a:lvl3pPr marL="1080814" indent="-216162" eaLnBrk="0" hangingPunct="0">
              <a:defRPr>
                <a:solidFill>
                  <a:schemeClr val="tx1"/>
                </a:solidFill>
                <a:latin typeface="Arial" charset="0"/>
                <a:ea typeface="ＭＳ Ｐゴシック" pitchFamily="34" charset="-128"/>
              </a:defRPr>
            </a:lvl3pPr>
            <a:lvl4pPr marL="1513140" indent="-216162" eaLnBrk="0" hangingPunct="0">
              <a:defRPr>
                <a:solidFill>
                  <a:schemeClr val="tx1"/>
                </a:solidFill>
                <a:latin typeface="Arial" charset="0"/>
                <a:ea typeface="ＭＳ Ｐゴシック" pitchFamily="34" charset="-128"/>
              </a:defRPr>
            </a:lvl4pPr>
            <a:lvl5pPr marL="1945466" indent="-216162" eaLnBrk="0" hangingPunct="0">
              <a:defRPr>
                <a:solidFill>
                  <a:schemeClr val="tx1"/>
                </a:solidFill>
                <a:latin typeface="Arial" charset="0"/>
                <a:ea typeface="ＭＳ Ｐゴシック" pitchFamily="34" charset="-128"/>
              </a:defRPr>
            </a:lvl5pPr>
            <a:lvl6pPr marL="2377792" indent="-216162" defTabSz="432326" eaLnBrk="0" fontAlgn="base" hangingPunct="0">
              <a:spcBef>
                <a:spcPct val="0"/>
              </a:spcBef>
              <a:spcAft>
                <a:spcPct val="0"/>
              </a:spcAft>
              <a:defRPr>
                <a:solidFill>
                  <a:schemeClr val="tx1"/>
                </a:solidFill>
                <a:latin typeface="Arial" charset="0"/>
                <a:ea typeface="ＭＳ Ｐゴシック" pitchFamily="34" charset="-128"/>
              </a:defRPr>
            </a:lvl6pPr>
            <a:lvl7pPr marL="2810118" indent="-216162" defTabSz="432326" eaLnBrk="0" fontAlgn="base" hangingPunct="0">
              <a:spcBef>
                <a:spcPct val="0"/>
              </a:spcBef>
              <a:spcAft>
                <a:spcPct val="0"/>
              </a:spcAft>
              <a:defRPr>
                <a:solidFill>
                  <a:schemeClr val="tx1"/>
                </a:solidFill>
                <a:latin typeface="Arial" charset="0"/>
                <a:ea typeface="ＭＳ Ｐゴシック" pitchFamily="34" charset="-128"/>
              </a:defRPr>
            </a:lvl7pPr>
            <a:lvl8pPr marL="3242443" indent="-216162" defTabSz="432326" eaLnBrk="0" fontAlgn="base" hangingPunct="0">
              <a:spcBef>
                <a:spcPct val="0"/>
              </a:spcBef>
              <a:spcAft>
                <a:spcPct val="0"/>
              </a:spcAft>
              <a:defRPr>
                <a:solidFill>
                  <a:schemeClr val="tx1"/>
                </a:solidFill>
                <a:latin typeface="Arial" charset="0"/>
                <a:ea typeface="ＭＳ Ｐゴシック" pitchFamily="34" charset="-128"/>
              </a:defRPr>
            </a:lvl8pPr>
            <a:lvl9pPr marL="3674768" indent="-216162" defTabSz="432326"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dirty="0" smtClean="0">
              <a:solidFill>
                <a:srgbClr val="000000"/>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2530" indent="-270203" eaLnBrk="0" hangingPunct="0">
              <a:defRPr>
                <a:solidFill>
                  <a:schemeClr val="tx1"/>
                </a:solidFill>
                <a:latin typeface="Arial" charset="0"/>
                <a:ea typeface="ＭＳ Ｐゴシック" pitchFamily="34" charset="-128"/>
              </a:defRPr>
            </a:lvl2pPr>
            <a:lvl3pPr marL="1080814" indent="-216162" eaLnBrk="0" hangingPunct="0">
              <a:defRPr>
                <a:solidFill>
                  <a:schemeClr val="tx1"/>
                </a:solidFill>
                <a:latin typeface="Arial" charset="0"/>
                <a:ea typeface="ＭＳ Ｐゴシック" pitchFamily="34" charset="-128"/>
              </a:defRPr>
            </a:lvl3pPr>
            <a:lvl4pPr marL="1513140" indent="-216162" eaLnBrk="0" hangingPunct="0">
              <a:defRPr>
                <a:solidFill>
                  <a:schemeClr val="tx1"/>
                </a:solidFill>
                <a:latin typeface="Arial" charset="0"/>
                <a:ea typeface="ＭＳ Ｐゴシック" pitchFamily="34" charset="-128"/>
              </a:defRPr>
            </a:lvl4pPr>
            <a:lvl5pPr marL="1945466" indent="-216162" eaLnBrk="0" hangingPunct="0">
              <a:defRPr>
                <a:solidFill>
                  <a:schemeClr val="tx1"/>
                </a:solidFill>
                <a:latin typeface="Arial" charset="0"/>
                <a:ea typeface="ＭＳ Ｐゴシック" pitchFamily="34" charset="-128"/>
              </a:defRPr>
            </a:lvl5pPr>
            <a:lvl6pPr marL="2377792" indent="-216162" defTabSz="432326" eaLnBrk="0" fontAlgn="base" hangingPunct="0">
              <a:spcBef>
                <a:spcPct val="0"/>
              </a:spcBef>
              <a:spcAft>
                <a:spcPct val="0"/>
              </a:spcAft>
              <a:defRPr>
                <a:solidFill>
                  <a:schemeClr val="tx1"/>
                </a:solidFill>
                <a:latin typeface="Arial" charset="0"/>
                <a:ea typeface="ＭＳ Ｐゴシック" pitchFamily="34" charset="-128"/>
              </a:defRPr>
            </a:lvl6pPr>
            <a:lvl7pPr marL="2810118" indent="-216162" defTabSz="432326" eaLnBrk="0" fontAlgn="base" hangingPunct="0">
              <a:spcBef>
                <a:spcPct val="0"/>
              </a:spcBef>
              <a:spcAft>
                <a:spcPct val="0"/>
              </a:spcAft>
              <a:defRPr>
                <a:solidFill>
                  <a:schemeClr val="tx1"/>
                </a:solidFill>
                <a:latin typeface="Arial" charset="0"/>
                <a:ea typeface="ＭＳ Ｐゴシック" pitchFamily="34" charset="-128"/>
              </a:defRPr>
            </a:lvl7pPr>
            <a:lvl8pPr marL="3242443" indent="-216162" defTabSz="432326" eaLnBrk="0" fontAlgn="base" hangingPunct="0">
              <a:spcBef>
                <a:spcPct val="0"/>
              </a:spcBef>
              <a:spcAft>
                <a:spcPct val="0"/>
              </a:spcAft>
              <a:defRPr>
                <a:solidFill>
                  <a:schemeClr val="tx1"/>
                </a:solidFill>
                <a:latin typeface="Arial" charset="0"/>
                <a:ea typeface="ＭＳ Ｐゴシック" pitchFamily="34" charset="-128"/>
              </a:defRPr>
            </a:lvl8pPr>
            <a:lvl9pPr marL="3674768" indent="-216162" defTabSz="43232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73D951A-75E5-4985-A626-8CE3E90DAC97}" type="slidenum">
              <a:rPr lang="en-US" smtClean="0">
                <a:solidFill>
                  <a:srgbClr val="000000"/>
                </a:solidFill>
                <a:latin typeface="Calibri" pitchFamily="34" charset="0"/>
              </a:rPr>
              <a:pPr eaLnBrk="1" hangingPunct="1"/>
              <a:t>17</a:t>
            </a:fld>
            <a:endParaRPr lang="en-US" dirty="0" smtClean="0">
              <a:solidFill>
                <a:srgbClr val="000000"/>
              </a:solidFill>
              <a:latin typeface="Calibri" pitchFamily="34" charset="0"/>
            </a:endParaRPr>
          </a:p>
        </p:txBody>
      </p:sp>
      <p:sp>
        <p:nvSpPr>
          <p:cNvPr id="3174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02530" indent="-270203" eaLnBrk="0" hangingPunct="0">
              <a:defRPr>
                <a:solidFill>
                  <a:schemeClr val="tx1"/>
                </a:solidFill>
                <a:latin typeface="Arial" charset="0"/>
                <a:ea typeface="ＭＳ Ｐゴシック" pitchFamily="34" charset="-128"/>
              </a:defRPr>
            </a:lvl2pPr>
            <a:lvl3pPr marL="1080814" indent="-216162" eaLnBrk="0" hangingPunct="0">
              <a:defRPr>
                <a:solidFill>
                  <a:schemeClr val="tx1"/>
                </a:solidFill>
                <a:latin typeface="Arial" charset="0"/>
                <a:ea typeface="ＭＳ Ｐゴシック" pitchFamily="34" charset="-128"/>
              </a:defRPr>
            </a:lvl3pPr>
            <a:lvl4pPr marL="1513140" indent="-216162" eaLnBrk="0" hangingPunct="0">
              <a:defRPr>
                <a:solidFill>
                  <a:schemeClr val="tx1"/>
                </a:solidFill>
                <a:latin typeface="Arial" charset="0"/>
                <a:ea typeface="ＭＳ Ｐゴシック" pitchFamily="34" charset="-128"/>
              </a:defRPr>
            </a:lvl4pPr>
            <a:lvl5pPr marL="1945466" indent="-216162" eaLnBrk="0" hangingPunct="0">
              <a:defRPr>
                <a:solidFill>
                  <a:schemeClr val="tx1"/>
                </a:solidFill>
                <a:latin typeface="Arial" charset="0"/>
                <a:ea typeface="ＭＳ Ｐゴシック" pitchFamily="34" charset="-128"/>
              </a:defRPr>
            </a:lvl5pPr>
            <a:lvl6pPr marL="2377792" indent="-216162" defTabSz="432326" eaLnBrk="0" fontAlgn="base" hangingPunct="0">
              <a:spcBef>
                <a:spcPct val="0"/>
              </a:spcBef>
              <a:spcAft>
                <a:spcPct val="0"/>
              </a:spcAft>
              <a:defRPr>
                <a:solidFill>
                  <a:schemeClr val="tx1"/>
                </a:solidFill>
                <a:latin typeface="Arial" charset="0"/>
                <a:ea typeface="ＭＳ Ｐゴシック" pitchFamily="34" charset="-128"/>
              </a:defRPr>
            </a:lvl6pPr>
            <a:lvl7pPr marL="2810118" indent="-216162" defTabSz="432326" eaLnBrk="0" fontAlgn="base" hangingPunct="0">
              <a:spcBef>
                <a:spcPct val="0"/>
              </a:spcBef>
              <a:spcAft>
                <a:spcPct val="0"/>
              </a:spcAft>
              <a:defRPr>
                <a:solidFill>
                  <a:schemeClr val="tx1"/>
                </a:solidFill>
                <a:latin typeface="Arial" charset="0"/>
                <a:ea typeface="ＭＳ Ｐゴシック" pitchFamily="34" charset="-128"/>
              </a:defRPr>
            </a:lvl7pPr>
            <a:lvl8pPr marL="3242443" indent="-216162" defTabSz="432326" eaLnBrk="0" fontAlgn="base" hangingPunct="0">
              <a:spcBef>
                <a:spcPct val="0"/>
              </a:spcBef>
              <a:spcAft>
                <a:spcPct val="0"/>
              </a:spcAft>
              <a:defRPr>
                <a:solidFill>
                  <a:schemeClr val="tx1"/>
                </a:solidFill>
                <a:latin typeface="Arial" charset="0"/>
                <a:ea typeface="ＭＳ Ｐゴシック" pitchFamily="34" charset="-128"/>
              </a:defRPr>
            </a:lvl8pPr>
            <a:lvl9pPr marL="3674768" indent="-216162" defTabSz="432326"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dirty="0" smtClean="0">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instance flooding costs, info needs for DRM can be spelled out,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what is available today can be said (primarily damage impact) and what is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lacking is identified (systematic observations of events, building archives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of reference non-flooded scenes, </a:t>
            </a:r>
            <a:r>
              <a:rPr lang="en-US" sz="1200" b="0" i="0" kern="1200" dirty="0" err="1" smtClean="0">
                <a:solidFill>
                  <a:schemeClr val="tx1"/>
                </a:solidFill>
                <a:effectLst/>
                <a:latin typeface="+mn-lt"/>
                <a:ea typeface="+mn-ea"/>
                <a:cs typeface="+mn-cs"/>
              </a:rPr>
              <a:t>etc</a:t>
            </a:r>
            <a:r>
              <a:rPr lang="en-US" sz="1200" b="0" i="0" kern="1200" dirty="0" smtClean="0">
                <a:solidFill>
                  <a:schemeClr val="tx1"/>
                </a:solidFill>
                <a:effectLst/>
                <a:latin typeface="+mn-lt"/>
                <a:ea typeface="+mn-ea"/>
                <a:cs typeface="+mn-cs"/>
              </a:rPr>
              <a:t>, a NRT system to make multi-sensor</a:t>
            </a:r>
            <a:r>
              <a:rPr lang="en-US"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coregistered</a:t>
            </a:r>
            <a:r>
              <a:rPr lang="en-US" sz="1200" b="0" i="0" kern="1200" dirty="0" smtClean="0">
                <a:solidFill>
                  <a:schemeClr val="tx1"/>
                </a:solidFill>
                <a:effectLst/>
                <a:latin typeface="+mn-lt"/>
                <a:ea typeface="+mn-ea"/>
                <a:cs typeface="+mn-cs"/>
              </a:rPr>
              <a:t> stacks of radar imagery for monitoring, leaving space for VA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resellers to exploit such </a:t>
            </a:r>
            <a:r>
              <a:rPr lang="en-US" sz="1200" b="0" i="0" kern="1200" dirty="0" err="1" smtClean="0">
                <a:solidFill>
                  <a:schemeClr val="tx1"/>
                </a:solidFill>
                <a:effectLst/>
                <a:latin typeface="+mn-lt"/>
                <a:ea typeface="+mn-ea"/>
                <a:cs typeface="+mn-cs"/>
              </a:rPr>
              <a:t>datastacks</a:t>
            </a:r>
            <a:r>
              <a:rPr lang="en-US" sz="1200" b="0" i="0" kern="1200" dirty="0" smtClean="0">
                <a:solidFill>
                  <a:schemeClr val="tx1"/>
                </a:solidFill>
                <a:effectLst/>
                <a:latin typeface="+mn-lt"/>
                <a:ea typeface="+mn-ea"/>
                <a:cs typeface="+mn-cs"/>
              </a:rPr>
              <a:t> and provide industrial solutions, </a:t>
            </a:r>
            <a:r>
              <a:rPr lang="en-US" sz="1200" b="0" i="0" kern="1200" dirty="0" err="1" smtClean="0">
                <a:solidFill>
                  <a:schemeClr val="tx1"/>
                </a:solidFill>
                <a:effectLst/>
                <a:latin typeface="+mn-lt"/>
                <a:ea typeface="+mn-ea"/>
                <a:cs typeface="+mn-cs"/>
              </a:rPr>
              <a:t>etc</a:t>
            </a:r>
            <a:r>
              <a:rPr lang="en-US" sz="1200" b="0" i="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E4D69AC0-D50E-457A-8D59-54ACB7168D19}" type="slidenum">
              <a:rPr lang="en-GB" smtClean="0"/>
              <a:t>18</a:t>
            </a:fld>
            <a:endParaRPr lang="en-GB"/>
          </a:p>
        </p:txBody>
      </p:sp>
    </p:spTree>
    <p:extLst>
      <p:ext uri="{BB962C8B-B14F-4D97-AF65-F5344CB8AC3E}">
        <p14:creationId xmlns:p14="http://schemas.microsoft.com/office/powerpoint/2010/main" val="332034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26th  CEOS Plenary – Bengaluru, India - 24-27 Oct. 2012</a:t>
            </a:r>
            <a:endParaRPr lang="en-US"/>
          </a:p>
        </p:txBody>
      </p:sp>
      <p:sp>
        <p:nvSpPr>
          <p:cNvPr id="5" name="Footer Placeholder 4"/>
          <p:cNvSpPr>
            <a:spLocks noGrp="1"/>
          </p:cNvSpPr>
          <p:nvPr>
            <p:ph type="ftr" sz="quarter" idx="11"/>
          </p:nvPr>
        </p:nvSpPr>
        <p:spPr/>
        <p:txBody>
          <a:bodyPr/>
          <a:lstStyle/>
          <a:p>
            <a:r>
              <a:rPr lang="en-US" smtClean="0"/>
              <a:t>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26th  CEOS Plenary – Bengaluru, India - 24-27 Oct. 2012</a:t>
            </a:r>
            <a:endParaRPr lang="en-US"/>
          </a:p>
        </p:txBody>
      </p:sp>
      <p:sp>
        <p:nvSpPr>
          <p:cNvPr id="5" name="Footer Placeholder 4"/>
          <p:cNvSpPr>
            <a:spLocks noGrp="1"/>
          </p:cNvSpPr>
          <p:nvPr>
            <p:ph type="ftr" sz="quarter" idx="11"/>
          </p:nvPr>
        </p:nvSpPr>
        <p:spPr/>
        <p:txBody>
          <a:bodyPr/>
          <a:lstStyle/>
          <a:p>
            <a:r>
              <a:rPr lang="en-US" smtClean="0"/>
              <a:t>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26th  CEOS Plenary – Bengaluru, India - 24-27 Oct. 2012</a:t>
            </a:r>
            <a:endParaRPr lang="en-US"/>
          </a:p>
        </p:txBody>
      </p:sp>
      <p:sp>
        <p:nvSpPr>
          <p:cNvPr id="5" name="Footer Placeholder 4"/>
          <p:cNvSpPr>
            <a:spLocks noGrp="1"/>
          </p:cNvSpPr>
          <p:nvPr>
            <p:ph type="ftr" sz="quarter" idx="11"/>
          </p:nvPr>
        </p:nvSpPr>
        <p:spPr/>
        <p:txBody>
          <a:bodyPr/>
          <a:lstStyle/>
          <a:p>
            <a:r>
              <a:rPr lang="en-US" smtClean="0"/>
              <a:t>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icture1.jpg"/>
          <p:cNvPicPr>
            <a:picLocks noChangeAspect="1"/>
          </p:cNvPicPr>
          <p:nvPr userDrawn="1"/>
        </p:nvPicPr>
        <p:blipFill>
          <a:blip r:embed="rId2" cstate="print"/>
          <a:srcRect b="80000"/>
          <a:stretch>
            <a:fillRect/>
          </a:stretch>
        </p:blipFill>
        <p:spPr>
          <a:xfrm>
            <a:off x="0" y="0"/>
            <a:ext cx="9144000" cy="1371600"/>
          </a:xfrm>
          <a:prstGeom prst="rect">
            <a:avLst/>
          </a:prstGeom>
        </p:spPr>
      </p:pic>
      <p:pic>
        <p:nvPicPr>
          <p:cNvPr id="8" name="Picture 2"/>
          <p:cNvPicPr>
            <a:picLocks noChangeAspect="1" noChangeArrowheads="1"/>
          </p:cNvPicPr>
          <p:nvPr userDrawn="1"/>
        </p:nvPicPr>
        <p:blipFill>
          <a:blip r:embed="rId3" cstate="print"/>
          <a:srcRect/>
          <a:stretch>
            <a:fillRect/>
          </a:stretch>
        </p:blipFill>
        <p:spPr bwMode="auto">
          <a:xfrm>
            <a:off x="0" y="0"/>
            <a:ext cx="1295400" cy="844596"/>
          </a:xfrm>
          <a:prstGeom prst="rect">
            <a:avLst/>
          </a:prstGeom>
          <a:noFill/>
          <a:ln w="12700">
            <a:noFill/>
            <a:miter lim="800000"/>
            <a:headEnd/>
            <a:tailEnd/>
          </a:ln>
        </p:spPr>
      </p:pic>
      <p:pic>
        <p:nvPicPr>
          <p:cNvPr id="10" name="Picture 2" descr="C:\Users\ipetitev\Pictures\ESA logo\logotype_files\logo_standard_2col.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80644" y="15875"/>
            <a:ext cx="1363356" cy="669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 y="6537325"/>
            <a:ext cx="3886200" cy="365125"/>
          </a:xfrm>
        </p:spPr>
        <p:txBody>
          <a:bodyPr/>
          <a:lstStyle/>
          <a:p>
            <a:r>
              <a:rPr lang="en-US" smtClean="0"/>
              <a:t>26th  CEOS Plenary – Bengaluru, India - 24-27 Oct. 2012</a:t>
            </a:r>
            <a:endParaRPr lang="en-US"/>
          </a:p>
        </p:txBody>
      </p:sp>
      <p:sp>
        <p:nvSpPr>
          <p:cNvPr id="5" name="Footer Placeholder 4"/>
          <p:cNvSpPr>
            <a:spLocks noGrp="1"/>
          </p:cNvSpPr>
          <p:nvPr>
            <p:ph type="ftr" sz="quarter" idx="11"/>
          </p:nvPr>
        </p:nvSpPr>
        <p:spPr>
          <a:xfrm>
            <a:off x="3124200" y="6569075"/>
            <a:ext cx="2895600" cy="365125"/>
          </a:xfrm>
        </p:spPr>
        <p:txBody>
          <a:bodyPr/>
          <a:lstStyle/>
          <a:p>
            <a:r>
              <a:rPr lang="en-US" smtClean="0"/>
              <a:t>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normAutofit/>
          </a:bodyPr>
          <a:lstStyle>
            <a:lvl1pPr>
              <a:defRPr sz="3200" b="1" i="0" baseline="0">
                <a:solidFill>
                  <a:schemeClr val="bg1"/>
                </a:solidFill>
                <a:latin typeface="Tahoma" pitchFamily="34" charset="0"/>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26th  CEOS Plenary – Bengaluru, India - 24-27 Oct. 2012</a:t>
            </a:r>
            <a:endParaRPr lang="en-US"/>
          </a:p>
        </p:txBody>
      </p:sp>
      <p:sp>
        <p:nvSpPr>
          <p:cNvPr id="5" name="Footer Placeholder 4"/>
          <p:cNvSpPr>
            <a:spLocks noGrp="1"/>
          </p:cNvSpPr>
          <p:nvPr>
            <p:ph type="ftr" sz="quarter" idx="11"/>
          </p:nvPr>
        </p:nvSpPr>
        <p:spPr/>
        <p:txBody>
          <a:bodyPr/>
          <a:lstStyle/>
          <a:p>
            <a:r>
              <a:rPr lang="en-US" smtClean="0"/>
              <a:t>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26th  CEOS Plenary – Bengaluru, India - 24-27 Oct. 2012</a:t>
            </a:r>
            <a:endParaRPr lang="en-US"/>
          </a:p>
        </p:txBody>
      </p:sp>
      <p:sp>
        <p:nvSpPr>
          <p:cNvPr id="6" name="Footer Placeholder 5"/>
          <p:cNvSpPr>
            <a:spLocks noGrp="1"/>
          </p:cNvSpPr>
          <p:nvPr>
            <p:ph type="ftr" sz="quarter" idx="11"/>
          </p:nvPr>
        </p:nvSpPr>
        <p:spPr/>
        <p:txBody>
          <a:bodyPr/>
          <a:lstStyle/>
          <a:p>
            <a:r>
              <a:rPr lang="en-US" smtClean="0"/>
              <a:t>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26th  CEOS Plenary – Bengaluru, India - 24-27 Oct. 2012</a:t>
            </a:r>
            <a:endParaRPr lang="en-US"/>
          </a:p>
        </p:txBody>
      </p:sp>
      <p:sp>
        <p:nvSpPr>
          <p:cNvPr id="8" name="Footer Placeholder 7"/>
          <p:cNvSpPr>
            <a:spLocks noGrp="1"/>
          </p:cNvSpPr>
          <p:nvPr>
            <p:ph type="ftr" sz="quarter" idx="11"/>
          </p:nvPr>
        </p:nvSpPr>
        <p:spPr/>
        <p:txBody>
          <a:bodyPr/>
          <a:lstStyle/>
          <a:p>
            <a:r>
              <a:rPr lang="en-US" smtClean="0"/>
              <a:t>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26th  CEOS Plenary – Bengaluru, India - 24-27 Oct. 2012</a:t>
            </a:r>
            <a:endParaRPr lang="en-US"/>
          </a:p>
        </p:txBody>
      </p:sp>
      <p:sp>
        <p:nvSpPr>
          <p:cNvPr id="4" name="Footer Placeholder 3"/>
          <p:cNvSpPr>
            <a:spLocks noGrp="1"/>
          </p:cNvSpPr>
          <p:nvPr>
            <p:ph type="ftr" sz="quarter" idx="11"/>
          </p:nvPr>
        </p:nvSpPr>
        <p:spPr/>
        <p:txBody>
          <a:bodyPr/>
          <a:lstStyle/>
          <a:p>
            <a:r>
              <a:rPr lang="en-US" smtClean="0"/>
              <a:t>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26th  CEOS Plenary – Bengaluru, India - 24-27 Oct. 2012</a:t>
            </a:r>
            <a:endParaRPr lang="en-US"/>
          </a:p>
        </p:txBody>
      </p:sp>
      <p:sp>
        <p:nvSpPr>
          <p:cNvPr id="3" name="Footer Placeholder 2"/>
          <p:cNvSpPr>
            <a:spLocks noGrp="1"/>
          </p:cNvSpPr>
          <p:nvPr>
            <p:ph type="ftr" sz="quarter" idx="11"/>
          </p:nvPr>
        </p:nvSpPr>
        <p:spPr/>
        <p:txBody>
          <a:bodyPr/>
          <a:lstStyle/>
          <a:p>
            <a:r>
              <a:rPr lang="en-US" smtClean="0"/>
              <a:t>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26th  CEOS Plenary – Bengaluru, India - 24-27 Oct. 2012</a:t>
            </a:r>
            <a:endParaRPr lang="en-US"/>
          </a:p>
        </p:txBody>
      </p:sp>
      <p:sp>
        <p:nvSpPr>
          <p:cNvPr id="6" name="Footer Placeholder 5"/>
          <p:cNvSpPr>
            <a:spLocks noGrp="1"/>
          </p:cNvSpPr>
          <p:nvPr>
            <p:ph type="ftr" sz="quarter" idx="11"/>
          </p:nvPr>
        </p:nvSpPr>
        <p:spPr/>
        <p:txBody>
          <a:bodyPr/>
          <a:lstStyle/>
          <a:p>
            <a:r>
              <a:rPr lang="en-US" smtClean="0"/>
              <a:t>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26th  CEOS Plenary – Bengaluru, India - 24-27 Oct. 2012</a:t>
            </a:r>
            <a:endParaRPr lang="en-US"/>
          </a:p>
        </p:txBody>
      </p:sp>
      <p:sp>
        <p:nvSpPr>
          <p:cNvPr id="6" name="Footer Placeholder 5"/>
          <p:cNvSpPr>
            <a:spLocks noGrp="1"/>
          </p:cNvSpPr>
          <p:nvPr>
            <p:ph type="ftr" sz="quarter" idx="11"/>
          </p:nvPr>
        </p:nvSpPr>
        <p:spPr/>
        <p:txBody>
          <a:bodyPr/>
          <a:lstStyle/>
          <a:p>
            <a:r>
              <a:rPr lang="en-US" smtClean="0"/>
              <a:t>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26th  CEOS Plenary – Bengaluru, India - 24-27 Oct. 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earthobservation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3.JPG"/>
          <p:cNvPicPr>
            <a:picLocks noChangeAspect="1"/>
          </p:cNvPicPr>
          <p:nvPr/>
        </p:nvPicPr>
        <p:blipFill>
          <a:blip r:embed="rId2" cstate="print"/>
          <a:srcRect l="1639" b="9294"/>
          <a:stretch>
            <a:fillRect/>
          </a:stretch>
        </p:blipFill>
        <p:spPr>
          <a:xfrm>
            <a:off x="0" y="-22274"/>
            <a:ext cx="9144000" cy="685800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0" y="0"/>
            <a:ext cx="1295400" cy="844596"/>
          </a:xfrm>
          <a:prstGeom prst="rect">
            <a:avLst/>
          </a:prstGeom>
          <a:noFill/>
          <a:ln w="12700">
            <a:noFill/>
            <a:miter lim="800000"/>
            <a:headEnd/>
            <a:tailEnd/>
          </a:ln>
        </p:spPr>
      </p:pic>
      <p:sp>
        <p:nvSpPr>
          <p:cNvPr id="11" name="Rectangle 44"/>
          <p:cNvSpPr>
            <a:spLocks noGrp="1" noChangeArrowheads="1"/>
          </p:cNvSpPr>
          <p:nvPr>
            <p:ph type="ctrTitle"/>
          </p:nvPr>
        </p:nvSpPr>
        <p:spPr>
          <a:xfrm>
            <a:off x="1066800" y="914400"/>
            <a:ext cx="6705600" cy="1600200"/>
          </a:xfrm>
        </p:spPr>
        <p:txBody>
          <a:bodyPr>
            <a:normAutofit/>
          </a:bodyPr>
          <a:lstStyle/>
          <a:p>
            <a:r>
              <a:rPr lang="en-US" dirty="0">
                <a:solidFill>
                  <a:schemeClr val="bg1"/>
                </a:solidFill>
              </a:rPr>
              <a:t>CEOS Contribution to Disaster Risk Management </a:t>
            </a:r>
            <a:endParaRPr lang="en-US" dirty="0" smtClean="0">
              <a:solidFill>
                <a:schemeClr val="bg1"/>
              </a:solidFill>
            </a:endParaRPr>
          </a:p>
        </p:txBody>
      </p:sp>
      <p:sp>
        <p:nvSpPr>
          <p:cNvPr id="14" name="Rectangle 43"/>
          <p:cNvSpPr txBox="1">
            <a:spLocks noChangeArrowheads="1"/>
          </p:cNvSpPr>
          <p:nvPr/>
        </p:nvSpPr>
        <p:spPr>
          <a:xfrm>
            <a:off x="1905000" y="2514600"/>
            <a:ext cx="4826977"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altLang="ja-JP" sz="3200" b="0" i="0" u="none" strike="noStrike" kern="1200" cap="none" spc="0" normalizeH="0" baseline="0" noProof="0" dirty="0" smtClean="0">
                <a:ln>
                  <a:noFill/>
                </a:ln>
                <a:solidFill>
                  <a:schemeClr val="bg1"/>
                </a:solidFill>
                <a:effectLst/>
                <a:uLnTx/>
                <a:uFillTx/>
                <a:latin typeface="Calibri" pitchFamily="34" charset="0"/>
                <a:ea typeface="ＭＳ Ｐゴシック" pitchFamily="50" charset="-128"/>
                <a:cs typeface="+mn-cs"/>
              </a:rPr>
              <a:t> </a:t>
            </a:r>
          </a:p>
        </p:txBody>
      </p:sp>
      <p:sp>
        <p:nvSpPr>
          <p:cNvPr id="15" name="Rectangle 43"/>
          <p:cNvSpPr txBox="1">
            <a:spLocks noChangeArrowheads="1"/>
          </p:cNvSpPr>
          <p:nvPr/>
        </p:nvSpPr>
        <p:spPr>
          <a:xfrm>
            <a:off x="2057400" y="2819400"/>
            <a:ext cx="5181600" cy="1143000"/>
          </a:xfrm>
          <a:prstGeom prst="rect">
            <a:avLst/>
          </a:prstGeom>
        </p:spPr>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altLang="ja-JP" sz="3600" b="0" i="0" u="none" strike="noStrike" kern="1200" cap="none" spc="0" normalizeH="0" baseline="0" noProof="0" dirty="0" smtClean="0">
                <a:ln>
                  <a:noFill/>
                </a:ln>
                <a:solidFill>
                  <a:schemeClr val="bg1"/>
                </a:solidFill>
                <a:effectLst/>
                <a:uLnTx/>
                <a:uFillTx/>
                <a:latin typeface="Calibri" pitchFamily="34" charset="0"/>
                <a:ea typeface="ＭＳ Ｐゴシック" pitchFamily="50" charset="-128"/>
                <a:cs typeface="+mn-cs"/>
              </a:rPr>
              <a:t>Ivan </a:t>
            </a:r>
            <a:r>
              <a:rPr kumimoji="0" lang="en-GB" altLang="ja-JP" sz="3600" b="0" i="0" u="none" strike="noStrike" kern="1200" cap="none" spc="0" normalizeH="0" baseline="0" noProof="0" dirty="0" err="1" smtClean="0">
                <a:ln>
                  <a:noFill/>
                </a:ln>
                <a:solidFill>
                  <a:schemeClr val="bg1"/>
                </a:solidFill>
                <a:effectLst/>
                <a:uLnTx/>
                <a:uFillTx/>
                <a:latin typeface="Calibri" pitchFamily="34" charset="0"/>
                <a:ea typeface="ＭＳ Ｐゴシック" pitchFamily="50" charset="-128"/>
                <a:cs typeface="+mn-cs"/>
              </a:rPr>
              <a:t>Petiteville</a:t>
            </a:r>
            <a:r>
              <a:rPr kumimoji="0" lang="en-GB" altLang="ja-JP" sz="3600" b="0" i="0" u="none" strike="noStrike" kern="1200" cap="none" spc="0" normalizeH="0" baseline="0" noProof="0" dirty="0" smtClean="0">
                <a:ln>
                  <a:noFill/>
                </a:ln>
                <a:solidFill>
                  <a:schemeClr val="bg1"/>
                </a:solidFill>
                <a:effectLst/>
                <a:uLnTx/>
                <a:uFillTx/>
                <a:latin typeface="Calibri" pitchFamily="34" charset="0"/>
                <a:ea typeface="ＭＳ Ｐゴシック" pitchFamily="50" charset="-128"/>
                <a:cs typeface="+mn-cs"/>
              </a:rPr>
              <a:t>, ESA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altLang="ja-JP" sz="2800" b="0" i="0" u="none" strike="noStrike" kern="1200" cap="none" spc="0" normalizeH="0" baseline="0" noProof="0" dirty="0" smtClean="0">
              <a:ln>
                <a:noFill/>
              </a:ln>
              <a:solidFill>
                <a:schemeClr val="bg1"/>
              </a:solidFill>
              <a:effectLst/>
              <a:uLnTx/>
              <a:uFillTx/>
              <a:latin typeface="Calibri" pitchFamily="34" charset="0"/>
              <a:ea typeface="ＭＳ Ｐゴシック" pitchFamily="50" charset="-128"/>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altLang="ja-JP" sz="2800" dirty="0" smtClean="0">
                <a:solidFill>
                  <a:schemeClr val="bg1"/>
                </a:solidFill>
                <a:latin typeface="Calibri" pitchFamily="34" charset="0"/>
                <a:ea typeface="ＭＳ Ｐゴシック" pitchFamily="50" charset="-128"/>
              </a:rPr>
              <a:t>on behalf of the Ad Hoc CEOS DRM Team</a:t>
            </a:r>
            <a:endParaRPr kumimoji="0" lang="en-GB" altLang="ja-JP" sz="2800" b="0" i="0" u="none" strike="noStrike" kern="1200" cap="none" spc="0" normalizeH="0" baseline="0" noProof="0" dirty="0" smtClean="0">
              <a:ln>
                <a:noFill/>
              </a:ln>
              <a:solidFill>
                <a:schemeClr val="bg1"/>
              </a:solidFill>
              <a:effectLst/>
              <a:uLnTx/>
              <a:uFillTx/>
              <a:latin typeface="Calibri" pitchFamily="34" charset="0"/>
              <a:ea typeface="ＭＳ Ｐゴシック" pitchFamily="50" charset="-128"/>
              <a:cs typeface="+mn-cs"/>
            </a:endParaRPr>
          </a:p>
        </p:txBody>
      </p:sp>
      <p:pic>
        <p:nvPicPr>
          <p:cNvPr id="1026" name="Picture 2" descr="C:\Users\ipetitev\Pictures\ESA logo\logotype_files\logo_standard_2co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447800" cy="71141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a:xfrm>
            <a:off x="457200" y="6356350"/>
            <a:ext cx="4013688" cy="365125"/>
          </a:xfrm>
        </p:spPr>
        <p:txBody>
          <a:bodyPr/>
          <a:lstStyle/>
          <a:p>
            <a:r>
              <a:rPr lang="en-US" dirty="0" smtClean="0"/>
              <a:t>26th  CEOS Plenary – Bengaluru, India - 24-27 Oct.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71600" y="-171450"/>
            <a:ext cx="7294563" cy="927100"/>
          </a:xfrm>
        </p:spPr>
        <p:txBody>
          <a:bodyPr/>
          <a:lstStyle/>
          <a:p>
            <a:pPr eaLnBrk="1" hangingPunct="1">
              <a:defRPr/>
            </a:pPr>
            <a:r>
              <a:rPr lang="en-GB" sz="2400" b="1" dirty="0" smtClean="0">
                <a:cs typeface="+mj-cs"/>
              </a:rPr>
              <a:t>International Charter Space and Major Disasters</a:t>
            </a:r>
          </a:p>
        </p:txBody>
      </p:sp>
      <p:sp>
        <p:nvSpPr>
          <p:cNvPr id="35849" name="Text Box 9"/>
          <p:cNvSpPr txBox="1">
            <a:spLocks noChangeArrowheads="1"/>
          </p:cNvSpPr>
          <p:nvPr/>
        </p:nvSpPr>
        <p:spPr bwMode="auto">
          <a:xfrm>
            <a:off x="539750" y="3644900"/>
            <a:ext cx="3387725" cy="274638"/>
          </a:xfrm>
          <a:prstGeom prst="rect">
            <a:avLst/>
          </a:prstGeom>
          <a:solidFill>
            <a:srgbClr val="C6CA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b="1">
                <a:ea typeface="ＭＳ Ｐゴシック" charset="0"/>
              </a:rPr>
              <a:t>Disaster Charter Activations since Jan. 2011</a:t>
            </a:r>
          </a:p>
        </p:txBody>
      </p:sp>
      <p:pic>
        <p:nvPicPr>
          <p:cNvPr id="35850" name="Picture 10"/>
          <p:cNvPicPr>
            <a:picLocks noChangeAspect="1" noChangeArrowheads="1"/>
          </p:cNvPicPr>
          <p:nvPr/>
        </p:nvPicPr>
        <p:blipFill>
          <a:blip r:embed="rId3"/>
          <a:srcRect/>
          <a:stretch>
            <a:fillRect/>
          </a:stretch>
        </p:blipFill>
        <p:spPr bwMode="auto">
          <a:xfrm>
            <a:off x="8172450" y="0"/>
            <a:ext cx="97155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5851" name="Text Box 11"/>
          <p:cNvSpPr txBox="1">
            <a:spLocks noChangeArrowheads="1"/>
          </p:cNvSpPr>
          <p:nvPr/>
        </p:nvSpPr>
        <p:spPr bwMode="auto">
          <a:xfrm>
            <a:off x="5127625" y="15763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35879" name="Rectangle 39"/>
          <p:cNvSpPr>
            <a:spLocks noChangeArrowheads="1"/>
          </p:cNvSpPr>
          <p:nvPr/>
        </p:nvSpPr>
        <p:spPr bwMode="auto">
          <a:xfrm>
            <a:off x="5076825" y="981075"/>
            <a:ext cx="3455988" cy="2952750"/>
          </a:xfrm>
          <a:prstGeom prst="rect">
            <a:avLst/>
          </a:prstGeom>
          <a:solidFill>
            <a:srgbClr val="C6CA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80000"/>
              </a:lnSpc>
              <a:spcBef>
                <a:spcPct val="20000"/>
              </a:spcBef>
              <a:defRPr/>
            </a:pPr>
            <a:r>
              <a:rPr lang="en-GB" sz="1600" b="1" dirty="0">
                <a:ea typeface="ＭＳ Ｐゴシック" charset="0"/>
                <a:cs typeface="ＭＳ Ｐゴシック" charset="0"/>
              </a:rPr>
              <a:t>      Over 11 years, 320+ activations in 100+ countries</a:t>
            </a:r>
          </a:p>
          <a:p>
            <a:pPr marL="342900" indent="-342900">
              <a:lnSpc>
                <a:spcPct val="80000"/>
              </a:lnSpc>
              <a:spcBef>
                <a:spcPct val="20000"/>
              </a:spcBef>
              <a:defRPr/>
            </a:pPr>
            <a:endParaRPr lang="en-GB" sz="1600" b="1" dirty="0">
              <a:ea typeface="ＭＳ Ｐゴシック" charset="0"/>
              <a:cs typeface="ＭＳ Ｐゴシック" charset="0"/>
            </a:endParaRPr>
          </a:p>
          <a:p>
            <a:pPr marL="342900" indent="-342900">
              <a:lnSpc>
                <a:spcPct val="80000"/>
              </a:lnSpc>
              <a:spcBef>
                <a:spcPct val="20000"/>
              </a:spcBef>
              <a:defRPr/>
            </a:pPr>
            <a:r>
              <a:rPr lang="en-GB" sz="1600" b="1" dirty="0">
                <a:ea typeface="ＭＳ Ｐゴシック" charset="0"/>
                <a:cs typeface="ＭＳ Ｐゴシック" charset="0"/>
              </a:rPr>
              <a:t>      More than 30 satellites from  space agencies and commercial providers provide data.</a:t>
            </a:r>
          </a:p>
          <a:p>
            <a:pPr marL="342900" indent="-342900">
              <a:lnSpc>
                <a:spcPct val="80000"/>
              </a:lnSpc>
              <a:spcBef>
                <a:spcPct val="20000"/>
              </a:spcBef>
              <a:defRPr/>
            </a:pPr>
            <a:endParaRPr lang="en-GB" sz="1600" b="1" dirty="0">
              <a:ea typeface="ＭＳ Ｐゴシック" charset="0"/>
              <a:cs typeface="ＭＳ Ｐゴシック" charset="0"/>
            </a:endParaRPr>
          </a:p>
          <a:p>
            <a:pPr marL="342900" indent="-342900">
              <a:lnSpc>
                <a:spcPct val="80000"/>
              </a:lnSpc>
              <a:spcBef>
                <a:spcPct val="20000"/>
              </a:spcBef>
              <a:defRPr/>
            </a:pPr>
            <a:r>
              <a:rPr lang="en-GB" sz="1600" b="1" dirty="0">
                <a:ea typeface="ＭＳ Ｐゴシック" charset="0"/>
                <a:cs typeface="ＭＳ Ｐゴシック" charset="0"/>
              </a:rPr>
              <a:t>	Satellite agencies members of CEOS</a:t>
            </a:r>
          </a:p>
          <a:p>
            <a:pPr marL="342900" indent="-342900">
              <a:lnSpc>
                <a:spcPct val="80000"/>
              </a:lnSpc>
              <a:spcBef>
                <a:spcPct val="20000"/>
              </a:spcBef>
              <a:defRPr/>
            </a:pPr>
            <a:endParaRPr lang="en-GB" sz="1600" b="1" dirty="0">
              <a:ea typeface="ＭＳ Ｐゴシック" charset="0"/>
              <a:cs typeface="ＭＳ Ｐゴシック" charset="0"/>
            </a:endParaRPr>
          </a:p>
          <a:p>
            <a:pPr marL="342900" indent="-342900">
              <a:lnSpc>
                <a:spcPct val="80000"/>
              </a:lnSpc>
              <a:spcBef>
                <a:spcPct val="20000"/>
              </a:spcBef>
              <a:defRPr/>
            </a:pPr>
            <a:r>
              <a:rPr lang="en-GB" sz="1600" b="1" dirty="0">
                <a:ea typeface="ＭＳ Ｐゴシック" charset="0"/>
                <a:cs typeface="ＭＳ Ｐゴシック" charset="0"/>
              </a:rPr>
              <a:t>	Covers immediate disaster response.</a:t>
            </a:r>
          </a:p>
          <a:p>
            <a:pPr marL="342900" indent="-342900">
              <a:lnSpc>
                <a:spcPct val="80000"/>
              </a:lnSpc>
              <a:spcBef>
                <a:spcPct val="20000"/>
              </a:spcBef>
              <a:defRPr/>
            </a:pPr>
            <a:endParaRPr lang="en-GB" sz="1400" dirty="0">
              <a:ea typeface="ＭＳ Ｐゴシック" charset="0"/>
              <a:cs typeface="ＭＳ Ｐゴシック" charset="0"/>
            </a:endParaRPr>
          </a:p>
        </p:txBody>
      </p:sp>
      <p:pic>
        <p:nvPicPr>
          <p:cNvPr id="35848" name="Picture 8"/>
          <p:cNvPicPr>
            <a:picLocks noChangeAspect="1" noChangeArrowheads="1"/>
          </p:cNvPicPr>
          <p:nvPr/>
        </p:nvPicPr>
        <p:blipFill>
          <a:blip r:embed="rId4"/>
          <a:srcRect/>
          <a:stretch>
            <a:fillRect/>
          </a:stretch>
        </p:blipFill>
        <p:spPr bwMode="auto">
          <a:xfrm>
            <a:off x="250825" y="765175"/>
            <a:ext cx="47910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7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149725"/>
            <a:ext cx="51117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7088" y="4941888"/>
            <a:ext cx="2200275" cy="646112"/>
          </a:xfrm>
          <a:prstGeom prst="rect">
            <a:avLst/>
          </a:prstGeom>
          <a:solidFill>
            <a:schemeClr val="bg1">
              <a:lumMod val="75000"/>
            </a:schemeClr>
          </a:solidFill>
        </p:spPr>
        <p:txBody>
          <a:bodyPr wrap="none">
            <a:spAutoFit/>
          </a:bodyPr>
          <a:lstStyle/>
          <a:p>
            <a:pPr>
              <a:defRPr/>
            </a:pPr>
            <a:r>
              <a:rPr lang="en-US" dirty="0">
                <a:ea typeface="ＭＳ Ｐゴシック" charset="0"/>
                <a:cs typeface="ＭＳ Ｐゴシック" charset="0"/>
              </a:rPr>
              <a:t>Charter activations </a:t>
            </a:r>
          </a:p>
          <a:p>
            <a:pPr>
              <a:defRPr/>
            </a:pPr>
            <a:r>
              <a:rPr lang="en-US" dirty="0">
                <a:ea typeface="ＭＳ Ｐゴシック" charset="0"/>
                <a:cs typeface="ＭＳ Ｐゴシック" charset="0"/>
              </a:rPr>
              <a:t>per year 2000-2010</a:t>
            </a:r>
          </a:p>
        </p:txBody>
      </p:sp>
      <p:sp>
        <p:nvSpPr>
          <p:cNvPr id="2" name="Date Placeholder 1"/>
          <p:cNvSpPr>
            <a:spLocks noGrp="1"/>
          </p:cNvSpPr>
          <p:nvPr>
            <p:ph type="dt" sz="half" idx="10"/>
          </p:nvPr>
        </p:nvSpPr>
        <p:spPr/>
        <p:txBody>
          <a:bodyPr/>
          <a:lstStyle/>
          <a:p>
            <a:r>
              <a:rPr lang="en-US" smtClean="0"/>
              <a:t>26th  CEOS Plenary – Bengaluru, India - 24-27 Oct. 2012</a:t>
            </a:r>
            <a:endParaRPr lang="en-US"/>
          </a:p>
        </p:txBody>
      </p:sp>
      <p:sp>
        <p:nvSpPr>
          <p:cNvPr id="4" name="Footer Placeholder 3"/>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2039084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26988"/>
            <a:ext cx="8229600" cy="1143001"/>
          </a:xfrm>
        </p:spPr>
        <p:txBody>
          <a:bodyPr>
            <a:normAutofit fontScale="90000"/>
          </a:bodyPr>
          <a:lstStyle/>
          <a:p>
            <a:pPr algn="l"/>
            <a:r>
              <a:rPr lang="en-GB" sz="4000" dirty="0" smtClean="0"/>
              <a:t>GeoHazards Supersites &amp; </a:t>
            </a:r>
            <a:br>
              <a:rPr lang="en-GB" sz="4000" dirty="0" smtClean="0"/>
            </a:br>
            <a:r>
              <a:rPr lang="en-GB" sz="4000" dirty="0" smtClean="0"/>
              <a:t>Natural Laboratories</a:t>
            </a:r>
            <a:endParaRPr lang="en-GB" sz="4000" dirty="0"/>
          </a:p>
        </p:txBody>
      </p:sp>
      <p:sp>
        <p:nvSpPr>
          <p:cNvPr id="4" name="Date Placeholder 3"/>
          <p:cNvSpPr>
            <a:spLocks noGrp="1"/>
          </p:cNvSpPr>
          <p:nvPr>
            <p:ph type="dt" sz="half" idx="10"/>
          </p:nvPr>
        </p:nvSpPr>
        <p:spPr/>
        <p:txBody>
          <a:bodyPr/>
          <a:lstStyle/>
          <a:p>
            <a:pPr>
              <a:defRPr/>
            </a:pPr>
            <a:r>
              <a:rPr lang="en-US" smtClean="0"/>
              <a:t>26th  CEOS Plenary – Bengaluru, India - 24-27 Oct. 2012</a:t>
            </a:r>
            <a:endParaRPr lang="en-GB" sz="1050"/>
          </a:p>
        </p:txBody>
      </p:sp>
      <p:sp>
        <p:nvSpPr>
          <p:cNvPr id="5" name="Footer Placeholder 4"/>
          <p:cNvSpPr>
            <a:spLocks noGrp="1"/>
          </p:cNvSpPr>
          <p:nvPr>
            <p:ph type="ftr" sz="quarter" idx="11"/>
          </p:nvPr>
        </p:nvSpPr>
        <p:spPr/>
        <p:txBody>
          <a:bodyPr/>
          <a:lstStyle/>
          <a:p>
            <a:pPr>
              <a:defRPr/>
            </a:pPr>
            <a:r>
              <a:rPr lang="en-GB" smtClean="0"/>
              <a:t>3</a:t>
            </a:r>
            <a:endParaRPr lang="en-GB" dirty="0"/>
          </a:p>
        </p:txBody>
      </p:sp>
      <p:pic>
        <p:nvPicPr>
          <p:cNvPr id="1026" name="Picture 2" descr="http://supersites.earthobservations.org/Ahar_inten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772816"/>
            <a:ext cx="4120853" cy="484133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329581" y="1088740"/>
            <a:ext cx="4458443" cy="828092"/>
          </a:xfrm>
          <a:prstGeom prst="rect">
            <a:avLst/>
          </a:prstGeom>
          <a:solidFill>
            <a:srgbClr val="C6CA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400" dirty="0" smtClean="0"/>
              <a:t>On Aug. 11, 2012, </a:t>
            </a:r>
            <a:r>
              <a:rPr lang="en-US" sz="1400" dirty="0"/>
              <a:t>t</a:t>
            </a:r>
            <a:r>
              <a:rPr lang="en-US" sz="1400" dirty="0" smtClean="0"/>
              <a:t>wo </a:t>
            </a:r>
            <a:r>
              <a:rPr lang="en-US" sz="1400" dirty="0"/>
              <a:t>strong earthquakes have shaken Iran's northwest, leaving at least 306 people dead and more than 3,000 injured. </a:t>
            </a:r>
            <a:endParaRPr lang="en-GB" sz="1400" dirty="0"/>
          </a:p>
        </p:txBody>
      </p:sp>
      <p:grpSp>
        <p:nvGrpSpPr>
          <p:cNvPr id="15" name="Group 14"/>
          <p:cNvGrpSpPr/>
          <p:nvPr/>
        </p:nvGrpSpPr>
        <p:grpSpPr>
          <a:xfrm>
            <a:off x="1907703" y="980728"/>
            <a:ext cx="6912769" cy="5328592"/>
            <a:chOff x="1907703" y="980728"/>
            <a:chExt cx="6912769" cy="5328592"/>
          </a:xfrm>
        </p:grpSpPr>
        <p:pic>
          <p:nvPicPr>
            <p:cNvPr id="1028" name="Picture 4" descr="http://supersites.earthobservations.org/amplitude_overlay_strip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529" y="980728"/>
              <a:ext cx="2049485" cy="3743542"/>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rot="20354502">
              <a:off x="2756965" y="2955968"/>
              <a:ext cx="2798765" cy="432048"/>
            </a:xfrm>
            <a:prstGeom prst="rightArrow">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Parallelogram 9"/>
            <p:cNvSpPr/>
            <p:nvPr/>
          </p:nvSpPr>
          <p:spPr>
            <a:xfrm flipH="1">
              <a:off x="1907703" y="3572142"/>
              <a:ext cx="354682" cy="504930"/>
            </a:xfrm>
            <a:prstGeom prst="parallelogram">
              <a:avLst/>
            </a:prstGeom>
            <a:gradFill flip="none" rotWithShape="1">
              <a:gsLst>
                <a:gs pos="0">
                  <a:srgbClr val="C00000">
                    <a:tint val="66000"/>
                    <a:satMod val="160000"/>
                    <a:alpha val="3000"/>
                  </a:srgbClr>
                </a:gs>
                <a:gs pos="79000">
                  <a:srgbClr val="C00000">
                    <a:tint val="44500"/>
                    <a:satMod val="160000"/>
                  </a:srgbClr>
                </a:gs>
                <a:gs pos="100000">
                  <a:srgbClr val="C00000">
                    <a:tint val="23500"/>
                    <a:satMod val="160000"/>
                  </a:srgb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5220072" y="4797152"/>
              <a:ext cx="3600400" cy="1512168"/>
            </a:xfrm>
            <a:prstGeom prst="rect">
              <a:avLst/>
            </a:prstGeom>
            <a:solidFill>
              <a:srgbClr val="C6CABE"/>
            </a:solidFill>
          </p:spPr>
          <p:txBody>
            <a:bodyPr wrap="square" rtlCol="0">
              <a:normAutofit fontScale="92500" lnSpcReduction="10000"/>
            </a:bodyPr>
            <a:lstStyle/>
            <a:p>
              <a:r>
                <a:rPr lang="en-US" sz="1400" dirty="0"/>
                <a:t>Image generated from a strip 12 images acquired on 10.08.2011 from the </a:t>
              </a:r>
              <a:r>
                <a:rPr lang="en-US" sz="1400" dirty="0" err="1"/>
                <a:t>TanDEM</a:t>
              </a:r>
              <a:r>
                <a:rPr lang="en-US" sz="1400" dirty="0"/>
                <a:t>-X mission and 18.08.2012 from the </a:t>
              </a:r>
              <a:r>
                <a:rPr lang="en-US" sz="1400" dirty="0" err="1"/>
                <a:t>TerraSAR</a:t>
              </a:r>
              <a:r>
                <a:rPr lang="en-US" sz="1400" dirty="0"/>
                <a:t>-X mission. </a:t>
              </a:r>
              <a:endParaRPr lang="en-US" sz="1400" dirty="0" smtClean="0"/>
            </a:p>
            <a:p>
              <a:endParaRPr lang="en-US" sz="1400" dirty="0"/>
            </a:p>
            <a:p>
              <a:r>
                <a:rPr lang="en-US" sz="1400" dirty="0" smtClean="0"/>
                <a:t>Red </a:t>
              </a:r>
              <a:r>
                <a:rPr lang="en-US" sz="1400" dirty="0"/>
                <a:t>channel: pre-seismic </a:t>
              </a:r>
              <a:r>
                <a:rPr lang="en-US" sz="1400" dirty="0" smtClean="0"/>
                <a:t>image</a:t>
              </a:r>
              <a:r>
                <a:rPr lang="en-US" sz="1400" dirty="0"/>
                <a:t>, Green channel: post-seismic image</a:t>
              </a:r>
            </a:p>
            <a:p>
              <a:pPr marL="0" indent="0">
                <a:buNone/>
              </a:pPr>
              <a:endParaRPr lang="en-US" sz="1400" dirty="0"/>
            </a:p>
            <a:p>
              <a:pPr marL="0" indent="0">
                <a:buNone/>
              </a:pPr>
              <a:r>
                <a:rPr lang="en-US" sz="1200" i="1" dirty="0"/>
                <a:t>© DLR Earth Observation Center</a:t>
              </a:r>
              <a:endParaRPr lang="en-GB" sz="1200" i="1" dirty="0"/>
            </a:p>
            <a:p>
              <a:endParaRPr lang="en-GB" sz="1400" dirty="0"/>
            </a:p>
          </p:txBody>
        </p:sp>
      </p:grpSp>
    </p:spTree>
    <p:extLst>
      <p:ext uri="{BB962C8B-B14F-4D97-AF65-F5344CB8AC3E}">
        <p14:creationId xmlns:p14="http://schemas.microsoft.com/office/powerpoint/2010/main" val="214691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7" name="Rectangle 15"/>
          <p:cNvSpPr>
            <a:spLocks noChangeArrowheads="1"/>
          </p:cNvSpPr>
          <p:nvPr/>
        </p:nvSpPr>
        <p:spPr bwMode="auto">
          <a:xfrm>
            <a:off x="107950" y="1557338"/>
            <a:ext cx="3563938" cy="4752975"/>
          </a:xfrm>
          <a:prstGeom prst="rect">
            <a:avLst/>
          </a:prstGeom>
          <a:solidFill>
            <a:srgbClr val="CBD3C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33798" name="Picture 6"/>
          <p:cNvPicPr>
            <a:picLocks noChangeAspect="1" noChangeArrowheads="1"/>
          </p:cNvPicPr>
          <p:nvPr/>
        </p:nvPicPr>
        <p:blipFill>
          <a:blip r:embed="rId2"/>
          <a:srcRect/>
          <a:stretch>
            <a:fillRect/>
          </a:stretch>
        </p:blipFill>
        <p:spPr bwMode="auto">
          <a:xfrm>
            <a:off x="179388" y="4076700"/>
            <a:ext cx="3168650" cy="2279650"/>
          </a:xfrm>
          <a:prstGeom prst="rect">
            <a:avLst/>
          </a:prstGeom>
          <a:solidFill>
            <a:srgbClr val="C6CA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800" name="Text Box 8"/>
          <p:cNvSpPr txBox="1">
            <a:spLocks noChangeArrowheads="1"/>
          </p:cNvSpPr>
          <p:nvPr/>
        </p:nvSpPr>
        <p:spPr bwMode="auto">
          <a:xfrm>
            <a:off x="179388" y="1447800"/>
            <a:ext cx="3235325" cy="2616101"/>
          </a:xfrm>
          <a:prstGeom prst="rect">
            <a:avLst/>
          </a:prstGeom>
          <a:noFill/>
          <a:ln>
            <a:noFill/>
          </a:ln>
          <a:effectLst/>
          <a:extLst/>
        </p:spPr>
        <p:txBody>
          <a:bodyPr>
            <a:spAutoFit/>
          </a:bodyPr>
          <a:lstStyle/>
          <a:p>
            <a:pPr>
              <a:defRPr/>
            </a:pPr>
            <a:endParaRPr lang="en-US" sz="2000" dirty="0">
              <a:ea typeface="ＭＳ Ｐゴシック" charset="0"/>
            </a:endParaRPr>
          </a:p>
          <a:p>
            <a:pPr>
              <a:defRPr/>
            </a:pPr>
            <a:r>
              <a:rPr lang="en-US" dirty="0" smtClean="0">
                <a:ea typeface="ＭＳ Ｐゴシック" charset="0"/>
              </a:rPr>
              <a:t>US Agencies </a:t>
            </a:r>
            <a:r>
              <a:rPr lang="en-US" dirty="0">
                <a:ea typeface="ＭＳ Ｐゴシック" charset="0"/>
              </a:rPr>
              <a:t>(NASA, USGS, and NOAA) and ESA (PROMOTE) support national VAACs (Volcanic Ash Advisory Center) by providing alerts based on satellite </a:t>
            </a:r>
            <a:r>
              <a:rPr lang="en-US" dirty="0" smtClean="0">
                <a:ea typeface="ＭＳ Ｐゴシック" charset="0"/>
              </a:rPr>
              <a:t>data.</a:t>
            </a:r>
          </a:p>
          <a:p>
            <a:pPr>
              <a:defRPr/>
            </a:pPr>
            <a:r>
              <a:rPr lang="en-US" dirty="0" smtClean="0">
                <a:ea typeface="ＭＳ Ｐゴシック" charset="0"/>
              </a:rPr>
              <a:t>Supported by CEOS Atmospheric Composition VC</a:t>
            </a:r>
            <a:endParaRPr lang="en-GB" dirty="0">
              <a:ea typeface="ＭＳ Ｐゴシック" charset="0"/>
            </a:endParaRPr>
          </a:p>
        </p:txBody>
      </p:sp>
      <p:sp>
        <p:nvSpPr>
          <p:cNvPr id="33809" name="Text Box 17"/>
          <p:cNvSpPr txBox="1">
            <a:spLocks noChangeArrowheads="1"/>
          </p:cNvSpPr>
          <p:nvPr/>
        </p:nvSpPr>
        <p:spPr bwMode="auto">
          <a:xfrm>
            <a:off x="1018404" y="304800"/>
            <a:ext cx="24105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dirty="0">
                <a:solidFill>
                  <a:schemeClr val="bg1"/>
                </a:solidFill>
                <a:ea typeface="ＭＳ Ｐゴシック" charset="0"/>
              </a:rPr>
              <a:t>Volcanic Ash </a:t>
            </a:r>
          </a:p>
          <a:p>
            <a:pPr>
              <a:defRPr/>
            </a:pPr>
            <a:r>
              <a:rPr lang="en-US" sz="3200" b="1" dirty="0">
                <a:solidFill>
                  <a:schemeClr val="bg1"/>
                </a:solidFill>
                <a:ea typeface="ＭＳ Ｐゴシック" charset="0"/>
              </a:rPr>
              <a:t>Monitoring</a:t>
            </a:r>
            <a:endParaRPr lang="en-GB" sz="3200" b="1" dirty="0">
              <a:solidFill>
                <a:schemeClr val="bg1"/>
              </a:solidFill>
              <a:ea typeface="ＭＳ Ｐゴシック" charset="0"/>
            </a:endParaRPr>
          </a:p>
        </p:txBody>
      </p:sp>
      <p:grpSp>
        <p:nvGrpSpPr>
          <p:cNvPr id="2" name="Group 1"/>
          <p:cNvGrpSpPr/>
          <p:nvPr/>
        </p:nvGrpSpPr>
        <p:grpSpPr>
          <a:xfrm>
            <a:off x="3995738" y="115888"/>
            <a:ext cx="5148262" cy="6408737"/>
            <a:chOff x="3995738" y="115888"/>
            <a:chExt cx="5148262" cy="6408737"/>
          </a:xfrm>
        </p:grpSpPr>
        <p:sp>
          <p:nvSpPr>
            <p:cNvPr id="33808" name="Rectangle 16"/>
            <p:cNvSpPr>
              <a:spLocks noChangeArrowheads="1"/>
            </p:cNvSpPr>
            <p:nvPr/>
          </p:nvSpPr>
          <p:spPr bwMode="auto">
            <a:xfrm>
              <a:off x="3995738" y="692150"/>
              <a:ext cx="5148262" cy="58324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16390" name="Picture 11" descr="Sentinel Asia Step2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5" y="1133475"/>
              <a:ext cx="46863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12"/>
            <p:cNvSpPr txBox="1">
              <a:spLocks noChangeArrowheads="1"/>
            </p:cNvSpPr>
            <p:nvPr/>
          </p:nvSpPr>
          <p:spPr bwMode="auto">
            <a:xfrm>
              <a:off x="4067175" y="5251450"/>
              <a:ext cx="5003800" cy="1130300"/>
            </a:xfrm>
            <a:prstGeom prst="rect">
              <a:avLst/>
            </a:prstGeom>
            <a:solidFill>
              <a:srgbClr val="C6CA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tLang="ja-JP">
                  <a:ea typeface="ＭＳ Ｐゴシック" charset="0"/>
                </a:rPr>
                <a:t>Sentinel Asia (Disaster management in Asia-Pacific region) </a:t>
              </a:r>
              <a:r>
                <a:rPr lang="en-GB" altLang="ja-JP" sz="1600">
                  <a:ea typeface="ＭＳ Ｐゴシック" charset="0"/>
                </a:rPr>
                <a:t>(67 organizations from 24 countries/regions and 11 international organizations). JAXA, ISRO, GISTDA, KARI and others </a:t>
              </a:r>
              <a:endParaRPr lang="en-GB" sz="1600">
                <a:ea typeface="ＭＳ Ｐゴシック" charset="0"/>
              </a:endParaRPr>
            </a:p>
          </p:txBody>
        </p:sp>
        <p:pic>
          <p:nvPicPr>
            <p:cNvPr id="16392" name="Picture 13" descr="Sample_UnitHE_N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4673600"/>
              <a:ext cx="13541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Text Box 18"/>
            <p:cNvSpPr txBox="1">
              <a:spLocks noChangeArrowheads="1"/>
            </p:cNvSpPr>
            <p:nvPr/>
          </p:nvSpPr>
          <p:spPr bwMode="auto">
            <a:xfrm>
              <a:off x="5292725" y="115888"/>
              <a:ext cx="23802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dirty="0">
                  <a:solidFill>
                    <a:schemeClr val="bg1"/>
                  </a:solidFill>
                  <a:ea typeface="ＭＳ Ｐゴシック" charset="0"/>
                </a:rPr>
                <a:t>Sentinel Asia</a:t>
              </a:r>
              <a:endParaRPr lang="en-GB" sz="3200" b="1" dirty="0">
                <a:solidFill>
                  <a:schemeClr val="bg1"/>
                </a:solidFill>
                <a:ea typeface="ＭＳ Ｐゴシック" charset="0"/>
              </a:endParaRPr>
            </a:p>
          </p:txBody>
        </p:sp>
      </p:grpSp>
      <p:sp>
        <p:nvSpPr>
          <p:cNvPr id="3" name="Date Placeholder 2"/>
          <p:cNvSpPr>
            <a:spLocks noGrp="1"/>
          </p:cNvSpPr>
          <p:nvPr>
            <p:ph type="dt" sz="half" idx="10"/>
          </p:nvPr>
        </p:nvSpPr>
        <p:spPr/>
        <p:txBody>
          <a:bodyPr/>
          <a:lstStyle/>
          <a:p>
            <a:r>
              <a:rPr lang="en-US" smtClean="0"/>
              <a:t>26th  CEOS Plenary – Bengaluru, India - 24-27 Oct. 2012</a:t>
            </a:r>
            <a:endParaRPr lang="en-US"/>
          </a:p>
        </p:txBody>
      </p:sp>
      <p:sp>
        <p:nvSpPr>
          <p:cNvPr id="4" name="Footer Placeholder 3"/>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103441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875"/>
            <a:ext cx="6248400" cy="1143000"/>
          </a:xfrm>
        </p:spPr>
        <p:txBody>
          <a:bodyPr/>
          <a:lstStyle/>
          <a:p>
            <a:r>
              <a:rPr lang="en-GB" b="1" dirty="0" smtClean="0"/>
              <a:t>AGENDA</a:t>
            </a:r>
            <a:endParaRPr lang="en-GB" b="1" dirty="0"/>
          </a:p>
        </p:txBody>
      </p:sp>
      <p:sp>
        <p:nvSpPr>
          <p:cNvPr id="4" name="Date Placeholder 3"/>
          <p:cNvSpPr>
            <a:spLocks noGrp="1"/>
          </p:cNvSpPr>
          <p:nvPr>
            <p:ph type="dt" sz="half" idx="10"/>
          </p:nvPr>
        </p:nvSpPr>
        <p:spPr/>
        <p:txBody>
          <a:bodyPr/>
          <a:lstStyle/>
          <a:p>
            <a:pPr>
              <a:defRPr/>
            </a:pPr>
            <a:r>
              <a:rPr lang="en-US" smtClean="0"/>
              <a:t>26th  CEOS Plenary – Bengaluru, India - 24-27 Oct. 2012</a:t>
            </a:r>
            <a:endParaRPr lang="en-GB" sz="1050"/>
          </a:p>
        </p:txBody>
      </p:sp>
      <p:sp>
        <p:nvSpPr>
          <p:cNvPr id="5" name="Footer Placeholder 4"/>
          <p:cNvSpPr>
            <a:spLocks noGrp="1"/>
          </p:cNvSpPr>
          <p:nvPr>
            <p:ph type="ftr" sz="quarter" idx="11"/>
          </p:nvPr>
        </p:nvSpPr>
        <p:spPr/>
        <p:txBody>
          <a:bodyPr/>
          <a:lstStyle/>
          <a:p>
            <a:pPr>
              <a:defRPr/>
            </a:pPr>
            <a:r>
              <a:rPr lang="en-GB" smtClean="0"/>
              <a:t>3</a:t>
            </a:r>
            <a:endParaRPr lang="en-GB" dirty="0"/>
          </a:p>
        </p:txBody>
      </p:sp>
      <p:sp>
        <p:nvSpPr>
          <p:cNvPr id="7" name="Content Placeholder 2"/>
          <p:cNvSpPr txBox="1">
            <a:spLocks/>
          </p:cNvSpPr>
          <p:nvPr/>
        </p:nvSpPr>
        <p:spPr bwMode="auto">
          <a:xfrm>
            <a:off x="467544" y="1639341"/>
            <a:ext cx="8229600" cy="4525963"/>
          </a:xfrm>
          <a:prstGeom prst="rect">
            <a:avLst/>
          </a:prstGeom>
          <a:solidFill>
            <a:srgbClr val="C6CABE"/>
          </a:solid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endParaRPr lang="en-GB" dirty="0" smtClean="0"/>
          </a:p>
          <a:p>
            <a:r>
              <a:rPr lang="en-GB" dirty="0">
                <a:solidFill>
                  <a:schemeClr val="tx1">
                    <a:lumMod val="50000"/>
                    <a:lumOff val="50000"/>
                  </a:schemeClr>
                </a:solidFill>
              </a:rPr>
              <a:t>Background on Disaster Risk Management (DRM)</a:t>
            </a:r>
          </a:p>
          <a:p>
            <a:endParaRPr lang="en-GB" dirty="0"/>
          </a:p>
          <a:p>
            <a:r>
              <a:rPr lang="en-GB" b="1" dirty="0" smtClean="0">
                <a:solidFill>
                  <a:srgbClr val="0070C0"/>
                </a:solidFill>
              </a:rPr>
              <a:t>CEOS Vision for </a:t>
            </a:r>
            <a:r>
              <a:rPr lang="en-GB" b="1" dirty="0">
                <a:solidFill>
                  <a:srgbClr val="0070C0"/>
                </a:solidFill>
              </a:rPr>
              <a:t>DRM</a:t>
            </a:r>
          </a:p>
        </p:txBody>
      </p:sp>
    </p:spTree>
    <p:extLst>
      <p:ext uri="{BB962C8B-B14F-4D97-AF65-F5344CB8AC3E}">
        <p14:creationId xmlns:p14="http://schemas.microsoft.com/office/powerpoint/2010/main" val="3512117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875"/>
            <a:ext cx="6248400" cy="1143000"/>
          </a:xfrm>
        </p:spPr>
        <p:txBody>
          <a:bodyPr/>
          <a:lstStyle/>
          <a:p>
            <a:pPr>
              <a:defRPr/>
            </a:pPr>
            <a:r>
              <a:rPr lang="en-GB" dirty="0" smtClean="0"/>
              <a:t>Some History …</a:t>
            </a:r>
            <a:endParaRPr lang="en-US" dirty="0"/>
          </a:p>
        </p:txBody>
      </p:sp>
      <p:sp>
        <p:nvSpPr>
          <p:cNvPr id="3" name="Content Placeholder 2"/>
          <p:cNvSpPr>
            <a:spLocks noGrp="1"/>
          </p:cNvSpPr>
          <p:nvPr>
            <p:ph idx="1"/>
          </p:nvPr>
        </p:nvSpPr>
        <p:spPr>
          <a:xfrm>
            <a:off x="457200" y="1373188"/>
            <a:ext cx="8229600" cy="5256212"/>
          </a:xfrm>
        </p:spPr>
        <p:txBody>
          <a:bodyPr>
            <a:normAutofit/>
          </a:bodyPr>
          <a:lstStyle/>
          <a:p>
            <a:pPr marL="0" indent="0">
              <a:buFontTx/>
              <a:buNone/>
              <a:defRPr/>
            </a:pPr>
            <a:r>
              <a:rPr lang="en-US" sz="2400" b="1" dirty="0" smtClean="0"/>
              <a:t>At </a:t>
            </a:r>
            <a:r>
              <a:rPr lang="en-US" sz="2400" b="1" dirty="0"/>
              <a:t>CEOS Plenary </a:t>
            </a:r>
            <a:r>
              <a:rPr lang="en-US" sz="1800" i="1" dirty="0"/>
              <a:t>(Oct. 2011), </a:t>
            </a:r>
            <a:r>
              <a:rPr lang="en-US" sz="2400" b="1" dirty="0" smtClean="0"/>
              <a:t>ESA’s </a:t>
            </a:r>
            <a:r>
              <a:rPr lang="en-US" sz="2400" b="1" dirty="0"/>
              <a:t>proposal aiming at </a:t>
            </a:r>
            <a:r>
              <a:rPr lang="en-US" sz="2400" b="1" dirty="0" smtClean="0"/>
              <a:t>delivering greater benefits from CEOS agencies to DRM communities through a more </a:t>
            </a:r>
            <a:r>
              <a:rPr lang="en-US" sz="2400" b="1" dirty="0"/>
              <a:t>effective CEOS contribution.  </a:t>
            </a:r>
          </a:p>
          <a:p>
            <a:pPr lvl="1">
              <a:defRPr/>
            </a:pPr>
            <a:r>
              <a:rPr lang="en-US" sz="2000" dirty="0" smtClean="0">
                <a:solidFill>
                  <a:srgbClr val="0070C0"/>
                </a:solidFill>
              </a:rPr>
              <a:t>Improve awareness and communication between existing on-going efforts</a:t>
            </a:r>
          </a:p>
          <a:p>
            <a:pPr lvl="1">
              <a:defRPr/>
            </a:pPr>
            <a:r>
              <a:rPr lang="en-US" sz="2000" dirty="0" smtClean="0">
                <a:solidFill>
                  <a:srgbClr val="0070C0"/>
                </a:solidFill>
              </a:rPr>
              <a:t>Assessment of gaps, overlaps and consideration of balance of efforts. </a:t>
            </a:r>
          </a:p>
          <a:p>
            <a:pPr lvl="1">
              <a:defRPr/>
            </a:pPr>
            <a:endParaRPr lang="en-US" sz="1600" dirty="0" smtClean="0"/>
          </a:p>
          <a:p>
            <a:pPr marL="0" indent="0">
              <a:buFontTx/>
              <a:buNone/>
              <a:defRPr/>
            </a:pPr>
            <a:r>
              <a:rPr lang="en-US" sz="2400" b="1" dirty="0" smtClean="0"/>
              <a:t>2011 CEOS Plenary accepted the proposal: </a:t>
            </a:r>
            <a:endParaRPr lang="en-US" sz="2400" b="1" dirty="0"/>
          </a:p>
          <a:p>
            <a:pPr lvl="1">
              <a:defRPr/>
            </a:pPr>
            <a:r>
              <a:rPr lang="en-GB" sz="2000" dirty="0" smtClean="0">
                <a:solidFill>
                  <a:srgbClr val="0070C0"/>
                </a:solidFill>
              </a:rPr>
              <a:t>Topic to be further studied by interested volunteer space agencies</a:t>
            </a:r>
            <a:endParaRPr lang="en-US" sz="2000" dirty="0" smtClean="0">
              <a:solidFill>
                <a:srgbClr val="0070C0"/>
              </a:solidFill>
            </a:endParaRPr>
          </a:p>
          <a:p>
            <a:pPr lvl="1">
              <a:defRPr/>
            </a:pPr>
            <a:r>
              <a:rPr lang="en-US" sz="2000" dirty="0" smtClean="0">
                <a:solidFill>
                  <a:srgbClr val="0070C0"/>
                </a:solidFill>
              </a:rPr>
              <a:t>Report to be prepared for 2012 CEOS Plenary. Report content: on-going actions, findings and recommendations incl. any further initiative by CEOS.</a:t>
            </a:r>
          </a:p>
          <a:p>
            <a:pPr>
              <a:defRPr/>
            </a:pPr>
            <a:endParaRPr lang="en-US" sz="2000" dirty="0" smtClean="0"/>
          </a:p>
        </p:txBody>
      </p:sp>
      <p:sp>
        <p:nvSpPr>
          <p:cNvPr id="7" name="Footer Placeholder 6"/>
          <p:cNvSpPr>
            <a:spLocks noGrp="1"/>
          </p:cNvSpPr>
          <p:nvPr>
            <p:ph type="ftr" sz="quarter" idx="11"/>
          </p:nvPr>
        </p:nvSpPr>
        <p:spPr/>
        <p:txBody>
          <a:bodyPr/>
          <a:lstStyle/>
          <a:p>
            <a:pPr>
              <a:defRPr/>
            </a:pPr>
            <a:r>
              <a:rPr lang="en-GB" smtClean="0"/>
              <a:t>3</a:t>
            </a:r>
            <a:endParaRPr lang="en-GB" dirty="0"/>
          </a:p>
        </p:txBody>
      </p:sp>
      <p:sp>
        <p:nvSpPr>
          <p:cNvPr id="4" name="Date Placeholder 3"/>
          <p:cNvSpPr>
            <a:spLocks noGrp="1"/>
          </p:cNvSpPr>
          <p:nvPr>
            <p:ph type="dt" sz="half" idx="10"/>
          </p:nvPr>
        </p:nvSpPr>
        <p:spPr/>
        <p:txBody>
          <a:bodyPr/>
          <a:lstStyle/>
          <a:p>
            <a:r>
              <a:rPr lang="en-US" smtClean="0"/>
              <a:t>26th  CEOS Plenary – Bengaluru, India - 24-27 Oct. 2012</a:t>
            </a:r>
            <a:endParaRPr lang="en-US"/>
          </a:p>
        </p:txBody>
      </p:sp>
    </p:spTree>
    <p:extLst>
      <p:ext uri="{BB962C8B-B14F-4D97-AF65-F5344CB8AC3E}">
        <p14:creationId xmlns:p14="http://schemas.microsoft.com/office/powerpoint/2010/main" val="1207939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875"/>
            <a:ext cx="6248400" cy="1143000"/>
          </a:xfrm>
        </p:spPr>
        <p:txBody>
          <a:bodyPr/>
          <a:lstStyle/>
          <a:p>
            <a:r>
              <a:rPr lang="en-GB" b="1" dirty="0" smtClean="0"/>
              <a:t>Ad Hoc Team on DRM</a:t>
            </a:r>
            <a:endParaRPr lang="en-GB" b="1" dirty="0"/>
          </a:p>
        </p:txBody>
      </p:sp>
      <p:sp>
        <p:nvSpPr>
          <p:cNvPr id="3" name="Content Placeholder 2"/>
          <p:cNvSpPr>
            <a:spLocks noGrp="1"/>
          </p:cNvSpPr>
          <p:nvPr>
            <p:ph idx="1"/>
          </p:nvPr>
        </p:nvSpPr>
        <p:spPr>
          <a:xfrm>
            <a:off x="457200" y="1600200"/>
            <a:ext cx="8229600" cy="4853136"/>
          </a:xfrm>
        </p:spPr>
        <p:txBody>
          <a:bodyPr/>
          <a:lstStyle/>
          <a:p>
            <a:r>
              <a:rPr lang="en-GB" sz="2800" dirty="0"/>
              <a:t>A</a:t>
            </a:r>
            <a:r>
              <a:rPr lang="en-GB" sz="2800" dirty="0" smtClean="0"/>
              <a:t>fter </a:t>
            </a:r>
            <a:r>
              <a:rPr lang="en-GB" sz="2800" dirty="0"/>
              <a:t>go ahead from 2011 </a:t>
            </a:r>
            <a:r>
              <a:rPr lang="en-GB" sz="2800" dirty="0" smtClean="0"/>
              <a:t>CEOS Plenary </a:t>
            </a:r>
            <a:r>
              <a:rPr lang="en-GB" sz="2000" dirty="0"/>
              <a:t>(Oct. </a:t>
            </a:r>
            <a:r>
              <a:rPr lang="en-GB" sz="2000" dirty="0" smtClean="0"/>
              <a:t>2011) </a:t>
            </a:r>
            <a:r>
              <a:rPr lang="en-GB" sz="2800" b="1" dirty="0" smtClean="0"/>
              <a:t>CEOS Ad Hoc “Disaster Risk Management Team” </a:t>
            </a:r>
            <a:r>
              <a:rPr lang="en-GB" sz="2800" dirty="0"/>
              <a:t>created</a:t>
            </a:r>
            <a:r>
              <a:rPr lang="en-US" sz="2800" dirty="0"/>
              <a:t> with </a:t>
            </a:r>
            <a:r>
              <a:rPr lang="en-US" sz="2800" dirty="0" smtClean="0"/>
              <a:t>volunteer Agencies:</a:t>
            </a:r>
          </a:p>
          <a:p>
            <a:pPr lvl="1"/>
            <a:r>
              <a:rPr lang="en-US" sz="2400" dirty="0" smtClean="0"/>
              <a:t> </a:t>
            </a:r>
            <a:r>
              <a:rPr lang="en-US" sz="2400" i="1" dirty="0" smtClean="0">
                <a:solidFill>
                  <a:srgbClr val="0070C0"/>
                </a:solidFill>
              </a:rPr>
              <a:t>ASI</a:t>
            </a:r>
            <a:r>
              <a:rPr lang="en-US" sz="2400" i="1" dirty="0">
                <a:solidFill>
                  <a:srgbClr val="0070C0"/>
                </a:solidFill>
              </a:rPr>
              <a:t>, CNES, CSA, DLR, ESA, EUMETSAT, JAXA, NASA, NOAA, </a:t>
            </a:r>
            <a:r>
              <a:rPr lang="en-US" sz="2400" i="1" dirty="0" smtClean="0">
                <a:solidFill>
                  <a:srgbClr val="0070C0"/>
                </a:solidFill>
              </a:rPr>
              <a:t>USGS</a:t>
            </a:r>
          </a:p>
          <a:p>
            <a:endParaRPr lang="en-US" sz="2800" i="1" dirty="0" smtClean="0"/>
          </a:p>
          <a:p>
            <a:r>
              <a:rPr lang="en-US" sz="2800" b="1" u="sng" dirty="0" smtClean="0"/>
              <a:t>Main Team’s task: </a:t>
            </a:r>
            <a:r>
              <a:rPr lang="en-US" sz="2800" dirty="0" smtClean="0"/>
              <a:t> prepare </a:t>
            </a:r>
            <a:r>
              <a:rPr lang="en-US" sz="2800" dirty="0"/>
              <a:t>a </a:t>
            </a:r>
            <a:r>
              <a:rPr lang="en-US" sz="2800" dirty="0" smtClean="0"/>
              <a:t>report with findings &amp; recommendations including specific </a:t>
            </a:r>
            <a:r>
              <a:rPr lang="en-US" sz="2800" dirty="0" smtClean="0"/>
              <a:t>actions to </a:t>
            </a:r>
            <a:r>
              <a:rPr lang="en-US" sz="2800" dirty="0" smtClean="0"/>
              <a:t>improve CEOS support to </a:t>
            </a:r>
            <a:r>
              <a:rPr lang="en-US" sz="2800" dirty="0"/>
              <a:t>DRM </a:t>
            </a:r>
            <a:r>
              <a:rPr lang="en-US" sz="2000" i="1" dirty="0"/>
              <a:t>(2012 CEOS Plenary )</a:t>
            </a:r>
            <a:endParaRPr lang="en-GB" sz="2400" i="1" dirty="0"/>
          </a:p>
        </p:txBody>
      </p:sp>
      <p:sp>
        <p:nvSpPr>
          <p:cNvPr id="4" name="Date Placeholder 3"/>
          <p:cNvSpPr>
            <a:spLocks noGrp="1"/>
          </p:cNvSpPr>
          <p:nvPr>
            <p:ph type="dt" sz="half" idx="10"/>
          </p:nvPr>
        </p:nvSpPr>
        <p:spPr/>
        <p:txBody>
          <a:bodyPr/>
          <a:lstStyle/>
          <a:p>
            <a:pPr>
              <a:defRPr/>
            </a:pPr>
            <a:r>
              <a:rPr lang="en-US" smtClean="0"/>
              <a:t>26th  CEOS Plenary – Bengaluru, India - 24-27 Oct. 2012</a:t>
            </a:r>
            <a:endParaRPr lang="en-GB" sz="1050"/>
          </a:p>
        </p:txBody>
      </p:sp>
      <p:sp>
        <p:nvSpPr>
          <p:cNvPr id="5" name="Footer Placeholder 4"/>
          <p:cNvSpPr>
            <a:spLocks noGrp="1"/>
          </p:cNvSpPr>
          <p:nvPr>
            <p:ph type="ftr" sz="quarter" idx="11"/>
          </p:nvPr>
        </p:nvSpPr>
        <p:spPr/>
        <p:txBody>
          <a:bodyPr/>
          <a:lstStyle/>
          <a:p>
            <a:pPr>
              <a:defRPr/>
            </a:pPr>
            <a:r>
              <a:rPr lang="en-GB" smtClean="0"/>
              <a:t>3</a:t>
            </a:r>
            <a:endParaRPr lang="en-GB" dirty="0"/>
          </a:p>
        </p:txBody>
      </p:sp>
    </p:spTree>
    <p:extLst>
      <p:ext uri="{BB962C8B-B14F-4D97-AF65-F5344CB8AC3E}">
        <p14:creationId xmlns:p14="http://schemas.microsoft.com/office/powerpoint/2010/main" val="1225226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52736"/>
            <a:ext cx="6324600" cy="471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bwMode="auto">
          <a:xfrm>
            <a:off x="185300" y="1403892"/>
            <a:ext cx="8788400" cy="1521052"/>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7171" name="Title 1"/>
          <p:cNvSpPr>
            <a:spLocks noGrp="1"/>
          </p:cNvSpPr>
          <p:nvPr>
            <p:ph type="title"/>
          </p:nvPr>
        </p:nvSpPr>
        <p:spPr>
          <a:xfrm>
            <a:off x="457200" y="-152400"/>
            <a:ext cx="8229600" cy="1143000"/>
          </a:xfrm>
        </p:spPr>
        <p:txBody>
          <a:bodyPr>
            <a:normAutofit/>
          </a:bodyPr>
          <a:lstStyle/>
          <a:p>
            <a:pPr eaLnBrk="1" hangingPunct="1"/>
            <a:r>
              <a:rPr lang="en-US" b="1" dirty="0" smtClean="0">
                <a:ea typeface="ＭＳ Ｐゴシック" pitchFamily="34" charset="-128"/>
                <a:cs typeface="Tahoma" pitchFamily="34" charset="0"/>
              </a:rPr>
              <a:t>CEOS Vision for DRM</a:t>
            </a:r>
            <a:endParaRPr lang="en-US" b="1" i="1" dirty="0" smtClean="0">
              <a:solidFill>
                <a:schemeClr val="accent4">
                  <a:lumMod val="25000"/>
                  <a:lumOff val="75000"/>
                </a:schemeClr>
              </a:solidFill>
              <a:latin typeface="Tahoma" pitchFamily="34" charset="0"/>
              <a:ea typeface="ＭＳ Ｐゴシック" pitchFamily="34" charset="-128"/>
              <a:cs typeface="Tahoma" pitchFamily="34" charset="0"/>
            </a:endParaRPr>
          </a:p>
        </p:txBody>
      </p:sp>
      <p:grpSp>
        <p:nvGrpSpPr>
          <p:cNvPr id="5" name="Group 4"/>
          <p:cNvGrpSpPr/>
          <p:nvPr/>
        </p:nvGrpSpPr>
        <p:grpSpPr>
          <a:xfrm>
            <a:off x="185300" y="4725144"/>
            <a:ext cx="8816657" cy="1944216"/>
            <a:chOff x="185300" y="4725144"/>
            <a:chExt cx="8816657" cy="1944216"/>
          </a:xfrm>
        </p:grpSpPr>
        <p:sp>
          <p:nvSpPr>
            <p:cNvPr id="8" name="Rounded Rectangle 7"/>
            <p:cNvSpPr/>
            <p:nvPr/>
          </p:nvSpPr>
          <p:spPr bwMode="auto">
            <a:xfrm>
              <a:off x="185300" y="4736038"/>
              <a:ext cx="8788400" cy="1789306"/>
            </a:xfrm>
            <a:prstGeom prst="roundRect">
              <a:avLst/>
            </a:prstGeom>
            <a:solidFill>
              <a:schemeClr val="accent4">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6" name="Content Placeholder 2"/>
            <p:cNvSpPr txBox="1">
              <a:spLocks/>
            </p:cNvSpPr>
            <p:nvPr/>
          </p:nvSpPr>
          <p:spPr>
            <a:xfrm>
              <a:off x="296863" y="4725144"/>
              <a:ext cx="8705094" cy="194421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a:defRPr/>
              </a:pPr>
              <a:endParaRPr lang="en-US" sz="1600" b="0" dirty="0" smtClean="0"/>
            </a:p>
            <a:p>
              <a:pPr marL="0" indent="0">
                <a:buNone/>
                <a:defRPr/>
              </a:pPr>
              <a:r>
                <a:rPr lang="en-US" sz="1800" dirty="0" smtClean="0"/>
                <a:t>If successful, demonstration of space agencies’ </a:t>
              </a:r>
              <a:r>
                <a:rPr lang="en-US" sz="1800" dirty="0"/>
                <a:t>capacity to provide </a:t>
              </a:r>
              <a:r>
                <a:rPr lang="en-US" sz="1800" dirty="0" smtClean="0"/>
                <a:t>the right EO </a:t>
              </a:r>
              <a:r>
                <a:rPr lang="en-US" sz="1800" dirty="0"/>
                <a:t>data that can be transformed </a:t>
              </a:r>
              <a:r>
                <a:rPr lang="en-US" sz="1800" dirty="0" smtClean="0"/>
                <a:t>into </a:t>
              </a:r>
              <a:r>
                <a:rPr lang="en-US" sz="1800" dirty="0"/>
                <a:t>high-value </a:t>
              </a:r>
              <a:r>
                <a:rPr lang="en-US" sz="1800" dirty="0" smtClean="0"/>
                <a:t>information</a:t>
              </a:r>
              <a:endParaRPr lang="en-US" sz="1800" dirty="0" smtClean="0">
                <a:sym typeface="Wingdings" pitchFamily="2" charset="2"/>
              </a:endParaRPr>
            </a:p>
            <a:p>
              <a:pPr marL="0" indent="0">
                <a:buNone/>
                <a:defRPr/>
              </a:pPr>
              <a:endParaRPr lang="en-US" sz="1600" dirty="0">
                <a:solidFill>
                  <a:srgbClr val="0070C0"/>
                </a:solidFill>
                <a:sym typeface="Wingdings" pitchFamily="2" charset="2"/>
              </a:endParaRPr>
            </a:p>
            <a:p>
              <a:pPr marL="0" indent="0">
                <a:buNone/>
                <a:defRPr/>
              </a:pPr>
              <a:r>
                <a:rPr lang="en-US" sz="1800" dirty="0" smtClean="0">
                  <a:solidFill>
                    <a:srgbClr val="0070C0"/>
                  </a:solidFill>
                  <a:sym typeface="Wingdings" pitchFamily="2" charset="2"/>
                </a:rPr>
                <a:t>F</a:t>
              </a:r>
              <a:r>
                <a:rPr lang="en-US" sz="1800" dirty="0" smtClean="0">
                  <a:solidFill>
                    <a:srgbClr val="0070C0"/>
                  </a:solidFill>
                </a:rPr>
                <a:t>acilitate the </a:t>
              </a:r>
              <a:r>
                <a:rPr lang="en-US" sz="1800" dirty="0">
                  <a:solidFill>
                    <a:srgbClr val="0070C0"/>
                  </a:solidFill>
                </a:rPr>
                <a:t>positioning of EO from Space in the 2015 post-Hyogo framework of actions</a:t>
              </a:r>
              <a:r>
                <a:rPr lang="en-US" sz="1800" b="0" dirty="0">
                  <a:solidFill>
                    <a:srgbClr val="0070C0"/>
                  </a:solidFill>
                </a:rPr>
                <a:t> </a:t>
              </a:r>
              <a:r>
                <a:rPr lang="en-US" sz="1800" b="0" dirty="0" smtClean="0">
                  <a:solidFill>
                    <a:srgbClr val="0070C0"/>
                  </a:solidFill>
                </a:rPr>
                <a:t>…</a:t>
              </a:r>
            </a:p>
          </p:txBody>
        </p:sp>
        <p:sp>
          <p:nvSpPr>
            <p:cNvPr id="3" name="Down Arrow 2"/>
            <p:cNvSpPr/>
            <p:nvPr/>
          </p:nvSpPr>
          <p:spPr bwMode="auto">
            <a:xfrm>
              <a:off x="4330580" y="5609902"/>
              <a:ext cx="497840" cy="339378"/>
            </a:xfrm>
            <a:prstGeom prst="downArrow">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grpSp>
      <p:sp>
        <p:nvSpPr>
          <p:cNvPr id="12" name="Content Placeholder 2"/>
          <p:cNvSpPr txBox="1">
            <a:spLocks/>
          </p:cNvSpPr>
          <p:nvPr/>
        </p:nvSpPr>
        <p:spPr>
          <a:xfrm>
            <a:off x="43370" y="1052736"/>
            <a:ext cx="8705094" cy="1999456"/>
          </a:xfrm>
          <a:prstGeom prst="rect">
            <a:avLst/>
          </a:prstGeom>
          <a:noFill/>
        </p:spPr>
        <p:txBody>
          <a:bodyPr>
            <a:no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defRPr/>
            </a:pPr>
            <a:r>
              <a:rPr lang="en-US" sz="2000" u="sng" dirty="0" smtClean="0"/>
              <a:t>Top Objectives: </a:t>
            </a:r>
          </a:p>
          <a:p>
            <a:pPr lvl="1" indent="-342900">
              <a:buAutoNum type="arabicPeriod"/>
              <a:defRPr/>
            </a:pPr>
            <a:r>
              <a:rPr lang="en-US" sz="1800" b="0" dirty="0" smtClean="0">
                <a:solidFill>
                  <a:srgbClr val="0070C0"/>
                </a:solidFill>
                <a:cs typeface="ＭＳ Ｐゴシック" charset="-128"/>
              </a:rPr>
              <a:t>Increase </a:t>
            </a:r>
            <a:r>
              <a:rPr lang="en-US" sz="1800" b="0" dirty="0">
                <a:solidFill>
                  <a:srgbClr val="0070C0"/>
                </a:solidFill>
                <a:cs typeface="ＭＳ Ｐゴシック" charset="-128"/>
              </a:rPr>
              <a:t>and strengthen the </a:t>
            </a:r>
            <a:r>
              <a:rPr lang="en-US" sz="1800" b="0" dirty="0" smtClean="0">
                <a:solidFill>
                  <a:srgbClr val="0070C0"/>
                </a:solidFill>
                <a:cs typeface="ＭＳ Ｐゴシック" charset="-128"/>
              </a:rPr>
              <a:t>contribution of  EO satellite to the various DRM phases through a series of coordinated enlarged actions</a:t>
            </a:r>
          </a:p>
          <a:p>
            <a:pPr marL="400050" lvl="1" indent="0">
              <a:buNone/>
              <a:defRPr/>
            </a:pPr>
            <a:endParaRPr lang="en-US" sz="1800" b="0" dirty="0" smtClean="0">
              <a:solidFill>
                <a:srgbClr val="0070C0"/>
              </a:solidFill>
              <a:cs typeface="ＭＳ Ｐゴシック" charset="-128"/>
            </a:endParaRPr>
          </a:p>
          <a:p>
            <a:pPr lvl="1" indent="-342900">
              <a:buFont typeface="+mj-lt"/>
              <a:buAutoNum type="arabicPeriod" startAt="2"/>
              <a:defRPr/>
            </a:pPr>
            <a:r>
              <a:rPr lang="en-US" sz="1800" b="0" dirty="0" smtClean="0">
                <a:solidFill>
                  <a:srgbClr val="0070C0"/>
                </a:solidFill>
                <a:cs typeface="ＭＳ Ｐゴシック" charset="-128"/>
              </a:rPr>
              <a:t>Raise </a:t>
            </a:r>
            <a:r>
              <a:rPr lang="en-US" sz="1800" b="0" dirty="0">
                <a:solidFill>
                  <a:srgbClr val="0070C0"/>
                </a:solidFill>
                <a:cs typeface="ＭＳ Ｐゴシック" charset="-128"/>
              </a:rPr>
              <a:t>the awareness of politicians, decision-makers and major stakeholders </a:t>
            </a:r>
            <a:r>
              <a:rPr lang="en-US" sz="1800" b="0" dirty="0" smtClean="0">
                <a:solidFill>
                  <a:srgbClr val="0070C0"/>
                </a:solidFill>
                <a:cs typeface="ＭＳ Ｐゴシック" charset="-128"/>
              </a:rPr>
              <a:t>on </a:t>
            </a:r>
            <a:r>
              <a:rPr lang="en-US" sz="1800" b="0" dirty="0">
                <a:solidFill>
                  <a:srgbClr val="0070C0"/>
                </a:solidFill>
                <a:cs typeface="ＭＳ Ｐゴシック" charset="-128"/>
              </a:rPr>
              <a:t>the benefits of using satellite EO in all phases of DRM.</a:t>
            </a:r>
            <a:endParaRPr lang="en-US" sz="1800" b="0" dirty="0" smtClean="0">
              <a:solidFill>
                <a:srgbClr val="0070C0"/>
              </a:solidFill>
              <a:cs typeface="ＭＳ Ｐゴシック" charset="-128"/>
            </a:endParaRPr>
          </a:p>
          <a:p>
            <a:pPr marL="0" indent="0">
              <a:buNone/>
              <a:defRPr/>
            </a:pPr>
            <a:endParaRPr lang="en-US" sz="1800" b="0" dirty="0" smtClean="0">
              <a:solidFill>
                <a:srgbClr val="002060"/>
              </a:solidFill>
            </a:endParaRPr>
          </a:p>
        </p:txBody>
      </p:sp>
      <p:grpSp>
        <p:nvGrpSpPr>
          <p:cNvPr id="7" name="Group 6"/>
          <p:cNvGrpSpPr/>
          <p:nvPr/>
        </p:nvGrpSpPr>
        <p:grpSpPr>
          <a:xfrm>
            <a:off x="185300" y="3140968"/>
            <a:ext cx="8788400" cy="1656184"/>
            <a:chOff x="185300" y="3140968"/>
            <a:chExt cx="8788400" cy="1656184"/>
          </a:xfrm>
        </p:grpSpPr>
        <p:sp>
          <p:nvSpPr>
            <p:cNvPr id="4" name="Rounded Rectangle 3"/>
            <p:cNvSpPr/>
            <p:nvPr/>
          </p:nvSpPr>
          <p:spPr bwMode="auto">
            <a:xfrm>
              <a:off x="185300" y="3501008"/>
              <a:ext cx="8788400" cy="1080120"/>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11" name="Content Placeholder 2"/>
            <p:cNvSpPr txBox="1">
              <a:spLocks/>
            </p:cNvSpPr>
            <p:nvPr/>
          </p:nvSpPr>
          <p:spPr>
            <a:xfrm>
              <a:off x="226953" y="3140968"/>
              <a:ext cx="8521511" cy="1431776"/>
            </a:xfrm>
            <a:prstGeom prst="rect">
              <a:avLst/>
            </a:prstGeom>
            <a:noFill/>
          </p:spPr>
          <p:txBody>
            <a:bodyPr>
              <a:no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defRPr/>
              </a:pPr>
              <a:r>
                <a:rPr lang="en-US" sz="1800" u="sng" dirty="0" smtClean="0"/>
                <a:t>How ? … </a:t>
              </a:r>
            </a:p>
            <a:p>
              <a:pPr marL="0" indent="0">
                <a:buNone/>
                <a:defRPr/>
              </a:pPr>
              <a:r>
                <a:rPr lang="en-US" sz="1800" dirty="0" smtClean="0">
                  <a:solidFill>
                    <a:srgbClr val="0070C0"/>
                  </a:solidFill>
                </a:rPr>
                <a:t>Improve the coordination between EO satellites observations</a:t>
              </a:r>
              <a:r>
                <a:rPr lang="en-US" sz="1800" dirty="0" smtClean="0"/>
                <a:t> and take appropriate actions  aiming at </a:t>
              </a:r>
              <a:r>
                <a:rPr lang="en-US" sz="1800" dirty="0" smtClean="0">
                  <a:solidFill>
                    <a:srgbClr val="0070C0"/>
                  </a:solidFill>
                </a:rPr>
                <a:t>better distributing </a:t>
              </a:r>
              <a:r>
                <a:rPr lang="en-US" sz="1800" dirty="0">
                  <a:solidFill>
                    <a:srgbClr val="0070C0"/>
                  </a:solidFill>
                </a:rPr>
                <a:t>EO satellite data</a:t>
              </a:r>
              <a:r>
                <a:rPr lang="en-US" sz="1800" dirty="0"/>
                <a:t> and </a:t>
              </a:r>
              <a:r>
                <a:rPr lang="en-US" sz="1800" dirty="0" smtClean="0">
                  <a:solidFill>
                    <a:srgbClr val="0070C0"/>
                  </a:solidFill>
                </a:rPr>
                <a:t>fostering its use by the DRM users</a:t>
              </a:r>
              <a:r>
                <a:rPr lang="en-US" sz="1800" b="0" dirty="0" smtClean="0"/>
                <a:t>…</a:t>
              </a:r>
            </a:p>
          </p:txBody>
        </p:sp>
        <p:sp>
          <p:nvSpPr>
            <p:cNvPr id="10" name="Down Arrow 9"/>
            <p:cNvSpPr/>
            <p:nvPr/>
          </p:nvSpPr>
          <p:spPr bwMode="auto">
            <a:xfrm>
              <a:off x="4330580" y="4457774"/>
              <a:ext cx="497840" cy="339378"/>
            </a:xfrm>
            <a:prstGeom prst="downArrow">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grpSp>
      <p:sp>
        <p:nvSpPr>
          <p:cNvPr id="14" name="Date Placeholder 13"/>
          <p:cNvSpPr>
            <a:spLocks noGrp="1"/>
          </p:cNvSpPr>
          <p:nvPr>
            <p:ph type="dt" sz="half" idx="10"/>
          </p:nvPr>
        </p:nvSpPr>
        <p:spPr/>
        <p:txBody>
          <a:bodyPr/>
          <a:lstStyle/>
          <a:p>
            <a:r>
              <a:rPr lang="en-US" smtClean="0"/>
              <a:t>26th  CEOS Plenary – Bengaluru, India - 24-27 Oct. 2012</a:t>
            </a:r>
            <a:endParaRPr lang="en-US"/>
          </a:p>
        </p:txBody>
      </p:sp>
      <p:sp>
        <p:nvSpPr>
          <p:cNvPr id="15" name="Footer Placeholder 14"/>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19572235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7171" name="Title 1"/>
          <p:cNvSpPr>
            <a:spLocks noGrp="1"/>
          </p:cNvSpPr>
          <p:nvPr>
            <p:ph type="title"/>
          </p:nvPr>
        </p:nvSpPr>
        <p:spPr>
          <a:xfrm>
            <a:off x="457200" y="0"/>
            <a:ext cx="8229600" cy="1143000"/>
          </a:xfrm>
        </p:spPr>
        <p:txBody>
          <a:bodyPr>
            <a:normAutofit/>
          </a:bodyPr>
          <a:lstStyle/>
          <a:p>
            <a:pPr eaLnBrk="1" hangingPunct="1"/>
            <a:r>
              <a:rPr lang="en-US" b="1" dirty="0" smtClean="0">
                <a:ea typeface="ＭＳ Ｐゴシック" pitchFamily="34" charset="-128"/>
                <a:cs typeface="Tahoma" pitchFamily="34" charset="0"/>
              </a:rPr>
              <a:t>Challenges </a:t>
            </a:r>
            <a:r>
              <a:rPr lang="en-US" b="1" dirty="0">
                <a:ea typeface="ＭＳ Ｐゴシック" pitchFamily="34" charset="-128"/>
                <a:cs typeface="Tahoma" pitchFamily="34" charset="0"/>
              </a:rPr>
              <a:t>&amp; Constraints</a:t>
            </a:r>
          </a:p>
        </p:txBody>
      </p:sp>
      <p:sp>
        <p:nvSpPr>
          <p:cNvPr id="6" name="Content Placeholder 2"/>
          <p:cNvSpPr txBox="1">
            <a:spLocks/>
          </p:cNvSpPr>
          <p:nvPr/>
        </p:nvSpPr>
        <p:spPr>
          <a:xfrm>
            <a:off x="296863" y="1457324"/>
            <a:ext cx="8553450" cy="5089525"/>
          </a:xfrm>
          <a:prstGeom prst="rect">
            <a:avLst/>
          </a:prstGeom>
          <a:solidFill>
            <a:schemeClr val="bg1">
              <a:lumMod val="75000"/>
            </a:schemeClr>
          </a:solidFill>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57150" indent="0">
              <a:buNone/>
              <a:defRPr/>
            </a:pPr>
            <a:r>
              <a:rPr lang="en-GB" sz="2000" dirty="0" smtClean="0"/>
              <a:t>Define a CEOS vision around </a:t>
            </a:r>
            <a:r>
              <a:rPr lang="en-GB" sz="2000" dirty="0"/>
              <a:t>a few “big ideas” capable to attract CEOS Principals </a:t>
            </a:r>
            <a:r>
              <a:rPr lang="en-GB" sz="2000" dirty="0" smtClean="0"/>
              <a:t>in order to </a:t>
            </a:r>
            <a:r>
              <a:rPr lang="en-GB" sz="2000" dirty="0"/>
              <a:t>get their approval </a:t>
            </a:r>
            <a:r>
              <a:rPr lang="en-GB" sz="2000" dirty="0" smtClean="0"/>
              <a:t>at 2012 CEOS Plenary</a:t>
            </a:r>
          </a:p>
          <a:p>
            <a:pPr marL="57150" indent="0">
              <a:buNone/>
              <a:defRPr/>
            </a:pPr>
            <a:endParaRPr lang="en-GB" sz="2000" dirty="0"/>
          </a:p>
          <a:p>
            <a:pPr marL="914400" lvl="1" indent="-457200">
              <a:defRPr/>
            </a:pPr>
            <a:r>
              <a:rPr lang="en-GB" sz="1900" b="0" dirty="0" smtClean="0"/>
              <a:t>Actions based on users’ real needs but feasible with resources available in </a:t>
            </a:r>
            <a:r>
              <a:rPr lang="en-GB" sz="1900" b="0" dirty="0"/>
              <a:t>contributing space </a:t>
            </a:r>
            <a:r>
              <a:rPr lang="en-GB" sz="1900" b="0" dirty="0" smtClean="0"/>
              <a:t>agencies </a:t>
            </a:r>
            <a:r>
              <a:rPr lang="en-GB" sz="1900" b="0" i="1" dirty="0"/>
              <a:t>(budget, space assets, staff, ..) </a:t>
            </a:r>
            <a:r>
              <a:rPr lang="en-GB" sz="1900" b="0" dirty="0" smtClean="0"/>
              <a:t>and  compatible with their mandates, interests, data policies, …</a:t>
            </a:r>
          </a:p>
          <a:p>
            <a:pPr marL="914400" lvl="1" indent="-457200">
              <a:defRPr/>
            </a:pPr>
            <a:endParaRPr lang="en-GB" sz="1900" b="0" dirty="0"/>
          </a:p>
          <a:p>
            <a:pPr marL="914400" lvl="1" indent="-457200">
              <a:defRPr/>
            </a:pPr>
            <a:r>
              <a:rPr lang="en-GB" sz="1900" b="0" dirty="0" smtClean="0"/>
              <a:t>Maximum reuse of past, on-going  and future planned </a:t>
            </a:r>
            <a:r>
              <a:rPr lang="en-GB" sz="1900" b="0" dirty="0"/>
              <a:t>relevant </a:t>
            </a:r>
            <a:r>
              <a:rPr lang="en-GB" sz="1900" b="0" dirty="0" smtClean="0"/>
              <a:t>Space Agencies’ activities and assets such as: </a:t>
            </a:r>
          </a:p>
          <a:p>
            <a:pPr marL="1314450" lvl="2" indent="-457200">
              <a:defRPr/>
            </a:pPr>
            <a:r>
              <a:rPr lang="en-GB" sz="1700" b="0" dirty="0">
                <a:solidFill>
                  <a:srgbClr val="0070C0"/>
                </a:solidFill>
              </a:rPr>
              <a:t>Disaster Charter, Sentinel Asia, GEO tasks </a:t>
            </a:r>
            <a:r>
              <a:rPr lang="en-GB" sz="1700" b="0" dirty="0" smtClean="0">
                <a:solidFill>
                  <a:srgbClr val="0070C0"/>
                </a:solidFill>
              </a:rPr>
              <a:t>(</a:t>
            </a:r>
            <a:r>
              <a:rPr lang="en-GB" sz="1700" b="0" dirty="0" err="1">
                <a:solidFill>
                  <a:srgbClr val="0070C0"/>
                </a:solidFill>
              </a:rPr>
              <a:t>Geohazards</a:t>
            </a:r>
            <a:r>
              <a:rPr lang="en-GB" sz="1700" b="0" dirty="0">
                <a:solidFill>
                  <a:srgbClr val="0070C0"/>
                </a:solidFill>
              </a:rPr>
              <a:t> Supersites, Flood </a:t>
            </a:r>
            <a:r>
              <a:rPr lang="en-GB" sz="1700" b="0" dirty="0" smtClean="0">
                <a:solidFill>
                  <a:srgbClr val="0070C0"/>
                </a:solidFill>
              </a:rPr>
              <a:t>monitoring </a:t>
            </a:r>
            <a:r>
              <a:rPr lang="en-GB" sz="1700" b="0" dirty="0">
                <a:solidFill>
                  <a:srgbClr val="0070C0"/>
                </a:solidFill>
              </a:rPr>
              <a:t>over </a:t>
            </a:r>
            <a:r>
              <a:rPr lang="en-GB" sz="1700" b="0" dirty="0" smtClean="0">
                <a:solidFill>
                  <a:srgbClr val="0070C0"/>
                </a:solidFill>
              </a:rPr>
              <a:t>Caribbean / Namibia</a:t>
            </a:r>
            <a:r>
              <a:rPr lang="en-GB" sz="1700" b="0" dirty="0">
                <a:solidFill>
                  <a:srgbClr val="0070C0"/>
                </a:solidFill>
              </a:rPr>
              <a:t>), CEOS Agencies </a:t>
            </a:r>
            <a:r>
              <a:rPr lang="en-GB" sz="1700" b="0" dirty="0" smtClean="0">
                <a:solidFill>
                  <a:srgbClr val="0070C0"/>
                </a:solidFill>
              </a:rPr>
              <a:t>DRM-related activities  </a:t>
            </a:r>
            <a:endParaRPr lang="en-GB" sz="1700" b="0" dirty="0">
              <a:solidFill>
                <a:srgbClr val="0070C0"/>
              </a:solidFill>
            </a:endParaRPr>
          </a:p>
          <a:p>
            <a:pPr marL="914400" lvl="1" indent="-457200">
              <a:defRPr/>
            </a:pPr>
            <a:endParaRPr lang="en-GB" sz="1900" b="0" dirty="0" smtClean="0"/>
          </a:p>
          <a:p>
            <a:pPr marL="914400" lvl="1" indent="-457200">
              <a:defRPr/>
            </a:pPr>
            <a:r>
              <a:rPr lang="en-GB" sz="1900" b="0" dirty="0" smtClean="0"/>
              <a:t>Beneficial </a:t>
            </a:r>
            <a:r>
              <a:rPr lang="en-GB" sz="1900" b="0" dirty="0"/>
              <a:t>for the user community </a:t>
            </a:r>
            <a:r>
              <a:rPr lang="en-GB" sz="1900" b="0" dirty="0" smtClean="0"/>
              <a:t>(based on user needs) but </a:t>
            </a:r>
            <a:r>
              <a:rPr lang="en-GB" sz="1900" b="0" dirty="0"/>
              <a:t>also for the space agencies</a:t>
            </a:r>
            <a:r>
              <a:rPr lang="en-GB" sz="1900" b="0" dirty="0" smtClean="0"/>
              <a:t>.</a:t>
            </a:r>
          </a:p>
          <a:p>
            <a:pPr marL="914400" lvl="1" indent="-457200">
              <a:defRPr/>
            </a:pPr>
            <a:endParaRPr lang="en-GB" sz="1900" b="0" dirty="0"/>
          </a:p>
          <a:p>
            <a:pPr marL="914400" lvl="1" indent="-457200">
              <a:defRPr/>
            </a:pPr>
            <a:r>
              <a:rPr lang="en-GB" sz="1900" b="0" dirty="0"/>
              <a:t>High profile to politicians, decision makers, major stakeholders, media</a:t>
            </a:r>
            <a:r>
              <a:rPr lang="en-GB" sz="1900" b="0" dirty="0" smtClean="0"/>
              <a:t>,… </a:t>
            </a:r>
            <a:r>
              <a:rPr lang="en-US" sz="1900" b="0" dirty="0" smtClean="0"/>
              <a:t>Increase </a:t>
            </a:r>
            <a:r>
              <a:rPr lang="en-US" sz="1900" b="0" dirty="0"/>
              <a:t>awareness of the utility of EO. </a:t>
            </a:r>
            <a:endParaRPr lang="en-US" sz="1900" b="0" dirty="0" smtClean="0"/>
          </a:p>
          <a:p>
            <a:pPr marL="914400" lvl="1" indent="-457200">
              <a:defRPr/>
            </a:pPr>
            <a:endParaRPr lang="en-GB" sz="1900" b="0" dirty="0"/>
          </a:p>
          <a:p>
            <a:pPr marL="914400" lvl="1" indent="-457200">
              <a:defRPr/>
            </a:pPr>
            <a:r>
              <a:rPr lang="en-GB" sz="1900" b="0" dirty="0" smtClean="0"/>
              <a:t>Synchronized with major world events on Disaster Risk Reduction</a:t>
            </a:r>
          </a:p>
          <a:p>
            <a:pPr marL="914400" lvl="1" indent="-457200">
              <a:defRPr/>
            </a:pPr>
            <a:endParaRPr lang="en-GB" sz="1800" b="0" dirty="0" smtClean="0"/>
          </a:p>
        </p:txBody>
      </p:sp>
      <p:sp>
        <p:nvSpPr>
          <p:cNvPr id="3" name="Date Placeholder 2"/>
          <p:cNvSpPr>
            <a:spLocks noGrp="1"/>
          </p:cNvSpPr>
          <p:nvPr>
            <p:ph type="dt" sz="half" idx="10"/>
          </p:nvPr>
        </p:nvSpPr>
        <p:spPr/>
        <p:txBody>
          <a:bodyPr/>
          <a:lstStyle/>
          <a:p>
            <a:r>
              <a:rPr lang="en-US" smtClean="0"/>
              <a:t>26th  CEOS Plenary – Bengaluru, India - 24-27 Oct. 2012</a:t>
            </a:r>
            <a:endParaRPr lang="en-US"/>
          </a:p>
        </p:txBody>
      </p:sp>
      <p:sp>
        <p:nvSpPr>
          <p:cNvPr id="4" name="Footer Placeholder 3"/>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284636509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839200" cy="4876800"/>
          </a:xfrm>
          <a:solidFill>
            <a:schemeClr val="bg1">
              <a:lumMod val="75000"/>
            </a:schemeClr>
          </a:solidFill>
        </p:spPr>
        <p:txBody>
          <a:bodyPr>
            <a:noAutofit/>
          </a:bodyPr>
          <a:lstStyle/>
          <a:p>
            <a:pPr marL="0" indent="0">
              <a:buNone/>
            </a:pPr>
            <a:r>
              <a:rPr lang="en-GB" sz="2800" dirty="0" smtClean="0"/>
              <a:t>Review </a:t>
            </a:r>
            <a:r>
              <a:rPr lang="en-US" sz="2800" dirty="0" smtClean="0"/>
              <a:t>the </a:t>
            </a:r>
            <a:r>
              <a:rPr lang="en-US" sz="2800" dirty="0"/>
              <a:t>work of </a:t>
            </a:r>
            <a:r>
              <a:rPr lang="en-US" sz="2800" dirty="0" smtClean="0"/>
              <a:t>the former </a:t>
            </a:r>
            <a:r>
              <a:rPr lang="en-CA" sz="2800" dirty="0"/>
              <a:t>CEOS Disaster Management Support Group </a:t>
            </a:r>
            <a:r>
              <a:rPr lang="en-CA" sz="2800" dirty="0" smtClean="0"/>
              <a:t>(DMSG)</a:t>
            </a:r>
          </a:p>
          <a:p>
            <a:pPr lvl="1"/>
            <a:r>
              <a:rPr lang="en-CA" sz="2400" dirty="0"/>
              <a:t>	</a:t>
            </a:r>
            <a:r>
              <a:rPr lang="en-CA" sz="2400" dirty="0" smtClean="0">
                <a:solidFill>
                  <a:srgbClr val="0070C0"/>
                </a:solidFill>
              </a:rPr>
              <a:t>many of the Findings made in 2000 are still valid. Most of Recommendations never concretized.</a:t>
            </a:r>
          </a:p>
          <a:p>
            <a:pPr lvl="1"/>
            <a:endParaRPr lang="en-CA" dirty="0" smtClean="0"/>
          </a:p>
          <a:p>
            <a:pPr marL="0" lvl="1" indent="0">
              <a:buNone/>
            </a:pPr>
            <a:r>
              <a:rPr lang="en-US" dirty="0" smtClean="0"/>
              <a:t>For 3 specific </a:t>
            </a:r>
            <a:r>
              <a:rPr lang="en-US" dirty="0" err="1"/>
              <a:t>geohazards</a:t>
            </a:r>
            <a:r>
              <a:rPr lang="en-US" dirty="0"/>
              <a:t> </a:t>
            </a:r>
            <a:r>
              <a:rPr lang="en-US" dirty="0" smtClean="0"/>
              <a:t> </a:t>
            </a:r>
            <a:r>
              <a:rPr lang="en-US" sz="2400" i="1" dirty="0" smtClean="0"/>
              <a:t>(flood, landslide, earthquake)</a:t>
            </a:r>
            <a:r>
              <a:rPr lang="en-US" sz="2400" dirty="0" smtClean="0"/>
              <a:t>, </a:t>
            </a:r>
            <a:r>
              <a:rPr lang="en-US" dirty="0" smtClean="0"/>
              <a:t>interface</a:t>
            </a:r>
            <a:r>
              <a:rPr lang="en-US" dirty="0"/>
              <a:t> with </a:t>
            </a:r>
            <a:r>
              <a:rPr lang="en-US" dirty="0" smtClean="0"/>
              <a:t>users and practitioners </a:t>
            </a:r>
            <a:r>
              <a:rPr lang="en-US" sz="2400" i="1" dirty="0" smtClean="0"/>
              <a:t>(</a:t>
            </a:r>
            <a:r>
              <a:rPr lang="en-US" sz="2400" i="1" dirty="0" err="1" smtClean="0"/>
              <a:t>Santorini</a:t>
            </a:r>
            <a:r>
              <a:rPr lang="en-US" sz="2400" i="1" dirty="0" smtClean="0"/>
              <a:t> , May 2012) </a:t>
            </a:r>
            <a:r>
              <a:rPr lang="en-US" dirty="0"/>
              <a:t>to discuss what they do and expect using Satellite </a:t>
            </a:r>
            <a:r>
              <a:rPr lang="en-US" dirty="0" smtClean="0"/>
              <a:t>EO concerning DRM. </a:t>
            </a:r>
          </a:p>
          <a:p>
            <a:pPr lvl="1"/>
            <a:r>
              <a:rPr lang="en-US" dirty="0"/>
              <a:t>	</a:t>
            </a:r>
            <a:r>
              <a:rPr lang="en-US" sz="2400" dirty="0">
                <a:solidFill>
                  <a:srgbClr val="0070C0"/>
                </a:solidFill>
              </a:rPr>
              <a:t>detailed analysis of real </a:t>
            </a:r>
            <a:r>
              <a:rPr lang="en-US" sz="2400" dirty="0">
                <a:solidFill>
                  <a:srgbClr val="0070C0"/>
                </a:solidFill>
              </a:rPr>
              <a:t>needs &amp; </a:t>
            </a:r>
            <a:r>
              <a:rPr lang="en-US" sz="2400" dirty="0">
                <a:solidFill>
                  <a:srgbClr val="0070C0"/>
                </a:solidFill>
              </a:rPr>
              <a:t>identification of existing gaps. </a:t>
            </a:r>
            <a:endParaRPr lang="en-US" sz="2400" dirty="0">
              <a:solidFill>
                <a:srgbClr val="0070C0"/>
              </a:solidFill>
            </a:endParaRPr>
          </a:p>
          <a:p>
            <a:pPr lvl="1"/>
            <a:endParaRPr lang="en-CA" sz="2400" dirty="0">
              <a:solidFill>
                <a:srgbClr val="0070C0"/>
              </a:solidFill>
            </a:endParaRPr>
          </a:p>
        </p:txBody>
      </p:sp>
      <p:sp>
        <p:nvSpPr>
          <p:cNvPr id="3" name="Date Placeholder 2"/>
          <p:cNvSpPr>
            <a:spLocks noGrp="1"/>
          </p:cNvSpPr>
          <p:nvPr>
            <p:ph type="dt" sz="half" idx="10"/>
          </p:nvPr>
        </p:nvSpPr>
        <p:spPr/>
        <p:txBody>
          <a:bodyPr/>
          <a:lstStyle/>
          <a:p>
            <a:r>
              <a:rPr lang="en-US" smtClean="0"/>
              <a:t>26th  CEOS Plenary – Bengaluru, India - 24-27 Oct. 2012</a:t>
            </a:r>
            <a:endParaRPr lang="en-US"/>
          </a:p>
        </p:txBody>
      </p:sp>
      <p:sp>
        <p:nvSpPr>
          <p:cNvPr id="4" name="Footer Placeholder 3"/>
          <p:cNvSpPr>
            <a:spLocks noGrp="1"/>
          </p:cNvSpPr>
          <p:nvPr>
            <p:ph type="ftr" sz="quarter" idx="11"/>
          </p:nvPr>
        </p:nvSpPr>
        <p:spPr/>
        <p:txBody>
          <a:bodyPr/>
          <a:lstStyle/>
          <a:p>
            <a:r>
              <a:rPr lang="en-US" smtClean="0"/>
              <a:t>3</a:t>
            </a:r>
            <a:endParaRPr lang="en-US"/>
          </a:p>
        </p:txBody>
      </p:sp>
      <p:sp>
        <p:nvSpPr>
          <p:cNvPr id="5" name="Title 4"/>
          <p:cNvSpPr>
            <a:spLocks noGrp="1"/>
          </p:cNvSpPr>
          <p:nvPr>
            <p:ph type="title"/>
          </p:nvPr>
        </p:nvSpPr>
        <p:spPr>
          <a:xfrm>
            <a:off x="457200" y="-76200"/>
            <a:ext cx="8229600" cy="1143000"/>
          </a:xfrm>
        </p:spPr>
        <p:txBody>
          <a:bodyPr/>
          <a:lstStyle/>
          <a:p>
            <a:r>
              <a:rPr lang="en-GB" dirty="0" smtClean="0"/>
              <a:t>Team </a:t>
            </a:r>
            <a:r>
              <a:rPr lang="en-GB" dirty="0" err="1" smtClean="0"/>
              <a:t>Activies</a:t>
            </a:r>
            <a:r>
              <a:rPr lang="en-GB" dirty="0" smtClean="0"/>
              <a:t> </a:t>
            </a:r>
            <a:r>
              <a:rPr lang="en-GB" sz="2800" dirty="0" smtClean="0"/>
              <a:t>(1/2)</a:t>
            </a:r>
            <a:endParaRPr lang="en-GB" sz="2800" dirty="0"/>
          </a:p>
        </p:txBody>
      </p:sp>
    </p:spTree>
    <p:extLst>
      <p:ext uri="{BB962C8B-B14F-4D97-AF65-F5344CB8AC3E}">
        <p14:creationId xmlns:p14="http://schemas.microsoft.com/office/powerpoint/2010/main" val="3631395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839200" cy="5105400"/>
          </a:xfrm>
          <a:solidFill>
            <a:schemeClr val="bg1">
              <a:lumMod val="75000"/>
            </a:schemeClr>
          </a:solidFill>
        </p:spPr>
        <p:txBody>
          <a:bodyPr>
            <a:noAutofit/>
          </a:bodyPr>
          <a:lstStyle/>
          <a:p>
            <a:pPr marL="0" indent="0">
              <a:buNone/>
            </a:pPr>
            <a:r>
              <a:rPr lang="en-US" sz="2800" dirty="0" smtClean="0"/>
              <a:t>Reviewed </a:t>
            </a:r>
            <a:r>
              <a:rPr lang="en-US" sz="2800" dirty="0" smtClean="0"/>
              <a:t>in </a:t>
            </a:r>
            <a:r>
              <a:rPr lang="en-US" sz="2800" dirty="0" smtClean="0"/>
              <a:t>detail the </a:t>
            </a:r>
            <a:r>
              <a:rPr lang="en-US" sz="2800" dirty="0"/>
              <a:t>specific </a:t>
            </a:r>
            <a:r>
              <a:rPr lang="en-US" sz="2800" dirty="0" smtClean="0"/>
              <a:t>DRM-related projects from various CEOS space agencies </a:t>
            </a:r>
            <a:r>
              <a:rPr lang="en-US" sz="2800" dirty="0" smtClean="0"/>
              <a:t>participating in the ad </a:t>
            </a:r>
            <a:r>
              <a:rPr lang="en-US" sz="2800" dirty="0" smtClean="0"/>
              <a:t>hoc team</a:t>
            </a:r>
          </a:p>
          <a:p>
            <a:pPr lvl="1"/>
            <a:r>
              <a:rPr lang="en-US" dirty="0"/>
              <a:t>	</a:t>
            </a:r>
            <a:r>
              <a:rPr lang="en-US" sz="2400" dirty="0" smtClean="0">
                <a:solidFill>
                  <a:srgbClr val="0070C0"/>
                </a:solidFill>
              </a:rPr>
              <a:t>several projects focus on similar themes but no coordination / synergy  that might improve the individual projects</a:t>
            </a:r>
            <a:endParaRPr lang="en-US" dirty="0" smtClean="0">
              <a:solidFill>
                <a:srgbClr val="0070C0"/>
              </a:solidFill>
            </a:endParaRPr>
          </a:p>
          <a:p>
            <a:pPr marL="0" indent="0">
              <a:buNone/>
            </a:pPr>
            <a:endParaRPr lang="en-US" sz="2800" dirty="0"/>
          </a:p>
          <a:p>
            <a:pPr marL="0" indent="0">
              <a:buNone/>
            </a:pPr>
            <a:r>
              <a:rPr lang="en-US" sz="2800" dirty="0" smtClean="0"/>
              <a:t>Reuse the outcomes </a:t>
            </a:r>
            <a:r>
              <a:rPr lang="en-US" sz="2800" dirty="0" smtClean="0"/>
              <a:t>produced by the </a:t>
            </a:r>
            <a:r>
              <a:rPr lang="en-US" sz="2800" dirty="0" smtClean="0"/>
              <a:t>CEOS Disaster </a:t>
            </a:r>
            <a:r>
              <a:rPr lang="en-US" sz="2800" dirty="0"/>
              <a:t>SBA </a:t>
            </a:r>
            <a:r>
              <a:rPr lang="en-US" sz="2800" dirty="0" smtClean="0"/>
              <a:t>Team in support to the GEO Work Plan </a:t>
            </a:r>
            <a:r>
              <a:rPr lang="en-US" sz="2800" dirty="0"/>
              <a:t>D</a:t>
            </a:r>
            <a:r>
              <a:rPr lang="en-US" sz="2800" dirty="0" smtClean="0"/>
              <a:t>isaster tasks</a:t>
            </a:r>
          </a:p>
          <a:p>
            <a:pPr lvl="1"/>
            <a:r>
              <a:rPr lang="en-US" dirty="0"/>
              <a:t>	</a:t>
            </a:r>
            <a:r>
              <a:rPr lang="en-US" sz="2400" dirty="0" smtClean="0">
                <a:solidFill>
                  <a:srgbClr val="0070C0"/>
                </a:solidFill>
              </a:rPr>
              <a:t>work from CEOS SBA team under the GEO framework is an important contribution to the work of the Ad Hoc team.</a:t>
            </a:r>
            <a:endParaRPr lang="en-GB" dirty="0">
              <a:solidFill>
                <a:srgbClr val="0070C0"/>
              </a:solidFill>
            </a:endParaRPr>
          </a:p>
        </p:txBody>
      </p:sp>
      <p:sp>
        <p:nvSpPr>
          <p:cNvPr id="3" name="Date Placeholder 2"/>
          <p:cNvSpPr>
            <a:spLocks noGrp="1"/>
          </p:cNvSpPr>
          <p:nvPr>
            <p:ph type="dt" sz="half" idx="10"/>
          </p:nvPr>
        </p:nvSpPr>
        <p:spPr/>
        <p:txBody>
          <a:bodyPr/>
          <a:lstStyle/>
          <a:p>
            <a:r>
              <a:rPr lang="en-US" smtClean="0"/>
              <a:t>26th  CEOS Plenary – Bengaluru, India - 24-27 Oct. 2012</a:t>
            </a:r>
            <a:endParaRPr lang="en-US"/>
          </a:p>
        </p:txBody>
      </p:sp>
      <p:sp>
        <p:nvSpPr>
          <p:cNvPr id="4" name="Footer Placeholder 3"/>
          <p:cNvSpPr>
            <a:spLocks noGrp="1"/>
          </p:cNvSpPr>
          <p:nvPr>
            <p:ph type="ftr" sz="quarter" idx="11"/>
          </p:nvPr>
        </p:nvSpPr>
        <p:spPr/>
        <p:txBody>
          <a:bodyPr/>
          <a:lstStyle/>
          <a:p>
            <a:r>
              <a:rPr lang="en-US" smtClean="0"/>
              <a:t>3</a:t>
            </a:r>
            <a:endParaRPr lang="en-US"/>
          </a:p>
        </p:txBody>
      </p:sp>
      <p:sp>
        <p:nvSpPr>
          <p:cNvPr id="5" name="Title 4"/>
          <p:cNvSpPr>
            <a:spLocks noGrp="1"/>
          </p:cNvSpPr>
          <p:nvPr>
            <p:ph type="title"/>
          </p:nvPr>
        </p:nvSpPr>
        <p:spPr>
          <a:xfrm>
            <a:off x="457200" y="-76200"/>
            <a:ext cx="8229600" cy="1143000"/>
          </a:xfrm>
        </p:spPr>
        <p:txBody>
          <a:bodyPr/>
          <a:lstStyle/>
          <a:p>
            <a:r>
              <a:rPr lang="en-GB" dirty="0"/>
              <a:t>Team </a:t>
            </a:r>
            <a:r>
              <a:rPr lang="en-GB"/>
              <a:t>Activies</a:t>
            </a:r>
            <a:r>
              <a:rPr lang="en-GB" smtClean="0"/>
              <a:t> </a:t>
            </a:r>
            <a:r>
              <a:rPr lang="en-GB" sz="2800" dirty="0" smtClean="0"/>
              <a:t>(2/2)</a:t>
            </a:r>
            <a:endParaRPr lang="en-GB" sz="2800" dirty="0"/>
          </a:p>
        </p:txBody>
      </p:sp>
    </p:spTree>
    <p:extLst>
      <p:ext uri="{BB962C8B-B14F-4D97-AF65-F5344CB8AC3E}">
        <p14:creationId xmlns:p14="http://schemas.microsoft.com/office/powerpoint/2010/main" val="170881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b="1" dirty="0"/>
          </a:p>
          <a:p>
            <a:r>
              <a:rPr lang="en-GB" b="1" dirty="0" smtClean="0"/>
              <a:t>Background on Disaster Risk Management (DRM)</a:t>
            </a:r>
          </a:p>
          <a:p>
            <a:endParaRPr lang="en-GB" b="1" dirty="0"/>
          </a:p>
          <a:p>
            <a:r>
              <a:rPr lang="en-GB" b="1" dirty="0" smtClean="0"/>
              <a:t>CEOS Vision for DRM</a:t>
            </a:r>
            <a:endParaRPr lang="en-GB" b="1" dirty="0"/>
          </a:p>
        </p:txBody>
      </p:sp>
      <p:sp>
        <p:nvSpPr>
          <p:cNvPr id="4" name="Date Placeholder 3"/>
          <p:cNvSpPr>
            <a:spLocks noGrp="1"/>
          </p:cNvSpPr>
          <p:nvPr>
            <p:ph type="dt" sz="half" idx="10"/>
          </p:nvPr>
        </p:nvSpPr>
        <p:spPr>
          <a:xfrm>
            <a:off x="457200" y="6356350"/>
            <a:ext cx="3733800" cy="365125"/>
          </a:xfrm>
        </p:spPr>
        <p:txBody>
          <a:bodyPr/>
          <a:lstStyle/>
          <a:p>
            <a:pPr>
              <a:defRPr/>
            </a:pPr>
            <a:r>
              <a:rPr lang="en-US" dirty="0" smtClean="0"/>
              <a:t>26th  CEOS Plenary – Bengaluru, India - 24-27 Oct. 2012</a:t>
            </a:r>
            <a:endParaRPr lang="en-GB" sz="1050" dirty="0"/>
          </a:p>
        </p:txBody>
      </p:sp>
      <p:sp>
        <p:nvSpPr>
          <p:cNvPr id="5" name="Footer Placeholder 4"/>
          <p:cNvSpPr>
            <a:spLocks noGrp="1"/>
          </p:cNvSpPr>
          <p:nvPr>
            <p:ph type="ftr" sz="quarter" idx="11"/>
          </p:nvPr>
        </p:nvSpPr>
        <p:spPr/>
        <p:txBody>
          <a:bodyPr/>
          <a:lstStyle/>
          <a:p>
            <a:pPr>
              <a:defRPr/>
            </a:pPr>
            <a:fld id="{056A4A28-FBCC-416E-A895-9ECBD0CE64EF}" type="slidenum">
              <a:rPr lang="en-GB" smtClean="0"/>
              <a:t>2</a:t>
            </a:fld>
            <a:endParaRPr lang="en-GB" dirty="0"/>
          </a:p>
        </p:txBody>
      </p:sp>
      <p:sp>
        <p:nvSpPr>
          <p:cNvPr id="6" name="Content Placeholder 2"/>
          <p:cNvSpPr txBox="1">
            <a:spLocks/>
          </p:cNvSpPr>
          <p:nvPr/>
        </p:nvSpPr>
        <p:spPr bwMode="auto">
          <a:xfrm>
            <a:off x="467544" y="1639341"/>
            <a:ext cx="8229600" cy="4525963"/>
          </a:xfrm>
          <a:prstGeom prst="rect">
            <a:avLst/>
          </a:prstGeom>
          <a:solidFill>
            <a:srgbClr val="C6CA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endParaRPr lang="en-GB" dirty="0" smtClean="0"/>
          </a:p>
          <a:p>
            <a:r>
              <a:rPr lang="en-GB" b="1" dirty="0">
                <a:solidFill>
                  <a:srgbClr val="0070C0"/>
                </a:solidFill>
              </a:rPr>
              <a:t>Background on Disaster Risk Management (DRM)</a:t>
            </a:r>
          </a:p>
          <a:p>
            <a:endParaRPr lang="en-GB" dirty="0" smtClean="0">
              <a:solidFill>
                <a:schemeClr val="tx1">
                  <a:lumMod val="50000"/>
                  <a:lumOff val="50000"/>
                </a:schemeClr>
              </a:solidFill>
            </a:endParaRPr>
          </a:p>
          <a:p>
            <a:r>
              <a:rPr lang="en-GB" dirty="0" smtClean="0">
                <a:solidFill>
                  <a:schemeClr val="tx1">
                    <a:lumMod val="50000"/>
                    <a:lumOff val="50000"/>
                  </a:schemeClr>
                </a:solidFill>
              </a:rPr>
              <a:t>CEOS Vision for DRM</a:t>
            </a:r>
            <a:endParaRPr lang="en-GB" dirty="0">
              <a:solidFill>
                <a:schemeClr val="tx1">
                  <a:lumMod val="50000"/>
                  <a:lumOff val="50000"/>
                </a:schemeClr>
              </a:solidFill>
            </a:endParaRPr>
          </a:p>
        </p:txBody>
      </p:sp>
      <p:sp>
        <p:nvSpPr>
          <p:cNvPr id="8" name="Title 1"/>
          <p:cNvSpPr txBox="1">
            <a:spLocks/>
          </p:cNvSpPr>
          <p:nvPr/>
        </p:nvSpPr>
        <p:spPr bwMode="auto">
          <a:xfrm>
            <a:off x="0" y="15240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rPr>
              <a:t>Agenda</a:t>
            </a:r>
          </a:p>
        </p:txBody>
      </p:sp>
    </p:spTree>
    <p:extLst>
      <p:ext uri="{BB962C8B-B14F-4D97-AF65-F5344CB8AC3E}">
        <p14:creationId xmlns:p14="http://schemas.microsoft.com/office/powerpoint/2010/main" val="25322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26th  CEOS Plenary – Bengaluru, India - 24-27 Oct. 2012</a:t>
            </a:r>
            <a:endParaRPr lang="en-US"/>
          </a:p>
        </p:txBody>
      </p:sp>
      <p:sp>
        <p:nvSpPr>
          <p:cNvPr id="4" name="Footer Placeholder 3"/>
          <p:cNvSpPr>
            <a:spLocks noGrp="1"/>
          </p:cNvSpPr>
          <p:nvPr>
            <p:ph type="ftr" sz="quarter" idx="11"/>
          </p:nvPr>
        </p:nvSpPr>
        <p:spPr/>
        <p:txBody>
          <a:bodyPr/>
          <a:lstStyle/>
          <a:p>
            <a:r>
              <a:rPr lang="en-US" smtClean="0"/>
              <a:t>3</a:t>
            </a:r>
            <a:endParaRPr lang="en-US"/>
          </a:p>
        </p:txBody>
      </p:sp>
      <p:sp>
        <p:nvSpPr>
          <p:cNvPr id="5" name="Title 4"/>
          <p:cNvSpPr>
            <a:spLocks noGrp="1"/>
          </p:cNvSpPr>
          <p:nvPr>
            <p:ph type="title"/>
          </p:nvPr>
        </p:nvSpPr>
        <p:spPr>
          <a:xfrm>
            <a:off x="76200" y="-76200"/>
            <a:ext cx="8229600" cy="1143000"/>
          </a:xfrm>
        </p:spPr>
        <p:txBody>
          <a:bodyPr/>
          <a:lstStyle/>
          <a:p>
            <a:r>
              <a:rPr lang="en-US" dirty="0">
                <a:ea typeface="ＭＳ Ｐゴシック" pitchFamily="34" charset="-128"/>
                <a:cs typeface="Tahoma" pitchFamily="34" charset="0"/>
              </a:rPr>
              <a:t>I</a:t>
            </a:r>
            <a:r>
              <a:rPr lang="en-US" dirty="0" smtClean="0">
                <a:ea typeface="ＭＳ Ｐゴシック" pitchFamily="34" charset="-128"/>
                <a:cs typeface="Tahoma" pitchFamily="34" charset="0"/>
              </a:rPr>
              <a:t>nputs </a:t>
            </a:r>
            <a:r>
              <a:rPr lang="en-US" dirty="0">
                <a:ea typeface="ＭＳ Ｐゴシック" pitchFamily="34" charset="-128"/>
                <a:cs typeface="Tahoma" pitchFamily="34" charset="0"/>
              </a:rPr>
              <a:t>from the International </a:t>
            </a:r>
            <a:r>
              <a:rPr lang="en-US" dirty="0" smtClean="0">
                <a:ea typeface="ＭＳ Ｐゴシック" pitchFamily="34" charset="-128"/>
                <a:cs typeface="Tahoma" pitchFamily="34" charset="0"/>
              </a:rPr>
              <a:t/>
            </a:r>
            <a:br>
              <a:rPr lang="en-US" dirty="0" smtClean="0">
                <a:ea typeface="ＭＳ Ｐゴシック" pitchFamily="34" charset="-128"/>
                <a:cs typeface="Tahoma" pitchFamily="34" charset="0"/>
              </a:rPr>
            </a:br>
            <a:r>
              <a:rPr lang="en-US" dirty="0" smtClean="0">
                <a:ea typeface="ＭＳ Ｐゴシック" pitchFamily="34" charset="-128"/>
                <a:cs typeface="Tahoma" pitchFamily="34" charset="0"/>
              </a:rPr>
              <a:t>Forum </a:t>
            </a:r>
            <a:r>
              <a:rPr lang="en-US" dirty="0">
                <a:ea typeface="ＭＳ Ｐゴシック" pitchFamily="34" charset="-128"/>
                <a:cs typeface="Tahoma" pitchFamily="34" charset="0"/>
              </a:rPr>
              <a:t>on Satellite EO &amp; </a:t>
            </a:r>
            <a:r>
              <a:rPr lang="en-US" dirty="0" err="1">
                <a:ea typeface="ＭＳ Ｐゴシック" pitchFamily="34" charset="-128"/>
                <a:cs typeface="Tahoma" pitchFamily="34" charset="0"/>
              </a:rPr>
              <a:t>geohazard</a:t>
            </a:r>
            <a:endParaRPr lang="en-GB" dirty="0"/>
          </a:p>
        </p:txBody>
      </p:sp>
      <p:sp>
        <p:nvSpPr>
          <p:cNvPr id="6" name="Slide Number Placeholder 5"/>
          <p:cNvSpPr>
            <a:spLocks noGrp="1"/>
          </p:cNvSpPr>
          <p:nvPr>
            <p:ph type="sldNum" sz="quarter" idx="10"/>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0"/>
              </a:spcBef>
            </a:pPr>
            <a:fld id="{656CD3EF-0CB7-4BF5-BF89-2A822544DF92}" type="slidenum">
              <a:rPr lang="en-US" smtClean="0">
                <a:solidFill>
                  <a:srgbClr val="002569"/>
                </a:solidFill>
                <a:latin typeface="Calibri" pitchFamily="34" charset="0"/>
              </a:rPr>
              <a:pPr eaLnBrk="1" hangingPunct="1">
                <a:spcBef>
                  <a:spcPct val="0"/>
                </a:spcBef>
              </a:pPr>
              <a:t>20</a:t>
            </a:fld>
            <a:endParaRPr lang="en-US" dirty="0" smtClean="0">
              <a:solidFill>
                <a:srgbClr val="002569"/>
              </a:solidFill>
              <a:latin typeface="Calibri" pitchFamily="34" charset="0"/>
            </a:endParaRPr>
          </a:p>
        </p:txBody>
      </p:sp>
      <p:sp>
        <p:nvSpPr>
          <p:cNvPr id="7" name="Content Placeholder 2"/>
          <p:cNvSpPr txBox="1">
            <a:spLocks/>
          </p:cNvSpPr>
          <p:nvPr/>
        </p:nvSpPr>
        <p:spPr>
          <a:xfrm>
            <a:off x="296863" y="1457324"/>
            <a:ext cx="8553450" cy="5089525"/>
          </a:xfrm>
          <a:prstGeom prst="rect">
            <a:avLst/>
          </a:prstGeom>
          <a:solidFill>
            <a:srgbClr val="C6CABE"/>
          </a:solidFill>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57150" indent="0">
              <a:buNone/>
              <a:defRPr/>
            </a:pPr>
            <a:r>
              <a:rPr lang="en-GB" sz="2000" dirty="0" smtClean="0"/>
              <a:t>The “</a:t>
            </a:r>
            <a:r>
              <a:rPr lang="en-GB" sz="2000" dirty="0" err="1" smtClean="0"/>
              <a:t>Santorini</a:t>
            </a:r>
            <a:r>
              <a:rPr lang="en-GB" sz="2000" dirty="0" smtClean="0"/>
              <a:t> Conference” organised by ESA and GEO:</a:t>
            </a:r>
          </a:p>
          <a:p>
            <a:pPr marL="914400" lvl="1" indent="-457200">
              <a:defRPr/>
            </a:pPr>
            <a:r>
              <a:rPr lang="en-GB" sz="1800" u="sng" dirty="0"/>
              <a:t>140+ participants from 20 countries </a:t>
            </a:r>
            <a:r>
              <a:rPr lang="en-GB" sz="1800" dirty="0"/>
              <a:t>including European countries, the US, Canada, Japan and China. 70+ organisations represented, ranging from international organisations (e.g. World Bank) to public institutes, space agencies, universities and the private sector.  </a:t>
            </a:r>
          </a:p>
          <a:p>
            <a:pPr marL="914400" lvl="1" indent="-457200">
              <a:defRPr/>
            </a:pPr>
            <a:r>
              <a:rPr lang="fr-BE" sz="1800" i="1" dirty="0"/>
              <a:t>USGS, CNES &amp; ESA in the Science Programme </a:t>
            </a:r>
            <a:r>
              <a:rPr lang="fr-BE" sz="1800" i="1" dirty="0" err="1"/>
              <a:t>Committee</a:t>
            </a:r>
            <a:endParaRPr lang="en-GB" sz="1800" i="1" dirty="0"/>
          </a:p>
          <a:p>
            <a:pPr marL="914400" lvl="1" indent="-457200">
              <a:defRPr/>
            </a:pPr>
            <a:r>
              <a:rPr lang="en-GB" sz="1800" dirty="0"/>
              <a:t>Concerning five critical areas of application: </a:t>
            </a:r>
            <a:r>
              <a:rPr lang="en-GB" sz="1800" dirty="0">
                <a:solidFill>
                  <a:srgbClr val="002060"/>
                </a:solidFill>
              </a:rPr>
              <a:t>volcanoes; landslides; seismic hazards; coastal subsidence and flood defence; and inactive mine hazards.</a:t>
            </a:r>
          </a:p>
          <a:p>
            <a:pPr marL="457200" lvl="1" indent="0">
              <a:buNone/>
              <a:defRPr/>
            </a:pPr>
            <a:endParaRPr lang="en-GB" sz="1800" b="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4274137"/>
            <a:ext cx="3212828" cy="258386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274137"/>
            <a:ext cx="3880174" cy="258169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9" y="4269077"/>
            <a:ext cx="2923378" cy="2588924"/>
          </a:xfrm>
          <a:prstGeom prst="rect">
            <a:avLst/>
          </a:prstGeom>
        </p:spPr>
      </p:pic>
    </p:spTree>
    <p:extLst>
      <p:ext uri="{BB962C8B-B14F-4D97-AF65-F5344CB8AC3E}">
        <p14:creationId xmlns:p14="http://schemas.microsoft.com/office/powerpoint/2010/main" val="2699618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26th  CEOS Plenary – Bengaluru, India - 24-27 Oct. 2012</a:t>
            </a:r>
            <a:endParaRPr lang="en-US"/>
          </a:p>
        </p:txBody>
      </p:sp>
      <p:sp>
        <p:nvSpPr>
          <p:cNvPr id="4" name="Footer Placeholder 3"/>
          <p:cNvSpPr>
            <a:spLocks noGrp="1"/>
          </p:cNvSpPr>
          <p:nvPr>
            <p:ph type="ftr" sz="quarter" idx="11"/>
          </p:nvPr>
        </p:nvSpPr>
        <p:spPr/>
        <p:txBody>
          <a:bodyPr/>
          <a:lstStyle/>
          <a:p>
            <a:r>
              <a:rPr lang="en-US" smtClean="0"/>
              <a:t>3</a:t>
            </a:r>
            <a:endParaRPr lang="en-US"/>
          </a:p>
        </p:txBody>
      </p:sp>
      <p:sp>
        <p:nvSpPr>
          <p:cNvPr id="6" name="Content Placeholder 2"/>
          <p:cNvSpPr txBox="1">
            <a:spLocks/>
          </p:cNvSpPr>
          <p:nvPr/>
        </p:nvSpPr>
        <p:spPr>
          <a:xfrm>
            <a:off x="296863" y="1457324"/>
            <a:ext cx="8553450" cy="5089525"/>
          </a:xfrm>
          <a:prstGeom prst="rect">
            <a:avLst/>
          </a:prstGeom>
          <a:solidFill>
            <a:srgbClr val="C6CABE"/>
          </a:solidFill>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57150" indent="0">
              <a:buNone/>
              <a:defRPr/>
            </a:pPr>
            <a:r>
              <a:rPr lang="en-GB" sz="2000" dirty="0" smtClean="0"/>
              <a:t>The “</a:t>
            </a:r>
            <a:r>
              <a:rPr lang="en-GB" sz="2000" dirty="0" err="1" smtClean="0"/>
              <a:t>Santorini</a:t>
            </a:r>
            <a:r>
              <a:rPr lang="en-GB" sz="2000" dirty="0" smtClean="0"/>
              <a:t> Conference” organised by ESA and GEO:</a:t>
            </a:r>
            <a:endParaRPr lang="en-GB" sz="2000" dirty="0"/>
          </a:p>
          <a:p>
            <a:pPr marL="914400" lvl="1" indent="-457200">
              <a:defRPr/>
            </a:pPr>
            <a:r>
              <a:rPr lang="en-GB" sz="1800" dirty="0"/>
              <a:t>an opportunity for </a:t>
            </a:r>
            <a:r>
              <a:rPr lang="en-GB" sz="1800" u="sng" dirty="0" smtClean="0"/>
              <a:t>DRM users </a:t>
            </a:r>
            <a:r>
              <a:rPr lang="en-GB" sz="1800" u="sng" dirty="0"/>
              <a:t>and </a:t>
            </a:r>
            <a:r>
              <a:rPr lang="en-GB" sz="1800" u="sng" dirty="0" smtClean="0"/>
              <a:t>practitioners</a:t>
            </a:r>
            <a:r>
              <a:rPr lang="en-GB" sz="1800" dirty="0" smtClean="0"/>
              <a:t> to </a:t>
            </a:r>
            <a:r>
              <a:rPr lang="en-GB" sz="1800" dirty="0"/>
              <a:t>formulate priorities &amp; objectives </a:t>
            </a:r>
            <a:r>
              <a:rPr lang="en-GB" sz="1800" dirty="0" smtClean="0"/>
              <a:t>over the next 5-10 years</a:t>
            </a:r>
          </a:p>
          <a:p>
            <a:pPr marL="914400" lvl="1" indent="-457200">
              <a:defRPr/>
            </a:pPr>
            <a:r>
              <a:rPr lang="fr-BE" sz="1800" dirty="0" err="1" smtClean="0"/>
              <a:t>Includes</a:t>
            </a:r>
            <a:r>
              <a:rPr lang="fr-BE" sz="1800" dirty="0" smtClean="0"/>
              <a:t> </a:t>
            </a:r>
            <a:r>
              <a:rPr lang="fr-BE" sz="1800" u="sng" dirty="0" err="1" smtClean="0"/>
              <a:t>geographic</a:t>
            </a:r>
            <a:r>
              <a:rPr lang="fr-BE" sz="1800" u="sng" dirty="0" smtClean="0"/>
              <a:t> </a:t>
            </a:r>
            <a:r>
              <a:rPr lang="fr-BE" sz="1800" u="sng" dirty="0" err="1" smtClean="0"/>
              <a:t>priorities</a:t>
            </a:r>
            <a:r>
              <a:rPr lang="fr-BE" sz="1800" u="sng" dirty="0" smtClean="0"/>
              <a:t> &amp; </a:t>
            </a:r>
            <a:r>
              <a:rPr lang="fr-BE" sz="1800" u="sng" dirty="0" err="1" smtClean="0"/>
              <a:t>observational</a:t>
            </a:r>
            <a:r>
              <a:rPr lang="fr-BE" sz="1800" u="sng" dirty="0" smtClean="0"/>
              <a:t> </a:t>
            </a:r>
            <a:r>
              <a:rPr lang="fr-BE" sz="1800" u="sng" dirty="0" err="1" smtClean="0"/>
              <a:t>strategies</a:t>
            </a:r>
            <a:endParaRPr lang="en-GB" sz="1800" u="sng" dirty="0"/>
          </a:p>
          <a:p>
            <a:pPr marL="914400" lvl="1" indent="-457200">
              <a:defRPr/>
            </a:pPr>
            <a:r>
              <a:rPr lang="en-GB" sz="1800" u="sng" dirty="0" smtClean="0"/>
              <a:t>Community </a:t>
            </a:r>
            <a:r>
              <a:rPr lang="en-GB" sz="1800" u="sng" dirty="0"/>
              <a:t>Papers elaborated by Users </a:t>
            </a:r>
            <a:r>
              <a:rPr lang="en-GB" sz="1800" dirty="0"/>
              <a:t>with an open review process </a:t>
            </a:r>
            <a:r>
              <a:rPr lang="en-GB" sz="1800" dirty="0" smtClean="0"/>
              <a:t>&amp; examined in conference </a:t>
            </a:r>
            <a:r>
              <a:rPr lang="en-GB" sz="1800" dirty="0"/>
              <a:t>sessions </a:t>
            </a:r>
          </a:p>
          <a:p>
            <a:pPr marL="914400" lvl="1" indent="-457200">
              <a:defRPr/>
            </a:pPr>
            <a:r>
              <a:rPr lang="fr-BE" sz="1800" dirty="0" smtClean="0"/>
              <a:t>a </a:t>
            </a:r>
            <a:r>
              <a:rPr lang="fr-BE" sz="1800" dirty="0" err="1"/>
              <a:t>Scientific</a:t>
            </a:r>
            <a:r>
              <a:rPr lang="fr-BE" sz="1800" dirty="0"/>
              <a:t> &amp; </a:t>
            </a:r>
            <a:r>
              <a:rPr lang="fr-BE" sz="1800" dirty="0" err="1"/>
              <a:t>Technical</a:t>
            </a:r>
            <a:r>
              <a:rPr lang="fr-BE" sz="1800" dirty="0"/>
              <a:t> </a:t>
            </a:r>
            <a:r>
              <a:rPr lang="fr-BE" sz="1800" dirty="0" err="1"/>
              <a:t>Memorandum</a:t>
            </a:r>
            <a:r>
              <a:rPr lang="fr-BE" sz="1800" dirty="0"/>
              <a:t> </a:t>
            </a:r>
            <a:r>
              <a:rPr lang="fr-BE" sz="1800" u="sng" dirty="0" err="1"/>
              <a:t>released</a:t>
            </a:r>
            <a:r>
              <a:rPr lang="fr-BE" sz="1800" u="sng" dirty="0"/>
              <a:t> </a:t>
            </a:r>
            <a:r>
              <a:rPr lang="fr-BE" sz="1800" u="sng" dirty="0" err="1"/>
              <a:t>now</a:t>
            </a:r>
            <a:r>
              <a:rPr lang="fr-BE" sz="1800" dirty="0"/>
              <a:t>. </a:t>
            </a:r>
            <a:endParaRPr lang="en-GB" sz="1800" dirty="0"/>
          </a:p>
          <a:p>
            <a:pPr marL="457200" lvl="1" indent="0">
              <a:buNone/>
              <a:defRPr/>
            </a:pPr>
            <a:endParaRPr lang="en-GB" sz="1800" b="0"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4274137"/>
            <a:ext cx="4320480" cy="2581730"/>
          </a:xfrm>
          <a:prstGeom prst="rect">
            <a:avLst/>
          </a:prstGeom>
        </p:spPr>
      </p:pic>
      <p:sp>
        <p:nvSpPr>
          <p:cNvPr id="8" name="Slide Number Placeholder 5"/>
          <p:cNvSpPr>
            <a:spLocks noGrp="1"/>
          </p:cNvSpPr>
          <p:nvPr>
            <p:ph type="sldNum" sz="quarter" idx="10"/>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0"/>
              </a:spcBef>
            </a:pPr>
            <a:fld id="{656CD3EF-0CB7-4BF5-BF89-2A822544DF92}" type="slidenum">
              <a:rPr lang="en-US" smtClean="0">
                <a:solidFill>
                  <a:srgbClr val="002569"/>
                </a:solidFill>
                <a:latin typeface="Calibri" pitchFamily="34" charset="0"/>
              </a:rPr>
              <a:pPr eaLnBrk="1" hangingPunct="1">
                <a:spcBef>
                  <a:spcPct val="0"/>
                </a:spcBef>
              </a:pPr>
              <a:t>21</a:t>
            </a:fld>
            <a:endParaRPr lang="en-US" dirty="0" smtClean="0">
              <a:solidFill>
                <a:srgbClr val="002569"/>
              </a:solidFill>
              <a:latin typeface="Calibri"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74137"/>
            <a:ext cx="2699792" cy="25669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4290311"/>
            <a:ext cx="3275856" cy="2565557"/>
          </a:xfrm>
          <a:prstGeom prst="rect">
            <a:avLst/>
          </a:prstGeom>
        </p:spPr>
      </p:pic>
      <p:sp>
        <p:nvSpPr>
          <p:cNvPr id="11" name="Title 4"/>
          <p:cNvSpPr>
            <a:spLocks noGrp="1"/>
          </p:cNvSpPr>
          <p:nvPr>
            <p:ph type="title"/>
          </p:nvPr>
        </p:nvSpPr>
        <p:spPr>
          <a:xfrm>
            <a:off x="76200" y="-76200"/>
            <a:ext cx="8229600" cy="1143000"/>
          </a:xfrm>
        </p:spPr>
        <p:txBody>
          <a:bodyPr/>
          <a:lstStyle/>
          <a:p>
            <a:r>
              <a:rPr lang="en-US" dirty="0">
                <a:ea typeface="ＭＳ Ｐゴシック" pitchFamily="34" charset="-128"/>
                <a:cs typeface="Tahoma" pitchFamily="34" charset="0"/>
              </a:rPr>
              <a:t>I</a:t>
            </a:r>
            <a:r>
              <a:rPr lang="en-US" dirty="0" smtClean="0">
                <a:ea typeface="ＭＳ Ｐゴシック" pitchFamily="34" charset="-128"/>
                <a:cs typeface="Tahoma" pitchFamily="34" charset="0"/>
              </a:rPr>
              <a:t>nputs </a:t>
            </a:r>
            <a:r>
              <a:rPr lang="en-US" dirty="0">
                <a:ea typeface="ＭＳ Ｐゴシック" pitchFamily="34" charset="-128"/>
                <a:cs typeface="Tahoma" pitchFamily="34" charset="0"/>
              </a:rPr>
              <a:t>from the International </a:t>
            </a:r>
            <a:r>
              <a:rPr lang="en-US" dirty="0" smtClean="0">
                <a:ea typeface="ＭＳ Ｐゴシック" pitchFamily="34" charset="-128"/>
                <a:cs typeface="Tahoma" pitchFamily="34" charset="0"/>
              </a:rPr>
              <a:t/>
            </a:r>
            <a:br>
              <a:rPr lang="en-US" dirty="0" smtClean="0">
                <a:ea typeface="ＭＳ Ｐゴシック" pitchFamily="34" charset="-128"/>
                <a:cs typeface="Tahoma" pitchFamily="34" charset="0"/>
              </a:rPr>
            </a:br>
            <a:r>
              <a:rPr lang="en-US" dirty="0" smtClean="0">
                <a:ea typeface="ＭＳ Ｐゴシック" pitchFamily="34" charset="-128"/>
                <a:cs typeface="Tahoma" pitchFamily="34" charset="0"/>
              </a:rPr>
              <a:t>Forum </a:t>
            </a:r>
            <a:r>
              <a:rPr lang="en-US" dirty="0">
                <a:ea typeface="ＭＳ Ｐゴシック" pitchFamily="34" charset="-128"/>
                <a:cs typeface="Tahoma" pitchFamily="34" charset="0"/>
              </a:rPr>
              <a:t>on Satellite EO &amp; </a:t>
            </a:r>
            <a:r>
              <a:rPr lang="en-US" dirty="0" err="1">
                <a:ea typeface="ＭＳ Ｐゴシック" pitchFamily="34" charset="-128"/>
                <a:cs typeface="Tahoma" pitchFamily="34" charset="0"/>
              </a:rPr>
              <a:t>geohazard</a:t>
            </a:r>
            <a:endParaRPr lang="en-GB" dirty="0"/>
          </a:p>
        </p:txBody>
      </p:sp>
    </p:spTree>
    <p:extLst>
      <p:ext uri="{BB962C8B-B14F-4D97-AF65-F5344CB8AC3E}">
        <p14:creationId xmlns:p14="http://schemas.microsoft.com/office/powerpoint/2010/main" val="1746571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7171" name="Title 1"/>
          <p:cNvSpPr>
            <a:spLocks noGrp="1"/>
          </p:cNvSpPr>
          <p:nvPr>
            <p:ph type="title"/>
          </p:nvPr>
        </p:nvSpPr>
        <p:spPr>
          <a:xfrm>
            <a:off x="228600" y="0"/>
            <a:ext cx="8229600" cy="1143000"/>
          </a:xfrm>
        </p:spPr>
        <p:txBody>
          <a:bodyPr>
            <a:normAutofit fontScale="90000"/>
          </a:bodyPr>
          <a:lstStyle/>
          <a:p>
            <a:pPr algn="ctr" eaLnBrk="1" hangingPunct="1"/>
            <a:r>
              <a:rPr lang="en-US" sz="4000" b="1" dirty="0" smtClean="0">
                <a:ea typeface="ＭＳ Ｐゴシック" pitchFamily="34" charset="-128"/>
                <a:cs typeface="Tahoma" pitchFamily="34" charset="0"/>
              </a:rPr>
              <a:t>CEOS Vision for DRM: </a:t>
            </a:r>
            <a:br>
              <a:rPr lang="en-US" sz="4000" b="1" dirty="0" smtClean="0">
                <a:ea typeface="ＭＳ Ｐゴシック" pitchFamily="34" charset="-128"/>
                <a:cs typeface="Tahoma" pitchFamily="34" charset="0"/>
              </a:rPr>
            </a:br>
            <a:r>
              <a:rPr lang="en-US" sz="4000" b="1" dirty="0" smtClean="0">
                <a:ea typeface="ＭＳ Ｐゴシック" pitchFamily="34" charset="-128"/>
                <a:cs typeface="Tahoma" pitchFamily="34" charset="0"/>
              </a:rPr>
              <a:t>5+3 Actions</a:t>
            </a:r>
            <a:endParaRPr lang="en-US" sz="4000" b="1" dirty="0">
              <a:ea typeface="ＭＳ Ｐゴシック" pitchFamily="34" charset="-128"/>
              <a:cs typeface="Tahoma" pitchFamily="34" charset="0"/>
            </a:endParaRPr>
          </a:p>
        </p:txBody>
      </p:sp>
      <p:sp>
        <p:nvSpPr>
          <p:cNvPr id="6" name="Content Placeholder 2"/>
          <p:cNvSpPr txBox="1">
            <a:spLocks/>
          </p:cNvSpPr>
          <p:nvPr/>
        </p:nvSpPr>
        <p:spPr>
          <a:xfrm>
            <a:off x="146304" y="1258877"/>
            <a:ext cx="8855653" cy="5675323"/>
          </a:xfrm>
          <a:prstGeom prst="rect">
            <a:avLst/>
          </a:prstGeom>
          <a:solidFill>
            <a:srgbClr val="C6CABE"/>
          </a:solidFill>
        </p:spPr>
        <p:txBody>
          <a:bodyPr>
            <a:normAutofit fontScale="40000" lnSpcReduction="2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defRPr/>
            </a:pPr>
            <a:r>
              <a:rPr lang="en-US" sz="5000" u="sng" dirty="0" smtClean="0"/>
              <a:t>5 Major Actions:</a:t>
            </a:r>
          </a:p>
          <a:p>
            <a:pPr marL="0" indent="0">
              <a:buNone/>
              <a:defRPr/>
            </a:pPr>
            <a:endParaRPr lang="en-US" sz="2900" u="sng" dirty="0" smtClean="0"/>
          </a:p>
          <a:p>
            <a:pPr marL="514350" indent="-514350">
              <a:buFont typeface="Arial" charset="0"/>
              <a:buAutoNum type="arabicPeriod"/>
              <a:defRPr/>
            </a:pPr>
            <a:r>
              <a:rPr lang="en-US" sz="3500" dirty="0"/>
              <a:t>Define a Global Satellite Observation Strategy for DRM</a:t>
            </a:r>
            <a:r>
              <a:rPr lang="en-US" sz="3500" b="0" dirty="0" smtClean="0"/>
              <a:t>	</a:t>
            </a:r>
            <a:r>
              <a:rPr lang="en-US" sz="2900" b="0" dirty="0" smtClean="0"/>
              <a:t>	</a:t>
            </a:r>
            <a:endParaRPr lang="en-US" sz="4700" b="0" dirty="0" smtClean="0"/>
          </a:p>
          <a:p>
            <a:pPr marL="914400" lvl="1" indent="-514350">
              <a:defRPr/>
            </a:pPr>
            <a:r>
              <a:rPr lang="en-US" sz="2500" b="0" dirty="0" smtClean="0">
                <a:solidFill>
                  <a:srgbClr val="0070C0"/>
                </a:solidFill>
              </a:rPr>
              <a:t>Detailed assessment of needs, gaps and definition of  observation requirements in terms of EO data (similar to FCT and JECAM)</a:t>
            </a:r>
          </a:p>
          <a:p>
            <a:pPr marL="914400" lvl="1" indent="-514350">
              <a:defRPr/>
            </a:pPr>
            <a:r>
              <a:rPr lang="en-US" sz="2500" b="0" dirty="0" smtClean="0">
                <a:solidFill>
                  <a:srgbClr val="0070C0"/>
                </a:solidFill>
              </a:rPr>
              <a:t>Definition of strategy in response </a:t>
            </a:r>
            <a:r>
              <a:rPr lang="en-US" sz="2500" b="0">
                <a:solidFill>
                  <a:srgbClr val="0070C0"/>
                </a:solidFill>
              </a:rPr>
              <a:t>to </a:t>
            </a:r>
            <a:r>
              <a:rPr lang="en-US" sz="2500" b="0" smtClean="0">
                <a:solidFill>
                  <a:srgbClr val="0070C0"/>
                </a:solidFill>
              </a:rPr>
              <a:t>observation  requirements</a:t>
            </a:r>
            <a:r>
              <a:rPr lang="en-US" sz="2500" b="0" dirty="0" smtClean="0">
                <a:solidFill>
                  <a:srgbClr val="0070C0"/>
                </a:solidFill>
              </a:rPr>
              <a:t>; includes definition of a DRM </a:t>
            </a:r>
            <a:r>
              <a:rPr lang="en-US" sz="2500" b="0" dirty="0">
                <a:solidFill>
                  <a:srgbClr val="0070C0"/>
                </a:solidFill>
              </a:rPr>
              <a:t>B</a:t>
            </a:r>
            <a:r>
              <a:rPr lang="en-US" sz="2500" b="0" dirty="0" smtClean="0">
                <a:solidFill>
                  <a:srgbClr val="0070C0"/>
                </a:solidFill>
              </a:rPr>
              <a:t>aseline </a:t>
            </a:r>
            <a:r>
              <a:rPr lang="en-US" sz="2500" b="0" dirty="0">
                <a:solidFill>
                  <a:srgbClr val="0070C0"/>
                </a:solidFill>
              </a:rPr>
              <a:t>D</a:t>
            </a:r>
            <a:r>
              <a:rPr lang="en-US" sz="2500" b="0" dirty="0" smtClean="0">
                <a:solidFill>
                  <a:srgbClr val="0070C0"/>
                </a:solidFill>
              </a:rPr>
              <a:t>ataset </a:t>
            </a:r>
            <a:r>
              <a:rPr lang="en-CA" sz="2500" b="0" dirty="0" smtClean="0">
                <a:solidFill>
                  <a:srgbClr val="0070C0"/>
                </a:solidFill>
              </a:rPr>
              <a:t>(</a:t>
            </a:r>
            <a:r>
              <a:rPr lang="en-CA" sz="2500" b="0" dirty="0">
                <a:solidFill>
                  <a:srgbClr val="0070C0"/>
                </a:solidFill>
              </a:rPr>
              <a:t>data at no cost for selected observations/selected themes &amp; limited </a:t>
            </a:r>
            <a:r>
              <a:rPr lang="en-CA" sz="2500" b="0" dirty="0" smtClean="0">
                <a:solidFill>
                  <a:srgbClr val="0070C0"/>
                </a:solidFill>
              </a:rPr>
              <a:t>geography</a:t>
            </a:r>
            <a:r>
              <a:rPr lang="en-US" sz="2500" b="0" dirty="0" smtClean="0">
                <a:solidFill>
                  <a:srgbClr val="0070C0"/>
                </a:solidFill>
              </a:rPr>
              <a:t>). Includes existing strategic plans such as Charter.</a:t>
            </a:r>
            <a:r>
              <a:rPr lang="en-US" sz="2500" b="0" dirty="0" smtClean="0">
                <a:solidFill>
                  <a:srgbClr val="0070C0"/>
                </a:solidFill>
                <a:hlinkClick r:id="rId3" action="ppaction://hlinksldjump"/>
              </a:rPr>
              <a:t> </a:t>
            </a:r>
            <a:endParaRPr lang="en-US" sz="2500" b="0" dirty="0" smtClean="0">
              <a:solidFill>
                <a:srgbClr val="0070C0"/>
              </a:solidFill>
            </a:endParaRPr>
          </a:p>
          <a:p>
            <a:pPr marL="914400" lvl="1" indent="-514350">
              <a:defRPr/>
            </a:pPr>
            <a:endParaRPr lang="en-US" sz="2900" b="0" dirty="0"/>
          </a:p>
          <a:p>
            <a:pPr marL="514350" indent="-514350">
              <a:buFont typeface="Arial" charset="0"/>
              <a:buAutoNum type="arabicPeriod"/>
              <a:defRPr/>
            </a:pPr>
            <a:r>
              <a:rPr lang="en-US" sz="3500" dirty="0"/>
              <a:t>Implement </a:t>
            </a:r>
            <a:r>
              <a:rPr lang="en-US" sz="3500" dirty="0" smtClean="0"/>
              <a:t>the </a:t>
            </a:r>
            <a:r>
              <a:rPr lang="en-US" sz="3500" dirty="0"/>
              <a:t>Global Satellite Observation Strategy for </a:t>
            </a:r>
            <a:r>
              <a:rPr lang="en-US" sz="3500" dirty="0" smtClean="0"/>
              <a:t>DRM </a:t>
            </a:r>
            <a:endParaRPr lang="en-US" sz="3500" b="0" dirty="0" smtClean="0"/>
          </a:p>
          <a:p>
            <a:pPr marL="914400" lvl="1" indent="-514350">
              <a:defRPr/>
            </a:pPr>
            <a:r>
              <a:rPr lang="en-US" sz="2500" b="0" dirty="0" smtClean="0">
                <a:solidFill>
                  <a:srgbClr val="0070C0"/>
                </a:solidFill>
              </a:rPr>
              <a:t>each CEOS </a:t>
            </a:r>
            <a:r>
              <a:rPr lang="en-US" sz="2500" b="0" dirty="0">
                <a:solidFill>
                  <a:srgbClr val="0070C0"/>
                </a:solidFill>
              </a:rPr>
              <a:t>agency to acquire, process and archive the EO satellite </a:t>
            </a:r>
            <a:r>
              <a:rPr lang="en-US" sz="2500" b="0" dirty="0" smtClean="0">
                <a:solidFill>
                  <a:srgbClr val="0070C0"/>
                </a:solidFill>
              </a:rPr>
              <a:t>data and products (e.g. L0 to L2)</a:t>
            </a:r>
            <a:endParaRPr lang="en-US" sz="2500" b="0" dirty="0">
              <a:solidFill>
                <a:srgbClr val="0070C0"/>
              </a:solidFill>
            </a:endParaRPr>
          </a:p>
          <a:p>
            <a:pPr marL="914400" lvl="1" indent="-514350">
              <a:defRPr/>
            </a:pPr>
            <a:endParaRPr lang="en-US" sz="2700" b="0" dirty="0" smtClean="0"/>
          </a:p>
          <a:p>
            <a:pPr marL="514350" indent="-514350">
              <a:buFont typeface="Arial" charset="0"/>
              <a:buAutoNum type="arabicPeriod"/>
              <a:defRPr/>
            </a:pPr>
            <a:r>
              <a:rPr lang="en-US" sz="3500" dirty="0" smtClean="0"/>
              <a:t>Set up a </a:t>
            </a:r>
            <a:r>
              <a:rPr lang="en-US" sz="3500" dirty="0"/>
              <a:t>virtual repository for DRM-relevant data / products  / information from both space agencies and DRM-Users and make the repository content accessible to all DRM users</a:t>
            </a:r>
            <a:r>
              <a:rPr lang="en-US" sz="3500" b="0" dirty="0"/>
              <a:t> </a:t>
            </a:r>
            <a:endParaRPr lang="en-US" sz="2800" b="0" i="1" dirty="0"/>
          </a:p>
          <a:p>
            <a:pPr marL="0" indent="0">
              <a:buNone/>
              <a:defRPr/>
            </a:pPr>
            <a:r>
              <a:rPr lang="en-US" sz="1250" dirty="0" smtClean="0"/>
              <a:t> </a:t>
            </a:r>
          </a:p>
          <a:p>
            <a:pPr marL="914400" lvl="1" indent="-514350">
              <a:defRPr/>
            </a:pPr>
            <a:r>
              <a:rPr lang="en-US" sz="2500" b="0" dirty="0" smtClean="0">
                <a:solidFill>
                  <a:srgbClr val="0070C0"/>
                </a:solidFill>
              </a:rPr>
              <a:t>provide DRM user community with  a series of tools to discover &amp; access EO data through DRM-dedicated web portal (one stop shop)</a:t>
            </a:r>
            <a:r>
              <a:rPr lang="en-CA" sz="2500" b="0" dirty="0" smtClean="0">
                <a:solidFill>
                  <a:srgbClr val="0070C0"/>
                </a:solidFill>
              </a:rPr>
              <a:t>; includes access to DRM </a:t>
            </a:r>
            <a:r>
              <a:rPr lang="en-CA" sz="2500" b="0" dirty="0">
                <a:solidFill>
                  <a:srgbClr val="0070C0"/>
                </a:solidFill>
              </a:rPr>
              <a:t>Baseline Dataset </a:t>
            </a:r>
            <a:r>
              <a:rPr lang="en-US" sz="2500" b="0" dirty="0">
                <a:solidFill>
                  <a:srgbClr val="0070C0"/>
                </a:solidFill>
              </a:rPr>
              <a:t>	</a:t>
            </a:r>
            <a:r>
              <a:rPr lang="en-US" sz="2700" b="0" dirty="0" smtClean="0"/>
              <a:t>	</a:t>
            </a:r>
          </a:p>
          <a:p>
            <a:pPr marL="914400" lvl="1" indent="-514350">
              <a:defRPr/>
            </a:pPr>
            <a:endParaRPr lang="en-US" sz="2900" b="0" dirty="0" smtClean="0"/>
          </a:p>
          <a:p>
            <a:pPr marL="514350" indent="-514350">
              <a:buFont typeface="+mj-lt"/>
              <a:buAutoNum type="arabicPeriod" startAt="4"/>
              <a:defRPr/>
            </a:pPr>
            <a:r>
              <a:rPr lang="en-US" sz="3500" dirty="0" smtClean="0"/>
              <a:t>Set up DRM </a:t>
            </a:r>
            <a:r>
              <a:rPr lang="en-US" sz="3500" dirty="0"/>
              <a:t>Data Processing </a:t>
            </a:r>
            <a:r>
              <a:rPr lang="en-US" sz="3500" dirty="0" smtClean="0"/>
              <a:t>Platform</a:t>
            </a:r>
            <a:r>
              <a:rPr lang="en-US" sz="3500" b="0" dirty="0" smtClean="0"/>
              <a:t>:     </a:t>
            </a:r>
            <a:endParaRPr lang="en-US" sz="2800" b="0" i="1" dirty="0"/>
          </a:p>
          <a:p>
            <a:pPr marL="914400" lvl="1" indent="-514350">
              <a:defRPr/>
            </a:pPr>
            <a:r>
              <a:rPr lang="en-US" sz="2500" b="0" dirty="0">
                <a:solidFill>
                  <a:srgbClr val="0070C0"/>
                </a:solidFill>
              </a:rPr>
              <a:t>a capacity to enable access to EO based Value Added products, tools &amp; on demand processing - support science &amp; services exploitation of Satellite EO (requires infrastructure for science data) – enable EO based content generation &amp; hosting user generated content</a:t>
            </a:r>
          </a:p>
          <a:p>
            <a:pPr marL="514350" indent="-514350">
              <a:buFont typeface="Arial" charset="0"/>
              <a:buAutoNum type="arabicPeriod" startAt="4"/>
              <a:defRPr/>
            </a:pPr>
            <a:endParaRPr lang="en-US" sz="2900" b="0" dirty="0" smtClean="0"/>
          </a:p>
          <a:p>
            <a:pPr marL="514350" indent="-514350">
              <a:buFont typeface="+mj-lt"/>
              <a:buAutoNum type="arabicPeriod" startAt="4"/>
              <a:defRPr/>
            </a:pPr>
            <a:r>
              <a:rPr lang="en-US" sz="3500" dirty="0" smtClean="0"/>
              <a:t>Ensure the positioning of EO from Space in the </a:t>
            </a:r>
            <a:r>
              <a:rPr lang="en-US" sz="3500" dirty="0"/>
              <a:t>2015 post-Hyogo </a:t>
            </a:r>
            <a:r>
              <a:rPr lang="en-US" sz="3500" dirty="0" smtClean="0"/>
              <a:t>Framework </a:t>
            </a:r>
            <a:r>
              <a:rPr lang="en-US" sz="3500" dirty="0"/>
              <a:t>of </a:t>
            </a:r>
            <a:r>
              <a:rPr lang="en-US" sz="3500" dirty="0" smtClean="0"/>
              <a:t>Actions</a:t>
            </a:r>
            <a:r>
              <a:rPr lang="en-US" sz="3500" b="0" dirty="0" smtClean="0"/>
              <a:t> </a:t>
            </a:r>
            <a:endParaRPr lang="en-US" sz="2800" b="0" i="1" dirty="0"/>
          </a:p>
          <a:p>
            <a:pPr marL="914400" lvl="1" indent="-514350">
              <a:defRPr/>
            </a:pPr>
            <a:r>
              <a:rPr lang="en-US" sz="2500" b="0" dirty="0" smtClean="0">
                <a:solidFill>
                  <a:srgbClr val="0070C0"/>
                </a:solidFill>
              </a:rPr>
              <a:t>2015 post-Hyogo FA Plan (2015-2025) to be adopted at  2015 World Conference on Disaster Risk Reduction and UN Nations Assembly</a:t>
            </a:r>
          </a:p>
          <a:p>
            <a:pPr marL="914400" lvl="1" indent="-514350">
              <a:defRPr/>
            </a:pPr>
            <a:r>
              <a:rPr lang="en-US" sz="2500" b="0" dirty="0">
                <a:solidFill>
                  <a:srgbClr val="0070C0"/>
                </a:solidFill>
              </a:rPr>
              <a:t>Close dialog with the major stakeholders in charge of defining the 2015 post-Hyogo FA</a:t>
            </a:r>
          </a:p>
          <a:p>
            <a:pPr marL="914400" lvl="1" indent="-514350">
              <a:defRPr/>
            </a:pPr>
            <a:endParaRPr lang="en-US" sz="2600" b="0" i="1" dirty="0" smtClean="0"/>
          </a:p>
          <a:p>
            <a:pPr marL="0" indent="0">
              <a:buNone/>
              <a:defRPr/>
            </a:pPr>
            <a:endParaRPr lang="en-US" sz="3800" u="sng" dirty="0" smtClean="0"/>
          </a:p>
          <a:p>
            <a:pPr marL="0" indent="0">
              <a:buNone/>
              <a:defRPr/>
            </a:pPr>
            <a:r>
              <a:rPr lang="en-US" sz="4500" u="sng" dirty="0" smtClean="0"/>
              <a:t>3 Supporting Actions</a:t>
            </a:r>
            <a:r>
              <a:rPr lang="en-US" sz="4500" dirty="0" smtClean="0"/>
              <a:t>:      </a:t>
            </a:r>
            <a:r>
              <a:rPr lang="en-US" sz="3500" b="0" dirty="0" smtClean="0"/>
              <a:t>6</a:t>
            </a:r>
            <a:r>
              <a:rPr lang="en-US" sz="3500" b="0" dirty="0"/>
              <a:t>. </a:t>
            </a:r>
            <a:r>
              <a:rPr lang="en-US" sz="3500" dirty="0"/>
              <a:t>DRM Outreach &amp; Evaluation of CEOS </a:t>
            </a:r>
            <a:r>
              <a:rPr lang="en-US" sz="3500" dirty="0" smtClean="0"/>
              <a:t>DRM Actions</a:t>
            </a:r>
          </a:p>
          <a:p>
            <a:pPr marL="0" indent="0">
              <a:buNone/>
              <a:defRPr/>
            </a:pPr>
            <a:r>
              <a:rPr lang="en-US" sz="3500" b="0" dirty="0"/>
              <a:t>	</a:t>
            </a:r>
            <a:r>
              <a:rPr lang="en-US" sz="3500" b="0" dirty="0" smtClean="0"/>
              <a:t>		7</a:t>
            </a:r>
            <a:r>
              <a:rPr lang="en-US" sz="3500" b="0" dirty="0"/>
              <a:t>. </a:t>
            </a:r>
            <a:r>
              <a:rPr lang="en-US" sz="3500" dirty="0"/>
              <a:t>EO Capacity Building for DRM</a:t>
            </a:r>
            <a:r>
              <a:rPr lang="en-US" sz="3500" b="0" dirty="0" smtClean="0"/>
              <a:t>, </a:t>
            </a:r>
            <a:endParaRPr lang="en-US" sz="3500" dirty="0" smtClean="0"/>
          </a:p>
          <a:p>
            <a:pPr marL="0" indent="0">
              <a:buNone/>
              <a:defRPr/>
            </a:pPr>
            <a:r>
              <a:rPr lang="en-US" sz="3500" b="0" dirty="0" smtClean="0"/>
              <a:t>		</a:t>
            </a:r>
            <a:r>
              <a:rPr lang="en-US" sz="3500" b="0" dirty="0"/>
              <a:t>	</a:t>
            </a:r>
            <a:r>
              <a:rPr lang="en-US" sz="3500" b="0" dirty="0" smtClean="0"/>
              <a:t>8</a:t>
            </a:r>
            <a:r>
              <a:rPr lang="en-US" sz="3500" b="0" dirty="0"/>
              <a:t>. </a:t>
            </a:r>
            <a:r>
              <a:rPr lang="da-DK" sz="3500" dirty="0" smtClean="0"/>
              <a:t>Satellite </a:t>
            </a:r>
            <a:r>
              <a:rPr lang="da-DK" sz="3500" dirty="0"/>
              <a:t>EO DRM </a:t>
            </a:r>
            <a:r>
              <a:rPr lang="da-DK" sz="3500" dirty="0" smtClean="0"/>
              <a:t>Projects </a:t>
            </a:r>
            <a:r>
              <a:rPr lang="da-DK" sz="3500" dirty="0"/>
              <a:t>Database</a:t>
            </a:r>
            <a:r>
              <a:rPr lang="en-US" sz="3500" dirty="0"/>
              <a:t> </a:t>
            </a:r>
          </a:p>
        </p:txBody>
      </p:sp>
      <p:sp>
        <p:nvSpPr>
          <p:cNvPr id="3" name="Date Placeholder 2"/>
          <p:cNvSpPr>
            <a:spLocks noGrp="1"/>
          </p:cNvSpPr>
          <p:nvPr>
            <p:ph type="dt" sz="half" idx="10"/>
          </p:nvPr>
        </p:nvSpPr>
        <p:spPr/>
        <p:txBody>
          <a:bodyPr/>
          <a:lstStyle/>
          <a:p>
            <a:r>
              <a:rPr lang="en-US" smtClean="0"/>
              <a:t>26th  CEOS Plenary – Bengaluru, India - 24-27 Oct. 2012</a:t>
            </a:r>
            <a:endParaRPr lang="en-US"/>
          </a:p>
        </p:txBody>
      </p:sp>
      <p:sp>
        <p:nvSpPr>
          <p:cNvPr id="4" name="Footer Placeholder 3"/>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270835651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875"/>
            <a:ext cx="6248400" cy="1143000"/>
          </a:xfrm>
        </p:spPr>
        <p:txBody>
          <a:bodyPr/>
          <a:lstStyle/>
          <a:p>
            <a:r>
              <a:rPr lang="en-GB" dirty="0" smtClean="0"/>
              <a:t>Status</a:t>
            </a:r>
            <a:endParaRPr lang="en-GB" dirty="0"/>
          </a:p>
        </p:txBody>
      </p:sp>
      <p:sp>
        <p:nvSpPr>
          <p:cNvPr id="3" name="Content Placeholder 2"/>
          <p:cNvSpPr>
            <a:spLocks noGrp="1"/>
          </p:cNvSpPr>
          <p:nvPr>
            <p:ph idx="1"/>
          </p:nvPr>
        </p:nvSpPr>
        <p:spPr>
          <a:xfrm>
            <a:off x="395536" y="1447800"/>
            <a:ext cx="8229600" cy="4896544"/>
          </a:xfrm>
          <a:solidFill>
            <a:srgbClr val="C6CABE"/>
          </a:solidFill>
        </p:spPr>
        <p:txBody>
          <a:bodyPr/>
          <a:lstStyle/>
          <a:p>
            <a:r>
              <a:rPr lang="en-GB" sz="2800" dirty="0" smtClean="0"/>
              <a:t>1</a:t>
            </a:r>
            <a:r>
              <a:rPr lang="en-GB" sz="2800" baseline="30000" dirty="0" smtClean="0"/>
              <a:t>st</a:t>
            </a:r>
            <a:r>
              <a:rPr lang="en-GB" sz="2800" dirty="0" smtClean="0"/>
              <a:t> issue of Report with findings &amp; recommendations (incl. 5+3 actions) distributed to CEOS Agencies </a:t>
            </a:r>
            <a:r>
              <a:rPr lang="en-GB" sz="2000" i="1" dirty="0" smtClean="0"/>
              <a:t>(Sep. 12, 2012)</a:t>
            </a:r>
          </a:p>
          <a:p>
            <a:endParaRPr lang="en-GB" sz="2800" dirty="0" smtClean="0"/>
          </a:p>
          <a:p>
            <a:r>
              <a:rPr lang="en-GB" sz="2800" dirty="0" smtClean="0"/>
              <a:t>2</a:t>
            </a:r>
            <a:r>
              <a:rPr lang="en-GB" sz="2800" baseline="30000" dirty="0" smtClean="0"/>
              <a:t>nd</a:t>
            </a:r>
            <a:r>
              <a:rPr lang="en-GB" sz="2800" dirty="0" smtClean="0"/>
              <a:t> issue of Report ready for distribution </a:t>
            </a:r>
            <a:r>
              <a:rPr lang="en-GB" sz="2000" i="1" dirty="0"/>
              <a:t>(mid-Oct</a:t>
            </a:r>
            <a:r>
              <a:rPr lang="en-GB" sz="2000" i="1" dirty="0" smtClean="0"/>
              <a:t>. 2012)</a:t>
            </a:r>
            <a:endParaRPr lang="en-GB" sz="2000" i="1" dirty="0"/>
          </a:p>
          <a:p>
            <a:endParaRPr lang="en-GB" sz="2800" dirty="0" smtClean="0"/>
          </a:p>
          <a:p>
            <a:r>
              <a:rPr lang="en-US" sz="2800" dirty="0"/>
              <a:t>Dedicated session at </a:t>
            </a:r>
            <a:r>
              <a:rPr lang="en-US" sz="2800" dirty="0" smtClean="0"/>
              <a:t>coming CEOS Plenary </a:t>
            </a:r>
            <a:r>
              <a:rPr lang="en-US" sz="2000" i="1" dirty="0"/>
              <a:t>(Oct. 24-25, 2012)</a:t>
            </a:r>
          </a:p>
          <a:p>
            <a:pPr lvl="1"/>
            <a:r>
              <a:rPr lang="en-US" sz="2400" dirty="0">
                <a:solidFill>
                  <a:srgbClr val="0070C0"/>
                </a:solidFill>
              </a:rPr>
              <a:t>CEOS Principals requested </a:t>
            </a:r>
            <a:r>
              <a:rPr lang="en-US" sz="2400" dirty="0" smtClean="0">
                <a:solidFill>
                  <a:srgbClr val="0070C0"/>
                </a:solidFill>
              </a:rPr>
              <a:t>to endorse </a:t>
            </a:r>
            <a:r>
              <a:rPr lang="en-US" sz="2400" dirty="0">
                <a:solidFill>
                  <a:srgbClr val="0070C0"/>
                </a:solidFill>
              </a:rPr>
              <a:t>full report and to authorize start of implementation phase</a:t>
            </a:r>
          </a:p>
        </p:txBody>
      </p:sp>
      <p:sp>
        <p:nvSpPr>
          <p:cNvPr id="4" name="Date Placeholder 3"/>
          <p:cNvSpPr>
            <a:spLocks noGrp="1"/>
          </p:cNvSpPr>
          <p:nvPr>
            <p:ph type="dt" sz="half" idx="10"/>
          </p:nvPr>
        </p:nvSpPr>
        <p:spPr/>
        <p:txBody>
          <a:bodyPr/>
          <a:lstStyle/>
          <a:p>
            <a:pPr>
              <a:defRPr/>
            </a:pPr>
            <a:r>
              <a:rPr lang="en-US" smtClean="0"/>
              <a:t>26th  CEOS Plenary – Bengaluru, India - 24-27 Oct. 2012</a:t>
            </a:r>
            <a:endParaRPr lang="en-GB" sz="1050"/>
          </a:p>
        </p:txBody>
      </p:sp>
      <p:sp>
        <p:nvSpPr>
          <p:cNvPr id="5" name="Footer Placeholder 4"/>
          <p:cNvSpPr>
            <a:spLocks noGrp="1"/>
          </p:cNvSpPr>
          <p:nvPr>
            <p:ph type="ftr" sz="quarter" idx="11"/>
          </p:nvPr>
        </p:nvSpPr>
        <p:spPr/>
        <p:txBody>
          <a:bodyPr/>
          <a:lstStyle/>
          <a:p>
            <a:pPr>
              <a:defRPr/>
            </a:pPr>
            <a:r>
              <a:rPr lang="en-GB" smtClean="0"/>
              <a:t>3</a:t>
            </a:r>
            <a:endParaRPr lang="en-GB" dirty="0"/>
          </a:p>
        </p:txBody>
      </p:sp>
    </p:spTree>
    <p:extLst>
      <p:ext uri="{BB962C8B-B14F-4D97-AF65-F5344CB8AC3E}">
        <p14:creationId xmlns:p14="http://schemas.microsoft.com/office/powerpoint/2010/main" val="1931012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96404"/>
            <a:ext cx="8229600" cy="4525963"/>
          </a:xfrm>
        </p:spPr>
        <p:txBody>
          <a:bodyPr/>
          <a:lstStyle/>
          <a:p>
            <a:endParaRPr lang="en-GB"/>
          </a:p>
        </p:txBody>
      </p:sp>
      <p:sp>
        <p:nvSpPr>
          <p:cNvPr id="7171" name="Title 1"/>
          <p:cNvSpPr>
            <a:spLocks noGrp="1"/>
          </p:cNvSpPr>
          <p:nvPr>
            <p:ph type="title"/>
          </p:nvPr>
        </p:nvSpPr>
        <p:spPr>
          <a:xfrm>
            <a:off x="762000" y="-76200"/>
            <a:ext cx="8229600" cy="1143000"/>
          </a:xfrm>
        </p:spPr>
        <p:txBody>
          <a:bodyPr/>
          <a:lstStyle/>
          <a:p>
            <a:pPr eaLnBrk="1" hangingPunct="1"/>
            <a:r>
              <a:rPr lang="en-US" sz="2800" dirty="0" smtClean="0">
                <a:ea typeface="ＭＳ Ｐゴシック" pitchFamily="34" charset="-128"/>
                <a:cs typeface="Tahoma" pitchFamily="34" charset="0"/>
              </a:rPr>
              <a:t>Implementation: Way Forward</a:t>
            </a:r>
            <a:endParaRPr lang="en-US" sz="2800" i="1" dirty="0" smtClean="0">
              <a:latin typeface="Tahoma" pitchFamily="34" charset="0"/>
              <a:ea typeface="ＭＳ Ｐゴシック" pitchFamily="34" charset="-128"/>
              <a:cs typeface="Tahoma" pitchFamily="34" charset="0"/>
            </a:endParaRPr>
          </a:p>
        </p:txBody>
      </p:sp>
      <p:sp>
        <p:nvSpPr>
          <p:cNvPr id="6" name="Content Placeholder 2"/>
          <p:cNvSpPr txBox="1">
            <a:spLocks/>
          </p:cNvSpPr>
          <p:nvPr/>
        </p:nvSpPr>
        <p:spPr>
          <a:xfrm>
            <a:off x="251520" y="1304924"/>
            <a:ext cx="8833743" cy="5400676"/>
          </a:xfrm>
          <a:prstGeom prst="rect">
            <a:avLst/>
          </a:prstGeom>
          <a:solidFill>
            <a:srgbClr val="C6CABE"/>
          </a:solidFill>
        </p:spPr>
        <p:txBody>
          <a:bodyPr>
            <a:normAutofit fontScale="47500" lnSpcReduction="2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400050" lvl="1" indent="0">
              <a:buNone/>
              <a:defRPr/>
            </a:pPr>
            <a:r>
              <a:rPr lang="en-US" sz="2900" u="sng" dirty="0">
                <a:cs typeface="ＭＳ Ｐゴシック" charset="-128"/>
              </a:rPr>
              <a:t>T</a:t>
            </a:r>
            <a:r>
              <a:rPr lang="en-US" sz="2900" u="sng" dirty="0" smtClean="0">
                <a:cs typeface="ＭＳ Ｐゴシック" charset="-128"/>
              </a:rPr>
              <a:t>o </a:t>
            </a:r>
            <a:r>
              <a:rPr lang="en-US" sz="2900" u="sng" dirty="0">
                <a:cs typeface="ＭＳ Ｐゴシック" charset="-128"/>
              </a:rPr>
              <a:t>be ready for </a:t>
            </a:r>
            <a:r>
              <a:rPr lang="en-US" sz="2900" u="sng" dirty="0" smtClean="0">
                <a:cs typeface="ＭＳ Ｐゴシック" charset="-128"/>
              </a:rPr>
              <a:t>2015, </a:t>
            </a:r>
            <a:r>
              <a:rPr lang="en-US" sz="2900" u="sng" dirty="0">
                <a:cs typeface="ＭＳ Ｐゴシック" charset="-128"/>
              </a:rPr>
              <a:t>start with  </a:t>
            </a:r>
            <a:r>
              <a:rPr lang="en-US" sz="2900" u="sng" dirty="0" smtClean="0">
                <a:cs typeface="ＭＳ Ｐゴシック" charset="-128"/>
              </a:rPr>
              <a:t>“easy-to-reach” objectives </a:t>
            </a:r>
            <a:r>
              <a:rPr lang="en-US" sz="2900" u="sng" dirty="0">
                <a:cs typeface="ＭＳ Ｐゴシック" charset="-128"/>
              </a:rPr>
              <a:t>such as</a:t>
            </a:r>
            <a:r>
              <a:rPr lang="en-US" sz="2900" u="sng" dirty="0" smtClean="0">
                <a:cs typeface="ＭＳ Ｐゴシック" charset="-128"/>
              </a:rPr>
              <a:t>:</a:t>
            </a:r>
          </a:p>
          <a:p>
            <a:pPr marL="400050" lvl="1" indent="0">
              <a:buNone/>
              <a:defRPr/>
            </a:pPr>
            <a:endParaRPr lang="en-US" sz="2900" b="0" dirty="0">
              <a:cs typeface="ＭＳ Ｐゴシック" charset="-128"/>
            </a:endParaRPr>
          </a:p>
          <a:p>
            <a:pPr marL="0" indent="0">
              <a:buNone/>
              <a:defRPr/>
            </a:pPr>
            <a:r>
              <a:rPr lang="en-US" sz="3100" dirty="0" smtClean="0"/>
              <a:t>Limited number of types of hazards &amp; limited geographical coverage </a:t>
            </a:r>
            <a:r>
              <a:rPr lang="en-US" sz="3100" dirty="0"/>
              <a:t>to quickly produce concrete </a:t>
            </a:r>
            <a:r>
              <a:rPr lang="en-US" sz="3100" dirty="0" smtClean="0"/>
              <a:t>results.</a:t>
            </a:r>
          </a:p>
          <a:p>
            <a:pPr>
              <a:defRPr/>
            </a:pPr>
            <a:r>
              <a:rPr lang="en-US" sz="3000" b="0" i="1" dirty="0" smtClean="0">
                <a:solidFill>
                  <a:srgbClr val="0070C0"/>
                </a:solidFill>
              </a:rPr>
              <a:t>As showcases, report </a:t>
            </a:r>
            <a:r>
              <a:rPr lang="en-US" sz="3000" b="0" i="1" dirty="0">
                <a:solidFill>
                  <a:srgbClr val="0070C0"/>
                </a:solidFill>
              </a:rPr>
              <a:t>focuses on 3 </a:t>
            </a:r>
            <a:r>
              <a:rPr lang="en-US" sz="3000" b="0" i="1" dirty="0" smtClean="0">
                <a:solidFill>
                  <a:srgbClr val="0070C0"/>
                </a:solidFill>
              </a:rPr>
              <a:t>specific hazard </a:t>
            </a:r>
            <a:r>
              <a:rPr lang="en-US" sz="3000" b="0" i="1" dirty="0">
                <a:solidFill>
                  <a:srgbClr val="0070C0"/>
                </a:solidFill>
              </a:rPr>
              <a:t>types </a:t>
            </a:r>
            <a:r>
              <a:rPr lang="en-US" sz="3000" b="0" i="1" dirty="0" smtClean="0">
                <a:solidFill>
                  <a:srgbClr val="0070C0"/>
                </a:solidFill>
              </a:rPr>
              <a:t>(</a:t>
            </a:r>
            <a:r>
              <a:rPr lang="en-US" sz="3000" i="1" dirty="0" smtClean="0">
                <a:solidFill>
                  <a:srgbClr val="0070C0"/>
                </a:solidFill>
              </a:rPr>
              <a:t>plain flooding</a:t>
            </a:r>
            <a:r>
              <a:rPr lang="en-US" sz="3000" i="1" dirty="0">
                <a:solidFill>
                  <a:srgbClr val="0070C0"/>
                </a:solidFill>
              </a:rPr>
              <a:t>, </a:t>
            </a:r>
            <a:r>
              <a:rPr lang="en-US" sz="3000" i="1" dirty="0" smtClean="0">
                <a:solidFill>
                  <a:srgbClr val="0070C0"/>
                </a:solidFill>
              </a:rPr>
              <a:t>seismic hazards, landslides</a:t>
            </a:r>
            <a:r>
              <a:rPr lang="en-US" sz="3000" b="0" i="1" dirty="0" smtClean="0">
                <a:solidFill>
                  <a:srgbClr val="0070C0"/>
                </a:solidFill>
              </a:rPr>
              <a:t>). Assessment of information </a:t>
            </a:r>
            <a:r>
              <a:rPr lang="en-US" sz="3000" b="0" i="1" dirty="0">
                <a:solidFill>
                  <a:srgbClr val="0070C0"/>
                </a:solidFill>
              </a:rPr>
              <a:t>needs, ability of </a:t>
            </a:r>
            <a:r>
              <a:rPr lang="en-US" sz="3000" b="0" i="1" dirty="0" smtClean="0">
                <a:solidFill>
                  <a:srgbClr val="0070C0"/>
                </a:solidFill>
              </a:rPr>
              <a:t>satellite </a:t>
            </a:r>
            <a:r>
              <a:rPr lang="en-US" sz="3000" b="0" i="1" dirty="0">
                <a:solidFill>
                  <a:srgbClr val="0070C0"/>
                </a:solidFill>
              </a:rPr>
              <a:t>EO to address them and </a:t>
            </a:r>
            <a:r>
              <a:rPr lang="en-US" sz="3000" b="0" i="1" dirty="0" smtClean="0">
                <a:solidFill>
                  <a:srgbClr val="0070C0"/>
                </a:solidFill>
              </a:rPr>
              <a:t>main gaps</a:t>
            </a:r>
          </a:p>
          <a:p>
            <a:pPr>
              <a:defRPr/>
            </a:pPr>
            <a:r>
              <a:rPr lang="en-US" sz="3000" b="0" i="1" dirty="0">
                <a:solidFill>
                  <a:srgbClr val="0070C0"/>
                </a:solidFill>
              </a:rPr>
              <a:t>A few types of hazards might be added in the coming months depending on the interests of the CEOS Agencies</a:t>
            </a:r>
          </a:p>
          <a:p>
            <a:pPr>
              <a:defRPr/>
            </a:pPr>
            <a:endParaRPr lang="en-US" sz="3100" b="0" dirty="0" smtClean="0"/>
          </a:p>
          <a:p>
            <a:pPr marL="0" indent="0">
              <a:buNone/>
              <a:defRPr/>
            </a:pPr>
            <a:r>
              <a:rPr lang="en-US" sz="3100" dirty="0" smtClean="0"/>
              <a:t>3-year demonstrator project 2013-2015 </a:t>
            </a:r>
            <a:r>
              <a:rPr lang="en-US" sz="3100" b="0" dirty="0" smtClean="0"/>
              <a:t>(</a:t>
            </a:r>
            <a:r>
              <a:rPr lang="en-US" sz="3100" b="0" i="1" dirty="0" smtClean="0"/>
              <a:t>R&amp;D activity to get data more easily</a:t>
            </a:r>
            <a:r>
              <a:rPr lang="en-US" sz="3100" b="0" dirty="0" smtClean="0"/>
              <a:t>). </a:t>
            </a:r>
          </a:p>
          <a:p>
            <a:pPr>
              <a:defRPr/>
            </a:pPr>
            <a:r>
              <a:rPr lang="en-US" sz="3000" b="0" i="1" dirty="0" smtClean="0">
                <a:solidFill>
                  <a:srgbClr val="0070C0"/>
                </a:solidFill>
              </a:rPr>
              <a:t>each </a:t>
            </a:r>
            <a:r>
              <a:rPr lang="en-US" sz="3000" b="0" i="1" dirty="0">
                <a:solidFill>
                  <a:srgbClr val="0070C0"/>
                </a:solidFill>
              </a:rPr>
              <a:t>CEOS DRM Action to be </a:t>
            </a:r>
            <a:r>
              <a:rPr lang="en-US" sz="3000" b="0" i="1" dirty="0" smtClean="0">
                <a:solidFill>
                  <a:srgbClr val="0070C0"/>
                </a:solidFill>
              </a:rPr>
              <a:t>led </a:t>
            </a:r>
            <a:r>
              <a:rPr lang="en-US" sz="3000" b="0" i="1" dirty="0">
                <a:solidFill>
                  <a:srgbClr val="0070C0"/>
                </a:solidFill>
              </a:rPr>
              <a:t>by </a:t>
            </a:r>
            <a:r>
              <a:rPr lang="en-US" sz="3000" b="0" i="1" dirty="0" smtClean="0">
                <a:solidFill>
                  <a:srgbClr val="0070C0"/>
                </a:solidFill>
              </a:rPr>
              <a:t>a champion </a:t>
            </a:r>
            <a:r>
              <a:rPr lang="en-US" sz="3000" b="0" i="1" dirty="0">
                <a:solidFill>
                  <a:srgbClr val="0070C0"/>
                </a:solidFill>
              </a:rPr>
              <a:t>agency with support from other Agencies</a:t>
            </a:r>
          </a:p>
          <a:p>
            <a:pPr marL="57150" indent="0">
              <a:buNone/>
              <a:defRPr/>
            </a:pPr>
            <a:endParaRPr lang="en-US" sz="3100" b="0" dirty="0" smtClean="0"/>
          </a:p>
          <a:p>
            <a:pPr marL="0" indent="0">
              <a:buNone/>
              <a:defRPr/>
            </a:pPr>
            <a:r>
              <a:rPr lang="en-US" sz="3100" dirty="0"/>
              <a:t>Actions “à la carte</a:t>
            </a:r>
            <a:r>
              <a:rPr lang="en-US" sz="3100" dirty="0" smtClean="0"/>
              <a:t>” </a:t>
            </a:r>
          </a:p>
          <a:p>
            <a:pPr>
              <a:defRPr/>
            </a:pPr>
            <a:r>
              <a:rPr lang="en-US" sz="2900" b="0" i="1" dirty="0">
                <a:solidFill>
                  <a:srgbClr val="0070C0"/>
                </a:solidFill>
              </a:rPr>
              <a:t>some Agencies might support only a subset of the actions or part of an action proposed in the report. </a:t>
            </a:r>
            <a:r>
              <a:rPr lang="en-US" sz="2900" dirty="0"/>
              <a:t>	</a:t>
            </a:r>
            <a:endParaRPr lang="en-US" sz="2900" dirty="0" smtClean="0"/>
          </a:p>
          <a:p>
            <a:pPr marL="514350" lvl="1" indent="0">
              <a:buNone/>
              <a:defRPr/>
            </a:pPr>
            <a:endParaRPr lang="en-US" sz="2700" dirty="0"/>
          </a:p>
          <a:p>
            <a:pPr marL="0" indent="0">
              <a:buNone/>
              <a:defRPr/>
            </a:pPr>
            <a:r>
              <a:rPr lang="en-US" sz="3100" dirty="0"/>
              <a:t>Open </a:t>
            </a:r>
            <a:r>
              <a:rPr lang="en-US" sz="3100" dirty="0" smtClean="0"/>
              <a:t>participation </a:t>
            </a:r>
          </a:p>
          <a:p>
            <a:pPr>
              <a:defRPr/>
            </a:pPr>
            <a:r>
              <a:rPr lang="en-US" sz="2900" b="0" i="1" dirty="0">
                <a:solidFill>
                  <a:srgbClr val="0070C0"/>
                </a:solidFill>
              </a:rPr>
              <a:t>some new Agencies might join the implementation </a:t>
            </a:r>
            <a:r>
              <a:rPr lang="en-US" sz="2900" b="0" i="1" dirty="0" smtClean="0">
                <a:solidFill>
                  <a:srgbClr val="0070C0"/>
                </a:solidFill>
              </a:rPr>
              <a:t>group</a:t>
            </a:r>
          </a:p>
          <a:p>
            <a:pPr lvl="1">
              <a:defRPr/>
            </a:pPr>
            <a:endParaRPr lang="en-US" sz="2700" b="0" i="1" dirty="0">
              <a:solidFill>
                <a:srgbClr val="0070C0"/>
              </a:solidFill>
            </a:endParaRPr>
          </a:p>
          <a:p>
            <a:pPr marL="0" indent="0">
              <a:buNone/>
              <a:defRPr/>
            </a:pPr>
            <a:r>
              <a:rPr lang="en-US" sz="3200" dirty="0"/>
              <a:t>Activity to be proposed as GEO task at next revision of GEO Work Plan</a:t>
            </a:r>
          </a:p>
          <a:p>
            <a:pPr>
              <a:defRPr/>
            </a:pPr>
            <a:endParaRPr lang="en-US" sz="3100" dirty="0" smtClean="0"/>
          </a:p>
          <a:p>
            <a:pPr marL="0" indent="0">
              <a:buNone/>
              <a:defRPr/>
            </a:pPr>
            <a:r>
              <a:rPr lang="en-US" sz="3100" dirty="0" smtClean="0"/>
              <a:t>In parallel, initiate a closed dialog with right stakeholders to prepare the 2015 World Conf. on Disaster Risk Reduction …</a:t>
            </a:r>
            <a:endParaRPr lang="en-US" sz="3200" b="0" i="1" dirty="0" smtClean="0"/>
          </a:p>
          <a:p>
            <a:pPr>
              <a:defRPr/>
            </a:pPr>
            <a:r>
              <a:rPr lang="en-US" sz="2900" b="0" i="1" dirty="0">
                <a:solidFill>
                  <a:srgbClr val="0070C0"/>
                </a:solidFill>
              </a:rPr>
              <a:t>e.g. some UN agencies, World Bank, GFDRR, scientific community, value added industry, </a:t>
            </a:r>
            <a:r>
              <a:rPr lang="en-US" sz="2900" b="0" i="1" dirty="0" smtClean="0">
                <a:solidFill>
                  <a:srgbClr val="0070C0"/>
                </a:solidFill>
              </a:rPr>
              <a:t>local end </a:t>
            </a:r>
            <a:r>
              <a:rPr lang="en-US" sz="2900" b="0" i="1" dirty="0">
                <a:solidFill>
                  <a:srgbClr val="0070C0"/>
                </a:solidFill>
              </a:rPr>
              <a:t>users, key national governments, </a:t>
            </a:r>
            <a:r>
              <a:rPr lang="en-US" sz="2900" b="0" i="1" dirty="0" smtClean="0">
                <a:solidFill>
                  <a:srgbClr val="0070C0"/>
                </a:solidFill>
              </a:rPr>
              <a:t>…)</a:t>
            </a:r>
            <a:endParaRPr lang="en-US" sz="2900" b="0" i="1" dirty="0">
              <a:solidFill>
                <a:srgbClr val="0070C0"/>
              </a:solidFill>
            </a:endParaRPr>
          </a:p>
        </p:txBody>
      </p:sp>
      <p:sp>
        <p:nvSpPr>
          <p:cNvPr id="3" name="Date Placeholder 2"/>
          <p:cNvSpPr>
            <a:spLocks noGrp="1"/>
          </p:cNvSpPr>
          <p:nvPr>
            <p:ph type="dt" sz="half" idx="10"/>
          </p:nvPr>
        </p:nvSpPr>
        <p:spPr/>
        <p:txBody>
          <a:bodyPr/>
          <a:lstStyle/>
          <a:p>
            <a:r>
              <a:rPr lang="en-US" smtClean="0"/>
              <a:t>26th  CEOS Plenary – Bengaluru, India - 24-27 Oct. 2012</a:t>
            </a:r>
            <a:endParaRPr lang="en-US"/>
          </a:p>
        </p:txBody>
      </p:sp>
      <p:sp>
        <p:nvSpPr>
          <p:cNvPr id="4" name="Footer Placeholder 3"/>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56122712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9723"/>
            <a:ext cx="8229600" cy="4525963"/>
          </a:xfrm>
        </p:spPr>
        <p:txBody>
          <a:bodyPr/>
          <a:lstStyle/>
          <a:p>
            <a:endParaRPr lang="en-GB"/>
          </a:p>
        </p:txBody>
      </p:sp>
      <p:sp>
        <p:nvSpPr>
          <p:cNvPr id="7171" name="Title 1"/>
          <p:cNvSpPr>
            <a:spLocks noGrp="1"/>
          </p:cNvSpPr>
          <p:nvPr>
            <p:ph type="title"/>
          </p:nvPr>
        </p:nvSpPr>
        <p:spPr>
          <a:xfrm>
            <a:off x="228600" y="-42203"/>
            <a:ext cx="8229600" cy="1143000"/>
          </a:xfrm>
        </p:spPr>
        <p:txBody>
          <a:bodyPr>
            <a:normAutofit fontScale="90000"/>
          </a:bodyPr>
          <a:lstStyle/>
          <a:p>
            <a:pPr eaLnBrk="1" hangingPunct="1"/>
            <a:r>
              <a:rPr lang="en-US" sz="4000" dirty="0" smtClean="0">
                <a:ea typeface="ＭＳ Ｐゴシック" pitchFamily="34" charset="-128"/>
                <a:cs typeface="Tahoma" pitchFamily="34" charset="0"/>
              </a:rPr>
              <a:t>Decision Sought /</a:t>
            </a:r>
            <a:br>
              <a:rPr lang="en-US" sz="4000" dirty="0" smtClean="0">
                <a:ea typeface="ＭＳ Ｐゴシック" pitchFamily="34" charset="-128"/>
                <a:cs typeface="Tahoma" pitchFamily="34" charset="0"/>
              </a:rPr>
            </a:br>
            <a:r>
              <a:rPr lang="en-US" sz="4000" dirty="0" smtClean="0">
                <a:ea typeface="ＭＳ Ｐゴシック" pitchFamily="34" charset="-128"/>
                <a:cs typeface="Tahoma" pitchFamily="34" charset="0"/>
              </a:rPr>
              <a:t>Way Forward</a:t>
            </a:r>
            <a:endParaRPr lang="en-US" sz="4000" dirty="0">
              <a:ea typeface="ＭＳ Ｐゴシック" pitchFamily="34" charset="-128"/>
              <a:cs typeface="Tahoma" pitchFamily="34" charset="0"/>
            </a:endParaRPr>
          </a:p>
        </p:txBody>
      </p:sp>
      <p:sp>
        <p:nvSpPr>
          <p:cNvPr id="6" name="Content Placeholder 2"/>
          <p:cNvSpPr txBox="1">
            <a:spLocks/>
          </p:cNvSpPr>
          <p:nvPr/>
        </p:nvSpPr>
        <p:spPr>
          <a:xfrm>
            <a:off x="296863" y="1320251"/>
            <a:ext cx="8705094" cy="5385349"/>
          </a:xfrm>
          <a:prstGeom prst="rect">
            <a:avLst/>
          </a:prstGeom>
          <a:solidFill>
            <a:srgbClr val="C6CABE"/>
          </a:solidFill>
        </p:spPr>
        <p:txBody>
          <a:bodyPr>
            <a:normAutofit fontScale="70000" lnSpcReduction="2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defRPr/>
            </a:pPr>
            <a:r>
              <a:rPr lang="en-US" sz="2900" dirty="0" smtClean="0">
                <a:solidFill>
                  <a:srgbClr val="002060"/>
                </a:solidFill>
              </a:rPr>
              <a:t>The CEOS Principals are requested to:</a:t>
            </a:r>
          </a:p>
          <a:p>
            <a:pPr marL="0" indent="0">
              <a:buNone/>
              <a:defRPr/>
            </a:pPr>
            <a:endParaRPr lang="en-US" sz="2200" dirty="0" smtClean="0">
              <a:solidFill>
                <a:srgbClr val="002060"/>
              </a:solidFill>
            </a:endParaRPr>
          </a:p>
          <a:p>
            <a:pPr marL="457200" indent="-457200">
              <a:buFont typeface="+mj-lt"/>
              <a:buAutoNum type="arabicPeriod"/>
              <a:defRPr/>
            </a:pPr>
            <a:r>
              <a:rPr lang="en-US" sz="2200" dirty="0" smtClean="0">
                <a:solidFill>
                  <a:srgbClr val="002060"/>
                </a:solidFill>
              </a:rPr>
              <a:t>Endorse </a:t>
            </a:r>
            <a:r>
              <a:rPr lang="en-US" sz="2200" dirty="0">
                <a:solidFill>
                  <a:srgbClr val="002060"/>
                </a:solidFill>
              </a:rPr>
              <a:t>the Study Consensus Report </a:t>
            </a:r>
            <a:r>
              <a:rPr lang="en-US" sz="2200" dirty="0" smtClean="0">
                <a:solidFill>
                  <a:srgbClr val="002060"/>
                </a:solidFill>
              </a:rPr>
              <a:t>incl. the “5+3  Actions”</a:t>
            </a:r>
          </a:p>
          <a:p>
            <a:pPr marL="457200" indent="-457200">
              <a:buFont typeface="+mj-lt"/>
              <a:buAutoNum type="arabicPeriod"/>
              <a:defRPr/>
            </a:pPr>
            <a:endParaRPr lang="en-US" sz="2200" dirty="0">
              <a:solidFill>
                <a:srgbClr val="002060"/>
              </a:solidFill>
            </a:endParaRPr>
          </a:p>
          <a:p>
            <a:pPr marL="457200" indent="-457200">
              <a:buFont typeface="+mj-lt"/>
              <a:buAutoNum type="arabicPeriod"/>
              <a:defRPr/>
            </a:pPr>
            <a:r>
              <a:rPr lang="en-US" sz="2200" dirty="0" smtClean="0">
                <a:solidFill>
                  <a:srgbClr val="002060"/>
                </a:solidFill>
              </a:rPr>
              <a:t>Authorize the start of the Implementation phase</a:t>
            </a:r>
          </a:p>
          <a:p>
            <a:pPr marL="457200" indent="-457200">
              <a:buFont typeface="+mj-lt"/>
              <a:buAutoNum type="arabicPeriod"/>
              <a:defRPr/>
            </a:pPr>
            <a:endParaRPr lang="en-US" sz="2200" dirty="0" smtClean="0">
              <a:solidFill>
                <a:srgbClr val="002060"/>
              </a:solidFill>
            </a:endParaRPr>
          </a:p>
          <a:p>
            <a:pPr marL="457200" indent="-457200">
              <a:buFont typeface="+mj-lt"/>
              <a:buAutoNum type="arabicPeriod"/>
              <a:defRPr/>
            </a:pPr>
            <a:r>
              <a:rPr lang="en-US" sz="2200" dirty="0" smtClean="0">
                <a:solidFill>
                  <a:srgbClr val="002060"/>
                </a:solidFill>
              </a:rPr>
              <a:t>Establish </a:t>
            </a:r>
            <a:r>
              <a:rPr lang="en-US" sz="2200" dirty="0">
                <a:solidFill>
                  <a:srgbClr val="002060"/>
                </a:solidFill>
              </a:rPr>
              <a:t>a CEOS DRM Project Team </a:t>
            </a:r>
            <a:r>
              <a:rPr lang="en-US" sz="2200" dirty="0" smtClean="0">
                <a:solidFill>
                  <a:srgbClr val="002060"/>
                </a:solidFill>
              </a:rPr>
              <a:t>in charge of implementation </a:t>
            </a:r>
          </a:p>
          <a:p>
            <a:pPr marL="857250" lvl="1" indent="-457200">
              <a:defRPr/>
            </a:pPr>
            <a:r>
              <a:rPr lang="en-US" sz="2100" b="0" i="1" dirty="0">
                <a:solidFill>
                  <a:srgbClr val="0070C0"/>
                </a:solidFill>
              </a:rPr>
              <a:t>Project team structure similar to the CEOS FCT/GFOI and CEOS JECAM/GEO-GLAM ones</a:t>
            </a:r>
          </a:p>
          <a:p>
            <a:pPr marL="857250" lvl="1" indent="-457200">
              <a:defRPr/>
            </a:pPr>
            <a:r>
              <a:rPr lang="en-US" sz="2100" b="0" i="1" dirty="0" smtClean="0">
                <a:solidFill>
                  <a:srgbClr val="0070C0"/>
                </a:solidFill>
              </a:rPr>
              <a:t>First tasks </a:t>
            </a:r>
            <a:r>
              <a:rPr lang="en-US" sz="2100" b="0" i="1" dirty="0">
                <a:solidFill>
                  <a:srgbClr val="0070C0"/>
                </a:solidFill>
              </a:rPr>
              <a:t>for the March 2013 SIT </a:t>
            </a:r>
            <a:r>
              <a:rPr lang="en-US" sz="2100" b="0" i="1" dirty="0" smtClean="0">
                <a:solidFill>
                  <a:srgbClr val="0070C0"/>
                </a:solidFill>
              </a:rPr>
              <a:t>meeting:   generate </a:t>
            </a:r>
            <a:r>
              <a:rPr lang="en-US" sz="2100" i="1" dirty="0" smtClean="0">
                <a:solidFill>
                  <a:srgbClr val="0070C0"/>
                </a:solidFill>
              </a:rPr>
              <a:t>Terms </a:t>
            </a:r>
            <a:r>
              <a:rPr lang="en-US" sz="2100" i="1" dirty="0">
                <a:solidFill>
                  <a:srgbClr val="0070C0"/>
                </a:solidFill>
              </a:rPr>
              <a:t>of Reference </a:t>
            </a:r>
            <a:r>
              <a:rPr lang="en-US" sz="2100" b="0" i="1" dirty="0">
                <a:solidFill>
                  <a:srgbClr val="0070C0"/>
                </a:solidFill>
              </a:rPr>
              <a:t>and </a:t>
            </a:r>
            <a:r>
              <a:rPr lang="en-US" sz="2100" b="0" i="1" dirty="0" smtClean="0">
                <a:solidFill>
                  <a:srgbClr val="0070C0"/>
                </a:solidFill>
              </a:rPr>
              <a:t>a </a:t>
            </a:r>
            <a:r>
              <a:rPr lang="en-US" sz="2100" b="0" i="1" dirty="0">
                <a:solidFill>
                  <a:srgbClr val="0070C0"/>
                </a:solidFill>
              </a:rPr>
              <a:t>draft </a:t>
            </a:r>
            <a:r>
              <a:rPr lang="en-US" sz="2100" i="1" dirty="0">
                <a:solidFill>
                  <a:srgbClr val="0070C0"/>
                </a:solidFill>
              </a:rPr>
              <a:t>Implementation </a:t>
            </a:r>
            <a:r>
              <a:rPr lang="en-US" sz="2100" i="1" dirty="0" smtClean="0">
                <a:solidFill>
                  <a:srgbClr val="0070C0"/>
                </a:solidFill>
              </a:rPr>
              <a:t>Plan</a:t>
            </a:r>
            <a:r>
              <a:rPr lang="en-US" sz="2100" b="0" i="1" dirty="0" smtClean="0">
                <a:solidFill>
                  <a:srgbClr val="0070C0"/>
                </a:solidFill>
              </a:rPr>
              <a:t>.</a:t>
            </a:r>
            <a:endParaRPr lang="en-US" sz="2000" dirty="0" smtClean="0">
              <a:solidFill>
                <a:srgbClr val="0070C0"/>
              </a:solidFill>
            </a:endParaRPr>
          </a:p>
          <a:p>
            <a:pPr marL="457200" indent="-457200">
              <a:buFont typeface="+mj-lt"/>
              <a:buAutoNum type="arabicPeriod"/>
              <a:defRPr/>
            </a:pPr>
            <a:endParaRPr lang="en-US" sz="2200" dirty="0">
              <a:solidFill>
                <a:srgbClr val="0070C0"/>
              </a:solidFill>
            </a:endParaRPr>
          </a:p>
          <a:p>
            <a:pPr marL="457200" indent="-457200">
              <a:buFont typeface="+mj-lt"/>
              <a:buAutoNum type="arabicPeriod"/>
              <a:defRPr/>
            </a:pPr>
            <a:r>
              <a:rPr lang="en-US" sz="2200" dirty="0" smtClean="0">
                <a:solidFill>
                  <a:srgbClr val="002060"/>
                </a:solidFill>
              </a:rPr>
              <a:t>If needed, extend </a:t>
            </a:r>
            <a:r>
              <a:rPr lang="en-US" sz="2200" dirty="0">
                <a:solidFill>
                  <a:srgbClr val="002060"/>
                </a:solidFill>
              </a:rPr>
              <a:t>the mandate of the </a:t>
            </a:r>
            <a:r>
              <a:rPr lang="en-US" sz="2200" dirty="0" smtClean="0">
                <a:solidFill>
                  <a:srgbClr val="002060"/>
                </a:solidFill>
              </a:rPr>
              <a:t>current ad </a:t>
            </a:r>
            <a:r>
              <a:rPr lang="en-US" sz="2200" dirty="0">
                <a:solidFill>
                  <a:srgbClr val="002060"/>
                </a:solidFill>
              </a:rPr>
              <a:t>hoc Disaster Team until the establishment of the DRM Project </a:t>
            </a:r>
            <a:r>
              <a:rPr lang="en-US" sz="2200" dirty="0" smtClean="0">
                <a:solidFill>
                  <a:srgbClr val="002060"/>
                </a:solidFill>
              </a:rPr>
              <a:t>Team to </a:t>
            </a:r>
            <a:r>
              <a:rPr lang="en-US" sz="2200" dirty="0">
                <a:solidFill>
                  <a:srgbClr val="002060"/>
                </a:solidFill>
              </a:rPr>
              <a:t>ensure continuity of the </a:t>
            </a:r>
            <a:r>
              <a:rPr lang="en-US" sz="2200" dirty="0" smtClean="0">
                <a:solidFill>
                  <a:srgbClr val="002060"/>
                </a:solidFill>
              </a:rPr>
              <a:t>activity;</a:t>
            </a:r>
          </a:p>
          <a:p>
            <a:pPr marL="457200" indent="-457200">
              <a:buFont typeface="+mj-lt"/>
              <a:buAutoNum type="arabicPeriod"/>
              <a:defRPr/>
            </a:pPr>
            <a:endParaRPr lang="en-US" sz="2200" dirty="0">
              <a:solidFill>
                <a:srgbClr val="002060"/>
              </a:solidFill>
            </a:endParaRPr>
          </a:p>
          <a:p>
            <a:pPr marL="457200" indent="-457200">
              <a:buFont typeface="+mj-lt"/>
              <a:buAutoNum type="arabicPeriod"/>
              <a:defRPr/>
            </a:pPr>
            <a:r>
              <a:rPr lang="en-US" sz="2200" dirty="0" smtClean="0">
                <a:solidFill>
                  <a:srgbClr val="002060"/>
                </a:solidFill>
              </a:rPr>
              <a:t>Mandate </a:t>
            </a:r>
            <a:r>
              <a:rPr lang="en-US" sz="2200" dirty="0">
                <a:solidFill>
                  <a:srgbClr val="002060"/>
                </a:solidFill>
              </a:rPr>
              <a:t>the </a:t>
            </a:r>
            <a:r>
              <a:rPr lang="en-US" sz="2200" dirty="0" smtClean="0">
                <a:solidFill>
                  <a:srgbClr val="002060"/>
                </a:solidFill>
              </a:rPr>
              <a:t>DRM Team </a:t>
            </a:r>
            <a:r>
              <a:rPr lang="en-US" sz="2200" dirty="0">
                <a:solidFill>
                  <a:srgbClr val="002060"/>
                </a:solidFill>
              </a:rPr>
              <a:t>to begin coordination with the UN ISDR in the lead-up to the May 2013 post-Hyogo Framework for Action </a:t>
            </a:r>
            <a:r>
              <a:rPr lang="en-US" sz="2200" dirty="0" smtClean="0">
                <a:solidFill>
                  <a:srgbClr val="002060"/>
                </a:solidFill>
              </a:rPr>
              <a:t>activities </a:t>
            </a:r>
            <a:r>
              <a:rPr lang="en-US" sz="2200" b="0" dirty="0" smtClean="0">
                <a:solidFill>
                  <a:srgbClr val="002060"/>
                </a:solidFill>
              </a:rPr>
              <a:t>(Global Platform for Disaster Risk Reduction)</a:t>
            </a:r>
            <a:r>
              <a:rPr lang="en-US" sz="2200" dirty="0" smtClean="0">
                <a:solidFill>
                  <a:srgbClr val="002060"/>
                </a:solidFill>
              </a:rPr>
              <a:t>;</a:t>
            </a:r>
          </a:p>
          <a:p>
            <a:pPr marL="857250" lvl="1" indent="-457200">
              <a:defRPr/>
            </a:pPr>
            <a:r>
              <a:rPr lang="en-US" sz="2100" b="0" i="1" dirty="0" smtClean="0">
                <a:solidFill>
                  <a:srgbClr val="0070C0"/>
                </a:solidFill>
              </a:rPr>
              <a:t>Worldwide consultation has started </a:t>
            </a:r>
            <a:r>
              <a:rPr lang="en-US" sz="2100" b="0" i="1" dirty="0">
                <a:solidFill>
                  <a:srgbClr val="0070C0"/>
                </a:solidFill>
              </a:rPr>
              <a:t>on August 27, 2012</a:t>
            </a:r>
          </a:p>
          <a:p>
            <a:pPr marL="457200" indent="-457200">
              <a:buFont typeface="+mj-lt"/>
              <a:buAutoNum type="arabicPeriod"/>
              <a:defRPr/>
            </a:pPr>
            <a:endParaRPr lang="en-US" sz="2200" dirty="0">
              <a:solidFill>
                <a:srgbClr val="002060"/>
              </a:solidFill>
            </a:endParaRPr>
          </a:p>
          <a:p>
            <a:pPr marL="457200" indent="-457200">
              <a:buFont typeface="+mj-lt"/>
              <a:buAutoNum type="arabicPeriod"/>
              <a:defRPr/>
            </a:pPr>
            <a:r>
              <a:rPr lang="en-US" sz="2200" dirty="0" smtClean="0">
                <a:solidFill>
                  <a:srgbClr val="002060"/>
                </a:solidFill>
              </a:rPr>
              <a:t>Mandate </a:t>
            </a:r>
            <a:r>
              <a:rPr lang="en-US" sz="2200" dirty="0">
                <a:solidFill>
                  <a:srgbClr val="002060"/>
                </a:solidFill>
              </a:rPr>
              <a:t>the </a:t>
            </a:r>
            <a:r>
              <a:rPr lang="en-US" sz="2200" dirty="0" smtClean="0">
                <a:solidFill>
                  <a:srgbClr val="002060"/>
                </a:solidFill>
              </a:rPr>
              <a:t>DRM Team </a:t>
            </a:r>
            <a:r>
              <a:rPr lang="en-US" sz="2200" dirty="0">
                <a:solidFill>
                  <a:srgbClr val="002060"/>
                </a:solidFill>
              </a:rPr>
              <a:t>to liaise with UN </a:t>
            </a:r>
            <a:r>
              <a:rPr lang="en-US" sz="2200" dirty="0" smtClean="0">
                <a:solidFill>
                  <a:srgbClr val="002060"/>
                </a:solidFill>
              </a:rPr>
              <a:t>ISDR, other </a:t>
            </a:r>
            <a:r>
              <a:rPr lang="en-US" sz="2200" dirty="0">
                <a:solidFill>
                  <a:srgbClr val="002060"/>
                </a:solidFill>
              </a:rPr>
              <a:t>major stakeholders and users to prepare the </a:t>
            </a:r>
            <a:r>
              <a:rPr lang="en-US" sz="2200" dirty="0" smtClean="0">
                <a:solidFill>
                  <a:srgbClr val="002060"/>
                </a:solidFill>
              </a:rPr>
              <a:t>future Implementation </a:t>
            </a:r>
            <a:r>
              <a:rPr lang="en-US" sz="2200" dirty="0">
                <a:solidFill>
                  <a:srgbClr val="002060"/>
                </a:solidFill>
              </a:rPr>
              <a:t>Plan</a:t>
            </a:r>
            <a:r>
              <a:rPr lang="en-US" sz="2200" dirty="0" smtClean="0">
                <a:solidFill>
                  <a:srgbClr val="002060"/>
                </a:solidFill>
              </a:rPr>
              <a:t>.</a:t>
            </a:r>
          </a:p>
          <a:p>
            <a:pPr lvl="1">
              <a:defRPr/>
            </a:pPr>
            <a:r>
              <a:rPr lang="en-US" sz="2100" b="0" i="1" dirty="0" smtClean="0">
                <a:solidFill>
                  <a:srgbClr val="0070C0"/>
                </a:solidFill>
              </a:rPr>
              <a:t>Start </a:t>
            </a:r>
            <a:r>
              <a:rPr lang="en-US" sz="2100" b="0" i="1" dirty="0">
                <a:solidFill>
                  <a:srgbClr val="0070C0"/>
                </a:solidFill>
              </a:rPr>
              <a:t>just after 2012 CEOS Plenary</a:t>
            </a:r>
          </a:p>
          <a:p>
            <a:pPr marL="857250" lvl="1" indent="-457200">
              <a:defRPr/>
            </a:pPr>
            <a:endParaRPr lang="en-US" sz="1800" b="0" dirty="0" smtClean="0">
              <a:solidFill>
                <a:srgbClr val="002060"/>
              </a:solidFill>
            </a:endParaRPr>
          </a:p>
        </p:txBody>
      </p:sp>
      <p:sp>
        <p:nvSpPr>
          <p:cNvPr id="3" name="Date Placeholder 2"/>
          <p:cNvSpPr>
            <a:spLocks noGrp="1"/>
          </p:cNvSpPr>
          <p:nvPr>
            <p:ph type="dt" sz="half" idx="10"/>
          </p:nvPr>
        </p:nvSpPr>
        <p:spPr/>
        <p:txBody>
          <a:bodyPr/>
          <a:lstStyle/>
          <a:p>
            <a:r>
              <a:rPr lang="en-US" smtClean="0"/>
              <a:t>26th  CEOS Plenary – Bengaluru, India - 24-27 Oct. 2012</a:t>
            </a:r>
            <a:endParaRPr lang="en-US"/>
          </a:p>
        </p:txBody>
      </p:sp>
      <p:sp>
        <p:nvSpPr>
          <p:cNvPr id="4" name="Footer Placeholder 3"/>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83543330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Text Box 8"/>
          <p:cNvSpPr txBox="1">
            <a:spLocks noChangeArrowheads="1"/>
          </p:cNvSpPr>
          <p:nvPr/>
        </p:nvSpPr>
        <p:spPr bwMode="auto">
          <a:xfrm>
            <a:off x="3419475" y="1125538"/>
            <a:ext cx="31511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sz="4400" smtClean="0">
                <a:solidFill>
                  <a:schemeClr val="bg1"/>
                </a:solidFill>
              </a:rPr>
              <a:t>Thank you</a:t>
            </a:r>
            <a:r>
              <a:rPr lang="en-GB" sz="1800" smtClean="0">
                <a:solidFill>
                  <a:schemeClr val="bg1"/>
                </a:solidFill>
              </a:rPr>
              <a:t> ….</a:t>
            </a:r>
          </a:p>
        </p:txBody>
      </p:sp>
      <p:sp>
        <p:nvSpPr>
          <p:cNvPr id="2" name="TextBox 1"/>
          <p:cNvSpPr txBox="1"/>
          <p:nvPr/>
        </p:nvSpPr>
        <p:spPr>
          <a:xfrm>
            <a:off x="2195735" y="188640"/>
            <a:ext cx="6696745" cy="1138773"/>
          </a:xfrm>
          <a:prstGeom prst="rect">
            <a:avLst/>
          </a:prstGeom>
          <a:noFill/>
        </p:spPr>
        <p:txBody>
          <a:bodyPr wrap="square" rtlCol="0">
            <a:spAutoFit/>
          </a:bodyPr>
          <a:lstStyle/>
          <a:p>
            <a:r>
              <a:rPr lang="en-GB" sz="3200" b="1" i="1" dirty="0" smtClean="0"/>
              <a:t>THANK YOU !!!!</a:t>
            </a:r>
          </a:p>
          <a:p>
            <a:endParaRPr lang="en-GB" dirty="0"/>
          </a:p>
          <a:p>
            <a:endParaRPr lang="en-GB" dirty="0" smtClean="0"/>
          </a:p>
        </p:txBody>
      </p:sp>
      <p:pic>
        <p:nvPicPr>
          <p:cNvPr id="1026" name="Picture 2" descr="Abandoned Disaster City Beich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484" y="1887538"/>
            <a:ext cx="5681836" cy="4297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93967" y="6278676"/>
            <a:ext cx="4006225" cy="369332"/>
          </a:xfrm>
          <a:prstGeom prst="rect">
            <a:avLst/>
          </a:prstGeom>
          <a:solidFill>
            <a:schemeClr val="bg1">
              <a:lumMod val="65000"/>
            </a:schemeClr>
          </a:solidFill>
        </p:spPr>
        <p:txBody>
          <a:bodyPr wrap="none" rtlCol="0">
            <a:spAutoFit/>
          </a:bodyPr>
          <a:lstStyle/>
          <a:p>
            <a:r>
              <a:rPr lang="en-GB" dirty="0" smtClean="0"/>
              <a:t>2008 earthquake in </a:t>
            </a:r>
            <a:r>
              <a:rPr lang="en-GB" dirty="0" err="1" smtClean="0"/>
              <a:t>Beichuan</a:t>
            </a:r>
            <a:r>
              <a:rPr lang="en-GB" dirty="0" smtClean="0"/>
              <a:t> (China)</a:t>
            </a:r>
            <a:endParaRPr lang="en-GB" dirty="0"/>
          </a:p>
        </p:txBody>
      </p:sp>
      <p:sp>
        <p:nvSpPr>
          <p:cNvPr id="5" name="TextBox 4"/>
          <p:cNvSpPr txBox="1"/>
          <p:nvPr/>
        </p:nvSpPr>
        <p:spPr>
          <a:xfrm>
            <a:off x="7180915" y="6355620"/>
            <a:ext cx="1279517" cy="246221"/>
          </a:xfrm>
          <a:prstGeom prst="rect">
            <a:avLst/>
          </a:prstGeom>
          <a:noFill/>
        </p:spPr>
        <p:txBody>
          <a:bodyPr wrap="none" rtlCol="0">
            <a:spAutoFit/>
          </a:bodyPr>
          <a:lstStyle/>
          <a:p>
            <a:r>
              <a:rPr lang="en-GB" sz="1000" dirty="0" smtClean="0"/>
              <a:t>© weburbanist.com</a:t>
            </a:r>
            <a:endParaRPr lang="en-GB" sz="1000" dirty="0"/>
          </a:p>
        </p:txBody>
      </p:sp>
      <p:sp>
        <p:nvSpPr>
          <p:cNvPr id="4" name="TextBox 3"/>
          <p:cNvSpPr txBox="1"/>
          <p:nvPr/>
        </p:nvSpPr>
        <p:spPr>
          <a:xfrm>
            <a:off x="683568" y="1017210"/>
            <a:ext cx="8092728" cy="646331"/>
          </a:xfrm>
          <a:prstGeom prst="rect">
            <a:avLst/>
          </a:prstGeom>
          <a:noFill/>
        </p:spPr>
        <p:txBody>
          <a:bodyPr wrap="none" rtlCol="0">
            <a:spAutoFit/>
          </a:bodyPr>
          <a:lstStyle/>
          <a:p>
            <a:r>
              <a:rPr lang="en-GB" b="1" dirty="0" smtClean="0">
                <a:solidFill>
                  <a:srgbClr val="0070C0"/>
                </a:solidFill>
              </a:rPr>
              <a:t>…  And many thanks to the Agencies that have contributed to that study</a:t>
            </a:r>
            <a:endParaRPr lang="en-GB" b="1" u="sng" dirty="0">
              <a:solidFill>
                <a:srgbClr val="0070C0"/>
              </a:solidFill>
            </a:endParaRPr>
          </a:p>
          <a:p>
            <a:endParaRPr lang="en-GB" b="1" dirty="0">
              <a:solidFill>
                <a:srgbClr val="0070C0"/>
              </a:solidFill>
            </a:endParaRPr>
          </a:p>
        </p:txBody>
      </p:sp>
      <p:sp>
        <p:nvSpPr>
          <p:cNvPr id="6" name="Date Placeholder 5"/>
          <p:cNvSpPr>
            <a:spLocks noGrp="1"/>
          </p:cNvSpPr>
          <p:nvPr>
            <p:ph type="dt" sz="half" idx="10"/>
          </p:nvPr>
        </p:nvSpPr>
        <p:spPr/>
        <p:txBody>
          <a:bodyPr/>
          <a:lstStyle/>
          <a:p>
            <a:r>
              <a:rPr lang="en-US" smtClean="0"/>
              <a:t>26th  CEOS Plenary – Bengaluru, India - 24-27 Oct. 2012</a:t>
            </a:r>
            <a:endParaRPr lang="en-US"/>
          </a:p>
        </p:txBody>
      </p:sp>
      <p:sp>
        <p:nvSpPr>
          <p:cNvPr id="7" name="Footer Placeholder 6"/>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1816225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171400"/>
            <a:ext cx="8229600" cy="1143001"/>
          </a:xfrm>
        </p:spPr>
        <p:txBody>
          <a:bodyPr>
            <a:normAutofit fontScale="90000"/>
          </a:bodyPr>
          <a:lstStyle/>
          <a:p>
            <a:r>
              <a:rPr lang="en-US" sz="3600" dirty="0" smtClean="0"/>
              <a:t>Increasing Politicians’ </a:t>
            </a:r>
            <a:br>
              <a:rPr lang="en-US" sz="3600" dirty="0" smtClean="0"/>
            </a:br>
            <a:r>
              <a:rPr lang="en-US" sz="3600" dirty="0" smtClean="0"/>
              <a:t>Interest in DRM</a:t>
            </a:r>
            <a:endParaRPr lang="en-US" sz="3600" dirty="0"/>
          </a:p>
        </p:txBody>
      </p:sp>
      <p:sp>
        <p:nvSpPr>
          <p:cNvPr id="3" name="Content Placeholder 2"/>
          <p:cNvSpPr>
            <a:spLocks noGrp="1"/>
          </p:cNvSpPr>
          <p:nvPr>
            <p:ph idx="1"/>
          </p:nvPr>
        </p:nvSpPr>
        <p:spPr>
          <a:xfrm>
            <a:off x="2531070" y="838200"/>
            <a:ext cx="6552728" cy="3560210"/>
          </a:xfrm>
          <a:solidFill>
            <a:schemeClr val="bg1">
              <a:lumMod val="85000"/>
            </a:schemeClr>
          </a:solidFill>
        </p:spPr>
        <p:txBody>
          <a:bodyPr/>
          <a:lstStyle/>
          <a:p>
            <a:pPr marL="0" indent="0">
              <a:buNone/>
            </a:pPr>
            <a:r>
              <a:rPr lang="en-US" sz="2400" dirty="0" smtClean="0"/>
              <a:t>DRM gaining more political importance for economic, political and geopolitical reasons</a:t>
            </a:r>
          </a:p>
          <a:p>
            <a:pPr marL="285750"/>
            <a:r>
              <a:rPr lang="en-US" sz="1600" b="1" dirty="0"/>
              <a:t>2010, 385 natural disasters</a:t>
            </a:r>
            <a:r>
              <a:rPr lang="en-US" sz="1600" dirty="0"/>
              <a:t>:   297 000 people killed worldwide, 217.0 million others affected,  $ 123.9 billion of economic damages. </a:t>
            </a:r>
            <a:endParaRPr lang="en-US" sz="1600" dirty="0" smtClean="0"/>
          </a:p>
          <a:p>
            <a:pPr marL="285750"/>
            <a:r>
              <a:rPr lang="en-US" sz="1600" b="1" dirty="0" smtClean="0"/>
              <a:t>Increase of economic impacts:</a:t>
            </a:r>
            <a:r>
              <a:rPr lang="en-US" sz="1600" dirty="0" smtClean="0"/>
              <a:t>   growing urbanization (x2 in 2050) + increasing  number of extreme events (x3 in 2100). </a:t>
            </a:r>
          </a:p>
          <a:p>
            <a:pPr marL="285750"/>
            <a:endParaRPr lang="en-US" sz="1600" dirty="0" smtClean="0"/>
          </a:p>
          <a:p>
            <a:pPr marL="285750"/>
            <a:r>
              <a:rPr lang="en-US" sz="1600" dirty="0" smtClean="0"/>
              <a:t>Politicians very sensitive to consequences of disasters ; want to show leadership when a crisis strikes. </a:t>
            </a:r>
          </a:p>
          <a:p>
            <a:pPr marL="285750"/>
            <a:endParaRPr lang="en-US" sz="1600" dirty="0" smtClean="0"/>
          </a:p>
          <a:p>
            <a:pPr marL="285750"/>
            <a:r>
              <a:rPr lang="en-US" sz="1600" dirty="0"/>
              <a:t>H</a:t>
            </a:r>
            <a:r>
              <a:rPr lang="en-US" sz="1600" dirty="0" smtClean="0"/>
              <a:t>umanitarian aid can be motivated by governments’ will  to increase their influence in devastated regions.</a:t>
            </a:r>
          </a:p>
          <a:p>
            <a:pPr marL="800100" lvl="2" indent="0">
              <a:buNone/>
            </a:pPr>
            <a:endParaRPr lang="en-US" sz="1600" dirty="0" smtClean="0"/>
          </a:p>
        </p:txBody>
      </p:sp>
      <p:sp>
        <p:nvSpPr>
          <p:cNvPr id="5" name="AutoShape 2" descr="http://www.dw-world.de/image/0,,1689828_1,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6" descr="http://assets.nydailynews.com/polopoly_fs/1.176581!/img/httpImag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21" y="980728"/>
            <a:ext cx="2175822" cy="16329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79512" y="2627620"/>
            <a:ext cx="2157926" cy="338554"/>
          </a:xfrm>
          <a:prstGeom prst="rect">
            <a:avLst/>
          </a:prstGeom>
          <a:solidFill>
            <a:schemeClr val="accent5"/>
          </a:solidFill>
          <a:ln>
            <a:solidFill>
              <a:schemeClr val="accent1">
                <a:lumMod val="90000"/>
              </a:schemeClr>
            </a:solidFill>
          </a:ln>
        </p:spPr>
        <p:txBody>
          <a:bodyPr wrap="square" rtlCol="0">
            <a:spAutoFit/>
          </a:bodyPr>
          <a:lstStyle/>
          <a:p>
            <a:r>
              <a:rPr lang="en-GB" sz="1600" dirty="0" smtClean="0"/>
              <a:t>Bill Clinton in Haiti</a:t>
            </a:r>
            <a:endParaRPr lang="en-US" sz="1600" dirty="0"/>
          </a:p>
        </p:txBody>
      </p:sp>
      <p:sp>
        <p:nvSpPr>
          <p:cNvPr id="15" name="TextBox 14"/>
          <p:cNvSpPr txBox="1"/>
          <p:nvPr/>
        </p:nvSpPr>
        <p:spPr>
          <a:xfrm>
            <a:off x="84310" y="2393618"/>
            <a:ext cx="1175322" cy="276999"/>
          </a:xfrm>
          <a:prstGeom prst="rect">
            <a:avLst/>
          </a:prstGeom>
          <a:noFill/>
        </p:spPr>
        <p:txBody>
          <a:bodyPr wrap="none" rtlCol="0">
            <a:spAutoFit/>
          </a:bodyPr>
          <a:lstStyle/>
          <a:p>
            <a:r>
              <a:rPr lang="en-GB" sz="1200" dirty="0" smtClean="0">
                <a:solidFill>
                  <a:schemeClr val="bg1"/>
                </a:solidFill>
              </a:rPr>
              <a:t>© </a:t>
            </a:r>
            <a:r>
              <a:rPr lang="en-GB" sz="1200" dirty="0" err="1" smtClean="0">
                <a:solidFill>
                  <a:schemeClr val="bg1"/>
                </a:solidFill>
              </a:rPr>
              <a:t>nydailynews</a:t>
            </a:r>
            <a:endParaRPr lang="en-US" sz="1200" dirty="0">
              <a:solidFill>
                <a:schemeClr val="bg1"/>
              </a:solidFill>
            </a:endParaRPr>
          </a:p>
        </p:txBody>
      </p:sp>
      <p:grpSp>
        <p:nvGrpSpPr>
          <p:cNvPr id="9" name="Group 8"/>
          <p:cNvGrpSpPr/>
          <p:nvPr/>
        </p:nvGrpSpPr>
        <p:grpSpPr>
          <a:xfrm>
            <a:off x="35496" y="5283411"/>
            <a:ext cx="2301942" cy="1529965"/>
            <a:chOff x="35496" y="3816829"/>
            <a:chExt cx="2301942" cy="1529965"/>
          </a:xfrm>
        </p:grpSpPr>
        <p:pic>
          <p:nvPicPr>
            <p:cNvPr id="22" name="Picture 4" descr="http://www.jackofallthoughts.com/wp-content/uploads/2010/05/bush_katri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01" y="3816829"/>
              <a:ext cx="2187037" cy="151042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5496" y="5085184"/>
              <a:ext cx="2050561" cy="261610"/>
            </a:xfrm>
            <a:prstGeom prst="rect">
              <a:avLst/>
            </a:prstGeom>
            <a:noFill/>
          </p:spPr>
          <p:txBody>
            <a:bodyPr wrap="none" rtlCol="0">
              <a:spAutoFit/>
            </a:bodyPr>
            <a:lstStyle/>
            <a:p>
              <a:r>
                <a:rPr lang="en-US" sz="1100" dirty="0" smtClean="0">
                  <a:solidFill>
                    <a:schemeClr val="bg1"/>
                  </a:solidFill>
                </a:rPr>
                <a:t>© www.jackofallthoughts.com</a:t>
              </a:r>
              <a:endParaRPr lang="en-US" sz="1100" dirty="0">
                <a:solidFill>
                  <a:schemeClr val="bg1"/>
                </a:solidFill>
              </a:endParaRPr>
            </a:p>
          </p:txBody>
        </p:sp>
      </p:grpSp>
      <p:pic>
        <p:nvPicPr>
          <p:cNvPr id="11" name="Picture 2" descr="http://www.busoknoz.com/images/bush-katri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96" y="3212976"/>
            <a:ext cx="2168031" cy="18379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50401" y="5034662"/>
            <a:ext cx="2157926" cy="338554"/>
          </a:xfrm>
          <a:prstGeom prst="rect">
            <a:avLst/>
          </a:prstGeom>
          <a:solidFill>
            <a:schemeClr val="accent5"/>
          </a:solidFill>
          <a:ln>
            <a:solidFill>
              <a:schemeClr val="accent1">
                <a:lumMod val="90000"/>
              </a:schemeClr>
            </a:solidFill>
          </a:ln>
        </p:spPr>
        <p:txBody>
          <a:bodyPr wrap="square" rtlCol="0">
            <a:spAutoFit/>
          </a:bodyPr>
          <a:lstStyle/>
          <a:p>
            <a:r>
              <a:rPr lang="en-GB" sz="1600" dirty="0" smtClean="0"/>
              <a:t>Bush - Katrina</a:t>
            </a:r>
            <a:endParaRPr lang="en-US" sz="1600" dirty="0"/>
          </a:p>
        </p:txBody>
      </p:sp>
      <p:grpSp>
        <p:nvGrpSpPr>
          <p:cNvPr id="1025" name="Group 1024"/>
          <p:cNvGrpSpPr/>
          <p:nvPr/>
        </p:nvGrpSpPr>
        <p:grpSpPr>
          <a:xfrm>
            <a:off x="2555777" y="4396922"/>
            <a:ext cx="3240360" cy="2454926"/>
            <a:chOff x="2555777" y="4396922"/>
            <a:chExt cx="3240360" cy="2454926"/>
          </a:xfrm>
        </p:grpSpPr>
        <p:pic>
          <p:nvPicPr>
            <p:cNvPr id="1028" name="Picture 4" descr="German Chancellor Gerhard Schröder, left, wears rubber boots as he walks in the mud of a flood-striken street in Grimma, eastern Germany, in this Aug. 14, 2002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0590" y="4396922"/>
              <a:ext cx="2053985" cy="214211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090590" y="6590803"/>
              <a:ext cx="1251125" cy="211539"/>
            </a:xfrm>
            <a:prstGeom prst="rect">
              <a:avLst/>
            </a:prstGeom>
            <a:noFill/>
          </p:spPr>
          <p:txBody>
            <a:bodyPr wrap="none" rtlCol="0">
              <a:spAutoFit/>
            </a:bodyPr>
            <a:lstStyle/>
            <a:p>
              <a:r>
                <a:rPr lang="en-GB" sz="1200" dirty="0" smtClean="0">
                  <a:solidFill>
                    <a:schemeClr val="bg1"/>
                  </a:solidFill>
                </a:rPr>
                <a:t>© Deutsche </a:t>
              </a:r>
              <a:r>
                <a:rPr lang="en-GB" sz="1200" dirty="0" err="1" smtClean="0">
                  <a:solidFill>
                    <a:schemeClr val="bg1"/>
                  </a:solidFill>
                </a:rPr>
                <a:t>Welle</a:t>
              </a:r>
              <a:endParaRPr lang="en-US" sz="1200" dirty="0">
                <a:solidFill>
                  <a:schemeClr val="bg1"/>
                </a:solidFill>
              </a:endParaRPr>
            </a:p>
          </p:txBody>
        </p:sp>
        <p:sp>
          <p:nvSpPr>
            <p:cNvPr id="29" name="TextBox 28"/>
            <p:cNvSpPr txBox="1"/>
            <p:nvPr/>
          </p:nvSpPr>
          <p:spPr>
            <a:xfrm>
              <a:off x="2555777" y="6513294"/>
              <a:ext cx="3240360" cy="338554"/>
            </a:xfrm>
            <a:prstGeom prst="rect">
              <a:avLst/>
            </a:prstGeom>
            <a:solidFill>
              <a:schemeClr val="accent5"/>
            </a:solidFill>
            <a:ln>
              <a:solidFill>
                <a:schemeClr val="accent1">
                  <a:lumMod val="90000"/>
                </a:schemeClr>
              </a:solidFill>
            </a:ln>
          </p:spPr>
          <p:txBody>
            <a:bodyPr wrap="square" rtlCol="0">
              <a:spAutoFit/>
            </a:bodyPr>
            <a:lstStyle/>
            <a:p>
              <a:r>
                <a:rPr lang="en-GB" sz="1600" dirty="0" err="1" smtClean="0"/>
                <a:t>Schröder</a:t>
              </a:r>
              <a:r>
                <a:rPr lang="en-GB" sz="1600" dirty="0" smtClean="0"/>
                <a:t> – Flood Elbe River </a:t>
              </a:r>
              <a:r>
                <a:rPr lang="en-GB" sz="1200" dirty="0" smtClean="0"/>
                <a:t>2002</a:t>
              </a:r>
              <a:endParaRPr lang="en-US" sz="1200" dirty="0"/>
            </a:p>
          </p:txBody>
        </p:sp>
      </p:grpSp>
      <p:pic>
        <p:nvPicPr>
          <p:cNvPr id="36" name="Picture 8" descr="https://haitiquake-archive.unlb.org/Picture%20Library/10-01-14-PAP-MINUSTAH-arrival%20of%20humanitarian%20aid%20to%20the%20airpor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6137" y="4437112"/>
            <a:ext cx="3047702" cy="208047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5924815" y="6165304"/>
            <a:ext cx="1444626" cy="369332"/>
          </a:xfrm>
          <a:prstGeom prst="rect">
            <a:avLst/>
          </a:prstGeom>
          <a:noFill/>
        </p:spPr>
        <p:txBody>
          <a:bodyPr wrap="none" rtlCol="0">
            <a:spAutoFit/>
          </a:bodyPr>
          <a:lstStyle/>
          <a:p>
            <a:r>
              <a:rPr lang="en-GB" dirty="0" smtClean="0">
                <a:solidFill>
                  <a:schemeClr val="bg1"/>
                </a:solidFill>
              </a:rPr>
              <a:t>© </a:t>
            </a:r>
            <a:r>
              <a:rPr lang="en-GB" sz="1200" dirty="0" smtClean="0">
                <a:solidFill>
                  <a:schemeClr val="bg1"/>
                </a:solidFill>
              </a:rPr>
              <a:t>United</a:t>
            </a:r>
            <a:r>
              <a:rPr lang="en-GB" dirty="0" smtClean="0">
                <a:solidFill>
                  <a:schemeClr val="bg1"/>
                </a:solidFill>
              </a:rPr>
              <a:t> </a:t>
            </a:r>
            <a:r>
              <a:rPr lang="en-GB" sz="1200" dirty="0" smtClean="0">
                <a:solidFill>
                  <a:schemeClr val="bg1"/>
                </a:solidFill>
              </a:rPr>
              <a:t>Nations</a:t>
            </a:r>
            <a:endParaRPr lang="en-US" sz="1200" dirty="0">
              <a:solidFill>
                <a:schemeClr val="bg1"/>
              </a:solidFill>
            </a:endParaRPr>
          </a:p>
        </p:txBody>
      </p:sp>
      <p:sp>
        <p:nvSpPr>
          <p:cNvPr id="1026" name="TextBox 1025"/>
          <p:cNvSpPr txBox="1"/>
          <p:nvPr/>
        </p:nvSpPr>
        <p:spPr>
          <a:xfrm>
            <a:off x="107504" y="4725144"/>
            <a:ext cx="955711" cy="276999"/>
          </a:xfrm>
          <a:prstGeom prst="rect">
            <a:avLst/>
          </a:prstGeom>
          <a:noFill/>
        </p:spPr>
        <p:txBody>
          <a:bodyPr wrap="none" rtlCol="0">
            <a:spAutoFit/>
          </a:bodyPr>
          <a:lstStyle/>
          <a:p>
            <a:r>
              <a:rPr lang="en-GB" sz="1200" dirty="0" smtClean="0">
                <a:solidFill>
                  <a:schemeClr val="bg1"/>
                </a:solidFill>
              </a:rPr>
              <a:t>© </a:t>
            </a:r>
            <a:r>
              <a:rPr lang="en-GB" sz="1200" dirty="0" err="1" smtClean="0">
                <a:solidFill>
                  <a:schemeClr val="bg1"/>
                </a:solidFill>
              </a:rPr>
              <a:t>Skynews</a:t>
            </a:r>
            <a:endParaRPr lang="en-US" sz="1200" dirty="0">
              <a:solidFill>
                <a:schemeClr val="bg1"/>
              </a:solidFill>
            </a:endParaRPr>
          </a:p>
        </p:txBody>
      </p:sp>
      <p:sp>
        <p:nvSpPr>
          <p:cNvPr id="39" name="TextBox 38"/>
          <p:cNvSpPr txBox="1"/>
          <p:nvPr/>
        </p:nvSpPr>
        <p:spPr>
          <a:xfrm>
            <a:off x="3158984" y="6248345"/>
            <a:ext cx="1413016" cy="276999"/>
          </a:xfrm>
          <a:prstGeom prst="rect">
            <a:avLst/>
          </a:prstGeom>
          <a:noFill/>
        </p:spPr>
        <p:txBody>
          <a:bodyPr wrap="none" rtlCol="0">
            <a:spAutoFit/>
          </a:bodyPr>
          <a:lstStyle/>
          <a:p>
            <a:r>
              <a:rPr lang="en-GB" sz="1200" dirty="0" smtClean="0">
                <a:solidFill>
                  <a:schemeClr val="bg1"/>
                </a:solidFill>
              </a:rPr>
              <a:t>© Deutsche </a:t>
            </a:r>
            <a:r>
              <a:rPr lang="en-GB" sz="1200" dirty="0" err="1" smtClean="0">
                <a:solidFill>
                  <a:schemeClr val="bg1"/>
                </a:solidFill>
              </a:rPr>
              <a:t>Welle</a:t>
            </a:r>
            <a:endParaRPr lang="en-US" sz="1200" dirty="0">
              <a:solidFill>
                <a:schemeClr val="bg1"/>
              </a:solidFill>
            </a:endParaRPr>
          </a:p>
        </p:txBody>
      </p:sp>
      <p:sp>
        <p:nvSpPr>
          <p:cNvPr id="40" name="TextBox 39"/>
          <p:cNvSpPr txBox="1"/>
          <p:nvPr/>
        </p:nvSpPr>
        <p:spPr>
          <a:xfrm>
            <a:off x="5796137" y="6522875"/>
            <a:ext cx="3168351" cy="338554"/>
          </a:xfrm>
          <a:prstGeom prst="rect">
            <a:avLst/>
          </a:prstGeom>
          <a:solidFill>
            <a:schemeClr val="accent5"/>
          </a:solidFill>
          <a:ln>
            <a:solidFill>
              <a:schemeClr val="accent1">
                <a:lumMod val="90000"/>
              </a:schemeClr>
            </a:solidFill>
          </a:ln>
        </p:spPr>
        <p:txBody>
          <a:bodyPr wrap="square" rtlCol="0">
            <a:spAutoFit/>
          </a:bodyPr>
          <a:lstStyle/>
          <a:p>
            <a:r>
              <a:rPr lang="en-GB" sz="1600" dirty="0" smtClean="0"/>
              <a:t>Aid from Jordan - Haiti</a:t>
            </a:r>
            <a:endParaRPr lang="en-US" sz="1600" dirty="0"/>
          </a:p>
        </p:txBody>
      </p:sp>
    </p:spTree>
    <p:extLst>
      <p:ext uri="{BB962C8B-B14F-4D97-AF65-F5344CB8AC3E}">
        <p14:creationId xmlns:p14="http://schemas.microsoft.com/office/powerpoint/2010/main" val="2873073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0265"/>
            <a:ext cx="8784976" cy="1143001"/>
          </a:xfrm>
        </p:spPr>
        <p:txBody>
          <a:bodyPr>
            <a:normAutofit fontScale="90000"/>
          </a:bodyPr>
          <a:lstStyle/>
          <a:p>
            <a:r>
              <a:rPr lang="en-US" sz="3600" b="1" dirty="0" smtClean="0"/>
              <a:t>Increasing </a:t>
            </a:r>
            <a:r>
              <a:rPr lang="en-US" sz="3600" b="1" dirty="0" err="1" smtClean="0"/>
              <a:t>Organisations’</a:t>
            </a:r>
            <a:r>
              <a:rPr lang="en-US" sz="3600" b="1" dirty="0" smtClean="0"/>
              <a:t> </a:t>
            </a:r>
            <a:br>
              <a:rPr lang="en-US" sz="3600" b="1" dirty="0" smtClean="0"/>
            </a:br>
            <a:r>
              <a:rPr lang="en-US" sz="3600" b="1" dirty="0" smtClean="0"/>
              <a:t>Interest in DRM</a:t>
            </a:r>
            <a:endParaRPr lang="en-US" sz="3600" b="1" dirty="0"/>
          </a:p>
        </p:txBody>
      </p:sp>
      <p:sp>
        <p:nvSpPr>
          <p:cNvPr id="3" name="Content Placeholder 2"/>
          <p:cNvSpPr>
            <a:spLocks noGrp="1"/>
          </p:cNvSpPr>
          <p:nvPr>
            <p:ph idx="1"/>
          </p:nvPr>
        </p:nvSpPr>
        <p:spPr>
          <a:xfrm>
            <a:off x="66328" y="1414431"/>
            <a:ext cx="8435280" cy="5112568"/>
          </a:xfrm>
        </p:spPr>
        <p:txBody>
          <a:bodyPr/>
          <a:lstStyle/>
          <a:p>
            <a:pPr marL="0" indent="0">
              <a:buNone/>
            </a:pPr>
            <a:r>
              <a:rPr lang="en-US" sz="2400" dirty="0" smtClean="0"/>
              <a:t>Growing international engagement (financial, programmatic, ..) by international organizations e.g. World Bank, UN agencies, EC, G8,..</a:t>
            </a:r>
          </a:p>
          <a:p>
            <a:pPr marL="400050" lvl="1" indent="0">
              <a:buNone/>
            </a:pPr>
            <a:r>
              <a:rPr lang="en-US" sz="1600" b="1" dirty="0" smtClean="0">
                <a:solidFill>
                  <a:schemeClr val="accent2"/>
                </a:solidFill>
              </a:rPr>
              <a:t>- World Bank</a:t>
            </a:r>
            <a:r>
              <a:rPr lang="en-US" sz="1600" dirty="0" smtClean="0"/>
              <a:t>: Natural </a:t>
            </a:r>
            <a:r>
              <a:rPr lang="en-US" sz="1600" dirty="0"/>
              <a:t>disaster assistance : about 10% of total </a:t>
            </a:r>
            <a:r>
              <a:rPr lang="en-US" sz="1600" dirty="0" smtClean="0"/>
              <a:t>WB commitments </a:t>
            </a:r>
            <a:r>
              <a:rPr lang="en-US" sz="1600" dirty="0"/>
              <a:t>between 1984 and 2005. Since 1980, more than 500 operations (US$40 billion</a:t>
            </a:r>
            <a:r>
              <a:rPr lang="en-US" sz="1600" dirty="0" smtClean="0"/>
              <a:t>). </a:t>
            </a:r>
          </a:p>
          <a:p>
            <a:pPr marL="400050" lvl="1" indent="0">
              <a:buNone/>
            </a:pPr>
            <a:r>
              <a:rPr lang="en-US" sz="1600" b="1" dirty="0" smtClean="0"/>
              <a:t>- </a:t>
            </a:r>
            <a:r>
              <a:rPr lang="en-US" sz="1600" b="1" dirty="0">
                <a:solidFill>
                  <a:schemeClr val="accent2"/>
                </a:solidFill>
              </a:rPr>
              <a:t>UN International Strategy for Disaster Risk Reduction </a:t>
            </a:r>
            <a:r>
              <a:rPr lang="en-US" sz="1600" dirty="0"/>
              <a:t>(UNISDR) </a:t>
            </a:r>
            <a:r>
              <a:rPr lang="en-US" sz="1600" dirty="0" smtClean="0"/>
              <a:t>created in </a:t>
            </a:r>
            <a:r>
              <a:rPr lang="en-US" sz="1600" dirty="0"/>
              <a:t>2000</a:t>
            </a:r>
            <a:r>
              <a:rPr lang="en-US" sz="1600" dirty="0" smtClean="0"/>
              <a:t>.</a:t>
            </a:r>
          </a:p>
          <a:p>
            <a:pPr marL="400050" lvl="1" indent="0">
              <a:buNone/>
            </a:pPr>
            <a:r>
              <a:rPr lang="en-US" sz="1600" b="1" dirty="0">
                <a:solidFill>
                  <a:schemeClr val="accent2"/>
                </a:solidFill>
              </a:rPr>
              <a:t>- WMO Disaster Risk Reduction  </a:t>
            </a:r>
            <a:r>
              <a:rPr lang="en-US" sz="1600" dirty="0" smtClean="0"/>
              <a:t>started in 2003 (one of 4 GFCS’ priorities) </a:t>
            </a:r>
          </a:p>
          <a:p>
            <a:pPr marL="400050" lvl="1" indent="0">
              <a:buNone/>
            </a:pPr>
            <a:r>
              <a:rPr lang="en-GB" sz="1600" dirty="0" smtClean="0"/>
              <a:t>- </a:t>
            </a:r>
            <a:r>
              <a:rPr lang="en-GB" sz="1600" b="1" dirty="0" smtClean="0">
                <a:solidFill>
                  <a:schemeClr val="accent2"/>
                </a:solidFill>
              </a:rPr>
              <a:t>European Commission</a:t>
            </a:r>
            <a:r>
              <a:rPr lang="en-GB" sz="1600" dirty="0" smtClean="0"/>
              <a:t>: </a:t>
            </a:r>
            <a:r>
              <a:rPr lang="en-GB" sz="1600" u="sng" dirty="0" smtClean="0"/>
              <a:t>2007</a:t>
            </a:r>
            <a:r>
              <a:rPr lang="en-GB" sz="1600" dirty="0" smtClean="0"/>
              <a:t>: disaster prevention in Lisbon Treaty; </a:t>
            </a:r>
            <a:r>
              <a:rPr lang="en-US" sz="1600" u="sng" dirty="0" smtClean="0"/>
              <a:t>2010</a:t>
            </a:r>
            <a:r>
              <a:rPr lang="en-US" sz="1600" dirty="0" smtClean="0"/>
              <a:t>: </a:t>
            </a:r>
            <a:r>
              <a:rPr lang="en-US" sz="1600" dirty="0"/>
              <a:t>development of integrated approach to disaster management addressing response,  preparedness and prevention </a:t>
            </a:r>
            <a:r>
              <a:rPr lang="en-US" sz="1600" dirty="0" smtClean="0"/>
              <a:t>activities; </a:t>
            </a:r>
            <a:r>
              <a:rPr lang="en-US" sz="1600" u="sng" dirty="0"/>
              <a:t>2014-2020</a:t>
            </a:r>
            <a:r>
              <a:rPr lang="en-GB" sz="1600" dirty="0" smtClean="0"/>
              <a:t> </a:t>
            </a:r>
            <a:r>
              <a:rPr lang="en-US" sz="1600" dirty="0" smtClean="0"/>
              <a:t>€</a:t>
            </a:r>
            <a:r>
              <a:rPr lang="en-US" sz="1600" dirty="0"/>
              <a:t>455 million-budget proposed for Civil protection and future European Emergency Response </a:t>
            </a:r>
            <a:r>
              <a:rPr lang="en-US" sz="1600" dirty="0" smtClean="0"/>
              <a:t>Capacity </a:t>
            </a:r>
            <a:endParaRPr lang="en-US" sz="2000" dirty="0"/>
          </a:p>
        </p:txBody>
      </p:sp>
      <p:sp>
        <p:nvSpPr>
          <p:cNvPr id="4" name="Date Placeholder 3"/>
          <p:cNvSpPr>
            <a:spLocks noGrp="1"/>
          </p:cNvSpPr>
          <p:nvPr>
            <p:ph type="dt" sz="half" idx="10"/>
          </p:nvPr>
        </p:nvSpPr>
        <p:spPr/>
        <p:txBody>
          <a:bodyPr/>
          <a:lstStyle/>
          <a:p>
            <a:pPr>
              <a:defRPr/>
            </a:pPr>
            <a:r>
              <a:rPr lang="en-US" smtClean="0"/>
              <a:t>26th  CEOS Plenary – Bengaluru, India - 24-27 Oct. 2012</a:t>
            </a:r>
            <a:endParaRPr lang="en-GB" sz="1050"/>
          </a:p>
        </p:txBody>
      </p:sp>
      <p:pic>
        <p:nvPicPr>
          <p:cNvPr id="7" name="Picture 2" descr="http://i.dailymail.co.uk/i/pix/2010/08/16/article-1303457-0ACEC439000005DC-807_634x399.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696685"/>
            <a:ext cx="3312369" cy="18286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5536" y="6525344"/>
            <a:ext cx="3312370" cy="276999"/>
          </a:xfrm>
          <a:prstGeom prst="rect">
            <a:avLst/>
          </a:prstGeom>
          <a:solidFill>
            <a:schemeClr val="accent5"/>
          </a:solidFill>
        </p:spPr>
        <p:txBody>
          <a:bodyPr wrap="square" rtlCol="0">
            <a:spAutoFit/>
          </a:bodyPr>
          <a:lstStyle/>
          <a:p>
            <a:r>
              <a:rPr lang="en-US" sz="1200" i="1" dirty="0"/>
              <a:t>Ban Ki-Moon - Floods </a:t>
            </a:r>
            <a:r>
              <a:rPr lang="en-US" sz="1200" i="1" dirty="0" smtClean="0"/>
              <a:t> in Pakistan (2010)</a:t>
            </a:r>
            <a:endParaRPr lang="en-US" sz="1200" i="1" dirty="0"/>
          </a:p>
        </p:txBody>
      </p:sp>
      <p:pic>
        <p:nvPicPr>
          <p:cNvPr id="10" name="Picture 12" descr="http://www.lwd.org.kh/images/Slide1_1112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697594"/>
            <a:ext cx="4464495" cy="19669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83968" y="6536377"/>
            <a:ext cx="4464496" cy="276999"/>
          </a:xfrm>
          <a:prstGeom prst="rect">
            <a:avLst/>
          </a:prstGeom>
          <a:solidFill>
            <a:schemeClr val="accent5"/>
          </a:solidFill>
        </p:spPr>
        <p:txBody>
          <a:bodyPr wrap="square" rtlCol="0">
            <a:spAutoFit/>
          </a:bodyPr>
          <a:lstStyle/>
          <a:p>
            <a:r>
              <a:rPr lang="en-US" sz="1200" i="1" dirty="0" smtClean="0"/>
              <a:t>Humanitarian aid from EC to Cambodian </a:t>
            </a:r>
            <a:r>
              <a:rPr lang="en-US" sz="1200" i="1" dirty="0"/>
              <a:t>flood </a:t>
            </a:r>
            <a:r>
              <a:rPr lang="en-US" sz="1200" i="1" dirty="0" smtClean="0"/>
              <a:t>victims</a:t>
            </a:r>
            <a:r>
              <a:rPr lang="en-US" sz="1200" i="1" dirty="0"/>
              <a:t> </a:t>
            </a:r>
            <a:r>
              <a:rPr lang="en-US" sz="1200" i="1" dirty="0" smtClean="0"/>
              <a:t>(2011)</a:t>
            </a:r>
            <a:endParaRPr lang="en-US" sz="1200" i="1" dirty="0"/>
          </a:p>
        </p:txBody>
      </p:sp>
      <p:sp>
        <p:nvSpPr>
          <p:cNvPr id="5" name="Footer Placeholder 4"/>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4023004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875"/>
            <a:ext cx="6248400" cy="1143000"/>
          </a:xfrm>
        </p:spPr>
        <p:txBody>
          <a:bodyPr>
            <a:normAutofit fontScale="90000"/>
          </a:bodyPr>
          <a:lstStyle/>
          <a:p>
            <a:r>
              <a:rPr lang="en-GB" sz="4000" dirty="0" smtClean="0"/>
              <a:t>An Opportunity for Space Agencies</a:t>
            </a:r>
            <a:endParaRPr lang="en-US" sz="4000" dirty="0"/>
          </a:p>
        </p:txBody>
      </p:sp>
      <p:sp>
        <p:nvSpPr>
          <p:cNvPr id="3" name="Content Placeholder 2"/>
          <p:cNvSpPr>
            <a:spLocks noGrp="1"/>
          </p:cNvSpPr>
          <p:nvPr>
            <p:ph idx="1"/>
          </p:nvPr>
        </p:nvSpPr>
        <p:spPr>
          <a:xfrm>
            <a:off x="457200" y="1246981"/>
            <a:ext cx="8229600" cy="5001419"/>
          </a:xfrm>
        </p:spPr>
        <p:txBody>
          <a:bodyPr/>
          <a:lstStyle/>
          <a:p>
            <a:pPr marL="0" indent="0">
              <a:buNone/>
            </a:pPr>
            <a:r>
              <a:rPr lang="en-US" sz="2400" dirty="0" smtClean="0"/>
              <a:t>Growing political interest in DRM: might be an opportunity (and obligation ?) for space agencies to play a major role in near future</a:t>
            </a:r>
          </a:p>
          <a:p>
            <a:endParaRPr lang="en-US" sz="1200" dirty="0" smtClean="0"/>
          </a:p>
          <a:p>
            <a:r>
              <a:rPr lang="en-US" sz="1600" dirty="0" smtClean="0"/>
              <a:t>Recent major international conferences, publications and declarations from decision-makers explicitly refer to the necessity to increase the means of observations  including from satellites. </a:t>
            </a:r>
          </a:p>
          <a:p>
            <a:pPr marL="0" indent="0">
              <a:buNone/>
            </a:pPr>
            <a:endParaRPr lang="en-US" sz="1400" dirty="0" smtClean="0"/>
          </a:p>
          <a:p>
            <a:r>
              <a:rPr lang="en-US" sz="1600" dirty="0"/>
              <a:t>S</a:t>
            </a:r>
            <a:r>
              <a:rPr lang="en-US" sz="1600" dirty="0" smtClean="0"/>
              <a:t>pace agencies’  support to post-crisis response can still be improved (e.g. International Charter), but space agencies should be ready to respond to the current increasing political pressure to invest more in preparedness and prevention phases.</a:t>
            </a:r>
          </a:p>
          <a:p>
            <a:endParaRPr lang="en-US" sz="1400" dirty="0" smtClean="0"/>
          </a:p>
        </p:txBody>
      </p:sp>
      <p:sp>
        <p:nvSpPr>
          <p:cNvPr id="4" name="Date Placeholder 3"/>
          <p:cNvSpPr>
            <a:spLocks noGrp="1"/>
          </p:cNvSpPr>
          <p:nvPr>
            <p:ph type="dt" sz="half" idx="10"/>
          </p:nvPr>
        </p:nvSpPr>
        <p:spPr>
          <a:xfrm>
            <a:off x="457200" y="6410493"/>
            <a:ext cx="2133600" cy="310982"/>
          </a:xfrm>
        </p:spPr>
        <p:txBody>
          <a:bodyPr/>
          <a:lstStyle/>
          <a:p>
            <a:pPr>
              <a:defRPr/>
            </a:pPr>
            <a:r>
              <a:rPr lang="en-US" smtClean="0"/>
              <a:t>26th  CEOS Plenary – Bengaluru, India - 24-27 Oct. 2012</a:t>
            </a:r>
            <a:endParaRPr lang="en-GB" sz="1050"/>
          </a:p>
        </p:txBody>
      </p:sp>
      <p:pic>
        <p:nvPicPr>
          <p:cNvPr id="6" name="Picture 4" descr="http://www.preventionweb.net/files/1037_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660331"/>
            <a:ext cx="1801607" cy="2163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outhasia.oneworld.net/ImageCatalog/world-bank-disaster-re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18" y="4635492"/>
            <a:ext cx="1804982" cy="21778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isdrs.iisd.org/files/2011/03/HYOGO-FRAMEWO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648200"/>
            <a:ext cx="1726732" cy="21754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44209" y="4869160"/>
            <a:ext cx="2376264" cy="1169551"/>
          </a:xfrm>
          <a:prstGeom prst="rect">
            <a:avLst/>
          </a:prstGeom>
          <a:noFill/>
        </p:spPr>
        <p:txBody>
          <a:bodyPr wrap="square" rtlCol="0">
            <a:spAutoFit/>
          </a:bodyPr>
          <a:lstStyle/>
          <a:p>
            <a:r>
              <a:rPr lang="en-GB" sz="1400" b="1" i="1" u="sng" dirty="0" smtClean="0"/>
              <a:t>World Bank 2010 </a:t>
            </a:r>
            <a:r>
              <a:rPr lang="en-GB" sz="1400" b="1" i="1" u="sng" dirty="0"/>
              <a:t> </a:t>
            </a:r>
            <a:r>
              <a:rPr lang="en-GB" sz="1400" b="1" i="1" u="sng" dirty="0" smtClean="0"/>
              <a:t>report: </a:t>
            </a:r>
            <a:r>
              <a:rPr lang="en-US" sz="1400" b="1" i="1" dirty="0" smtClean="0"/>
              <a:t>Recommendations </a:t>
            </a:r>
            <a:r>
              <a:rPr lang="en-US" sz="1400" b="1" i="1" dirty="0"/>
              <a:t>to governments for better spending the funds allocated to DRM.</a:t>
            </a:r>
          </a:p>
        </p:txBody>
      </p:sp>
      <p:sp>
        <p:nvSpPr>
          <p:cNvPr id="5" name="Footer Placeholder 4"/>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1061728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petitev\Documents\DISASTER\DRM REPORT\timeline of main events for a Post-2015 Framework for Disaster Risk Redu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357478"/>
            <a:ext cx="7600950" cy="53664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003" y="4370832"/>
            <a:ext cx="1564134" cy="21336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8928" y="4504944"/>
            <a:ext cx="1573012" cy="2133601"/>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8628" y="4724400"/>
            <a:ext cx="1650051" cy="21335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88" y="1967887"/>
            <a:ext cx="1564138" cy="2220066"/>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grpSp>
        <p:nvGrpSpPr>
          <p:cNvPr id="16" name="Group 15"/>
          <p:cNvGrpSpPr/>
          <p:nvPr/>
        </p:nvGrpSpPr>
        <p:grpSpPr>
          <a:xfrm>
            <a:off x="6522720" y="2292096"/>
            <a:ext cx="2562543" cy="4431793"/>
            <a:chOff x="6522720" y="2292096"/>
            <a:chExt cx="2562543" cy="4431793"/>
          </a:xfrm>
        </p:grpSpPr>
        <p:pic>
          <p:nvPicPr>
            <p:cNvPr id="1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7845" y="4214271"/>
              <a:ext cx="1564138" cy="2220066"/>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bwMode="auto">
            <a:xfrm>
              <a:off x="7537502" y="5252119"/>
              <a:ext cx="707136" cy="158496"/>
            </a:xfrm>
            <a:prstGeom prst="rect">
              <a:avLst/>
            </a:prstGeom>
            <a:solidFill>
              <a:srgbClr val="AAD69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100" i="0" u="none" strike="noStrike" cap="none" normalizeH="0" baseline="0" dirty="0" smtClean="0">
                  <a:ln>
                    <a:noFill/>
                  </a:ln>
                  <a:solidFill>
                    <a:srgbClr val="BB6465"/>
                  </a:solidFill>
                  <a:effectLst/>
                  <a:latin typeface="NotesStyle-BoldTf" pitchFamily="2" charset="0"/>
                  <a:cs typeface="Times New Roman" pitchFamily="18" charset="0"/>
                </a:rPr>
                <a:t>2015-2025</a:t>
              </a:r>
            </a:p>
          </p:txBody>
        </p:sp>
        <p:sp>
          <p:nvSpPr>
            <p:cNvPr id="12" name="Rounded Rectangle 11"/>
            <p:cNvSpPr/>
            <p:nvPr/>
          </p:nvSpPr>
          <p:spPr bwMode="auto">
            <a:xfrm>
              <a:off x="6522720" y="2292096"/>
              <a:ext cx="2562543" cy="4431793"/>
            </a:xfrm>
            <a:prstGeom prst="roundRect">
              <a:avLst/>
            </a:prstGeom>
            <a:noFill/>
            <a:ln w="317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19" name="TextBox 18"/>
            <p:cNvSpPr txBox="1"/>
            <p:nvPr/>
          </p:nvSpPr>
          <p:spPr>
            <a:xfrm>
              <a:off x="8327791" y="4585900"/>
              <a:ext cx="708848" cy="338554"/>
            </a:xfrm>
            <a:prstGeom prst="rect">
              <a:avLst/>
            </a:prstGeom>
            <a:solidFill>
              <a:schemeClr val="accent3"/>
            </a:solidFill>
          </p:spPr>
          <p:txBody>
            <a:bodyPr wrap="none" rtlCol="0">
              <a:spAutoFit/>
            </a:bodyPr>
            <a:lstStyle/>
            <a:p>
              <a:r>
                <a:rPr lang="en-GB" sz="1600" dirty="0" smtClean="0">
                  <a:solidFill>
                    <a:srgbClr val="FF0000"/>
                  </a:solidFill>
                  <a:latin typeface="Arial Black" pitchFamily="34" charset="0"/>
                </a:rPr>
                <a:t>NEW</a:t>
              </a:r>
              <a:endParaRPr lang="en-GB" sz="1600" dirty="0">
                <a:solidFill>
                  <a:srgbClr val="FF0000"/>
                </a:solidFill>
                <a:latin typeface="Arial Black" pitchFamily="34" charset="0"/>
              </a:endParaRPr>
            </a:p>
          </p:txBody>
        </p:sp>
        <p:sp>
          <p:nvSpPr>
            <p:cNvPr id="23" name="Rectangle 22"/>
            <p:cNvSpPr/>
            <p:nvPr/>
          </p:nvSpPr>
          <p:spPr bwMode="auto">
            <a:xfrm>
              <a:off x="7223356" y="4953415"/>
              <a:ext cx="707136" cy="158496"/>
            </a:xfrm>
            <a:prstGeom prst="rect">
              <a:avLst/>
            </a:prstGeom>
            <a:solidFill>
              <a:srgbClr val="AAD69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100" i="0" u="none" strike="noStrike" cap="none" normalizeH="0" baseline="0" dirty="0" smtClean="0">
                  <a:ln>
                    <a:noFill/>
                  </a:ln>
                  <a:solidFill>
                    <a:srgbClr val="BB6465"/>
                  </a:solidFill>
                  <a:effectLst/>
                  <a:latin typeface="NotesStyle-BoldTf" pitchFamily="2" charset="0"/>
                  <a:cs typeface="Times New Roman" pitchFamily="18" charset="0"/>
                </a:rPr>
                <a:t>POST</a:t>
              </a:r>
            </a:p>
          </p:txBody>
        </p:sp>
        <p:sp>
          <p:nvSpPr>
            <p:cNvPr id="14" name="Rectangle 13"/>
            <p:cNvSpPr/>
            <p:nvPr/>
          </p:nvSpPr>
          <p:spPr bwMode="auto">
            <a:xfrm>
              <a:off x="6718499" y="4886358"/>
              <a:ext cx="1573484" cy="1547979"/>
            </a:xfrm>
            <a:prstGeom prst="rect">
              <a:avLst/>
            </a:prstGeom>
            <a:solidFill>
              <a:schemeClr val="accent1">
                <a:alpha val="22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grpSp>
      <p:sp>
        <p:nvSpPr>
          <p:cNvPr id="5" name="Title 4"/>
          <p:cNvSpPr>
            <a:spLocks noGrp="1"/>
          </p:cNvSpPr>
          <p:nvPr>
            <p:ph type="title"/>
          </p:nvPr>
        </p:nvSpPr>
        <p:spPr>
          <a:xfrm>
            <a:off x="304800" y="-228600"/>
            <a:ext cx="8229600" cy="1143000"/>
          </a:xfrm>
        </p:spPr>
        <p:txBody>
          <a:bodyPr/>
          <a:lstStyle/>
          <a:p>
            <a:r>
              <a:rPr lang="en-GB" dirty="0"/>
              <a:t>Key Milestones in </a:t>
            </a:r>
            <a:r>
              <a:rPr lang="en-GB" dirty="0" smtClean="0"/>
              <a:t>DRM</a:t>
            </a:r>
            <a:endParaRPr lang="en-GB" dirty="0"/>
          </a:p>
        </p:txBody>
      </p:sp>
      <p:sp>
        <p:nvSpPr>
          <p:cNvPr id="7" name="Date Placeholder 6"/>
          <p:cNvSpPr>
            <a:spLocks noGrp="1"/>
          </p:cNvSpPr>
          <p:nvPr>
            <p:ph type="dt" sz="half" idx="10"/>
          </p:nvPr>
        </p:nvSpPr>
        <p:spPr/>
        <p:txBody>
          <a:bodyPr/>
          <a:lstStyle/>
          <a:p>
            <a:r>
              <a:rPr lang="en-US" smtClean="0"/>
              <a:t>26th  CEOS Plenary – Bengaluru, India - 24-27 Oct. 2012</a:t>
            </a:r>
            <a:endParaRPr lang="en-US"/>
          </a:p>
        </p:txBody>
      </p:sp>
      <p:sp>
        <p:nvSpPr>
          <p:cNvPr id="9" name="Footer Placeholder 8"/>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32517405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0825" y="188913"/>
            <a:ext cx="8229600" cy="1143000"/>
          </a:xfrm>
        </p:spPr>
        <p:txBody>
          <a:bodyPr/>
          <a:lstStyle/>
          <a:p>
            <a:pPr eaLnBrk="1" hangingPunct="1">
              <a:defRPr/>
            </a:pPr>
            <a:r>
              <a:rPr lang="en-GB" sz="4000" b="1" kern="1200" dirty="0"/>
              <a:t>Many Stakeholders</a:t>
            </a:r>
            <a:r>
              <a:rPr lang="en-GB" sz="3600" dirty="0" smtClean="0">
                <a:cs typeface="+mj-cs"/>
              </a:rPr>
              <a:t/>
            </a:r>
            <a:br>
              <a:rPr lang="en-GB" sz="3600" dirty="0" smtClean="0">
                <a:cs typeface="+mj-cs"/>
              </a:rPr>
            </a:br>
            <a:endParaRPr lang="en-GB" sz="2400" dirty="0" smtClean="0">
              <a:cs typeface="+mj-cs"/>
            </a:endParaRPr>
          </a:p>
        </p:txBody>
      </p:sp>
      <p:sp>
        <p:nvSpPr>
          <p:cNvPr id="21507" name="Rectangle 3"/>
          <p:cNvSpPr>
            <a:spLocks noGrp="1" noChangeArrowheads="1"/>
          </p:cNvSpPr>
          <p:nvPr>
            <p:ph type="body" idx="1"/>
          </p:nvPr>
        </p:nvSpPr>
        <p:spPr>
          <a:xfrm>
            <a:off x="179388" y="1369042"/>
            <a:ext cx="8496300" cy="3507758"/>
          </a:xfrm>
        </p:spPr>
        <p:txBody>
          <a:bodyPr>
            <a:normAutofit lnSpcReduction="10000"/>
          </a:bodyPr>
          <a:lstStyle/>
          <a:p>
            <a:pPr eaLnBrk="1" hangingPunct="1">
              <a:lnSpc>
                <a:spcPct val="90000"/>
              </a:lnSpc>
              <a:defRPr/>
            </a:pPr>
            <a:r>
              <a:rPr lang="en-GB" sz="2400" b="1" dirty="0" smtClean="0">
                <a:cs typeface="+mn-cs"/>
              </a:rPr>
              <a:t>National governments, Local authorities, Civil Protections Agencies</a:t>
            </a:r>
            <a:r>
              <a:rPr lang="en-GB" sz="2400" dirty="0" smtClean="0">
                <a:cs typeface="+mn-cs"/>
              </a:rPr>
              <a:t> (field teams and decision makers)</a:t>
            </a:r>
          </a:p>
          <a:p>
            <a:pPr eaLnBrk="1" hangingPunct="1">
              <a:lnSpc>
                <a:spcPct val="90000"/>
              </a:lnSpc>
              <a:defRPr/>
            </a:pPr>
            <a:endParaRPr lang="en-GB" sz="2400" dirty="0" smtClean="0">
              <a:cs typeface="+mn-cs"/>
            </a:endParaRPr>
          </a:p>
          <a:p>
            <a:pPr eaLnBrk="1" hangingPunct="1">
              <a:lnSpc>
                <a:spcPct val="90000"/>
              </a:lnSpc>
              <a:defRPr/>
            </a:pPr>
            <a:r>
              <a:rPr lang="en-GB" sz="2400" b="1" dirty="0" smtClean="0">
                <a:cs typeface="+mn-cs"/>
              </a:rPr>
              <a:t>The International Humanitarian community</a:t>
            </a:r>
          </a:p>
          <a:p>
            <a:pPr lvl="1" eaLnBrk="1" hangingPunct="1">
              <a:lnSpc>
                <a:spcPct val="90000"/>
              </a:lnSpc>
              <a:defRPr/>
            </a:pPr>
            <a:r>
              <a:rPr lang="en-GB" sz="2000" dirty="0" smtClean="0"/>
              <a:t>UN aid organisations (e.g. UN OCHA) and Red Cross/Red Crescent &amp; NGOs</a:t>
            </a:r>
          </a:p>
          <a:p>
            <a:pPr lvl="1" eaLnBrk="1" hangingPunct="1">
              <a:lnSpc>
                <a:spcPct val="90000"/>
              </a:lnSpc>
              <a:defRPr/>
            </a:pPr>
            <a:endParaRPr lang="en-GB" sz="2000" dirty="0" smtClean="0"/>
          </a:p>
          <a:p>
            <a:pPr eaLnBrk="1" hangingPunct="1">
              <a:lnSpc>
                <a:spcPct val="90000"/>
              </a:lnSpc>
              <a:buFont typeface="Arial"/>
              <a:buChar char="•"/>
              <a:defRPr/>
            </a:pPr>
            <a:r>
              <a:rPr lang="en-GB" sz="2400" b="1" dirty="0" smtClean="0">
                <a:cs typeface="+mn-cs"/>
              </a:rPr>
              <a:t>International Development Organisations </a:t>
            </a:r>
            <a:endParaRPr lang="en-GB" sz="2000" b="1" dirty="0" smtClean="0">
              <a:cs typeface="+mn-cs"/>
            </a:endParaRPr>
          </a:p>
          <a:p>
            <a:pPr lvl="1" eaLnBrk="1" hangingPunct="1">
              <a:lnSpc>
                <a:spcPct val="90000"/>
              </a:lnSpc>
              <a:defRPr/>
            </a:pPr>
            <a:r>
              <a:rPr lang="en-GB" sz="2000" dirty="0" smtClean="0"/>
              <a:t>World Bank, World Health Org., UN International Strategy for Disaster Reduction (ISDR), </a:t>
            </a:r>
            <a:r>
              <a:rPr lang="en-GB" sz="2000" dirty="0" err="1" smtClean="0"/>
              <a:t>etc</a:t>
            </a:r>
            <a:endParaRPr lang="en-GB" sz="2000" dirty="0" smtClean="0"/>
          </a:p>
        </p:txBody>
      </p:sp>
      <p:pic>
        <p:nvPicPr>
          <p:cNvPr id="7172" name="Picture 10" descr="Map of mainshock faul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4560271"/>
            <a:ext cx="2591643" cy="204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11"/>
          <p:cNvSpPr txBox="1">
            <a:spLocks noChangeArrowheads="1"/>
          </p:cNvSpPr>
          <p:nvPr/>
        </p:nvSpPr>
        <p:spPr bwMode="auto">
          <a:xfrm>
            <a:off x="107950" y="6597650"/>
            <a:ext cx="4321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1000">
                <a:ea typeface="ＭＳ Ｐゴシック" charset="0"/>
              </a:rPr>
              <a:t>From S.Toda (DPRI, Kyoto Univ.), R.Stein (USGS), V.Sevilgen (USGS)</a:t>
            </a:r>
            <a:r>
              <a:rPr lang="en-GB" sz="1400">
                <a:ea typeface="ＭＳ Ｐゴシック" charset="0"/>
              </a:rPr>
              <a:t> </a:t>
            </a:r>
          </a:p>
        </p:txBody>
      </p:sp>
      <p:sp>
        <p:nvSpPr>
          <p:cNvPr id="21516" name="Rectangle 12"/>
          <p:cNvSpPr>
            <a:spLocks noChangeArrowheads="1"/>
          </p:cNvSpPr>
          <p:nvPr/>
        </p:nvSpPr>
        <p:spPr bwMode="auto">
          <a:xfrm>
            <a:off x="5220072" y="4787056"/>
            <a:ext cx="3419475" cy="1944688"/>
          </a:xfrm>
          <a:prstGeom prst="rect">
            <a:avLst/>
          </a:prstGeom>
          <a:solidFill>
            <a:srgbClr val="C6CA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lvl="1" indent="-342900">
              <a:lnSpc>
                <a:spcPct val="90000"/>
              </a:lnSpc>
              <a:spcBef>
                <a:spcPct val="20000"/>
              </a:spcBef>
              <a:buFontTx/>
              <a:buChar char="•"/>
              <a:defRPr/>
            </a:pPr>
            <a:r>
              <a:rPr lang="en-GB" sz="2400" dirty="0">
                <a:solidFill>
                  <a:srgbClr val="000000"/>
                </a:solidFill>
                <a:ea typeface="ＭＳ Ｐゴシック" charset="0"/>
              </a:rPr>
              <a:t>GEO &amp; CEOS</a:t>
            </a:r>
          </a:p>
          <a:p>
            <a:pPr marL="342900" indent="-342900">
              <a:lnSpc>
                <a:spcPct val="90000"/>
              </a:lnSpc>
              <a:spcBef>
                <a:spcPct val="20000"/>
              </a:spcBef>
              <a:buFontTx/>
              <a:buChar char="•"/>
              <a:defRPr/>
            </a:pPr>
            <a:r>
              <a:rPr lang="en-GB" sz="2400" dirty="0">
                <a:solidFill>
                  <a:srgbClr val="000000"/>
                </a:solidFill>
                <a:ea typeface="ＭＳ Ｐゴシック" charset="0"/>
              </a:rPr>
              <a:t>Science community</a:t>
            </a:r>
          </a:p>
          <a:p>
            <a:pPr marL="342900" indent="-342900">
              <a:lnSpc>
                <a:spcPct val="90000"/>
              </a:lnSpc>
              <a:spcBef>
                <a:spcPct val="20000"/>
              </a:spcBef>
              <a:buFontTx/>
              <a:buChar char="•"/>
              <a:defRPr/>
            </a:pPr>
            <a:r>
              <a:rPr lang="en-GB" sz="2400" dirty="0">
                <a:solidFill>
                  <a:srgbClr val="000000"/>
                </a:solidFill>
                <a:ea typeface="ＭＳ Ｐゴシック" charset="0"/>
              </a:rPr>
              <a:t>National </a:t>
            </a:r>
            <a:r>
              <a:rPr lang="en-GB" sz="2400" dirty="0">
                <a:ea typeface="ＭＳ Ｐゴシック" charset="0"/>
              </a:rPr>
              <a:t>agencies incl. Space agencies </a:t>
            </a:r>
          </a:p>
          <a:p>
            <a:pPr marL="342900" indent="-342900">
              <a:lnSpc>
                <a:spcPct val="90000"/>
              </a:lnSpc>
              <a:spcBef>
                <a:spcPct val="20000"/>
              </a:spcBef>
              <a:buFontTx/>
              <a:buChar char="•"/>
              <a:defRPr/>
            </a:pPr>
            <a:r>
              <a:rPr lang="en-GB" sz="2400" dirty="0">
                <a:ea typeface="ＭＳ Ｐゴシック" charset="0"/>
              </a:rPr>
              <a:t>Mass media</a:t>
            </a:r>
          </a:p>
        </p:txBody>
      </p:sp>
      <p:sp>
        <p:nvSpPr>
          <p:cNvPr id="2" name="Date Placeholder 1"/>
          <p:cNvSpPr>
            <a:spLocks noGrp="1"/>
          </p:cNvSpPr>
          <p:nvPr>
            <p:ph type="dt" sz="half" idx="10"/>
          </p:nvPr>
        </p:nvSpPr>
        <p:spPr/>
        <p:txBody>
          <a:bodyPr/>
          <a:lstStyle/>
          <a:p>
            <a:r>
              <a:rPr lang="en-US" smtClean="0"/>
              <a:t>26th  CEOS Plenary – Bengaluru, India - 24-27 Oct. 2012</a:t>
            </a:r>
            <a:endParaRPr lang="en-US"/>
          </a:p>
        </p:txBody>
      </p:sp>
      <p:sp>
        <p:nvSpPr>
          <p:cNvPr id="3" name="Footer Placeholder 2"/>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126219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txBox="1">
            <a:spLocks noGrp="1"/>
          </p:cNvSpPr>
          <p:nvPr/>
        </p:nvSpPr>
        <p:spPr bwMode="auto">
          <a:xfrm>
            <a:off x="3124200" y="655320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GB" sz="1400" dirty="0" smtClean="0"/>
              <a:t># </a:t>
            </a:r>
            <a:fld id="{AD72FE7E-0E34-4CC2-93FD-0BA621BD34CB}" type="slidenum">
              <a:rPr lang="en-GB" sz="1400" smtClean="0"/>
              <a:pPr algn="ctr" eaLnBrk="1" hangingPunct="1">
                <a:defRPr/>
              </a:pPr>
              <a:t>8</a:t>
            </a:fld>
            <a:endParaRPr lang="en-GB" sz="1400" dirty="0" smtClean="0"/>
          </a:p>
        </p:txBody>
      </p:sp>
      <p:sp>
        <p:nvSpPr>
          <p:cNvPr id="32771" name="Rectangle 3"/>
          <p:cNvSpPr>
            <a:spLocks noGrp="1" noChangeArrowheads="1"/>
          </p:cNvSpPr>
          <p:nvPr>
            <p:ph idx="1"/>
          </p:nvPr>
        </p:nvSpPr>
        <p:spPr>
          <a:xfrm>
            <a:off x="457200" y="1371600"/>
            <a:ext cx="8229600" cy="5181600"/>
          </a:xfrm>
        </p:spPr>
        <p:txBody>
          <a:bodyPr>
            <a:noAutofit/>
          </a:bodyPr>
          <a:lstStyle/>
          <a:p>
            <a:pPr eaLnBrk="1" hangingPunct="1">
              <a:lnSpc>
                <a:spcPct val="80000"/>
              </a:lnSpc>
              <a:buFontTx/>
              <a:buNone/>
              <a:defRPr/>
            </a:pPr>
            <a:r>
              <a:rPr lang="en-GB" sz="2400" dirty="0"/>
              <a:t>    </a:t>
            </a:r>
            <a:r>
              <a:rPr lang="en-GB" sz="2400" b="1" dirty="0"/>
              <a:t>Several initiatives involving space agencies contribute to </a:t>
            </a:r>
            <a:r>
              <a:rPr lang="en-GB" sz="2400" b="1" dirty="0" smtClean="0"/>
              <a:t>DRM  </a:t>
            </a:r>
            <a:r>
              <a:rPr lang="en-GB" sz="2400" b="1" dirty="0"/>
              <a:t>in GEO </a:t>
            </a:r>
            <a:r>
              <a:rPr lang="en-GB" sz="2400" b="1" dirty="0" smtClean="0"/>
              <a:t>framework such as …</a:t>
            </a:r>
          </a:p>
          <a:p>
            <a:pPr eaLnBrk="1" hangingPunct="1">
              <a:lnSpc>
                <a:spcPct val="80000"/>
              </a:lnSpc>
              <a:buFontTx/>
              <a:buNone/>
              <a:defRPr/>
            </a:pPr>
            <a:endParaRPr lang="en-GB" sz="2000" dirty="0"/>
          </a:p>
          <a:p>
            <a:pPr eaLnBrk="1" hangingPunct="1">
              <a:lnSpc>
                <a:spcPct val="80000"/>
              </a:lnSpc>
              <a:buFontTx/>
              <a:buNone/>
              <a:defRPr/>
            </a:pPr>
            <a:r>
              <a:rPr lang="en-GB" sz="2000" dirty="0"/>
              <a:t>   </a:t>
            </a:r>
            <a:r>
              <a:rPr lang="en-GB" sz="2000" dirty="0" smtClean="0"/>
              <a:t>… </a:t>
            </a:r>
            <a:r>
              <a:rPr lang="en-GB" sz="2000" b="1" dirty="0"/>
              <a:t>Multi-lateral agreements</a:t>
            </a:r>
            <a:r>
              <a:rPr lang="en-GB" sz="2000" dirty="0"/>
              <a:t> outside CEOS with various forms </a:t>
            </a:r>
            <a:r>
              <a:rPr lang="en-GB" sz="2000" dirty="0" smtClean="0"/>
              <a:t>                        of cooperation</a:t>
            </a:r>
            <a:r>
              <a:rPr lang="en-GB" sz="2000" dirty="0"/>
              <a:t> </a:t>
            </a:r>
            <a:r>
              <a:rPr lang="en-GB" sz="2000" dirty="0" smtClean="0"/>
              <a:t>such as</a:t>
            </a:r>
            <a:endParaRPr lang="en-GB" sz="2000" dirty="0"/>
          </a:p>
          <a:p>
            <a:pPr lvl="1" eaLnBrk="1" hangingPunct="1">
              <a:lnSpc>
                <a:spcPct val="80000"/>
              </a:lnSpc>
              <a:defRPr/>
            </a:pPr>
            <a:r>
              <a:rPr lang="en-GB" sz="1800" dirty="0" smtClean="0"/>
              <a:t>International Charter Space &amp; Major Disasters (15 members)</a:t>
            </a:r>
            <a:endParaRPr lang="en-GB" sz="1800" dirty="0"/>
          </a:p>
          <a:p>
            <a:pPr lvl="1" eaLnBrk="1" hangingPunct="1">
              <a:lnSpc>
                <a:spcPct val="80000"/>
              </a:lnSpc>
              <a:defRPr/>
            </a:pPr>
            <a:r>
              <a:rPr lang="en-GB" sz="1800" dirty="0" smtClean="0"/>
              <a:t>Sentinel Asia (Asia Pacific region)</a:t>
            </a:r>
            <a:endParaRPr lang="en-GB" sz="1800" dirty="0"/>
          </a:p>
          <a:p>
            <a:pPr lvl="1" eaLnBrk="1" hangingPunct="1">
              <a:lnSpc>
                <a:spcPct val="80000"/>
              </a:lnSpc>
              <a:defRPr/>
            </a:pPr>
            <a:r>
              <a:rPr lang="en-GB" sz="1800" dirty="0" smtClean="0"/>
              <a:t>GMES Emergency Management Services (SAFER, </a:t>
            </a:r>
            <a:r>
              <a:rPr lang="en-GB" sz="1800" dirty="0" err="1" smtClean="0"/>
              <a:t>etc</a:t>
            </a:r>
            <a:r>
              <a:rPr lang="en-GB" sz="1800" dirty="0" smtClean="0"/>
              <a:t>)</a:t>
            </a:r>
          </a:p>
          <a:p>
            <a:pPr lvl="1" eaLnBrk="1" hangingPunct="1">
              <a:lnSpc>
                <a:spcPct val="80000"/>
              </a:lnSpc>
              <a:defRPr/>
            </a:pPr>
            <a:r>
              <a:rPr lang="en-GB" sz="1800" dirty="0" smtClean="0"/>
              <a:t>Preparedness through DLR (Tsunamis), </a:t>
            </a:r>
            <a:r>
              <a:rPr lang="en-GB" sz="1800" dirty="0" err="1" smtClean="0"/>
              <a:t>Astrium</a:t>
            </a:r>
            <a:r>
              <a:rPr lang="en-GB" sz="1800" dirty="0" smtClean="0"/>
              <a:t>/</a:t>
            </a:r>
            <a:r>
              <a:rPr lang="en-GB" sz="1800" dirty="0" err="1" smtClean="0"/>
              <a:t>Meteo</a:t>
            </a:r>
            <a:r>
              <a:rPr lang="en-GB" sz="1800" dirty="0" smtClean="0"/>
              <a:t> </a:t>
            </a:r>
            <a:r>
              <a:rPr lang="en-GB" sz="1800" dirty="0" err="1" smtClean="0"/>
              <a:t>Fr</a:t>
            </a:r>
            <a:r>
              <a:rPr lang="en-GB" sz="1800" dirty="0" smtClean="0"/>
              <a:t> (flash flood)</a:t>
            </a:r>
          </a:p>
          <a:p>
            <a:pPr marL="457200" lvl="1" indent="0" eaLnBrk="1" hangingPunct="1">
              <a:lnSpc>
                <a:spcPct val="80000"/>
              </a:lnSpc>
              <a:buNone/>
              <a:defRPr/>
            </a:pPr>
            <a:endParaRPr lang="en-GB" sz="1200" dirty="0"/>
          </a:p>
          <a:p>
            <a:pPr eaLnBrk="1" hangingPunct="1">
              <a:lnSpc>
                <a:spcPct val="80000"/>
              </a:lnSpc>
              <a:buFontTx/>
              <a:buNone/>
              <a:defRPr/>
            </a:pPr>
            <a:r>
              <a:rPr lang="en-GB" sz="2000" dirty="0"/>
              <a:t>   </a:t>
            </a:r>
            <a:r>
              <a:rPr lang="en-GB" sz="2000" dirty="0" smtClean="0"/>
              <a:t>… </a:t>
            </a:r>
            <a:r>
              <a:rPr lang="en-GB" sz="2000" b="1" dirty="0"/>
              <a:t>Other</a:t>
            </a:r>
            <a:r>
              <a:rPr lang="en-GB" sz="2000" dirty="0"/>
              <a:t> </a:t>
            </a:r>
            <a:r>
              <a:rPr lang="en-GB" sz="2000" b="1" dirty="0" smtClean="0"/>
              <a:t>GEO</a:t>
            </a:r>
            <a:r>
              <a:rPr lang="en-GB" sz="2000" dirty="0" smtClean="0"/>
              <a:t> </a:t>
            </a:r>
            <a:r>
              <a:rPr lang="en-GB" sz="2000" b="1" dirty="0" smtClean="0"/>
              <a:t>initiatives </a:t>
            </a:r>
            <a:r>
              <a:rPr lang="en-GB" sz="2000" b="1" dirty="0"/>
              <a:t>with significant CEOS involvement</a:t>
            </a:r>
            <a:r>
              <a:rPr lang="en-GB" sz="2000" dirty="0"/>
              <a:t> (e.g. </a:t>
            </a:r>
            <a:r>
              <a:rPr lang="en-GB" sz="2000" dirty="0" smtClean="0"/>
              <a:t>via CEOS Disaster SBA team, WGs</a:t>
            </a:r>
            <a:r>
              <a:rPr lang="en-GB" sz="2000" dirty="0"/>
              <a:t>, VCs, SEO) </a:t>
            </a:r>
            <a:r>
              <a:rPr lang="en-GB" sz="2000" dirty="0" smtClean="0"/>
              <a:t>such as</a:t>
            </a:r>
          </a:p>
          <a:p>
            <a:pPr lvl="1" eaLnBrk="1" hangingPunct="1">
              <a:lnSpc>
                <a:spcPct val="80000"/>
              </a:lnSpc>
              <a:defRPr/>
            </a:pPr>
            <a:r>
              <a:rPr lang="en-GB" sz="1800" dirty="0"/>
              <a:t>Volcanic ash monitoring, </a:t>
            </a:r>
          </a:p>
          <a:p>
            <a:pPr lvl="1" eaLnBrk="1" hangingPunct="1">
              <a:lnSpc>
                <a:spcPct val="80000"/>
              </a:lnSpc>
              <a:defRPr/>
            </a:pPr>
            <a:r>
              <a:rPr lang="en-GB" sz="1800" dirty="0"/>
              <a:t>GEO GeoHazards </a:t>
            </a:r>
            <a:r>
              <a:rPr lang="en-GB" sz="1800" dirty="0" smtClean="0"/>
              <a:t>Supersites &amp; National Laboratories</a:t>
            </a:r>
            <a:endParaRPr lang="en-GB" sz="1800" dirty="0"/>
          </a:p>
          <a:p>
            <a:pPr lvl="1" eaLnBrk="1" hangingPunct="1">
              <a:lnSpc>
                <a:spcPct val="80000"/>
              </a:lnSpc>
              <a:defRPr/>
            </a:pPr>
            <a:r>
              <a:rPr lang="en-GB" sz="1800" dirty="0"/>
              <a:t>Regional flood prediction &amp; monitoring over Caribbean and over </a:t>
            </a:r>
            <a:r>
              <a:rPr lang="en-GB" sz="1800" dirty="0" smtClean="0"/>
              <a:t>Namibia</a:t>
            </a:r>
          </a:p>
          <a:p>
            <a:pPr lvl="1" eaLnBrk="1" hangingPunct="1">
              <a:lnSpc>
                <a:spcPct val="80000"/>
              </a:lnSpc>
              <a:defRPr/>
            </a:pPr>
            <a:endParaRPr lang="en-GB" sz="1800" dirty="0"/>
          </a:p>
          <a:p>
            <a:pPr marL="57150" indent="0">
              <a:lnSpc>
                <a:spcPct val="80000"/>
              </a:lnSpc>
              <a:buNone/>
              <a:defRPr/>
            </a:pPr>
            <a:r>
              <a:rPr lang="en-GB" sz="2000" b="1" dirty="0"/>
              <a:t> </a:t>
            </a:r>
            <a:r>
              <a:rPr lang="en-GB" sz="2000" b="1" dirty="0" smtClean="0"/>
              <a:t>  … Individual Agencies’ projects </a:t>
            </a:r>
            <a:r>
              <a:rPr lang="en-GB" sz="2000" dirty="0" smtClean="0"/>
              <a:t>such as</a:t>
            </a:r>
            <a:endParaRPr lang="en-GB" sz="2000" b="1" dirty="0"/>
          </a:p>
        </p:txBody>
      </p:sp>
      <p:sp>
        <p:nvSpPr>
          <p:cNvPr id="32770" name="Rectangle 2"/>
          <p:cNvSpPr>
            <a:spLocks noGrp="1" noChangeArrowheads="1"/>
          </p:cNvSpPr>
          <p:nvPr>
            <p:ph type="title"/>
          </p:nvPr>
        </p:nvSpPr>
        <p:spPr>
          <a:xfrm>
            <a:off x="457200" y="-76200"/>
            <a:ext cx="8229600" cy="1143000"/>
          </a:xfrm>
        </p:spPr>
        <p:txBody>
          <a:bodyPr/>
          <a:lstStyle/>
          <a:p>
            <a:pPr eaLnBrk="1" hangingPunct="1">
              <a:defRPr/>
            </a:pPr>
            <a:r>
              <a:rPr lang="en-GB" sz="3200" b="1" dirty="0"/>
              <a:t>Space Agencies Contribution to </a:t>
            </a:r>
            <a:r>
              <a:rPr lang="en-GB" sz="3200" b="1" dirty="0" smtClean="0"/>
              <a:t/>
            </a:r>
            <a:br>
              <a:rPr lang="en-GB" sz="3200" b="1" dirty="0" smtClean="0"/>
            </a:br>
            <a:r>
              <a:rPr lang="en-GB" sz="3200" b="1" dirty="0" smtClean="0"/>
              <a:t>Disaster Risk </a:t>
            </a:r>
            <a:r>
              <a:rPr lang="en-GB" sz="3200" b="1" dirty="0"/>
              <a:t>Management </a:t>
            </a:r>
            <a:endParaRPr lang="en-GB" sz="1400" b="1" i="1" dirty="0">
              <a:solidFill>
                <a:srgbClr val="FF0000"/>
              </a:solidFill>
            </a:endParaRPr>
          </a:p>
        </p:txBody>
      </p:sp>
      <p:pic>
        <p:nvPicPr>
          <p:cNvPr id="32785" name="Picture 17"/>
          <p:cNvPicPr>
            <a:picLocks noChangeAspect="1" noChangeArrowheads="1"/>
          </p:cNvPicPr>
          <p:nvPr/>
        </p:nvPicPr>
        <p:blipFill>
          <a:blip r:embed="rId3"/>
          <a:srcRect/>
          <a:stretch>
            <a:fillRect/>
          </a:stretch>
        </p:blipFill>
        <p:spPr bwMode="auto">
          <a:xfrm>
            <a:off x="8016876" y="2438400"/>
            <a:ext cx="5064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2" name="Picture 18" descr="Sample_UnitHE_N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013" y="2982933"/>
            <a:ext cx="13541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3" name="Group 21"/>
          <p:cNvGrpSpPr>
            <a:grpSpLocks/>
          </p:cNvGrpSpPr>
          <p:nvPr/>
        </p:nvGrpSpPr>
        <p:grpSpPr bwMode="auto">
          <a:xfrm>
            <a:off x="8054975" y="3374901"/>
            <a:ext cx="936625" cy="431800"/>
            <a:chOff x="1837" y="2387"/>
            <a:chExt cx="1497" cy="635"/>
          </a:xfrm>
        </p:grpSpPr>
        <p:pic>
          <p:nvPicPr>
            <p:cNvPr id="32784" name="Picture 16"/>
            <p:cNvPicPr>
              <a:picLocks noChangeAspect="1" noChangeArrowheads="1"/>
            </p:cNvPicPr>
            <p:nvPr/>
          </p:nvPicPr>
          <p:blipFill>
            <a:blip r:embed="rId5"/>
            <a:srcRect/>
            <a:stretch>
              <a:fillRect/>
            </a:stretch>
          </p:blipFill>
          <p:spPr bwMode="auto">
            <a:xfrm>
              <a:off x="1837" y="2387"/>
              <a:ext cx="1497"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788" name="Rectangle 20"/>
            <p:cNvSpPr>
              <a:spLocks noChangeArrowheads="1"/>
            </p:cNvSpPr>
            <p:nvPr/>
          </p:nvSpPr>
          <p:spPr bwMode="auto">
            <a:xfrm>
              <a:off x="2971" y="2978"/>
              <a:ext cx="363" cy="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ea typeface="ＭＳ Ｐゴシック" charset="0"/>
              </a:endParaRPr>
            </a:p>
          </p:txBody>
        </p:sp>
      </p:grpSp>
      <p:pic>
        <p:nvPicPr>
          <p:cNvPr id="32790" name="Picture 22"/>
          <p:cNvPicPr>
            <a:picLocks noChangeAspect="1" noChangeArrowheads="1"/>
          </p:cNvPicPr>
          <p:nvPr/>
        </p:nvPicPr>
        <p:blipFill>
          <a:blip r:embed="rId6"/>
          <a:srcRect/>
          <a:stretch>
            <a:fillRect/>
          </a:stretch>
        </p:blipFill>
        <p:spPr bwMode="auto">
          <a:xfrm>
            <a:off x="5105400" y="5791200"/>
            <a:ext cx="10080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p:cNvSpPr>
            <a:spLocks noGrp="1"/>
          </p:cNvSpPr>
          <p:nvPr>
            <p:ph type="dt" sz="half" idx="10"/>
          </p:nvPr>
        </p:nvSpPr>
        <p:spPr/>
        <p:txBody>
          <a:bodyPr/>
          <a:lstStyle/>
          <a:p>
            <a:r>
              <a:rPr lang="en-US" smtClean="0"/>
              <a:t>26th  CEOS Plenary – Bengaluru, India - 24-27 Oct. 2012</a:t>
            </a:r>
            <a:endParaRPr lang="en-US"/>
          </a:p>
        </p:txBody>
      </p:sp>
      <p:sp>
        <p:nvSpPr>
          <p:cNvPr id="3" name="Footer Placeholder 2"/>
          <p:cNvSpPr>
            <a:spLocks noGrp="1"/>
          </p:cNvSpPr>
          <p:nvPr>
            <p:ph type="ftr" sz="quarter" idx="11"/>
          </p:nvPr>
        </p:nvSpPr>
        <p:spPr/>
        <p:txBody>
          <a:bodyPr/>
          <a:lstStyle/>
          <a:p>
            <a:r>
              <a:rPr lang="en-US" smtClean="0"/>
              <a:t>3</a:t>
            </a:r>
            <a:endParaRPr lang="en-US"/>
          </a:p>
        </p:txBody>
      </p:sp>
      <p:pic>
        <p:nvPicPr>
          <p:cNvPr id="1026" name="Picture 2" descr="Group On Earth Observations bann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1676400"/>
            <a:ext cx="1846262" cy="59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940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15875"/>
            <a:ext cx="6248400" cy="1143000"/>
          </a:xfrm>
        </p:spPr>
        <p:txBody>
          <a:bodyPr/>
          <a:lstStyle/>
          <a:p>
            <a:pPr eaLnBrk="1" hangingPunct="1">
              <a:defRPr/>
            </a:pPr>
            <a:r>
              <a:rPr lang="en-GB" b="1" dirty="0" smtClean="0">
                <a:cs typeface="+mj-cs"/>
              </a:rPr>
              <a:t>GEO Disaster SBA</a:t>
            </a:r>
          </a:p>
        </p:txBody>
      </p:sp>
      <p:sp>
        <p:nvSpPr>
          <p:cNvPr id="28675" name="Rectangle 3"/>
          <p:cNvSpPr>
            <a:spLocks noGrp="1" noChangeArrowheads="1"/>
          </p:cNvSpPr>
          <p:nvPr>
            <p:ph type="body" idx="1"/>
          </p:nvPr>
        </p:nvSpPr>
        <p:spPr>
          <a:xfrm>
            <a:off x="457200" y="1341438"/>
            <a:ext cx="8229600" cy="5040312"/>
          </a:xfrm>
          <a:solidFill>
            <a:srgbClr val="C6CABE"/>
          </a:solidFill>
        </p:spPr>
        <p:txBody>
          <a:bodyPr/>
          <a:lstStyle/>
          <a:p>
            <a:pPr eaLnBrk="1" hangingPunct="1">
              <a:lnSpc>
                <a:spcPct val="80000"/>
              </a:lnSpc>
              <a:buFontTx/>
              <a:buNone/>
              <a:defRPr/>
            </a:pPr>
            <a:r>
              <a:rPr lang="en-GB" sz="2400" b="1" dirty="0" smtClean="0">
                <a:solidFill>
                  <a:srgbClr val="0070C0"/>
                </a:solidFill>
              </a:rPr>
              <a:t>Disaster</a:t>
            </a:r>
            <a:r>
              <a:rPr lang="en-GB" sz="2400" b="1" dirty="0" smtClean="0"/>
              <a:t>: one of 9 GEO Societal Benefit Areas (SBA) …</a:t>
            </a:r>
          </a:p>
          <a:p>
            <a:pPr eaLnBrk="1" hangingPunct="1">
              <a:lnSpc>
                <a:spcPct val="80000"/>
              </a:lnSpc>
              <a:buFontTx/>
              <a:buNone/>
              <a:defRPr/>
            </a:pPr>
            <a:endParaRPr lang="en-GB" sz="2400" dirty="0" smtClean="0"/>
          </a:p>
          <a:p>
            <a:pPr eaLnBrk="1" hangingPunct="1">
              <a:lnSpc>
                <a:spcPct val="80000"/>
              </a:lnSpc>
              <a:buFontTx/>
              <a:buNone/>
              <a:defRPr/>
            </a:pPr>
            <a:r>
              <a:rPr lang="en-GB" sz="2400" b="1" dirty="0" smtClean="0"/>
              <a:t>Implemented through specific GEO task: </a:t>
            </a:r>
          </a:p>
          <a:p>
            <a:pPr eaLnBrk="1" hangingPunct="1">
              <a:lnSpc>
                <a:spcPct val="80000"/>
              </a:lnSpc>
              <a:buFontTx/>
              <a:buNone/>
              <a:defRPr/>
            </a:pPr>
            <a:r>
              <a:rPr lang="en-GB" sz="2400" b="1" dirty="0"/>
              <a:t>	</a:t>
            </a:r>
            <a:r>
              <a:rPr lang="en-GB" sz="2400" b="1" dirty="0" smtClean="0"/>
              <a:t>focus on 4 main areas -</a:t>
            </a:r>
          </a:p>
          <a:p>
            <a:pPr eaLnBrk="1" hangingPunct="1">
              <a:lnSpc>
                <a:spcPct val="80000"/>
              </a:lnSpc>
              <a:buFontTx/>
              <a:buNone/>
              <a:defRPr/>
            </a:pPr>
            <a:r>
              <a:rPr lang="en-GB" sz="2400" b="1" dirty="0" smtClean="0"/>
              <a:t> </a:t>
            </a:r>
          </a:p>
          <a:p>
            <a:pPr marL="800100" lvl="1" indent="-342900" eaLnBrk="1" hangingPunct="1">
              <a:lnSpc>
                <a:spcPct val="80000"/>
              </a:lnSpc>
              <a:buFont typeface="+mj-lt"/>
              <a:buAutoNum type="arabicPeriod"/>
              <a:defRPr/>
            </a:pPr>
            <a:r>
              <a:rPr lang="en-GB" sz="2000" dirty="0" smtClean="0"/>
              <a:t>Support to operational systems</a:t>
            </a:r>
          </a:p>
          <a:p>
            <a:pPr marL="800100" lvl="1" indent="-342900" eaLnBrk="1" hangingPunct="1">
              <a:lnSpc>
                <a:spcPct val="80000"/>
              </a:lnSpc>
              <a:buFont typeface="+mj-lt"/>
              <a:buAutoNum type="arabicPeriod"/>
              <a:defRPr/>
            </a:pPr>
            <a:endParaRPr lang="en-GB" sz="2000" dirty="0" smtClean="0"/>
          </a:p>
          <a:p>
            <a:pPr marL="800100" lvl="1" indent="-342900" eaLnBrk="1" hangingPunct="1">
              <a:lnSpc>
                <a:spcPct val="80000"/>
              </a:lnSpc>
              <a:buFont typeface="+mj-lt"/>
              <a:buAutoNum type="arabicPeriod"/>
              <a:defRPr/>
            </a:pPr>
            <a:r>
              <a:rPr lang="en-GB" sz="2000" dirty="0" smtClean="0"/>
              <a:t>Enable and inform risk and vulnerability analyses</a:t>
            </a:r>
          </a:p>
          <a:p>
            <a:pPr marL="800100" lvl="1" indent="-342900" eaLnBrk="1" hangingPunct="1">
              <a:lnSpc>
                <a:spcPct val="80000"/>
              </a:lnSpc>
              <a:buFont typeface="+mj-lt"/>
              <a:buAutoNum type="arabicPeriod"/>
              <a:defRPr/>
            </a:pPr>
            <a:endParaRPr lang="en-GB" sz="2000" dirty="0" smtClean="0"/>
          </a:p>
          <a:p>
            <a:pPr marL="800100" lvl="1" indent="-342900" eaLnBrk="1" hangingPunct="1">
              <a:lnSpc>
                <a:spcPct val="80000"/>
              </a:lnSpc>
              <a:buFont typeface="+mj-lt"/>
              <a:buAutoNum type="arabicPeriod"/>
              <a:defRPr/>
            </a:pPr>
            <a:r>
              <a:rPr lang="en-GB" sz="2000" dirty="0" smtClean="0"/>
              <a:t>Implement regional end-to-end pilots projects</a:t>
            </a:r>
          </a:p>
          <a:p>
            <a:pPr marL="800100" lvl="1" indent="-342900" eaLnBrk="1" hangingPunct="1">
              <a:lnSpc>
                <a:spcPct val="80000"/>
              </a:lnSpc>
              <a:buFont typeface="+mj-lt"/>
              <a:buAutoNum type="arabicPeriod"/>
              <a:defRPr/>
            </a:pPr>
            <a:endParaRPr lang="en-GB" sz="2000" dirty="0" smtClean="0"/>
          </a:p>
          <a:p>
            <a:pPr marL="800100" lvl="1" indent="-342900" eaLnBrk="1" hangingPunct="1">
              <a:lnSpc>
                <a:spcPct val="80000"/>
              </a:lnSpc>
              <a:buFont typeface="+mj-lt"/>
              <a:buAutoNum type="arabicPeriod"/>
              <a:defRPr/>
            </a:pPr>
            <a:r>
              <a:rPr lang="en-GB" sz="2000" dirty="0" smtClean="0"/>
              <a:t>Conduct gap analyses to identify missing data, system and capacity gaps</a:t>
            </a:r>
          </a:p>
          <a:p>
            <a:pPr marL="0" indent="0" eaLnBrk="1" hangingPunct="1">
              <a:lnSpc>
                <a:spcPct val="80000"/>
              </a:lnSpc>
              <a:buNone/>
              <a:defRPr/>
            </a:pPr>
            <a:endParaRPr lang="en-GB" sz="2000" dirty="0" smtClean="0"/>
          </a:p>
          <a:p>
            <a:pPr marL="0" indent="0" eaLnBrk="1" hangingPunct="1">
              <a:lnSpc>
                <a:spcPct val="80000"/>
              </a:lnSpc>
              <a:buNone/>
              <a:defRPr/>
            </a:pPr>
            <a:r>
              <a:rPr lang="en-GB" sz="2400" b="1" dirty="0"/>
              <a:t>For more details: </a:t>
            </a:r>
            <a:r>
              <a:rPr lang="en-GB" sz="2000" dirty="0">
                <a:hlinkClick r:id="rId2"/>
              </a:rPr>
              <a:t>http://www.earthobservations.org</a:t>
            </a:r>
            <a:r>
              <a:rPr lang="en-GB" sz="2000" dirty="0" smtClean="0">
                <a:hlinkClick r:id="rId2"/>
              </a:rPr>
              <a:t>/</a:t>
            </a:r>
            <a:r>
              <a:rPr lang="en-GB" sz="2000" dirty="0" smtClean="0"/>
              <a:t> </a:t>
            </a:r>
          </a:p>
          <a:p>
            <a:pPr eaLnBrk="1" hangingPunct="1">
              <a:lnSpc>
                <a:spcPct val="80000"/>
              </a:lnSpc>
              <a:defRPr/>
            </a:pPr>
            <a:endParaRPr lang="en-GB" sz="2400" dirty="0" smtClean="0"/>
          </a:p>
        </p:txBody>
      </p:sp>
      <p:pic>
        <p:nvPicPr>
          <p:cNvPr id="10244" name="Picture 4" descr="GEO Logo - Dec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0"/>
            <a:ext cx="133191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26th  CEOS Plenary – Bengaluru, India - 24-27 Oct. 2012</a:t>
            </a:r>
            <a:endParaRPr lang="en-US"/>
          </a:p>
        </p:txBody>
      </p:sp>
      <p:sp>
        <p:nvSpPr>
          <p:cNvPr id="3" name="Footer Placeholder 2"/>
          <p:cNvSpPr>
            <a:spLocks noGrp="1"/>
          </p:cNvSpPr>
          <p:nvPr>
            <p:ph type="ftr" sz="quarter" idx="11"/>
          </p:nvPr>
        </p:nvSpPr>
        <p:spPr/>
        <p:txBody>
          <a:bodyPr/>
          <a:lstStyle/>
          <a:p>
            <a:r>
              <a:rPr lang="en-US" smtClean="0"/>
              <a:t>3</a:t>
            </a:r>
            <a:endParaRPr lang="en-US"/>
          </a:p>
        </p:txBody>
      </p:sp>
    </p:spTree>
    <p:extLst>
      <p:ext uri="{BB962C8B-B14F-4D97-AF65-F5344CB8AC3E}">
        <p14:creationId xmlns:p14="http://schemas.microsoft.com/office/powerpoint/2010/main" val="133564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2424</Words>
  <Application>Microsoft Office PowerPoint</Application>
  <PresentationFormat>On-screen Show (4:3)</PresentationFormat>
  <Paragraphs>331</Paragraphs>
  <Slides>26</Slides>
  <Notes>13</Notes>
  <HiddenSlides>2</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CEOS Contribution to Disaster Risk Management </vt:lpstr>
      <vt:lpstr>PowerPoint Presentation</vt:lpstr>
      <vt:lpstr>Increasing Politicians’  Interest in DRM</vt:lpstr>
      <vt:lpstr>Increasing Organisations’  Interest in DRM</vt:lpstr>
      <vt:lpstr>An Opportunity for Space Agencies</vt:lpstr>
      <vt:lpstr>Key Milestones in DRM</vt:lpstr>
      <vt:lpstr>Many Stakeholders </vt:lpstr>
      <vt:lpstr>Space Agencies Contribution to  Disaster Risk Management </vt:lpstr>
      <vt:lpstr>GEO Disaster SBA</vt:lpstr>
      <vt:lpstr>International Charter Space and Major Disasters</vt:lpstr>
      <vt:lpstr>GeoHazards Supersites &amp;  Natural Laboratories</vt:lpstr>
      <vt:lpstr>PowerPoint Presentation</vt:lpstr>
      <vt:lpstr>AGENDA</vt:lpstr>
      <vt:lpstr>Some History …</vt:lpstr>
      <vt:lpstr>Ad Hoc Team on DRM</vt:lpstr>
      <vt:lpstr>CEOS Vision for DRM</vt:lpstr>
      <vt:lpstr>Challenges &amp; Constraints</vt:lpstr>
      <vt:lpstr>Team Activies (1/2)</vt:lpstr>
      <vt:lpstr>Team Activies (2/2)</vt:lpstr>
      <vt:lpstr>Inputs from the International  Forum on Satellite EO &amp; geohazard</vt:lpstr>
      <vt:lpstr>Inputs from the International  Forum on Satellite EO &amp; geohazard</vt:lpstr>
      <vt:lpstr>CEOS Vision for DRM:  5+3 Actions</vt:lpstr>
      <vt:lpstr>Status</vt:lpstr>
      <vt:lpstr>Implementation: Way Forward</vt:lpstr>
      <vt:lpstr>Decision Sought / Way Forward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 Petiteville</dc:creator>
  <cp:lastModifiedBy>Ivan Petiteville</cp:lastModifiedBy>
  <cp:revision>55</cp:revision>
  <dcterms:created xsi:type="dcterms:W3CDTF">2006-08-16T00:00:00Z</dcterms:created>
  <dcterms:modified xsi:type="dcterms:W3CDTF">2012-10-24T18:09:39Z</dcterms:modified>
</cp:coreProperties>
</file>