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9" r:id="rId5"/>
    <p:sldId id="268" r:id="rId6"/>
    <p:sldId id="259" r:id="rId7"/>
    <p:sldId id="262" r:id="rId8"/>
    <p:sldId id="271" r:id="rId9"/>
    <p:sldId id="272" r:id="rId10"/>
    <p:sldId id="263" r:id="rId11"/>
    <p:sldId id="273" r:id="rId12"/>
    <p:sldId id="274" r:id="rId13"/>
    <p:sldId id="275" r:id="rId14"/>
    <p:sldId id="276" r:id="rId15"/>
    <p:sldId id="277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 Faundeen" initials="JLF" lastIdx="8" clrIdx="0"/>
  <p:cmAuthor id="1" name="Frank Matin Seifert" initials="" lastIdx="9" clrIdx="1"/>
  <p:cmAuthor id="2" name="George Dyk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9032E-CFD1-884F-9792-FB912AC91CA2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3AC3-61A8-2044-B4BC-524AB8C44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-106" charset="0"/>
              </a:rPr>
              <a:t>Quick reminder to Plenary that ‘Core’ is based on the principle of openly available and free of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-106" charset="0"/>
              </a:rPr>
              <a:t> cost to the user.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-106" charset="0"/>
              </a:rPr>
              <a:t>‘Contributing’ missions either have a cost element and/or are part of a Public-Private Partnership arrangement.</a:t>
            </a:r>
            <a:endParaRPr lang="en-US" dirty="0" smtClean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 CEOS Systems Engineering Office (SEO) will utilize its CEOS Visualization Environment (COVE) tool to assess coverage vs. GFOI requirements.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COVE is a browser-based tool utilizing Google-Earth for forecasting satellite sensor coverage for 90+ missions.  COVE is uniquely suited to support SDCG and GFOI data acquisition planning.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Analyses will consider core mission availability, data access, seasonality (precipitation) and cloud cover.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 overall requirement is wall-to-wall coverage of all GFOI regions to generate specific GFOI products (A</a:t>
            </a:r>
            <a:r>
              <a:rPr lang="en-US" sz="1100" baseline="-25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123</a:t>
            </a: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, B</a:t>
            </a:r>
            <a:r>
              <a:rPr lang="en-US" sz="1100" baseline="-25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123</a:t>
            </a: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, C</a:t>
            </a:r>
            <a:r>
              <a:rPr lang="en-US" sz="1100" baseline="-25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12</a:t>
            </a: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).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It is expected that a combination of optical and SAR imagery will be needed to meet the requirements.</a:t>
            </a:r>
          </a:p>
          <a:p>
            <a:endParaRPr lang="en-US" sz="11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fld id="{9985F42B-5205-1448-B96A-E06C0F232478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1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fld id="{B7404FDB-C631-9947-9F12-CD58F6FD357C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1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fld id="{FDF05A1F-6CF8-0A44-A7F5-362B2DAF633D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1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fld id="{4CB7F381-4402-754B-86A1-F26DF1FEB0D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B94906-E652-4CB4-BCCA-47D4FF8B8F5E}" type="slidenum">
              <a:rPr lang="en-US" sz="13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79450"/>
            <a:ext cx="4541837" cy="34067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b="1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1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 descr="GFOI_logo_transparent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85142" cy="609600"/>
          </a:xfrm>
          <a:prstGeom prst="rect">
            <a:avLst/>
          </a:prstGeom>
        </p:spPr>
      </p:pic>
      <p:sp>
        <p:nvSpPr>
          <p:cNvPr id="10" name="Footer Placeholder 9"/>
          <p:cNvSpPr txBox="1">
            <a:spLocks/>
          </p:cNvSpPr>
          <p:nvPr userDrawn="1"/>
        </p:nvSpPr>
        <p:spPr>
          <a:xfrm>
            <a:off x="2209800" y="6477000"/>
            <a:ext cx="502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26th CEOS Plenary – Bengaluru, India. 24-27 October, 2012</a:t>
            </a:r>
            <a:endParaRPr lang="en-US" sz="1200" i="1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rcRect l="1639" b="92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19200" y="58674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Presentation to the 26</a:t>
            </a:r>
            <a:r>
              <a:rPr lang="en-US" sz="2000" b="1" baseline="30000" dirty="0" smtClean="0">
                <a:solidFill>
                  <a:srgbClr val="0000FF"/>
                </a:solidFill>
                <a:latin typeface="Book Antiqua" pitchFamily="18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  CEOS Plenary at Bengaluru, India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24-27 October, 2012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67056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Ad-hoc Space Data Coordination Group for GFOI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ectangle 43"/>
          <p:cNvSpPr txBox="1">
            <a:spLocks noChangeArrowheads="1"/>
          </p:cNvSpPr>
          <p:nvPr/>
        </p:nvSpPr>
        <p:spPr>
          <a:xfrm>
            <a:off x="1905000" y="2514600"/>
            <a:ext cx="482697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altLang="ja-JP" sz="3200" dirty="0" smtClean="0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rPr>
              <a:t>Report on 1</a:t>
            </a:r>
            <a:r>
              <a:rPr lang="en-GB" altLang="ja-JP" sz="3200" baseline="30000" dirty="0" smtClean="0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rPr>
              <a:t>st</a:t>
            </a:r>
            <a:r>
              <a:rPr lang="en-GB" altLang="ja-JP" sz="3200" dirty="0" smtClean="0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rPr>
              <a:t> Year Progress</a:t>
            </a:r>
            <a:endParaRPr kumimoji="0" lang="en-GB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Rectangle 43"/>
          <p:cNvSpPr txBox="1">
            <a:spLocks noChangeArrowheads="1"/>
          </p:cNvSpPr>
          <p:nvPr/>
        </p:nvSpPr>
        <p:spPr>
          <a:xfrm>
            <a:off x="2057400" y="3429000"/>
            <a:ext cx="4826977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Stephen Ward, </a:t>
            </a:r>
            <a:r>
              <a:rPr kumimoji="0" lang="en-GB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Ake</a:t>
            </a:r>
            <a:r>
              <a:rPr kumimoji="0" lang="en-GB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0" lang="en-GB" altLang="ja-JP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Rosenqvist</a:t>
            </a:r>
            <a:r>
              <a:rPr kumimoji="0" lang="en-GB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, John </a:t>
            </a:r>
            <a:r>
              <a:rPr kumimoji="0" lang="en-GB" altLang="ja-JP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Faundeen</a:t>
            </a:r>
            <a:r>
              <a:rPr kumimoji="0" lang="en-GB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, Frank Martin Seifert, Brian Killough</a:t>
            </a:r>
            <a:endParaRPr kumimoji="0" lang="en-GB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7" name="Picture 16" descr="GFOI_logo_transpar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85142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152400"/>
            <a:ext cx="61325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Tools for strategy planning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45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400" b="1" dirty="0" smtClean="0">
                <a:solidFill>
                  <a:srgbClr val="1F497D"/>
                </a:solidFill>
                <a:latin typeface="Arial"/>
                <a:cs typeface="Arial"/>
              </a:rPr>
              <a:t>Aiming to develop visualisation tools to communicate results and support quantitative conclusions</a:t>
            </a:r>
          </a:p>
          <a:p>
            <a:pPr marL="457200" indent="-457200">
              <a:buFont typeface="Arial"/>
              <a:buChar char="•"/>
            </a:pPr>
            <a:endParaRPr lang="en-AU" sz="24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Flexible to report at all scales</a:t>
            </a:r>
          </a:p>
          <a:p>
            <a:pPr marL="914400" lvl="1" indent="-457200">
              <a:buFont typeface="Arial"/>
              <a:buChar char="•"/>
            </a:pP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Easily adapt analysis to changes in plans</a:t>
            </a:r>
          </a:p>
          <a:p>
            <a:pPr marL="914400" lvl="1" indent="-457200">
              <a:buFont typeface="Arial"/>
              <a:buChar char="•"/>
            </a:pPr>
            <a:r>
              <a:rPr lang="en-GB" sz="2400" dirty="0">
                <a:solidFill>
                  <a:srgbClr val="1F497D"/>
                </a:solidFill>
                <a:latin typeface="Arial"/>
                <a:cs typeface="Arial"/>
              </a:rPr>
              <a:t>I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ntegration of cloud cover and available light statistics</a:t>
            </a:r>
          </a:p>
          <a:p>
            <a:pPr marL="914400" lvl="1" indent="-457200">
              <a:buFont typeface="Arial"/>
              <a:buChar char="•"/>
            </a:pP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Significant support from NASA/SEO – adapting the COVE tool to do the job</a:t>
            </a:r>
          </a:p>
          <a:p>
            <a:pPr marL="914400" lvl="1" indent="-457200">
              <a:buFont typeface="Arial"/>
              <a:buChar char="•"/>
            </a:pPr>
            <a:endParaRPr lang="en-GB" sz="24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endParaRPr lang="en-US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5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219200" y="1524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Tahoma" charset="0"/>
                <a:cs typeface="Tahoma" charset="0"/>
              </a:rPr>
              <a:t>GFOI Data Acquisition Planning</a:t>
            </a:r>
            <a:endParaRPr lang="en-CA" sz="3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676400"/>
            <a:ext cx="2743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Theoretical one-day instrument coverage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COVE output)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 for Landsat-7, LDCM, Sentinel-2A (notional) and Sentinel-2B (notional) over the African Congo Basin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region. Full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coverage in 2015 theoretically possible in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&lt;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4 days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without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clouds and &gt;10 days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with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clouds.</a:t>
            </a: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5105400" cy="504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240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539875" y="1397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Tahoma" charset="0"/>
                <a:cs typeface="Tahoma" charset="0"/>
              </a:rPr>
              <a:t>Forest and Cloud Overlays</a:t>
            </a:r>
            <a:endParaRPr lang="en-CA" sz="3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8163" y="5432425"/>
            <a:ext cx="4651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Cloud Cover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overlay shows average annual cloudiness for the Congo Basin region.  </a:t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en-US" sz="180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67% average cloudiness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over forested areas will significantly impact optical scene acquisitions.</a:t>
            </a:r>
          </a:p>
        </p:txBody>
      </p:sp>
      <p:pic>
        <p:nvPicPr>
          <p:cNvPr id="194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46225"/>
            <a:ext cx="40322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5913" y="5545138"/>
            <a:ext cx="3706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GlobCover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 overlay showing dense forested regions in the Congo Basin.</a:t>
            </a:r>
          </a:p>
        </p:txBody>
      </p:sp>
      <p:pic>
        <p:nvPicPr>
          <p:cNvPr id="1946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555750"/>
            <a:ext cx="4622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481138" y="3319463"/>
            <a:ext cx="1211262" cy="584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741863" y="2336800"/>
            <a:ext cx="3937000" cy="17351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432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420813"/>
            <a:ext cx="521493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539875" y="1397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Tahoma" charset="0"/>
                <a:cs typeface="Tahoma" charset="0"/>
              </a:rPr>
              <a:t>Impact of Clouds</a:t>
            </a:r>
            <a:endParaRPr lang="en-CA" sz="3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152400" y="1490663"/>
            <a:ext cx="355123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defTabSz="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Forested areas with high average cloudiness (&gt;50%) are considered </a:t>
            </a:r>
            <a:r>
              <a:rPr lang="ja-JP" alt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Calibri" charset="0"/>
                <a:cs typeface="Calibri" charset="0"/>
              </a:rPr>
              <a:t>hotspots</a:t>
            </a:r>
            <a:r>
              <a:rPr lang="ja-JP" alt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”</a:t>
            </a:r>
            <a:r>
              <a:rPr lang="en-US" altLang="ja-JP" sz="2000">
                <a:solidFill>
                  <a:srgbClr val="000000"/>
                </a:solidFill>
                <a:latin typeface="Calibri" charset="0"/>
                <a:cs typeface="Calibri" charset="0"/>
              </a:rPr>
              <a:t> for optical imagery planning. 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For example ... Landsat-7 has a 16-day repeat cycle.  It is </a:t>
            </a:r>
            <a:r>
              <a:rPr lang="en-US" sz="2000" u="sng">
                <a:solidFill>
                  <a:srgbClr val="000000"/>
                </a:solidFill>
                <a:latin typeface="Calibri" charset="0"/>
                <a:cs typeface="Calibri" charset="0"/>
              </a:rPr>
              <a:t>unlikely</a:t>
            </a:r>
            <a:r>
              <a:rPr 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 that this one mission will acquire </a:t>
            </a:r>
            <a:r>
              <a:rPr lang="en-US" sz="2000" u="sng">
                <a:solidFill>
                  <a:srgbClr val="000000"/>
                </a:solidFill>
                <a:latin typeface="Calibri" charset="0"/>
                <a:cs typeface="Calibri" charset="0"/>
              </a:rPr>
              <a:t>monthly</a:t>
            </a:r>
            <a:r>
              <a:rPr 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 clear-sky images if the cloudiness is over 50%.  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Multiple optical missions</a:t>
            </a:r>
            <a:r>
              <a:rPr lang="en-US" sz="2000">
                <a:solidFill>
                  <a:srgbClr val="FF0000"/>
                </a:solidFill>
                <a:latin typeface="Calibri" charset="0"/>
                <a:cs typeface="Calibri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Calibri" charset="0"/>
                <a:cs typeface="Calibri" charset="0"/>
              </a:rPr>
              <a:t>combined with SAR are required to meet imaging requirements over cloudy regions.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503738" y="4981575"/>
            <a:ext cx="4327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001335"/>
                </a:solidFill>
                <a:latin typeface="Calibri" charset="0"/>
                <a:cs typeface="Calibri" charset="0"/>
              </a:rPr>
              <a:t>The majority of the Congo Basin area is a </a:t>
            </a:r>
            <a:r>
              <a:rPr lang="ja-JP" altLang="en-US" sz="1800">
                <a:solidFill>
                  <a:srgbClr val="001335"/>
                </a:solidFill>
                <a:latin typeface="Calibri" charset="0"/>
                <a:cs typeface="Calibri" charset="0"/>
              </a:rPr>
              <a:t>“</a:t>
            </a:r>
            <a:r>
              <a:rPr lang="en-US" altLang="ja-JP" sz="1800">
                <a:solidFill>
                  <a:srgbClr val="FF0000"/>
                </a:solidFill>
                <a:latin typeface="Calibri" charset="0"/>
                <a:cs typeface="Calibri" charset="0"/>
              </a:rPr>
              <a:t>hotspot</a:t>
            </a:r>
            <a:r>
              <a:rPr lang="ja-JP" altLang="en-US" sz="1800">
                <a:solidFill>
                  <a:srgbClr val="001335"/>
                </a:solidFill>
                <a:latin typeface="Calibri" charset="0"/>
                <a:cs typeface="Calibri" charset="0"/>
              </a:rPr>
              <a:t>”</a:t>
            </a:r>
            <a:r>
              <a:rPr lang="en-US" altLang="ja-JP" sz="1800">
                <a:solidFill>
                  <a:srgbClr val="001335"/>
                </a:solidFill>
                <a:latin typeface="Calibri" charset="0"/>
                <a:cs typeface="Calibri" charset="0"/>
              </a:rPr>
              <a:t> with forests and high cloudiness (&gt;50%).  These regions will require multiple optical and SAR missions to meet GFOI requirements.</a:t>
            </a:r>
            <a:endParaRPr lang="en-US" sz="1800">
              <a:solidFill>
                <a:srgbClr val="001335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78450" y="3805238"/>
            <a:ext cx="2376488" cy="509587"/>
          </a:xfrm>
          <a:prstGeom prst="ellipse">
            <a:avLst/>
          </a:prstGeom>
          <a:solidFill>
            <a:schemeClr val="bg1">
              <a:lumMod val="6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HOTSPOT</a:t>
            </a:r>
          </a:p>
        </p:txBody>
      </p:sp>
    </p:spTree>
    <p:extLst>
      <p:ext uri="{BB962C8B-B14F-4D97-AF65-F5344CB8AC3E}">
        <p14:creationId xmlns:p14="http://schemas.microsoft.com/office/powerpoint/2010/main" val="41980077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00188"/>
            <a:ext cx="700722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219200" y="1397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Tahoma" charset="0"/>
                <a:cs typeface="Tahoma" charset="0"/>
              </a:rPr>
              <a:t>Congo Basin – Analysis Example</a:t>
            </a:r>
            <a:endParaRPr lang="en-CA" sz="3200" b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825" y="5899150"/>
            <a:ext cx="1406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Landsat-7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5688" y="5927725"/>
            <a:ext cx="14065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Landsat-7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LDCM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1600" y="5916613"/>
            <a:ext cx="14065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Landsat-7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LDCM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Sentinel-2A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8463" y="5856288"/>
            <a:ext cx="14065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Landsat-7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LDCM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Sentinel-2A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Sentinel-2B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54050" y="3636963"/>
            <a:ext cx="6292850" cy="95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52463" y="4914900"/>
            <a:ext cx="6294437" cy="2063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60400" y="5394325"/>
            <a:ext cx="6305550" cy="127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989763" y="5195888"/>
            <a:ext cx="19589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1 (annual)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7700" y="4741863"/>
            <a:ext cx="19177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4 (seasonal)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1825" y="3452813"/>
            <a:ext cx="17732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12 (monthly)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04063" y="1662113"/>
            <a:ext cx="17764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Number of acquisitions per year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2588" y="1376363"/>
            <a:ext cx="1404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Max=55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5175" y="1443038"/>
            <a:ext cx="3141663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n-ea"/>
                <a:cs typeface="Calibri"/>
              </a:rPr>
              <a:t>Business as Usual Plan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/>
            </a:r>
            <a:b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en-US" sz="2000" b="1" dirty="0">
                <a:solidFill>
                  <a:srgbClr val="FF6600"/>
                </a:solidFill>
                <a:latin typeface="Calibri"/>
                <a:ea typeface="+mn-ea"/>
                <a:cs typeface="Calibri"/>
              </a:rPr>
              <a:t>Augmented Plan (example)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3975" y="1374775"/>
            <a:ext cx="14049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Max=38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5888" y="4044950"/>
            <a:ext cx="2525712" cy="738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Augmentation of the BAU Plans are required to provide monthly imagery in all cloud conditions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3713" y="5764213"/>
            <a:ext cx="2160587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Example assumes Landsat and Sentinel acquire 100% of images over the target region</a:t>
            </a:r>
          </a:p>
        </p:txBody>
      </p:sp>
    </p:spTree>
    <p:extLst>
      <p:ext uri="{BB962C8B-B14F-4D97-AF65-F5344CB8AC3E}">
        <p14:creationId xmlns:p14="http://schemas.microsoft.com/office/powerpoint/2010/main" val="11607941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420708" y="3213100"/>
            <a:ext cx="159140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4D4F53"/>
                </a:solidFill>
              </a:rPr>
              <a:t>Until 2012:</a:t>
            </a:r>
          </a:p>
          <a:p>
            <a:pPr eaLnBrk="1" hangingPunct="1"/>
            <a:r>
              <a:rPr lang="en-GB">
                <a:solidFill>
                  <a:srgbClr val="4D4F53"/>
                </a:solidFill>
              </a:rPr>
              <a:t>ENVISAT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419243" y="3992563"/>
            <a:ext cx="185517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4D4F53"/>
                </a:solidFill>
              </a:rPr>
              <a:t>2013+:</a:t>
            </a:r>
          </a:p>
          <a:p>
            <a:pPr eaLnBrk="1" hangingPunct="1"/>
            <a:r>
              <a:rPr lang="en-GB">
                <a:solidFill>
                  <a:srgbClr val="4D4F53"/>
                </a:solidFill>
              </a:rPr>
              <a:t>Sentinel 1A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420708" y="4986339"/>
            <a:ext cx="1667608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4D4F53"/>
                </a:solidFill>
              </a:rPr>
              <a:t>2015+:</a:t>
            </a:r>
          </a:p>
          <a:p>
            <a:pPr eaLnBrk="1" hangingPunct="1"/>
            <a:r>
              <a:rPr lang="en-GB">
                <a:solidFill>
                  <a:srgbClr val="4D4F53"/>
                </a:solidFill>
              </a:rPr>
              <a:t>Sentinel 1A+B</a:t>
            </a:r>
          </a:p>
          <a:p>
            <a:pPr eaLnBrk="1" hangingPunct="1"/>
            <a:endParaRPr lang="en-GB">
              <a:solidFill>
                <a:srgbClr val="4D4F53"/>
              </a:solidFill>
            </a:endParaRPr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1582615" y="128588"/>
            <a:ext cx="679938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rgbClr val="FFFFFF"/>
                </a:solidFill>
                <a:latin typeface="Tahoma" charset="0"/>
                <a:cs typeface="Tahoma" charset="0"/>
              </a:rPr>
              <a:t>GFOI Data Acquisition Planning</a:t>
            </a:r>
            <a:endParaRPr lang="en-CA" sz="2800" b="1" dirty="0">
              <a:solidFill>
                <a:srgbClr val="FFFFFF"/>
              </a:solidFill>
              <a:latin typeface="Arial" charset="0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Tahoma"/>
                <a:cs typeface="Tahoma"/>
              </a:rPr>
              <a:t> - SAR sensors</a:t>
            </a:r>
            <a:endParaRPr lang="en-US" sz="28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0726" name="Picture 10" descr="ESRI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4"/>
            <a:ext cx="729322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SRIN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4"/>
            <a:ext cx="729322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ESRIN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" y="2017714"/>
            <a:ext cx="7186246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ESRIN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4"/>
            <a:ext cx="729322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97033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8" grpId="1" animBg="1"/>
      <p:bldP spid="14339" grpId="0" animBg="1"/>
      <p:bldP spid="14339" grpId="1" animBg="1"/>
      <p:bldP spid="143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152400"/>
            <a:ext cx="61325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Next steps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SDCG has more work to do on the baseline global strategy and in development of the tools for its reporting and visualisation</a:t>
            </a:r>
          </a:p>
          <a:p>
            <a:pPr marL="457200" indent="-457200">
              <a:buFont typeface="Arial"/>
              <a:buChar char="•"/>
            </a:pPr>
            <a:endParaRPr lang="en-AU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Seek Plenary approval for a further year of operation with the goal of completing the Element 1 strategy for review by SIT-28</a:t>
            </a:r>
          </a:p>
          <a:p>
            <a:pPr marL="457200" indent="-457200">
              <a:buFont typeface="Arial"/>
              <a:buChar char="•"/>
            </a:pPr>
            <a:endParaRPr lang="en-AU" sz="24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Provide initial support to GEOGLAM as tasked at SIT-27: indicative of the importance of the SDCG role in the CEOS/GEO geometry</a:t>
            </a:r>
            <a:endParaRPr lang="en-AU" sz="24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lvl="1"/>
            <a:endParaRPr lang="en-GB" sz="24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endParaRPr lang="en-US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52400"/>
            <a:ext cx="1066800" cy="5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600200" y="152400"/>
            <a:ext cx="59801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Context for SDCG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1000" y="18700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Broad recognition that CEOS needs to support delivery by GEO (pre-2015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lang="en-US" sz="24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GFOI seen as a model for end-to-end delivery by GEO: a big win?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Emphasis on physical outcomes from CEOS in support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2011 Plenary endorsed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: </a:t>
            </a:r>
            <a:r>
              <a:rPr lang="en-GB" sz="2000" i="1" dirty="0">
                <a:solidFill>
                  <a:schemeClr val="tx2"/>
                </a:solidFill>
                <a:latin typeface="Arial"/>
                <a:cs typeface="Arial"/>
              </a:rPr>
              <a:t>The CEOS Strategy for Space Data Coverage and Continuity in Support of the GEO Global Forest Observations Initiative (GFOI) and Forest Carbon Tracking (FCT) </a:t>
            </a:r>
            <a:r>
              <a:rPr lang="en-GB" sz="2000" i="1" dirty="0" smtClean="0">
                <a:solidFill>
                  <a:schemeClr val="tx2"/>
                </a:solidFill>
                <a:latin typeface="Arial"/>
                <a:cs typeface="Arial"/>
              </a:rPr>
              <a:t>Task</a:t>
            </a:r>
            <a:endParaRPr lang="en-GB" sz="2000" i="1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AU" sz="2400" i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Ad-hoc SDCG established to </a:t>
            </a: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implement the 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strategy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152400"/>
            <a:ext cx="61325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Context for SDCG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2022475"/>
            <a:ext cx="8077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Establishment of SDCG signals to IPCC and UNFCCC that institutional will exists to support data supply for a GFOI</a:t>
            </a:r>
          </a:p>
          <a:p>
            <a:pPr marL="457200" indent="-457200">
              <a:buFont typeface="Arial"/>
              <a:buChar char="•"/>
            </a:pPr>
            <a:endParaRPr lang="en-AU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The </a:t>
            </a:r>
            <a:r>
              <a:rPr lang="en-AU" sz="2400" dirty="0">
                <a:solidFill>
                  <a:srgbClr val="1F497D"/>
                </a:solidFill>
                <a:latin typeface="Arial"/>
                <a:cs typeface="Arial"/>
              </a:rPr>
              <a:t>strategy will demonstrate that the technical capacity exists to acquire and supply EO data </a:t>
            </a: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for </a:t>
            </a:r>
            <a:r>
              <a:rPr lang="en-AU" sz="2400" dirty="0">
                <a:solidFill>
                  <a:srgbClr val="1F497D"/>
                </a:solidFill>
                <a:latin typeface="Arial"/>
                <a:cs typeface="Arial"/>
              </a:rPr>
              <a:t>GFOI and manages expectations of countries as to what that data is</a:t>
            </a:r>
            <a:endParaRPr lang="en-US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2400" i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72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7279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71600" lvl="2" indent="-457200" defTabSz="914400" eaLnBrk="0">
              <a:spcBef>
                <a:spcPct val="20000"/>
              </a:spcBef>
              <a:spcAft>
                <a:spcPts val="600"/>
              </a:spcAft>
              <a:buFont typeface="Arial" pitchFamily="1" charset="0"/>
              <a:buNone/>
              <a:defRPr/>
            </a:pP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Creation of a 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living global archive of </a:t>
            </a:r>
            <a:r>
              <a:rPr kumimoji="0" lang="en-GB" sz="2000" i="0" u="none" strike="noStrike" kern="120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spatio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-temporally consistent data for each sensor type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, 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that responds to GFOI information requirements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Element 1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: 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A baseline, coordinated global data acquisition strategy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(wall-to-wall) involving a number of ‘core data streams’ that can be used free-of-charge for GFOI purposes. </a:t>
            </a:r>
          </a:p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Element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2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: 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Coordinated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national data acquisition strategies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response to national needs assessments undertaken in the course of GFOI implementation. 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  <a:p>
            <a:pPr marL="457200" lvl="0" indent="-457200" eaLnBrk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Element 3 </a:t>
            </a:r>
            <a:r>
              <a:rPr lang="en-GB" sz="2200" dirty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Data supply in support of </a:t>
            </a:r>
            <a:r>
              <a:rPr lang="en-GB" sz="22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FCT </a:t>
            </a:r>
            <a:r>
              <a:rPr lang="en-GB" sz="2200" dirty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activities</a:t>
            </a:r>
            <a:r>
              <a:rPr lang="en-GB" sz="2200" dirty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, including  </a:t>
            </a:r>
            <a:r>
              <a:rPr lang="en-GB" sz="2200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coverage of the National Demonstrators and technical studies. </a:t>
            </a:r>
            <a:endParaRPr lang="en-GB" sz="2200" dirty="0">
              <a:solidFill>
                <a:srgbClr val="1F497D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The CEOS Data Strategy for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GFOI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91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dirty="0">
                <a:solidFill>
                  <a:srgbClr val="1F497D"/>
                </a:solidFill>
                <a:latin typeface="Arial"/>
                <a:cs typeface="Arial"/>
              </a:rPr>
              <a:t>Achieved a critical mass of participation by agencies responsible for core and contributing missions:</a:t>
            </a:r>
            <a:endParaRPr lang="en-GB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399397"/>
            <a:ext cx="8229600" cy="44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 typeface="Lucida Grande" charset="0"/>
              <a:buChar char="–"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Co-chairs: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	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USGS, ESA, NSC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Secretariat: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	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DCCEE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Font typeface="Lucida Grande" charset="0"/>
              <a:buChar char="–"/>
              <a:defRPr/>
            </a:pPr>
            <a:r>
              <a:rPr lang="en-AU" sz="2400" b="1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Members: </a:t>
            </a:r>
            <a:r>
              <a:rPr lang="en-AU" sz="2400" dirty="0" smtClean="0">
                <a:latin typeface="Arial"/>
                <a:ea typeface="ＭＳ Ｐゴシック" pitchFamily="1" charset="-128"/>
                <a:cs typeface="Arial"/>
              </a:rPr>
              <a:t>		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CNES, CONAE, CRESDA, CSA, DLR, 			INPE, JAXA, NASA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Pending invitations: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ISRO, KARI, ASI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en-AU" sz="2400" dirty="0">
              <a:solidFill>
                <a:schemeClr val="accent2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GB" sz="2400" dirty="0">
                <a:solidFill>
                  <a:srgbClr val="1F497D"/>
                </a:solidFill>
                <a:latin typeface="Arial"/>
                <a:cs typeface="Arial"/>
              </a:rPr>
              <a:t>CSA hosted SDCG-1 in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March 2012</a:t>
            </a:r>
            <a:endParaRPr lang="en-GB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GB" sz="2400" dirty="0">
                <a:solidFill>
                  <a:srgbClr val="1F497D"/>
                </a:solidFill>
                <a:latin typeface="Arial"/>
                <a:cs typeface="Arial"/>
              </a:rPr>
              <a:t>USGS hosted SDCG-2 in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September 2012</a:t>
            </a:r>
            <a:endParaRPr lang="en-GB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GB" sz="2400" dirty="0">
                <a:solidFill>
                  <a:srgbClr val="1F497D"/>
                </a:solidFill>
                <a:latin typeface="Arial"/>
                <a:cs typeface="Arial"/>
              </a:rPr>
              <a:t>Australia will host SDCG-3 in February 2013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24150312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066800" y="228600"/>
            <a:ext cx="65897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Accomplishments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45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400" b="1" dirty="0" smtClean="0">
                <a:solidFill>
                  <a:srgbClr val="1F497D"/>
                </a:solidFill>
                <a:latin typeface="Arial"/>
                <a:cs typeface="Arial"/>
              </a:rPr>
              <a:t>The current planning is focused on Element 1 of the Strategy: </a:t>
            </a:r>
            <a:r>
              <a:rPr lang="en-GB" sz="2400" dirty="0">
                <a:solidFill>
                  <a:srgbClr val="1F497D"/>
                </a:solidFill>
                <a:latin typeface="Arial"/>
                <a:cs typeface="Arial"/>
              </a:rPr>
              <a:t>A baseline, coordinated global data acquisition strategy involving a number of ‘core data streams’ that can be used free-of-charge for GFOI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purposes:</a:t>
            </a:r>
          </a:p>
          <a:p>
            <a:endParaRPr lang="en-GB" sz="24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r>
              <a:rPr lang="en-GB" sz="2200" b="1" dirty="0">
                <a:solidFill>
                  <a:srgbClr val="1F497D"/>
                </a:solidFill>
                <a:latin typeface="Arial"/>
                <a:cs typeface="Arial"/>
              </a:rPr>
              <a:t>S</a:t>
            </a:r>
            <a:r>
              <a:rPr lang="en-GB" sz="2200" b="1" dirty="0" smtClean="0">
                <a:solidFill>
                  <a:srgbClr val="1F497D"/>
                </a:solidFill>
                <a:latin typeface="Arial"/>
                <a:cs typeface="Arial"/>
              </a:rPr>
              <a:t>ystematic </a:t>
            </a:r>
            <a:r>
              <a:rPr lang="en-GB" sz="2200" b="1" dirty="0">
                <a:solidFill>
                  <a:srgbClr val="1F497D"/>
                </a:solidFill>
                <a:latin typeface="Arial"/>
                <a:cs typeface="Arial"/>
              </a:rPr>
              <a:t>and sustained wall-to-wall acquisitions </a:t>
            </a:r>
            <a:r>
              <a:rPr lang="en-GB" sz="2200" dirty="0">
                <a:solidFill>
                  <a:srgbClr val="1F497D"/>
                </a:solidFill>
                <a:latin typeface="Arial"/>
                <a:cs typeface="Arial"/>
              </a:rPr>
              <a:t>of forested areas globally </a:t>
            </a:r>
            <a:r>
              <a:rPr lang="en-GB" sz="2200" dirty="0">
                <a:solidFill>
                  <a:srgbClr val="1F497D"/>
                </a:solidFill>
                <a:latin typeface="Arial"/>
                <a:cs typeface="Arial"/>
              </a:rPr>
              <a:t>–</a:t>
            </a:r>
            <a:r>
              <a:rPr lang="en-GB" sz="220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GB" sz="2200" dirty="0" smtClean="0">
                <a:solidFill>
                  <a:srgbClr val="1F497D"/>
                </a:solidFill>
                <a:latin typeface="Arial"/>
                <a:cs typeface="Arial"/>
              </a:rPr>
              <a:t>consistent </a:t>
            </a:r>
            <a:r>
              <a:rPr lang="en-GB" sz="2200" dirty="0">
                <a:solidFill>
                  <a:srgbClr val="1F497D"/>
                </a:solidFill>
                <a:latin typeface="Arial"/>
                <a:cs typeface="Arial"/>
              </a:rPr>
              <a:t>with national reporting commitments and </a:t>
            </a:r>
            <a:r>
              <a:rPr lang="en-GB" sz="2200" dirty="0" smtClean="0">
                <a:solidFill>
                  <a:srgbClr val="1F497D"/>
                </a:solidFill>
                <a:latin typeface="Arial"/>
                <a:cs typeface="Arial"/>
              </a:rPr>
              <a:t>GFOI requirements </a:t>
            </a:r>
            <a:r>
              <a:rPr lang="en-GB" sz="2200" dirty="0">
                <a:solidFill>
                  <a:srgbClr val="1F497D"/>
                </a:solidFill>
                <a:latin typeface="Arial"/>
                <a:cs typeface="Arial"/>
              </a:rPr>
              <a:t>of national forest information </a:t>
            </a:r>
            <a:r>
              <a:rPr lang="en-GB" sz="2200" dirty="0" smtClean="0">
                <a:solidFill>
                  <a:srgbClr val="1F497D"/>
                </a:solidFill>
                <a:latin typeface="Arial"/>
                <a:cs typeface="Arial"/>
              </a:rPr>
              <a:t>systems</a:t>
            </a:r>
          </a:p>
          <a:p>
            <a:pPr marL="914400" lvl="1" indent="-457200">
              <a:buFont typeface="Arial"/>
              <a:buChar char="•"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cs typeface="Arial"/>
              </a:rPr>
              <a:t>Phased implementation plan </a:t>
            </a:r>
            <a:r>
              <a:rPr lang="en-GB" sz="2200" dirty="0" smtClean="0">
                <a:solidFill>
                  <a:srgbClr val="1F497D"/>
                </a:solidFill>
                <a:latin typeface="Arial"/>
                <a:cs typeface="Arial"/>
              </a:rPr>
              <a:t>– gradual geographical expansion as new satellite missions become operational</a:t>
            </a:r>
          </a:p>
          <a:p>
            <a:pPr marL="914400" lvl="1" indent="-457200">
              <a:buFont typeface="Arial"/>
              <a:buChar char="•"/>
            </a:pPr>
            <a:r>
              <a:rPr lang="en-GB" sz="2200" dirty="0" smtClean="0">
                <a:solidFill>
                  <a:srgbClr val="1F497D"/>
                </a:solidFill>
                <a:latin typeface="Arial"/>
                <a:cs typeface="Arial"/>
              </a:rPr>
              <a:t>Current planning focused on </a:t>
            </a:r>
            <a:r>
              <a:rPr lang="en-GB" sz="2200" b="1" dirty="0" smtClean="0">
                <a:solidFill>
                  <a:srgbClr val="1F497D"/>
                </a:solidFill>
                <a:latin typeface="Arial"/>
                <a:cs typeface="Arial"/>
              </a:rPr>
              <a:t>observation coordination only</a:t>
            </a:r>
            <a:r>
              <a:rPr lang="en-GB" sz="2200" dirty="0" smtClean="0">
                <a:solidFill>
                  <a:srgbClr val="1F497D"/>
                </a:solidFill>
                <a:latin typeface="Arial"/>
                <a:cs typeface="Arial"/>
              </a:rPr>
              <a:t> – data distribution issues to be addressed separately</a:t>
            </a:r>
            <a:endParaRPr lang="en-US" sz="22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0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447800" y="152400"/>
            <a:ext cx="62849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Progress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400" b="1" dirty="0" smtClean="0">
                <a:solidFill>
                  <a:srgbClr val="1F497D"/>
                </a:solidFill>
                <a:latin typeface="Arial"/>
                <a:cs typeface="Arial"/>
              </a:rPr>
              <a:t>Basis for strategy planning</a:t>
            </a:r>
            <a:endParaRPr lang="en-AU" sz="24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National reporting requirements, </a:t>
            </a:r>
            <a:r>
              <a:rPr lang="en-AU" sz="2400" dirty="0">
                <a:solidFill>
                  <a:srgbClr val="1F497D"/>
                </a:solidFill>
                <a:latin typeface="Arial"/>
                <a:cs typeface="Arial"/>
              </a:rPr>
              <a:t>translated into </a:t>
            </a: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(forest) information products, are defined </a:t>
            </a:r>
            <a:r>
              <a:rPr lang="en-AU" sz="2400" dirty="0">
                <a:solidFill>
                  <a:srgbClr val="1F497D"/>
                </a:solidFill>
                <a:latin typeface="Arial"/>
                <a:cs typeface="Arial"/>
              </a:rPr>
              <a:t>in the GFOI Methods &amp; Guidance Document. Product definitions and EO monitoring requirements confirmed with IPCC and GOFC-GOLD</a:t>
            </a: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.</a:t>
            </a:r>
          </a:p>
          <a:p>
            <a:pPr marL="914400" lvl="1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GFOI observation strategy to </a:t>
            </a: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provide </a:t>
            </a: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EO data sets that accommodate countries to generate the products </a:t>
            </a:r>
          </a:p>
          <a:p>
            <a:pPr marL="914400" lvl="1" indent="-457200">
              <a:buFont typeface="Arial"/>
              <a:buChar char="•"/>
            </a:pP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Characterising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the plans for supporting missions and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coordination of their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acquisition strategies</a:t>
            </a:r>
          </a:p>
          <a:p>
            <a:pPr marL="914400" lvl="1" indent="-457200">
              <a:buFont typeface="Arial"/>
              <a:buChar char="•"/>
            </a:pPr>
            <a:r>
              <a:rPr lang="en-AU" sz="2400" dirty="0" smtClean="0">
                <a:solidFill>
                  <a:srgbClr val="1F497D"/>
                </a:solidFill>
                <a:latin typeface="Arial"/>
                <a:cs typeface="Arial"/>
              </a:rPr>
              <a:t>GFOI strategy r</a:t>
            </a:r>
            <a:r>
              <a:rPr lang="en-GB" sz="2400" dirty="0" err="1" smtClean="0">
                <a:solidFill>
                  <a:srgbClr val="1F497D"/>
                </a:solidFill>
                <a:latin typeface="Arial"/>
                <a:cs typeface="Arial"/>
              </a:rPr>
              <a:t>ecognises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 that different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sensor types (optical;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C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-, X- and L-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cs typeface="Arial"/>
              </a:rPr>
              <a:t>band SAR) provide complementary thematic information</a:t>
            </a:r>
            <a:endParaRPr lang="en-GB" sz="24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endParaRPr lang="en-GB" sz="24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endParaRPr lang="en-US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71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822" y="1494209"/>
            <a:ext cx="8996963" cy="5129942"/>
          </a:xfrm>
          <a:prstGeom prst="rect">
            <a:avLst/>
          </a:prstGeom>
        </p:spPr>
        <p:txBody>
          <a:bodyPr/>
          <a:lstStyle/>
          <a:p>
            <a:pPr marL="342900" lvl="0" indent="-342900" algn="ctr" defTabSz="914400">
              <a:lnSpc>
                <a:spcPct val="90000"/>
              </a:lnSpc>
              <a:spcBef>
                <a:spcPct val="20000"/>
              </a:spcBef>
              <a:defRPr/>
            </a:pPr>
            <a:endParaRPr kumimoji="0" lang="en-AU" altLang="ja-JP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pitchFamily="50" charset="-128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altLang="ja-JP" sz="2200" b="1" kern="0" dirty="0" smtClean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Global Baseline Acquisition strategy development</a:t>
            </a:r>
            <a:endParaRPr lang="en-AU" altLang="ja-JP" sz="1000" b="1" kern="0" dirty="0" smtClean="0">
              <a:solidFill>
                <a:schemeClr val="tx2"/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AU" altLang="ja-JP" sz="1000" kern="0" dirty="0">
              <a:solidFill>
                <a:schemeClr val="tx2"/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/>
                <a:cs typeface="Arial"/>
              </a:rPr>
              <a:t>Input from member agencies</a:t>
            </a:r>
          </a:p>
          <a:p>
            <a:pPr marL="1714500" lvl="3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/>
                <a:cs typeface="Arial"/>
              </a:rPr>
              <a:t>Business-as-usual (BAU) observation plans</a:t>
            </a:r>
          </a:p>
          <a:p>
            <a:pPr marL="1714500" lvl="3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/>
                <a:cs typeface="Arial"/>
              </a:rPr>
              <a:t>Strategic mission objectives (e.g. regional focus)</a:t>
            </a:r>
          </a:p>
          <a:p>
            <a:pPr marL="1714500" lvl="3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/>
                <a:cs typeface="Arial"/>
              </a:rPr>
              <a:t>Mission acquisition capabilities and constraints</a:t>
            </a:r>
            <a:endParaRPr lang="en-US" sz="1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714500" lvl="3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SDCG =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BAU</a:t>
            </a:r>
            <a:r>
              <a:rPr lang="en-US" sz="22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endParaRPr lang="en-US" sz="2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1F497D"/>
                </a:solidFill>
                <a:latin typeface="Arial"/>
                <a:cs typeface="Arial"/>
              </a:rPr>
              <a:t>Multi-mission gap analysis 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1F497D"/>
                </a:solidFill>
                <a:latin typeface="Arial"/>
                <a:cs typeface="Arial"/>
              </a:rPr>
              <a:t>Development of mitigation plan proposals for each mission and each epoch to bridge spatial and temporal gaps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1F497D"/>
                </a:solidFill>
                <a:latin typeface="Arial"/>
                <a:cs typeface="Arial"/>
              </a:rPr>
              <a:t>Iterative collaborative process to achieve a sustainable best-effort coordinated acquistion strategy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7800" y="152400"/>
            <a:ext cx="62849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41371212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56340" y="1430711"/>
            <a:ext cx="8996963" cy="5129942"/>
          </a:xfrm>
          <a:prstGeom prst="rect">
            <a:avLst/>
          </a:prstGeom>
        </p:spPr>
        <p:txBody>
          <a:bodyPr/>
          <a:lstStyle/>
          <a:p>
            <a:pPr marL="342900" lvl="0" indent="-342900" algn="ctr" defTabSz="914400">
              <a:lnSpc>
                <a:spcPct val="90000"/>
              </a:lnSpc>
              <a:spcBef>
                <a:spcPct val="20000"/>
              </a:spcBef>
              <a:defRPr/>
            </a:pPr>
            <a:endParaRPr kumimoji="0" lang="en-AU" altLang="ja-JP" sz="10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 pitchFamily="50" charset="-128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altLang="ja-JP" sz="2200" b="1" kern="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Data availability</a:t>
            </a:r>
            <a:endParaRPr lang="en-AU" altLang="ja-JP" sz="1000" kern="0" dirty="0">
              <a:solidFill>
                <a:srgbClr val="1F497D"/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2012 low-water mark for CEOS mission availability (loss of CBERS-2, ALOS, Landsat 5, Envisat, within past 1.5 yrs)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Procedures for large-scale gap filling and data provision by commercial missions not yet in place.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Near-future however looks positive! (CBERS-3, LDCM, Sentinels, ALOS-2 potentially in orbit within next year)</a:t>
            </a:r>
            <a:endParaRPr lang="en-US" sz="10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0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altLang="ja-JP" sz="2200" b="1" kern="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Strategy development</a:t>
            </a:r>
            <a:endParaRPr lang="en-AU" altLang="ja-JP" sz="1000" kern="0" dirty="0">
              <a:solidFill>
                <a:srgbClr val="1F497D"/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Difficulties to assess capacity and development of detailed plans for missions not yet in orbit. 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Many key parameters still TBD also by agencies themselves (BAU plans, ground station network, record/downlink capacities, etc.)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CEOS Data Strategy document inevitably a living document that will be continuously refined as new missions become operational.</a:t>
            </a:r>
            <a:endParaRPr lang="en-US" sz="10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000" dirty="0" smtClean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0" y="152400"/>
            <a:ext cx="61325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challenges</a:t>
            </a:r>
          </a:p>
        </p:txBody>
      </p:sp>
    </p:spTree>
    <p:extLst>
      <p:ext uri="{BB962C8B-B14F-4D97-AF65-F5344CB8AC3E}">
        <p14:creationId xmlns:p14="http://schemas.microsoft.com/office/powerpoint/2010/main" val="34356450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1327</Words>
  <Application>Microsoft Macintosh PowerPoint</Application>
  <PresentationFormat>On-screen Show (4:3)</PresentationFormat>
  <Paragraphs>135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Ad-hoc Space Data Coordination Group for GFOI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Ake Rosenqvist</cp:lastModifiedBy>
  <cp:revision>82</cp:revision>
  <dcterms:created xsi:type="dcterms:W3CDTF">2006-08-16T00:00:00Z</dcterms:created>
  <dcterms:modified xsi:type="dcterms:W3CDTF">2012-10-25T05:01:52Z</dcterms:modified>
</cp:coreProperties>
</file>