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8" r:id="rId3"/>
    <p:sldId id="257" r:id="rId4"/>
    <p:sldId id="260" r:id="rId5"/>
    <p:sldId id="261" r:id="rId6"/>
    <p:sldId id="268" r:id="rId7"/>
    <p:sldId id="269" r:id="rId8"/>
    <p:sldId id="270" r:id="rId9"/>
    <p:sldId id="271" r:id="rId10"/>
    <p:sldId id="259" r:id="rId11"/>
    <p:sldId id="272" r:id="rId12"/>
    <p:sldId id="262" r:id="rId13"/>
    <p:sldId id="273" r:id="rId14"/>
    <p:sldId id="274" r:id="rId1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0000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56" y="-3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1D9A69EB-4C07-AC4E-9CA3-B49398E04CEA}" type="datetimeFigureOut">
              <a:rPr lang="en-US" smtClean="0"/>
              <a:t>25/10/2012</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562A2E69-F537-9F4A-BF92-6A1026A604E6}" type="slidenum">
              <a:rPr lang="en-US" smtClean="0"/>
              <a:t>‹#›</a:t>
            </a:fld>
            <a:endParaRPr lang="en-US"/>
          </a:p>
        </p:txBody>
      </p:sp>
    </p:spTree>
    <p:extLst>
      <p:ext uri="{BB962C8B-B14F-4D97-AF65-F5344CB8AC3E}">
        <p14:creationId xmlns:p14="http://schemas.microsoft.com/office/powerpoint/2010/main" val="14374357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icture3.JPG"/>
          <p:cNvPicPr>
            <a:picLocks noChangeAspect="1"/>
          </p:cNvPicPr>
          <p:nvPr/>
        </p:nvPicPr>
        <p:blipFill>
          <a:blip r:embed="rId2" cstate="print"/>
          <a:srcRect l="1639" b="9294"/>
          <a:stretch>
            <a:fillRect/>
          </a:stretch>
        </p:blipFill>
        <p:spPr>
          <a:xfrm>
            <a:off x="0" y="0"/>
            <a:ext cx="9144000" cy="6858000"/>
          </a:xfrm>
          <a:prstGeom prst="rect">
            <a:avLst/>
          </a:prstGeom>
        </p:spPr>
      </p:pic>
      <p:sp>
        <p:nvSpPr>
          <p:cNvPr id="5" name="Footer Placeholder 9"/>
          <p:cNvSpPr>
            <a:spLocks noGrp="1"/>
          </p:cNvSpPr>
          <p:nvPr>
            <p:ph type="ftr" sz="quarter" idx="11"/>
          </p:nvPr>
        </p:nvSpPr>
        <p:spPr>
          <a:xfrm>
            <a:off x="1219200" y="5867400"/>
            <a:ext cx="7010400" cy="762000"/>
          </a:xfrm>
        </p:spPr>
        <p:txBody>
          <a:bodyPr/>
          <a:lstStyle/>
          <a:p>
            <a:pPr>
              <a:defRPr/>
            </a:pPr>
            <a:r>
              <a:rPr lang="en-US" sz="2000" b="1" dirty="0" smtClean="0">
                <a:solidFill>
                  <a:srgbClr val="0000FF"/>
                </a:solidFill>
                <a:latin typeface="Book Antiqua" pitchFamily="18" charset="0"/>
              </a:rPr>
              <a:t>Presentation to the 26</a:t>
            </a:r>
            <a:r>
              <a:rPr lang="en-US" sz="2000" b="1" baseline="30000" dirty="0" smtClean="0">
                <a:solidFill>
                  <a:srgbClr val="0000FF"/>
                </a:solidFill>
                <a:latin typeface="Book Antiqua" pitchFamily="18" charset="0"/>
              </a:rPr>
              <a:t>th</a:t>
            </a:r>
            <a:r>
              <a:rPr lang="en-US" sz="2000" b="1" dirty="0" smtClean="0">
                <a:solidFill>
                  <a:srgbClr val="0000FF"/>
                </a:solidFill>
                <a:latin typeface="Book Antiqua" pitchFamily="18" charset="0"/>
              </a:rPr>
              <a:t>  CEOS Plenary at Bengaluru, India </a:t>
            </a:r>
          </a:p>
          <a:p>
            <a:pPr>
              <a:defRPr/>
            </a:pPr>
            <a:r>
              <a:rPr lang="en-US" sz="2000" b="1" dirty="0" smtClean="0">
                <a:solidFill>
                  <a:srgbClr val="0000FF"/>
                </a:solidFill>
                <a:latin typeface="Book Antiqua" pitchFamily="18" charset="0"/>
              </a:rPr>
              <a:t>24-27 October, 2012</a:t>
            </a:r>
            <a:endParaRPr lang="en-US" sz="2000" b="1" dirty="0">
              <a:solidFill>
                <a:srgbClr val="0000FF"/>
              </a:solidFill>
            </a:endParaRPr>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1" name="Rectangle 44"/>
          <p:cNvSpPr>
            <a:spLocks noGrp="1" noChangeArrowheads="1"/>
          </p:cNvSpPr>
          <p:nvPr>
            <p:ph type="ctrTitle"/>
          </p:nvPr>
        </p:nvSpPr>
        <p:spPr>
          <a:xfrm>
            <a:off x="1066800" y="914400"/>
            <a:ext cx="6705600" cy="1600200"/>
          </a:xfrm>
        </p:spPr>
        <p:txBody>
          <a:bodyPr>
            <a:normAutofit fontScale="90000"/>
          </a:bodyPr>
          <a:lstStyle/>
          <a:p>
            <a:r>
              <a:rPr lang="en-US" b="1" dirty="0" smtClean="0">
                <a:solidFill>
                  <a:schemeClr val="bg1"/>
                </a:solidFill>
              </a:rPr>
              <a:t>Update on GFOI </a:t>
            </a:r>
            <a:br>
              <a:rPr lang="en-US" b="1" dirty="0" smtClean="0">
                <a:solidFill>
                  <a:schemeClr val="bg1"/>
                </a:solidFill>
              </a:rPr>
            </a:br>
            <a:r>
              <a:rPr lang="en-US" b="1" dirty="0" smtClean="0">
                <a:solidFill>
                  <a:schemeClr val="bg1"/>
                </a:solidFill>
              </a:rPr>
              <a:t>and CEOS engagement</a:t>
            </a:r>
            <a:r>
              <a:rPr lang="en-US" dirty="0" smtClean="0">
                <a:solidFill>
                  <a:schemeClr val="bg1"/>
                </a:solidFill>
              </a:rPr>
              <a:t/>
            </a:r>
            <a:br>
              <a:rPr lang="en-US" dirty="0" smtClean="0">
                <a:solidFill>
                  <a:schemeClr val="bg1"/>
                </a:solidFill>
              </a:rPr>
            </a:br>
            <a:endParaRPr lang="en-US" dirty="0" smtClean="0">
              <a:solidFill>
                <a:schemeClr val="bg1"/>
              </a:solidFill>
            </a:endParaRPr>
          </a:p>
        </p:txBody>
      </p:sp>
      <p:sp>
        <p:nvSpPr>
          <p:cNvPr id="14" name="Rectangle 43"/>
          <p:cNvSpPr txBox="1">
            <a:spLocks noChangeArrowheads="1"/>
          </p:cNvSpPr>
          <p:nvPr/>
        </p:nvSpPr>
        <p:spPr>
          <a:xfrm>
            <a:off x="1905000" y="2514600"/>
            <a:ext cx="4826977" cy="6096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altLang="ja-JP" sz="3200" b="0" i="0" u="none" strike="noStrike" kern="1200" cap="none" spc="0" normalizeH="0" baseline="0" noProof="0" dirty="0" smtClean="0">
              <a:ln>
                <a:noFill/>
              </a:ln>
              <a:solidFill>
                <a:schemeClr val="bg1"/>
              </a:solidFill>
              <a:effectLst/>
              <a:uLnTx/>
              <a:uFillTx/>
              <a:latin typeface="Calibri" pitchFamily="34" charset="0"/>
              <a:ea typeface="ＭＳ Ｐゴシック" pitchFamily="50" charset="-128"/>
              <a:cs typeface="+mn-cs"/>
            </a:endParaRPr>
          </a:p>
        </p:txBody>
      </p:sp>
      <p:sp>
        <p:nvSpPr>
          <p:cNvPr id="15" name="Rectangle 43"/>
          <p:cNvSpPr txBox="1">
            <a:spLocks noChangeArrowheads="1"/>
          </p:cNvSpPr>
          <p:nvPr/>
        </p:nvSpPr>
        <p:spPr>
          <a:xfrm>
            <a:off x="2057400" y="3429000"/>
            <a:ext cx="4826977" cy="533400"/>
          </a:xfrm>
          <a:prstGeom prst="rect">
            <a:avLst/>
          </a:prstGeom>
        </p:spPr>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altLang="ja-JP" sz="2800" b="0" i="0" u="none" strike="noStrike" kern="1200" cap="none" spc="0" normalizeH="0" baseline="0" noProof="0" dirty="0" smtClean="0">
                <a:ln>
                  <a:noFill/>
                </a:ln>
                <a:solidFill>
                  <a:schemeClr val="bg1"/>
                </a:solidFill>
                <a:effectLst/>
                <a:uLnTx/>
                <a:uFillTx/>
                <a:latin typeface="Calibri" pitchFamily="34" charset="0"/>
                <a:ea typeface="ＭＳ Ｐゴシック" pitchFamily="50" charset="-128"/>
                <a:cs typeface="+mn-cs"/>
              </a:rPr>
              <a:t>Stephen Briggs, Stephen Ward, Per-Erik Skrovseth</a:t>
            </a:r>
          </a:p>
        </p:txBody>
      </p:sp>
      <p:pic>
        <p:nvPicPr>
          <p:cNvPr id="9" name="Picture 8"/>
          <p:cNvPicPr>
            <a:picLocks noChangeAspect="1"/>
          </p:cNvPicPr>
          <p:nvPr/>
        </p:nvPicPr>
        <p:blipFill>
          <a:blip r:embed="rId4"/>
          <a:stretch>
            <a:fillRect/>
          </a:stretch>
        </p:blipFill>
        <p:spPr>
          <a:xfrm>
            <a:off x="7467600" y="152400"/>
            <a:ext cx="1524001" cy="72437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Challenges – beyond acquisitions</a:t>
            </a:r>
            <a:endPar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GB" sz="2800" b="1" dirty="0" smtClean="0"/>
              <a:t>Moving beyond acquisitions</a:t>
            </a:r>
          </a:p>
          <a:p>
            <a:endParaRPr lang="en-GB" sz="2800" b="1" dirty="0" smtClean="0"/>
          </a:p>
          <a:p>
            <a:pPr marL="914400" lvl="1" indent="-457200">
              <a:buFont typeface="Lucida Grande"/>
              <a:buChar char="-"/>
            </a:pPr>
            <a:r>
              <a:rPr lang="en-GB" sz="2400" dirty="0" smtClean="0"/>
              <a:t>Substantial CEOS archive already developed and sample products need to be demonstrated to prove societal benefit to data donors</a:t>
            </a:r>
          </a:p>
          <a:p>
            <a:pPr marL="914400" lvl="1" indent="-457200">
              <a:buFont typeface="Lucida Grande"/>
              <a:buChar char="-"/>
            </a:pPr>
            <a:r>
              <a:rPr lang="en-GB" sz="2400" dirty="0" smtClean="0"/>
              <a:t>Data mobilisation and assembly for pre-operational demonstration would be within scope for CEOS</a:t>
            </a:r>
          </a:p>
          <a:p>
            <a:pPr marL="914400" lvl="1" indent="-457200">
              <a:buFont typeface="Lucida Grande"/>
              <a:buChar char="-"/>
            </a:pPr>
            <a:r>
              <a:rPr lang="en-GB" sz="2400" dirty="0" smtClean="0"/>
              <a:t>Heavy lifting on processing </a:t>
            </a:r>
            <a:r>
              <a:rPr lang="en-GB" sz="2400" dirty="0" err="1" smtClean="0"/>
              <a:t>etc</a:t>
            </a:r>
            <a:r>
              <a:rPr lang="en-GB" sz="2400" dirty="0" smtClean="0"/>
              <a:t> would need to be led by one or more of the GFOI leads (indications are that this </a:t>
            </a:r>
            <a:r>
              <a:rPr lang="en-GB" sz="2400" dirty="0" smtClean="0">
                <a:solidFill>
                  <a:srgbClr val="000000"/>
                </a:solidFill>
              </a:rPr>
              <a:t>will be forthcoming)</a:t>
            </a:r>
          </a:p>
          <a:p>
            <a:pPr marL="914400" lvl="1" indent="-457200">
              <a:buFont typeface="Lucida Grande"/>
              <a:buChar char="-"/>
            </a:pPr>
            <a:r>
              <a:rPr lang="en-GB" sz="2400" dirty="0" smtClean="0">
                <a:solidFill>
                  <a:srgbClr val="000000"/>
                </a:solidFill>
              </a:rPr>
              <a:t>Need to progress </a:t>
            </a:r>
            <a:r>
              <a:rPr lang="en-GB" sz="2400" dirty="0" smtClean="0">
                <a:solidFill>
                  <a:srgbClr val="000000"/>
                </a:solidFill>
              </a:rPr>
              <a:t>towards </a:t>
            </a:r>
            <a:r>
              <a:rPr lang="en-GB" sz="2400" dirty="0" smtClean="0">
                <a:solidFill>
                  <a:srgbClr val="000000"/>
                </a:solidFill>
              </a:rPr>
              <a:t>development of national forest </a:t>
            </a:r>
            <a:r>
              <a:rPr lang="en-GB" sz="2400" dirty="0" smtClean="0">
                <a:solidFill>
                  <a:srgbClr val="000000"/>
                </a:solidFill>
              </a:rPr>
              <a:t>assessments</a:t>
            </a:r>
            <a:r>
              <a:rPr lang="en-GB" sz="2400" dirty="0" smtClean="0">
                <a:solidFill>
                  <a:srgbClr val="000000"/>
                </a:solidFill>
              </a:rPr>
              <a:t> </a:t>
            </a:r>
            <a:r>
              <a:rPr lang="en-GB" sz="2400" dirty="0" smtClean="0">
                <a:solidFill>
                  <a:srgbClr val="000000"/>
                </a:solidFill>
              </a:rPr>
              <a:t>as within National Demonstrators</a:t>
            </a:r>
          </a:p>
          <a:p>
            <a:pPr marL="914400" lvl="1" indent="-457200">
              <a:buFont typeface="Arial"/>
              <a:buChar char="•"/>
            </a:pPr>
            <a:endParaRPr lang="en-GB" sz="2400" dirty="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10514080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Challenges - Mainstreaming GFOI</a:t>
            </a: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GB" sz="2800" b="1" dirty="0" smtClean="0"/>
              <a:t>Substantial donor $$ flowing in the REDD+ environment and national aid should be predicated on supported country engagement in GFOI where possible</a:t>
            </a:r>
          </a:p>
          <a:p>
            <a:endParaRPr lang="en-GB" sz="2800" b="1" dirty="0" smtClean="0"/>
          </a:p>
          <a:p>
            <a:pPr marL="914400" lvl="1" indent="-457200">
              <a:buFont typeface="Lucida Grande"/>
              <a:buChar char="-"/>
            </a:pPr>
            <a:r>
              <a:rPr lang="en-GB" sz="2400" dirty="0" smtClean="0"/>
              <a:t>To guarantee consistent and comparable national information for reporting</a:t>
            </a:r>
          </a:p>
          <a:p>
            <a:pPr marL="914400" lvl="1" indent="-457200">
              <a:buFont typeface="Lucida Grande"/>
              <a:buChar char="-"/>
            </a:pPr>
            <a:r>
              <a:rPr lang="en-GB" sz="2400" u="sng" dirty="0" smtClean="0"/>
              <a:t>For example, adoption of the GFOI MGD </a:t>
            </a:r>
            <a:r>
              <a:rPr lang="en-GB" sz="2400" dirty="0" smtClean="0"/>
              <a:t>by </a:t>
            </a:r>
            <a:r>
              <a:rPr lang="en-GB" sz="2400" dirty="0" smtClean="0"/>
              <a:t>governments </a:t>
            </a:r>
            <a:r>
              <a:rPr lang="en-GB" sz="2400" dirty="0" smtClean="0"/>
              <a:t>seeking REDD+ funding</a:t>
            </a:r>
          </a:p>
          <a:p>
            <a:pPr marL="914400" lvl="1" indent="-457200">
              <a:buFont typeface="Lucida Grande"/>
              <a:buChar char="-"/>
            </a:pPr>
            <a:r>
              <a:rPr lang="en-GB" sz="2400" dirty="0" smtClean="0"/>
              <a:t>Essential for GFOI to establish a critical mass</a:t>
            </a:r>
          </a:p>
          <a:p>
            <a:pPr marL="914400" lvl="1" indent="-457200">
              <a:buFont typeface="Arial"/>
              <a:buChar char="•"/>
            </a:pPr>
            <a:endParaRPr lang="en-GB" sz="2400" dirty="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254918774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Challenges - Mechanism for National Needs</a:t>
            </a: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14400" lvl="1" indent="-457200">
              <a:buFont typeface="Arial"/>
              <a:buChar char="•"/>
            </a:pPr>
            <a:endParaRPr lang="en-GB" sz="2800" dirty="0" smtClean="0"/>
          </a:p>
          <a:p>
            <a:pPr marL="914400" lvl="1" indent="-457200">
              <a:buFont typeface="Arial"/>
              <a:buChar char="•"/>
            </a:pPr>
            <a:r>
              <a:rPr lang="en-AU" sz="2800" b="1" dirty="0" smtClean="0"/>
              <a:t>Level</a:t>
            </a:r>
            <a:r>
              <a:rPr lang="en-AU" sz="2800" b="1" dirty="0" smtClean="0"/>
              <a:t> </a:t>
            </a:r>
            <a:r>
              <a:rPr lang="en-AU" sz="2800" b="1" dirty="0"/>
              <a:t>2 of the space data strategy is on the slate for SDCG in </a:t>
            </a:r>
            <a:r>
              <a:rPr lang="en-AU" sz="2800" b="1" dirty="0" smtClean="0"/>
              <a:t>2013 (see next presentation)</a:t>
            </a:r>
            <a:endParaRPr lang="en-AU" sz="2800" b="1" dirty="0" smtClean="0"/>
          </a:p>
          <a:p>
            <a:pPr marL="914400" lvl="1" indent="-457200">
              <a:buFont typeface="Arial"/>
              <a:buChar char="•"/>
            </a:pPr>
            <a:endParaRPr lang="en-AU" sz="2800" dirty="0"/>
          </a:p>
          <a:p>
            <a:pPr marL="914400" lvl="1" indent="-457200">
              <a:buFont typeface="Arial"/>
              <a:buChar char="•"/>
            </a:pPr>
            <a:r>
              <a:rPr lang="en-AU" sz="2800" dirty="0" smtClean="0"/>
              <a:t>To ensure SDCG continuity, CEOS should request that GFOI Leads identify a viable mechanism for identification of national data requirements </a:t>
            </a:r>
            <a:endParaRPr lang="en-GB" sz="2800" dirty="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15957180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Discussion and decision</a:t>
            </a:r>
            <a:endParaRPr kumimoji="0" lang="en-US" sz="20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457200" y="1600200"/>
            <a:ext cx="84582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914400" lvl="1" indent="-457200">
              <a:buFont typeface="Arial"/>
              <a:buChar char="•"/>
            </a:pPr>
            <a:endParaRPr lang="en-GB" sz="2800" dirty="0" smtClean="0"/>
          </a:p>
          <a:p>
            <a:pPr marL="914400" lvl="1" indent="-457200">
              <a:buFont typeface="Arial"/>
              <a:buChar char="•"/>
            </a:pPr>
            <a:r>
              <a:rPr lang="en-AU" sz="2800" dirty="0" smtClean="0"/>
              <a:t>Feedback and guidance for the CEOS lead to GFOI</a:t>
            </a:r>
          </a:p>
          <a:p>
            <a:pPr marL="914400" lvl="1" indent="-457200">
              <a:buFont typeface="Arial"/>
              <a:buChar char="•"/>
            </a:pPr>
            <a:r>
              <a:rPr lang="en-AU" sz="2800" dirty="0" smtClean="0"/>
              <a:t>Challenges – in particular the sample dataset support for 2013</a:t>
            </a:r>
          </a:p>
          <a:p>
            <a:pPr marL="914400" lvl="1" indent="-457200">
              <a:buFont typeface="Arial"/>
              <a:buChar char="•"/>
            </a:pPr>
            <a:r>
              <a:rPr lang="en-AU" sz="2800" dirty="0" smtClean="0"/>
              <a:t>SDCG presentation will seek decision to extend the ad-hoc group for a further year</a:t>
            </a:r>
            <a:endParaRPr lang="en-GB" sz="2800" dirty="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10668093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Mandate</a:t>
            </a:r>
            <a:r>
              <a:rPr kumimoji="0" lang="en-US" sz="2000" b="1" i="0" u="none" strike="noStrike" kern="0" cap="none" spc="0" normalizeH="0" noProof="0" dirty="0" smtClean="0">
                <a:ln>
                  <a:noFill/>
                </a:ln>
                <a:solidFill>
                  <a:srgbClr val="FFFFFF"/>
                </a:solidFill>
                <a:effectLst/>
                <a:uLnTx/>
                <a:uFillTx/>
                <a:latin typeface="Tahoma" pitchFamily="-106" charset="0"/>
                <a:ea typeface="ＭＳ Ｐゴシック" pitchFamily="-106" charset="-128"/>
                <a:cs typeface="Tahoma" pitchFamily="-106" charset="0"/>
              </a:rPr>
              <a:t> for </a:t>
            </a:r>
            <a:r>
              <a:rPr lang="en-US" sz="2000" b="1" kern="0" dirty="0" smtClean="0">
                <a:solidFill>
                  <a:srgbClr val="FFFFFF"/>
                </a:solidFill>
                <a:latin typeface="Tahoma" pitchFamily="-106" charset="0"/>
                <a:ea typeface="ＭＳ Ｐゴシック" pitchFamily="-106" charset="-128"/>
                <a:cs typeface="Tahoma" pitchFamily="-106" charset="0"/>
              </a:rPr>
              <a:t>CEOS representative to GFOI</a:t>
            </a:r>
            <a:endParaRPr kumimoji="0" lang="en-US" sz="20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228600" y="990600"/>
            <a:ext cx="84582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1"/>
            <a:endParaRPr lang="en-GB" sz="2800" dirty="0" smtClean="0"/>
          </a:p>
          <a:p>
            <a:pPr marL="914400" lvl="1" indent="-457200">
              <a:buFont typeface="Arial"/>
              <a:buChar char="•"/>
            </a:pPr>
            <a:r>
              <a:rPr lang="en-US" sz="2800" dirty="0" smtClean="0"/>
              <a:t>Clarify governance of GFOI, and requirements of CEOS in the process.</a:t>
            </a:r>
          </a:p>
          <a:p>
            <a:pPr marL="914400" lvl="1" indent="-457200">
              <a:buFont typeface="Arial"/>
              <a:buChar char="•"/>
            </a:pPr>
            <a:r>
              <a:rPr lang="en-US" sz="2800" dirty="0" smtClean="0"/>
              <a:t>Reinforce rationale for CEOS involvement to provide and to establish satellite data as baseline requirement for construction of REDD-compatible MRVs</a:t>
            </a:r>
          </a:p>
          <a:p>
            <a:pPr marL="914400" lvl="1" indent="-457200">
              <a:buFont typeface="Arial"/>
              <a:buChar char="•"/>
            </a:pPr>
            <a:r>
              <a:rPr lang="en-US" sz="2800" dirty="0" smtClean="0"/>
              <a:t>What </a:t>
            </a:r>
            <a:r>
              <a:rPr lang="en-US" sz="2800" dirty="0" smtClean="0"/>
              <a:t>added value and products leading towards national </a:t>
            </a:r>
            <a:r>
              <a:rPr lang="en-US" sz="2800" dirty="0" smtClean="0"/>
              <a:t>assessments are </a:t>
            </a:r>
            <a:r>
              <a:rPr lang="en-US" sz="2800" dirty="0" smtClean="0"/>
              <a:t>coming from the NDs? What are they actually demonstrating?</a:t>
            </a:r>
          </a:p>
          <a:p>
            <a:pPr marL="914400" lvl="1" indent="-457200">
              <a:buFont typeface="Arial"/>
              <a:buChar char="•"/>
            </a:pPr>
            <a:r>
              <a:rPr lang="en-US" sz="2800" dirty="0" smtClean="0"/>
              <a:t>How to define future users’ needs (see previous slide comments)?</a:t>
            </a:r>
          </a:p>
          <a:p>
            <a:pPr marL="914400" lvl="1"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13693722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Contents</a:t>
            </a: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US" sz="3200" dirty="0" smtClean="0"/>
              <a:t>Reminder of context</a:t>
            </a:r>
          </a:p>
          <a:p>
            <a:pPr marL="457200" indent="-457200">
              <a:buFont typeface="Arial"/>
              <a:buChar char="•"/>
            </a:pPr>
            <a:r>
              <a:rPr lang="en-US" sz="3200" dirty="0" smtClean="0"/>
              <a:t>Accomplishments</a:t>
            </a:r>
            <a:endParaRPr lang="en-US" sz="3200" dirty="0"/>
          </a:p>
          <a:p>
            <a:pPr marL="457200" indent="-457200">
              <a:buFont typeface="Arial"/>
              <a:buChar char="•"/>
            </a:pPr>
            <a:r>
              <a:rPr lang="en-US" sz="3200" dirty="0" smtClean="0"/>
              <a:t>Challenges</a:t>
            </a:r>
            <a:endParaRPr lang="en-US" sz="3200" dirty="0"/>
          </a:p>
          <a:p>
            <a:pPr marL="457200" indent="-457200">
              <a:buFont typeface="Arial"/>
              <a:buChar char="•"/>
            </a:pPr>
            <a:r>
              <a:rPr lang="en-US" sz="3200" dirty="0" smtClean="0"/>
              <a:t>Discussion &amp; decis</a:t>
            </a:r>
            <a:r>
              <a:rPr lang="en-US" sz="3200" dirty="0" smtClean="0">
                <a:solidFill>
                  <a:srgbClr val="000000"/>
                </a:solidFill>
              </a:rPr>
              <a:t>ion</a:t>
            </a:r>
          </a:p>
          <a:p>
            <a:pPr marL="457200" indent="-457200">
              <a:buFont typeface="Arial"/>
              <a:buChar char="•"/>
            </a:pPr>
            <a:r>
              <a:rPr lang="en-US" sz="3200" dirty="0" smtClean="0">
                <a:solidFill>
                  <a:srgbClr val="000000"/>
                </a:solidFill>
              </a:rPr>
              <a:t>Charge to your representative to GFOI</a:t>
            </a:r>
            <a:endParaRPr lang="en-US" sz="3200" dirty="0">
              <a:solidFill>
                <a:srgbClr val="000000"/>
              </a:solidFill>
            </a:endParaRPr>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38667516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Context</a:t>
            </a: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AU" sz="2800" dirty="0"/>
              <a:t>In 2008, </a:t>
            </a:r>
            <a:r>
              <a:rPr lang="en-AU" sz="2800" dirty="0" smtClean="0"/>
              <a:t>GEO members developed FCT to </a:t>
            </a:r>
            <a:r>
              <a:rPr lang="en-AU" sz="2800" dirty="0"/>
              <a:t>support countries in the development of national systems for </a:t>
            </a:r>
            <a:r>
              <a:rPr lang="en-AU" sz="2800" dirty="0" smtClean="0"/>
              <a:t>forest monitoring</a:t>
            </a:r>
          </a:p>
          <a:p>
            <a:pPr marL="914400" lvl="1" indent="-457200">
              <a:buFont typeface="Lucida Grande"/>
              <a:buChar char="-"/>
            </a:pPr>
            <a:r>
              <a:rPr lang="en-AU" sz="2400" dirty="0"/>
              <a:t>international coordination and cooperation </a:t>
            </a:r>
            <a:r>
              <a:rPr lang="en-AU" sz="2400" dirty="0" smtClean="0"/>
              <a:t>to provide </a:t>
            </a:r>
            <a:r>
              <a:rPr lang="en-AU" sz="2400" dirty="0"/>
              <a:t>data </a:t>
            </a:r>
            <a:r>
              <a:rPr lang="en-AU" sz="2400" dirty="0" smtClean="0"/>
              <a:t>for national </a:t>
            </a:r>
            <a:r>
              <a:rPr lang="en-AU" sz="2400" dirty="0"/>
              <a:t>monitoring and </a:t>
            </a:r>
            <a:r>
              <a:rPr lang="en-AU" sz="2400" dirty="0" smtClean="0"/>
              <a:t>reporting</a:t>
            </a:r>
          </a:p>
          <a:p>
            <a:pPr marL="914400" lvl="1" indent="-457200">
              <a:buFont typeface="Lucida Grande"/>
              <a:buChar char="-"/>
            </a:pPr>
            <a:r>
              <a:rPr lang="en-AU" sz="2400" dirty="0" smtClean="0"/>
              <a:t>capacity building, within 11 </a:t>
            </a:r>
            <a:r>
              <a:rPr lang="en-AU" sz="2400" dirty="0"/>
              <a:t>National Demonstrator </a:t>
            </a:r>
            <a:r>
              <a:rPr lang="en-AU" sz="2400" dirty="0" smtClean="0"/>
              <a:t>countries</a:t>
            </a:r>
          </a:p>
          <a:p>
            <a:pPr marL="457200" indent="-457200">
              <a:buFont typeface="Arial"/>
              <a:buChar char="•"/>
            </a:pPr>
            <a:r>
              <a:rPr lang="en-AU" sz="2800" dirty="0" smtClean="0"/>
              <a:t>Global Forest Observations Initiative (GFOI) proposed to explore more formal and sustained arrangements</a:t>
            </a:r>
          </a:p>
          <a:p>
            <a:pPr marL="457200" indent="-457200">
              <a:buFont typeface="Arial"/>
              <a:buChar char="•"/>
            </a:pPr>
            <a:r>
              <a:rPr lang="en-AU" sz="2800" dirty="0" smtClean="0"/>
              <a:t>GFOI IP endorsed at the 2011 GEO Plenary</a:t>
            </a:r>
          </a:p>
          <a:p>
            <a:pPr marL="914400" lvl="1" indent="-457200">
              <a:buFont typeface="Lucida Grande"/>
              <a:buChar char="-"/>
            </a:pPr>
            <a:endParaRPr lang="en-AU" sz="2800" dirty="0"/>
          </a:p>
          <a:p>
            <a:pPr marL="914400" lvl="1" indent="-457200">
              <a:buFont typeface="Lucida Grande"/>
              <a:buChar char="-"/>
            </a:pPr>
            <a:endParaRPr lang="en-AU" sz="2800" dirty="0" smtClean="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2012 Accomplishments</a:t>
            </a:r>
          </a:p>
        </p:txBody>
      </p:sp>
      <p:sp>
        <p:nvSpPr>
          <p:cNvPr id="17" name="Rectangle 3"/>
          <p:cNvSpPr txBox="1">
            <a:spLocks noChangeArrowheads="1"/>
          </p:cNvSpPr>
          <p:nvPr/>
        </p:nvSpPr>
        <p:spPr bwMode="auto">
          <a:xfrm>
            <a:off x="457200" y="14478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AU" sz="2000" dirty="0" smtClean="0"/>
              <a:t>Development of a governance structure and work plan around the 5 components</a:t>
            </a:r>
          </a:p>
          <a:p>
            <a:pPr marL="457200" indent="-457200">
              <a:buFont typeface="Arial"/>
              <a:buChar char="•"/>
            </a:pPr>
            <a:endParaRPr lang="en-AU" sz="32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grpSp>
        <p:nvGrpSpPr>
          <p:cNvPr id="9" name="Group 8"/>
          <p:cNvGrpSpPr/>
          <p:nvPr/>
        </p:nvGrpSpPr>
        <p:grpSpPr>
          <a:xfrm>
            <a:off x="914400" y="2209800"/>
            <a:ext cx="7086600" cy="3788875"/>
            <a:chOff x="609600" y="2209800"/>
            <a:chExt cx="7696200" cy="4114800"/>
          </a:xfrm>
        </p:grpSpPr>
        <p:sp>
          <p:nvSpPr>
            <p:cNvPr id="11" name="Rectangle 10"/>
            <p:cNvSpPr/>
            <p:nvPr/>
          </p:nvSpPr>
          <p:spPr>
            <a:xfrm>
              <a:off x="609600" y="2209800"/>
              <a:ext cx="16764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GEO Plenary</a:t>
              </a:r>
              <a:endParaRPr lang="en-US" dirty="0"/>
            </a:p>
          </p:txBody>
        </p:sp>
        <p:sp>
          <p:nvSpPr>
            <p:cNvPr id="12" name="Rectangle 11"/>
            <p:cNvSpPr/>
            <p:nvPr/>
          </p:nvSpPr>
          <p:spPr>
            <a:xfrm>
              <a:off x="2628900" y="2209800"/>
              <a:ext cx="1676400" cy="106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GFOI Leads</a:t>
              </a:r>
            </a:p>
            <a:p>
              <a:pPr algn="ctr"/>
              <a:r>
                <a:rPr lang="en-US" sz="1100" dirty="0" err="1" smtClean="0">
                  <a:solidFill>
                    <a:schemeClr val="accent1">
                      <a:lumMod val="40000"/>
                      <a:lumOff val="60000"/>
                    </a:schemeClr>
                  </a:solidFill>
                </a:rPr>
                <a:t>Aus</a:t>
              </a:r>
              <a:r>
                <a:rPr lang="en-US" sz="1100" dirty="0" smtClean="0">
                  <a:solidFill>
                    <a:schemeClr val="accent1">
                      <a:lumMod val="40000"/>
                      <a:lumOff val="60000"/>
                    </a:schemeClr>
                  </a:solidFill>
                </a:rPr>
                <a:t>, Nor, US, CEOS, FAO</a:t>
              </a:r>
              <a:endParaRPr lang="en-US" dirty="0">
                <a:solidFill>
                  <a:schemeClr val="accent1">
                    <a:lumMod val="40000"/>
                    <a:lumOff val="60000"/>
                  </a:schemeClr>
                </a:solidFill>
              </a:endParaRPr>
            </a:p>
          </p:txBody>
        </p:sp>
        <p:sp>
          <p:nvSpPr>
            <p:cNvPr id="14" name="Rectangle 13"/>
            <p:cNvSpPr/>
            <p:nvPr/>
          </p:nvSpPr>
          <p:spPr>
            <a:xfrm>
              <a:off x="2514600" y="3733800"/>
              <a:ext cx="1752600" cy="1828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GFOI Steering </a:t>
              </a:r>
              <a:r>
                <a:rPr lang="en-US" dirty="0" err="1" smtClean="0"/>
                <a:t>Cttee</a:t>
              </a:r>
              <a:endParaRPr lang="en-US" dirty="0" smtClean="0"/>
            </a:p>
            <a:p>
              <a:pPr algn="ctr"/>
              <a:r>
                <a:rPr lang="en-AU" sz="1100" dirty="0">
                  <a:solidFill>
                    <a:srgbClr val="B9CDE5"/>
                  </a:solidFill>
                </a:rPr>
                <a:t>Leads plus Brazil, China, Japan, </a:t>
              </a:r>
              <a:r>
                <a:rPr lang="en-AU" sz="1100" dirty="0" smtClean="0">
                  <a:solidFill>
                    <a:srgbClr val="B9CDE5"/>
                  </a:solidFill>
                </a:rPr>
                <a:t>MGD </a:t>
              </a:r>
              <a:r>
                <a:rPr lang="en-AU" sz="1100" dirty="0">
                  <a:solidFill>
                    <a:srgbClr val="B9CDE5"/>
                  </a:solidFill>
                </a:rPr>
                <a:t>Group Chair, IPCC, World Bank, GOFC-GOLD, GEO Secretariat Director, and </a:t>
              </a:r>
              <a:r>
                <a:rPr lang="en-AU" sz="1100" dirty="0" smtClean="0">
                  <a:solidFill>
                    <a:srgbClr val="B9CDE5"/>
                  </a:solidFill>
                </a:rPr>
                <a:t>ND reps</a:t>
              </a:r>
              <a:endParaRPr lang="en-US" dirty="0">
                <a:solidFill>
                  <a:srgbClr val="B9CDE5"/>
                </a:solidFill>
              </a:endParaRPr>
            </a:p>
          </p:txBody>
        </p:sp>
        <p:cxnSp>
          <p:nvCxnSpPr>
            <p:cNvPr id="15" name="Straight Arrow Connector 14"/>
            <p:cNvCxnSpPr>
              <a:stCxn id="12" idx="1"/>
              <a:endCxn id="11" idx="3"/>
            </p:cNvCxnSpPr>
            <p:nvPr/>
          </p:nvCxnSpPr>
          <p:spPr>
            <a:xfrm flipH="1">
              <a:off x="2286000" y="2743200"/>
              <a:ext cx="342900" cy="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4648200" y="2209800"/>
              <a:ext cx="3657600" cy="762000"/>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Coordination of satellite data supply</a:t>
              </a:r>
            </a:p>
            <a:p>
              <a:pPr algn="ctr"/>
              <a:r>
                <a:rPr lang="en-US" sz="1100" dirty="0" smtClean="0">
                  <a:solidFill>
                    <a:schemeClr val="accent1">
                      <a:lumMod val="40000"/>
                      <a:lumOff val="60000"/>
                    </a:schemeClr>
                  </a:solidFill>
                </a:rPr>
                <a:t>CEOS </a:t>
              </a:r>
              <a:endParaRPr lang="en-US" dirty="0">
                <a:solidFill>
                  <a:schemeClr val="accent1">
                    <a:lumMod val="40000"/>
                    <a:lumOff val="60000"/>
                  </a:schemeClr>
                </a:solidFill>
              </a:endParaRPr>
            </a:p>
          </p:txBody>
        </p:sp>
        <p:sp>
          <p:nvSpPr>
            <p:cNvPr id="18" name="Rectangle 17"/>
            <p:cNvSpPr/>
            <p:nvPr/>
          </p:nvSpPr>
          <p:spPr>
            <a:xfrm>
              <a:off x="4648200" y="3048000"/>
              <a:ext cx="3657600" cy="762000"/>
            </a:xfrm>
            <a:prstGeom prst="rect">
              <a:avLst/>
            </a:prstGeom>
            <a:solidFill>
              <a:schemeClr val="accent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Capacity Building </a:t>
              </a:r>
            </a:p>
            <a:p>
              <a:pPr algn="ctr"/>
              <a:r>
                <a:rPr lang="en-US" sz="1100" dirty="0" smtClean="0">
                  <a:solidFill>
                    <a:schemeClr val="accent1">
                      <a:lumMod val="40000"/>
                      <a:lumOff val="60000"/>
                    </a:schemeClr>
                  </a:solidFill>
                </a:rPr>
                <a:t>US</a:t>
              </a:r>
              <a:endParaRPr lang="en-US" dirty="0">
                <a:solidFill>
                  <a:schemeClr val="accent1">
                    <a:lumMod val="40000"/>
                    <a:lumOff val="60000"/>
                  </a:schemeClr>
                </a:solidFill>
              </a:endParaRPr>
            </a:p>
          </p:txBody>
        </p:sp>
        <p:sp>
          <p:nvSpPr>
            <p:cNvPr id="19" name="Rectangle 18"/>
            <p:cNvSpPr/>
            <p:nvPr/>
          </p:nvSpPr>
          <p:spPr>
            <a:xfrm>
              <a:off x="4648200" y="3886200"/>
              <a:ext cx="3657600" cy="762000"/>
            </a:xfrm>
            <a:prstGeom prst="rect">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Methods &amp; Guidance Documentation</a:t>
              </a:r>
            </a:p>
            <a:p>
              <a:pPr algn="ctr"/>
              <a:r>
                <a:rPr lang="en-US" sz="1100" dirty="0" smtClean="0">
                  <a:solidFill>
                    <a:schemeClr val="accent1">
                      <a:lumMod val="40000"/>
                      <a:lumOff val="60000"/>
                    </a:schemeClr>
                  </a:solidFill>
                </a:rPr>
                <a:t>Australia</a:t>
              </a:r>
              <a:endParaRPr lang="en-US" dirty="0">
                <a:solidFill>
                  <a:schemeClr val="accent1">
                    <a:lumMod val="40000"/>
                    <a:lumOff val="60000"/>
                  </a:schemeClr>
                </a:solidFill>
              </a:endParaRPr>
            </a:p>
          </p:txBody>
        </p:sp>
        <p:sp>
          <p:nvSpPr>
            <p:cNvPr id="20" name="Rectangle 19"/>
            <p:cNvSpPr/>
            <p:nvPr/>
          </p:nvSpPr>
          <p:spPr>
            <a:xfrm>
              <a:off x="4648200" y="4724400"/>
              <a:ext cx="3657600" cy="762000"/>
            </a:xfrm>
            <a:prstGeom prst="rect">
              <a:avLst/>
            </a:prstGeom>
            <a:solidFill>
              <a:schemeClr val="accent4">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R&amp;D Plan</a:t>
              </a:r>
            </a:p>
            <a:p>
              <a:pPr algn="ctr"/>
              <a:r>
                <a:rPr lang="en-US" sz="1100" dirty="0" smtClean="0">
                  <a:solidFill>
                    <a:schemeClr val="accent1">
                      <a:lumMod val="40000"/>
                      <a:lumOff val="60000"/>
                    </a:schemeClr>
                  </a:solidFill>
                </a:rPr>
                <a:t>Norway</a:t>
              </a:r>
              <a:endParaRPr lang="en-US" dirty="0">
                <a:solidFill>
                  <a:schemeClr val="accent1">
                    <a:lumMod val="40000"/>
                    <a:lumOff val="60000"/>
                  </a:schemeClr>
                </a:solidFill>
              </a:endParaRPr>
            </a:p>
          </p:txBody>
        </p:sp>
        <p:sp>
          <p:nvSpPr>
            <p:cNvPr id="21" name="Rectangle 20"/>
            <p:cNvSpPr/>
            <p:nvPr/>
          </p:nvSpPr>
          <p:spPr>
            <a:xfrm>
              <a:off x="4648200" y="5562600"/>
              <a:ext cx="3657600" cy="762000"/>
            </a:xfrm>
            <a:prstGeom prst="rect">
              <a:avLst/>
            </a:prstGeom>
            <a:solidFill>
              <a:schemeClr val="accent6">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Admin &amp; coordination</a:t>
              </a:r>
            </a:p>
            <a:p>
              <a:pPr algn="ctr"/>
              <a:r>
                <a:rPr lang="en-US" sz="1100" dirty="0" err="1" smtClean="0">
                  <a:solidFill>
                    <a:schemeClr val="accent1">
                      <a:lumMod val="40000"/>
                      <a:lumOff val="60000"/>
                    </a:schemeClr>
                  </a:solidFill>
                </a:rPr>
                <a:t>Programme</a:t>
              </a:r>
              <a:r>
                <a:rPr lang="en-US" sz="1100" dirty="0" smtClean="0">
                  <a:solidFill>
                    <a:schemeClr val="accent1">
                      <a:lumMod val="40000"/>
                      <a:lumOff val="60000"/>
                    </a:schemeClr>
                  </a:solidFill>
                </a:rPr>
                <a:t> Office</a:t>
              </a:r>
              <a:endParaRPr lang="en-US" dirty="0">
                <a:solidFill>
                  <a:schemeClr val="accent1">
                    <a:lumMod val="40000"/>
                    <a:lumOff val="60000"/>
                  </a:schemeClr>
                </a:solidFill>
              </a:endParaRPr>
            </a:p>
          </p:txBody>
        </p:sp>
        <p:sp>
          <p:nvSpPr>
            <p:cNvPr id="22" name="Rectangle 21"/>
            <p:cNvSpPr/>
            <p:nvPr/>
          </p:nvSpPr>
          <p:spPr>
            <a:xfrm>
              <a:off x="2590800" y="3733799"/>
              <a:ext cx="1752600" cy="203445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GFOI TF (Steering </a:t>
              </a:r>
              <a:r>
                <a:rPr lang="en-US" dirty="0" err="1" smtClean="0"/>
                <a:t>Cttee</a:t>
              </a:r>
              <a:r>
                <a:rPr lang="en-US" dirty="0" smtClean="0"/>
                <a:t>)</a:t>
              </a:r>
            </a:p>
            <a:p>
              <a:pPr algn="ctr"/>
              <a:r>
                <a:rPr lang="en-AU" sz="1100" dirty="0">
                  <a:solidFill>
                    <a:srgbClr val="B9CDE5"/>
                  </a:solidFill>
                </a:rPr>
                <a:t>Leads plus Brazil, China, Japan, </a:t>
              </a:r>
              <a:r>
                <a:rPr lang="en-AU" sz="1100" dirty="0" smtClean="0">
                  <a:solidFill>
                    <a:srgbClr val="B9CDE5"/>
                  </a:solidFill>
                </a:rPr>
                <a:t>MGD </a:t>
              </a:r>
              <a:r>
                <a:rPr lang="en-AU" sz="1100" dirty="0">
                  <a:solidFill>
                    <a:srgbClr val="B9CDE5"/>
                  </a:solidFill>
                </a:rPr>
                <a:t>Group Chair, IPCC, World Bank, GOFC-GOLD, GEO Secretariat Director, and </a:t>
              </a:r>
              <a:r>
                <a:rPr lang="en-AU" sz="1100" dirty="0" smtClean="0">
                  <a:solidFill>
                    <a:srgbClr val="B9CDE5"/>
                  </a:solidFill>
                </a:rPr>
                <a:t>ND reps</a:t>
              </a:r>
              <a:endParaRPr lang="en-US" dirty="0">
                <a:solidFill>
                  <a:srgbClr val="B9CDE5"/>
                </a:solidFill>
              </a:endParaRPr>
            </a:p>
          </p:txBody>
        </p:sp>
        <p:cxnSp>
          <p:nvCxnSpPr>
            <p:cNvPr id="23" name="Straight Arrow Connector 22"/>
            <p:cNvCxnSpPr>
              <a:stCxn id="12" idx="2"/>
              <a:endCxn id="22" idx="0"/>
            </p:cNvCxnSpPr>
            <p:nvPr/>
          </p:nvCxnSpPr>
          <p:spPr>
            <a:xfrm>
              <a:off x="3467100" y="3276600"/>
              <a:ext cx="0" cy="457199"/>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4" name="Elbow Connector 23"/>
            <p:cNvCxnSpPr>
              <a:stCxn id="22" idx="3"/>
              <a:endCxn id="16" idx="1"/>
            </p:cNvCxnSpPr>
            <p:nvPr/>
          </p:nvCxnSpPr>
          <p:spPr>
            <a:xfrm flipV="1">
              <a:off x="4343399" y="2590800"/>
              <a:ext cx="304801" cy="2160228"/>
            </a:xfrm>
            <a:prstGeom prst="bent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5" name="Elbow Connector 24"/>
            <p:cNvCxnSpPr>
              <a:stCxn id="22" idx="3"/>
              <a:endCxn id="18" idx="1"/>
            </p:cNvCxnSpPr>
            <p:nvPr/>
          </p:nvCxnSpPr>
          <p:spPr>
            <a:xfrm flipV="1">
              <a:off x="4343399" y="3429000"/>
              <a:ext cx="304801" cy="1322028"/>
            </a:xfrm>
            <a:prstGeom prst="bent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6" name="Elbow Connector 25"/>
            <p:cNvCxnSpPr>
              <a:stCxn id="22" idx="3"/>
              <a:endCxn id="19" idx="1"/>
            </p:cNvCxnSpPr>
            <p:nvPr/>
          </p:nvCxnSpPr>
          <p:spPr>
            <a:xfrm flipV="1">
              <a:off x="4343399" y="4267201"/>
              <a:ext cx="304801" cy="483828"/>
            </a:xfrm>
            <a:prstGeom prst="bent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7" name="Elbow Connector 26"/>
            <p:cNvCxnSpPr>
              <a:stCxn id="22" idx="3"/>
              <a:endCxn id="20" idx="1"/>
            </p:cNvCxnSpPr>
            <p:nvPr/>
          </p:nvCxnSpPr>
          <p:spPr>
            <a:xfrm>
              <a:off x="4343399" y="4751029"/>
              <a:ext cx="304801" cy="354372"/>
            </a:xfrm>
            <a:prstGeom prst="bent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8" name="Elbow Connector 27"/>
            <p:cNvCxnSpPr>
              <a:stCxn id="22" idx="3"/>
              <a:endCxn id="21" idx="1"/>
            </p:cNvCxnSpPr>
            <p:nvPr/>
          </p:nvCxnSpPr>
          <p:spPr>
            <a:xfrm>
              <a:off x="4343399" y="4751029"/>
              <a:ext cx="304801" cy="1192571"/>
            </a:xfrm>
            <a:prstGeom prst="bentConnector3">
              <a:avLst/>
            </a:prstGeom>
            <a:ln>
              <a:headEnd type="arrow"/>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637233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Coordination of satellite data</a:t>
            </a:r>
          </a:p>
        </p:txBody>
      </p:sp>
      <p:sp>
        <p:nvSpPr>
          <p:cNvPr id="17" name="Rectangle 3"/>
          <p:cNvSpPr txBox="1">
            <a:spLocks noChangeArrowheads="1"/>
          </p:cNvSpPr>
          <p:nvPr/>
        </p:nvSpPr>
        <p:spPr bwMode="auto">
          <a:xfrm>
            <a:off x="457200" y="2057400"/>
            <a:ext cx="8229600" cy="4073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AU" sz="2800" dirty="0" smtClean="0"/>
              <a:t>Fundamental to GFOI objectives</a:t>
            </a:r>
          </a:p>
          <a:p>
            <a:pPr marL="457200" indent="-457200">
              <a:buFont typeface="Arial"/>
              <a:buChar char="•"/>
            </a:pPr>
            <a:r>
              <a:rPr lang="en-AU" sz="2800" dirty="0" smtClean="0"/>
              <a:t>Supports all countries participation in reporting</a:t>
            </a:r>
          </a:p>
          <a:p>
            <a:pPr marL="457200" indent="-457200">
              <a:buFont typeface="Arial"/>
              <a:buChar char="•"/>
            </a:pPr>
            <a:r>
              <a:rPr lang="en-AU" sz="2800" dirty="0" smtClean="0"/>
              <a:t>Ad-hoc SDCG established in support of GFOI needs with good participation from necessary agencies</a:t>
            </a:r>
          </a:p>
          <a:p>
            <a:pPr marL="457200" indent="-457200">
              <a:buFont typeface="Arial"/>
              <a:buChar char="•"/>
            </a:pPr>
            <a:r>
              <a:rPr lang="en-AU" sz="2800" dirty="0" smtClean="0"/>
              <a:t>Good progress towards baseline global strategy</a:t>
            </a:r>
          </a:p>
          <a:p>
            <a:pPr marL="457200" indent="-457200">
              <a:buFont typeface="Arial"/>
              <a:buChar char="•"/>
            </a:pPr>
            <a:r>
              <a:rPr lang="en-AU" sz="2800" dirty="0" smtClean="0"/>
              <a:t>Anticipate the global baseline report before SIT-28</a:t>
            </a:r>
          </a:p>
          <a:p>
            <a:pPr marL="457200" indent="-457200">
              <a:buFont typeface="Arial"/>
              <a:buChar char="•"/>
            </a:pPr>
            <a:r>
              <a:rPr lang="en-AU" sz="2800" dirty="0" smtClean="0"/>
              <a:t>SDCG seen as an important new capability for CEOS/GEO</a:t>
            </a:r>
          </a:p>
          <a:p>
            <a:pPr marL="457200" indent="-457200">
              <a:buFont typeface="Arial"/>
              <a:buChar char="•"/>
            </a:pPr>
            <a:endParaRPr lang="en-AU" sz="2800" dirty="0" smtClean="0"/>
          </a:p>
          <a:p>
            <a:pPr marL="457200" indent="-457200">
              <a:buFont typeface="Arial"/>
              <a:buChar char="•"/>
            </a:pPr>
            <a:endParaRPr lang="en-AU" sz="2800" dirty="0" smtClean="0"/>
          </a:p>
          <a:p>
            <a:pPr marL="457200" indent="-457200">
              <a:buFont typeface="Arial"/>
              <a:buChar char="•"/>
            </a:pPr>
            <a:endParaRPr lang="en-AU" sz="2800" b="1" dirty="0" smtClean="0"/>
          </a:p>
          <a:p>
            <a:pPr marL="457200" indent="-457200">
              <a:buFont typeface="Arial"/>
              <a:buChar char="•"/>
            </a:pPr>
            <a:endParaRPr lang="en-AU" sz="2800" b="1" dirty="0" smtClean="0"/>
          </a:p>
          <a:p>
            <a:pPr marL="457200" indent="-457200">
              <a:buFont typeface="Arial"/>
              <a:buChar char="•"/>
            </a:pPr>
            <a:endParaRPr lang="en-GB" sz="2800" dirty="0" smtClean="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32792776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Capacity building</a:t>
            </a:r>
          </a:p>
        </p:txBody>
      </p:sp>
      <p:sp>
        <p:nvSpPr>
          <p:cNvPr id="17" name="Rectangle 3"/>
          <p:cNvSpPr txBox="1">
            <a:spLocks noChangeArrowheads="1"/>
          </p:cNvSpPr>
          <p:nvPr/>
        </p:nvSpPr>
        <p:spPr bwMode="auto">
          <a:xfrm>
            <a:off x="457200" y="1828800"/>
            <a:ext cx="8229600"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AU" sz="2800" i="1" dirty="0" smtClean="0">
                <a:solidFill>
                  <a:schemeClr val="tx2">
                    <a:lumMod val="60000"/>
                    <a:lumOff val="40000"/>
                  </a:schemeClr>
                </a:solidFill>
              </a:rPr>
              <a:t>Help </a:t>
            </a:r>
            <a:r>
              <a:rPr lang="en-AU" sz="2800" i="1" dirty="0">
                <a:solidFill>
                  <a:schemeClr val="tx2">
                    <a:lumMod val="60000"/>
                    <a:lumOff val="40000"/>
                  </a:schemeClr>
                </a:solidFill>
              </a:rPr>
              <a:t>nations develop </a:t>
            </a:r>
            <a:r>
              <a:rPr lang="en-AU" sz="2800" i="1" dirty="0" smtClean="0">
                <a:solidFill>
                  <a:schemeClr val="tx2">
                    <a:lumMod val="60000"/>
                    <a:lumOff val="40000"/>
                  </a:schemeClr>
                </a:solidFill>
              </a:rPr>
              <a:t>capacity </a:t>
            </a:r>
            <a:r>
              <a:rPr lang="en-AU" sz="2800" i="1" dirty="0">
                <a:solidFill>
                  <a:schemeClr val="tx2">
                    <a:lumMod val="60000"/>
                    <a:lumOff val="40000"/>
                  </a:schemeClr>
                </a:solidFill>
              </a:rPr>
              <a:t>to utilise </a:t>
            </a:r>
            <a:r>
              <a:rPr lang="en-AU" sz="2800" i="1" dirty="0" smtClean="0">
                <a:solidFill>
                  <a:schemeClr val="tx2">
                    <a:lumMod val="60000"/>
                    <a:lumOff val="40000"/>
                  </a:schemeClr>
                </a:solidFill>
              </a:rPr>
              <a:t>Earth Observation </a:t>
            </a:r>
            <a:r>
              <a:rPr lang="en-AU" sz="2800" i="1" dirty="0">
                <a:solidFill>
                  <a:schemeClr val="tx2">
                    <a:lumMod val="60000"/>
                    <a:lumOff val="40000"/>
                  </a:schemeClr>
                </a:solidFill>
              </a:rPr>
              <a:t>data in </a:t>
            </a:r>
            <a:r>
              <a:rPr lang="en-AU" sz="2800" i="1" dirty="0" smtClean="0">
                <a:solidFill>
                  <a:schemeClr val="tx2">
                    <a:lumMod val="60000"/>
                    <a:lumOff val="40000"/>
                  </a:schemeClr>
                </a:solidFill>
              </a:rPr>
              <a:t>credible </a:t>
            </a:r>
            <a:r>
              <a:rPr lang="en-AU" sz="2800" i="1" dirty="0">
                <a:solidFill>
                  <a:schemeClr val="tx2">
                    <a:lumMod val="60000"/>
                    <a:lumOff val="40000"/>
                  </a:schemeClr>
                </a:solidFill>
              </a:rPr>
              <a:t>national forest monitoring </a:t>
            </a:r>
            <a:r>
              <a:rPr lang="en-AU" sz="2800" i="1" dirty="0" smtClean="0">
                <a:solidFill>
                  <a:schemeClr val="tx2">
                    <a:lumMod val="60000"/>
                    <a:lumOff val="40000"/>
                  </a:schemeClr>
                </a:solidFill>
              </a:rPr>
              <a:t>systems </a:t>
            </a:r>
          </a:p>
          <a:p>
            <a:pPr marL="457200" indent="-457200">
              <a:buFont typeface="Arial"/>
              <a:buChar char="•"/>
            </a:pPr>
            <a:r>
              <a:rPr lang="en-AU" sz="2800" dirty="0" smtClean="0"/>
              <a:t>US (</a:t>
            </a:r>
            <a:r>
              <a:rPr lang="en-AU" sz="2800" dirty="0" err="1" smtClean="0"/>
              <a:t>SilvaCarbon</a:t>
            </a:r>
            <a:r>
              <a:rPr lang="en-AU" sz="2800" dirty="0" smtClean="0"/>
              <a:t>), Australia and Norway supported workshop series since 2010</a:t>
            </a:r>
          </a:p>
          <a:p>
            <a:pPr marL="457200" indent="-457200">
              <a:buFont typeface="Arial"/>
              <a:buChar char="•"/>
            </a:pPr>
            <a:r>
              <a:rPr lang="en-AU" sz="2800" dirty="0" smtClean="0"/>
              <a:t>Bilateral support – eg Indonesia (</a:t>
            </a:r>
            <a:r>
              <a:rPr lang="en-AU" sz="2800" dirty="0" err="1" smtClean="0"/>
              <a:t>Aus</a:t>
            </a:r>
            <a:r>
              <a:rPr lang="en-AU" sz="2800" dirty="0" smtClean="0"/>
              <a:t>) &amp; Tanzania</a:t>
            </a:r>
            <a:r>
              <a:rPr lang="en-AU" sz="2800" dirty="0"/>
              <a:t> </a:t>
            </a:r>
            <a:r>
              <a:rPr lang="en-AU" sz="2800" dirty="0" smtClean="0"/>
              <a:t>(No)</a:t>
            </a:r>
          </a:p>
          <a:p>
            <a:pPr marL="457200" indent="-457200">
              <a:buFont typeface="Arial"/>
              <a:buChar char="•"/>
            </a:pPr>
            <a:r>
              <a:rPr lang="en-AU" sz="2800" dirty="0" smtClean="0"/>
              <a:t>Further workshops planned 2013 &amp; 2014: Americas and Asia and possibly Africa</a:t>
            </a:r>
          </a:p>
          <a:p>
            <a:pPr marL="457200" indent="-457200">
              <a:buFont typeface="Arial"/>
              <a:buChar char="•"/>
            </a:pPr>
            <a:endParaRPr lang="en-AU" sz="2800" dirty="0" smtClean="0"/>
          </a:p>
          <a:p>
            <a:pPr marL="457200" indent="-457200">
              <a:buFont typeface="Arial"/>
              <a:buChar char="•"/>
            </a:pPr>
            <a:endParaRPr lang="en-AU" sz="2800" b="1" dirty="0" smtClean="0"/>
          </a:p>
          <a:p>
            <a:pPr marL="457200" indent="-457200">
              <a:buFont typeface="Arial"/>
              <a:buChar char="•"/>
            </a:pPr>
            <a:endParaRPr lang="en-AU" sz="2800" b="1" dirty="0" smtClean="0"/>
          </a:p>
          <a:p>
            <a:pPr marL="457200" indent="-457200">
              <a:buFont typeface="Arial"/>
              <a:buChar char="•"/>
            </a:pPr>
            <a:endParaRPr lang="en-GB" sz="2800" dirty="0" smtClean="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24753838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Methods &amp; Guidance Documentation</a:t>
            </a:r>
            <a:endPar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AU" sz="2800" i="1" dirty="0" smtClean="0">
                <a:solidFill>
                  <a:srgbClr val="558ED5"/>
                </a:solidFill>
              </a:rPr>
              <a:t>Guide countries </a:t>
            </a:r>
            <a:r>
              <a:rPr lang="en-AU" sz="2800" i="1" dirty="0">
                <a:solidFill>
                  <a:srgbClr val="558ED5"/>
                </a:solidFill>
              </a:rPr>
              <a:t>in the use of </a:t>
            </a:r>
            <a:r>
              <a:rPr lang="en-AU" sz="2800" i="1" dirty="0" smtClean="0">
                <a:solidFill>
                  <a:srgbClr val="558ED5"/>
                </a:solidFill>
              </a:rPr>
              <a:t>remotely </a:t>
            </a:r>
            <a:r>
              <a:rPr lang="en-AU" sz="2800" i="1" dirty="0">
                <a:solidFill>
                  <a:srgbClr val="558ED5"/>
                </a:solidFill>
              </a:rPr>
              <a:t>sensed data and methodologies </a:t>
            </a:r>
            <a:r>
              <a:rPr lang="en-AU" sz="2800" i="1" dirty="0" smtClean="0">
                <a:solidFill>
                  <a:srgbClr val="558ED5"/>
                </a:solidFill>
              </a:rPr>
              <a:t>and ground </a:t>
            </a:r>
            <a:r>
              <a:rPr lang="en-AU" sz="2800" i="1" dirty="0">
                <a:solidFill>
                  <a:srgbClr val="558ED5"/>
                </a:solidFill>
              </a:rPr>
              <a:t>observations  for the establishment of their national Forest Monitoring and Carbon Tracking </a:t>
            </a:r>
            <a:r>
              <a:rPr lang="en-AU" sz="2800" i="1" dirty="0" smtClean="0">
                <a:solidFill>
                  <a:srgbClr val="558ED5"/>
                </a:solidFill>
              </a:rPr>
              <a:t>systems</a:t>
            </a:r>
            <a:endParaRPr lang="en-AU" sz="2800" i="1" dirty="0" smtClean="0">
              <a:solidFill>
                <a:srgbClr val="FF0000"/>
              </a:solidFill>
            </a:endParaRPr>
          </a:p>
          <a:p>
            <a:pPr marL="457200" indent="-457200">
              <a:buFont typeface="Arial"/>
              <a:buChar char="•"/>
            </a:pPr>
            <a:r>
              <a:rPr lang="en-AU" sz="2800" dirty="0" smtClean="0"/>
              <a:t>Appointment </a:t>
            </a:r>
            <a:r>
              <a:rPr lang="en-AU" sz="2800" dirty="0"/>
              <a:t>of an Advisory Group (AG) to guide the development and review of the GFOI MGD </a:t>
            </a:r>
            <a:endParaRPr lang="en-AU" sz="2800" dirty="0" smtClean="0"/>
          </a:p>
          <a:p>
            <a:pPr marL="457200" indent="-457200">
              <a:buFont typeface="Arial"/>
              <a:buChar char="•"/>
            </a:pPr>
            <a:r>
              <a:rPr lang="en-AU" sz="2800" dirty="0" smtClean="0"/>
              <a:t>Development underway by Authors Team – aiming for first version release and field-testing by select GFOI countries in Mar-Aug 2013</a:t>
            </a:r>
          </a:p>
          <a:p>
            <a:pPr marL="457200" indent="-457200">
              <a:buFont typeface="Arial"/>
              <a:buChar char="•"/>
            </a:pPr>
            <a:r>
              <a:rPr lang="en-AU" sz="2800" dirty="0" smtClean="0"/>
              <a:t>Endorsement at GEO-X, Nov 2013</a:t>
            </a:r>
          </a:p>
          <a:p>
            <a:pPr marL="457200" indent="-457200">
              <a:buFont typeface="Arial"/>
              <a:buChar char="•"/>
            </a:pPr>
            <a:endParaRPr lang="en-AU" sz="2800" dirty="0"/>
          </a:p>
          <a:p>
            <a:pPr marL="457200" indent="-457200">
              <a:buFont typeface="Arial"/>
              <a:buChar char="•"/>
            </a:pPr>
            <a:endParaRPr lang="en-AU" sz="2800" dirty="0" smtClean="0"/>
          </a:p>
          <a:p>
            <a:pPr marL="457200" indent="-457200">
              <a:buFont typeface="Arial"/>
              <a:buChar char="•"/>
            </a:pPr>
            <a:endParaRPr lang="en-AU" sz="2800" b="1" dirty="0" smtClean="0"/>
          </a:p>
          <a:p>
            <a:pPr marL="457200" indent="-457200">
              <a:buFont typeface="Arial"/>
              <a:buChar char="•"/>
            </a:pPr>
            <a:endParaRPr lang="en-AU" sz="2800" b="1" dirty="0" smtClean="0"/>
          </a:p>
          <a:p>
            <a:pPr marL="457200" indent="-457200">
              <a:buFont typeface="Arial"/>
              <a:buChar char="•"/>
            </a:pPr>
            <a:endParaRPr lang="en-GB" sz="2800" dirty="0" smtClean="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138409380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R&amp;D Plan</a:t>
            </a:r>
            <a:endPar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buFont typeface="Arial"/>
              <a:buChar char="•"/>
            </a:pPr>
            <a:r>
              <a:rPr lang="en-AU" sz="2400" i="1" dirty="0" smtClean="0">
                <a:solidFill>
                  <a:srgbClr val="558ED5"/>
                </a:solidFill>
              </a:rPr>
              <a:t>Identifies topics where research is needed in support of GFOI objectives (new sensors, capabilities, methodologies…)</a:t>
            </a:r>
          </a:p>
          <a:p>
            <a:pPr marL="457200" indent="-457200">
              <a:buFont typeface="Arial"/>
              <a:buChar char="•"/>
            </a:pPr>
            <a:endParaRPr lang="en-AU" sz="2400" dirty="0"/>
          </a:p>
          <a:p>
            <a:pPr marL="457200" indent="-457200">
              <a:buFont typeface="Arial"/>
              <a:buChar char="•"/>
            </a:pPr>
            <a:r>
              <a:rPr lang="en-AU" sz="2400" dirty="0"/>
              <a:t>Identified priorities include </a:t>
            </a:r>
            <a:r>
              <a:rPr lang="en-GB" sz="2400" dirty="0"/>
              <a:t>Forest Degradation</a:t>
            </a:r>
            <a:r>
              <a:rPr lang="en-AU" sz="2400" dirty="0"/>
              <a:t>, </a:t>
            </a:r>
            <a:r>
              <a:rPr lang="en-GB" sz="2400" dirty="0"/>
              <a:t>Mapping of particular forest types (mangrove, peat forests, </a:t>
            </a:r>
            <a:r>
              <a:rPr lang="en-GB" sz="2400" dirty="0" err="1"/>
              <a:t>etc</a:t>
            </a:r>
            <a:r>
              <a:rPr lang="en-GB" sz="2400" dirty="0"/>
              <a:t>), Interoperability, Comparison of uncertainties associated to different forest biomass and </a:t>
            </a:r>
            <a:r>
              <a:rPr lang="en-GB" sz="2400" dirty="0" err="1"/>
              <a:t>allometrics</a:t>
            </a:r>
            <a:r>
              <a:rPr lang="en-GB" sz="2400" dirty="0"/>
              <a:t> estimation methodologies, Data model integration</a:t>
            </a:r>
            <a:r>
              <a:rPr lang="en-GB" sz="2400" dirty="0" smtClean="0"/>
              <a:t>.</a:t>
            </a:r>
          </a:p>
          <a:p>
            <a:pPr marL="457200" indent="-457200">
              <a:buFont typeface="Arial"/>
              <a:buChar char="•"/>
            </a:pPr>
            <a:r>
              <a:rPr lang="en-AU" sz="2400" dirty="0" smtClean="0"/>
              <a:t>RFP issued </a:t>
            </a:r>
            <a:r>
              <a:rPr lang="en-AU" sz="2400" dirty="0"/>
              <a:t>to address forest degradation characterisations while developing data provision arrangements with SDCG and exploring complementary interests with research-funding organisations.</a:t>
            </a:r>
          </a:p>
          <a:p>
            <a:pPr marL="457200" indent="-457200">
              <a:buFont typeface="Arial"/>
              <a:buChar char="•"/>
            </a:pPr>
            <a:endParaRPr lang="en-GB" sz="2400" dirty="0" smtClean="0"/>
          </a:p>
          <a:p>
            <a:pPr marL="457200" indent="-457200">
              <a:buFont typeface="Arial"/>
              <a:buChar char="•"/>
            </a:pPr>
            <a:endParaRPr lang="en-AU" sz="2400" dirty="0"/>
          </a:p>
          <a:p>
            <a:pPr marL="457200" indent="-457200">
              <a:buFont typeface="Arial"/>
              <a:buChar char="•"/>
            </a:pPr>
            <a:endParaRPr lang="en-AU" sz="2800" dirty="0" smtClean="0"/>
          </a:p>
          <a:p>
            <a:pPr marL="457200" indent="-457200">
              <a:buFont typeface="Arial"/>
              <a:buChar char="•"/>
            </a:pPr>
            <a:endParaRPr lang="en-AU" sz="2800" b="1" dirty="0" smtClean="0"/>
          </a:p>
          <a:p>
            <a:pPr marL="457200" indent="-457200">
              <a:buFont typeface="Arial"/>
              <a:buChar char="•"/>
            </a:pPr>
            <a:endParaRPr lang="en-AU" sz="2800" b="1" dirty="0" smtClean="0"/>
          </a:p>
          <a:p>
            <a:pPr marL="457200" indent="-457200">
              <a:buFont typeface="Arial"/>
              <a:buChar char="•"/>
            </a:pPr>
            <a:endParaRPr lang="en-GB" sz="2800" dirty="0" smtClean="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4395569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2"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3"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8288" y="15240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rPr>
              <a:t>Admin &amp; coordination</a:t>
            </a:r>
            <a:endParaRPr kumimoji="0" lang="en-US" sz="32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buFont typeface="Arial"/>
              <a:buChar char="•"/>
            </a:pPr>
            <a:r>
              <a:rPr lang="en-AU" sz="2400" i="1" dirty="0">
                <a:solidFill>
                  <a:srgbClr val="558ED5"/>
                </a:solidFill>
              </a:rPr>
              <a:t>C</a:t>
            </a:r>
            <a:r>
              <a:rPr lang="en-AU" sz="2400" i="1" dirty="0" smtClean="0">
                <a:solidFill>
                  <a:srgbClr val="558ED5"/>
                </a:solidFill>
              </a:rPr>
              <a:t>oordination </a:t>
            </a:r>
            <a:r>
              <a:rPr lang="en-AU" sz="2400" i="1" dirty="0">
                <a:solidFill>
                  <a:srgbClr val="558ED5"/>
                </a:solidFill>
              </a:rPr>
              <a:t>and communication across the range of stakeholders including advisory, leadership and “parent” bodies, the participating science and technology community, the forest countries GFOI wishes to serve, the UN bodies intended as recipients of forest country reports, potential donors, etc.</a:t>
            </a:r>
            <a:r>
              <a:rPr lang="en-AU" sz="2400" dirty="0"/>
              <a:t>  </a:t>
            </a:r>
          </a:p>
          <a:p>
            <a:pPr marL="457200" indent="-457200">
              <a:buFont typeface="Arial"/>
              <a:buChar char="•"/>
            </a:pPr>
            <a:endParaRPr lang="en-AU" sz="2400" dirty="0"/>
          </a:p>
          <a:p>
            <a:pPr marL="457200" indent="-457200">
              <a:buFont typeface="Arial"/>
              <a:buChar char="•"/>
            </a:pPr>
            <a:r>
              <a:rPr lang="en-AU" sz="2400" dirty="0" smtClean="0"/>
              <a:t>2012-2013 Work Plan </a:t>
            </a:r>
            <a:endParaRPr lang="en-GB" sz="2400" dirty="0" smtClean="0"/>
          </a:p>
          <a:p>
            <a:pPr marL="457200" indent="-457200">
              <a:buFont typeface="Arial"/>
              <a:buChar char="•"/>
            </a:pPr>
            <a:r>
              <a:rPr lang="en-AU" sz="2400" dirty="0" smtClean="0"/>
              <a:t>GFOI Programme Office</a:t>
            </a:r>
          </a:p>
          <a:p>
            <a:pPr marL="914400" lvl="1" indent="-457200">
              <a:buFont typeface="Lucida Grande"/>
              <a:buChar char="-"/>
            </a:pPr>
            <a:r>
              <a:rPr lang="en-AU" sz="2400" dirty="0" smtClean="0"/>
              <a:t>vacancy notice issued for coordinator</a:t>
            </a:r>
          </a:p>
          <a:p>
            <a:pPr marL="457200" indent="-457200">
              <a:buFont typeface="Arial"/>
              <a:buChar char="•"/>
            </a:pPr>
            <a:r>
              <a:rPr lang="en-AU" sz="2400" dirty="0" smtClean="0"/>
              <a:t>Steering Committee will look at institutional host arrangements and transition plans in due course for GFOI </a:t>
            </a:r>
            <a:endParaRPr lang="en-AU" sz="2400" dirty="0"/>
          </a:p>
          <a:p>
            <a:pPr lvl="1"/>
            <a:endParaRPr lang="en-AU" sz="2400" dirty="0" smtClean="0"/>
          </a:p>
          <a:p>
            <a:pPr marL="457200" indent="-457200">
              <a:buFont typeface="Lucida Grande"/>
              <a:buChar char="-"/>
            </a:pPr>
            <a:endParaRPr lang="en-AU" sz="2400" dirty="0" smtClean="0"/>
          </a:p>
          <a:p>
            <a:pPr marL="457200" indent="-457200">
              <a:buFont typeface="Arial"/>
              <a:buChar char="•"/>
            </a:pPr>
            <a:endParaRPr lang="en-AU" sz="2400" dirty="0"/>
          </a:p>
          <a:p>
            <a:pPr marL="457200" indent="-457200">
              <a:buFont typeface="Arial"/>
              <a:buChar char="•"/>
            </a:pPr>
            <a:endParaRPr lang="en-GB" sz="2400" dirty="0" smtClean="0"/>
          </a:p>
          <a:p>
            <a:pPr marL="457200" indent="-457200">
              <a:buFont typeface="Arial"/>
              <a:buChar char="•"/>
            </a:pPr>
            <a:endParaRPr lang="en-AU" sz="2400" dirty="0"/>
          </a:p>
          <a:p>
            <a:pPr marL="457200" indent="-457200">
              <a:buFont typeface="Arial"/>
              <a:buChar char="•"/>
            </a:pPr>
            <a:endParaRPr lang="en-AU" sz="2800" dirty="0" smtClean="0"/>
          </a:p>
          <a:p>
            <a:pPr marL="457200" indent="-457200">
              <a:buFont typeface="Arial"/>
              <a:buChar char="•"/>
            </a:pPr>
            <a:endParaRPr lang="en-AU" sz="2800" b="1" dirty="0" smtClean="0"/>
          </a:p>
          <a:p>
            <a:pPr marL="457200" indent="-457200">
              <a:buFont typeface="Arial"/>
              <a:buChar char="•"/>
            </a:pPr>
            <a:endParaRPr lang="en-AU" sz="2800" b="1" dirty="0" smtClean="0"/>
          </a:p>
          <a:p>
            <a:pPr marL="457200" indent="-457200">
              <a:buFont typeface="Arial"/>
              <a:buChar char="•"/>
            </a:pPr>
            <a:endParaRPr lang="en-GB" sz="2800" dirty="0" smtClean="0"/>
          </a:p>
          <a:p>
            <a:pPr marL="914400" lvl="1" indent="-457200">
              <a:buFont typeface="Arial"/>
              <a:buChar char="•"/>
            </a:pPr>
            <a:endParaRPr lang="en-US" sz="2800" dirty="0"/>
          </a:p>
          <a:p>
            <a:pPr marL="457200" indent="-457200">
              <a:buFont typeface="Arial"/>
              <a:buChar char="•"/>
            </a:pPr>
            <a:endParaRPr lang="en-US" sz="3200" i="1" dirty="0"/>
          </a:p>
        </p:txBody>
      </p:sp>
      <p:pic>
        <p:nvPicPr>
          <p:cNvPr id="8" name="Picture 7"/>
          <p:cNvPicPr>
            <a:picLocks noChangeAspect="1"/>
          </p:cNvPicPr>
          <p:nvPr/>
        </p:nvPicPr>
        <p:blipFill>
          <a:blip r:embed="rId4"/>
          <a:stretch>
            <a:fillRect/>
          </a:stretch>
        </p:blipFill>
        <p:spPr>
          <a:xfrm>
            <a:off x="7924800" y="152400"/>
            <a:ext cx="1066800" cy="507059"/>
          </a:xfrm>
          <a:prstGeom prst="rect">
            <a:avLst/>
          </a:prstGeom>
        </p:spPr>
      </p:pic>
    </p:spTree>
    <p:extLst>
      <p:ext uri="{BB962C8B-B14F-4D97-AF65-F5344CB8AC3E}">
        <p14:creationId xmlns:p14="http://schemas.microsoft.com/office/powerpoint/2010/main" val="173722421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2101</TotalTime>
  <Words>1079</Words>
  <Application>Microsoft Macintosh PowerPoint</Application>
  <PresentationFormat>On-screen Show (4:3)</PresentationFormat>
  <Paragraphs>137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Update on GFOI  and CEOS engagement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Stephen Briggs</cp:lastModifiedBy>
  <cp:revision>52</cp:revision>
  <cp:lastPrinted>2012-10-09T05:01:12Z</cp:lastPrinted>
  <dcterms:created xsi:type="dcterms:W3CDTF">2006-08-16T00:00:00Z</dcterms:created>
  <dcterms:modified xsi:type="dcterms:W3CDTF">2012-10-25T06:09:14Z</dcterms:modified>
</cp:coreProperties>
</file>