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6"/>
  </p:notesMasterIdLst>
  <p:handoutMasterIdLst>
    <p:handoutMasterId r:id="rId27"/>
  </p:handoutMasterIdLst>
  <p:sldIdLst>
    <p:sldId id="256" r:id="rId2"/>
    <p:sldId id="514" r:id="rId3"/>
    <p:sldId id="446" r:id="rId4"/>
    <p:sldId id="517" r:id="rId5"/>
    <p:sldId id="512" r:id="rId6"/>
    <p:sldId id="513" r:id="rId7"/>
    <p:sldId id="507" r:id="rId8"/>
    <p:sldId id="508" r:id="rId9"/>
    <p:sldId id="509" r:id="rId10"/>
    <p:sldId id="510" r:id="rId11"/>
    <p:sldId id="515" r:id="rId12"/>
    <p:sldId id="523" r:id="rId13"/>
    <p:sldId id="518" r:id="rId14"/>
    <p:sldId id="481" r:id="rId15"/>
    <p:sldId id="519" r:id="rId16"/>
    <p:sldId id="525" r:id="rId17"/>
    <p:sldId id="511" r:id="rId18"/>
    <p:sldId id="516" r:id="rId19"/>
    <p:sldId id="524" r:id="rId20"/>
    <p:sldId id="402" r:id="rId21"/>
    <p:sldId id="520" r:id="rId22"/>
    <p:sldId id="500" r:id="rId23"/>
    <p:sldId id="521" r:id="rId24"/>
    <p:sldId id="522" r:id="rId25"/>
  </p:sldIdLst>
  <p:sldSz cx="9906000" cy="6858000" type="A4"/>
  <p:notesSz cx="7010400" cy="9296400"/>
  <p:defaultTextStyle>
    <a:defPPr>
      <a:defRPr lang="en-GB"/>
    </a:defPPr>
    <a:lvl1pPr algn="l" rtl="0" fontAlgn="base">
      <a:spcBef>
        <a:spcPct val="0"/>
      </a:spcBef>
      <a:spcAft>
        <a:spcPct val="0"/>
      </a:spcAft>
      <a:defRPr sz="1500" kern="1200">
        <a:solidFill>
          <a:srgbClr val="000000"/>
        </a:solidFill>
        <a:latin typeface="Tahoma" charset="0"/>
        <a:ea typeface="ＭＳ Ｐゴシック" charset="0"/>
        <a:cs typeface="ＭＳ Ｐゴシック" charset="0"/>
      </a:defRPr>
    </a:lvl1pPr>
    <a:lvl2pPr marL="4572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2pPr>
    <a:lvl3pPr marL="9144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3pPr>
    <a:lvl4pPr marL="13716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4pPr>
    <a:lvl5pPr marL="1828800" algn="l" rtl="0" fontAlgn="base">
      <a:spcBef>
        <a:spcPct val="0"/>
      </a:spcBef>
      <a:spcAft>
        <a:spcPct val="0"/>
      </a:spcAft>
      <a:defRPr sz="1500" kern="1200">
        <a:solidFill>
          <a:srgbClr val="000000"/>
        </a:solidFill>
        <a:latin typeface="Tahoma" charset="0"/>
        <a:ea typeface="ＭＳ Ｐゴシック" charset="0"/>
        <a:cs typeface="ＭＳ Ｐゴシック" charset="0"/>
      </a:defRPr>
    </a:lvl5pPr>
    <a:lvl6pPr marL="2286000" algn="l" defTabSz="457200" rtl="0" eaLnBrk="1" latinLnBrk="0" hangingPunct="1">
      <a:defRPr sz="1500" kern="1200">
        <a:solidFill>
          <a:srgbClr val="000000"/>
        </a:solidFill>
        <a:latin typeface="Tahoma" charset="0"/>
        <a:ea typeface="ＭＳ Ｐゴシック" charset="0"/>
        <a:cs typeface="ＭＳ Ｐゴシック" charset="0"/>
      </a:defRPr>
    </a:lvl6pPr>
    <a:lvl7pPr marL="2743200" algn="l" defTabSz="457200" rtl="0" eaLnBrk="1" latinLnBrk="0" hangingPunct="1">
      <a:defRPr sz="1500" kern="1200">
        <a:solidFill>
          <a:srgbClr val="000000"/>
        </a:solidFill>
        <a:latin typeface="Tahoma" charset="0"/>
        <a:ea typeface="ＭＳ Ｐゴシック" charset="0"/>
        <a:cs typeface="ＭＳ Ｐゴシック" charset="0"/>
      </a:defRPr>
    </a:lvl7pPr>
    <a:lvl8pPr marL="3200400" algn="l" defTabSz="457200" rtl="0" eaLnBrk="1" latinLnBrk="0" hangingPunct="1">
      <a:defRPr sz="1500" kern="1200">
        <a:solidFill>
          <a:srgbClr val="000000"/>
        </a:solidFill>
        <a:latin typeface="Tahoma" charset="0"/>
        <a:ea typeface="ＭＳ Ｐゴシック" charset="0"/>
        <a:cs typeface="ＭＳ Ｐゴシック" charset="0"/>
      </a:defRPr>
    </a:lvl8pPr>
    <a:lvl9pPr marL="3657600" algn="l" defTabSz="457200" rtl="0" eaLnBrk="1" latinLnBrk="0" hangingPunct="1">
      <a:defRPr sz="1500" kern="1200">
        <a:solidFill>
          <a:srgbClr val="000000"/>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002569"/>
    <a:srgbClr val="BF7400"/>
    <a:srgbClr val="E2BD1E"/>
    <a:srgbClr val="000308"/>
    <a:srgbClr val="B2F6F8"/>
    <a:srgbClr val="00040C"/>
    <a:srgbClr val="66BAE4"/>
    <a:srgbClr val="46B7DA"/>
    <a:srgbClr val="35DAE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61" autoAdjust="0"/>
  </p:normalViewPr>
  <p:slideViewPr>
    <p:cSldViewPr snapToGrid="0">
      <p:cViewPr varScale="1">
        <p:scale>
          <a:sx n="81" d="100"/>
          <a:sy n="81" d="100"/>
        </p:scale>
        <p:origin x="-1254" y="-90"/>
      </p:cViewPr>
      <p:guideLst>
        <p:guide orient="horz" pos="4319"/>
        <p:guide pos="6239"/>
      </p:guideLst>
    </p:cSldViewPr>
  </p:slideViewPr>
  <p:outlineViewPr>
    <p:cViewPr>
      <p:scale>
        <a:sx n="33" d="100"/>
        <a:sy n="33" d="100"/>
      </p:scale>
      <p:origin x="0" y="48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48" y="-78"/>
      </p:cViewPr>
      <p:guideLst>
        <p:guide orient="horz" pos="2928"/>
        <p:guide pos="2207"/>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defTabSz="919163" eaLnBrk="0" hangingPunct="0">
              <a:defRPr sz="1200">
                <a:latin typeface="Helvetica" charset="0"/>
                <a:ea typeface="+mn-ea"/>
                <a:cs typeface="ＭＳ Ｐゴシック" charset="-128"/>
              </a:defRPr>
            </a:lvl1pPr>
          </a:lstStyle>
          <a:p>
            <a:pPr>
              <a:defRPr/>
            </a:pPr>
            <a:endParaRPr lang="de-DE" altLang="ja-JP"/>
          </a:p>
        </p:txBody>
      </p:sp>
      <p:sp>
        <p:nvSpPr>
          <p:cNvPr id="126979" name="Rectangle 3"/>
          <p:cNvSpPr>
            <a:spLocks noGrp="1" noChangeArrowheads="1"/>
          </p:cNvSpPr>
          <p:nvPr>
            <p:ph type="dt" sz="quarter" idx="1"/>
          </p:nvPr>
        </p:nvSpPr>
        <p:spPr bwMode="auto">
          <a:xfrm>
            <a:off x="7046370" y="1"/>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defRPr sz="1200">
                <a:latin typeface="Helvetica" charset="0"/>
                <a:ea typeface="+mn-ea"/>
                <a:cs typeface="ＭＳ Ｐゴシック" charset="-128"/>
              </a:defRPr>
            </a:lvl1pPr>
          </a:lstStyle>
          <a:p>
            <a:pPr>
              <a:defRPr/>
            </a:pPr>
            <a:endParaRPr lang="de-DE" altLang="ja-JP"/>
          </a:p>
        </p:txBody>
      </p:sp>
      <p:sp>
        <p:nvSpPr>
          <p:cNvPr id="126980" name="Rectangle 4"/>
          <p:cNvSpPr>
            <a:spLocks noGrp="1" noChangeArrowheads="1"/>
          </p:cNvSpPr>
          <p:nvPr>
            <p:ph type="ftr" sz="quarter" idx="2"/>
          </p:nvPr>
        </p:nvSpPr>
        <p:spPr bwMode="auto">
          <a:xfrm>
            <a:off x="0" y="9104286"/>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19163" eaLnBrk="0" hangingPunct="0">
              <a:defRPr sz="1200">
                <a:latin typeface="Helvetica" charset="0"/>
                <a:ea typeface="+mn-ea"/>
                <a:cs typeface="ＭＳ Ｐゴシック" charset="-128"/>
              </a:defRPr>
            </a:lvl1pPr>
          </a:lstStyle>
          <a:p>
            <a:pPr>
              <a:defRPr/>
            </a:pPr>
            <a:endParaRPr lang="de-DE" altLang="ja-JP"/>
          </a:p>
        </p:txBody>
      </p:sp>
      <p:sp>
        <p:nvSpPr>
          <p:cNvPr id="126981" name="Rectangle 5"/>
          <p:cNvSpPr>
            <a:spLocks noGrp="1" noChangeArrowheads="1"/>
          </p:cNvSpPr>
          <p:nvPr>
            <p:ph type="sldNum" sz="quarter" idx="3"/>
          </p:nvPr>
        </p:nvSpPr>
        <p:spPr bwMode="auto">
          <a:xfrm>
            <a:off x="6858884" y="9104286"/>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defRPr sz="1200">
                <a:latin typeface="Helvetica" charset="0"/>
                <a:ea typeface="+mn-ea"/>
                <a:cs typeface="ＭＳ Ｐゴシック" charset="-128"/>
              </a:defRPr>
            </a:lvl1pPr>
          </a:lstStyle>
          <a:p>
            <a:pPr>
              <a:defRPr/>
            </a:pPr>
            <a:fld id="{B364E421-F6FC-C24F-9E4C-99DCAC1CA36E}" type="slidenum">
              <a:rPr lang="de-DE" altLang="ja-JP"/>
              <a:pPr>
                <a:defRPr/>
              </a:pPr>
              <a:t>‹#›</a:t>
            </a:fld>
            <a:endParaRPr lang="de-DE" altLang="ja-JP"/>
          </a:p>
        </p:txBody>
      </p:sp>
    </p:spTree>
    <p:extLst>
      <p:ext uri="{BB962C8B-B14F-4D97-AF65-F5344CB8AC3E}">
        <p14:creationId xmlns:p14="http://schemas.microsoft.com/office/powerpoint/2010/main" xmlns="" val="22205350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36748" cy="46482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l"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3075" name="Rectangle 3"/>
          <p:cNvSpPr>
            <a:spLocks noGrp="1" noChangeArrowheads="1"/>
          </p:cNvSpPr>
          <p:nvPr>
            <p:ph type="dt" idx="1"/>
          </p:nvPr>
        </p:nvSpPr>
        <p:spPr bwMode="auto">
          <a:xfrm>
            <a:off x="3973652" y="0"/>
            <a:ext cx="3036748" cy="46482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26628"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3628" y="4414301"/>
            <a:ext cx="5143144" cy="418636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1" y="8831580"/>
            <a:ext cx="3036748" cy="46482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l" defTabSz="919163" eaLnBrk="0" hangingPunct="0">
              <a:defRPr sz="1200">
                <a:solidFill>
                  <a:schemeClr val="tx1"/>
                </a:solidFill>
                <a:latin typeface="Times New Roman" charset="0"/>
                <a:ea typeface="+mn-ea"/>
                <a:cs typeface="ＭＳ Ｐゴシック" charset="-128"/>
              </a:defRPr>
            </a:lvl1pPr>
          </a:lstStyle>
          <a:p>
            <a:pPr>
              <a:defRPr/>
            </a:pPr>
            <a:endParaRPr lang="de-DE" altLang="ja-JP"/>
          </a:p>
        </p:txBody>
      </p:sp>
      <p:sp>
        <p:nvSpPr>
          <p:cNvPr id="3079" name="Rectangle 7"/>
          <p:cNvSpPr>
            <a:spLocks noGrp="1" noChangeArrowheads="1"/>
          </p:cNvSpPr>
          <p:nvPr>
            <p:ph type="sldNum" sz="quarter" idx="5"/>
          </p:nvPr>
        </p:nvSpPr>
        <p:spPr bwMode="auto">
          <a:xfrm>
            <a:off x="3973652" y="8831580"/>
            <a:ext cx="3036748" cy="46482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defRPr sz="1200">
                <a:solidFill>
                  <a:schemeClr val="tx1"/>
                </a:solidFill>
                <a:latin typeface="Times New Roman" charset="0"/>
                <a:ea typeface="+mn-ea"/>
                <a:cs typeface="ＭＳ Ｐゴシック" charset="-128"/>
              </a:defRPr>
            </a:lvl1pPr>
          </a:lstStyle>
          <a:p>
            <a:pPr>
              <a:defRPr/>
            </a:pPr>
            <a:fld id="{27E969DD-D992-CC4C-AF24-1EA5B1BF082A}" type="slidenum">
              <a:rPr lang="de-DE" altLang="ja-JP"/>
              <a:pPr>
                <a:defRPr/>
              </a:pPr>
              <a:t>‹#›</a:t>
            </a:fld>
            <a:endParaRPr lang="de-DE" altLang="ja-JP"/>
          </a:p>
        </p:txBody>
      </p:sp>
    </p:spTree>
    <p:extLst>
      <p:ext uri="{BB962C8B-B14F-4D97-AF65-F5344CB8AC3E}">
        <p14:creationId xmlns:p14="http://schemas.microsoft.com/office/powerpoint/2010/main" xmlns="" val="370508070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tLang="ja-JP">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someone explain the last bullet to me?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963" y="6523038"/>
            <a:ext cx="457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de-DE" altLang="ja-JP" sz="900" dirty="0">
                <a:solidFill>
                  <a:srgbClr val="5F758D"/>
                </a:solidFill>
                <a:latin typeface="Century Gothic" charset="0"/>
              </a:rPr>
              <a:t>Slide: </a:t>
            </a:r>
            <a:fld id="{FC62A919-B400-6F49-A46B-0DE43EACCE13}" type="slidenum">
              <a:rPr lang="de-DE" altLang="ja-JP" sz="900">
                <a:solidFill>
                  <a:srgbClr val="5F758D"/>
                </a:solidFill>
                <a:latin typeface="Century Gothic" charset="0"/>
              </a:rPr>
              <a:pPr eaLnBrk="0" hangingPunct="0"/>
              <a:t>‹#›</a:t>
            </a:fld>
            <a:endParaRPr lang="de-DE" altLang="ja-JP" sz="900" dirty="0">
              <a:solidFill>
                <a:srgbClr val="5F758D"/>
              </a:solidFill>
              <a:latin typeface="Century Gothic" charset="0"/>
            </a:endParaRPr>
          </a:p>
        </p:txBody>
      </p:sp>
      <p:sp>
        <p:nvSpPr>
          <p:cNvPr id="5" name="AutoShape 5"/>
          <p:cNvSpPr>
            <a:spLocks noChangeAspect="1" noChangeArrowheads="1" noTextEdit="1"/>
          </p:cNvSpPr>
          <p:nvPr/>
        </p:nvSpPr>
        <p:spPr bwMode="auto">
          <a:xfrm>
            <a:off x="0" y="3244850"/>
            <a:ext cx="9906000"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328706" name="Rectangle 2"/>
          <p:cNvSpPr>
            <a:spLocks noGrp="1" noChangeArrowheads="1"/>
          </p:cNvSpPr>
          <p:nvPr>
            <p:ph type="ctrTitle" sz="quarter"/>
          </p:nvPr>
        </p:nvSpPr>
        <p:spPr>
          <a:xfrm>
            <a:off x="4430713" y="666750"/>
            <a:ext cx="5211762"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421188" y="2722563"/>
            <a:ext cx="5229225"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8135281" y="-92774"/>
            <a:ext cx="1770719" cy="1065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xmlns="" val="1957658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947967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8200" y="55563"/>
            <a:ext cx="2287588" cy="6265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2263" y="55563"/>
            <a:ext cx="6713537"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382517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883616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5591509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2263" y="1457325"/>
            <a:ext cx="4497387"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2050" y="1457325"/>
            <a:ext cx="4498975"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107890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817865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864625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395141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139376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262494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5438" y="55563"/>
            <a:ext cx="9150350" cy="94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1027" name="Rectangle 39"/>
          <p:cNvSpPr>
            <a:spLocks noChangeArrowheads="1"/>
          </p:cNvSpPr>
          <p:nvPr userDrawn="1"/>
        </p:nvSpPr>
        <p:spPr bwMode="auto">
          <a:xfrm>
            <a:off x="334963" y="6523038"/>
            <a:ext cx="4572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de-DE" altLang="ja-JP" sz="900">
                <a:solidFill>
                  <a:srgbClr val="5F758D"/>
                </a:solidFill>
                <a:latin typeface="Century Gothic" charset="0"/>
              </a:rPr>
              <a:t>Slide: </a:t>
            </a:r>
            <a:fld id="{52E062A5-D86B-3A4B-B1C4-E44714C46EC3}" type="slidenum">
              <a:rPr lang="de-DE" altLang="ja-JP" sz="900">
                <a:solidFill>
                  <a:srgbClr val="5F758D"/>
                </a:solidFill>
                <a:latin typeface="Century Gothic" charset="0"/>
              </a:rPr>
              <a:pPr eaLnBrk="0" hangingPunct="0"/>
              <a:t>‹#›</a:t>
            </a:fld>
            <a:endParaRPr lang="de-DE" altLang="ja-JP" sz="900">
              <a:solidFill>
                <a:srgbClr val="5F758D"/>
              </a:solidFill>
              <a:latin typeface="Century Gothic" charset="0"/>
            </a:endParaRPr>
          </a:p>
        </p:txBody>
      </p:sp>
      <p:sp>
        <p:nvSpPr>
          <p:cNvPr id="1028" name="Rectangle 58"/>
          <p:cNvSpPr>
            <a:spLocks noGrp="1" noChangeArrowheads="1"/>
          </p:cNvSpPr>
          <p:nvPr>
            <p:ph type="body" idx="1"/>
          </p:nvPr>
        </p:nvSpPr>
        <p:spPr bwMode="auto">
          <a:xfrm>
            <a:off x="322263" y="1457325"/>
            <a:ext cx="9148762" cy="486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pic>
        <p:nvPicPr>
          <p:cNvPr id="1030" name="Picture 2"/>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8613775" y="0"/>
            <a:ext cx="129222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hf sldNum="0" hdr="0" ftr="0" dt="0"/>
  <p:txStyles>
    <p:titleStyle>
      <a:lvl1pPr algn="l"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Century Gothic" pitchFamily="34"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Wingdings" charset="0"/>
        <a:buChar char="v"/>
        <a:defRPr sz="2400" b="1">
          <a:solidFill>
            <a:schemeClr val="tx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mn-lt"/>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mn-lt"/>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mn-lt"/>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mn-lt"/>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44"/>
          <p:cNvSpPr>
            <a:spLocks noGrp="1" noChangeArrowheads="1"/>
          </p:cNvSpPr>
          <p:nvPr>
            <p:ph type="ctrTitle"/>
          </p:nvPr>
        </p:nvSpPr>
        <p:spPr>
          <a:xfrm>
            <a:off x="4132263" y="666750"/>
            <a:ext cx="5510212" cy="1874838"/>
          </a:xfrm>
        </p:spPr>
        <p:txBody>
          <a:bodyPr/>
          <a:lstStyle/>
          <a:p>
            <a:pPr algn="ctr">
              <a:spcBef>
                <a:spcPct val="50000"/>
              </a:spcBef>
            </a:pPr>
            <a:r>
              <a:rPr lang="en-US" altLang="ja-JP" sz="2800" dirty="0">
                <a:latin typeface="Century Gothic" charset="0"/>
                <a:ea typeface="ＭＳ Ｐゴシック" charset="0"/>
                <a:cs typeface="ＭＳ Ｐゴシック" charset="0"/>
              </a:rPr>
              <a:t>The CEOS </a:t>
            </a:r>
            <a:r>
              <a:rPr lang="en-US" altLang="ja-JP" sz="2800" dirty="0" smtClean="0">
                <a:latin typeface="Century Gothic" charset="0"/>
                <a:ea typeface="ＭＳ Ｐゴシック" charset="0"/>
                <a:cs typeface="ＭＳ Ｐゴシック" charset="0"/>
              </a:rPr>
              <a:t>Carbon Task Force Report </a:t>
            </a:r>
            <a:endParaRPr lang="en-US" altLang="ja-JP" sz="2800" dirty="0">
              <a:latin typeface="Century Gothic" charset="0"/>
              <a:ea typeface="ＭＳ Ｐゴシック" charset="0"/>
              <a:cs typeface="ＭＳ Ｐゴシック" charset="0"/>
            </a:endParaRPr>
          </a:p>
        </p:txBody>
      </p:sp>
      <p:pic>
        <p:nvPicPr>
          <p:cNvPr id="4098" name="Picture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936750"/>
            <a:ext cx="3482975" cy="492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テキスト ボックス 6"/>
          <p:cNvSpPr txBox="1">
            <a:spLocks noChangeArrowheads="1"/>
          </p:cNvSpPr>
          <p:nvPr/>
        </p:nvSpPr>
        <p:spPr bwMode="auto">
          <a:xfrm>
            <a:off x="3711408" y="5207000"/>
            <a:ext cx="5664105" cy="1216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ctr" eaLnBrk="0" hangingPunct="0">
              <a:defRPr sz="1500">
                <a:solidFill>
                  <a:srgbClr val="000000"/>
                </a:solidFill>
                <a:latin typeface="Tahoma" charset="0"/>
                <a:ea typeface="ＭＳ Ｐゴシック" charset="0"/>
                <a:cs typeface="ＭＳ Ｐゴシック" charset="0"/>
              </a:defRPr>
            </a:lvl1pPr>
            <a:lvl2pPr marL="742950" indent="-285750" algn="ctr" eaLnBrk="0" hangingPunct="0">
              <a:defRPr sz="1500">
                <a:solidFill>
                  <a:srgbClr val="000000"/>
                </a:solidFill>
                <a:latin typeface="Tahoma" charset="0"/>
                <a:ea typeface="ＭＳ Ｐゴシック" charset="0"/>
              </a:defRPr>
            </a:lvl2pPr>
            <a:lvl3pPr marL="1143000" indent="-228600" algn="ctr" eaLnBrk="0" hangingPunct="0">
              <a:defRPr sz="1500">
                <a:solidFill>
                  <a:srgbClr val="000000"/>
                </a:solidFill>
                <a:latin typeface="Tahoma" charset="0"/>
                <a:ea typeface="ＭＳ Ｐゴシック" charset="0"/>
              </a:defRPr>
            </a:lvl3pPr>
            <a:lvl4pPr marL="1600200" indent="-228600" algn="ctr" eaLnBrk="0" hangingPunct="0">
              <a:defRPr sz="1500">
                <a:solidFill>
                  <a:srgbClr val="000000"/>
                </a:solidFill>
                <a:latin typeface="Tahoma" charset="0"/>
                <a:ea typeface="ＭＳ Ｐゴシック" charset="0"/>
              </a:defRPr>
            </a:lvl4pPr>
            <a:lvl5pPr marL="2057400" indent="-228600" algn="ctr" eaLnBrk="0" hangingPunct="0">
              <a:defRPr sz="1500">
                <a:solidFill>
                  <a:srgbClr val="000000"/>
                </a:solidFill>
                <a:latin typeface="Tahoma" charset="0"/>
                <a:ea typeface="ＭＳ Ｐゴシック" charset="0"/>
              </a:defRPr>
            </a:lvl5pPr>
            <a:lvl6pPr marL="2514600" indent="-228600" algn="ctr" eaLnBrk="0" fontAlgn="base" hangingPunct="0">
              <a:spcBef>
                <a:spcPct val="0"/>
              </a:spcBef>
              <a:spcAft>
                <a:spcPct val="0"/>
              </a:spcAft>
              <a:defRPr sz="1500">
                <a:solidFill>
                  <a:srgbClr val="000000"/>
                </a:solidFill>
                <a:latin typeface="Tahoma" charset="0"/>
                <a:ea typeface="ＭＳ Ｐゴシック" charset="0"/>
              </a:defRPr>
            </a:lvl6pPr>
            <a:lvl7pPr marL="2971800" indent="-228600" algn="ctr" eaLnBrk="0" fontAlgn="base" hangingPunct="0">
              <a:spcBef>
                <a:spcPct val="0"/>
              </a:spcBef>
              <a:spcAft>
                <a:spcPct val="0"/>
              </a:spcAft>
              <a:defRPr sz="1500">
                <a:solidFill>
                  <a:srgbClr val="000000"/>
                </a:solidFill>
                <a:latin typeface="Tahoma" charset="0"/>
                <a:ea typeface="ＭＳ Ｐゴシック" charset="0"/>
              </a:defRPr>
            </a:lvl7pPr>
            <a:lvl8pPr marL="3429000" indent="-228600" algn="ctr" eaLnBrk="0" fontAlgn="base" hangingPunct="0">
              <a:spcBef>
                <a:spcPct val="0"/>
              </a:spcBef>
              <a:spcAft>
                <a:spcPct val="0"/>
              </a:spcAft>
              <a:defRPr sz="1500">
                <a:solidFill>
                  <a:srgbClr val="000000"/>
                </a:solidFill>
                <a:latin typeface="Tahoma" charset="0"/>
                <a:ea typeface="ＭＳ Ｐゴシック" charset="0"/>
              </a:defRPr>
            </a:lvl8pPr>
            <a:lvl9pPr marL="3886200" indent="-228600" algn="ctr" eaLnBrk="0" fontAlgn="base" hangingPunct="0">
              <a:spcBef>
                <a:spcPct val="0"/>
              </a:spcBef>
              <a:spcAft>
                <a:spcPct val="0"/>
              </a:spcAft>
              <a:defRPr sz="1500">
                <a:solidFill>
                  <a:srgbClr val="000000"/>
                </a:solidFill>
                <a:latin typeface="Tahoma" charset="0"/>
                <a:ea typeface="ＭＳ Ｐゴシック" charset="0"/>
              </a:defRPr>
            </a:lvl9pPr>
          </a:lstStyle>
          <a:p>
            <a:pPr>
              <a:defRPr/>
            </a:pPr>
            <a:r>
              <a:rPr lang="en-US" sz="2400" b="1" dirty="0" smtClean="0">
                <a:solidFill>
                  <a:srgbClr val="0000FF"/>
                </a:solidFill>
                <a:latin typeface="Book Antiqua" pitchFamily="18" charset="0"/>
              </a:rPr>
              <a:t>Presentation to the 26</a:t>
            </a:r>
            <a:r>
              <a:rPr lang="en-US" sz="2400" b="1" baseline="30000" dirty="0" smtClean="0">
                <a:solidFill>
                  <a:srgbClr val="0000FF"/>
                </a:solidFill>
                <a:latin typeface="Book Antiqua" pitchFamily="18" charset="0"/>
              </a:rPr>
              <a:t>th</a:t>
            </a:r>
            <a:r>
              <a:rPr lang="en-US" sz="2400" b="1" dirty="0" smtClean="0">
                <a:solidFill>
                  <a:srgbClr val="0000FF"/>
                </a:solidFill>
                <a:latin typeface="Book Antiqua" pitchFamily="18" charset="0"/>
              </a:rPr>
              <a:t>  CEOS Plenary at </a:t>
            </a:r>
            <a:r>
              <a:rPr lang="en-US" sz="2400" b="1" dirty="0" err="1" smtClean="0">
                <a:solidFill>
                  <a:srgbClr val="0000FF"/>
                </a:solidFill>
                <a:latin typeface="Book Antiqua" pitchFamily="18" charset="0"/>
              </a:rPr>
              <a:t>Bengaluru</a:t>
            </a:r>
            <a:r>
              <a:rPr lang="en-US" sz="2400" b="1" dirty="0" smtClean="0">
                <a:solidFill>
                  <a:srgbClr val="0000FF"/>
                </a:solidFill>
                <a:latin typeface="Book Antiqua" pitchFamily="18" charset="0"/>
              </a:rPr>
              <a:t>, India </a:t>
            </a:r>
          </a:p>
          <a:p>
            <a:pPr>
              <a:defRPr/>
            </a:pPr>
            <a:r>
              <a:rPr lang="en-US" sz="2400" b="1" dirty="0" smtClean="0">
                <a:solidFill>
                  <a:srgbClr val="0000FF"/>
                </a:solidFill>
                <a:latin typeface="Book Antiqua" pitchFamily="18" charset="0"/>
              </a:rPr>
              <a:t>24-27 October, 2012</a:t>
            </a:r>
            <a:endParaRPr lang="en-US" sz="2400" b="1" dirty="0">
              <a:solidFill>
                <a:srgbClr val="0000FF"/>
              </a:solidFill>
            </a:endParaRPr>
          </a:p>
        </p:txBody>
      </p:sp>
      <p:sp>
        <p:nvSpPr>
          <p:cNvPr id="4101" name="TextBox 2"/>
          <p:cNvSpPr txBox="1">
            <a:spLocks noChangeArrowheads="1"/>
          </p:cNvSpPr>
          <p:nvPr/>
        </p:nvSpPr>
        <p:spPr bwMode="auto">
          <a:xfrm>
            <a:off x="3486150" y="2685328"/>
            <a:ext cx="641985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ctr" eaLnBrk="0" hangingPunct="0">
              <a:defRPr sz="1500">
                <a:solidFill>
                  <a:srgbClr val="000000"/>
                </a:solidFill>
                <a:latin typeface="Tahoma" charset="0"/>
                <a:ea typeface="ＭＳ Ｐゴシック" charset="0"/>
                <a:cs typeface="ＭＳ Ｐゴシック" charset="0"/>
              </a:defRPr>
            </a:lvl1pPr>
            <a:lvl2pPr marL="742950" indent="-285750" algn="ctr" eaLnBrk="0" hangingPunct="0">
              <a:defRPr sz="1500">
                <a:solidFill>
                  <a:srgbClr val="000000"/>
                </a:solidFill>
                <a:latin typeface="Tahoma" charset="0"/>
                <a:ea typeface="ＭＳ Ｐゴシック" charset="0"/>
              </a:defRPr>
            </a:lvl2pPr>
            <a:lvl3pPr marL="1143000" indent="-228600" algn="ctr" eaLnBrk="0" hangingPunct="0">
              <a:defRPr sz="1500">
                <a:solidFill>
                  <a:srgbClr val="000000"/>
                </a:solidFill>
                <a:latin typeface="Tahoma" charset="0"/>
                <a:ea typeface="ＭＳ Ｐゴシック" charset="0"/>
              </a:defRPr>
            </a:lvl3pPr>
            <a:lvl4pPr marL="1600200" indent="-228600" algn="ctr" eaLnBrk="0" hangingPunct="0">
              <a:defRPr sz="1500">
                <a:solidFill>
                  <a:srgbClr val="000000"/>
                </a:solidFill>
                <a:latin typeface="Tahoma" charset="0"/>
                <a:ea typeface="ＭＳ Ｐゴシック" charset="0"/>
              </a:defRPr>
            </a:lvl4pPr>
            <a:lvl5pPr marL="2057400" indent="-228600" algn="ctr" eaLnBrk="0" hangingPunct="0">
              <a:defRPr sz="1500">
                <a:solidFill>
                  <a:srgbClr val="000000"/>
                </a:solidFill>
                <a:latin typeface="Tahoma" charset="0"/>
                <a:ea typeface="ＭＳ Ｐゴシック" charset="0"/>
              </a:defRPr>
            </a:lvl5pPr>
            <a:lvl6pPr marL="2514600" indent="-228600" algn="ctr" eaLnBrk="0" fontAlgn="base" hangingPunct="0">
              <a:spcBef>
                <a:spcPct val="0"/>
              </a:spcBef>
              <a:spcAft>
                <a:spcPct val="0"/>
              </a:spcAft>
              <a:defRPr sz="1500">
                <a:solidFill>
                  <a:srgbClr val="000000"/>
                </a:solidFill>
                <a:latin typeface="Tahoma" charset="0"/>
                <a:ea typeface="ＭＳ Ｐゴシック" charset="0"/>
              </a:defRPr>
            </a:lvl6pPr>
            <a:lvl7pPr marL="2971800" indent="-228600" algn="ctr" eaLnBrk="0" fontAlgn="base" hangingPunct="0">
              <a:spcBef>
                <a:spcPct val="0"/>
              </a:spcBef>
              <a:spcAft>
                <a:spcPct val="0"/>
              </a:spcAft>
              <a:defRPr sz="1500">
                <a:solidFill>
                  <a:srgbClr val="000000"/>
                </a:solidFill>
                <a:latin typeface="Tahoma" charset="0"/>
                <a:ea typeface="ＭＳ Ｐゴシック" charset="0"/>
              </a:defRPr>
            </a:lvl7pPr>
            <a:lvl8pPr marL="3429000" indent="-228600" algn="ctr" eaLnBrk="0" fontAlgn="base" hangingPunct="0">
              <a:spcBef>
                <a:spcPct val="0"/>
              </a:spcBef>
              <a:spcAft>
                <a:spcPct val="0"/>
              </a:spcAft>
              <a:defRPr sz="1500">
                <a:solidFill>
                  <a:srgbClr val="000000"/>
                </a:solidFill>
                <a:latin typeface="Tahoma" charset="0"/>
                <a:ea typeface="ＭＳ Ｐゴシック" charset="0"/>
              </a:defRPr>
            </a:lvl8pPr>
            <a:lvl9pPr marL="3886200" indent="-228600" algn="ctr" eaLnBrk="0" fontAlgn="base" hangingPunct="0">
              <a:spcBef>
                <a:spcPct val="0"/>
              </a:spcBef>
              <a:spcAft>
                <a:spcPct val="0"/>
              </a:spcAft>
              <a:defRPr sz="1500">
                <a:solidFill>
                  <a:srgbClr val="000000"/>
                </a:solidFill>
                <a:latin typeface="Tahoma" charset="0"/>
                <a:ea typeface="ＭＳ Ｐゴシック" charset="0"/>
              </a:defRPr>
            </a:lvl9pPr>
          </a:lstStyle>
          <a:p>
            <a:r>
              <a:rPr lang="en-GB" sz="2400" dirty="0" smtClean="0">
                <a:solidFill>
                  <a:schemeClr val="bg1"/>
                </a:solidFill>
              </a:rPr>
              <a:t>Osamu Ochiai (JAXA) </a:t>
            </a:r>
          </a:p>
          <a:p>
            <a:r>
              <a:rPr lang="en-GB" sz="2000" dirty="0" smtClean="0">
                <a:solidFill>
                  <a:schemeClr val="bg1"/>
                </a:solidFill>
              </a:rPr>
              <a:t>on behalf of Carbon Task Force Co-Chairs, Diane Wickland (NASA) &amp; Masakatsu Nakajima (JAXA) </a:t>
            </a:r>
            <a:br>
              <a:rPr lang="en-GB" sz="2000" dirty="0" smtClean="0">
                <a:solidFill>
                  <a:schemeClr val="bg1"/>
                </a:solidFill>
              </a:rPr>
            </a:br>
            <a:endParaRPr lang="en-GB" sz="2000" dirty="0">
              <a:solidFill>
                <a:schemeClr val="bg1"/>
              </a:solidFill>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42009" y="10882"/>
            <a:ext cx="1949245" cy="1173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8893" y="32510"/>
            <a:ext cx="8220708" cy="967130"/>
          </a:xfrm>
        </p:spPr>
        <p:txBody>
          <a:bodyPr/>
          <a:lstStyle/>
          <a:p>
            <a:r>
              <a:rPr lang="en-US" altLang="ja-JP" dirty="0">
                <a:latin typeface="Century Gothic" charset="0"/>
                <a:ea typeface="ＭＳ Ｐゴシック" charset="0"/>
                <a:cs typeface="ＭＳ Ｐゴシック" charset="0"/>
              </a:rPr>
              <a:t>Key </a:t>
            </a:r>
            <a:r>
              <a:rPr lang="en-US" altLang="ja-JP" dirty="0" smtClean="0">
                <a:latin typeface="Century Gothic" charset="0"/>
                <a:ea typeface="ＭＳ Ｐゴシック" charset="0"/>
                <a:cs typeface="ＭＳ Ｐゴシック" charset="0"/>
              </a:rPr>
              <a:t>Inputs / Recommendations from CTF Consultative Meeting at SIT-27 (4)</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74139"/>
            <a:ext cx="9653954" cy="5297731"/>
          </a:xfrm>
        </p:spPr>
        <p:txBody>
          <a:bodyPr/>
          <a:lstStyle/>
          <a:p>
            <a:pPr>
              <a:buNone/>
            </a:pPr>
            <a:r>
              <a:rPr lang="en-US" sz="2000" dirty="0" smtClean="0"/>
              <a:t>Other Inputs (cont.):</a:t>
            </a:r>
          </a:p>
          <a:p>
            <a:pPr>
              <a:buNone/>
            </a:pPr>
            <a:r>
              <a:rPr lang="en-US" sz="1000" dirty="0" smtClean="0"/>
              <a:t> </a:t>
            </a:r>
          </a:p>
          <a:p>
            <a:pPr lvl="0"/>
            <a:r>
              <a:rPr lang="en-US" sz="1800" dirty="0" smtClean="0"/>
              <a:t>Overall, the Ocean chapter provides a good model for the other chapters to emulate.  Its structure and organization, skilled use of figures and tables, and sorting of recommendations/actions should be considered as a template for the other chapters.</a:t>
            </a:r>
          </a:p>
          <a:p>
            <a:pPr lvl="0"/>
            <a:r>
              <a:rPr lang="en-US" sz="1800" dirty="0" smtClean="0"/>
              <a:t>More definitive statements regarding data management are needed within the report.  Currently, the recommendations are too general to be well understood or actionable.</a:t>
            </a:r>
          </a:p>
          <a:p>
            <a:pPr lvl="0"/>
            <a:r>
              <a:rPr lang="en-US" sz="1800" dirty="0" smtClean="0"/>
              <a:t>When discussing data products, the report should distinguish between operational products and science products.</a:t>
            </a:r>
          </a:p>
          <a:p>
            <a:pPr lvl="0"/>
            <a:r>
              <a:rPr lang="en-US" sz="1800" dirty="0" smtClean="0"/>
              <a:t>When discussing calibration and validation, it will be important to address both pre- and post-launch activities/requirements – they are different.</a:t>
            </a:r>
          </a:p>
          <a:p>
            <a:pPr lvl="0"/>
            <a:r>
              <a:rPr lang="en-US" sz="1800" dirty="0" smtClean="0"/>
              <a:t>Further consideration of the measurement Gap Analyses and their usefulness may be needed. It was suggested that only core variables should be included in the Gap Analyses. There was consensus that the more mature a data record, the larger an issue a potential data gap would be.</a:t>
            </a:r>
          </a:p>
          <a:p>
            <a:endParaRPr lang="en-US" sz="1800" dirty="0"/>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18853" y="9263"/>
            <a:ext cx="8220708" cy="967130"/>
          </a:xfrm>
        </p:spPr>
        <p:txBody>
          <a:bodyPr/>
          <a:lstStyle/>
          <a:p>
            <a:r>
              <a:rPr lang="en-US" altLang="ja-JP" dirty="0">
                <a:latin typeface="Century Gothic" charset="0"/>
                <a:ea typeface="ＭＳ Ｐゴシック" charset="0"/>
                <a:cs typeface="ＭＳ Ｐゴシック" charset="0"/>
              </a:rPr>
              <a:t>Key </a:t>
            </a:r>
            <a:r>
              <a:rPr lang="en-US" altLang="ja-JP" dirty="0" smtClean="0">
                <a:latin typeface="Century Gothic" charset="0"/>
                <a:ea typeface="ＭＳ Ｐゴシック" charset="0"/>
                <a:cs typeface="ＭＳ Ｐゴシック" charset="0"/>
              </a:rPr>
              <a:t>Milestones Since 25</a:t>
            </a:r>
            <a:r>
              <a:rPr lang="en-US" altLang="ja-JP" baseline="30000" dirty="0" smtClean="0">
                <a:latin typeface="Century Gothic" charset="0"/>
                <a:ea typeface="ＭＳ Ｐゴシック" charset="0"/>
                <a:cs typeface="ＭＳ Ｐゴシック" charset="0"/>
              </a:rPr>
              <a:t>th</a:t>
            </a:r>
            <a:r>
              <a:rPr lang="en-US" altLang="ja-JP" dirty="0" smtClean="0">
                <a:latin typeface="Century Gothic" charset="0"/>
                <a:ea typeface="ＭＳ Ｐゴシック" charset="0"/>
                <a:cs typeface="ＭＳ Ｐゴシック" charset="0"/>
              </a:rPr>
              <a:t> CEOS Plenary </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lvl="0"/>
            <a:r>
              <a:rPr lang="en-US" sz="2000" dirty="0" smtClean="0"/>
              <a:t>A meeting of report authors to address domain chapter writing was held </a:t>
            </a:r>
            <a:r>
              <a:rPr lang="en-US" sz="2000" dirty="0" smtClean="0">
                <a:solidFill>
                  <a:srgbClr val="002569"/>
                </a:solidFill>
              </a:rPr>
              <a:t>in conjunction with the Fall AGU meeting in San Francisco in December 2011</a:t>
            </a:r>
            <a:r>
              <a:rPr lang="en-US" sz="2000" dirty="0" smtClean="0"/>
              <a:t>.</a:t>
            </a:r>
          </a:p>
          <a:p>
            <a:pPr lvl="0"/>
            <a:r>
              <a:rPr lang="en-US" sz="2000" dirty="0" smtClean="0"/>
              <a:t>CEOS agencies were invited to attend and/or send representatives to a consultative meeting to follow SIT-27 to provide feedback on the first draft CTF report.  This meeting was </a:t>
            </a:r>
            <a:r>
              <a:rPr lang="en-AU" sz="2000" dirty="0" smtClean="0">
                <a:solidFill>
                  <a:srgbClr val="002569"/>
                </a:solidFill>
                <a:latin typeface="Tahoma" charset="0"/>
                <a:ea typeface="ＭＳ Ｐゴシック" charset="0"/>
              </a:rPr>
              <a:t>h</a:t>
            </a:r>
            <a:r>
              <a:rPr lang="en-AU" sz="2000" dirty="0" smtClean="0">
                <a:solidFill>
                  <a:srgbClr val="002569"/>
                </a:solidFill>
                <a:latin typeface="Tahoma" charset="0"/>
                <a:ea typeface="ＭＳ Ｐゴシック" charset="0"/>
                <a:cs typeface="ＭＳ Ｐゴシック" charset="0"/>
              </a:rPr>
              <a:t>eld on 29 March 2012 in La Jolla.</a:t>
            </a:r>
          </a:p>
          <a:p>
            <a:pPr lvl="0"/>
            <a:r>
              <a:rPr lang="en-AU" sz="2000" dirty="0" smtClean="0"/>
              <a:t>The domain leads and other chapter authors who could not attend the La Jolla meeting were debriefed individually and collectively regarding the outcomes and recommendations of the consultative meeting.</a:t>
            </a:r>
            <a:endParaRPr lang="en-US" sz="2000" dirty="0" smtClean="0"/>
          </a:p>
          <a:p>
            <a:r>
              <a:rPr lang="en-AU" sz="2000" dirty="0" smtClean="0">
                <a:solidFill>
                  <a:srgbClr val="002569"/>
                </a:solidFill>
                <a:latin typeface="Tahoma" charset="0"/>
                <a:ea typeface="ＭＳ Ｐゴシック" charset="0"/>
                <a:cs typeface="ＭＳ Ｐゴシック" charset="0"/>
              </a:rPr>
              <a:t>CTF plans for the CEOS Carbon Strategy report were presented and discussed at the </a:t>
            </a:r>
            <a:r>
              <a:rPr lang="en-US" sz="2000" dirty="0" smtClean="0">
                <a:solidFill>
                  <a:srgbClr val="002569"/>
                </a:solidFill>
                <a:latin typeface="Tahoma" charset="0"/>
                <a:ea typeface="ＭＳ Ｐゴシック" charset="0"/>
                <a:cs typeface="ＭＳ Ｐゴシック" charset="0"/>
              </a:rPr>
              <a:t>CEOS Atmospheric Composition Constellation (ACC-8) meeting on 19 April 2011 in Columbia, Maryland.  ACC members agreed to review the final draft report when it is ready.</a:t>
            </a:r>
          </a:p>
          <a:p>
            <a:pPr lvl="0"/>
            <a:r>
              <a:rPr lang="en-US" sz="2000" dirty="0" smtClean="0"/>
              <a:t>Global Carbon Project (GCP) has been apprised of our report and schedule and asked at GCP meeting in Marrakech in April 2012 to provide advice.</a:t>
            </a:r>
            <a:endParaRPr lang="en-US" sz="2000" dirty="0" smtClean="0">
              <a:solidFill>
                <a:srgbClr val="002569"/>
              </a:solidFill>
              <a:latin typeface="Tahoma" charset="0"/>
              <a:ea typeface="ＭＳ Ｐゴシック" charset="0"/>
              <a:cs typeface="ＭＳ Ｐゴシック" charset="0"/>
            </a:endParaRPr>
          </a:p>
          <a:p>
            <a:endParaRPr lang="en-US" sz="2000" dirty="0" smtClean="0">
              <a:solidFill>
                <a:srgbClr val="002569"/>
              </a:solidFill>
              <a:latin typeface="Tahoma" charset="0"/>
              <a:ea typeface="ＭＳ Ｐゴシック" charset="0"/>
              <a:cs typeface="ＭＳ Ｐゴシック" charset="0"/>
            </a:endParaRPr>
          </a:p>
          <a:p>
            <a:pPr lvl="0"/>
            <a:endParaRPr lang="en-US" sz="2000" dirty="0" smtClean="0">
              <a:solidFill>
                <a:schemeClr val="accent5">
                  <a:lumMod val="50000"/>
                </a:schemeClr>
              </a:solidFill>
            </a:endParaRP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18853" y="9263"/>
            <a:ext cx="8220708" cy="967130"/>
          </a:xfrm>
        </p:spPr>
        <p:txBody>
          <a:bodyPr/>
          <a:lstStyle/>
          <a:p>
            <a:r>
              <a:rPr lang="en-US" altLang="ja-JP" dirty="0">
                <a:latin typeface="Century Gothic" charset="0"/>
                <a:ea typeface="ＭＳ Ｐゴシック" charset="0"/>
                <a:cs typeface="ＭＳ Ｐゴシック" charset="0"/>
              </a:rPr>
              <a:t>Key </a:t>
            </a:r>
            <a:r>
              <a:rPr lang="en-US" altLang="ja-JP" dirty="0" smtClean="0">
                <a:latin typeface="Century Gothic" charset="0"/>
                <a:ea typeface="ＭＳ Ｐゴシック" charset="0"/>
                <a:cs typeface="ＭＳ Ｐゴシック" charset="0"/>
              </a:rPr>
              <a:t>Milestones Since 25</a:t>
            </a:r>
            <a:r>
              <a:rPr lang="en-US" altLang="ja-JP" baseline="30000" dirty="0" smtClean="0">
                <a:latin typeface="Century Gothic" charset="0"/>
                <a:ea typeface="ＭＳ Ｐゴシック" charset="0"/>
                <a:cs typeface="ＭＳ Ｐゴシック" charset="0"/>
              </a:rPr>
              <a:t>th</a:t>
            </a:r>
            <a:r>
              <a:rPr lang="en-US" altLang="ja-JP" dirty="0" smtClean="0">
                <a:latin typeface="Century Gothic" charset="0"/>
                <a:ea typeface="ＭＳ Ｐゴシック" charset="0"/>
                <a:cs typeface="ＭＳ Ｐゴシック" charset="0"/>
              </a:rPr>
              <a:t> CEOS Plenary </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lvl="0"/>
            <a:r>
              <a:rPr lang="en-US" sz="2000" dirty="0" smtClean="0"/>
              <a:t>Osamu Ochiai has contacted the GEO Carbon Community of Practice to maintain the dialogue with the CTF on potential future interactions and review of the CTF report.  We are stressing with GEO that the only focus for action of the CTF right now is the development of the CEOS Carbon Strategy.</a:t>
            </a:r>
          </a:p>
          <a:p>
            <a:pPr lvl="0"/>
            <a:r>
              <a:rPr lang="en-US" sz="2000" dirty="0" smtClean="0"/>
              <a:t>Stephen Ward sent a message requesting inputs from CEOS members regarding the approach to recommendations for the CEOS Carbon Strategy. </a:t>
            </a:r>
          </a:p>
          <a:p>
            <a:pPr lvl="0"/>
            <a:r>
              <a:rPr lang="en-AU" sz="2000" dirty="0" smtClean="0"/>
              <a:t>Each domain chapter has identified/updated the author who will also liaise with and work on the Integration chapter.</a:t>
            </a:r>
          </a:p>
          <a:p>
            <a:pPr lvl="0"/>
            <a:r>
              <a:rPr lang="en-AU" sz="2000" dirty="0" smtClean="0"/>
              <a:t>The Land chapter writing team membership was expanded to add needed expertise.</a:t>
            </a:r>
            <a:endParaRPr lang="en-AU" sz="1800" dirty="0" smtClean="0">
              <a:solidFill>
                <a:schemeClr val="accent5">
                  <a:lumMod val="50000"/>
                </a:schemeClr>
              </a:solidFill>
            </a:endParaRPr>
          </a:p>
          <a:p>
            <a:pPr lvl="0">
              <a:buNone/>
            </a:pPr>
            <a:endParaRPr lang="en-US" sz="2000" dirty="0" smtClean="0">
              <a:solidFill>
                <a:schemeClr val="accent5">
                  <a:lumMod val="50000"/>
                </a:schemeClr>
              </a:solidFill>
            </a:endParaRP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18853" y="24761"/>
            <a:ext cx="8220708" cy="967130"/>
          </a:xfrm>
        </p:spPr>
        <p:txBody>
          <a:bodyPr/>
          <a:lstStyle/>
          <a:p>
            <a:r>
              <a:rPr lang="en-US" altLang="ja-JP" dirty="0">
                <a:latin typeface="Century Gothic" charset="0"/>
                <a:ea typeface="ＭＳ Ｐゴシック" charset="0"/>
                <a:cs typeface="ＭＳ Ｐゴシック" charset="0"/>
              </a:rPr>
              <a:t>Key </a:t>
            </a:r>
            <a:r>
              <a:rPr lang="en-US" altLang="ja-JP" dirty="0" smtClean="0">
                <a:latin typeface="Century Gothic" charset="0"/>
                <a:ea typeface="ＭＳ Ｐゴシック" charset="0"/>
                <a:cs typeface="ＭＳ Ｐゴシック" charset="0"/>
              </a:rPr>
              <a:t>Milestones Since CEOS SIT-27: Chapters </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lvl="0"/>
            <a:r>
              <a:rPr lang="en-AU" sz="1800" dirty="0" smtClean="0"/>
              <a:t>The Land chapter author team met on the side at the IGARSS meeting in Munich on 26 July 2012 (6 of 9 were able to attend) and agreed upon refined core measurements and new writing assignments.  A second draft of the Land chapter is being prepared -- using the ocean chapter as a template.</a:t>
            </a:r>
          </a:p>
          <a:p>
            <a:r>
              <a:rPr lang="en-AU" sz="1800" dirty="0" smtClean="0"/>
              <a:t>A third draft of the Atmosphere chapter has been delivered.</a:t>
            </a:r>
          </a:p>
          <a:p>
            <a:pPr lvl="0"/>
            <a:r>
              <a:rPr lang="en-AU" sz="1800" dirty="0" smtClean="0"/>
              <a:t>The Ocean and Integration chapter writing teams are waiting for the new draft of the Land chapter before proceeding on their next drafts.</a:t>
            </a:r>
          </a:p>
          <a:p>
            <a:r>
              <a:rPr lang="en-AU" sz="1800" dirty="0" smtClean="0">
                <a:solidFill>
                  <a:srgbClr val="002569"/>
                </a:solidFill>
                <a:latin typeface="Tahoma" charset="0"/>
                <a:ea typeface="ＭＳ Ｐゴシック" charset="0"/>
                <a:cs typeface="ＭＳ Ｐゴシック" charset="0"/>
              </a:rPr>
              <a:t>In August 2012, the CTF executive team and chapter leads noted they were behind schedule and agreed that an approximately 3-month delay in the delivery of the final report was unavoidable.  The change in due date to 31 March 2013 was noted in the 29 August update to the CEOS action </a:t>
            </a:r>
            <a:r>
              <a:rPr lang="en-US" sz="1800" dirty="0" smtClean="0"/>
              <a:t>CL-02-C1_2 and reported at the SIT Technical Workshop in September 2012.</a:t>
            </a:r>
          </a:p>
          <a:p>
            <a:pPr lvl="0"/>
            <a:r>
              <a:rPr lang="en-US" sz="1800" dirty="0" smtClean="0"/>
              <a:t>Members of the Land domain chapter writing team just met in conjunction with the ESA </a:t>
            </a:r>
            <a:r>
              <a:rPr lang="en-US" sz="1800" dirty="0" err="1" smtClean="0"/>
              <a:t>GlobBiomass</a:t>
            </a:r>
            <a:r>
              <a:rPr lang="en-US" sz="1800" dirty="0" smtClean="0"/>
              <a:t> meeting in Jena, Germany (8 October).</a:t>
            </a:r>
          </a:p>
          <a:p>
            <a:pPr lvl="0"/>
            <a:r>
              <a:rPr lang="en-US" sz="1800" dirty="0" smtClean="0"/>
              <a:t>Members of the Ocean and Land domain chapter writing teams just met in conjunction the MERIS/AATSR &amp; Sentinel-3 workshop in </a:t>
            </a:r>
            <a:r>
              <a:rPr lang="en-US" sz="1800" dirty="0" err="1" smtClean="0"/>
              <a:t>Frascati</a:t>
            </a:r>
            <a:r>
              <a:rPr lang="en-US" sz="1800" dirty="0" smtClean="0"/>
              <a:t>, Italy (16 October).</a:t>
            </a:r>
            <a:endParaRPr lang="en-AU" sz="1800" dirty="0" smtClean="0">
              <a:solidFill>
                <a:srgbClr val="002569"/>
              </a:solidFill>
              <a:latin typeface="Tahoma" charset="0"/>
              <a:ea typeface="ＭＳ Ｐゴシック" charset="0"/>
              <a:cs typeface="ＭＳ Ｐゴシック" charset="0"/>
            </a:endParaRPr>
          </a:p>
          <a:p>
            <a:endParaRPr lang="en-US" sz="1800" dirty="0" smtClean="0"/>
          </a:p>
          <a:p>
            <a:pPr lvl="0"/>
            <a:endParaRPr lang="en-US" sz="1800" dirty="0" smtClean="0"/>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301" y="1393797"/>
            <a:ext cx="9471025" cy="4866205"/>
          </a:xfrm>
        </p:spPr>
        <p:txBody>
          <a:bodyPr/>
          <a:lstStyle/>
          <a:p>
            <a:pPr marL="0" indent="0" algn="ctr">
              <a:buFont typeface="Wingdings" charset="2"/>
              <a:buNone/>
              <a:defRPr/>
            </a:pPr>
            <a:endParaRPr lang="en-GB" sz="1800" dirty="0" smtClean="0"/>
          </a:p>
          <a:p>
            <a:pPr marL="0" indent="0">
              <a:buSzPct val="100000"/>
              <a:buFont typeface="Wingdings" pitchFamily="2" charset="2"/>
              <a:buChar char="v"/>
              <a:defRPr/>
            </a:pPr>
            <a:r>
              <a:rPr lang="en-US" sz="2000" dirty="0" smtClean="0"/>
              <a:t> It has been difficult to stay on schedule and coordinate this activity with only best effort, volunteer work. Resources for travel and meeting logistics have been very hard to secure. Taking advantage of ad hoc meetings has been helpful, but has slowed the process.</a:t>
            </a:r>
          </a:p>
          <a:p>
            <a:pPr marL="400050" lvl="1" indent="0">
              <a:buSzPct val="100000"/>
              <a:buNone/>
              <a:defRPr/>
            </a:pPr>
            <a:endParaRPr lang="en-US" sz="2000" dirty="0" smtClean="0"/>
          </a:p>
          <a:p>
            <a:pPr marL="0" indent="0">
              <a:buSzPct val="100000"/>
              <a:buFont typeface="Wingdings" pitchFamily="2" charset="2"/>
              <a:buChar char="v"/>
              <a:defRPr/>
            </a:pPr>
            <a:r>
              <a:rPr lang="en-US" sz="2000" dirty="0" smtClean="0"/>
              <a:t> We have announced a delay in the anticipated delivery of our report to 31 March 2013 (however, our goal is to be in time for SIT-28).  </a:t>
            </a:r>
            <a:endParaRPr lang="en-US" sz="1800" dirty="0" smtClean="0">
              <a:solidFill>
                <a:schemeClr val="accent5">
                  <a:lumMod val="50000"/>
                </a:schemeClr>
              </a:solidFill>
            </a:endParaRPr>
          </a:p>
        </p:txBody>
      </p:sp>
      <p:sp>
        <p:nvSpPr>
          <p:cNvPr id="4" name="Rectangle 3"/>
          <p:cNvSpPr/>
          <p:nvPr/>
        </p:nvSpPr>
        <p:spPr>
          <a:xfrm>
            <a:off x="1261274" y="153268"/>
            <a:ext cx="4719561" cy="584775"/>
          </a:xfrm>
          <a:prstGeom prst="rect">
            <a:avLst/>
          </a:prstGeom>
        </p:spPr>
        <p:txBody>
          <a:bodyPr wrap="none">
            <a:spAutoFit/>
          </a:bodyPr>
          <a:lstStyle/>
          <a:p>
            <a:pPr algn="ctr" eaLnBrk="0" hangingPunct="0">
              <a:defRPr/>
            </a:pPr>
            <a:r>
              <a:rPr lang="en-GB" sz="3200" b="1" dirty="0" smtClean="0">
                <a:solidFill>
                  <a:schemeClr val="bg1"/>
                </a:solidFill>
                <a:latin typeface="+mj-lt"/>
                <a:ea typeface="+mn-ea"/>
                <a:cs typeface="+mn-cs"/>
              </a:rPr>
              <a:t>Continuing Challenges</a:t>
            </a:r>
            <a:endParaRPr lang="en-GB" sz="2400" b="1" dirty="0">
              <a:solidFill>
                <a:srgbClr val="FF0000"/>
              </a:solidFill>
              <a:latin typeface="+mj-lt"/>
              <a:ea typeface="+mn-ea"/>
              <a:cs typeface="+mn-cs"/>
            </a:endParaRPr>
          </a:p>
        </p:txBody>
      </p:sp>
      <p:sp>
        <p:nvSpPr>
          <p:cNvPr id="5"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extLst>
      <p:ext uri="{BB962C8B-B14F-4D97-AF65-F5344CB8AC3E}">
        <p14:creationId xmlns:p14="http://schemas.microsoft.com/office/powerpoint/2010/main" xmlns="" val="33254220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85438" y="0"/>
            <a:ext cx="8220708" cy="967130"/>
          </a:xfrm>
        </p:spPr>
        <p:txBody>
          <a:bodyPr/>
          <a:lstStyle/>
          <a:p>
            <a:r>
              <a:rPr lang="en-US" sz="2800" dirty="0" smtClean="0">
                <a:ea typeface="ＭＳ Ｐゴシック" charset="0"/>
                <a:cs typeface="ＭＳ Ｐゴシック" charset="0"/>
              </a:rPr>
              <a:t>Plans for completion of report: </a:t>
            </a:r>
            <a:r>
              <a:rPr lang="en-GB" sz="2800" i="1" dirty="0" smtClean="0"/>
              <a:t>CEOS Strategy for Carbon Observations from Space</a:t>
            </a:r>
            <a:endParaRPr lang="en-US" sz="2800" dirty="0" smtClean="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lvl="0"/>
            <a:r>
              <a:rPr lang="en-AU" sz="2000" dirty="0" smtClean="0"/>
              <a:t>A complete set of </a:t>
            </a:r>
            <a:r>
              <a:rPr lang="en-AU" sz="2000" dirty="0" smtClean="0"/>
              <a:t>all chapters is due by </a:t>
            </a:r>
            <a:r>
              <a:rPr lang="en-AU" sz="2000" dirty="0" smtClean="0"/>
              <a:t>end of </a:t>
            </a:r>
            <a:r>
              <a:rPr lang="en-AU" sz="2000" dirty="0" smtClean="0"/>
              <a:t>November 2012.</a:t>
            </a:r>
          </a:p>
          <a:p>
            <a:pPr lvl="0">
              <a:buNone/>
            </a:pPr>
            <a:endParaRPr lang="en-AU" sz="2000" dirty="0" smtClean="0"/>
          </a:p>
          <a:p>
            <a:pPr lvl="0"/>
            <a:r>
              <a:rPr lang="en-US" sz="2000" dirty="0" smtClean="0"/>
              <a:t>A writing meeting to address report refinement and integration is being planned </a:t>
            </a:r>
            <a:r>
              <a:rPr lang="en-US" sz="2000" dirty="0" smtClean="0">
                <a:solidFill>
                  <a:srgbClr val="002569"/>
                </a:solidFill>
              </a:rPr>
              <a:t>in conjunction with the Fall AGU meeting to be held in San Francisco in December 2012</a:t>
            </a:r>
            <a:r>
              <a:rPr lang="en-US" sz="2000" dirty="0" smtClean="0"/>
              <a:t>.</a:t>
            </a:r>
          </a:p>
          <a:p>
            <a:pPr lvl="0">
              <a:buNone/>
            </a:pPr>
            <a:endParaRPr lang="en-US" sz="2000" dirty="0" smtClean="0"/>
          </a:p>
          <a:p>
            <a:pPr lvl="0"/>
            <a:r>
              <a:rPr lang="en-US" sz="2000" dirty="0" smtClean="0">
                <a:solidFill>
                  <a:srgbClr val="002569"/>
                </a:solidFill>
              </a:rPr>
              <a:t>A final draft of the report will be ready for review by CEOS agencies and organizations and other stakeholders </a:t>
            </a:r>
            <a:r>
              <a:rPr lang="en-US" sz="2000" dirty="0" smtClean="0"/>
              <a:t>no later than 1 January 2013</a:t>
            </a:r>
            <a:r>
              <a:rPr lang="en-US" sz="2000" dirty="0" smtClean="0"/>
              <a:t>.</a:t>
            </a:r>
          </a:p>
          <a:p>
            <a:pPr lvl="0">
              <a:buNone/>
            </a:pPr>
            <a:endParaRPr lang="en-US" sz="2000" dirty="0" smtClean="0"/>
          </a:p>
          <a:p>
            <a:pPr lvl="0"/>
            <a:r>
              <a:rPr lang="en-US" sz="2000" dirty="0" smtClean="0"/>
              <a:t>Revisions will be made based on comments received and the report will be completed and presented for CEOS acceptance no later than 31 March 2013.</a:t>
            </a: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47837" y="24761"/>
            <a:ext cx="8220708" cy="967130"/>
          </a:xfrm>
        </p:spPr>
        <p:txBody>
          <a:bodyPr/>
          <a:lstStyle/>
          <a:p>
            <a:r>
              <a:rPr lang="en-US" sz="2800" dirty="0" smtClean="0">
                <a:ea typeface="ＭＳ Ｐゴシック" charset="0"/>
                <a:cs typeface="ＭＳ Ｐゴシック" charset="0"/>
              </a:rPr>
              <a:t>Plans for completion of report: : </a:t>
            </a:r>
            <a:r>
              <a:rPr lang="en-US" altLang="ja-JP" sz="2800" dirty="0" smtClean="0">
                <a:ea typeface="ＭＳ Ｐゴシック" charset="0"/>
                <a:cs typeface="ＭＳ Ｐゴシック" charset="0"/>
              </a:rPr>
              <a:t>Reviewing &amp; Vetting the Final Draft</a:t>
            </a:r>
            <a:endParaRPr lang="en-US" altLang="ja-JP" sz="2800" dirty="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91170"/>
            <a:ext cx="9653954" cy="5297731"/>
          </a:xfrm>
        </p:spPr>
        <p:txBody>
          <a:bodyPr/>
          <a:lstStyle/>
          <a:p>
            <a:r>
              <a:rPr lang="en-US" sz="2000" dirty="0" smtClean="0"/>
              <a:t>Internal CEOS – ask all CTF members to review carefully and to help ensure Space Agency representation and perspectives are adequately  incorporated into each chapter and ensure appropriate people in their agencies review the final </a:t>
            </a:r>
            <a:r>
              <a:rPr lang="en-US" sz="2000" dirty="0" smtClean="0"/>
              <a:t>draft.</a:t>
            </a:r>
          </a:p>
          <a:p>
            <a:pPr>
              <a:buNone/>
            </a:pPr>
            <a:endParaRPr lang="en-US" sz="2000" dirty="0" smtClean="0"/>
          </a:p>
          <a:p>
            <a:r>
              <a:rPr lang="en-US" sz="2000" dirty="0" smtClean="0">
                <a:sym typeface="Wingdings" pitchFamily="2" charset="2"/>
              </a:rPr>
              <a:t>We </a:t>
            </a:r>
            <a:r>
              <a:rPr lang="en-US" sz="2000" dirty="0" smtClean="0">
                <a:sym typeface="Wingdings" pitchFamily="2" charset="2"/>
              </a:rPr>
              <a:t>request </a:t>
            </a:r>
            <a:r>
              <a:rPr lang="en-US" sz="2000" dirty="0" smtClean="0">
                <a:sym typeface="Wingdings" pitchFamily="2" charset="2"/>
              </a:rPr>
              <a:t>the </a:t>
            </a:r>
            <a:r>
              <a:rPr lang="en-US" sz="2000" dirty="0" smtClean="0">
                <a:sym typeface="Wingdings" pitchFamily="2" charset="2"/>
              </a:rPr>
              <a:t>help </a:t>
            </a:r>
            <a:r>
              <a:rPr lang="en-US" sz="2000" dirty="0" smtClean="0">
                <a:sym typeface="Wingdings" pitchFamily="2" charset="2"/>
              </a:rPr>
              <a:t>of the CEOS principals present at this Plenary to help </a:t>
            </a:r>
            <a:r>
              <a:rPr lang="en-US" sz="2000" dirty="0" smtClean="0"/>
              <a:t>ensure appropriate people in their agencies review the final draft</a:t>
            </a:r>
            <a:r>
              <a:rPr lang="en-US" sz="2000" dirty="0" smtClean="0"/>
              <a:t>.</a:t>
            </a:r>
          </a:p>
          <a:p>
            <a:pPr>
              <a:buNone/>
            </a:pPr>
            <a:endParaRPr lang="en-US" sz="2000" dirty="0" smtClean="0"/>
          </a:p>
          <a:p>
            <a:r>
              <a:rPr lang="en-US" sz="2000" dirty="0" smtClean="0"/>
              <a:t>We also request the CEOS </a:t>
            </a:r>
            <a:r>
              <a:rPr lang="en-US" sz="2000" dirty="0" smtClean="0"/>
              <a:t>agencies </a:t>
            </a:r>
            <a:r>
              <a:rPr lang="en-US" sz="2000" dirty="0" smtClean="0"/>
              <a:t>act to </a:t>
            </a:r>
            <a:r>
              <a:rPr lang="en-US" sz="2000" dirty="0" smtClean="0"/>
              <a:t>ensure adequate resources </a:t>
            </a:r>
            <a:r>
              <a:rPr lang="en-US" sz="2000" dirty="0" smtClean="0"/>
              <a:t>are available to </a:t>
            </a:r>
            <a:r>
              <a:rPr lang="en-US" sz="2000" dirty="0" smtClean="0"/>
              <a:t>review the contents and recommendations of the </a:t>
            </a:r>
            <a:r>
              <a:rPr lang="en-GB" sz="2000" i="1" dirty="0" smtClean="0"/>
              <a:t>CEOS Strategy for Carbon Observations from Space</a:t>
            </a:r>
            <a:r>
              <a:rPr lang="en-US" sz="2000" dirty="0" smtClean="0"/>
              <a:t> </a:t>
            </a:r>
            <a:r>
              <a:rPr lang="en-US" sz="2000" dirty="0" smtClean="0"/>
              <a:t>during the announced Strategy review </a:t>
            </a:r>
            <a:r>
              <a:rPr lang="en-US" sz="2000" dirty="0" smtClean="0"/>
              <a:t>cycles </a:t>
            </a:r>
            <a:r>
              <a:rPr lang="en-US" sz="2000" dirty="0" smtClean="0"/>
              <a:t>and provide the authors with timely feedback.</a:t>
            </a:r>
          </a:p>
          <a:p>
            <a:endParaRPr lang="en-US" sz="2000" dirty="0" smtClean="0"/>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24391" y="24761"/>
            <a:ext cx="8220708" cy="967130"/>
          </a:xfrm>
        </p:spPr>
        <p:txBody>
          <a:bodyPr/>
          <a:lstStyle/>
          <a:p>
            <a:r>
              <a:rPr lang="en-US" sz="2800" dirty="0" smtClean="0">
                <a:ea typeface="ＭＳ Ｐゴシック" charset="0"/>
                <a:cs typeface="ＭＳ Ｐゴシック" charset="0"/>
              </a:rPr>
              <a:t>Plans for completion of report: : </a:t>
            </a:r>
            <a:r>
              <a:rPr lang="en-US" altLang="ja-JP" sz="2800" dirty="0" smtClean="0">
                <a:ea typeface="ＭＳ Ｐゴシック" charset="0"/>
                <a:cs typeface="ＭＳ Ｐゴシック" charset="0"/>
              </a:rPr>
              <a:t>Reviewing &amp; Vetting the Final Draft</a:t>
            </a:r>
            <a:endParaRPr lang="en-US" altLang="ja-JP" sz="2800" dirty="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79447"/>
            <a:ext cx="9653954" cy="5297731"/>
          </a:xfrm>
        </p:spPr>
        <p:txBody>
          <a:bodyPr/>
          <a:lstStyle/>
          <a:p>
            <a:pPr lvl="0"/>
            <a:r>
              <a:rPr lang="en-US" sz="2000" dirty="0" smtClean="0"/>
              <a:t>Meetings </a:t>
            </a:r>
            <a:r>
              <a:rPr lang="en-US" sz="2000" dirty="0" smtClean="0"/>
              <a:t>of interest for other side consultations include:</a:t>
            </a:r>
          </a:p>
          <a:p>
            <a:pPr lvl="1"/>
            <a:r>
              <a:rPr lang="en-US" sz="2000" dirty="0" smtClean="0"/>
              <a:t>American Geophysical Union Fall meeting, San Francisco, December 2012</a:t>
            </a:r>
          </a:p>
          <a:p>
            <a:pPr lvl="1"/>
            <a:r>
              <a:rPr lang="en-US" sz="2000" dirty="0" smtClean="0"/>
              <a:t>A GEO Carbon meeting – ask the GEO secretariat or Carbon Community of Practice (</a:t>
            </a:r>
            <a:r>
              <a:rPr lang="en-US" sz="2000" dirty="0" err="1" smtClean="0"/>
              <a:t>CCoP</a:t>
            </a:r>
            <a:r>
              <a:rPr lang="en-US" sz="2000" dirty="0" smtClean="0"/>
              <a:t>) to identify </a:t>
            </a:r>
            <a:r>
              <a:rPr lang="en-US" sz="2000" dirty="0" smtClean="0"/>
              <a:t>candidates</a:t>
            </a:r>
          </a:p>
          <a:p>
            <a:pPr lvl="2"/>
            <a:r>
              <a:rPr lang="en-US" sz="1800" dirty="0" smtClean="0"/>
              <a:t>Two GEO &amp; Carbon cycle meetings now being planned for 12-15 March 2013 are possible candidates</a:t>
            </a:r>
            <a:r>
              <a:rPr lang="en-US" sz="1800" dirty="0" smtClean="0"/>
              <a:t>.</a:t>
            </a:r>
            <a:endParaRPr lang="en-US" sz="1800" dirty="0" smtClean="0"/>
          </a:p>
          <a:p>
            <a:pPr lvl="1">
              <a:buNone/>
            </a:pPr>
            <a:endParaRPr lang="en-US" sz="2000" dirty="0" smtClean="0"/>
          </a:p>
          <a:p>
            <a:pPr lvl="0"/>
            <a:r>
              <a:rPr lang="en-US" sz="2000" dirty="0" smtClean="0"/>
              <a:t>Will request review of final draft by Global Carbon Project leadership, GEO </a:t>
            </a:r>
            <a:r>
              <a:rPr lang="en-US" sz="2000" dirty="0" err="1" smtClean="0"/>
              <a:t>CCoP</a:t>
            </a:r>
            <a:r>
              <a:rPr lang="en-US" sz="2000" dirty="0" smtClean="0"/>
              <a:t>, </a:t>
            </a:r>
            <a:r>
              <a:rPr lang="en-US" sz="2000" dirty="0" smtClean="0"/>
              <a:t>the </a:t>
            </a:r>
            <a:r>
              <a:rPr lang="en-US" sz="2000" dirty="0" smtClean="0"/>
              <a:t>authors of the </a:t>
            </a:r>
            <a:r>
              <a:rPr lang="en-US" sz="2000" i="1" dirty="0" smtClean="0"/>
              <a:t>GEO Carbon </a:t>
            </a:r>
            <a:r>
              <a:rPr lang="en-US" sz="2000" i="1" dirty="0" smtClean="0"/>
              <a:t>Strategy</a:t>
            </a:r>
            <a:r>
              <a:rPr lang="en-US" sz="2000" dirty="0" smtClean="0"/>
              <a:t>, and relevant CEOS virtual constellations and working groups.</a:t>
            </a:r>
            <a:endParaRPr lang="en-US" sz="2000" dirty="0" smtClean="0"/>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sz="2800" dirty="0" smtClean="0">
                <a:latin typeface="Century Gothic" charset="0"/>
                <a:ea typeface="ＭＳ Ｐゴシック" charset="0"/>
                <a:cs typeface="ＭＳ Ｐゴシック" charset="0"/>
              </a:rPr>
              <a:t> </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4022838" y="2710778"/>
            <a:ext cx="4797071" cy="1803349"/>
          </a:xfrm>
        </p:spPr>
        <p:txBody>
          <a:bodyPr/>
          <a:lstStyle/>
          <a:p>
            <a:pPr>
              <a:buFont typeface="Wingdings" charset="0"/>
              <a:buNone/>
            </a:pPr>
            <a:endParaRPr lang="en-AU" altLang="ja-JP" sz="2000" dirty="0">
              <a:latin typeface="Tahoma" charset="0"/>
              <a:ea typeface="ＭＳ Ｐゴシック" charset="0"/>
              <a:cs typeface="ＭＳ Ｐゴシック" charset="0"/>
            </a:endParaRPr>
          </a:p>
          <a:p>
            <a:pPr>
              <a:buNone/>
            </a:pPr>
            <a:r>
              <a:rPr lang="en-GB" altLang="ja-JP" sz="4800" dirty="0" smtClean="0">
                <a:latin typeface="Tahoma" charset="0"/>
                <a:ea typeface="ＭＳ Ｐゴシック" charset="0"/>
                <a:cs typeface="ＭＳ Ｐゴシック" charset="0"/>
              </a:rPr>
              <a:t>Thank you</a:t>
            </a:r>
            <a:endParaRPr lang="en-GB" sz="4800" i="1"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2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sz="2800" dirty="0" smtClean="0">
                <a:latin typeface="Century Gothic" charset="0"/>
                <a:ea typeface="ＭＳ Ｐゴシック" charset="0"/>
                <a:cs typeface="ＭＳ Ｐゴシック" charset="0"/>
              </a:rPr>
              <a:t> </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3189438" y="2710778"/>
            <a:ext cx="6698469" cy="1814701"/>
          </a:xfrm>
        </p:spPr>
        <p:txBody>
          <a:bodyPr/>
          <a:lstStyle/>
          <a:p>
            <a:pPr>
              <a:buFont typeface="Wingdings" charset="0"/>
              <a:buNone/>
            </a:pPr>
            <a:endParaRPr lang="en-AU" altLang="ja-JP" sz="2000" dirty="0">
              <a:latin typeface="Tahoma" charset="0"/>
              <a:ea typeface="ＭＳ Ｐゴシック" charset="0"/>
              <a:cs typeface="ＭＳ Ｐゴシック" charset="0"/>
            </a:endParaRPr>
          </a:p>
          <a:p>
            <a:pPr>
              <a:buNone/>
            </a:pPr>
            <a:r>
              <a:rPr lang="en-GB" altLang="ja-JP" sz="4800" dirty="0" smtClean="0">
                <a:latin typeface="Tahoma" charset="0"/>
                <a:ea typeface="ＭＳ Ｐゴシック" charset="0"/>
                <a:cs typeface="ＭＳ Ｐゴシック" charset="0"/>
              </a:rPr>
              <a:t>Backup Materials</a:t>
            </a:r>
            <a:endParaRPr lang="en-GB" sz="4800" i="1"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2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dirty="0" smtClean="0">
                <a:latin typeface="Century Gothic" charset="0"/>
                <a:ea typeface="ＭＳ Ｐゴシック" charset="0"/>
                <a:cs typeface="ＭＳ Ｐゴシック" charset="0"/>
              </a:rPr>
              <a:t>CEOS Response to the GEO Carbon </a:t>
            </a:r>
            <a:br>
              <a:rPr lang="en-US" altLang="ja-JP" dirty="0" smtClean="0">
                <a:latin typeface="Century Gothic" charset="0"/>
                <a:ea typeface="ＭＳ Ｐゴシック" charset="0"/>
                <a:cs typeface="ＭＳ Ｐゴシック" charset="0"/>
              </a:rPr>
            </a:br>
            <a:r>
              <a:rPr lang="en-US" altLang="ja-JP" dirty="0" smtClean="0">
                <a:latin typeface="Century Gothic" charset="0"/>
                <a:ea typeface="ＭＳ Ｐゴシック" charset="0"/>
                <a:cs typeface="ＭＳ Ｐゴシック" charset="0"/>
              </a:rPr>
              <a:t>Strategy</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2608263" y="1377950"/>
            <a:ext cx="6965950" cy="4864100"/>
          </a:xfrm>
        </p:spPr>
        <p:txBody>
          <a:bodyPr/>
          <a:lstStyle/>
          <a:p>
            <a:pPr>
              <a:buFont typeface="Wingdings" charset="0"/>
              <a:buNone/>
            </a:pPr>
            <a:endParaRPr lang="en-AU" altLang="ja-JP" sz="2000" dirty="0">
              <a:latin typeface="Tahoma" charset="0"/>
              <a:ea typeface="ＭＳ Ｐゴシック" charset="0"/>
              <a:cs typeface="ＭＳ Ｐゴシック" charset="0"/>
            </a:endParaRPr>
          </a:p>
          <a:p>
            <a:pPr>
              <a:buNone/>
            </a:pPr>
            <a:r>
              <a:rPr lang="en-GB" altLang="ja-JP" dirty="0">
                <a:latin typeface="Tahoma" charset="0"/>
                <a:ea typeface="ＭＳ Ｐゴシック" charset="0"/>
                <a:cs typeface="ＭＳ Ｐゴシック" charset="0"/>
              </a:rPr>
              <a:t>CEOS established the Carbon Task Force (CTF) to coordinate the response from s</a:t>
            </a:r>
            <a:r>
              <a:rPr lang="en-GB" altLang="ja-JP" dirty="0" smtClean="0">
                <a:latin typeface="Tahoma" charset="0"/>
                <a:ea typeface="ＭＳ Ｐゴシック" charset="0"/>
                <a:cs typeface="ＭＳ Ｐゴシック" charset="0"/>
              </a:rPr>
              <a:t>pace </a:t>
            </a:r>
            <a:r>
              <a:rPr lang="en-GB" altLang="ja-JP" dirty="0">
                <a:latin typeface="Tahoma" charset="0"/>
                <a:ea typeface="ＭＳ Ｐゴシック" charset="0"/>
                <a:cs typeface="ＭＳ Ｐゴシック" charset="0"/>
              </a:rPr>
              <a:t>a</a:t>
            </a:r>
            <a:r>
              <a:rPr lang="en-GB" altLang="ja-JP" dirty="0" smtClean="0">
                <a:latin typeface="Tahoma" charset="0"/>
                <a:ea typeface="ＭＳ Ｐゴシック" charset="0"/>
                <a:cs typeface="ＭＳ Ｐゴシック" charset="0"/>
              </a:rPr>
              <a:t>gencies </a:t>
            </a:r>
            <a:r>
              <a:rPr lang="en-GB" altLang="ja-JP" dirty="0">
                <a:latin typeface="Tahoma" charset="0"/>
                <a:ea typeface="ＭＳ Ｐゴシック" charset="0"/>
                <a:cs typeface="ＭＳ Ｐゴシック" charset="0"/>
              </a:rPr>
              <a:t>to the GEO Carbon </a:t>
            </a:r>
            <a:r>
              <a:rPr lang="en-GB" altLang="ja-JP" dirty="0" smtClean="0">
                <a:latin typeface="Tahoma" charset="0"/>
                <a:ea typeface="ＭＳ Ｐゴシック" charset="0"/>
                <a:cs typeface="ＭＳ Ｐゴシック" charset="0"/>
              </a:rPr>
              <a:t>Strategy:</a:t>
            </a:r>
          </a:p>
          <a:p>
            <a:pPr>
              <a:buNone/>
            </a:pPr>
            <a:endParaRPr lang="en-GB" i="1" dirty="0" smtClean="0">
              <a:latin typeface="Tahoma" charset="0"/>
              <a:ea typeface="ＭＳ Ｐゴシック" charset="0"/>
            </a:endParaRPr>
          </a:p>
          <a:p>
            <a:pPr>
              <a:buNone/>
            </a:pPr>
            <a:r>
              <a:rPr lang="en-GB" i="1" dirty="0" smtClean="0">
                <a:latin typeface="Tahoma" charset="0"/>
                <a:ea typeface="ＭＳ Ｐゴシック" charset="0"/>
              </a:rPr>
              <a:t>	</a:t>
            </a:r>
            <a:r>
              <a:rPr lang="en-GB" i="1" dirty="0" smtClean="0"/>
              <a:t>CEOS Strategy for Carbon Observations from Space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2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6"/>
          <p:cNvSpPr>
            <a:spLocks noGrp="1" noChangeArrowheads="1"/>
          </p:cNvSpPr>
          <p:nvPr>
            <p:ph type="title"/>
          </p:nvPr>
        </p:nvSpPr>
        <p:spPr/>
        <p:txBody>
          <a:bodyPr/>
          <a:lstStyle/>
          <a:p>
            <a:r>
              <a:rPr lang="en-US" altLang="ja-JP" dirty="0">
                <a:latin typeface="Century Gothic" charset="0"/>
                <a:ea typeface="ＭＳ Ｐゴシック" charset="0"/>
                <a:cs typeface="ＭＳ Ｐゴシック" charset="0"/>
              </a:rPr>
              <a:t>Rationale</a:t>
            </a:r>
            <a:endParaRPr lang="en-US" altLang="ja-JP" sz="2800" dirty="0">
              <a:latin typeface="Century Gothic" charset="0"/>
              <a:ea typeface="ＭＳ Ｐゴシック" charset="0"/>
              <a:cs typeface="ＭＳ Ｐゴシック" charset="0"/>
            </a:endParaRPr>
          </a:p>
        </p:txBody>
      </p:sp>
      <p:sp>
        <p:nvSpPr>
          <p:cNvPr id="5122" name="Rectangle 17"/>
          <p:cNvSpPr>
            <a:spLocks noGrp="1" noChangeArrowheads="1"/>
          </p:cNvSpPr>
          <p:nvPr>
            <p:ph type="body" idx="1"/>
          </p:nvPr>
        </p:nvSpPr>
        <p:spPr>
          <a:xfrm>
            <a:off x="2608263" y="1377950"/>
            <a:ext cx="6965950" cy="4864100"/>
          </a:xfrm>
        </p:spPr>
        <p:txBody>
          <a:bodyPr/>
          <a:lstStyle/>
          <a:p>
            <a:pPr>
              <a:buFont typeface="Wingdings" charset="0"/>
              <a:buNone/>
            </a:pPr>
            <a:endParaRPr lang="en-AU" altLang="ja-JP" sz="2000" dirty="0">
              <a:latin typeface="Tahoma" charset="0"/>
              <a:ea typeface="ＭＳ Ｐゴシック" charset="0"/>
              <a:cs typeface="ＭＳ Ｐゴシック" charset="0"/>
            </a:endParaRPr>
          </a:p>
          <a:p>
            <a:r>
              <a:rPr lang="en-GB" altLang="ja-JP" sz="2000" dirty="0">
                <a:latin typeface="Tahoma" charset="0"/>
                <a:ea typeface="ＭＳ Ｐゴシック" charset="0"/>
                <a:cs typeface="ＭＳ Ｐゴシック" charset="0"/>
              </a:rPr>
              <a:t>CEOS established the Carbon Task Force (CTF) to coordinate the response from s</a:t>
            </a:r>
            <a:r>
              <a:rPr lang="en-GB" altLang="ja-JP" sz="2000" dirty="0" smtClean="0">
                <a:latin typeface="Tahoma" charset="0"/>
                <a:ea typeface="ＭＳ Ｐゴシック" charset="0"/>
                <a:cs typeface="ＭＳ Ｐゴシック" charset="0"/>
              </a:rPr>
              <a:t>pace </a:t>
            </a:r>
            <a:r>
              <a:rPr lang="en-GB" altLang="ja-JP" sz="2000" dirty="0">
                <a:latin typeface="Tahoma" charset="0"/>
                <a:ea typeface="ＭＳ Ｐゴシック" charset="0"/>
                <a:cs typeface="ＭＳ Ｐゴシック" charset="0"/>
              </a:rPr>
              <a:t>a</a:t>
            </a:r>
            <a:r>
              <a:rPr lang="en-GB" altLang="ja-JP" sz="2000" dirty="0" smtClean="0">
                <a:latin typeface="Tahoma" charset="0"/>
                <a:ea typeface="ＭＳ Ｐゴシック" charset="0"/>
                <a:cs typeface="ＭＳ Ｐゴシック" charset="0"/>
              </a:rPr>
              <a:t>gencies </a:t>
            </a:r>
            <a:r>
              <a:rPr lang="en-GB" altLang="ja-JP" sz="2000" dirty="0">
                <a:latin typeface="Tahoma" charset="0"/>
                <a:ea typeface="ＭＳ Ｐゴシック" charset="0"/>
                <a:cs typeface="ＭＳ Ｐゴシック" charset="0"/>
              </a:rPr>
              <a:t>to the GEO Carbon Strategy.</a:t>
            </a:r>
          </a:p>
          <a:p>
            <a:pPr lvl="1"/>
            <a:r>
              <a:rPr lang="en-GB" sz="1800" dirty="0">
                <a:latin typeface="Tahoma" charset="0"/>
                <a:ea typeface="ＭＳ Ｐゴシック" charset="0"/>
              </a:rPr>
              <a:t>Take into account information requirements of both the UNFCCC and IPCC and consider how future satellite missions will support them</a:t>
            </a:r>
          </a:p>
          <a:p>
            <a:pPr lvl="1"/>
            <a:r>
              <a:rPr lang="en-GB" sz="1800" dirty="0">
                <a:latin typeface="Tahoma" charset="0"/>
                <a:ea typeface="ＭＳ Ｐゴシック" charset="0"/>
              </a:rPr>
              <a:t>Also take account of, and be consistent with, the GCOS and GEO Implementation Plans.</a:t>
            </a:r>
          </a:p>
          <a:p>
            <a:pPr lvl="1"/>
            <a:r>
              <a:rPr lang="en-GB" sz="1800" dirty="0">
                <a:latin typeface="Tahoma" charset="0"/>
                <a:ea typeface="ＭＳ Ｐゴシック" charset="0"/>
              </a:rPr>
              <a:t>Help definition of next generation missions for individual </a:t>
            </a:r>
            <a:r>
              <a:rPr lang="en-GB" sz="1800" dirty="0" smtClean="0">
                <a:latin typeface="Tahoma" charset="0"/>
                <a:ea typeface="ＭＳ Ｐゴシック" charset="0"/>
              </a:rPr>
              <a:t>agencies</a:t>
            </a:r>
          </a:p>
          <a:p>
            <a:pPr lvl="1"/>
            <a:r>
              <a:rPr lang="en-US" sz="1800" dirty="0" smtClean="0"/>
              <a:t>Provide a basis for systematic observation and reporting of progress towards satisfying society’s carbon information needs</a:t>
            </a:r>
          </a:p>
          <a:p>
            <a:pPr lvl="1"/>
            <a:endParaRPr lang="en-AU" sz="1800" dirty="0">
              <a:latin typeface="Tahoma" charset="0"/>
              <a:ea typeface="ＭＳ Ｐゴシック" charset="0"/>
            </a:endParaRPr>
          </a:p>
          <a:p>
            <a:pPr lvl="1"/>
            <a:endParaRPr lang="en-GB" sz="1800" dirty="0">
              <a:latin typeface="Tahoma" charset="0"/>
              <a:ea typeface="ＭＳ Ｐゴシック" charset="0"/>
            </a:endParaRPr>
          </a:p>
          <a:p>
            <a:endParaRPr lang="en-GB" altLang="ja-JP" sz="2000" dirty="0">
              <a:latin typeface="Tahoma" charset="0"/>
              <a:ea typeface="ＭＳ Ｐゴシック" charset="0"/>
              <a:cs typeface="ＭＳ Ｐゴシック"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28738"/>
            <a:ext cx="2573338" cy="318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27806" y="-44393"/>
            <a:ext cx="1256066" cy="755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6"/>
          <p:cNvSpPr>
            <a:spLocks noGrp="1" noChangeArrowheads="1"/>
          </p:cNvSpPr>
          <p:nvPr>
            <p:ph type="title"/>
          </p:nvPr>
        </p:nvSpPr>
        <p:spPr/>
        <p:txBody>
          <a:bodyPr/>
          <a:lstStyle/>
          <a:p>
            <a:r>
              <a:rPr lang="en-US" altLang="ja-JP" dirty="0" smtClean="0">
                <a:latin typeface="Century Gothic" charset="0"/>
                <a:ea typeface="ＭＳ Ｐゴシック" charset="0"/>
                <a:cs typeface="ＭＳ Ｐゴシック" charset="0"/>
              </a:rPr>
              <a:t>CEOS Response to the GEO Carbon </a:t>
            </a:r>
            <a:br>
              <a:rPr lang="en-US" altLang="ja-JP" dirty="0" smtClean="0">
                <a:latin typeface="Century Gothic" charset="0"/>
                <a:ea typeface="ＭＳ Ｐゴシック" charset="0"/>
                <a:cs typeface="ＭＳ Ｐゴシック" charset="0"/>
              </a:rPr>
            </a:br>
            <a:r>
              <a:rPr lang="en-US" altLang="ja-JP" dirty="0" smtClean="0">
                <a:latin typeface="Century Gothic" charset="0"/>
                <a:ea typeface="ＭＳ Ｐゴシック" charset="0"/>
                <a:cs typeface="ＭＳ Ｐゴシック" charset="0"/>
              </a:rPr>
              <a:t>Strategy: Approach to Report</a:t>
            </a:r>
            <a:endParaRPr lang="en-US" altLang="ja-JP" sz="2800" dirty="0">
              <a:latin typeface="Century Gothic" charset="0"/>
              <a:ea typeface="ＭＳ Ｐゴシック" charset="0"/>
              <a:cs typeface="ＭＳ Ｐゴシック" charset="0"/>
            </a:endParaRPr>
          </a:p>
        </p:txBody>
      </p:sp>
      <p:sp>
        <p:nvSpPr>
          <p:cNvPr id="17411" name="Rectangle 17"/>
          <p:cNvSpPr>
            <a:spLocks noGrp="1" noChangeArrowheads="1"/>
          </p:cNvSpPr>
          <p:nvPr>
            <p:ph type="body" idx="1"/>
          </p:nvPr>
        </p:nvSpPr>
        <p:spPr>
          <a:xfrm>
            <a:off x="284163" y="1647825"/>
            <a:ext cx="9148762" cy="4864100"/>
          </a:xfrm>
        </p:spPr>
        <p:txBody>
          <a:bodyPr/>
          <a:lstStyle/>
          <a:p>
            <a:pPr>
              <a:buFont typeface="Wingdings" charset="2"/>
              <a:buChar char="v"/>
              <a:defRPr/>
            </a:pPr>
            <a:r>
              <a:rPr lang="en-GB" sz="1800" dirty="0" smtClean="0"/>
              <a:t>Carbon </a:t>
            </a:r>
            <a:r>
              <a:rPr lang="en-GB" sz="1800" dirty="0"/>
              <a:t>Task Force co-leads (JAXA &amp; NASA) take overall </a:t>
            </a:r>
            <a:r>
              <a:rPr lang="en-GB" sz="1800" dirty="0" smtClean="0"/>
              <a:t>responsibility. </a:t>
            </a:r>
          </a:p>
          <a:p>
            <a:pPr>
              <a:buFont typeface="Wingdings" charset="2"/>
              <a:buChar char="v"/>
              <a:defRPr/>
            </a:pPr>
            <a:r>
              <a:rPr lang="en-GB" sz="1800" dirty="0" smtClean="0"/>
              <a:t>Domain leads have been identified by CTF to develop </a:t>
            </a:r>
            <a:r>
              <a:rPr lang="en-GB" sz="1800" dirty="0"/>
              <a:t>the atmospheric, </a:t>
            </a:r>
            <a:r>
              <a:rPr lang="en-GB" sz="1800" dirty="0" smtClean="0"/>
              <a:t>terrestrial (land) </a:t>
            </a:r>
            <a:r>
              <a:rPr lang="en-GB" sz="1800" dirty="0"/>
              <a:t>and oceanic </a:t>
            </a:r>
            <a:r>
              <a:rPr lang="en-GB" sz="1800" dirty="0" smtClean="0"/>
              <a:t>chapters:</a:t>
            </a:r>
          </a:p>
          <a:p>
            <a:pPr lvl="2">
              <a:buFont typeface="Wingdings" charset="2"/>
              <a:buChar char="Ø"/>
              <a:defRPr/>
            </a:pPr>
            <a:r>
              <a:rPr lang="en-GB" sz="1600" dirty="0" smtClean="0">
                <a:solidFill>
                  <a:schemeClr val="accent1">
                    <a:lumMod val="75000"/>
                  </a:schemeClr>
                </a:solidFill>
              </a:rPr>
              <a:t>Atmosphere</a:t>
            </a:r>
            <a:r>
              <a:rPr lang="en-GB" sz="1600" dirty="0">
                <a:solidFill>
                  <a:schemeClr val="accent1">
                    <a:lumMod val="75000"/>
                  </a:schemeClr>
                </a:solidFill>
              </a:rPr>
              <a:t>: Prof Berrien Moore (</a:t>
            </a:r>
            <a:r>
              <a:rPr lang="en-GB" sz="1600" dirty="0" smtClean="0">
                <a:solidFill>
                  <a:schemeClr val="accent1">
                    <a:lumMod val="75000"/>
                  </a:schemeClr>
                </a:solidFill>
              </a:rPr>
              <a:t>Univ. Oklahoma, USA)</a:t>
            </a:r>
            <a:endParaRPr lang="en-AU" sz="1600" dirty="0">
              <a:solidFill>
                <a:schemeClr val="accent1">
                  <a:lumMod val="75000"/>
                </a:schemeClr>
              </a:solidFill>
            </a:endParaRPr>
          </a:p>
          <a:p>
            <a:pPr lvl="2">
              <a:buFont typeface="Wingdings" charset="2"/>
              <a:buChar char="Ø"/>
              <a:defRPr/>
            </a:pPr>
            <a:r>
              <a:rPr lang="en-GB" sz="1600" dirty="0">
                <a:solidFill>
                  <a:schemeClr val="accent1">
                    <a:lumMod val="75000"/>
                  </a:schemeClr>
                </a:solidFill>
              </a:rPr>
              <a:t>Land: Prof </a:t>
            </a:r>
            <a:r>
              <a:rPr lang="en-AU" sz="1600" dirty="0">
                <a:solidFill>
                  <a:schemeClr val="accent1">
                    <a:lumMod val="75000"/>
                  </a:schemeClr>
                </a:solidFill>
              </a:rPr>
              <a:t>Christiane Schmullius (</a:t>
            </a:r>
            <a:r>
              <a:rPr lang="en-AU" sz="1600" dirty="0" smtClean="0">
                <a:solidFill>
                  <a:schemeClr val="accent1">
                    <a:lumMod val="75000"/>
                  </a:schemeClr>
                </a:solidFill>
              </a:rPr>
              <a:t>Univ. Jena, Germany)</a:t>
            </a:r>
            <a:endParaRPr lang="en-AU" sz="1600" dirty="0">
              <a:solidFill>
                <a:schemeClr val="accent1">
                  <a:lumMod val="75000"/>
                </a:schemeClr>
              </a:solidFill>
            </a:endParaRPr>
          </a:p>
          <a:p>
            <a:pPr lvl="2">
              <a:buFont typeface="Wingdings" charset="2"/>
              <a:buChar char="Ø"/>
              <a:defRPr/>
            </a:pPr>
            <a:r>
              <a:rPr lang="en-AU" sz="1600" dirty="0" smtClean="0">
                <a:solidFill>
                  <a:schemeClr val="accent1">
                    <a:lumMod val="75000"/>
                  </a:schemeClr>
                </a:solidFill>
              </a:rPr>
              <a:t>Ocean</a:t>
            </a:r>
            <a:r>
              <a:rPr lang="en-AU" sz="1600" dirty="0">
                <a:solidFill>
                  <a:schemeClr val="accent1">
                    <a:lumMod val="75000"/>
                  </a:schemeClr>
                </a:solidFill>
              </a:rPr>
              <a:t>: Dr Shubha Sathyendranath (Plymouth Marine </a:t>
            </a:r>
            <a:r>
              <a:rPr lang="en-AU" sz="1600" dirty="0" smtClean="0">
                <a:solidFill>
                  <a:schemeClr val="accent1">
                    <a:lumMod val="75000"/>
                  </a:schemeClr>
                </a:solidFill>
              </a:rPr>
              <a:t>Laboratory, UK)</a:t>
            </a:r>
            <a:r>
              <a:rPr lang="en-GB" sz="1800" dirty="0" smtClean="0"/>
              <a:t> </a:t>
            </a:r>
          </a:p>
          <a:p>
            <a:pPr>
              <a:buFont typeface="Wingdings" charset="2"/>
              <a:buChar char="v"/>
              <a:defRPr/>
            </a:pPr>
            <a:r>
              <a:rPr lang="en-GB" sz="1800" dirty="0" smtClean="0"/>
              <a:t>And the Integration chapter:</a:t>
            </a:r>
          </a:p>
          <a:p>
            <a:pPr lvl="2">
              <a:buFont typeface="Wingdings" charset="2"/>
              <a:buChar char="Ø"/>
              <a:defRPr/>
            </a:pPr>
            <a:r>
              <a:rPr lang="en-GB" sz="1600" dirty="0" smtClean="0">
                <a:solidFill>
                  <a:schemeClr val="accent1">
                    <a:lumMod val="75000"/>
                  </a:schemeClr>
                </a:solidFill>
              </a:rPr>
              <a:t>Integration: Dr. Stephen Plummer (European Space Agency)</a:t>
            </a:r>
            <a:endParaRPr lang="en-GB" sz="1600" dirty="0">
              <a:solidFill>
                <a:schemeClr val="accent1">
                  <a:lumMod val="75000"/>
                </a:schemeClr>
              </a:solidFill>
            </a:endParaRPr>
          </a:p>
          <a:p>
            <a:pPr>
              <a:buFont typeface="Wingdings" charset="2"/>
              <a:buChar char="v"/>
              <a:defRPr/>
            </a:pPr>
            <a:r>
              <a:rPr lang="en-GB" sz="1800" dirty="0" smtClean="0"/>
              <a:t>Domain leads supported by co-authors from the international EO scientific community based on recommendations made by CTF members as well as from the domain leads.</a:t>
            </a:r>
          </a:p>
          <a:p>
            <a:pPr>
              <a:buFont typeface="Wingdings" charset="2"/>
              <a:buChar char="v"/>
              <a:defRPr/>
            </a:pPr>
            <a:r>
              <a:rPr lang="en-AU" sz="1800" dirty="0" smtClean="0"/>
              <a:t>Follows </a:t>
            </a:r>
            <a:r>
              <a:rPr lang="en-AU" sz="1800" dirty="0"/>
              <a:t>the model of the CEOS Response to the GCOS </a:t>
            </a:r>
            <a:r>
              <a:rPr lang="en-AU" sz="1800" dirty="0" smtClean="0"/>
              <a:t>Implementation </a:t>
            </a:r>
            <a:r>
              <a:rPr lang="en-AU" sz="1800" dirty="0" smtClean="0">
                <a:solidFill>
                  <a:srgbClr val="002569"/>
                </a:solidFill>
              </a:rPr>
              <a:t>Plan</a:t>
            </a:r>
            <a:r>
              <a:rPr lang="en-AU" sz="1800" dirty="0" smtClean="0"/>
              <a:t> with </a:t>
            </a:r>
            <a:r>
              <a:rPr lang="en-AU" sz="1800" dirty="0"/>
              <a:t>actions </a:t>
            </a:r>
            <a:r>
              <a:rPr lang="en-AU" sz="1800" dirty="0" smtClean="0"/>
              <a:t>identified </a:t>
            </a:r>
            <a:r>
              <a:rPr lang="en-AU" sz="1800" dirty="0"/>
              <a:t>for each domain and for integration as the basis for monitoring and </a:t>
            </a:r>
            <a:r>
              <a:rPr lang="en-AU" sz="1800" dirty="0" smtClean="0"/>
              <a:t>reporting.</a:t>
            </a:r>
          </a:p>
          <a:p>
            <a:pPr>
              <a:buFont typeface="Wingdings" charset="2"/>
              <a:buChar char="v"/>
              <a:defRPr/>
            </a:pPr>
            <a:r>
              <a:rPr lang="en-AU" sz="1800" dirty="0" smtClean="0">
                <a:solidFill>
                  <a:srgbClr val="002569"/>
                </a:solidFill>
              </a:rPr>
              <a:t>Recognised that the GEO Carbon Strategy Report may not cover the full spectrum of societal needs and CEOS should aim to address this.</a:t>
            </a:r>
            <a:endParaRPr lang="en-AU" altLang="ja-JP" sz="1800" dirty="0" smtClean="0">
              <a:solidFill>
                <a:srgbClr val="008000"/>
              </a:solidFill>
            </a:endParaRP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8259" y="6414247"/>
            <a:ext cx="860612"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a:xfrm>
            <a:off x="59217" y="57872"/>
            <a:ext cx="9150350" cy="941387"/>
          </a:xfrm>
        </p:spPr>
        <p:txBody>
          <a:bodyPr/>
          <a:lstStyle/>
          <a:p>
            <a:r>
              <a:rPr lang="en-GB" dirty="0" smtClean="0"/>
              <a:t>Outline and Leads for CTF Report</a:t>
            </a:r>
            <a:endParaRPr lang="en-US" dirty="0"/>
          </a:p>
        </p:txBody>
      </p:sp>
      <p:sp>
        <p:nvSpPr>
          <p:cNvPr id="1025" name="Rectangle 1"/>
          <p:cNvSpPr>
            <a:spLocks noGrp="1" noChangeArrowheads="1"/>
          </p:cNvSpPr>
          <p:nvPr>
            <p:ph idx="1"/>
          </p:nvPr>
        </p:nvSpPr>
        <p:spPr bwMode="auto">
          <a:xfrm>
            <a:off x="132700" y="1467247"/>
            <a:ext cx="9627957" cy="49552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buNone/>
            </a:pPr>
            <a:r>
              <a:rPr lang="en-GB" sz="2800" i="1" dirty="0" smtClean="0"/>
              <a:t>CEOS Strategy for Carbon Observations from Space </a:t>
            </a:r>
          </a:p>
          <a:p>
            <a:pPr>
              <a:buNone/>
            </a:pPr>
            <a:endParaRPr lang="en-GB" i="1" dirty="0" smtClean="0"/>
          </a:p>
          <a:p>
            <a:pPr>
              <a:buNone/>
            </a:pPr>
            <a:r>
              <a:rPr lang="en-GB" dirty="0" smtClean="0"/>
              <a:t>Executive Summary (</a:t>
            </a:r>
            <a:r>
              <a:rPr lang="en-GB" dirty="0" smtClean="0">
                <a:solidFill>
                  <a:srgbClr val="BF7400"/>
                </a:solidFill>
              </a:rPr>
              <a:t>Moriyama, Plummer, Wickland</a:t>
            </a:r>
            <a:r>
              <a:rPr lang="en-GB" dirty="0" smtClean="0"/>
              <a:t>)</a:t>
            </a:r>
            <a:endParaRPr lang="en-US" dirty="0" smtClean="0"/>
          </a:p>
          <a:p>
            <a:pPr>
              <a:buNone/>
            </a:pPr>
            <a:r>
              <a:rPr lang="en-GB" dirty="0" smtClean="0"/>
              <a:t>Section 1: Introduction (Ward and </a:t>
            </a:r>
            <a:r>
              <a:rPr lang="en-GB" dirty="0" smtClean="0">
                <a:solidFill>
                  <a:srgbClr val="BF7400"/>
                </a:solidFill>
              </a:rPr>
              <a:t>Wickland</a:t>
            </a:r>
            <a:r>
              <a:rPr lang="en-GB" dirty="0" smtClean="0"/>
              <a:t>)</a:t>
            </a:r>
            <a:endParaRPr lang="en-US" dirty="0" smtClean="0"/>
          </a:p>
          <a:p>
            <a:pPr>
              <a:buNone/>
            </a:pPr>
            <a:r>
              <a:rPr lang="en-GB" dirty="0" smtClean="0"/>
              <a:t>Section 2: Land Domain (Schmullius)</a:t>
            </a:r>
            <a:endParaRPr lang="en-US" dirty="0" smtClean="0"/>
          </a:p>
          <a:p>
            <a:pPr>
              <a:buNone/>
            </a:pPr>
            <a:r>
              <a:rPr lang="en-GB" dirty="0" smtClean="0"/>
              <a:t>Section 3: Ocean Domain (Sathyendranath)</a:t>
            </a:r>
            <a:endParaRPr lang="en-US" dirty="0" smtClean="0"/>
          </a:p>
          <a:p>
            <a:pPr>
              <a:buNone/>
            </a:pPr>
            <a:r>
              <a:rPr lang="en-GB" dirty="0" smtClean="0"/>
              <a:t>Section 4: Atmosphere Domain (Moore)</a:t>
            </a:r>
            <a:endParaRPr lang="en-US" dirty="0" smtClean="0"/>
          </a:p>
          <a:p>
            <a:pPr>
              <a:buNone/>
            </a:pPr>
            <a:r>
              <a:rPr lang="en-GB" dirty="0" smtClean="0"/>
              <a:t>Section 5: Integration (</a:t>
            </a:r>
            <a:r>
              <a:rPr lang="en-GB" dirty="0" smtClean="0">
                <a:solidFill>
                  <a:srgbClr val="BF7400"/>
                </a:solidFill>
              </a:rPr>
              <a:t>Plummer</a:t>
            </a:r>
            <a:r>
              <a:rPr lang="en-GB" dirty="0" smtClean="0"/>
              <a:t>)</a:t>
            </a:r>
            <a:endParaRPr lang="en-US" dirty="0" smtClean="0"/>
          </a:p>
          <a:p>
            <a:pPr>
              <a:buNone/>
            </a:pPr>
            <a:r>
              <a:rPr lang="en-GB" dirty="0" smtClean="0"/>
              <a:t>Section 6: The Way Forward (</a:t>
            </a:r>
            <a:r>
              <a:rPr lang="en-GB" dirty="0" smtClean="0">
                <a:solidFill>
                  <a:srgbClr val="BF7400"/>
                </a:solidFill>
              </a:rPr>
              <a:t>Plummer, Moriyama, Wickland</a:t>
            </a:r>
            <a:r>
              <a:rPr lang="en-GB" dirty="0" smtClean="0"/>
              <a:t>)</a:t>
            </a:r>
            <a:endParaRPr lang="en-US" dirty="0" smtClean="0"/>
          </a:p>
          <a:p>
            <a:pPr>
              <a:buNone/>
            </a:pPr>
            <a:r>
              <a:rPr lang="en-GB" dirty="0" smtClean="0"/>
              <a:t>Appendices</a:t>
            </a:r>
          </a:p>
          <a:p>
            <a:pPr>
              <a:buNone/>
            </a:pPr>
            <a:endParaRPr lang="en-GB" dirty="0" smtClean="0"/>
          </a:p>
        </p:txBody>
      </p:sp>
      <p:sp>
        <p:nvSpPr>
          <p:cNvPr id="5"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8259" y="6414247"/>
            <a:ext cx="860612"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p:txBody>
          <a:bodyPr/>
          <a:lstStyle/>
          <a:p>
            <a:r>
              <a:rPr lang="en-US" dirty="0" smtClean="0"/>
              <a:t>Domain Chapter Authors</a:t>
            </a:r>
            <a:endParaRPr lang="en-US" dirty="0"/>
          </a:p>
        </p:txBody>
      </p:sp>
      <p:sp>
        <p:nvSpPr>
          <p:cNvPr id="1025" name="Rectangle 1"/>
          <p:cNvSpPr>
            <a:spLocks noGrp="1" noChangeArrowheads="1"/>
          </p:cNvSpPr>
          <p:nvPr>
            <p:ph idx="1"/>
          </p:nvPr>
        </p:nvSpPr>
        <p:spPr bwMode="auto">
          <a:xfrm>
            <a:off x="157683" y="1340286"/>
            <a:ext cx="7842211" cy="54784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2569"/>
                </a:solidFill>
                <a:effectLst/>
                <a:ea typeface="Calibri" pitchFamily="34" charset="0"/>
                <a:cs typeface="Arial" pitchFamily="34" charset="0"/>
              </a:rPr>
              <a:t>Atmosphere:</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i="0" u="none" strike="noStrike" cap="none" normalizeH="0" baseline="0" dirty="0" smtClean="0">
                <a:ln>
                  <a:noFill/>
                </a:ln>
                <a:solidFill>
                  <a:srgbClr val="002569"/>
                </a:solidFill>
                <a:effectLst/>
                <a:ea typeface="Calibri" pitchFamily="34" charset="0"/>
                <a:cs typeface="Arial" pitchFamily="34" charset="0"/>
              </a:rPr>
              <a:t>Berrien Moore (University of Oklahoma)</a:t>
            </a:r>
            <a:endParaRPr kumimoji="0" lang="en-US" sz="1800" i="0" u="none" strike="noStrike" cap="none" normalizeH="0" baseline="0" dirty="0" smtClean="0">
              <a:ln>
                <a:noFill/>
              </a:ln>
              <a:solidFill>
                <a:srgbClr val="002569"/>
              </a:solidFill>
              <a:effectLst/>
              <a:cs typeface="Arial" pitchFamily="34" charset="0"/>
            </a:endParaRPr>
          </a:p>
          <a:p>
            <a:pPr marL="0" lvl="0" indent="0">
              <a:spcBef>
                <a:spcPct val="0"/>
              </a:spcBef>
              <a:buNone/>
            </a:pPr>
            <a:r>
              <a:rPr kumimoji="0" lang="en-US" sz="1800" b="0" i="0" u="none" strike="noStrike" cap="none" normalizeH="0" baseline="0" dirty="0" smtClean="0">
                <a:ln>
                  <a:noFill/>
                </a:ln>
                <a:solidFill>
                  <a:srgbClr val="BF7400"/>
                </a:solidFill>
                <a:effectLst/>
                <a:ea typeface="Times New Roman" pitchFamily="18" charset="0"/>
                <a:cs typeface="Arial" pitchFamily="34" charset="0"/>
              </a:rPr>
              <a:t>John Burrows (</a:t>
            </a:r>
            <a:r>
              <a:rPr lang="en-US" sz="1800" b="0" dirty="0" err="1" smtClean="0">
                <a:solidFill>
                  <a:srgbClr val="BF7400"/>
                </a:solidFill>
              </a:rPr>
              <a:t>Universität</a:t>
            </a:r>
            <a:r>
              <a:rPr lang="en-US" sz="1800" b="0" dirty="0" smtClean="0">
                <a:solidFill>
                  <a:srgbClr val="BF7400"/>
                </a:solidFill>
              </a:rPr>
              <a:t> Bremen</a:t>
            </a:r>
            <a:r>
              <a:rPr kumimoji="0" lang="en-US" sz="1800" b="0" i="0" u="none" strike="noStrike" cap="none" normalizeH="0" baseline="0" dirty="0" smtClean="0">
                <a:ln>
                  <a:noFill/>
                </a:ln>
                <a:solidFill>
                  <a:srgbClr val="BF7400"/>
                </a:solidFill>
                <a:effectLst/>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BF7400"/>
                </a:solidFill>
                <a:effectLst/>
                <a:ea typeface="Times New Roman" pitchFamily="18" charset="0"/>
                <a:cs typeface="Arial" pitchFamily="34" charset="0"/>
              </a:rPr>
              <a:t>David Crisp (NASA</a:t>
            </a:r>
            <a:r>
              <a:rPr kumimoji="0" lang="en-US" sz="1800" b="0" i="0" u="none" strike="noStrike" cap="none" normalizeH="0" dirty="0" smtClean="0">
                <a:ln>
                  <a:noFill/>
                </a:ln>
                <a:solidFill>
                  <a:srgbClr val="BF7400"/>
                </a:solidFill>
                <a:effectLst/>
                <a:ea typeface="Times New Roman" pitchFamily="18" charset="0"/>
                <a:cs typeface="Arial" pitchFamily="34" charset="0"/>
              </a:rPr>
              <a:t> </a:t>
            </a:r>
            <a:r>
              <a:rPr kumimoji="0" lang="en-US" sz="1800" b="0" i="0" u="none" strike="noStrike" cap="none" normalizeH="0" baseline="0" dirty="0" smtClean="0">
                <a:ln>
                  <a:noFill/>
                </a:ln>
                <a:solidFill>
                  <a:srgbClr val="BF7400"/>
                </a:solidFill>
                <a:effectLst/>
                <a:ea typeface="Times New Roman" pitchFamily="18" charset="0"/>
                <a:cs typeface="Arial" pitchFamily="34" charset="0"/>
              </a:rPr>
              <a:t>Jet Propulsion Laboratory)</a:t>
            </a:r>
            <a:endParaRPr kumimoji="0" lang="en-US" sz="1800" b="0" i="0" u="none" strike="noStrike" cap="none" normalizeH="0" baseline="0" dirty="0" smtClean="0">
              <a:ln>
                <a:noFill/>
              </a:ln>
              <a:solidFill>
                <a:srgbClr val="BF74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Michio Kawamiya (Japan Agency for Marine-earth Science and Technology)</a:t>
            </a:r>
            <a:endParaRPr kumimoji="0" lang="en-US" sz="1800" b="0" i="0" u="none" strike="noStrike" cap="none" normalizeH="0" baseline="0" dirty="0" smtClean="0">
              <a:ln>
                <a:noFill/>
              </a:ln>
              <a:solidFill>
                <a:srgbClr val="002569"/>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Martin Heimann (Max Plank Institute for Biogeochemistry, Jena)</a:t>
            </a:r>
            <a:endParaRPr kumimoji="0" lang="en-US" sz="1800" b="0" i="0" u="none" strike="noStrike" cap="none" normalizeH="0" baseline="0" dirty="0" smtClean="0">
              <a:ln>
                <a:noFill/>
              </a:ln>
              <a:solidFill>
                <a:srgbClr val="002569"/>
              </a:solidFill>
              <a:effectLst/>
              <a:cs typeface="Arial" pitchFamily="34" charset="0"/>
            </a:endParaRPr>
          </a:p>
          <a:p>
            <a:pPr marL="0" indent="0">
              <a:spcBef>
                <a:spcPct val="0"/>
              </a:spcBef>
              <a:buNone/>
            </a:pPr>
            <a:r>
              <a:rPr lang="en-US" sz="1800" b="0" dirty="0" smtClean="0">
                <a:solidFill>
                  <a:srgbClr val="002569"/>
                </a:solidFill>
                <a:ea typeface="Calibri" pitchFamily="34" charset="0"/>
                <a:cs typeface="Arial" pitchFamily="34" charset="0"/>
              </a:rPr>
              <a:t>Ray Nasser (Environment Canada)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2569"/>
                </a:solidFill>
                <a:effectLst/>
                <a:ea typeface="Calibri" pitchFamily="34" charset="0"/>
                <a:cs typeface="Arial" pitchFamily="34" charset="0"/>
              </a:rPr>
              <a:t>Peter Rayner (Laboratoire des Sciences du Climat et de </a:t>
            </a:r>
            <a:r>
              <a:rPr kumimoji="0" lang="en-US" sz="1800" b="0" i="0" u="none" strike="noStrike" cap="none" normalizeH="0" baseline="0" dirty="0" err="1" smtClean="0">
                <a:ln>
                  <a:noFill/>
                </a:ln>
                <a:solidFill>
                  <a:srgbClr val="002569"/>
                </a:solidFill>
                <a:effectLst/>
                <a:ea typeface="Calibri" pitchFamily="34" charset="0"/>
                <a:cs typeface="Arial" pitchFamily="34" charset="0"/>
              </a:rPr>
              <a:t>L'Environnement</a:t>
            </a:r>
            <a:r>
              <a:rPr kumimoji="0" lang="en-US" sz="1800" b="0" i="0" u="none" strike="noStrike" cap="none" normalizeH="0" baseline="0" dirty="0" smtClean="0">
                <a:ln>
                  <a:noFill/>
                </a:ln>
                <a:solidFill>
                  <a:srgbClr val="002569"/>
                </a:solidFill>
                <a:effectLst/>
                <a:ea typeface="Calibri"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569"/>
              </a:solidFill>
              <a:effectLst/>
              <a:cs typeface="Arial" pitchFamily="34" charset="0"/>
            </a:endParaRPr>
          </a:p>
          <a:p>
            <a:pPr marL="0" lvl="0" indent="0">
              <a:spcBef>
                <a:spcPct val="0"/>
              </a:spcBef>
              <a:buNone/>
            </a:pPr>
            <a:r>
              <a:rPr lang="en-US" sz="1800" dirty="0" smtClean="0">
                <a:solidFill>
                  <a:srgbClr val="002569"/>
                </a:solidFill>
                <a:ea typeface="Calibri" pitchFamily="34" charset="0"/>
                <a:cs typeface="Arial" pitchFamily="34" charset="0"/>
              </a:rPr>
              <a:t>Ocean</a:t>
            </a:r>
            <a:endParaRPr lang="en-US" sz="1800" b="0" dirty="0" smtClean="0">
              <a:solidFill>
                <a:srgbClr val="002569"/>
              </a:solidFill>
              <a:cs typeface="Arial" pitchFamily="34" charset="0"/>
            </a:endParaRPr>
          </a:p>
          <a:p>
            <a:pPr marL="0" lvl="0" indent="0">
              <a:spcBef>
                <a:spcPct val="0"/>
              </a:spcBef>
              <a:buNone/>
            </a:pPr>
            <a:r>
              <a:rPr lang="en-US" sz="1800" dirty="0" smtClean="0">
                <a:solidFill>
                  <a:srgbClr val="002569"/>
                </a:solidFill>
                <a:ea typeface="Calibri" pitchFamily="34" charset="0"/>
                <a:cs typeface="Arial" pitchFamily="34" charset="0"/>
              </a:rPr>
              <a:t>Shubha Sathyendranath (Plymouth Marine Lab)</a:t>
            </a:r>
            <a:endParaRPr lang="en-US" sz="1800" dirty="0" smtClean="0">
              <a:solidFill>
                <a:srgbClr val="002569"/>
              </a:solidFill>
              <a:cs typeface="Arial" pitchFamily="34" charset="0"/>
            </a:endParaRPr>
          </a:p>
          <a:p>
            <a:pPr marL="0" lvl="0" indent="0">
              <a:spcBef>
                <a:spcPct val="0"/>
              </a:spcBef>
              <a:buNone/>
            </a:pPr>
            <a:r>
              <a:rPr lang="en-US" sz="1800" b="0" dirty="0" err="1" smtClean="0">
                <a:solidFill>
                  <a:srgbClr val="BF7400"/>
                </a:solidFill>
                <a:cs typeface="Arial" pitchFamily="34" charset="0"/>
              </a:rPr>
              <a:t>Prakash</a:t>
            </a:r>
            <a:r>
              <a:rPr lang="en-US" sz="1800" b="0" dirty="0" smtClean="0">
                <a:solidFill>
                  <a:srgbClr val="BF7400"/>
                </a:solidFill>
                <a:cs typeface="Arial" pitchFamily="34" charset="0"/>
              </a:rPr>
              <a:t> </a:t>
            </a:r>
            <a:r>
              <a:rPr lang="en-US" sz="1800" b="0" dirty="0" err="1" smtClean="0">
                <a:solidFill>
                  <a:srgbClr val="BF7400"/>
                </a:solidFill>
                <a:cs typeface="Arial" pitchFamily="34" charset="0"/>
              </a:rPr>
              <a:t>Chauhan</a:t>
            </a:r>
            <a:r>
              <a:rPr lang="en-US" sz="1800" b="0" dirty="0" smtClean="0">
                <a:solidFill>
                  <a:srgbClr val="BF7400"/>
                </a:solidFill>
                <a:cs typeface="Arial" pitchFamily="34" charset="0"/>
              </a:rPr>
              <a:t> (Indian Space Research Organization) </a:t>
            </a:r>
          </a:p>
          <a:p>
            <a:pPr marL="0" lvl="0" indent="0">
              <a:spcBef>
                <a:spcPct val="0"/>
              </a:spcBef>
              <a:buNone/>
            </a:pPr>
            <a:r>
              <a:rPr lang="en-US" sz="1800" b="0" dirty="0" smtClean="0">
                <a:solidFill>
                  <a:srgbClr val="BF7400"/>
                </a:solidFill>
                <a:ea typeface="Calibri" pitchFamily="34" charset="0"/>
                <a:cs typeface="Arial" pitchFamily="34" charset="0"/>
              </a:rPr>
              <a:t>Watson Gregg (NASA Goddard Space Flight Center) </a:t>
            </a:r>
            <a:endParaRPr lang="en-US" sz="1800" b="0" dirty="0" smtClean="0">
              <a:solidFill>
                <a:srgbClr val="BF7400"/>
              </a:solidFill>
              <a:cs typeface="Arial" pitchFamily="34" charset="0"/>
            </a:endParaRPr>
          </a:p>
          <a:p>
            <a:pPr marL="0" lvl="0" indent="0">
              <a:spcBef>
                <a:spcPct val="0"/>
              </a:spcBef>
              <a:buNone/>
            </a:pPr>
            <a:r>
              <a:rPr lang="en-US" sz="1800" b="0" dirty="0" smtClean="0">
                <a:solidFill>
                  <a:srgbClr val="BF7400"/>
                </a:solidFill>
                <a:ea typeface="Calibri" pitchFamily="34" charset="0"/>
                <a:cs typeface="Arial" pitchFamily="34" charset="0"/>
              </a:rPr>
              <a:t>Nicolas </a:t>
            </a:r>
            <a:r>
              <a:rPr lang="en-US" sz="1800" b="0" dirty="0" err="1" smtClean="0">
                <a:solidFill>
                  <a:srgbClr val="BF7400"/>
                </a:solidFill>
                <a:ea typeface="Calibri" pitchFamily="34" charset="0"/>
                <a:cs typeface="Arial" pitchFamily="34" charset="0"/>
              </a:rPr>
              <a:t>Hoepffner</a:t>
            </a:r>
            <a:r>
              <a:rPr lang="en-US" sz="1800" b="0" dirty="0" smtClean="0">
                <a:solidFill>
                  <a:srgbClr val="BF7400"/>
                </a:solidFill>
                <a:ea typeface="Calibri" pitchFamily="34" charset="0"/>
                <a:cs typeface="Arial" pitchFamily="34" charset="0"/>
              </a:rPr>
              <a:t> (Joint Research Centre)</a:t>
            </a:r>
            <a:endParaRPr lang="en-US" sz="1800" b="0" dirty="0" smtClean="0">
              <a:solidFill>
                <a:srgbClr val="BF7400"/>
              </a:solidFill>
              <a:cs typeface="Arial" pitchFamily="34" charset="0"/>
            </a:endParaRPr>
          </a:p>
          <a:p>
            <a:pPr marL="0" indent="0">
              <a:spcBef>
                <a:spcPct val="0"/>
              </a:spcBef>
              <a:buNone/>
            </a:pPr>
            <a:r>
              <a:rPr lang="en-US" sz="1800" b="0" dirty="0" err="1" smtClean="0">
                <a:solidFill>
                  <a:srgbClr val="002569"/>
                </a:solidFill>
                <a:ea typeface="Calibri" pitchFamily="34" charset="0"/>
                <a:cs typeface="Arial" pitchFamily="34" charset="0"/>
              </a:rPr>
              <a:t>Joji</a:t>
            </a:r>
            <a:r>
              <a:rPr lang="en-US" sz="1800" b="0" dirty="0" smtClean="0">
                <a:solidFill>
                  <a:srgbClr val="002569"/>
                </a:solidFill>
                <a:ea typeface="Calibri" pitchFamily="34" charset="0"/>
                <a:cs typeface="Arial" pitchFamily="34" charset="0"/>
              </a:rPr>
              <a:t> Ishizaka (Nagoya University)</a:t>
            </a:r>
          </a:p>
          <a:p>
            <a:pPr marL="0" lvl="0" indent="0">
              <a:spcBef>
                <a:spcPct val="0"/>
              </a:spcBef>
              <a:buNone/>
            </a:pPr>
            <a:r>
              <a:rPr lang="en-US" sz="1800" b="0" dirty="0" smtClean="0">
                <a:solidFill>
                  <a:srgbClr val="002569"/>
                </a:solidFill>
                <a:ea typeface="Calibri" pitchFamily="34" charset="0"/>
                <a:cs typeface="Arial" pitchFamily="34" charset="0"/>
              </a:rPr>
              <a:t>Johnny </a:t>
            </a:r>
            <a:r>
              <a:rPr lang="en-US" sz="1800" b="0" dirty="0" err="1" smtClean="0">
                <a:solidFill>
                  <a:srgbClr val="002569"/>
                </a:solidFill>
                <a:ea typeface="Calibri" pitchFamily="34" charset="0"/>
                <a:cs typeface="Arial" pitchFamily="34" charset="0"/>
              </a:rPr>
              <a:t>Johannessen</a:t>
            </a:r>
            <a:r>
              <a:rPr lang="en-US" sz="1800" b="0" dirty="0" smtClean="0">
                <a:solidFill>
                  <a:srgbClr val="002569"/>
                </a:solidFill>
                <a:ea typeface="Calibri" pitchFamily="34" charset="0"/>
                <a:cs typeface="Arial" pitchFamily="34" charset="0"/>
              </a:rPr>
              <a:t> (Nansen Environmental and Remote Sensing Centre) </a:t>
            </a:r>
            <a:endParaRPr lang="en-US" sz="1800" b="0" dirty="0" smtClean="0">
              <a:solidFill>
                <a:srgbClr val="002569"/>
              </a:solidFill>
              <a:cs typeface="Arial" pitchFamily="34" charset="0"/>
            </a:endParaRPr>
          </a:p>
          <a:p>
            <a:pPr marL="0" indent="0">
              <a:spcBef>
                <a:spcPct val="0"/>
              </a:spcBef>
              <a:buNone/>
            </a:pPr>
            <a:r>
              <a:rPr lang="en-US" sz="1800" b="0" dirty="0" smtClean="0">
                <a:solidFill>
                  <a:srgbClr val="BF7400"/>
                </a:solidFill>
                <a:cs typeface="Arial" pitchFamily="34" charset="0"/>
              </a:rPr>
              <a:t>Milton </a:t>
            </a:r>
            <a:r>
              <a:rPr lang="en-US" sz="1800" b="0" dirty="0" err="1" smtClean="0">
                <a:solidFill>
                  <a:srgbClr val="BF7400"/>
                </a:solidFill>
                <a:cs typeface="Arial" pitchFamily="34" charset="0"/>
              </a:rPr>
              <a:t>Kampel</a:t>
            </a:r>
            <a:r>
              <a:rPr lang="en-US" sz="1800" b="0" dirty="0" smtClean="0">
                <a:solidFill>
                  <a:srgbClr val="BF7400"/>
                </a:solidFill>
                <a:cs typeface="Arial" pitchFamily="34" charset="0"/>
              </a:rPr>
              <a:t> (</a:t>
            </a:r>
            <a:r>
              <a:rPr lang="pt-BR" sz="1800" b="0" dirty="0" smtClean="0">
                <a:solidFill>
                  <a:srgbClr val="BF7400"/>
                </a:solidFill>
              </a:rPr>
              <a:t>Instituto Nacional de Pesquisas Espaciais)</a:t>
            </a:r>
            <a:endParaRPr lang="en-US" sz="1800" b="0" dirty="0" smtClean="0">
              <a:solidFill>
                <a:srgbClr val="BF7400"/>
              </a:solidFill>
              <a:cs typeface="Arial" pitchFamily="34" charset="0"/>
            </a:endParaRPr>
          </a:p>
          <a:p>
            <a:pPr marL="0" lvl="0" indent="0">
              <a:spcBef>
                <a:spcPct val="0"/>
              </a:spcBef>
              <a:buNone/>
            </a:pPr>
            <a:r>
              <a:rPr lang="en-US" sz="1800" b="0" dirty="0" smtClean="0">
                <a:solidFill>
                  <a:srgbClr val="002569"/>
                </a:solidFill>
                <a:ea typeface="Calibri" pitchFamily="34" charset="0"/>
                <a:cs typeface="Arial" pitchFamily="34" charset="0"/>
              </a:rPr>
              <a:t>Trevor Platt (Bedford Institute of Oceanography)</a:t>
            </a:r>
            <a:endParaRPr lang="en-US" sz="1800" b="0" dirty="0" smtClean="0">
              <a:solidFill>
                <a:srgbClr val="002569"/>
              </a:solidFill>
              <a:cs typeface="Arial" pitchFamily="34" charset="0"/>
            </a:endParaRPr>
          </a:p>
          <a:p>
            <a:pPr marL="0" lvl="0" indent="0">
              <a:spcBef>
                <a:spcPct val="0"/>
              </a:spcBef>
              <a:buNone/>
            </a:pPr>
            <a:r>
              <a:rPr lang="en-US" sz="1800" b="0" dirty="0" smtClean="0">
                <a:solidFill>
                  <a:srgbClr val="BF7400"/>
                </a:solidFill>
                <a:cs typeface="Arial" pitchFamily="34" charset="0"/>
              </a:rPr>
              <a:t>J-H </a:t>
            </a:r>
            <a:r>
              <a:rPr lang="en-US" sz="1800" b="0" dirty="0" err="1" smtClean="0">
                <a:solidFill>
                  <a:srgbClr val="BF7400"/>
                </a:solidFill>
                <a:cs typeface="Arial" pitchFamily="34" charset="0"/>
              </a:rPr>
              <a:t>Ryu</a:t>
            </a:r>
            <a:r>
              <a:rPr lang="en-US" sz="1800" b="0" dirty="0" smtClean="0">
                <a:solidFill>
                  <a:srgbClr val="BF7400"/>
                </a:solidFill>
                <a:cs typeface="Arial" pitchFamily="34" charset="0"/>
              </a:rPr>
              <a:t> (</a:t>
            </a:r>
            <a:r>
              <a:rPr lang="en-US" sz="1800" b="0" dirty="0" smtClean="0">
                <a:solidFill>
                  <a:srgbClr val="BF7400"/>
                </a:solidFill>
              </a:rPr>
              <a:t>Korea Ocean Satellite Center)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569"/>
              </a:solidFill>
              <a:effectLst/>
              <a:cs typeface="Arial" pitchFamily="34" charset="0"/>
            </a:endParaRPr>
          </a:p>
        </p:txBody>
      </p:sp>
      <p:sp>
        <p:nvSpPr>
          <p:cNvPr id="5"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8259" y="6414247"/>
            <a:ext cx="860612"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p:txBody>
          <a:bodyPr/>
          <a:lstStyle/>
          <a:p>
            <a:r>
              <a:rPr lang="en-US" dirty="0" smtClean="0"/>
              <a:t>Domain Chapter Authors</a:t>
            </a:r>
            <a:endParaRPr lang="en-US" dirty="0"/>
          </a:p>
        </p:txBody>
      </p:sp>
      <p:sp>
        <p:nvSpPr>
          <p:cNvPr id="1025" name="Rectangle 1"/>
          <p:cNvSpPr>
            <a:spLocks noGrp="1" noChangeArrowheads="1"/>
          </p:cNvSpPr>
          <p:nvPr>
            <p:ph idx="1"/>
          </p:nvPr>
        </p:nvSpPr>
        <p:spPr bwMode="auto">
          <a:xfrm>
            <a:off x="192505" y="1345214"/>
            <a:ext cx="6647974" cy="36625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2569"/>
              </a:solidFill>
              <a:effectLst/>
              <a:ea typeface="Calibri" pitchFamily="34" charset="0"/>
              <a:cs typeface="Arial" pitchFamily="34" charset="0"/>
            </a:endParaRPr>
          </a:p>
          <a:p>
            <a:pPr marL="0" lvl="0" indent="0">
              <a:spcBef>
                <a:spcPct val="0"/>
              </a:spcBef>
              <a:buNone/>
            </a:pPr>
            <a:r>
              <a:rPr lang="en-US" sz="1800" dirty="0" smtClean="0">
                <a:solidFill>
                  <a:srgbClr val="002569"/>
                </a:solidFill>
                <a:ea typeface="Calibri" pitchFamily="34" charset="0"/>
                <a:cs typeface="Arial" pitchFamily="34" charset="0"/>
              </a:rPr>
              <a:t>Land</a:t>
            </a:r>
            <a:endParaRPr lang="en-US" sz="1800" b="0" dirty="0" smtClean="0">
              <a:solidFill>
                <a:srgbClr val="002569"/>
              </a:solidFill>
              <a:cs typeface="Arial" pitchFamily="34" charset="0"/>
            </a:endParaRPr>
          </a:p>
          <a:p>
            <a:pPr marL="0" lvl="0" indent="0">
              <a:spcBef>
                <a:spcPct val="0"/>
              </a:spcBef>
              <a:buNone/>
            </a:pPr>
            <a:r>
              <a:rPr lang="en-US" sz="1800" dirty="0" smtClean="0">
                <a:solidFill>
                  <a:srgbClr val="002569"/>
                </a:solidFill>
                <a:ea typeface="Calibri" pitchFamily="34" charset="0"/>
                <a:cs typeface="Arial" pitchFamily="34" charset="0"/>
              </a:rPr>
              <a:t>Chris Schmullius (Friedrich-Schiller University Jena)	</a:t>
            </a:r>
            <a:endParaRPr lang="en-US" sz="1800" b="0" dirty="0" smtClean="0">
              <a:solidFill>
                <a:srgbClr val="002569"/>
              </a:solidFill>
              <a:cs typeface="Arial" pitchFamily="34" charset="0"/>
            </a:endParaRPr>
          </a:p>
          <a:p>
            <a:pPr marL="0" lvl="0" indent="0">
              <a:spcBef>
                <a:spcPct val="0"/>
              </a:spcBef>
              <a:buNone/>
            </a:pPr>
            <a:r>
              <a:rPr lang="en-US" sz="1800" b="0" dirty="0" smtClean="0">
                <a:solidFill>
                  <a:srgbClr val="002569"/>
                </a:solidFill>
                <a:ea typeface="Calibri" pitchFamily="34" charset="0"/>
                <a:cs typeface="Arial" pitchFamily="34" charset="0"/>
              </a:rPr>
              <a:t>Warren Cohen (USDA Forest Service)</a:t>
            </a:r>
          </a:p>
          <a:p>
            <a:pPr marL="0" lvl="0" indent="0">
              <a:spcBef>
                <a:spcPct val="0"/>
              </a:spcBef>
              <a:buNone/>
            </a:pPr>
            <a:r>
              <a:rPr lang="en-US" sz="1800" b="0" dirty="0" smtClean="0">
                <a:solidFill>
                  <a:srgbClr val="002569"/>
                </a:solidFill>
                <a:ea typeface="Calibri" pitchFamily="34" charset="0"/>
                <a:cs typeface="Arial" pitchFamily="34" charset="0"/>
              </a:rPr>
              <a:t>Ralph Dubayah (University of Maryland)</a:t>
            </a:r>
          </a:p>
          <a:p>
            <a:pPr marL="0" lvl="0" indent="0">
              <a:spcBef>
                <a:spcPct val="0"/>
              </a:spcBef>
              <a:buNone/>
            </a:pPr>
            <a:r>
              <a:rPr lang="en-US" sz="1800" b="0" dirty="0" smtClean="0">
                <a:solidFill>
                  <a:srgbClr val="002569"/>
                </a:solidFill>
                <a:ea typeface="Calibri" pitchFamily="34" charset="0"/>
                <a:cs typeface="Arial" pitchFamily="34" charset="0"/>
              </a:rPr>
              <a:t>Kyle McDonald (City College of New York)</a:t>
            </a:r>
          </a:p>
          <a:p>
            <a:pPr marL="0" lvl="0" indent="0">
              <a:spcBef>
                <a:spcPct val="0"/>
              </a:spcBef>
              <a:buNone/>
            </a:pPr>
            <a:r>
              <a:rPr lang="en-US" sz="1800" b="0" dirty="0" smtClean="0">
                <a:solidFill>
                  <a:srgbClr val="002569"/>
                </a:solidFill>
                <a:ea typeface="Calibri" pitchFamily="34" charset="0"/>
                <a:cs typeface="Arial" pitchFamily="34" charset="0"/>
              </a:rPr>
              <a:t>S</a:t>
            </a:r>
            <a:r>
              <a:rPr lang="en-US" sz="1800" b="0" dirty="0" smtClean="0">
                <a:solidFill>
                  <a:srgbClr val="002569"/>
                </a:solidFill>
                <a:ea typeface="Times New Roman" pitchFamily="18" charset="0"/>
                <a:cs typeface="Arial" pitchFamily="34" charset="0"/>
              </a:rPr>
              <a:t>haun Quegan (The University of Sheffield)</a:t>
            </a:r>
            <a:endParaRPr lang="en-US" sz="1800" b="0" dirty="0" smtClean="0">
              <a:solidFill>
                <a:srgbClr val="002569"/>
              </a:solidFill>
              <a:cs typeface="Arial" pitchFamily="34" charset="0"/>
            </a:endParaRPr>
          </a:p>
          <a:p>
            <a:pPr marL="0" lvl="0" indent="0">
              <a:spcBef>
                <a:spcPct val="0"/>
              </a:spcBef>
              <a:buNone/>
            </a:pPr>
            <a:r>
              <a:rPr lang="en-US" sz="1800" b="0" dirty="0" smtClean="0">
                <a:solidFill>
                  <a:srgbClr val="BF7400"/>
                </a:solidFill>
                <a:ea typeface="Times New Roman" pitchFamily="18" charset="0"/>
                <a:cs typeface="Arial" pitchFamily="34" charset="0"/>
              </a:rPr>
              <a:t>Jean </a:t>
            </a:r>
            <a:r>
              <a:rPr lang="en-US" sz="1800" b="0" dirty="0" err="1" smtClean="0">
                <a:solidFill>
                  <a:srgbClr val="BF7400"/>
                </a:solidFill>
                <a:ea typeface="Times New Roman" pitchFamily="18" charset="0"/>
                <a:cs typeface="Arial" pitchFamily="34" charset="0"/>
              </a:rPr>
              <a:t>Ometto</a:t>
            </a:r>
            <a:r>
              <a:rPr lang="en-US" sz="1800" b="0" dirty="0" smtClean="0">
                <a:solidFill>
                  <a:srgbClr val="BF7400"/>
                </a:solidFill>
                <a:ea typeface="Times New Roman" pitchFamily="18" charset="0"/>
                <a:cs typeface="Arial" pitchFamily="34" charset="0"/>
              </a:rPr>
              <a:t> (</a:t>
            </a:r>
            <a:r>
              <a:rPr lang="en-US" sz="1800" b="0" dirty="0" err="1" smtClean="0">
                <a:solidFill>
                  <a:srgbClr val="BF7400"/>
                </a:solidFill>
                <a:ea typeface="Times New Roman" pitchFamily="18" charset="0"/>
                <a:cs typeface="Arial" pitchFamily="34" charset="0"/>
              </a:rPr>
              <a:t>Instituto</a:t>
            </a:r>
            <a:r>
              <a:rPr lang="en-US" sz="1800" b="0" dirty="0" smtClean="0">
                <a:solidFill>
                  <a:srgbClr val="BF7400"/>
                </a:solidFill>
                <a:ea typeface="Times New Roman" pitchFamily="18" charset="0"/>
                <a:cs typeface="Arial" pitchFamily="34" charset="0"/>
              </a:rPr>
              <a:t> </a:t>
            </a:r>
            <a:r>
              <a:rPr lang="en-US" sz="1800" b="0" dirty="0" err="1" smtClean="0">
                <a:solidFill>
                  <a:srgbClr val="BF7400"/>
                </a:solidFill>
                <a:ea typeface="Times New Roman" pitchFamily="18" charset="0"/>
                <a:cs typeface="Arial" pitchFamily="34" charset="0"/>
              </a:rPr>
              <a:t>Nacional</a:t>
            </a:r>
            <a:r>
              <a:rPr lang="en-US" sz="1800" b="0" dirty="0" smtClean="0">
                <a:solidFill>
                  <a:srgbClr val="BF7400"/>
                </a:solidFill>
                <a:ea typeface="Times New Roman" pitchFamily="18" charset="0"/>
                <a:cs typeface="Arial" pitchFamily="34" charset="0"/>
              </a:rPr>
              <a:t> de </a:t>
            </a:r>
            <a:r>
              <a:rPr lang="en-US" sz="1800" b="0" dirty="0" err="1" smtClean="0">
                <a:solidFill>
                  <a:srgbClr val="BF7400"/>
                </a:solidFill>
                <a:ea typeface="Times New Roman" pitchFamily="18" charset="0"/>
                <a:cs typeface="Arial" pitchFamily="34" charset="0"/>
              </a:rPr>
              <a:t>Pesquisas</a:t>
            </a:r>
            <a:r>
              <a:rPr lang="en-US" sz="1800" b="0" dirty="0" smtClean="0">
                <a:solidFill>
                  <a:srgbClr val="BF7400"/>
                </a:solidFill>
                <a:ea typeface="Times New Roman" pitchFamily="18" charset="0"/>
                <a:cs typeface="Arial" pitchFamily="34" charset="0"/>
              </a:rPr>
              <a:t> </a:t>
            </a:r>
            <a:r>
              <a:rPr lang="en-US" sz="1800" b="0" dirty="0" err="1" smtClean="0">
                <a:solidFill>
                  <a:srgbClr val="BF7400"/>
                </a:solidFill>
                <a:ea typeface="Times New Roman" pitchFamily="18" charset="0"/>
                <a:cs typeface="Arial" pitchFamily="34" charset="0"/>
              </a:rPr>
              <a:t>Espaciais</a:t>
            </a:r>
            <a:r>
              <a:rPr lang="en-US" sz="1800" b="0" dirty="0" smtClean="0">
                <a:solidFill>
                  <a:srgbClr val="BF7400"/>
                </a:solidFill>
                <a:ea typeface="Times New Roman" pitchFamily="18" charset="0"/>
                <a:cs typeface="Arial" pitchFamily="34" charset="0"/>
              </a:rPr>
              <a:t>)</a:t>
            </a:r>
          </a:p>
          <a:p>
            <a:pPr marL="0" lvl="0" indent="0">
              <a:spcBef>
                <a:spcPct val="0"/>
              </a:spcBef>
              <a:buNone/>
            </a:pPr>
            <a:r>
              <a:rPr lang="en-US" sz="1800" b="0" dirty="0" smtClean="0">
                <a:solidFill>
                  <a:srgbClr val="BF7400"/>
                </a:solidFill>
                <a:ea typeface="Times New Roman" pitchFamily="18" charset="0"/>
                <a:cs typeface="Arial" pitchFamily="34" charset="0"/>
              </a:rPr>
              <a:t>Stephen Plummer (European Space Agency)</a:t>
            </a:r>
          </a:p>
          <a:p>
            <a:pPr marL="0" lvl="0" indent="0">
              <a:spcBef>
                <a:spcPct val="0"/>
              </a:spcBef>
              <a:buNone/>
            </a:pPr>
            <a:r>
              <a:rPr lang="en-US" sz="1800" b="0" dirty="0" smtClean="0">
                <a:solidFill>
                  <a:srgbClr val="002569"/>
                </a:solidFill>
                <a:ea typeface="Times New Roman" pitchFamily="18" charset="0"/>
                <a:cs typeface="Arial" pitchFamily="34" charset="0"/>
              </a:rPr>
              <a:t>Steven Running (University of Montana) </a:t>
            </a:r>
            <a:endParaRPr lang="en-US" sz="1800" b="0" dirty="0" smtClean="0">
              <a:solidFill>
                <a:srgbClr val="002569"/>
              </a:solidFill>
              <a:cs typeface="Arial" pitchFamily="34" charset="0"/>
            </a:endParaRPr>
          </a:p>
          <a:p>
            <a:pPr marL="0" lvl="0" indent="0">
              <a:spcBef>
                <a:spcPct val="0"/>
              </a:spcBef>
              <a:buNone/>
            </a:pPr>
            <a:r>
              <a:rPr lang="en-US" sz="1800" b="0" dirty="0" smtClean="0">
                <a:solidFill>
                  <a:srgbClr val="BF7400"/>
                </a:solidFill>
                <a:ea typeface="Times New Roman" pitchFamily="18" charset="0"/>
                <a:cs typeface="Arial" pitchFamily="34" charset="0"/>
              </a:rPr>
              <a:t>Sassan Saatchi (NASA Jet Propulsion Laboratory)</a:t>
            </a:r>
            <a:endParaRPr lang="en-US" sz="1800" b="0" dirty="0" smtClean="0">
              <a:solidFill>
                <a:srgbClr val="BF7400"/>
              </a:solidFill>
              <a:cs typeface="Arial" pitchFamily="34" charset="0"/>
            </a:endParaRPr>
          </a:p>
          <a:p>
            <a:pPr marL="0" lvl="0" indent="0">
              <a:spcBef>
                <a:spcPct val="0"/>
              </a:spcBef>
              <a:buNone/>
            </a:pPr>
            <a:r>
              <a:rPr lang="en-US" sz="1800" b="0" dirty="0" smtClean="0">
                <a:solidFill>
                  <a:srgbClr val="BF7400"/>
                </a:solidFill>
                <a:ea typeface="Calibri" pitchFamily="34" charset="0"/>
                <a:cs typeface="Arial" pitchFamily="34" charset="0"/>
              </a:rPr>
              <a:t>Masanobu Shimada (Japan Aerospace Exploration Agency)</a:t>
            </a:r>
            <a:endParaRPr lang="en-US" sz="1800" b="0" dirty="0" smtClean="0">
              <a:solidFill>
                <a:srgbClr val="BF7400"/>
              </a:solidFill>
              <a:cs typeface="Arial" pitchFamily="34" charset="0"/>
            </a:endParaRPr>
          </a:p>
          <a:p>
            <a:pPr marL="0" lvl="0" indent="0">
              <a:spcBef>
                <a:spcPct val="0"/>
              </a:spcBef>
              <a:buNone/>
            </a:pPr>
            <a:endParaRPr lang="en-US" sz="800" dirty="0" smtClean="0">
              <a:solidFill>
                <a:srgbClr val="002569"/>
              </a:solidFill>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2569"/>
              </a:solidFill>
              <a:effectLst/>
              <a:cs typeface="Arial" pitchFamily="34" charset="0"/>
            </a:endParaRPr>
          </a:p>
        </p:txBody>
      </p:sp>
      <p:sp>
        <p:nvSpPr>
          <p:cNvPr id="5"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18853" y="9263"/>
            <a:ext cx="8220708" cy="967130"/>
          </a:xfrm>
        </p:spPr>
        <p:txBody>
          <a:bodyPr/>
          <a:lstStyle/>
          <a:p>
            <a:r>
              <a:rPr lang="en-US" altLang="ja-JP" dirty="0" smtClean="0">
                <a:latin typeface="Century Gothic" charset="0"/>
                <a:ea typeface="ＭＳ Ｐゴシック" charset="0"/>
                <a:cs typeface="ＭＳ Ｐゴシック" charset="0"/>
              </a:rPr>
              <a:t>Outline for Status Report</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415467" y="1622108"/>
            <a:ext cx="9145221" cy="4454602"/>
          </a:xfrm>
        </p:spPr>
        <p:txBody>
          <a:bodyPr/>
          <a:lstStyle/>
          <a:p>
            <a:r>
              <a:rPr lang="en-US" altLang="ja-JP" dirty="0" smtClean="0">
                <a:ea typeface="ＭＳ Ｐゴシック" charset="0"/>
                <a:cs typeface="ＭＳ Ｐゴシック" charset="0"/>
              </a:rPr>
              <a:t>Changes in CTF Leadership</a:t>
            </a:r>
          </a:p>
          <a:p>
            <a:endParaRPr lang="en-US" altLang="ja-JP" dirty="0" smtClean="0">
              <a:ea typeface="ＭＳ Ｐゴシック" charset="0"/>
              <a:cs typeface="ＭＳ Ｐゴシック" charset="0"/>
            </a:endParaRPr>
          </a:p>
          <a:p>
            <a:r>
              <a:rPr lang="en-US" altLang="ja-JP" dirty="0" smtClean="0">
                <a:ea typeface="ＭＳ Ｐゴシック" charset="0"/>
                <a:cs typeface="ＭＳ Ｐゴシック" charset="0"/>
              </a:rPr>
              <a:t>CTF Consultative Side Meeting after SIT-27 in La Jolla:  Summary report on discussions and inputs received</a:t>
            </a:r>
          </a:p>
          <a:p>
            <a:pPr>
              <a:buNone/>
            </a:pPr>
            <a:endParaRPr lang="en-US" altLang="ja-JP" dirty="0" smtClean="0">
              <a:ea typeface="ＭＳ Ｐゴシック" charset="0"/>
              <a:cs typeface="ＭＳ Ｐゴシック" charset="0"/>
            </a:endParaRPr>
          </a:p>
          <a:p>
            <a:r>
              <a:rPr lang="en-US" dirty="0" smtClean="0">
                <a:solidFill>
                  <a:srgbClr val="002569"/>
                </a:solidFill>
                <a:ea typeface="ＭＳ Ｐゴシック" charset="0"/>
                <a:cs typeface="ＭＳ Ｐゴシック" charset="0"/>
              </a:rPr>
              <a:t>Other CTF Activities and Milestones achieved since 25</a:t>
            </a:r>
            <a:r>
              <a:rPr lang="en-US" baseline="30000" dirty="0" smtClean="0">
                <a:solidFill>
                  <a:srgbClr val="002569"/>
                </a:solidFill>
                <a:ea typeface="ＭＳ Ｐゴシック" charset="0"/>
                <a:cs typeface="ＭＳ Ｐゴシック" charset="0"/>
              </a:rPr>
              <a:t>th</a:t>
            </a:r>
            <a:r>
              <a:rPr lang="en-US" dirty="0" smtClean="0">
                <a:solidFill>
                  <a:srgbClr val="002569"/>
                </a:solidFill>
                <a:ea typeface="ＭＳ Ｐゴシック" charset="0"/>
                <a:cs typeface="ＭＳ Ｐゴシック" charset="0"/>
              </a:rPr>
              <a:t>  CEOS Plenary in Lucca</a:t>
            </a:r>
          </a:p>
          <a:p>
            <a:pPr>
              <a:buNone/>
            </a:pPr>
            <a:endParaRPr lang="en-US" dirty="0" smtClean="0">
              <a:solidFill>
                <a:srgbClr val="002569"/>
              </a:solidFill>
              <a:ea typeface="ＭＳ Ｐゴシック" charset="0"/>
              <a:cs typeface="ＭＳ Ｐゴシック" charset="0"/>
            </a:endParaRPr>
          </a:p>
          <a:p>
            <a:r>
              <a:rPr lang="en-US" dirty="0" smtClean="0">
                <a:solidFill>
                  <a:srgbClr val="002569"/>
                </a:solidFill>
                <a:ea typeface="ＭＳ Ｐゴシック" charset="0"/>
                <a:cs typeface="ＭＳ Ｐゴシック" charset="0"/>
              </a:rPr>
              <a:t>Plans for completion of report: </a:t>
            </a:r>
            <a:r>
              <a:rPr lang="en-GB" i="1" dirty="0" smtClean="0"/>
              <a:t>CEOS Strategy for Carbon Observations from Space</a:t>
            </a:r>
            <a:endParaRPr lang="en-US" dirty="0" smtClean="0">
              <a:solidFill>
                <a:srgbClr val="002569"/>
              </a:solidFill>
              <a:ea typeface="ＭＳ Ｐゴシック" charset="0"/>
              <a:cs typeface="ＭＳ Ｐゴシック" charset="0"/>
            </a:endParaRPr>
          </a:p>
          <a:p>
            <a:pPr>
              <a:buNone/>
            </a:pPr>
            <a:endParaRPr lang="en-US" dirty="0" smtClean="0">
              <a:solidFill>
                <a:srgbClr val="002569"/>
              </a:solidFill>
              <a:ea typeface="ＭＳ Ｐゴシック" charset="0"/>
              <a:cs typeface="ＭＳ Ｐゴシック" charset="0"/>
            </a:endParaRP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318853" y="9263"/>
            <a:ext cx="8220708" cy="967130"/>
          </a:xfrm>
        </p:spPr>
        <p:txBody>
          <a:bodyPr/>
          <a:lstStyle/>
          <a:p>
            <a:r>
              <a:rPr lang="en-US" altLang="ja-JP" dirty="0" smtClean="0">
                <a:latin typeface="Century Gothic" charset="0"/>
                <a:ea typeface="ＭＳ Ｐゴシック" charset="0"/>
                <a:cs typeface="ＭＳ Ｐゴシック" charset="0"/>
              </a:rPr>
              <a:t>New Leadership for Carbon Task Force</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789925" y="1883044"/>
            <a:ext cx="8423525" cy="2769979"/>
          </a:xfrm>
        </p:spPr>
        <p:txBody>
          <a:bodyPr/>
          <a:lstStyle/>
          <a:p>
            <a:pPr marL="0" lvl="0" indent="0">
              <a:buNone/>
            </a:pPr>
            <a:r>
              <a:rPr lang="en-AU" sz="3200" dirty="0" smtClean="0"/>
              <a:t>In April 2012, Masakatsu Nakajima became the JAXA CTF Co-Chair after Takashi Moriyama’s retirement from JAXA. </a:t>
            </a: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81025" y="-2312"/>
            <a:ext cx="8423326" cy="986160"/>
          </a:xfrm>
        </p:spPr>
        <p:txBody>
          <a:bodyPr/>
          <a:lstStyle/>
          <a:p>
            <a:r>
              <a:rPr lang="en-US" altLang="ja-JP" dirty="0" smtClean="0">
                <a:latin typeface="Century Gothic" charset="0"/>
                <a:ea typeface="ＭＳ Ｐゴシック" charset="0"/>
                <a:cs typeface="ＭＳ Ｐゴシック" charset="0"/>
              </a:rPr>
              <a:t>CTF Consultative Side Meeting after SIT-27</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marL="0" indent="0">
              <a:buNone/>
            </a:pPr>
            <a:r>
              <a:rPr lang="en-US" sz="2000" dirty="0" smtClean="0"/>
              <a:t>CEOS agencies were invited to attend and/or send representatives to a consultative meeting to follow SIT-27 to provide feedback on the draft CTF report.</a:t>
            </a:r>
          </a:p>
          <a:p>
            <a:pPr marL="0" indent="0">
              <a:buNone/>
            </a:pPr>
            <a:endParaRPr lang="en-AU" sz="2000" dirty="0" smtClean="0">
              <a:solidFill>
                <a:srgbClr val="002569"/>
              </a:solidFill>
              <a:latin typeface="Tahoma" charset="0"/>
              <a:ea typeface="ＭＳ Ｐゴシック" charset="0"/>
              <a:cs typeface="ＭＳ Ｐゴシック" charset="0"/>
            </a:endParaRPr>
          </a:p>
          <a:p>
            <a:r>
              <a:rPr lang="en-AU" sz="2000" dirty="0" smtClean="0">
                <a:solidFill>
                  <a:srgbClr val="002569"/>
                </a:solidFill>
                <a:latin typeface="Tahoma" charset="0"/>
                <a:ea typeface="ＭＳ Ｐゴシック" charset="0"/>
                <a:cs typeface="ＭＳ Ｐゴシック" charset="0"/>
              </a:rPr>
              <a:t>Held on 29 March 2012 in La Jolla.</a:t>
            </a:r>
          </a:p>
          <a:p>
            <a:pPr>
              <a:buNone/>
            </a:pPr>
            <a:endParaRPr lang="en-AU" sz="2000" dirty="0" smtClean="0">
              <a:solidFill>
                <a:srgbClr val="002569"/>
              </a:solidFill>
              <a:latin typeface="Tahoma" charset="0"/>
              <a:ea typeface="ＭＳ Ｐゴシック" charset="0"/>
              <a:cs typeface="ＭＳ Ｐゴシック" charset="0"/>
            </a:endParaRPr>
          </a:p>
          <a:p>
            <a:r>
              <a:rPr lang="en-AU" sz="2000" dirty="0" smtClean="0">
                <a:solidFill>
                  <a:srgbClr val="002569"/>
                </a:solidFill>
                <a:latin typeface="Tahoma" charset="0"/>
                <a:ea typeface="ＭＳ Ｐゴシック" charset="0"/>
                <a:cs typeface="ＭＳ Ｐゴシック" charset="0"/>
              </a:rPr>
              <a:t>Attended by ~20 people, representing ~12 different CEOS agencies  (CNES, ISRO, ESA, JAXA, NASA, CMA, NOAA, USGS, Canada) and groups (WG or VC) and members of the CTF’s writing and executive teams.</a:t>
            </a:r>
          </a:p>
          <a:p>
            <a:pPr>
              <a:buNone/>
            </a:pPr>
            <a:endParaRPr lang="en-AU" sz="2000" dirty="0" smtClean="0">
              <a:solidFill>
                <a:srgbClr val="002569"/>
              </a:solidFill>
              <a:latin typeface="Tahoma" charset="0"/>
              <a:ea typeface="ＭＳ Ｐゴシック" charset="0"/>
              <a:cs typeface="ＭＳ Ｐゴシック" charset="0"/>
            </a:endParaRPr>
          </a:p>
          <a:p>
            <a:r>
              <a:rPr lang="en-AU" sz="2000" dirty="0" smtClean="0">
                <a:solidFill>
                  <a:srgbClr val="002569"/>
                </a:solidFill>
                <a:latin typeface="Tahoma" charset="0"/>
                <a:ea typeface="ＭＳ Ｐゴシック" charset="0"/>
                <a:cs typeface="ＭＳ Ｐゴシック" charset="0"/>
              </a:rPr>
              <a:t>Followed by CTF executive team and authors meeting on morning of 30 March 2012 to plan next steps.</a:t>
            </a:r>
            <a:endParaRPr lang="en-AU" sz="1800" dirty="0">
              <a:solidFill>
                <a:srgbClr val="002569"/>
              </a:solidFill>
              <a:latin typeface="Tahoma" charset="0"/>
              <a:ea typeface="ＭＳ Ｐゴシック" charset="0"/>
              <a:cs typeface="ＭＳ Ｐゴシック" charset="0"/>
            </a:endParaRP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88259" y="6414247"/>
            <a:ext cx="860612" cy="44375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0000"/>
              </a:solidFill>
              <a:effectLst/>
              <a:latin typeface="Tahoma" pitchFamily="34" charset="0"/>
            </a:endParaRPr>
          </a:p>
        </p:txBody>
      </p:sp>
      <p:sp>
        <p:nvSpPr>
          <p:cNvPr id="2" name="Title 1"/>
          <p:cNvSpPr>
            <a:spLocks noGrp="1"/>
          </p:cNvSpPr>
          <p:nvPr>
            <p:ph type="title"/>
          </p:nvPr>
        </p:nvSpPr>
        <p:spPr>
          <a:xfrm>
            <a:off x="57875" y="-179494"/>
            <a:ext cx="9150350" cy="941387"/>
          </a:xfrm>
        </p:spPr>
        <p:txBody>
          <a:bodyPr/>
          <a:lstStyle/>
          <a:p>
            <a:r>
              <a:rPr lang="en-US" dirty="0" smtClean="0"/>
              <a:t/>
            </a:r>
            <a:br>
              <a:rPr lang="en-US" dirty="0" smtClean="0"/>
            </a:br>
            <a:r>
              <a:rPr lang="en-AU" dirty="0" smtClean="0"/>
              <a:t>CEOS Carbon Task Force Consultative Meeting</a:t>
            </a:r>
            <a:r>
              <a:rPr lang="en-US" dirty="0" smtClean="0"/>
              <a:t> -- </a:t>
            </a:r>
            <a:r>
              <a:rPr lang="en-AU" dirty="0" smtClean="0"/>
              <a:t>Agenda</a:t>
            </a:r>
            <a:endParaRPr lang="en-US" dirty="0"/>
          </a:p>
        </p:txBody>
      </p:sp>
      <p:sp>
        <p:nvSpPr>
          <p:cNvPr id="1025" name="Rectangle 1"/>
          <p:cNvSpPr>
            <a:spLocks noGrp="1" noChangeArrowheads="1"/>
          </p:cNvSpPr>
          <p:nvPr>
            <p:ph idx="1"/>
          </p:nvPr>
        </p:nvSpPr>
        <p:spPr bwMode="auto">
          <a:xfrm>
            <a:off x="28522" y="1621611"/>
            <a:ext cx="987747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None/>
            </a:pPr>
            <a:r>
              <a:rPr lang="en-AU" sz="2000" i="1" dirty="0" smtClean="0"/>
              <a:t>Thursday 29</a:t>
            </a:r>
            <a:r>
              <a:rPr lang="en-AU" sz="2000" i="1" baseline="30000" dirty="0" smtClean="0"/>
              <a:t>th</a:t>
            </a:r>
            <a:endParaRPr lang="en-US" sz="2000" dirty="0" smtClean="0"/>
          </a:p>
          <a:p>
            <a:pPr>
              <a:buNone/>
            </a:pPr>
            <a:r>
              <a:rPr lang="en-AU" sz="2000" dirty="0" smtClean="0"/>
              <a:t>	09:00	Introductions, Welcome, and Meeting Objectives</a:t>
            </a:r>
            <a:endParaRPr lang="en-US" sz="2000" dirty="0" smtClean="0"/>
          </a:p>
          <a:p>
            <a:pPr>
              <a:buNone/>
            </a:pPr>
            <a:r>
              <a:rPr lang="en-AU" sz="2000" dirty="0" smtClean="0"/>
              <a:t>	09:15	CEOS Carbon Strategy Background, Objectives and Schedule </a:t>
            </a:r>
            <a:endParaRPr lang="en-US" sz="2000" dirty="0" smtClean="0"/>
          </a:p>
          <a:p>
            <a:pPr>
              <a:buNone/>
            </a:pPr>
            <a:r>
              <a:rPr lang="en-AU" sz="2000" dirty="0" smtClean="0"/>
              <a:t>	09:30	Atmosphere Chapter Overview and Status</a:t>
            </a:r>
            <a:endParaRPr lang="en-US" sz="2000" dirty="0" smtClean="0"/>
          </a:p>
          <a:p>
            <a:pPr>
              <a:buNone/>
            </a:pPr>
            <a:r>
              <a:rPr lang="en-AU" sz="2000" dirty="0" smtClean="0"/>
              <a:t>	10:00	Land Chapter Overview and Status</a:t>
            </a:r>
            <a:endParaRPr lang="en-US" sz="2000" dirty="0" smtClean="0"/>
          </a:p>
          <a:p>
            <a:pPr>
              <a:buNone/>
            </a:pPr>
            <a:r>
              <a:rPr lang="en-AU" sz="2000" i="1" dirty="0" smtClean="0"/>
              <a:t>	10:30	Break</a:t>
            </a:r>
            <a:endParaRPr lang="en-US" sz="2000" dirty="0" smtClean="0"/>
          </a:p>
          <a:p>
            <a:pPr>
              <a:buNone/>
            </a:pPr>
            <a:r>
              <a:rPr lang="en-AU" sz="2000" dirty="0" smtClean="0"/>
              <a:t>	10:45	Ocean Chapter Overview and Status</a:t>
            </a:r>
            <a:endParaRPr lang="en-US" sz="2000" dirty="0" smtClean="0"/>
          </a:p>
          <a:p>
            <a:pPr>
              <a:buNone/>
            </a:pPr>
            <a:r>
              <a:rPr lang="en-AU" sz="2000" dirty="0" smtClean="0"/>
              <a:t>	11:15	Integration Chapter Overview and Status</a:t>
            </a:r>
            <a:endParaRPr lang="en-US" sz="2000" dirty="0" smtClean="0"/>
          </a:p>
          <a:p>
            <a:pPr>
              <a:buNone/>
            </a:pPr>
            <a:r>
              <a:rPr lang="en-AU" sz="2000" dirty="0" smtClean="0"/>
              <a:t>	11:30	</a:t>
            </a:r>
            <a:r>
              <a:rPr lang="en-US" sz="2000" dirty="0" smtClean="0"/>
              <a:t>CEOS Agency Comments and Discussion</a:t>
            </a:r>
          </a:p>
          <a:p>
            <a:pPr>
              <a:buNone/>
            </a:pPr>
            <a:r>
              <a:rPr lang="en-AU" sz="2000" i="1" dirty="0" smtClean="0"/>
              <a:t>	12:15	Lunch</a:t>
            </a:r>
          </a:p>
          <a:p>
            <a:pPr>
              <a:buNone/>
            </a:pPr>
            <a:r>
              <a:rPr lang="en-AU" sz="2000" dirty="0" smtClean="0"/>
              <a:t>	13:45 	Draft Recommendations &amp; Specific Questions</a:t>
            </a:r>
            <a:endParaRPr lang="en-US" sz="2000" dirty="0" smtClean="0"/>
          </a:p>
          <a:p>
            <a:pPr>
              <a:buNone/>
            </a:pPr>
            <a:r>
              <a:rPr lang="en-AU" sz="2000" dirty="0" smtClean="0"/>
              <a:t>	14:45	Further Discussion</a:t>
            </a:r>
            <a:r>
              <a:rPr lang="en-US" sz="2000" dirty="0" smtClean="0"/>
              <a:t> &amp; </a:t>
            </a:r>
            <a:r>
              <a:rPr lang="en-AU" sz="2000" dirty="0" smtClean="0"/>
              <a:t>Steps Required for Report Completion</a:t>
            </a:r>
            <a:endParaRPr lang="en-US" sz="1800" dirty="0" smtClean="0"/>
          </a:p>
          <a:p>
            <a:pPr>
              <a:buNone/>
            </a:pPr>
            <a:r>
              <a:rPr lang="en-AU" sz="2000" dirty="0" smtClean="0"/>
              <a:t>	16:30	Adjourn</a:t>
            </a:r>
            <a:endParaRPr lang="en-US" sz="2000" dirty="0"/>
          </a:p>
        </p:txBody>
      </p:sp>
      <p:sp>
        <p:nvSpPr>
          <p:cNvPr id="5"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8893" y="32510"/>
            <a:ext cx="8220708" cy="967130"/>
          </a:xfrm>
        </p:spPr>
        <p:txBody>
          <a:bodyPr/>
          <a:lstStyle/>
          <a:p>
            <a:r>
              <a:rPr lang="en-US" altLang="ja-JP" dirty="0">
                <a:latin typeface="Century Gothic" charset="0"/>
                <a:ea typeface="ＭＳ Ｐゴシック" charset="0"/>
                <a:cs typeface="ＭＳ Ｐゴシック" charset="0"/>
              </a:rPr>
              <a:t>Key </a:t>
            </a:r>
            <a:r>
              <a:rPr lang="en-US" altLang="ja-JP" dirty="0" smtClean="0">
                <a:latin typeface="Century Gothic" charset="0"/>
                <a:ea typeface="ＭＳ Ｐゴシック" charset="0"/>
                <a:cs typeface="ＭＳ Ｐゴシック" charset="0"/>
              </a:rPr>
              <a:t>Inputs / Recommendations from CTF Consultative Meeting at SIT-27</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343143"/>
            <a:ext cx="9653954" cy="5297731"/>
          </a:xfrm>
        </p:spPr>
        <p:txBody>
          <a:bodyPr/>
          <a:lstStyle/>
          <a:p>
            <a:pPr marL="0" indent="0">
              <a:buNone/>
            </a:pPr>
            <a:r>
              <a:rPr lang="en-US" sz="2000" dirty="0" smtClean="0"/>
              <a:t>Overall, the feedback on the draft report was positive and very constructive.  It was made clear there was still much to be done in terms of integrating the document, crafting the recommendations / actions, and making the report structure and content more consistent throughout.  </a:t>
            </a:r>
          </a:p>
          <a:p>
            <a:pPr>
              <a:buNone/>
            </a:pPr>
            <a:endParaRPr lang="en-US" sz="1000" dirty="0" smtClean="0"/>
          </a:p>
          <a:p>
            <a:pPr>
              <a:buNone/>
            </a:pPr>
            <a:r>
              <a:rPr lang="en-US" sz="2000" dirty="0" smtClean="0"/>
              <a:t>Main Messages Received (in no particular order):</a:t>
            </a:r>
          </a:p>
          <a:p>
            <a:pPr>
              <a:buNone/>
            </a:pPr>
            <a:r>
              <a:rPr lang="en-US" sz="1000" dirty="0" smtClean="0"/>
              <a:t> </a:t>
            </a:r>
          </a:p>
          <a:p>
            <a:pPr lvl="0"/>
            <a:r>
              <a:rPr lang="en-US" sz="1800" dirty="0" smtClean="0"/>
              <a:t>An expanded Introduction section and/or Forward is desired.  It must state explicitly the intended purpose and audience.  (consensus: it is for CEOS)</a:t>
            </a:r>
          </a:p>
          <a:p>
            <a:pPr lvl="0"/>
            <a:r>
              <a:rPr lang="en-US" sz="1800" dirty="0" smtClean="0"/>
              <a:t>The coordination role of CEOS must be kept in mind when developing and framing recommendations/actions in the report.</a:t>
            </a:r>
          </a:p>
          <a:p>
            <a:pPr lvl="0"/>
            <a:r>
              <a:rPr lang="en-US" sz="1800" dirty="0" smtClean="0"/>
              <a:t>CEOS would welcome recommendations that identify the group (e.g., Virtual Constellation, CEOS Working Group, CEOS Plenary) or agency best-suited to take responsibility for an action -- if they are willing to accept the action.</a:t>
            </a:r>
          </a:p>
          <a:p>
            <a:pPr lvl="0"/>
            <a:r>
              <a:rPr lang="en-US" sz="1800" dirty="0" smtClean="0"/>
              <a:t>The GEO Carbon Strategy document presents extensive science requirements with insufficient prioritization and/or realism. The CEOS response must strive to provide a greater sense of priority and realism to its recommendations.  </a:t>
            </a:r>
            <a:endParaRPr lang="en-US" sz="1800" dirty="0"/>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8893" y="32510"/>
            <a:ext cx="8220708" cy="967130"/>
          </a:xfrm>
        </p:spPr>
        <p:txBody>
          <a:bodyPr/>
          <a:lstStyle/>
          <a:p>
            <a:r>
              <a:rPr lang="en-US" altLang="ja-JP" dirty="0">
                <a:latin typeface="Century Gothic" charset="0"/>
                <a:ea typeface="ＭＳ Ｐゴシック" charset="0"/>
                <a:cs typeface="ＭＳ Ｐゴシック" charset="0"/>
              </a:rPr>
              <a:t>Key </a:t>
            </a:r>
            <a:r>
              <a:rPr lang="en-US" altLang="ja-JP" dirty="0" smtClean="0">
                <a:latin typeface="Century Gothic" charset="0"/>
                <a:ea typeface="ＭＳ Ｐゴシック" charset="0"/>
                <a:cs typeface="ＭＳ Ｐゴシック" charset="0"/>
              </a:rPr>
              <a:t>Inputs / Recommendations from CTF Consultative Meeting at SIT-27 (2)</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a:buNone/>
            </a:pPr>
            <a:r>
              <a:rPr lang="en-US" sz="2000" dirty="0" smtClean="0"/>
              <a:t>Main Messages Received (cont.):</a:t>
            </a:r>
          </a:p>
          <a:p>
            <a:pPr>
              <a:buNone/>
            </a:pPr>
            <a:r>
              <a:rPr lang="en-US" sz="1000" dirty="0" smtClean="0"/>
              <a:t> </a:t>
            </a:r>
          </a:p>
          <a:p>
            <a:pPr lvl="0"/>
            <a:r>
              <a:rPr lang="en-US" sz="1800" dirty="0" smtClean="0"/>
              <a:t>The report should capture and give greater attention to the interfaces and interactions among domains (land-ocean, ocean-atmosphere, atmosphere-land, land-ocean-atmosphere).  </a:t>
            </a:r>
          </a:p>
          <a:p>
            <a:r>
              <a:rPr lang="en-US" sz="1800" dirty="0" smtClean="0"/>
              <a:t>The Land chapter needs to more explicitly link the measurements detailed in the chapter to carbon cycle information requirements. Greater explanation and prioritization are needed.  </a:t>
            </a:r>
          </a:p>
          <a:p>
            <a:pPr lvl="0"/>
            <a:r>
              <a:rPr lang="en-US" sz="1800" dirty="0" smtClean="0"/>
              <a:t>The Land chapter is heavily focused on microwave remote sensing and requires a more balanced approach, with appropriate treatment of </a:t>
            </a:r>
            <a:r>
              <a:rPr lang="en-US" sz="1800" dirty="0" err="1" smtClean="0"/>
              <a:t>lidar</a:t>
            </a:r>
            <a:r>
              <a:rPr lang="en-US" sz="1800" dirty="0" smtClean="0"/>
              <a:t> and multispectral optical approaches.  It was suggested that adding authors with such expertise to the Land chapter would be the most effective solution.  </a:t>
            </a:r>
          </a:p>
          <a:p>
            <a:pPr lvl="0"/>
            <a:r>
              <a:rPr lang="en-US" sz="1800" dirty="0" smtClean="0"/>
              <a:t>The Ocean chapter may need to pay more attention to needs for coastal observations.</a:t>
            </a:r>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6"/>
          <p:cNvSpPr>
            <a:spLocks noGrp="1" noChangeArrowheads="1"/>
          </p:cNvSpPr>
          <p:nvPr>
            <p:ph type="title"/>
          </p:nvPr>
        </p:nvSpPr>
        <p:spPr>
          <a:xfrm>
            <a:off x="8893" y="32510"/>
            <a:ext cx="8220708" cy="967130"/>
          </a:xfrm>
        </p:spPr>
        <p:txBody>
          <a:bodyPr/>
          <a:lstStyle/>
          <a:p>
            <a:r>
              <a:rPr lang="en-US" altLang="ja-JP" dirty="0">
                <a:latin typeface="Century Gothic" charset="0"/>
                <a:ea typeface="ＭＳ Ｐゴシック" charset="0"/>
                <a:cs typeface="ＭＳ Ｐゴシック" charset="0"/>
              </a:rPr>
              <a:t>Key </a:t>
            </a:r>
            <a:r>
              <a:rPr lang="en-US" altLang="ja-JP" dirty="0" smtClean="0">
                <a:latin typeface="Century Gothic" charset="0"/>
                <a:ea typeface="ＭＳ Ｐゴシック" charset="0"/>
                <a:cs typeface="ＭＳ Ｐゴシック" charset="0"/>
              </a:rPr>
              <a:t>Inputs / Recommendations from CTF Consultative Meeting at SIT-27 (3)</a:t>
            </a:r>
            <a:endParaRPr lang="en-US" altLang="ja-JP" sz="2800" dirty="0">
              <a:latin typeface="Century Gothic" charset="0"/>
              <a:ea typeface="ＭＳ Ｐゴシック" charset="0"/>
              <a:cs typeface="ＭＳ Ｐゴシック" charset="0"/>
            </a:endParaRPr>
          </a:p>
        </p:txBody>
      </p:sp>
      <p:sp>
        <p:nvSpPr>
          <p:cNvPr id="7170" name="Rectangle 17"/>
          <p:cNvSpPr>
            <a:spLocks noGrp="1" noChangeArrowheads="1"/>
          </p:cNvSpPr>
          <p:nvPr>
            <p:ph type="body" idx="1"/>
          </p:nvPr>
        </p:nvSpPr>
        <p:spPr>
          <a:xfrm>
            <a:off x="105508" y="1428382"/>
            <a:ext cx="9653954" cy="5297731"/>
          </a:xfrm>
        </p:spPr>
        <p:txBody>
          <a:bodyPr/>
          <a:lstStyle/>
          <a:p>
            <a:pPr>
              <a:buNone/>
            </a:pPr>
            <a:r>
              <a:rPr lang="en-US" sz="2000" dirty="0" smtClean="0"/>
              <a:t>Main Messages Received (cont.):</a:t>
            </a:r>
          </a:p>
          <a:p>
            <a:pPr>
              <a:buNone/>
            </a:pPr>
            <a:r>
              <a:rPr lang="en-US" sz="1000" dirty="0" smtClean="0"/>
              <a:t> </a:t>
            </a:r>
          </a:p>
          <a:p>
            <a:pPr lvl="0"/>
            <a:r>
              <a:rPr lang="en-US" sz="1800" dirty="0" smtClean="0"/>
              <a:t>The report needs to better document the sources and scientific/societal rationales for the measurement requirements detailed in the chapters. For the sources of measurement requirements to meet societal needs for carbon monitoring, the writing team needs to cite available documents.  Requirements in support of policy must be documented.  If assumptions are made, they must be stated. </a:t>
            </a:r>
          </a:p>
          <a:p>
            <a:pPr lvl="0"/>
            <a:r>
              <a:rPr lang="en-US" sz="1800" dirty="0" smtClean="0"/>
              <a:t>The report should put greater emphasis throughout on documenting and quantifying uncertainties in measurements and data products.</a:t>
            </a:r>
          </a:p>
          <a:p>
            <a:pPr lvl="0"/>
            <a:r>
              <a:rPr lang="en-US" sz="1800" dirty="0" smtClean="0"/>
              <a:t>The report should strive to make clearer links to the climatic and hydrological measurements needed in support of carbon analyses (e.g., winds for mixing in the ocean, water balance for vegetation).  It might be sufficient to provide a color-coded table to highlight these important dependencies.</a:t>
            </a:r>
          </a:p>
          <a:p>
            <a:pPr lvl="0"/>
            <a:endParaRPr lang="en-US" sz="1800" dirty="0" smtClean="0"/>
          </a:p>
          <a:p>
            <a:pPr lvl="0"/>
            <a:endParaRPr lang="en-US" sz="1800" dirty="0" smtClean="0"/>
          </a:p>
          <a:p>
            <a:pPr lvl="0"/>
            <a:endParaRPr lang="en-US" sz="1800" dirty="0"/>
          </a:p>
        </p:txBody>
      </p:sp>
      <p:sp>
        <p:nvSpPr>
          <p:cNvPr id="4" name="Footer Placeholder 9"/>
          <p:cNvSpPr txBox="1">
            <a:spLocks/>
          </p:cNvSpPr>
          <p:nvPr/>
        </p:nvSpPr>
        <p:spPr>
          <a:xfrm>
            <a:off x="2601425" y="6481822"/>
            <a:ext cx="4748514" cy="35302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The 26</a:t>
            </a:r>
            <a:r>
              <a:rPr kumimoji="0" lang="en-US" sz="1200" b="1" i="0" u="none" strike="noStrike" kern="1200" cap="none" spc="0" normalizeH="0" baseline="30000" noProof="0" dirty="0" smtClean="0">
                <a:ln>
                  <a:noFill/>
                </a:ln>
                <a:effectLst/>
                <a:uLnTx/>
                <a:uFillTx/>
                <a:latin typeface="Book Antiqua" pitchFamily="18" charset="0"/>
                <a:ea typeface="ＭＳ Ｐゴシック" charset="0"/>
                <a:cs typeface="ＭＳ Ｐゴシック" charset="0"/>
              </a:rPr>
              <a:t>th</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CEOS Plenary – </a:t>
            </a:r>
            <a:r>
              <a:rPr kumimoji="0" lang="en-US" sz="1200" b="1" i="0" u="none" strike="noStrike" kern="1200" cap="none" spc="0" normalizeH="0" baseline="0" noProof="0" dirty="0" err="1" smtClean="0">
                <a:ln>
                  <a:noFill/>
                </a:ln>
                <a:effectLst/>
                <a:uLnTx/>
                <a:uFillTx/>
                <a:latin typeface="Book Antiqua" pitchFamily="18" charset="0"/>
                <a:ea typeface="ＭＳ Ｐゴシック" charset="0"/>
                <a:cs typeface="ＭＳ Ｐゴシック" charset="0"/>
              </a:rPr>
              <a:t>Bengaluru</a:t>
            </a:r>
            <a:r>
              <a:rPr kumimoji="0" lang="en-US" sz="1200" b="1" i="0" u="none" strike="noStrike" kern="1200" cap="none" spc="0" normalizeH="0" baseline="0" noProof="0" dirty="0" smtClean="0">
                <a:ln>
                  <a:noFill/>
                </a:ln>
                <a:effectLst/>
                <a:uLnTx/>
                <a:uFillTx/>
                <a:latin typeface="Book Antiqua" pitchFamily="18" charset="0"/>
                <a:ea typeface="ＭＳ Ｐゴシック" charset="0"/>
                <a:cs typeface="ＭＳ Ｐゴシック" charset="0"/>
              </a:rPr>
              <a:t>, India - 24-27 October, 2012</a:t>
            </a:r>
            <a:endParaRPr kumimoji="0" lang="en-US" sz="1200" b="1" i="0" u="none" strike="noStrike" kern="1200" cap="none" spc="0" normalizeH="0" baseline="0" noProof="0" dirty="0">
              <a:ln>
                <a:noFill/>
              </a:ln>
              <a:effectLst/>
              <a:uLnTx/>
              <a:uFillTx/>
              <a:latin typeface="Tahoma" charset="0"/>
              <a:ea typeface="ＭＳ Ｐゴシック" charset="0"/>
              <a:cs typeface="ＭＳ Ｐゴシック"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34855</TotalTime>
  <Words>2072</Words>
  <Application>Microsoft Office PowerPoint</Application>
  <PresentationFormat>A4 Paper (210x297 mm)</PresentationFormat>
  <Paragraphs>210</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1_EUM_template_v03</vt:lpstr>
      <vt:lpstr>The CEOS Carbon Task Force Report </vt:lpstr>
      <vt:lpstr>CEOS Response to the GEO Carbon  Strategy</vt:lpstr>
      <vt:lpstr>Outline for Status Report</vt:lpstr>
      <vt:lpstr>New Leadership for Carbon Task Force</vt:lpstr>
      <vt:lpstr>CTF Consultative Side Meeting after SIT-27</vt:lpstr>
      <vt:lpstr> CEOS Carbon Task Force Consultative Meeting -- Agenda</vt:lpstr>
      <vt:lpstr>Key Inputs / Recommendations from CTF Consultative Meeting at SIT-27</vt:lpstr>
      <vt:lpstr>Key Inputs / Recommendations from CTF Consultative Meeting at SIT-27 (2)</vt:lpstr>
      <vt:lpstr>Key Inputs / Recommendations from CTF Consultative Meeting at SIT-27 (3)</vt:lpstr>
      <vt:lpstr>Key Inputs / Recommendations from CTF Consultative Meeting at SIT-27 (4)</vt:lpstr>
      <vt:lpstr>Key Milestones Since 25th CEOS Plenary </vt:lpstr>
      <vt:lpstr>Key Milestones Since 25th CEOS Plenary </vt:lpstr>
      <vt:lpstr>Key Milestones Since CEOS SIT-27: Chapters </vt:lpstr>
      <vt:lpstr>Slide 14</vt:lpstr>
      <vt:lpstr>Plans for completion of report: CEOS Strategy for Carbon Observations from Space</vt:lpstr>
      <vt:lpstr>Plans for completion of report: : Reviewing &amp; Vetting the Final Draft</vt:lpstr>
      <vt:lpstr>Plans for completion of report: : Reviewing &amp; Vetting the Final Draft</vt:lpstr>
      <vt:lpstr> </vt:lpstr>
      <vt:lpstr> </vt:lpstr>
      <vt:lpstr>Rationale</vt:lpstr>
      <vt:lpstr>CEOS Response to the GEO Carbon  Strategy: Approach to Report</vt:lpstr>
      <vt:lpstr>Outline and Leads for CTF Report</vt:lpstr>
      <vt:lpstr>Domain Chapter Authors</vt:lpstr>
      <vt:lpstr>Domain Chapter Authors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CEOS Strategy for Carbon Observations from Space</dc:title>
  <dc:creator>Wickland, Diane E. (HQ-DK000)</dc:creator>
  <cp:lastModifiedBy>dwicklan</cp:lastModifiedBy>
  <cp:revision>1187</cp:revision>
  <cp:lastPrinted>2006-03-06T14:11:17Z</cp:lastPrinted>
  <dcterms:created xsi:type="dcterms:W3CDTF">2010-09-20T04:20:25Z</dcterms:created>
  <dcterms:modified xsi:type="dcterms:W3CDTF">2012-10-19T13:17:40Z</dcterms:modified>
</cp:coreProperties>
</file>