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theme/theme2.xml" ContentType="application/vnd.openxmlformats-officedocument.theme+xml"/>
  <Override PartName="/ppt/theme/theme4.xml" ContentType="application/vnd.openxmlformats-officedocument.theme+xml"/>
  <Override PartName="/ppt/notesSlides/notesSlide11.xml" ContentType="application/vnd.openxmlformats-officedocument.presentationml.notesSlide+xml"/>
  <Override PartName="/ppt/slides/slide2.xml" ContentType="application/vnd.openxmlformats-officedocument.presentationml.slide+xml"/>
  <Override PartName="/docProps/app.xml" ContentType="application/vnd.openxmlformats-officedocument.extended-properties+xml"/>
  <Override PartName="/ppt/notesSlides/notesSlide9.xml" ContentType="application/vnd.openxmlformats-officedocument.presentationml.notesSlide+xml"/>
  <Override PartName="/ppt/slides/slide11.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notesSlides/notesSlide4.xml" ContentType="application/vnd.openxmlformats-officedocument.presentationml.notesSlide+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14.xml" ContentType="application/vnd.openxmlformats-officedocument.presentationml.slide+xml"/>
  <Override PartName="/ppt/notesSlides/notesSlide6.xml" ContentType="application/vnd.openxmlformats-officedocument.presentationml.notes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docProps/core.xml" ContentType="application/vnd.openxmlformats-package.core-properties+xml"/>
  <Override PartName="/ppt/slides/slide8.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Override PartName="/ppt/slideMasters/slideMaster2.xml" ContentType="application/vnd.openxmlformats-officedocument.presentationml.slideMaster+xml"/>
  <Override PartName="/ppt/notesSlides/notesSlide10.xml" ContentType="application/vnd.openxmlformats-officedocument.presentationml.notesSlide+xml"/>
  <Override PartName="/ppt/slides/slide9.xml" ContentType="application/vnd.openxmlformats-officedocument.presentationml.slide+xml"/>
  <Default Extension="rels" ContentType="application/vnd.openxmlformats-package.relationships+xml"/>
  <Override PartName="/ppt/slides/slide6.xml" ContentType="application/vnd.openxmlformats-officedocument.presentationml.slide+xml"/>
  <Override PartName="/ppt/slides/slide16.xml" ContentType="application/vnd.openxmlformats-officedocument.presentationml.slide+xml"/>
  <Override PartName="/ppt/slideLayouts/slideLayout12.xml" ContentType="application/vnd.openxmlformats-officedocument.presentationml.slideLayout+xml"/>
  <Override PartName="/ppt/slides/slide19.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2" Type="http://schemas.openxmlformats.org/package/2006/relationships/metadata/core-properties" Target="docProps/core.xml"/><Relationship Id="rId3" Type="http://schemas.openxmlformats.org/officeDocument/2006/relationships/extended-properties" Target="docProps/app.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 id="2147483660" r:id="rId2"/>
  </p:sldMasterIdLst>
  <p:notesMasterIdLst>
    <p:notesMasterId r:id="rId24"/>
  </p:notesMasterIdLst>
  <p:handoutMasterIdLst>
    <p:handoutMasterId r:id="rId25"/>
  </p:handoutMasterIdLst>
  <p:sldIdLst>
    <p:sldId id="256" r:id="rId3"/>
    <p:sldId id="265" r:id="rId4"/>
    <p:sldId id="269" r:id="rId5"/>
    <p:sldId id="270" r:id="rId6"/>
    <p:sldId id="271" r:id="rId7"/>
    <p:sldId id="294" r:id="rId8"/>
    <p:sldId id="279" r:id="rId9"/>
    <p:sldId id="280" r:id="rId10"/>
    <p:sldId id="281" r:id="rId11"/>
    <p:sldId id="282" r:id="rId12"/>
    <p:sldId id="283" r:id="rId13"/>
    <p:sldId id="284" r:id="rId14"/>
    <p:sldId id="285" r:id="rId15"/>
    <p:sldId id="286" r:id="rId16"/>
    <p:sldId id="287" r:id="rId17"/>
    <p:sldId id="288" r:id="rId18"/>
    <p:sldId id="289" r:id="rId19"/>
    <p:sldId id="290" r:id="rId20"/>
    <p:sldId id="291" r:id="rId21"/>
    <p:sldId id="292" r:id="rId22"/>
    <p:sldId id="293" r:id="rId23"/>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0000FF"/>
    <a:srgbClr val="CC0000"/>
  </p:clrMru>
  <p:extLst>
    <p:ext uri="{E76CE94A-603C-4142-B9EB-6D1370010A27}">
      <p14:discardImageEditData xmlns="" xmlns:p14="http://schemas.microsoft.com/office/powerpoint/2010/main" xmlns:mv="urn:schemas-microsoft-com:mac:vml" xmlns:mc="http://schemas.openxmlformats.org/markup-compatibility/2006" xmlns:p="http://schemas.openxmlformats.org/presentationml/2006/main" xmlns:r="http://schemas.openxmlformats.org/officeDocument/2006/relationships" xmlns:a="http://schemas.openxmlformats.org/drawingml/2006/main" val="0"/>
    </p:ext>
    <p:ext uri="{D31A062A-798A-4329-ABDD-BBA856620510}">
      <p14:defaultImageDpi xmlns="" xmlns:p14="http://schemas.microsoft.com/office/powerpoint/2010/main" xmlns:mv="urn:schemas-microsoft-com:mac:vml" xmlns:mc="http://schemas.openxmlformats.org/markup-compatibility/2006" xmlns:p="http://schemas.openxmlformats.org/presentationml/2006/main" xmlns:r="http://schemas.openxmlformats.org/officeDocument/2006/relationships" xmlns:a="http://schemas.openxmlformats.org/drawingml/2006/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150" d="100"/>
          <a:sy n="150" d="100"/>
        </p:scale>
        <p:origin x="-115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7" Type="http://schemas.openxmlformats.org/officeDocument/2006/relationships/slide" Target="slides/slide5.xml"/><Relationship Id="rId1" Type="http://schemas.openxmlformats.org/officeDocument/2006/relationships/slideMaster" Target="slideMasters/slideMaster1.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8" Type="http://schemas.openxmlformats.org/officeDocument/2006/relationships/slide" Target="slides/slide6.xml"/><Relationship Id="rId13" Type="http://schemas.openxmlformats.org/officeDocument/2006/relationships/slide" Target="slides/slide11.xml"/><Relationship Id="rId10" Type="http://schemas.openxmlformats.org/officeDocument/2006/relationships/slide" Target="slides/slide8.xml"/><Relationship Id="rId12" Type="http://schemas.openxmlformats.org/officeDocument/2006/relationships/slide" Target="slides/slide10.xml"/><Relationship Id="rId17" Type="http://schemas.openxmlformats.org/officeDocument/2006/relationships/slide" Target="slides/slide15.xml"/><Relationship Id="rId9" Type="http://schemas.openxmlformats.org/officeDocument/2006/relationships/slide" Target="slides/slide7.xml"/><Relationship Id="rId18" Type="http://schemas.openxmlformats.org/officeDocument/2006/relationships/slide" Target="slides/slide16.xml"/><Relationship Id="rId3" Type="http://schemas.openxmlformats.org/officeDocument/2006/relationships/slide" Target="slides/slide1.xml"/><Relationship Id="rId27" Type="http://schemas.openxmlformats.org/officeDocument/2006/relationships/presProps" Target="presProps.xml"/><Relationship Id="rId14" Type="http://schemas.openxmlformats.org/officeDocument/2006/relationships/slide" Target="slides/slide12.xml"/><Relationship Id="rId23" Type="http://schemas.openxmlformats.org/officeDocument/2006/relationships/slide" Target="slides/slide21.xml"/><Relationship Id="rId4" Type="http://schemas.openxmlformats.org/officeDocument/2006/relationships/slide" Target="slides/slide2.xml"/><Relationship Id="rId28" Type="http://schemas.openxmlformats.org/officeDocument/2006/relationships/viewProps" Target="viewProps.xml"/><Relationship Id="rId26" Type="http://schemas.openxmlformats.org/officeDocument/2006/relationships/printerSettings" Target="printerSettings/printerSettings1.bin"/><Relationship Id="rId30" Type="http://schemas.openxmlformats.org/officeDocument/2006/relationships/tableStyles" Target="tableStyles.xml"/><Relationship Id="rId11" Type="http://schemas.openxmlformats.org/officeDocument/2006/relationships/slide" Target="slides/slide9.xml"/><Relationship Id="rId29" Type="http://schemas.openxmlformats.org/officeDocument/2006/relationships/theme" Target="theme/theme1.xml"/><Relationship Id="rId6" Type="http://schemas.openxmlformats.org/officeDocument/2006/relationships/slide" Target="slides/slide4.xml"/><Relationship Id="rId16" Type="http://schemas.openxmlformats.org/officeDocument/2006/relationships/slide" Target="slides/slide14.xml"/><Relationship Id="rId5" Type="http://schemas.openxmlformats.org/officeDocument/2006/relationships/slide" Target="slides/slide3.xml"/><Relationship Id="rId15" Type="http://schemas.openxmlformats.org/officeDocument/2006/relationships/slide" Target="slides/slide13.xml"/><Relationship Id="rId19" Type="http://schemas.openxmlformats.org/officeDocument/2006/relationships/slide" Target="slides/slide17.xml"/><Relationship Id="rId20" Type="http://schemas.openxmlformats.org/officeDocument/2006/relationships/slide" Target="slides/slide18.xml"/><Relationship Id="rId22" Type="http://schemas.openxmlformats.org/officeDocument/2006/relationships/slide" Target="slides/slide20.xml"/><Relationship Id="rId21" Type="http://schemas.openxmlformats.org/officeDocument/2006/relationships/slide" Target="slides/slide19.xml"/><Relationship Id="rId2" Type="http://schemas.openxmlformats.org/officeDocument/2006/relationships/slideMaster" Target="slideMasters/slideMaster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7000" y="0"/>
            <a:ext cx="3011488" cy="461963"/>
          </a:xfrm>
          <a:prstGeom prst="rect">
            <a:avLst/>
          </a:prstGeom>
        </p:spPr>
        <p:txBody>
          <a:bodyPr vert="horz" lIns="91440" tIns="45720" rIns="91440" bIns="45720" rtlCol="0"/>
          <a:lstStyle>
            <a:lvl1pPr algn="r">
              <a:defRPr sz="1200"/>
            </a:lvl1pPr>
          </a:lstStyle>
          <a:p>
            <a:fld id="{572FA2E4-5688-46CD-9315-6DC519E9F2A9}" type="datetimeFigureOut">
              <a:rPr lang="en-US" smtClean="0"/>
              <a:pPr/>
              <a:t>10/19/12</a:t>
            </a:fld>
            <a:endParaRPr lang="en-US"/>
          </a:p>
        </p:txBody>
      </p:sp>
      <p:sp>
        <p:nvSpPr>
          <p:cNvPr id="4" name="Footer Placeholder 3"/>
          <p:cNvSpPr>
            <a:spLocks noGrp="1"/>
          </p:cNvSpPr>
          <p:nvPr>
            <p:ph type="ftr" sz="quarter" idx="2"/>
          </p:nvPr>
        </p:nvSpPr>
        <p:spPr>
          <a:xfrm>
            <a:off x="0" y="8772525"/>
            <a:ext cx="3011488"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7000" y="8772525"/>
            <a:ext cx="3011488" cy="461963"/>
          </a:xfrm>
          <a:prstGeom prst="rect">
            <a:avLst/>
          </a:prstGeom>
        </p:spPr>
        <p:txBody>
          <a:bodyPr vert="horz" lIns="91440" tIns="45720" rIns="91440" bIns="45720" rtlCol="0" anchor="b"/>
          <a:lstStyle>
            <a:lvl1pPr algn="r">
              <a:defRPr sz="1200"/>
            </a:lvl1pPr>
          </a:lstStyle>
          <a:p>
            <a:fld id="{B39975B7-EAC3-438F-AC83-5B33B35D51F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4C591064-3674-684F-94CF-BEB815B04BF3}" type="datetimeFigureOut">
              <a:rPr lang="en-US"/>
              <a:pPr/>
              <a:t>10/19/12</a:t>
            </a:fld>
            <a:endParaRPr lang="en-US" dirty="0"/>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40B46960-B37A-A448-89DA-E3E37854D5FF}" type="slidenum">
              <a:rPr/>
              <a:pPr/>
              <a:t>‹#›</a:t>
            </a:fld>
            <a:endParaRPr lang="en-US" dirty="0"/>
          </a:p>
        </p:txBody>
      </p:sp>
    </p:spTree>
    <p:extLst>
      <p:ext uri="{BB962C8B-B14F-4D97-AF65-F5344CB8AC3E}">
        <p14:creationId xmlns="" xmlns:p14="http://schemas.microsoft.com/office/powerpoint/2010/main" xmlns:mv="urn:schemas-microsoft-com:mac:vml" xmlns:mc="http://schemas.openxmlformats.org/markup-compatibility/2006" xmlns:p="http://schemas.openxmlformats.org/presentationml/2006/main" xmlns:r="http://schemas.openxmlformats.org/officeDocument/2006/relationships" xmlns:a="http://schemas.openxmlformats.org/drawingml/2006/main" val="217180260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11</a:t>
            </a:fld>
            <a:endParaRPr lang="en-US"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endParaRPr lang="en-US" smtClean="0">
              <a:solidFill>
                <a:srgbClr val="000000"/>
              </a:solidFill>
              <a:latin typeface="Times New Roman" pitchFamily="-106"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20</a:t>
            </a:fld>
            <a:endParaRPr lang="en-US"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endParaRPr lang="en-US" smtClean="0">
              <a:solidFill>
                <a:srgbClr val="000000"/>
              </a:solidFill>
              <a:latin typeface="Times New Roman" pitchFamily="-106"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21</a:t>
            </a:fld>
            <a:endParaRPr lang="en-US"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endParaRPr lang="en-US" smtClean="0">
              <a:solidFill>
                <a:srgbClr val="000000"/>
              </a:solidFill>
              <a:latin typeface="Times New Roman" pitchFamily="-106"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12</a:t>
            </a:fld>
            <a:endParaRPr lang="en-US"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endParaRPr lang="en-US" smtClean="0">
              <a:solidFill>
                <a:srgbClr val="000000"/>
              </a:solidFill>
              <a:latin typeface="Times New Roman" pitchFamily="-106"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13</a:t>
            </a:fld>
            <a:endParaRPr lang="en-US"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endParaRPr lang="en-US" smtClean="0">
              <a:solidFill>
                <a:srgbClr val="000000"/>
              </a:solidFill>
              <a:latin typeface="Times New Roman" pitchFamily="-106"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14</a:t>
            </a:fld>
            <a:endParaRPr lang="en-US"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endParaRPr lang="en-US" smtClean="0">
              <a:solidFill>
                <a:srgbClr val="000000"/>
              </a:solidFill>
              <a:latin typeface="Times New Roman" pitchFamily="-106"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15</a:t>
            </a:fld>
            <a:endParaRPr lang="en-US"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endParaRPr lang="en-US" smtClean="0">
              <a:solidFill>
                <a:srgbClr val="000000"/>
              </a:solidFill>
              <a:latin typeface="Times New Roman" pitchFamily="-106"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16</a:t>
            </a:fld>
            <a:endParaRPr lang="en-US"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endParaRPr lang="en-US" smtClean="0">
              <a:solidFill>
                <a:srgbClr val="000000"/>
              </a:solidFill>
              <a:latin typeface="Times New Roman" pitchFamily="-106"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17</a:t>
            </a:fld>
            <a:endParaRPr lang="en-US"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endParaRPr lang="en-US" smtClean="0">
              <a:solidFill>
                <a:srgbClr val="000000"/>
              </a:solidFill>
              <a:latin typeface="Times New Roman" pitchFamily="-106"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18</a:t>
            </a:fld>
            <a:endParaRPr lang="en-US"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endParaRPr lang="en-US" smtClean="0">
              <a:solidFill>
                <a:srgbClr val="000000"/>
              </a:solidFill>
              <a:latin typeface="Times New Roman" pitchFamily="-106"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19</a:t>
            </a:fld>
            <a:endParaRPr lang="en-US"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endParaRPr lang="en-US" smtClean="0">
              <a:solidFill>
                <a:srgbClr val="000000"/>
              </a:solidFill>
              <a:latin typeface="Times New Roman" pitchFamily="-106"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10/19/12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10/19/12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10/19/12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xfrm>
            <a:off x="7239000" y="6546850"/>
            <a:ext cx="1905000" cy="311150"/>
          </a:xfrm>
        </p:spPr>
        <p:txBody>
          <a:bodyPr/>
          <a:lstStyle>
            <a:lvl1pPr>
              <a:defRPr/>
            </a:lvl1pPr>
          </a:lstStyle>
          <a:p>
            <a:pPr>
              <a:defRPr/>
            </a:pPr>
            <a:fld id="{6BF8D2B0-EFB6-4DAA-9B0B-6F6B3A580823}" type="slidenum">
              <a:rPr lang="en-US"/>
              <a:pPr>
                <a:defRPr/>
              </a:pPr>
              <a:t>‹#›</a:t>
            </a:fld>
            <a:endParaRPr lang="en-US"/>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10/19/12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10/19/12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10/19/12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10/19/12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10/19/12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10/19/12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10/19/12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10/19/12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_rels/slideMaster2.xml.rels><?xml version="1.0" encoding="UTF-8" standalone="yes"?>
<Relationships xmlns="http://schemas.openxmlformats.org/package/2006/relationships"><Relationship Id="rId4" Type="http://schemas.openxmlformats.org/officeDocument/2006/relationships/image" Target="../media/image2.png"/><Relationship Id="rId1" Type="http://schemas.openxmlformats.org/officeDocument/2006/relationships/slideLayout" Target="../slideLayouts/slideLayout12.xml"/><Relationship Id="rId2" Type="http://schemas.openxmlformats.org/officeDocument/2006/relationships/theme" Target="../theme/theme2.xml"/><Relationship Id="rId3"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10/19/12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 name="Rectangle 8"/>
          <p:cNvSpPr/>
          <p:nvPr userDrawn="1"/>
        </p:nvSpPr>
        <p:spPr bwMode="auto">
          <a:xfrm>
            <a:off x="0" y="1347788"/>
            <a:ext cx="9144000" cy="5510212"/>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wrap="none" anchor="ctr"/>
          <a:lstStyle/>
          <a:p>
            <a:pPr algn="r" eaLnBrk="0" fontAlgn="base" hangingPunct="0">
              <a:spcBef>
                <a:spcPct val="0"/>
              </a:spcBef>
              <a:spcAft>
                <a:spcPct val="0"/>
              </a:spcAft>
              <a:defRPr/>
            </a:pPr>
            <a:endParaRPr lang="en-US" sz="1500" dirty="0">
              <a:solidFill>
                <a:srgbClr val="000000"/>
              </a:solidFill>
              <a:latin typeface="Tahoma" pitchFamily="34" charset="0"/>
              <a:ea typeface="ＭＳ Ｐゴシック" pitchFamily="-105" charset="-128"/>
              <a:cs typeface="ＭＳ Ｐゴシック" pitchFamily="-105" charset="-128"/>
            </a:endParaRPr>
          </a:p>
        </p:txBody>
      </p:sp>
      <p:sp>
        <p:nvSpPr>
          <p:cNvPr id="1027" name="Rectangle 2"/>
          <p:cNvSpPr>
            <a:spLocks noGrp="1" noChangeArrowheads="1"/>
          </p:cNvSpPr>
          <p:nvPr>
            <p:ph type="title"/>
          </p:nvPr>
        </p:nvSpPr>
        <p:spPr bwMode="auto">
          <a:xfrm>
            <a:off x="1671638" y="188913"/>
            <a:ext cx="7396162" cy="5016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8" name="Rectangle 58"/>
          <p:cNvSpPr>
            <a:spLocks noGrp="1" noChangeArrowheads="1"/>
          </p:cNvSpPr>
          <p:nvPr>
            <p:ph type="body" idx="1"/>
          </p:nvPr>
        </p:nvSpPr>
        <p:spPr bwMode="auto">
          <a:xfrm>
            <a:off x="296863" y="1457325"/>
            <a:ext cx="8445500" cy="4864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8" name="Rectangle 4"/>
          <p:cNvSpPr>
            <a:spLocks noGrp="1" noChangeArrowheads="1"/>
          </p:cNvSpPr>
          <p:nvPr>
            <p:ph type="sldNum" sz="quarter" idx="4"/>
          </p:nvPr>
        </p:nvSpPr>
        <p:spPr>
          <a:xfrm>
            <a:off x="7239000" y="6600825"/>
            <a:ext cx="1905000" cy="257175"/>
          </a:xfrm>
          <a:prstGeom prst="rect">
            <a:avLst/>
          </a:prstGeom>
        </p:spPr>
        <p:txBody>
          <a:bodyPr vert="horz" wrap="square" lIns="91440" tIns="45720" rIns="91440" bIns="45720" numCol="1" anchor="t" anchorCtr="0" compatLnSpc="1">
            <a:prstTxWarp prst="textNoShape">
              <a:avLst/>
            </a:prstTxWarp>
          </a:bodyPr>
          <a:lstStyle>
            <a:lvl1pPr algn="r" eaLnBrk="0" hangingPunct="0">
              <a:spcBef>
                <a:spcPct val="50000"/>
              </a:spcBef>
              <a:defRPr sz="1000">
                <a:solidFill>
                  <a:srgbClr val="002569"/>
                </a:solidFill>
                <a:latin typeface="Calibri" pitchFamily="-106" charset="0"/>
                <a:cs typeface="Calibri" pitchFamily="-106" charset="0"/>
              </a:defRPr>
            </a:lvl1pPr>
          </a:lstStyle>
          <a:p>
            <a:pPr defTabSz="457200" fontAlgn="base">
              <a:spcAft>
                <a:spcPct val="0"/>
              </a:spcAft>
              <a:defRPr/>
            </a:pPr>
            <a:fld id="{980EA4A0-E513-42EA-B292-B21C1B51B660}" type="slidenum">
              <a:rPr lang="en-US">
                <a:ea typeface="ＭＳ Ｐゴシック" pitchFamily="-106" charset="-128"/>
              </a:rPr>
              <a:pPr defTabSz="457200" fontAlgn="base">
                <a:spcAft>
                  <a:spcPct val="0"/>
                </a:spcAft>
                <a:defRPr/>
              </a:pPr>
              <a:t>‹#›</a:t>
            </a:fld>
            <a:endParaRPr lang="en-US">
              <a:ea typeface="ＭＳ Ｐゴシック" pitchFamily="-106" charset="-128"/>
            </a:endParaRPr>
          </a:p>
        </p:txBody>
      </p:sp>
      <p:pic>
        <p:nvPicPr>
          <p:cNvPr id="10" name="Picture 34"/>
          <p:cNvPicPr>
            <a:picLocks noChangeAspect="1" noChangeArrowheads="1"/>
          </p:cNvPicPr>
          <p:nvPr userDrawn="1"/>
        </p:nvPicPr>
        <p:blipFill>
          <a:blip r:embed="rId4" cstate="print"/>
          <a:srcRect t="16208"/>
          <a:stretch>
            <a:fillRect/>
          </a:stretch>
        </p:blipFill>
        <p:spPr bwMode="auto">
          <a:xfrm>
            <a:off x="1" y="0"/>
            <a:ext cx="1375442" cy="6905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Lst>
  <p:transition spd="slow"/>
  <p:txStyles>
    <p:title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p:titleStyle>
    <p:bodyStyle>
      <a:lvl1pPr marL="342900" indent="-34290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2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Font typeface="Courier New" pitchFamily="-106" charset="0"/>
        <a:buChar char="o"/>
        <a:defRPr sz="20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106" charset="2"/>
        <a:buChar char="§"/>
        <a:defRPr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6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3"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3"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3" Type="http://schemas.openxmlformats.org/officeDocument/2006/relationships/image" Target="../media/image6.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3" Type="http://schemas.openxmlformats.org/officeDocument/2006/relationships/image" Target="../media/image6.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3"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3"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3"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3"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3"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4" Type="http://schemas.openxmlformats.org/officeDocument/2006/relationships/image" Target="../media/image5.png"/><Relationship Id="rId1" Type="http://schemas.openxmlformats.org/officeDocument/2006/relationships/slideLayout" Target="../slideLayouts/slideLayout1.xml"/><Relationship Id="rId2" Type="http://schemas.openxmlformats.org/officeDocument/2006/relationships/image" Target="../media/image4.jpeg"/><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3"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3"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 name="Picture 5" descr="Picture3.JPG"/>
          <p:cNvPicPr>
            <a:picLocks noChangeAspect="1"/>
          </p:cNvPicPr>
          <p:nvPr/>
        </p:nvPicPr>
        <p:blipFill>
          <a:blip r:embed="rId2" cstate="print"/>
          <a:srcRect l="1639" b="9294"/>
          <a:stretch>
            <a:fillRect/>
          </a:stretch>
        </p:blipFill>
        <p:spPr>
          <a:xfrm>
            <a:off x="0" y="0"/>
            <a:ext cx="9144000" cy="6858000"/>
          </a:xfrm>
          <a:prstGeom prst="rect">
            <a:avLst/>
          </a:prstGeom>
        </p:spPr>
      </p:pic>
      <p:sp>
        <p:nvSpPr>
          <p:cNvPr id="5" name="Footer Placeholder 9"/>
          <p:cNvSpPr>
            <a:spLocks noGrp="1"/>
          </p:cNvSpPr>
          <p:nvPr>
            <p:ph type="ftr" sz="quarter" idx="11"/>
          </p:nvPr>
        </p:nvSpPr>
        <p:spPr>
          <a:xfrm>
            <a:off x="1219200" y="5791200"/>
            <a:ext cx="7010400" cy="762000"/>
          </a:xfrm>
        </p:spPr>
        <p:txBody>
          <a:bodyPr/>
          <a:lstStyle/>
          <a:p>
            <a:pPr>
              <a:defRPr/>
            </a:pPr>
            <a:r>
              <a:rPr lang="en-US" sz="2000" b="1" dirty="0" smtClean="0">
                <a:solidFill>
                  <a:srgbClr val="0000FF"/>
                </a:solidFill>
                <a:latin typeface="Book Antiqua" pitchFamily="18" charset="0"/>
              </a:rPr>
              <a:t>Presentation to the 26</a:t>
            </a:r>
            <a:r>
              <a:rPr lang="en-US" sz="2000" b="1" baseline="30000" dirty="0" smtClean="0">
                <a:solidFill>
                  <a:srgbClr val="0000FF"/>
                </a:solidFill>
                <a:latin typeface="Book Antiqua" pitchFamily="18" charset="0"/>
              </a:rPr>
              <a:t>th</a:t>
            </a:r>
            <a:r>
              <a:rPr lang="en-US" sz="2000" b="1" dirty="0" smtClean="0">
                <a:solidFill>
                  <a:srgbClr val="0000FF"/>
                </a:solidFill>
                <a:latin typeface="Book Antiqua" pitchFamily="18" charset="0"/>
              </a:rPr>
              <a:t>  CEOS Plenary at Bengaluru, India </a:t>
            </a:r>
          </a:p>
          <a:p>
            <a:pPr>
              <a:defRPr/>
            </a:pPr>
            <a:r>
              <a:rPr lang="en-US" sz="2000" b="1" dirty="0" smtClean="0">
                <a:solidFill>
                  <a:srgbClr val="0000FF"/>
                </a:solidFill>
                <a:latin typeface="Book Antiqua" pitchFamily="18" charset="0"/>
              </a:rPr>
              <a:t>24-27 October, 2012</a:t>
            </a:r>
            <a:endParaRPr lang="en-US" sz="2000" b="1" dirty="0">
              <a:solidFill>
                <a:srgbClr val="0000FF"/>
              </a:solidFill>
            </a:endParaRPr>
          </a:p>
        </p:txBody>
      </p:sp>
      <p:pic>
        <p:nvPicPr>
          <p:cNvPr id="7" name="Picture 2"/>
          <p:cNvPicPr>
            <a:picLocks noChangeAspect="1" noChangeArrowheads="1"/>
          </p:cNvPicPr>
          <p:nvPr/>
        </p:nvPicPr>
        <p:blipFill>
          <a:blip r:embed="rId3" cstate="print"/>
          <a:srcRect/>
          <a:stretch>
            <a:fillRect/>
          </a:stretch>
        </p:blipFill>
        <p:spPr bwMode="auto">
          <a:xfrm>
            <a:off x="0" y="0"/>
            <a:ext cx="1371600" cy="844596"/>
          </a:xfrm>
          <a:prstGeom prst="rect">
            <a:avLst/>
          </a:prstGeom>
          <a:noFill/>
          <a:ln w="12700">
            <a:noFill/>
            <a:miter lim="800000"/>
            <a:headEnd/>
            <a:tailEnd/>
          </a:ln>
        </p:spPr>
      </p:pic>
      <p:sp>
        <p:nvSpPr>
          <p:cNvPr id="11" name="Rectangle 44"/>
          <p:cNvSpPr>
            <a:spLocks noGrp="1" noChangeArrowheads="1"/>
          </p:cNvSpPr>
          <p:nvPr>
            <p:ph type="ctrTitle"/>
          </p:nvPr>
        </p:nvSpPr>
        <p:spPr>
          <a:xfrm>
            <a:off x="1219200" y="838200"/>
            <a:ext cx="6705600" cy="1600200"/>
          </a:xfrm>
        </p:spPr>
        <p:txBody>
          <a:bodyPr>
            <a:normAutofit fontScale="90000"/>
          </a:bodyPr>
          <a:lstStyle/>
          <a:p>
            <a:r>
              <a:rPr lang="en-US" dirty="0" smtClean="0">
                <a:solidFill>
                  <a:schemeClr val="bg1"/>
                </a:solidFill>
              </a:rPr>
              <a:t>Annual Report on </a:t>
            </a:r>
            <a:br>
              <a:rPr lang="en-US" dirty="0" smtClean="0">
                <a:solidFill>
                  <a:schemeClr val="bg1"/>
                </a:solidFill>
              </a:rPr>
            </a:br>
            <a:r>
              <a:rPr lang="en-US" dirty="0" smtClean="0">
                <a:solidFill>
                  <a:schemeClr val="bg1"/>
                </a:solidFill>
              </a:rPr>
              <a:t>CEOS Implementation of the GEOSS Space Segment</a:t>
            </a:r>
          </a:p>
        </p:txBody>
      </p:sp>
      <p:sp>
        <p:nvSpPr>
          <p:cNvPr id="15" name="Rectangle 43"/>
          <p:cNvSpPr txBox="1">
            <a:spLocks noChangeArrowheads="1"/>
          </p:cNvSpPr>
          <p:nvPr/>
        </p:nvSpPr>
        <p:spPr>
          <a:xfrm>
            <a:off x="2031023" y="2819400"/>
            <a:ext cx="5055577" cy="53340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GB" altLang="ja-JP" sz="2800" dirty="0" smtClean="0">
                <a:solidFill>
                  <a:schemeClr val="bg1"/>
                </a:solidFill>
                <a:latin typeface="Calibri" pitchFamily="34" charset="0"/>
                <a:ea typeface="ＭＳ Ｐゴシック" pitchFamily="50" charset="-128"/>
              </a:rPr>
              <a:t>Michael Freilich, NASA, SIT Chair</a:t>
            </a:r>
            <a:br>
              <a:rPr lang="en-GB" altLang="ja-JP" sz="2800" dirty="0" smtClean="0">
                <a:solidFill>
                  <a:schemeClr val="bg1"/>
                </a:solidFill>
                <a:latin typeface="Calibri" pitchFamily="34" charset="0"/>
                <a:ea typeface="ＭＳ Ｐゴシック" pitchFamily="50" charset="-128"/>
              </a:rPr>
            </a:br>
            <a:r>
              <a:rPr lang="en-GB" altLang="ja-JP" sz="2800" dirty="0" smtClean="0">
                <a:solidFill>
                  <a:schemeClr val="bg1"/>
                </a:solidFill>
                <a:latin typeface="Calibri" pitchFamily="34" charset="0"/>
                <a:ea typeface="ＭＳ Ｐゴシック" pitchFamily="50" charset="-128"/>
              </a:rPr>
              <a:t>Agenda Item #12</a:t>
            </a:r>
            <a:endParaRPr kumimoji="0" lang="en-GB" altLang="ja-JP" sz="2800" b="0" i="0" u="none" strike="noStrike" kern="1200" cap="none" spc="0" normalizeH="0" baseline="0" noProof="0" dirty="0" smtClean="0">
              <a:ln>
                <a:noFill/>
              </a:ln>
              <a:solidFill>
                <a:schemeClr val="bg1"/>
              </a:solidFill>
              <a:effectLst/>
              <a:uLnTx/>
              <a:uFillTx/>
              <a:latin typeface="Calibri" pitchFamily="34" charset="0"/>
              <a:ea typeface="ＭＳ Ｐゴシック" pitchFamily="50" charset="-128"/>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0" name="Picture 9" descr="Picture1.jpg"/>
          <p:cNvPicPr>
            <a:picLocks noChangeAspect="1"/>
          </p:cNvPicPr>
          <p:nvPr/>
        </p:nvPicPr>
        <p:blipFill>
          <a:blip r:embed="rId2" cstate="print"/>
          <a:srcRect b="80000"/>
          <a:stretch>
            <a:fillRect/>
          </a:stretch>
        </p:blipFill>
        <p:spPr>
          <a:xfrm>
            <a:off x="0" y="0"/>
            <a:ext cx="9144000" cy="1371600"/>
          </a:xfrm>
          <a:prstGeom prst="rect">
            <a:avLst/>
          </a:prstGeom>
        </p:spPr>
      </p:pic>
      <p:sp>
        <p:nvSpPr>
          <p:cNvPr id="5" name="Footer Placeholder 9"/>
          <p:cNvSpPr>
            <a:spLocks noGrp="1"/>
          </p:cNvSpPr>
          <p:nvPr>
            <p:ph type="ftr" sz="quarter" idx="11"/>
          </p:nvPr>
        </p:nvSpPr>
        <p:spPr>
          <a:xfrm>
            <a:off x="2057400" y="6492875"/>
            <a:ext cx="4724400" cy="365125"/>
          </a:xfrm>
        </p:spPr>
        <p:txBody>
          <a:bodyPr/>
          <a:lstStyle/>
          <a:p>
            <a:pPr>
              <a:defRPr/>
            </a:pPr>
            <a:r>
              <a:rPr lang="en-US" b="1" dirty="0">
                <a:solidFill>
                  <a:schemeClr val="tx1">
                    <a:lumMod val="65000"/>
                    <a:lumOff val="35000"/>
                  </a:schemeClr>
                </a:solidFill>
                <a:latin typeface="Book Antiqua" pitchFamily="18" charset="0"/>
              </a:rPr>
              <a:t>The </a:t>
            </a:r>
            <a:r>
              <a:rPr lang="en-US" b="1" dirty="0" smtClean="0">
                <a:solidFill>
                  <a:schemeClr val="tx1">
                    <a:lumMod val="65000"/>
                    <a:lumOff val="35000"/>
                  </a:schemeClr>
                </a:solidFill>
                <a:latin typeface="Book Antiqua" pitchFamily="18" charset="0"/>
              </a:rPr>
              <a:t>26</a:t>
            </a:r>
            <a:r>
              <a:rPr lang="en-US" b="1" baseline="30000" dirty="0" smtClean="0">
                <a:solidFill>
                  <a:schemeClr val="tx1">
                    <a:lumMod val="65000"/>
                    <a:lumOff val="35000"/>
                  </a:schemeClr>
                </a:solidFill>
                <a:latin typeface="Book Antiqua" pitchFamily="18" charset="0"/>
              </a:rPr>
              <a:t>th</a:t>
            </a:r>
            <a:r>
              <a:rPr lang="en-US" b="1" dirty="0" smtClean="0">
                <a:solidFill>
                  <a:schemeClr val="tx1">
                    <a:lumMod val="65000"/>
                    <a:lumOff val="35000"/>
                  </a:schemeClr>
                </a:solidFill>
                <a:latin typeface="Book Antiqua" pitchFamily="18" charset="0"/>
              </a:rPr>
              <a:t>  CEOS Plenary – Bengaluru, India - 24-27 October, 2012</a:t>
            </a:r>
            <a:endParaRPr lang="en-US" b="1" dirty="0"/>
          </a:p>
        </p:txBody>
      </p:sp>
      <p:pic>
        <p:nvPicPr>
          <p:cNvPr id="7" name="Picture 2"/>
          <p:cNvPicPr>
            <a:picLocks noChangeAspect="1" noChangeArrowheads="1"/>
          </p:cNvPicPr>
          <p:nvPr/>
        </p:nvPicPr>
        <p:blipFill>
          <a:blip r:embed="rId3" cstate="print"/>
          <a:srcRect/>
          <a:stretch>
            <a:fillRect/>
          </a:stretch>
        </p:blipFill>
        <p:spPr bwMode="auto">
          <a:xfrm>
            <a:off x="0" y="0"/>
            <a:ext cx="1295400" cy="844596"/>
          </a:xfrm>
          <a:prstGeom prst="rect">
            <a:avLst/>
          </a:prstGeom>
          <a:noFill/>
          <a:ln w="12700">
            <a:noFill/>
            <a:miter lim="800000"/>
            <a:headEnd/>
            <a:tailEnd/>
          </a:ln>
        </p:spPr>
      </p:pic>
      <p:sp>
        <p:nvSpPr>
          <p:cNvPr id="13" name="Title 1"/>
          <p:cNvSpPr txBox="1">
            <a:spLocks/>
          </p:cNvSpPr>
          <p:nvPr/>
        </p:nvSpPr>
        <p:spPr bwMode="auto">
          <a:xfrm>
            <a:off x="1371600" y="152400"/>
            <a:ext cx="7620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rPr>
              <a:t>Next Steps and Issues</a:t>
            </a:r>
          </a:p>
        </p:txBody>
      </p:sp>
      <p:sp>
        <p:nvSpPr>
          <p:cNvPr id="9" name="Content Placeholder 2"/>
          <p:cNvSpPr txBox="1">
            <a:spLocks/>
          </p:cNvSpPr>
          <p:nvPr/>
        </p:nvSpPr>
        <p:spPr bwMode="auto">
          <a:xfrm>
            <a:off x="304800" y="1600200"/>
            <a:ext cx="8475662" cy="4013200"/>
          </a:xfrm>
          <a:prstGeom prst="rect">
            <a:avLst/>
          </a:prstGeom>
          <a:noFill/>
          <a:ln w="9525">
            <a:noFill/>
            <a:miter lim="800000"/>
            <a:headEnd/>
            <a:tailEnd/>
          </a:ln>
        </p:spPr>
        <p:txBody>
          <a:bodyPr>
            <a:prstTxWarp prst="textNoShape">
              <a:avLst/>
            </a:prstTxWarp>
          </a:bodyPr>
          <a:lstStyle/>
          <a:p>
            <a:pPr marL="228600" indent="-228600">
              <a:spcBef>
                <a:spcPct val="20000"/>
              </a:spcBef>
              <a:buFont typeface="Arial" pitchFamily="-106" charset="0"/>
              <a:buChar char="•"/>
            </a:pPr>
            <a:r>
              <a:rPr lang="en-US" b="1">
                <a:solidFill>
                  <a:srgbClr val="000000"/>
                </a:solidFill>
                <a:latin typeface="Arial"/>
                <a:ea typeface="Calibri" pitchFamily="-106" charset="0"/>
                <a:cs typeface="Arial"/>
              </a:rPr>
              <a:t>IN-01-C2 Management Plan</a:t>
            </a:r>
            <a:r>
              <a:rPr lang="en-US">
                <a:solidFill>
                  <a:srgbClr val="000000"/>
                </a:solidFill>
                <a:latin typeface="Arial"/>
                <a:ea typeface="Calibri" pitchFamily="-106" charset="0"/>
                <a:cs typeface="Arial"/>
              </a:rPr>
              <a:t/>
            </a:r>
            <a:br>
              <a:rPr lang="en-US">
                <a:solidFill>
                  <a:srgbClr val="000000"/>
                </a:solidFill>
                <a:latin typeface="Arial"/>
                <a:ea typeface="Calibri" pitchFamily="-106" charset="0"/>
                <a:cs typeface="Arial"/>
              </a:rPr>
            </a:br>
            <a:r>
              <a:rPr lang="en-US">
                <a:solidFill>
                  <a:srgbClr val="000000"/>
                </a:solidFill>
                <a:latin typeface="Arial"/>
                <a:ea typeface="Calibri" pitchFamily="-106" charset="0"/>
                <a:cs typeface="Arial"/>
              </a:rPr>
              <a:t>Obtain progress reports from the 7 sub-elements including those 3 with CEOS leadership.  Monitor the progress of 5 CEOS actions linked to IN-01-C2.</a:t>
            </a:r>
          </a:p>
          <a:p>
            <a:pPr marL="228600" indent="-228600">
              <a:spcBef>
                <a:spcPct val="20000"/>
              </a:spcBef>
              <a:buFont typeface="Arial" pitchFamily="-106" charset="0"/>
              <a:buChar char="•"/>
            </a:pPr>
            <a:r>
              <a:rPr lang="en-US" b="1">
                <a:solidFill>
                  <a:srgbClr val="000000"/>
                </a:solidFill>
                <a:latin typeface="Arial"/>
                <a:ea typeface="Calibri" pitchFamily="-106" charset="0"/>
                <a:cs typeface="Arial"/>
              </a:rPr>
              <a:t>Metrics and Mapping</a:t>
            </a:r>
            <a:r>
              <a:rPr lang="en-US">
                <a:solidFill>
                  <a:srgbClr val="000000"/>
                </a:solidFill>
                <a:latin typeface="Arial"/>
                <a:ea typeface="Calibri" pitchFamily="-106" charset="0"/>
                <a:cs typeface="Arial"/>
              </a:rPr>
              <a:t/>
            </a:r>
            <a:br>
              <a:rPr lang="en-US">
                <a:solidFill>
                  <a:srgbClr val="000000"/>
                </a:solidFill>
                <a:latin typeface="Arial"/>
                <a:ea typeface="Calibri" pitchFamily="-106" charset="0"/>
                <a:cs typeface="Arial"/>
              </a:rPr>
            </a:br>
            <a:r>
              <a:rPr lang="en-US">
                <a:solidFill>
                  <a:srgbClr val="000000"/>
                </a:solidFill>
                <a:latin typeface="Arial"/>
                <a:ea typeface="Calibri" pitchFamily="-106" charset="0"/>
                <a:cs typeface="Arial"/>
              </a:rPr>
              <a:t>Work with the Infrastructure Implementation Board (IIB) to develop a set of Performance Indicators to assess progress on GEO Tasks. Recently completed mapping of task outputs to Strategic Targets.</a:t>
            </a:r>
          </a:p>
          <a:p>
            <a:pPr marL="228600" indent="-228600">
              <a:spcBef>
                <a:spcPct val="20000"/>
              </a:spcBef>
              <a:buFont typeface="Arial" pitchFamily="-106" charset="0"/>
              <a:buChar char="•"/>
            </a:pPr>
            <a:r>
              <a:rPr lang="en-US" b="1">
                <a:solidFill>
                  <a:srgbClr val="FF0000"/>
                </a:solidFill>
                <a:latin typeface="Arial"/>
                <a:ea typeface="Calibri" pitchFamily="-106" charset="0"/>
                <a:cs typeface="Arial"/>
              </a:rPr>
              <a:t>Management Issues</a:t>
            </a:r>
            <a:r>
              <a:rPr lang="en-US" b="1">
                <a:solidFill>
                  <a:srgbClr val="000000"/>
                </a:solidFill>
                <a:latin typeface="Arial"/>
                <a:ea typeface="Calibri" pitchFamily="-106" charset="0"/>
                <a:cs typeface="Arial"/>
              </a:rPr>
              <a:t/>
            </a:r>
            <a:br>
              <a:rPr lang="en-US" b="1">
                <a:solidFill>
                  <a:srgbClr val="000000"/>
                </a:solidFill>
                <a:latin typeface="Arial"/>
                <a:ea typeface="Calibri" pitchFamily="-106" charset="0"/>
                <a:cs typeface="Arial"/>
              </a:rPr>
            </a:br>
            <a:r>
              <a:rPr lang="en-US">
                <a:solidFill>
                  <a:srgbClr val="000000"/>
                </a:solidFill>
                <a:latin typeface="Arial"/>
                <a:ea typeface="Calibri" pitchFamily="-106" charset="0"/>
                <a:cs typeface="Arial"/>
              </a:rPr>
              <a:t>(1) GEO to identify a lead for the IN-01-C3 component </a:t>
            </a:r>
            <a:br>
              <a:rPr lang="en-US">
                <a:solidFill>
                  <a:srgbClr val="000000"/>
                </a:solidFill>
                <a:latin typeface="Arial"/>
                <a:ea typeface="Calibri" pitchFamily="-106" charset="0"/>
                <a:cs typeface="Arial"/>
              </a:rPr>
            </a:br>
            <a:r>
              <a:rPr lang="en-US">
                <a:solidFill>
                  <a:srgbClr val="000000"/>
                </a:solidFill>
                <a:latin typeface="Arial"/>
                <a:ea typeface="Calibri" pitchFamily="-106" charset="0"/>
                <a:cs typeface="Arial"/>
              </a:rPr>
              <a:t>(Coordination across Surface-based and Space-based Observing Systems) </a:t>
            </a:r>
            <a:br>
              <a:rPr lang="en-US">
                <a:solidFill>
                  <a:srgbClr val="000000"/>
                </a:solidFill>
                <a:latin typeface="Arial"/>
                <a:ea typeface="Calibri" pitchFamily="-106" charset="0"/>
                <a:cs typeface="Arial"/>
              </a:rPr>
            </a:br>
            <a:r>
              <a:rPr lang="en-US">
                <a:solidFill>
                  <a:srgbClr val="000000"/>
                </a:solidFill>
                <a:latin typeface="Arial"/>
                <a:ea typeface="Calibri" pitchFamily="-106" charset="0"/>
                <a:cs typeface="Arial"/>
              </a:rPr>
              <a:t>(2) Lack of reporting from ROSKOSMOS and SSTL.</a:t>
            </a:r>
          </a:p>
          <a:p>
            <a:pPr marL="228600" indent="-228600">
              <a:spcBef>
                <a:spcPct val="20000"/>
              </a:spcBef>
              <a:buFont typeface="Arial" pitchFamily="-106" charset="0"/>
              <a:buChar char="•"/>
            </a:pPr>
            <a:r>
              <a:rPr lang="en-US" b="1">
                <a:solidFill>
                  <a:srgbClr val="FF0000"/>
                </a:solidFill>
                <a:latin typeface="Arial"/>
                <a:ea typeface="Calibri" pitchFamily="-106" charset="0"/>
                <a:cs typeface="Arial"/>
              </a:rPr>
              <a:t>Task Progress Issues</a:t>
            </a:r>
            <a:r>
              <a:rPr lang="en-US">
                <a:solidFill>
                  <a:srgbClr val="000000"/>
                </a:solidFill>
                <a:latin typeface="Arial"/>
                <a:ea typeface="Calibri" pitchFamily="-106" charset="0"/>
                <a:cs typeface="Arial"/>
              </a:rPr>
              <a:t/>
            </a:r>
            <a:br>
              <a:rPr lang="en-US">
                <a:solidFill>
                  <a:srgbClr val="000000"/>
                </a:solidFill>
                <a:latin typeface="Arial"/>
                <a:ea typeface="Calibri" pitchFamily="-106" charset="0"/>
                <a:cs typeface="Arial"/>
              </a:rPr>
            </a:br>
            <a:r>
              <a:rPr lang="en-US">
                <a:solidFill>
                  <a:srgbClr val="000000"/>
                </a:solidFill>
                <a:latin typeface="Arial"/>
                <a:ea typeface="Calibri" pitchFamily="-106" charset="0"/>
                <a:cs typeface="Arial"/>
              </a:rPr>
              <a:t>(1) Lack of approval for AfricaGEOSat-1 Project.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bwMode="auto">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11</a:t>
            </a:fld>
            <a:endParaRPr lang="en-US" smtClean="0"/>
          </a:p>
        </p:txBody>
      </p:sp>
      <p:sp>
        <p:nvSpPr>
          <p:cNvPr id="3075" name="Title 1"/>
          <p:cNvSpPr>
            <a:spLocks noGrp="1"/>
          </p:cNvSpPr>
          <p:nvPr>
            <p:ph type="title" idx="4294967295"/>
          </p:nvPr>
        </p:nvSpPr>
        <p:spPr>
          <a:xfrm>
            <a:off x="1320800" y="101600"/>
            <a:ext cx="7764463" cy="609600"/>
          </a:xfrm>
        </p:spPr>
        <p:txBody>
          <a:bodyPr/>
          <a:lstStyle/>
          <a:p>
            <a:pPr eaLnBrk="1" hangingPunct="1"/>
            <a:r>
              <a:rPr lang="en-US" dirty="0" smtClean="0">
                <a:solidFill>
                  <a:srgbClr val="FFFF00"/>
                </a:solidFill>
                <a:latin typeface="Tahoma" pitchFamily="-106" charset="0"/>
                <a:ea typeface="ＭＳ Ｐゴシック" pitchFamily="-106" charset="-128"/>
                <a:cs typeface="Tahoma" pitchFamily="-106" charset="0"/>
              </a:rPr>
              <a:t>Part 3:</a:t>
            </a:r>
            <a:r>
              <a:rPr lang="en-US" dirty="0" smtClean="0">
                <a:latin typeface="Tahoma" pitchFamily="-106" charset="0"/>
                <a:ea typeface="ＭＳ Ｐゴシック" pitchFamily="-106" charset="-128"/>
                <a:cs typeface="Tahoma" pitchFamily="-106" charset="0"/>
              </a:rPr>
              <a:t> CEOS Constellations</a:t>
            </a:r>
          </a:p>
        </p:txBody>
      </p:sp>
      <p:sp>
        <p:nvSpPr>
          <p:cNvPr id="5" name="Rectangle 3"/>
          <p:cNvSpPr txBox="1">
            <a:spLocks noChangeArrowheads="1"/>
          </p:cNvSpPr>
          <p:nvPr/>
        </p:nvSpPr>
        <p:spPr>
          <a:xfrm>
            <a:off x="147037" y="1728058"/>
            <a:ext cx="8832205" cy="5129942"/>
          </a:xfrm>
          <a:prstGeom prst="rect">
            <a:avLst/>
          </a:prstGeom>
        </p:spPr>
        <p:txBody>
          <a:bodyPr/>
          <a:lstStyle/>
          <a:p>
            <a:pPr marL="342900" indent="-342900" fontAlgn="base">
              <a:lnSpc>
                <a:spcPct val="90000"/>
              </a:lnSpc>
              <a:spcBef>
                <a:spcPct val="20000"/>
              </a:spcBef>
              <a:spcAft>
                <a:spcPct val="0"/>
              </a:spcAft>
              <a:buFont typeface="Arial" charset="0"/>
              <a:buChar char="•"/>
              <a:defRPr/>
            </a:pPr>
            <a:r>
              <a:rPr lang="en-GB" altLang="ja-JP" sz="2400" b="1" dirty="0" smtClean="0">
                <a:solidFill>
                  <a:srgbClr val="002569">
                    <a:lumMod val="75000"/>
                  </a:srgbClr>
                </a:solidFill>
                <a:latin typeface="Arial" pitchFamily="34" charset="0"/>
                <a:ea typeface="ＭＳ Ｐゴシック" pitchFamily="50" charset="-128"/>
                <a:cs typeface="Arial" pitchFamily="34" charset="0"/>
              </a:rPr>
              <a:t>IN-01: Earth Observing Systems</a:t>
            </a:r>
            <a:endParaRPr lang="en-GB" altLang="ja-JP" sz="2400" b="1" dirty="0">
              <a:solidFill>
                <a:srgbClr val="002569">
                  <a:lumMod val="75000"/>
                </a:srgbClr>
              </a:solidFill>
              <a:latin typeface="Arial" pitchFamily="34" charset="0"/>
              <a:ea typeface="ＭＳ Ｐゴシック" pitchFamily="50" charset="-128"/>
              <a:cs typeface="Arial" pitchFamily="34" charset="0"/>
            </a:endParaRPr>
          </a:p>
          <a:p>
            <a:pPr marL="342900" indent="-342900" fontAlgn="base">
              <a:lnSpc>
                <a:spcPct val="90000"/>
              </a:lnSpc>
              <a:spcBef>
                <a:spcPct val="20000"/>
              </a:spcBef>
              <a:spcAft>
                <a:spcPct val="0"/>
              </a:spcAft>
              <a:buFont typeface="Arial" charset="0"/>
              <a:buChar char="•"/>
              <a:defRPr/>
            </a:pPr>
            <a:endParaRPr lang="en-GB" altLang="ja-JP" sz="2000" b="1" dirty="0">
              <a:solidFill>
                <a:srgbClr val="002569">
                  <a:lumMod val="75000"/>
                </a:srgbClr>
              </a:solidFill>
              <a:latin typeface="Arial" pitchFamily="34" charset="0"/>
              <a:ea typeface="ＭＳ Ｐゴシック" pitchFamily="50" charset="-128"/>
              <a:cs typeface="Arial" pitchFamily="34" charset="0"/>
            </a:endParaRPr>
          </a:p>
          <a:p>
            <a:pPr marL="342900" indent="-342900" fontAlgn="base">
              <a:lnSpc>
                <a:spcPct val="90000"/>
              </a:lnSpc>
              <a:spcBef>
                <a:spcPct val="20000"/>
              </a:spcBef>
              <a:spcAft>
                <a:spcPct val="0"/>
              </a:spcAft>
              <a:buFont typeface="Arial" charset="0"/>
              <a:buChar char="•"/>
              <a:defRPr/>
            </a:pPr>
            <a:r>
              <a:rPr lang="en-GB" altLang="ja-JP" sz="2400" b="1" dirty="0">
                <a:solidFill>
                  <a:srgbClr val="002569">
                    <a:lumMod val="75000"/>
                  </a:srgbClr>
                </a:solidFill>
                <a:latin typeface="Arial" pitchFamily="34" charset="0"/>
                <a:ea typeface="ＭＳ Ｐゴシック" pitchFamily="50" charset="-128"/>
                <a:cs typeface="Arial" pitchFamily="34" charset="0"/>
              </a:rPr>
              <a:t>C2: </a:t>
            </a:r>
            <a:r>
              <a:rPr lang="en-GB" sz="2400" b="1" dirty="0">
                <a:solidFill>
                  <a:srgbClr val="002569">
                    <a:lumMod val="75000"/>
                  </a:srgbClr>
                </a:solidFill>
                <a:latin typeface="Arial" pitchFamily="34" charset="0"/>
                <a:ea typeface="ＭＳ Ｐゴシック" pitchFamily="50" charset="-128"/>
                <a:cs typeface="Arial" pitchFamily="34" charset="0"/>
              </a:rPr>
              <a:t>Development and Coordination of Space-based Observing </a:t>
            </a:r>
            <a:r>
              <a:rPr lang="en-GB" sz="2400" b="1" dirty="0" smtClean="0">
                <a:solidFill>
                  <a:srgbClr val="002569">
                    <a:lumMod val="75000"/>
                  </a:srgbClr>
                </a:solidFill>
                <a:latin typeface="Arial" pitchFamily="34" charset="0"/>
                <a:ea typeface="ＭＳ Ｐゴシック" pitchFamily="50" charset="-128"/>
                <a:cs typeface="Arial" pitchFamily="34" charset="0"/>
              </a:rPr>
              <a:t>Systems</a:t>
            </a:r>
          </a:p>
          <a:p>
            <a:pPr marL="342900" indent="-342900" fontAlgn="base">
              <a:lnSpc>
                <a:spcPct val="90000"/>
              </a:lnSpc>
              <a:spcBef>
                <a:spcPct val="20000"/>
              </a:spcBef>
              <a:spcAft>
                <a:spcPct val="0"/>
              </a:spcAft>
              <a:buFont typeface="Arial" charset="0"/>
              <a:buChar char="•"/>
              <a:defRPr/>
            </a:pPr>
            <a:endParaRPr lang="en-GB" sz="2400" b="1" dirty="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r>
              <a:rPr lang="en-GB" sz="2000" i="1" dirty="0" smtClean="0">
                <a:solidFill>
                  <a:srgbClr val="002569">
                    <a:lumMod val="75000"/>
                  </a:srgbClr>
                </a:solidFill>
                <a:latin typeface="Arial" pitchFamily="34" charset="0"/>
                <a:ea typeface="ＭＳ Ｐゴシック" pitchFamily="50" charset="-128"/>
                <a:cs typeface="Arial" pitchFamily="34" charset="0"/>
              </a:rPr>
              <a:t>Promote </a:t>
            </a:r>
            <a:r>
              <a:rPr lang="en-GB" sz="2000" i="1" dirty="0">
                <a:solidFill>
                  <a:srgbClr val="002569">
                    <a:lumMod val="75000"/>
                  </a:srgbClr>
                </a:solidFill>
                <a:latin typeface="Arial" pitchFamily="34" charset="0"/>
                <a:ea typeface="ＭＳ Ｐゴシック" pitchFamily="50" charset="-128"/>
                <a:cs typeface="Arial" pitchFamily="34" charset="0"/>
              </a:rPr>
              <a:t>rapid development of the “CEOS Constellations Concept”. Observations from Virtual Constellations provide higher temporal, spatial, and spectral resolution, as well as improved data management and dissemination. Virtual Constellations are under development in seven areas: Precipitation, Atmospheric Composition, Land Surface Imaging, Ocean Surface Topography, Ocean Colour Radiometry, Ocean Surface Vector Wind, and Sea-</a:t>
            </a:r>
            <a:r>
              <a:rPr lang="en-GB" sz="2000" i="1" dirty="0" smtClean="0">
                <a:solidFill>
                  <a:srgbClr val="002569">
                    <a:lumMod val="75000"/>
                  </a:srgbClr>
                </a:solidFill>
                <a:latin typeface="Arial" pitchFamily="34" charset="0"/>
                <a:ea typeface="ＭＳ Ｐゴシック" pitchFamily="50" charset="-128"/>
                <a:cs typeface="Arial" pitchFamily="34" charset="0"/>
              </a:rPr>
              <a:t>Surface Temperature </a:t>
            </a:r>
            <a:endParaRPr lang="en-GB" sz="2000" i="1" dirty="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GB" altLang="ja-JP" sz="2400" b="1" dirty="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GB" altLang="ja-JP" sz="2000" dirty="0" smtClean="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Arial" charset="0"/>
              <a:buChar char="•"/>
              <a:defRPr/>
            </a:pPr>
            <a:endParaRPr lang="en-GB" altLang="ja-JP" sz="2400" b="1" dirty="0" smtClean="0">
              <a:solidFill>
                <a:srgbClr val="002569">
                  <a:lumMod val="75000"/>
                </a:srgbClr>
              </a:solidFill>
              <a:latin typeface="Arial" pitchFamily="34" charset="0"/>
              <a:ea typeface="ＭＳ Ｐゴシック" pitchFamily="50" charset="-128"/>
              <a:cs typeface="Arial" pitchFamily="34" charset="0"/>
            </a:endParaRPr>
          </a:p>
        </p:txBody>
      </p:sp>
    </p:spTree>
    <p:extLst>
      <p:ext uri="{BB962C8B-B14F-4D97-AF65-F5344CB8AC3E}">
        <p14:creationId xmlns:p14="http://schemas.microsoft.com/office/powerpoint/2010/main" xmlns="" xmlns:mv="urn:schemas-microsoft-com:mac:vml" xmlns:mc="http://schemas.openxmlformats.org/markup-compatibility/2006" xmlns:p="http://schemas.openxmlformats.org/presentationml/2006/main" xmlns:r="http://schemas.openxmlformats.org/officeDocument/2006/relationships" xmlns:a="http://schemas.openxmlformats.org/drawingml/2006/main" val="2345284144"/>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bwMode="auto">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12</a:t>
            </a:fld>
            <a:endParaRPr lang="en-US" smtClean="0"/>
          </a:p>
        </p:txBody>
      </p:sp>
      <p:sp>
        <p:nvSpPr>
          <p:cNvPr id="3075" name="Title 1"/>
          <p:cNvSpPr>
            <a:spLocks noGrp="1"/>
          </p:cNvSpPr>
          <p:nvPr>
            <p:ph type="title" idx="4294967295"/>
          </p:nvPr>
        </p:nvSpPr>
        <p:spPr>
          <a:xfrm>
            <a:off x="1320800" y="101600"/>
            <a:ext cx="7764463" cy="609600"/>
          </a:xfrm>
        </p:spPr>
        <p:txBody>
          <a:bodyPr/>
          <a:lstStyle/>
          <a:p>
            <a:pPr eaLnBrk="1" hangingPunct="1"/>
            <a:r>
              <a:rPr lang="en-US" dirty="0" smtClean="0">
                <a:latin typeface="Tahoma" pitchFamily="-106" charset="0"/>
                <a:ea typeface="ＭＳ Ｐゴシック" pitchFamily="-106" charset="-128"/>
                <a:cs typeface="Tahoma" pitchFamily="-106" charset="0"/>
              </a:rPr>
              <a:t>SIT approach to VCs in 2012</a:t>
            </a:r>
          </a:p>
        </p:txBody>
      </p:sp>
      <p:sp>
        <p:nvSpPr>
          <p:cNvPr id="5" name="Rectangle 3"/>
          <p:cNvSpPr txBox="1">
            <a:spLocks noChangeArrowheads="1"/>
          </p:cNvSpPr>
          <p:nvPr/>
        </p:nvSpPr>
        <p:spPr>
          <a:xfrm>
            <a:off x="147037" y="1728058"/>
            <a:ext cx="8832205" cy="5129942"/>
          </a:xfrm>
          <a:prstGeom prst="rect">
            <a:avLst/>
          </a:prstGeom>
        </p:spPr>
        <p:txBody>
          <a:bodyPr/>
          <a:lstStyle/>
          <a:p>
            <a:pPr marL="342900" indent="-342900" fontAlgn="base">
              <a:lnSpc>
                <a:spcPct val="90000"/>
              </a:lnSpc>
              <a:spcBef>
                <a:spcPct val="20000"/>
              </a:spcBef>
              <a:spcAft>
                <a:spcPct val="0"/>
              </a:spcAft>
              <a:buFont typeface="Arial" charset="0"/>
              <a:buChar char="•"/>
              <a:defRPr/>
            </a:pPr>
            <a:r>
              <a:rPr lang="en-GB" altLang="ja-JP" sz="2000" b="1" dirty="0" smtClean="0">
                <a:solidFill>
                  <a:srgbClr val="002569">
                    <a:lumMod val="75000"/>
                  </a:srgbClr>
                </a:solidFill>
                <a:latin typeface="Arial" pitchFamily="34" charset="0"/>
                <a:ea typeface="ＭＳ Ｐゴシック" pitchFamily="50" charset="-128"/>
                <a:cs typeface="Arial" pitchFamily="34" charset="0"/>
              </a:rPr>
              <a:t>Presumption that VCs have a key role supporting </a:t>
            </a:r>
            <a:r>
              <a:rPr lang="en-GB" altLang="ja-JP" sz="2000" b="1" u="sng" dirty="0" smtClean="0">
                <a:solidFill>
                  <a:srgbClr val="002569">
                    <a:lumMod val="75000"/>
                  </a:srgbClr>
                </a:solidFill>
                <a:latin typeface="Arial" pitchFamily="34" charset="0"/>
                <a:ea typeface="ＭＳ Ｐゴシック" pitchFamily="50" charset="-128"/>
                <a:cs typeface="Arial" pitchFamily="34" charset="0"/>
              </a:rPr>
              <a:t>delivery</a:t>
            </a:r>
            <a:r>
              <a:rPr lang="en-GB" altLang="ja-JP" sz="2000" b="1" dirty="0" smtClean="0">
                <a:solidFill>
                  <a:srgbClr val="002569">
                    <a:lumMod val="75000"/>
                  </a:srgbClr>
                </a:solidFill>
                <a:latin typeface="Arial" pitchFamily="34" charset="0"/>
                <a:ea typeface="ＭＳ Ｐゴシック" pitchFamily="50" charset="-128"/>
                <a:cs typeface="Arial" pitchFamily="34" charset="0"/>
              </a:rPr>
              <a:t> of GEOSS space segment outcomes</a:t>
            </a:r>
          </a:p>
          <a:p>
            <a:pPr marL="800100" lvl="1" indent="-342900" fontAlgn="base">
              <a:lnSpc>
                <a:spcPct val="90000"/>
              </a:lnSpc>
              <a:spcBef>
                <a:spcPct val="20000"/>
              </a:spcBef>
              <a:spcAft>
                <a:spcPct val="0"/>
              </a:spcAft>
              <a:buFont typeface="Lucida Grande"/>
              <a:buChar char="-"/>
              <a:defRPr/>
            </a:pPr>
            <a:r>
              <a:rPr lang="en-GB" altLang="ja-JP" dirty="0" smtClean="0">
                <a:solidFill>
                  <a:srgbClr val="002569">
                    <a:lumMod val="75000"/>
                  </a:srgbClr>
                </a:solidFill>
                <a:latin typeface="Arial" pitchFamily="34" charset="0"/>
                <a:ea typeface="ＭＳ Ｐゴシック" pitchFamily="50" charset="-128"/>
                <a:cs typeface="Arial" pitchFamily="34" charset="0"/>
              </a:rPr>
              <a:t>3-year outcomes defined in support of 2015 GEO horizon</a:t>
            </a:r>
          </a:p>
          <a:p>
            <a:pPr fontAlgn="base">
              <a:lnSpc>
                <a:spcPct val="90000"/>
              </a:lnSpc>
              <a:spcBef>
                <a:spcPct val="20000"/>
              </a:spcBef>
              <a:spcAft>
                <a:spcPct val="0"/>
              </a:spcAft>
              <a:defRPr/>
            </a:pPr>
            <a:endParaRPr lang="en-GB" altLang="ja-JP" sz="2000" b="1" dirty="0" smtClean="0">
              <a:solidFill>
                <a:srgbClr val="002569">
                  <a:lumMod val="75000"/>
                </a:srgbClr>
              </a:solidFill>
              <a:latin typeface="Arial" pitchFamily="34" charset="0"/>
              <a:ea typeface="ＭＳ Ｐゴシック" pitchFamily="50" charset="-128"/>
              <a:cs typeface="Arial" pitchFamily="34" charset="0"/>
            </a:endParaRPr>
          </a:p>
          <a:p>
            <a:pPr marL="342900" indent="-342900" fontAlgn="base">
              <a:lnSpc>
                <a:spcPct val="90000"/>
              </a:lnSpc>
              <a:spcBef>
                <a:spcPct val="20000"/>
              </a:spcBef>
              <a:spcAft>
                <a:spcPct val="0"/>
              </a:spcAft>
              <a:buFont typeface="Arial" charset="0"/>
              <a:buChar char="•"/>
              <a:defRPr/>
            </a:pPr>
            <a:r>
              <a:rPr lang="en-GB" altLang="ja-JP" sz="2000" b="1" dirty="0" smtClean="0">
                <a:solidFill>
                  <a:srgbClr val="002569">
                    <a:lumMod val="75000"/>
                  </a:srgbClr>
                </a:solidFill>
                <a:latin typeface="Arial" pitchFamily="34" charset="0"/>
                <a:ea typeface="ＭＳ Ｐゴシック" pitchFamily="50" charset="-128"/>
                <a:cs typeface="Arial" pitchFamily="34" charset="0"/>
              </a:rPr>
              <a:t>Consistent </a:t>
            </a:r>
            <a:r>
              <a:rPr lang="en-GB" altLang="ja-JP" sz="2000" b="1" dirty="0">
                <a:solidFill>
                  <a:srgbClr val="002569">
                    <a:lumMod val="75000"/>
                  </a:srgbClr>
                </a:solidFill>
                <a:latin typeface="Arial" pitchFamily="34" charset="0"/>
                <a:ea typeface="ＭＳ Ｐゴシック" pitchFamily="50" charset="-128"/>
                <a:cs typeface="Arial" pitchFamily="34" charset="0"/>
              </a:rPr>
              <a:t>with CEOS Self Study VC Report recommendations</a:t>
            </a:r>
          </a:p>
          <a:p>
            <a:pPr marL="800100" lvl="1" indent="-342900" fontAlgn="base">
              <a:lnSpc>
                <a:spcPct val="90000"/>
              </a:lnSpc>
              <a:spcBef>
                <a:spcPct val="20000"/>
              </a:spcBef>
              <a:spcAft>
                <a:spcPct val="0"/>
              </a:spcAft>
              <a:buFont typeface="Lucida Grande"/>
              <a:buChar char="-"/>
              <a:defRPr/>
            </a:pPr>
            <a:r>
              <a:rPr lang="en-GB" altLang="ja-JP" dirty="0">
                <a:solidFill>
                  <a:srgbClr val="002569">
                    <a:lumMod val="75000"/>
                  </a:srgbClr>
                </a:solidFill>
                <a:latin typeface="Arial" pitchFamily="34" charset="0"/>
                <a:ea typeface="ＭＳ Ｐゴシック" pitchFamily="50" charset="-128"/>
                <a:cs typeface="Arial" pitchFamily="34" charset="0"/>
              </a:rPr>
              <a:t>Sharp-end emphasis (</a:t>
            </a:r>
            <a:r>
              <a:rPr lang="en-GB" altLang="ja-JP" dirty="0" err="1">
                <a:solidFill>
                  <a:srgbClr val="002569">
                    <a:lumMod val="75000"/>
                  </a:srgbClr>
                </a:solidFill>
                <a:latin typeface="Arial" pitchFamily="34" charset="0"/>
                <a:ea typeface="ＭＳ Ｐゴシック" pitchFamily="50" charset="-128"/>
                <a:cs typeface="Arial" pitchFamily="34" charset="0"/>
              </a:rPr>
              <a:t>inc.</a:t>
            </a:r>
            <a:r>
              <a:rPr lang="en-GB" altLang="ja-JP" dirty="0">
                <a:solidFill>
                  <a:srgbClr val="002569">
                    <a:lumMod val="75000"/>
                  </a:srgbClr>
                </a:solidFill>
                <a:latin typeface="Arial" pitchFamily="34" charset="0"/>
                <a:ea typeface="ＭＳ Ｐゴシック" pitchFamily="50" charset="-128"/>
                <a:cs typeface="Arial" pitchFamily="34" charset="0"/>
              </a:rPr>
              <a:t> climate architecture)</a:t>
            </a:r>
          </a:p>
          <a:p>
            <a:pPr marL="800100" lvl="1" indent="-342900" fontAlgn="base">
              <a:lnSpc>
                <a:spcPct val="90000"/>
              </a:lnSpc>
              <a:spcBef>
                <a:spcPct val="20000"/>
              </a:spcBef>
              <a:spcAft>
                <a:spcPct val="0"/>
              </a:spcAft>
              <a:buFont typeface="Lucida Grande"/>
              <a:buChar char="-"/>
              <a:defRPr/>
            </a:pPr>
            <a:r>
              <a:rPr lang="en-GB" altLang="ja-JP" dirty="0">
                <a:solidFill>
                  <a:srgbClr val="002569">
                    <a:lumMod val="75000"/>
                  </a:srgbClr>
                </a:solidFill>
                <a:latin typeface="Arial" pitchFamily="34" charset="0"/>
                <a:ea typeface="ＭＳ Ｐゴシック" pitchFamily="50" charset="-128"/>
                <a:cs typeface="Arial" pitchFamily="34" charset="0"/>
              </a:rPr>
              <a:t>Stronger top-down direction and target setting – aided by stronger feedback and support mechanisms</a:t>
            </a:r>
          </a:p>
          <a:p>
            <a:pPr marL="800100" lvl="1" indent="-342900" fontAlgn="base">
              <a:lnSpc>
                <a:spcPct val="90000"/>
              </a:lnSpc>
              <a:spcBef>
                <a:spcPct val="20000"/>
              </a:spcBef>
              <a:spcAft>
                <a:spcPct val="0"/>
              </a:spcAft>
              <a:buFont typeface="Lucida Grande"/>
              <a:buChar char="-"/>
              <a:defRPr/>
            </a:pPr>
            <a:r>
              <a:rPr lang="en-GB" altLang="ja-JP" dirty="0">
                <a:solidFill>
                  <a:srgbClr val="002569">
                    <a:lumMod val="75000"/>
                  </a:srgbClr>
                </a:solidFill>
                <a:latin typeface="Arial" pitchFamily="34" charset="0"/>
                <a:ea typeface="ＭＳ Ｐゴシック" pitchFamily="50" charset="-128"/>
                <a:cs typeface="Arial" pitchFamily="34" charset="0"/>
              </a:rPr>
              <a:t>More integrated approach, priority-</a:t>
            </a:r>
            <a:r>
              <a:rPr lang="en-GB" altLang="ja-JP" dirty="0" smtClean="0">
                <a:solidFill>
                  <a:srgbClr val="002569">
                    <a:lumMod val="75000"/>
                  </a:srgbClr>
                </a:solidFill>
                <a:latin typeface="Arial" pitchFamily="34" charset="0"/>
                <a:ea typeface="ＭＳ Ｐゴシック" pitchFamily="50" charset="-128"/>
                <a:cs typeface="Arial" pitchFamily="34" charset="0"/>
              </a:rPr>
              <a:t>driven</a:t>
            </a:r>
          </a:p>
          <a:p>
            <a:pPr lvl="1" fontAlgn="base">
              <a:lnSpc>
                <a:spcPct val="90000"/>
              </a:lnSpc>
              <a:spcBef>
                <a:spcPct val="20000"/>
              </a:spcBef>
              <a:spcAft>
                <a:spcPct val="0"/>
              </a:spcAft>
              <a:defRPr/>
            </a:pPr>
            <a:endParaRPr lang="en-GB" altLang="ja-JP" dirty="0" smtClean="0">
              <a:solidFill>
                <a:srgbClr val="002569">
                  <a:lumMod val="75000"/>
                </a:srgbClr>
              </a:solidFill>
              <a:latin typeface="Arial" pitchFamily="34" charset="0"/>
              <a:ea typeface="ＭＳ Ｐゴシック" pitchFamily="50" charset="-128"/>
              <a:cs typeface="Arial" pitchFamily="34" charset="0"/>
            </a:endParaRPr>
          </a:p>
          <a:p>
            <a:pPr marL="342900" indent="-342900" fontAlgn="base">
              <a:lnSpc>
                <a:spcPct val="90000"/>
              </a:lnSpc>
              <a:spcBef>
                <a:spcPct val="20000"/>
              </a:spcBef>
              <a:spcAft>
                <a:spcPct val="0"/>
              </a:spcAft>
              <a:buFont typeface="Arial" charset="0"/>
              <a:buChar char="•"/>
              <a:defRPr/>
            </a:pPr>
            <a:r>
              <a:rPr lang="en-GB" altLang="ja-JP" sz="2000" b="1" dirty="0">
                <a:solidFill>
                  <a:srgbClr val="002569">
                    <a:lumMod val="75000"/>
                  </a:srgbClr>
                </a:solidFill>
                <a:latin typeface="Arial" pitchFamily="34" charset="0"/>
                <a:ea typeface="ＭＳ Ｐゴシック" pitchFamily="50" charset="-128"/>
                <a:cs typeface="Arial" pitchFamily="34" charset="0"/>
              </a:rPr>
              <a:t>Stronger feedback and support mechanisms</a:t>
            </a:r>
          </a:p>
          <a:p>
            <a:pPr marL="800100" lvl="1" indent="-342900" fontAlgn="base">
              <a:lnSpc>
                <a:spcPct val="90000"/>
              </a:lnSpc>
              <a:spcBef>
                <a:spcPct val="20000"/>
              </a:spcBef>
              <a:spcAft>
                <a:spcPct val="0"/>
              </a:spcAft>
              <a:buFont typeface="Lucida Grande"/>
              <a:buChar char="-"/>
              <a:defRPr/>
            </a:pPr>
            <a:r>
              <a:rPr lang="en-GB" altLang="ja-JP" dirty="0">
                <a:solidFill>
                  <a:srgbClr val="002569">
                    <a:lumMod val="75000"/>
                  </a:srgbClr>
                </a:solidFill>
                <a:latin typeface="Arial" pitchFamily="34" charset="0"/>
                <a:ea typeface="ＭＳ Ｐゴシック" pitchFamily="50" charset="-128"/>
                <a:cs typeface="Arial" pitchFamily="34" charset="0"/>
              </a:rPr>
              <a:t>First dedicated VC workshop at SIT-27 meeting</a:t>
            </a:r>
          </a:p>
          <a:p>
            <a:pPr marL="800100" lvl="1" indent="-342900" fontAlgn="base">
              <a:lnSpc>
                <a:spcPct val="90000"/>
              </a:lnSpc>
              <a:spcBef>
                <a:spcPct val="20000"/>
              </a:spcBef>
              <a:spcAft>
                <a:spcPct val="0"/>
              </a:spcAft>
              <a:buFont typeface="Lucida Grande"/>
              <a:buChar char="-"/>
              <a:defRPr/>
            </a:pPr>
            <a:r>
              <a:rPr lang="en-GB" altLang="ja-JP" dirty="0">
                <a:solidFill>
                  <a:srgbClr val="002569">
                    <a:lumMod val="75000"/>
                  </a:srgbClr>
                </a:solidFill>
                <a:latin typeface="Arial" pitchFamily="34" charset="0"/>
                <a:ea typeface="ＭＳ Ｐゴシック" pitchFamily="50" charset="-128"/>
                <a:cs typeface="Arial" pitchFamily="34" charset="0"/>
              </a:rPr>
              <a:t>Regular SIT Chair telcons with VC leads</a:t>
            </a:r>
          </a:p>
          <a:p>
            <a:pPr marL="800100" lvl="1" indent="-342900" fontAlgn="base">
              <a:lnSpc>
                <a:spcPct val="90000"/>
              </a:lnSpc>
              <a:spcBef>
                <a:spcPct val="20000"/>
              </a:spcBef>
              <a:spcAft>
                <a:spcPct val="0"/>
              </a:spcAft>
              <a:buFont typeface="Lucida Grande"/>
              <a:buChar char="-"/>
              <a:defRPr/>
            </a:pPr>
            <a:r>
              <a:rPr lang="en-GB" altLang="ja-JP" dirty="0">
                <a:solidFill>
                  <a:srgbClr val="002569">
                    <a:lumMod val="75000"/>
                  </a:srgbClr>
                </a:solidFill>
                <a:latin typeface="Arial" pitchFamily="34" charset="0"/>
                <a:ea typeface="ＭＳ Ｐゴシック" pitchFamily="50" charset="-128"/>
                <a:cs typeface="Arial" pitchFamily="34" charset="0"/>
              </a:rPr>
              <a:t>Systematic representation of VC issues on SEC (compilation report)</a:t>
            </a:r>
            <a:endParaRPr lang="en-GB" altLang="ja-JP" b="1" dirty="0">
              <a:solidFill>
                <a:srgbClr val="002569">
                  <a:lumMod val="75000"/>
                </a:srgbClr>
              </a:solidFill>
              <a:latin typeface="Arial" pitchFamily="34" charset="0"/>
              <a:ea typeface="ＭＳ Ｐゴシック" pitchFamily="50" charset="-128"/>
              <a:cs typeface="Arial" pitchFamily="34" charset="0"/>
            </a:endParaRPr>
          </a:p>
          <a:p>
            <a:pPr lvl="1" fontAlgn="base">
              <a:lnSpc>
                <a:spcPct val="90000"/>
              </a:lnSpc>
              <a:spcBef>
                <a:spcPct val="20000"/>
              </a:spcBef>
              <a:spcAft>
                <a:spcPct val="0"/>
              </a:spcAft>
              <a:defRPr/>
            </a:pPr>
            <a:endParaRPr lang="en-GB" altLang="ja-JP" dirty="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Arial" charset="0"/>
              <a:buChar char="•"/>
              <a:defRPr/>
            </a:pPr>
            <a:endParaRPr lang="en-GB" altLang="ja-JP" sz="2400" b="1" dirty="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GB" altLang="ja-JP" sz="2000" dirty="0" smtClean="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Arial" charset="0"/>
              <a:buChar char="•"/>
              <a:defRPr/>
            </a:pPr>
            <a:endParaRPr lang="en-GB" altLang="ja-JP" sz="2400" b="1" dirty="0" smtClean="0">
              <a:solidFill>
                <a:srgbClr val="002569">
                  <a:lumMod val="75000"/>
                </a:srgbClr>
              </a:solidFill>
              <a:latin typeface="Arial" pitchFamily="34" charset="0"/>
              <a:ea typeface="ＭＳ Ｐゴシック" pitchFamily="50" charset="-128"/>
              <a:cs typeface="Arial" pitchFamily="34" charset="0"/>
            </a:endParaRPr>
          </a:p>
        </p:txBody>
      </p:sp>
    </p:spTree>
    <p:extLst>
      <p:ext uri="{BB962C8B-B14F-4D97-AF65-F5344CB8AC3E}">
        <p14:creationId xmlns:p14="http://schemas.microsoft.com/office/powerpoint/2010/main" xmlns="" xmlns:mv="urn:schemas-microsoft-com:mac:vml" xmlns:mc="http://schemas.openxmlformats.org/markup-compatibility/2006" xmlns:p="http://schemas.openxmlformats.org/presentationml/2006/main" xmlns:r="http://schemas.openxmlformats.org/officeDocument/2006/relationships" xmlns:a="http://schemas.openxmlformats.org/drawingml/2006/main" val="179203633"/>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bwMode="auto">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13</a:t>
            </a:fld>
            <a:endParaRPr lang="en-US" smtClean="0"/>
          </a:p>
        </p:txBody>
      </p:sp>
      <p:sp>
        <p:nvSpPr>
          <p:cNvPr id="3075" name="Title 1"/>
          <p:cNvSpPr>
            <a:spLocks noGrp="1"/>
          </p:cNvSpPr>
          <p:nvPr>
            <p:ph type="title" idx="4294967295"/>
          </p:nvPr>
        </p:nvSpPr>
        <p:spPr>
          <a:xfrm>
            <a:off x="1320800" y="101600"/>
            <a:ext cx="7764463" cy="609600"/>
          </a:xfrm>
        </p:spPr>
        <p:txBody>
          <a:bodyPr/>
          <a:lstStyle/>
          <a:p>
            <a:pPr eaLnBrk="1" hangingPunct="1"/>
            <a:r>
              <a:rPr lang="en-US" dirty="0" smtClean="0">
                <a:latin typeface="Tahoma" pitchFamily="-106" charset="0"/>
                <a:ea typeface="ＭＳ Ｐゴシック" pitchFamily="-106" charset="-128"/>
                <a:cs typeface="Tahoma" pitchFamily="-106" charset="0"/>
              </a:rPr>
              <a:t>Our VCs</a:t>
            </a:r>
          </a:p>
        </p:txBody>
      </p:sp>
      <p:sp>
        <p:nvSpPr>
          <p:cNvPr id="6" name="Rectangle 3"/>
          <p:cNvSpPr txBox="1">
            <a:spLocks noChangeArrowheads="1"/>
          </p:cNvSpPr>
          <p:nvPr/>
        </p:nvSpPr>
        <p:spPr>
          <a:xfrm>
            <a:off x="147037" y="1728058"/>
            <a:ext cx="8832205" cy="5129942"/>
          </a:xfrm>
          <a:prstGeom prst="rect">
            <a:avLst/>
          </a:prstGeom>
        </p:spPr>
        <p:txBody>
          <a:bodyPr/>
          <a:lstStyle/>
          <a:p>
            <a:pPr marL="342900" indent="-342900" fontAlgn="base">
              <a:lnSpc>
                <a:spcPct val="90000"/>
              </a:lnSpc>
              <a:spcBef>
                <a:spcPct val="20000"/>
              </a:spcBef>
              <a:spcAft>
                <a:spcPct val="0"/>
              </a:spcAft>
              <a:buFont typeface="Arial" charset="0"/>
              <a:buChar char="•"/>
              <a:defRPr/>
            </a:pPr>
            <a:r>
              <a:rPr lang="en-GB" altLang="ja-JP" sz="2400" b="1" dirty="0" smtClean="0">
                <a:solidFill>
                  <a:srgbClr val="002569">
                    <a:lumMod val="75000"/>
                  </a:srgbClr>
                </a:solidFill>
                <a:latin typeface="Arial" pitchFamily="34" charset="0"/>
                <a:ea typeface="ＭＳ Ｐゴシック" pitchFamily="50" charset="-128"/>
                <a:cs typeface="Arial" pitchFamily="34" charset="0"/>
              </a:rPr>
              <a:t>Oceans</a:t>
            </a:r>
            <a:endParaRPr lang="en-GB" altLang="ja-JP" sz="2400" b="1" dirty="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r>
              <a:rPr lang="en-GB" altLang="ja-JP" sz="2000" dirty="0" smtClean="0">
                <a:solidFill>
                  <a:srgbClr val="002569">
                    <a:lumMod val="75000"/>
                  </a:srgbClr>
                </a:solidFill>
                <a:latin typeface="Arial" pitchFamily="34" charset="0"/>
                <a:ea typeface="ＭＳ Ｐゴシック" pitchFamily="50" charset="-128"/>
                <a:cs typeface="Arial" pitchFamily="34" charset="0"/>
              </a:rPr>
              <a:t>Ocean Surface Topography: NASA &amp; EUMETSAT</a:t>
            </a:r>
          </a:p>
          <a:p>
            <a:pPr marL="800100" lvl="1" indent="-342900" fontAlgn="base">
              <a:lnSpc>
                <a:spcPct val="90000"/>
              </a:lnSpc>
              <a:spcBef>
                <a:spcPct val="20000"/>
              </a:spcBef>
              <a:spcAft>
                <a:spcPct val="0"/>
              </a:spcAft>
              <a:buFont typeface="Lucida Grande"/>
              <a:buChar char="-"/>
              <a:defRPr/>
            </a:pPr>
            <a:r>
              <a:rPr lang="en-GB" altLang="ja-JP" sz="2000" dirty="0" smtClean="0">
                <a:solidFill>
                  <a:srgbClr val="002569">
                    <a:lumMod val="75000"/>
                  </a:srgbClr>
                </a:solidFill>
                <a:latin typeface="Arial" pitchFamily="34" charset="0"/>
                <a:ea typeface="ＭＳ Ｐゴシック" pitchFamily="50" charset="-128"/>
                <a:cs typeface="Arial" pitchFamily="34" charset="0"/>
              </a:rPr>
              <a:t>Ocean Surface Vector Winds: NOAA, EUMETSAT &amp; ISRO</a:t>
            </a:r>
          </a:p>
          <a:p>
            <a:pPr marL="800100" lvl="1" indent="-342900" fontAlgn="base">
              <a:lnSpc>
                <a:spcPct val="90000"/>
              </a:lnSpc>
              <a:spcBef>
                <a:spcPct val="20000"/>
              </a:spcBef>
              <a:spcAft>
                <a:spcPct val="0"/>
              </a:spcAft>
              <a:buFont typeface="Lucida Grande"/>
              <a:buChar char="-"/>
              <a:defRPr/>
            </a:pPr>
            <a:r>
              <a:rPr lang="en-GB" altLang="ja-JP" sz="2000" dirty="0" smtClean="0">
                <a:solidFill>
                  <a:srgbClr val="002569">
                    <a:lumMod val="75000"/>
                  </a:srgbClr>
                </a:solidFill>
                <a:latin typeface="Arial" pitchFamily="34" charset="0"/>
                <a:ea typeface="ＭＳ Ｐゴシック" pitchFamily="50" charset="-128"/>
                <a:cs typeface="Arial" pitchFamily="34" charset="0"/>
              </a:rPr>
              <a:t>Ocean Colour Radiometry: NASA, ESA &amp; ISRO</a:t>
            </a:r>
          </a:p>
          <a:p>
            <a:pPr marL="800100" lvl="1" indent="-342900" fontAlgn="base">
              <a:lnSpc>
                <a:spcPct val="90000"/>
              </a:lnSpc>
              <a:spcBef>
                <a:spcPct val="20000"/>
              </a:spcBef>
              <a:spcAft>
                <a:spcPct val="0"/>
              </a:spcAft>
              <a:buFont typeface="Lucida Grande"/>
              <a:buChar char="-"/>
              <a:defRPr/>
            </a:pPr>
            <a:r>
              <a:rPr lang="en-GB" altLang="ja-JP" sz="2000" dirty="0" smtClean="0">
                <a:solidFill>
                  <a:srgbClr val="002569">
                    <a:lumMod val="75000"/>
                  </a:srgbClr>
                </a:solidFill>
                <a:latin typeface="Arial" pitchFamily="34" charset="0"/>
                <a:ea typeface="ＭＳ Ｐゴシック" pitchFamily="50" charset="-128"/>
                <a:cs typeface="Arial" pitchFamily="34" charset="0"/>
              </a:rPr>
              <a:t>Sea Surface Temperature: ESA &amp; NOAA</a:t>
            </a:r>
          </a:p>
          <a:p>
            <a:pPr marL="342900" indent="-342900" fontAlgn="base">
              <a:lnSpc>
                <a:spcPct val="90000"/>
              </a:lnSpc>
              <a:spcBef>
                <a:spcPct val="20000"/>
              </a:spcBef>
              <a:spcAft>
                <a:spcPct val="0"/>
              </a:spcAft>
              <a:buFont typeface="Arial" charset="0"/>
              <a:buChar char="•"/>
              <a:defRPr/>
            </a:pPr>
            <a:endParaRPr lang="en-GB" altLang="ja-JP" sz="2400" b="1" dirty="0" smtClean="0">
              <a:solidFill>
                <a:srgbClr val="002569">
                  <a:lumMod val="75000"/>
                </a:srgbClr>
              </a:solidFill>
              <a:latin typeface="Arial" pitchFamily="34" charset="0"/>
              <a:ea typeface="ＭＳ Ｐゴシック" pitchFamily="50" charset="-128"/>
              <a:cs typeface="Arial" pitchFamily="34" charset="0"/>
            </a:endParaRPr>
          </a:p>
          <a:p>
            <a:pPr marL="342900" indent="-342900" fontAlgn="base">
              <a:lnSpc>
                <a:spcPct val="90000"/>
              </a:lnSpc>
              <a:spcBef>
                <a:spcPct val="20000"/>
              </a:spcBef>
              <a:spcAft>
                <a:spcPct val="0"/>
              </a:spcAft>
              <a:buFont typeface="Arial" charset="0"/>
              <a:buChar char="•"/>
              <a:defRPr/>
            </a:pPr>
            <a:r>
              <a:rPr lang="en-GB" altLang="ja-JP" sz="2400" b="1" dirty="0" smtClean="0">
                <a:solidFill>
                  <a:srgbClr val="002569">
                    <a:lumMod val="75000"/>
                  </a:srgbClr>
                </a:solidFill>
                <a:latin typeface="Arial" pitchFamily="34" charset="0"/>
                <a:ea typeface="ＭＳ Ｐゴシック" pitchFamily="50" charset="-128"/>
                <a:cs typeface="Arial" pitchFamily="34" charset="0"/>
              </a:rPr>
              <a:t>Land</a:t>
            </a:r>
            <a:endParaRPr lang="en-GB" altLang="ja-JP" sz="2400" b="1" dirty="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r>
              <a:rPr lang="en-GB" altLang="ja-JP" sz="2000" dirty="0" smtClean="0">
                <a:solidFill>
                  <a:srgbClr val="002569">
                    <a:lumMod val="75000"/>
                  </a:srgbClr>
                </a:solidFill>
                <a:latin typeface="Arial" pitchFamily="34" charset="0"/>
                <a:ea typeface="ＭＳ Ｐゴシック" pitchFamily="50" charset="-128"/>
                <a:cs typeface="Arial" pitchFamily="34" charset="0"/>
              </a:rPr>
              <a:t>Land Surface Imaging: USGS, INPE &amp; ISRO</a:t>
            </a:r>
            <a:endParaRPr lang="en-GB" altLang="ja-JP" sz="2000" b="1" dirty="0" smtClean="0">
              <a:solidFill>
                <a:srgbClr val="002569">
                  <a:lumMod val="75000"/>
                </a:srgbClr>
              </a:solidFill>
              <a:latin typeface="Arial" pitchFamily="34" charset="0"/>
              <a:ea typeface="ＭＳ Ｐゴシック" pitchFamily="50" charset="-128"/>
              <a:cs typeface="Arial" pitchFamily="34" charset="0"/>
            </a:endParaRPr>
          </a:p>
          <a:p>
            <a:pPr marL="342900" indent="-342900" fontAlgn="base">
              <a:lnSpc>
                <a:spcPct val="90000"/>
              </a:lnSpc>
              <a:spcBef>
                <a:spcPct val="20000"/>
              </a:spcBef>
              <a:spcAft>
                <a:spcPct val="0"/>
              </a:spcAft>
              <a:buFont typeface="Arial" charset="0"/>
              <a:buChar char="•"/>
              <a:defRPr/>
            </a:pPr>
            <a:endParaRPr lang="en-GB" altLang="ja-JP" sz="2400" b="1" dirty="0" smtClean="0">
              <a:solidFill>
                <a:srgbClr val="002569">
                  <a:lumMod val="75000"/>
                </a:srgbClr>
              </a:solidFill>
              <a:latin typeface="Arial" pitchFamily="34" charset="0"/>
              <a:ea typeface="ＭＳ Ｐゴシック" pitchFamily="50" charset="-128"/>
              <a:cs typeface="Arial" pitchFamily="34" charset="0"/>
            </a:endParaRPr>
          </a:p>
          <a:p>
            <a:pPr marL="342900" indent="-342900" fontAlgn="base">
              <a:lnSpc>
                <a:spcPct val="90000"/>
              </a:lnSpc>
              <a:spcBef>
                <a:spcPct val="20000"/>
              </a:spcBef>
              <a:spcAft>
                <a:spcPct val="0"/>
              </a:spcAft>
              <a:buFont typeface="Arial" charset="0"/>
              <a:buChar char="•"/>
              <a:defRPr/>
            </a:pPr>
            <a:r>
              <a:rPr lang="en-GB" altLang="ja-JP" sz="2400" b="1" dirty="0" smtClean="0">
                <a:solidFill>
                  <a:srgbClr val="002569">
                    <a:lumMod val="75000"/>
                  </a:srgbClr>
                </a:solidFill>
                <a:latin typeface="Arial" pitchFamily="34" charset="0"/>
                <a:ea typeface="ＭＳ Ｐゴシック" pitchFamily="50" charset="-128"/>
                <a:cs typeface="Arial" pitchFamily="34" charset="0"/>
              </a:rPr>
              <a:t>Atmosphere</a:t>
            </a:r>
            <a:endParaRPr lang="en-GB" altLang="ja-JP" sz="2400" b="1" dirty="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r>
              <a:rPr lang="en-GB" altLang="ja-JP" sz="2000" dirty="0" smtClean="0">
                <a:solidFill>
                  <a:srgbClr val="002569">
                    <a:lumMod val="75000"/>
                  </a:srgbClr>
                </a:solidFill>
                <a:latin typeface="Arial" pitchFamily="34" charset="0"/>
                <a:ea typeface="ＭＳ Ｐゴシック" pitchFamily="50" charset="-128"/>
                <a:cs typeface="Arial" pitchFamily="34" charset="0"/>
              </a:rPr>
              <a:t>Precipitation: NASA &amp; JAXA</a:t>
            </a:r>
          </a:p>
          <a:p>
            <a:pPr marL="800100" lvl="1" indent="-342900" fontAlgn="base">
              <a:lnSpc>
                <a:spcPct val="90000"/>
              </a:lnSpc>
              <a:spcBef>
                <a:spcPct val="20000"/>
              </a:spcBef>
              <a:spcAft>
                <a:spcPct val="0"/>
              </a:spcAft>
              <a:buFont typeface="Lucida Grande"/>
              <a:buChar char="-"/>
              <a:defRPr/>
            </a:pPr>
            <a:r>
              <a:rPr lang="en-GB" altLang="ja-JP" sz="2000" dirty="0" smtClean="0">
                <a:solidFill>
                  <a:srgbClr val="002569">
                    <a:lumMod val="75000"/>
                  </a:srgbClr>
                </a:solidFill>
                <a:latin typeface="Arial" pitchFamily="34" charset="0"/>
                <a:ea typeface="ＭＳ Ｐゴシック" pitchFamily="50" charset="-128"/>
                <a:cs typeface="Arial" pitchFamily="34" charset="0"/>
              </a:rPr>
              <a:t>Atmospheric Composition: NASA &amp; ESA</a:t>
            </a:r>
            <a:endParaRPr lang="en-GB" altLang="ja-JP" sz="2000" dirty="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Arial" charset="0"/>
              <a:buChar char="•"/>
              <a:defRPr/>
            </a:pPr>
            <a:endParaRPr lang="en-GB" altLang="ja-JP" sz="2400" b="1" dirty="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GB" altLang="ja-JP" sz="2000" dirty="0" smtClean="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Arial" charset="0"/>
              <a:buChar char="•"/>
              <a:defRPr/>
            </a:pPr>
            <a:endParaRPr lang="en-GB" altLang="ja-JP" sz="2400" b="1" dirty="0" smtClean="0">
              <a:solidFill>
                <a:srgbClr val="002569">
                  <a:lumMod val="75000"/>
                </a:srgbClr>
              </a:solidFill>
              <a:latin typeface="Arial" pitchFamily="34" charset="0"/>
              <a:ea typeface="ＭＳ Ｐゴシック" pitchFamily="50" charset="-128"/>
              <a:cs typeface="Arial" pitchFamily="34" charset="0"/>
            </a:endParaRPr>
          </a:p>
        </p:txBody>
      </p:sp>
      <p:pic>
        <p:nvPicPr>
          <p:cNvPr id="2" name="Picture 1"/>
          <p:cNvPicPr>
            <a:picLocks noChangeAspect="1"/>
          </p:cNvPicPr>
          <p:nvPr/>
        </p:nvPicPr>
        <p:blipFill>
          <a:blip r:embed="rId3" cstate="print"/>
          <a:stretch>
            <a:fillRect/>
          </a:stretch>
        </p:blipFill>
        <p:spPr>
          <a:xfrm>
            <a:off x="5697911" y="3121625"/>
            <a:ext cx="374063" cy="358909"/>
          </a:xfrm>
          <a:prstGeom prst="rect">
            <a:avLst/>
          </a:prstGeom>
        </p:spPr>
      </p:pic>
    </p:spTree>
    <p:extLst>
      <p:ext uri="{BB962C8B-B14F-4D97-AF65-F5344CB8AC3E}">
        <p14:creationId xmlns:p14="http://schemas.microsoft.com/office/powerpoint/2010/main" xmlns="" xmlns:mv="urn:schemas-microsoft-com:mac:vml" xmlns:mc="http://schemas.openxmlformats.org/markup-compatibility/2006" xmlns:p="http://schemas.openxmlformats.org/presentationml/2006/main" xmlns:r="http://schemas.openxmlformats.org/officeDocument/2006/relationships" xmlns:a="http://schemas.openxmlformats.org/drawingml/2006/main" val="3607835160"/>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bwMode="auto">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14</a:t>
            </a:fld>
            <a:endParaRPr lang="en-US" smtClean="0"/>
          </a:p>
        </p:txBody>
      </p:sp>
      <p:sp>
        <p:nvSpPr>
          <p:cNvPr id="3075" name="Title 1"/>
          <p:cNvSpPr>
            <a:spLocks noGrp="1"/>
          </p:cNvSpPr>
          <p:nvPr>
            <p:ph type="title" idx="4294967295"/>
          </p:nvPr>
        </p:nvSpPr>
        <p:spPr>
          <a:xfrm>
            <a:off x="1320800" y="101600"/>
            <a:ext cx="7764463" cy="609600"/>
          </a:xfrm>
        </p:spPr>
        <p:txBody>
          <a:bodyPr/>
          <a:lstStyle/>
          <a:p>
            <a:pPr eaLnBrk="1" hangingPunct="1"/>
            <a:r>
              <a:rPr lang="en-US" dirty="0" smtClean="0">
                <a:latin typeface="Tahoma" pitchFamily="-106" charset="0"/>
                <a:ea typeface="ＭＳ Ｐゴシック" pitchFamily="-106" charset="-128"/>
                <a:cs typeface="Tahoma" pitchFamily="-106" charset="0"/>
              </a:rPr>
              <a:t>Ocean Surface Topography</a:t>
            </a:r>
            <a:endParaRPr lang="en-US" dirty="0" smtClean="0">
              <a:solidFill>
                <a:srgbClr val="FF0000"/>
              </a:solidFill>
              <a:latin typeface="Tahoma" pitchFamily="-106" charset="0"/>
              <a:ea typeface="ＭＳ Ｐゴシック" pitchFamily="-106" charset="-128"/>
              <a:cs typeface="Tahoma" pitchFamily="-106" charset="0"/>
            </a:endParaRPr>
          </a:p>
        </p:txBody>
      </p:sp>
      <p:sp>
        <p:nvSpPr>
          <p:cNvPr id="6" name="Rectangle 3"/>
          <p:cNvSpPr txBox="1">
            <a:spLocks noChangeArrowheads="1"/>
          </p:cNvSpPr>
          <p:nvPr/>
        </p:nvSpPr>
        <p:spPr>
          <a:xfrm>
            <a:off x="147037" y="1558223"/>
            <a:ext cx="8832205" cy="5129942"/>
          </a:xfrm>
          <a:prstGeom prst="rect">
            <a:avLst/>
          </a:prstGeom>
        </p:spPr>
        <p:txBody>
          <a:bodyPr/>
          <a:lstStyle/>
          <a:p>
            <a:pPr marL="342900" indent="-342900" fontAlgn="base">
              <a:lnSpc>
                <a:spcPct val="90000"/>
              </a:lnSpc>
              <a:spcBef>
                <a:spcPct val="20000"/>
              </a:spcBef>
              <a:spcAft>
                <a:spcPct val="0"/>
              </a:spcAft>
              <a:buFont typeface="Arial" charset="0"/>
              <a:buChar char="•"/>
              <a:defRPr/>
            </a:pPr>
            <a:r>
              <a:rPr lang="en-GB" altLang="ja-JP" sz="2400" b="1" dirty="0" smtClean="0">
                <a:solidFill>
                  <a:srgbClr val="002569">
                    <a:lumMod val="75000"/>
                  </a:srgbClr>
                </a:solidFill>
                <a:latin typeface="Arial" pitchFamily="34" charset="0"/>
                <a:ea typeface="ＭＳ Ｐゴシック" pitchFamily="50" charset="-128"/>
                <a:cs typeface="Arial" pitchFamily="34" charset="0"/>
              </a:rPr>
              <a:t>Key outcomes</a:t>
            </a:r>
          </a:p>
          <a:p>
            <a:pPr marL="800100" lvl="1" indent="-342900" fontAlgn="base">
              <a:lnSpc>
                <a:spcPct val="90000"/>
              </a:lnSpc>
              <a:spcBef>
                <a:spcPct val="20000"/>
              </a:spcBef>
              <a:spcAft>
                <a:spcPct val="0"/>
              </a:spcAft>
              <a:buFont typeface="Lucida Grande"/>
              <a:buChar char="-"/>
              <a:defRPr/>
            </a:pPr>
            <a:r>
              <a:rPr lang="en-US" dirty="0">
                <a:solidFill>
                  <a:srgbClr val="002569">
                    <a:lumMod val="75000"/>
                  </a:srgbClr>
                </a:solidFill>
                <a:latin typeface="Arial" pitchFamily="34" charset="0"/>
                <a:ea typeface="ＭＳ Ｐゴシック" pitchFamily="50" charset="-128"/>
                <a:cs typeface="Arial" pitchFamily="34" charset="0"/>
              </a:rPr>
              <a:t>Development of Jason-3 as continuation of the reference time series, and planning for Jason-CS </a:t>
            </a:r>
          </a:p>
          <a:p>
            <a:pPr marL="800100" lvl="1" indent="-342900" fontAlgn="base">
              <a:lnSpc>
                <a:spcPct val="90000"/>
              </a:lnSpc>
              <a:spcBef>
                <a:spcPct val="20000"/>
              </a:spcBef>
              <a:spcAft>
                <a:spcPct val="0"/>
              </a:spcAft>
              <a:buFont typeface="Lucida Grande"/>
              <a:buChar char="-"/>
              <a:defRPr/>
            </a:pPr>
            <a:r>
              <a:rPr lang="en-US" dirty="0">
                <a:solidFill>
                  <a:srgbClr val="002569">
                    <a:lumMod val="75000"/>
                  </a:srgbClr>
                </a:solidFill>
                <a:latin typeface="Arial" pitchFamily="34" charset="0"/>
                <a:ea typeface="ＭＳ Ｐゴシック" pitchFamily="50" charset="-128"/>
                <a:cs typeface="Arial" pitchFamily="34" charset="0"/>
              </a:rPr>
              <a:t>Sea level ECV support</a:t>
            </a:r>
          </a:p>
          <a:p>
            <a:pPr marL="800100" lvl="1" indent="-342900" fontAlgn="base">
              <a:lnSpc>
                <a:spcPct val="90000"/>
              </a:lnSpc>
              <a:spcBef>
                <a:spcPct val="20000"/>
              </a:spcBef>
              <a:spcAft>
                <a:spcPct val="0"/>
              </a:spcAft>
              <a:buFont typeface="Lucida Grande"/>
              <a:buChar char="-"/>
              <a:defRPr/>
            </a:pPr>
            <a:r>
              <a:rPr lang="en-GB" dirty="0">
                <a:solidFill>
                  <a:srgbClr val="002569">
                    <a:lumMod val="75000"/>
                  </a:srgbClr>
                </a:solidFill>
                <a:latin typeface="Arial" pitchFamily="34" charset="0"/>
                <a:ea typeface="ＭＳ Ｐゴシック" pitchFamily="50" charset="-128"/>
                <a:cs typeface="Arial" pitchFamily="34" charset="0"/>
              </a:rPr>
              <a:t>OST Implementation Plan</a:t>
            </a:r>
          </a:p>
          <a:p>
            <a:pPr marL="342900" indent="-342900" fontAlgn="base">
              <a:lnSpc>
                <a:spcPct val="90000"/>
              </a:lnSpc>
              <a:spcBef>
                <a:spcPct val="20000"/>
              </a:spcBef>
              <a:spcAft>
                <a:spcPct val="0"/>
              </a:spcAft>
              <a:buFont typeface="Arial" charset="0"/>
              <a:buChar char="•"/>
              <a:defRPr/>
            </a:pPr>
            <a:r>
              <a:rPr lang="en-GB" altLang="ja-JP" sz="2400" b="1" dirty="0" smtClean="0">
                <a:solidFill>
                  <a:srgbClr val="002569">
                    <a:lumMod val="75000"/>
                  </a:srgbClr>
                </a:solidFill>
                <a:latin typeface="Arial" pitchFamily="34" charset="0"/>
                <a:ea typeface="ＭＳ Ｐゴシック" pitchFamily="50" charset="-128"/>
                <a:cs typeface="Arial" pitchFamily="34" charset="0"/>
              </a:rPr>
              <a:t>Progress</a:t>
            </a:r>
            <a:endParaRPr lang="en-GB" altLang="ja-JP" sz="2400" b="1" dirty="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r>
              <a:rPr lang="en-GB" altLang="ja-JP" dirty="0">
                <a:solidFill>
                  <a:srgbClr val="002569">
                    <a:lumMod val="75000"/>
                  </a:srgbClr>
                </a:solidFill>
                <a:latin typeface="Arial" pitchFamily="34" charset="0"/>
                <a:ea typeface="ＭＳ Ｐゴシック" pitchFamily="50" charset="-128"/>
                <a:cs typeface="Arial" pitchFamily="34" charset="0"/>
              </a:rPr>
              <a:t>Jason-3 launcher selected, target launch date December 2014, Jason-CS satellite phase B on going, program approval process initiated by agencies</a:t>
            </a:r>
          </a:p>
          <a:p>
            <a:pPr marL="800100" lvl="1" indent="-342900" fontAlgn="base">
              <a:lnSpc>
                <a:spcPct val="90000"/>
              </a:lnSpc>
              <a:spcBef>
                <a:spcPct val="20000"/>
              </a:spcBef>
              <a:spcAft>
                <a:spcPct val="0"/>
              </a:spcAft>
              <a:buFont typeface="Lucida Grande"/>
              <a:buChar char="-"/>
              <a:defRPr/>
            </a:pPr>
            <a:r>
              <a:rPr lang="en-US" dirty="0">
                <a:solidFill>
                  <a:srgbClr val="002569">
                    <a:lumMod val="75000"/>
                  </a:srgbClr>
                </a:solidFill>
                <a:latin typeface="Arial" pitchFamily="34" charset="0"/>
                <a:ea typeface="ＭＳ Ｐゴシック" pitchFamily="50" charset="-128"/>
                <a:cs typeface="Arial" pitchFamily="34" charset="0"/>
              </a:rPr>
              <a:t>Engagement of OST Science Team (OSTST) as VC home</a:t>
            </a:r>
          </a:p>
          <a:p>
            <a:pPr marL="342900" indent="-342900" fontAlgn="base">
              <a:lnSpc>
                <a:spcPct val="90000"/>
              </a:lnSpc>
              <a:spcBef>
                <a:spcPct val="20000"/>
              </a:spcBef>
              <a:spcAft>
                <a:spcPct val="0"/>
              </a:spcAft>
              <a:buFont typeface="Arial" charset="0"/>
              <a:buChar char="•"/>
              <a:defRPr/>
            </a:pPr>
            <a:r>
              <a:rPr lang="en-GB" altLang="ja-JP" sz="2400" b="1" dirty="0" smtClean="0">
                <a:solidFill>
                  <a:srgbClr val="002569">
                    <a:lumMod val="75000"/>
                  </a:srgbClr>
                </a:solidFill>
                <a:latin typeface="Arial" pitchFamily="34" charset="0"/>
                <a:ea typeface="ＭＳ Ｐゴシック" pitchFamily="50" charset="-128"/>
                <a:cs typeface="Arial" pitchFamily="34" charset="0"/>
              </a:rPr>
              <a:t>Issues</a:t>
            </a:r>
            <a:endParaRPr lang="en-GB" altLang="ja-JP" sz="2400" b="1" dirty="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r>
              <a:rPr lang="en-US" dirty="0">
                <a:solidFill>
                  <a:srgbClr val="002569">
                    <a:lumMod val="75000"/>
                  </a:srgbClr>
                </a:solidFill>
                <a:latin typeface="Arial" pitchFamily="34" charset="0"/>
                <a:ea typeface="ＭＳ Ｐゴシック" pitchFamily="50" charset="-128"/>
                <a:cs typeface="Arial" pitchFamily="34" charset="0"/>
              </a:rPr>
              <a:t>How do we transform the OSTST from a multi-agency funding-driven construct into a CEOS mechanism for international involvement. (analogue to GHRSST for SST)?</a:t>
            </a:r>
          </a:p>
          <a:p>
            <a:pPr marL="800100" lvl="1" indent="-342900" fontAlgn="base">
              <a:lnSpc>
                <a:spcPct val="90000"/>
              </a:lnSpc>
              <a:spcBef>
                <a:spcPct val="20000"/>
              </a:spcBef>
              <a:spcAft>
                <a:spcPct val="0"/>
              </a:spcAft>
              <a:buFont typeface="Lucida Grande"/>
              <a:buChar char="-"/>
              <a:defRPr/>
            </a:pPr>
            <a:r>
              <a:rPr lang="en-AU" dirty="0">
                <a:solidFill>
                  <a:srgbClr val="002569">
                    <a:lumMod val="75000"/>
                  </a:srgbClr>
                </a:solidFill>
                <a:latin typeface="Arial" pitchFamily="34" charset="0"/>
                <a:ea typeface="ＭＳ Ｐゴシック" pitchFamily="50" charset="-128"/>
                <a:cs typeface="Arial" pitchFamily="34" charset="0"/>
              </a:rPr>
              <a:t>Need to encourage involvement in the OSTST from agencies that fly “complementary missions” that are not presently formal members of OSTST (e.g. ESA).</a:t>
            </a:r>
            <a:endParaRPr lang="en-GB" altLang="ja-JP" dirty="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US" sz="2400" dirty="0">
              <a:solidFill>
                <a:srgbClr val="002569"/>
              </a:solidFill>
              <a:latin typeface="Arial" charset="0"/>
              <a:ea typeface="ＭＳ Ｐゴシック" pitchFamily="-106" charset="-128"/>
            </a:endParaRPr>
          </a:p>
          <a:p>
            <a:pPr marL="800100" lvl="1" indent="-342900" fontAlgn="base">
              <a:lnSpc>
                <a:spcPct val="90000"/>
              </a:lnSpc>
              <a:spcBef>
                <a:spcPct val="20000"/>
              </a:spcBef>
              <a:spcAft>
                <a:spcPct val="0"/>
              </a:spcAft>
              <a:buFont typeface="Lucida Grande"/>
              <a:buChar char="-"/>
              <a:defRPr/>
            </a:pPr>
            <a:endParaRPr lang="en-US" sz="2400" dirty="0" smtClean="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GB" altLang="ja-JP" sz="2400" b="1" dirty="0" smtClean="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GB" altLang="ja-JP" sz="2000" dirty="0" smtClean="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Arial" charset="0"/>
              <a:buChar char="•"/>
              <a:defRPr/>
            </a:pPr>
            <a:endParaRPr lang="en-GB" altLang="ja-JP" sz="2400" b="1" dirty="0" smtClean="0">
              <a:solidFill>
                <a:srgbClr val="002569">
                  <a:lumMod val="75000"/>
                </a:srgbClr>
              </a:solidFill>
              <a:latin typeface="Arial" pitchFamily="34" charset="0"/>
              <a:ea typeface="ＭＳ Ｐゴシック" pitchFamily="50" charset="-128"/>
              <a:cs typeface="Arial" pitchFamily="34" charset="0"/>
            </a:endParaRPr>
          </a:p>
        </p:txBody>
      </p:sp>
    </p:spTree>
    <p:extLst>
      <p:ext uri="{BB962C8B-B14F-4D97-AF65-F5344CB8AC3E}">
        <p14:creationId xmlns:p14="http://schemas.microsoft.com/office/powerpoint/2010/main" xmlns="" xmlns:mv="urn:schemas-microsoft-com:mac:vml" xmlns:mc="http://schemas.openxmlformats.org/markup-compatibility/2006" xmlns:p="http://schemas.openxmlformats.org/presentationml/2006/main" xmlns:r="http://schemas.openxmlformats.org/officeDocument/2006/relationships" xmlns:a="http://schemas.openxmlformats.org/drawingml/2006/main" val="3971377681"/>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bwMode="auto">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15</a:t>
            </a:fld>
            <a:endParaRPr lang="en-US" smtClean="0"/>
          </a:p>
        </p:txBody>
      </p:sp>
      <p:sp>
        <p:nvSpPr>
          <p:cNvPr id="3075" name="Title 1"/>
          <p:cNvSpPr>
            <a:spLocks noGrp="1"/>
          </p:cNvSpPr>
          <p:nvPr>
            <p:ph type="title" idx="4294967295"/>
          </p:nvPr>
        </p:nvSpPr>
        <p:spPr>
          <a:xfrm>
            <a:off x="1320800" y="101600"/>
            <a:ext cx="7764463" cy="609600"/>
          </a:xfrm>
        </p:spPr>
        <p:txBody>
          <a:bodyPr/>
          <a:lstStyle/>
          <a:p>
            <a:pPr eaLnBrk="1" hangingPunct="1"/>
            <a:r>
              <a:rPr lang="en-US" dirty="0">
                <a:latin typeface="Tahoma" pitchFamily="-106" charset="0"/>
                <a:ea typeface="ＭＳ Ｐゴシック" pitchFamily="-106" charset="-128"/>
                <a:cs typeface="Tahoma" pitchFamily="-106" charset="0"/>
              </a:rPr>
              <a:t>Ocean Surface </a:t>
            </a:r>
            <a:r>
              <a:rPr lang="en-US" dirty="0" smtClean="0">
                <a:latin typeface="Tahoma" pitchFamily="-106" charset="0"/>
                <a:ea typeface="ＭＳ Ｐゴシック" pitchFamily="-106" charset="-128"/>
                <a:cs typeface="Tahoma" pitchFamily="-106" charset="0"/>
              </a:rPr>
              <a:t>Vector Winds</a:t>
            </a:r>
            <a:endParaRPr lang="en-US" dirty="0" smtClean="0">
              <a:solidFill>
                <a:srgbClr val="FF0000"/>
              </a:solidFill>
              <a:latin typeface="Tahoma" pitchFamily="-106" charset="0"/>
              <a:ea typeface="ＭＳ Ｐゴシック" pitchFamily="-106" charset="-128"/>
              <a:cs typeface="Tahoma" pitchFamily="-106" charset="0"/>
            </a:endParaRPr>
          </a:p>
        </p:txBody>
      </p:sp>
      <p:sp>
        <p:nvSpPr>
          <p:cNvPr id="6" name="Rectangle 3"/>
          <p:cNvSpPr txBox="1">
            <a:spLocks noChangeArrowheads="1"/>
          </p:cNvSpPr>
          <p:nvPr/>
        </p:nvSpPr>
        <p:spPr>
          <a:xfrm>
            <a:off x="147037" y="1558223"/>
            <a:ext cx="8832205" cy="5129942"/>
          </a:xfrm>
          <a:prstGeom prst="rect">
            <a:avLst/>
          </a:prstGeom>
        </p:spPr>
        <p:txBody>
          <a:bodyPr/>
          <a:lstStyle/>
          <a:p>
            <a:pPr marL="342900" indent="-342900" fontAlgn="base">
              <a:lnSpc>
                <a:spcPct val="90000"/>
              </a:lnSpc>
              <a:spcBef>
                <a:spcPct val="20000"/>
              </a:spcBef>
              <a:spcAft>
                <a:spcPct val="0"/>
              </a:spcAft>
              <a:buFont typeface="Arial" charset="0"/>
              <a:buChar char="•"/>
              <a:defRPr/>
            </a:pPr>
            <a:r>
              <a:rPr lang="en-GB" altLang="ja-JP" sz="2400" b="1" dirty="0" smtClean="0">
                <a:solidFill>
                  <a:srgbClr val="002569">
                    <a:lumMod val="75000"/>
                  </a:srgbClr>
                </a:solidFill>
                <a:latin typeface="Arial" pitchFamily="34" charset="0"/>
                <a:ea typeface="ＭＳ Ｐゴシック" pitchFamily="50" charset="-128"/>
                <a:cs typeface="Arial" pitchFamily="34" charset="0"/>
              </a:rPr>
              <a:t>Key outcomes</a:t>
            </a:r>
          </a:p>
          <a:p>
            <a:pPr marL="800100" lvl="1" indent="-342900" fontAlgn="base">
              <a:lnSpc>
                <a:spcPct val="90000"/>
              </a:lnSpc>
              <a:spcBef>
                <a:spcPct val="20000"/>
              </a:spcBef>
              <a:spcAft>
                <a:spcPct val="0"/>
              </a:spcAft>
              <a:buFont typeface="Lucida Grande"/>
              <a:buChar char="-"/>
              <a:defRPr/>
            </a:pPr>
            <a:r>
              <a:rPr lang="en-GB" dirty="0">
                <a:solidFill>
                  <a:srgbClr val="002569">
                    <a:lumMod val="75000"/>
                  </a:srgbClr>
                </a:solidFill>
                <a:latin typeface="Arial" pitchFamily="34" charset="0"/>
                <a:ea typeface="ＭＳ Ｐゴシック" pitchFamily="50" charset="-128"/>
                <a:cs typeface="Arial" pitchFamily="34" charset="0"/>
              </a:rPr>
              <a:t>OSVW data continuity (&amp; reprocessing </a:t>
            </a:r>
            <a:r>
              <a:rPr lang="en-GB" dirty="0" err="1">
                <a:solidFill>
                  <a:srgbClr val="002569">
                    <a:lumMod val="75000"/>
                  </a:srgbClr>
                </a:solidFill>
                <a:latin typeface="Arial" pitchFamily="34" charset="0"/>
                <a:ea typeface="ＭＳ Ｐゴシック" pitchFamily="50" charset="-128"/>
                <a:cs typeface="Arial" pitchFamily="34" charset="0"/>
              </a:rPr>
              <a:t>etc</a:t>
            </a:r>
            <a:r>
              <a:rPr lang="en-GB" dirty="0">
                <a:solidFill>
                  <a:srgbClr val="002569">
                    <a:lumMod val="75000"/>
                  </a:srgbClr>
                </a:solidFill>
                <a:latin typeface="Arial" pitchFamily="34" charset="0"/>
                <a:ea typeface="ＭＳ Ｐゴシック" pitchFamily="50" charset="-128"/>
                <a:cs typeface="Arial" pitchFamily="34" charset="0"/>
              </a:rPr>
              <a:t>)</a:t>
            </a:r>
          </a:p>
          <a:p>
            <a:pPr marL="800100" lvl="1" indent="-342900" fontAlgn="base">
              <a:lnSpc>
                <a:spcPct val="90000"/>
              </a:lnSpc>
              <a:spcBef>
                <a:spcPct val="20000"/>
              </a:spcBef>
              <a:spcAft>
                <a:spcPct val="0"/>
              </a:spcAft>
              <a:buFont typeface="Lucida Grande"/>
              <a:buChar char="-"/>
              <a:defRPr/>
            </a:pPr>
            <a:r>
              <a:rPr lang="en-GB" dirty="0">
                <a:solidFill>
                  <a:srgbClr val="002569">
                    <a:lumMod val="75000"/>
                  </a:srgbClr>
                </a:solidFill>
                <a:latin typeface="Arial" pitchFamily="34" charset="0"/>
                <a:ea typeface="ＭＳ Ｐゴシック" pitchFamily="50" charset="-128"/>
                <a:cs typeface="Arial" pitchFamily="34" charset="0"/>
              </a:rPr>
              <a:t>Cross-calibration of OSVW sensors</a:t>
            </a:r>
          </a:p>
          <a:p>
            <a:pPr marL="800100" lvl="1" indent="-342900" fontAlgn="base">
              <a:lnSpc>
                <a:spcPct val="90000"/>
              </a:lnSpc>
              <a:spcBef>
                <a:spcPct val="20000"/>
              </a:spcBef>
              <a:spcAft>
                <a:spcPct val="0"/>
              </a:spcAft>
              <a:buFont typeface="Lucida Grande"/>
              <a:buChar char="-"/>
              <a:defRPr/>
            </a:pPr>
            <a:r>
              <a:rPr lang="en-GB" dirty="0">
                <a:solidFill>
                  <a:srgbClr val="002569">
                    <a:lumMod val="75000"/>
                  </a:srgbClr>
                </a:solidFill>
                <a:latin typeface="Arial" pitchFamily="34" charset="0"/>
                <a:ea typeface="ＭＳ Ｐゴシック" pitchFamily="50" charset="-128"/>
                <a:cs typeface="Arial" pitchFamily="34" charset="0"/>
              </a:rPr>
              <a:t>Improved utilisation in forecasting and warning services</a:t>
            </a:r>
          </a:p>
          <a:p>
            <a:pPr marL="800100" lvl="1" indent="-342900" fontAlgn="base">
              <a:lnSpc>
                <a:spcPct val="90000"/>
              </a:lnSpc>
              <a:spcBef>
                <a:spcPct val="20000"/>
              </a:spcBef>
              <a:spcAft>
                <a:spcPct val="0"/>
              </a:spcAft>
              <a:buFont typeface="Lucida Grande"/>
              <a:buChar char="-"/>
              <a:defRPr/>
            </a:pPr>
            <a:r>
              <a:rPr lang="en-GB" dirty="0">
                <a:solidFill>
                  <a:srgbClr val="002569">
                    <a:lumMod val="75000"/>
                  </a:srgbClr>
                </a:solidFill>
                <a:latin typeface="Arial" pitchFamily="34" charset="0"/>
                <a:ea typeface="ＭＳ Ｐゴシック" pitchFamily="50" charset="-128"/>
                <a:cs typeface="Arial" pitchFamily="34" charset="0"/>
              </a:rPr>
              <a:t>User Training courses</a:t>
            </a:r>
          </a:p>
          <a:p>
            <a:pPr marL="342900" indent="-342900" fontAlgn="base">
              <a:lnSpc>
                <a:spcPct val="90000"/>
              </a:lnSpc>
              <a:spcBef>
                <a:spcPct val="20000"/>
              </a:spcBef>
              <a:spcAft>
                <a:spcPct val="0"/>
              </a:spcAft>
              <a:buFont typeface="Arial" charset="0"/>
              <a:buChar char="•"/>
              <a:defRPr/>
            </a:pPr>
            <a:endParaRPr lang="en-GB" altLang="ja-JP" sz="2400" b="1" dirty="0" smtClean="0">
              <a:solidFill>
                <a:srgbClr val="002569">
                  <a:lumMod val="75000"/>
                </a:srgbClr>
              </a:solidFill>
              <a:latin typeface="Arial" pitchFamily="34" charset="0"/>
              <a:ea typeface="ＭＳ Ｐゴシック" pitchFamily="50" charset="-128"/>
              <a:cs typeface="Arial" pitchFamily="34" charset="0"/>
            </a:endParaRPr>
          </a:p>
          <a:p>
            <a:pPr marL="342900" indent="-342900" fontAlgn="base">
              <a:lnSpc>
                <a:spcPct val="90000"/>
              </a:lnSpc>
              <a:spcBef>
                <a:spcPct val="20000"/>
              </a:spcBef>
              <a:spcAft>
                <a:spcPct val="0"/>
              </a:spcAft>
              <a:buFont typeface="Arial" charset="0"/>
              <a:buChar char="•"/>
              <a:defRPr/>
            </a:pPr>
            <a:r>
              <a:rPr lang="en-GB" altLang="ja-JP" sz="2400" b="1" dirty="0" smtClean="0">
                <a:solidFill>
                  <a:srgbClr val="002569">
                    <a:lumMod val="75000"/>
                  </a:srgbClr>
                </a:solidFill>
                <a:latin typeface="Arial" pitchFamily="34" charset="0"/>
                <a:ea typeface="ＭＳ Ｐゴシック" pitchFamily="50" charset="-128"/>
                <a:cs typeface="Arial" pitchFamily="34" charset="0"/>
              </a:rPr>
              <a:t>Progress</a:t>
            </a:r>
          </a:p>
          <a:p>
            <a:pPr marL="800100" lvl="1" indent="-342900" fontAlgn="base">
              <a:lnSpc>
                <a:spcPct val="90000"/>
              </a:lnSpc>
              <a:spcBef>
                <a:spcPct val="20000"/>
              </a:spcBef>
              <a:spcAft>
                <a:spcPct val="0"/>
              </a:spcAft>
              <a:buFont typeface="Lucida Grande"/>
              <a:buChar char="-"/>
              <a:defRPr/>
            </a:pPr>
            <a:r>
              <a:rPr lang="en-GB" altLang="ja-JP" dirty="0">
                <a:solidFill>
                  <a:srgbClr val="002569">
                    <a:lumMod val="75000"/>
                  </a:srgbClr>
                </a:solidFill>
                <a:latin typeface="Arial" pitchFamily="34" charset="0"/>
                <a:ea typeface="ＭＳ Ｐゴシック" pitchFamily="50" charset="-128"/>
                <a:cs typeface="Arial" pitchFamily="34" charset="0"/>
              </a:rPr>
              <a:t>Engaging the IOVWST to leverage programs and resources</a:t>
            </a:r>
          </a:p>
          <a:p>
            <a:pPr marL="800100" lvl="1" indent="-342900" fontAlgn="base">
              <a:lnSpc>
                <a:spcPct val="90000"/>
              </a:lnSpc>
              <a:spcBef>
                <a:spcPct val="20000"/>
              </a:spcBef>
              <a:spcAft>
                <a:spcPct val="0"/>
              </a:spcAft>
              <a:buFont typeface="Lucida Grande"/>
              <a:buChar char="-"/>
              <a:defRPr/>
            </a:pPr>
            <a:r>
              <a:rPr lang="en-US" dirty="0">
                <a:solidFill>
                  <a:srgbClr val="002569">
                    <a:lumMod val="75000"/>
                  </a:srgbClr>
                </a:solidFill>
                <a:latin typeface="Arial" pitchFamily="34" charset="0"/>
                <a:ea typeface="ＭＳ Ｐゴシック" pitchFamily="50" charset="-128"/>
                <a:cs typeface="Arial" pitchFamily="34" charset="0"/>
              </a:rPr>
              <a:t>Training courses continuing</a:t>
            </a:r>
          </a:p>
          <a:p>
            <a:pPr marL="342900" indent="-342900" fontAlgn="base">
              <a:lnSpc>
                <a:spcPct val="90000"/>
              </a:lnSpc>
              <a:spcBef>
                <a:spcPct val="20000"/>
              </a:spcBef>
              <a:spcAft>
                <a:spcPct val="0"/>
              </a:spcAft>
              <a:buFont typeface="Arial" charset="0"/>
              <a:buChar char="•"/>
              <a:defRPr/>
            </a:pPr>
            <a:endParaRPr lang="en-GB" altLang="ja-JP" sz="2400" b="1" dirty="0" smtClean="0">
              <a:solidFill>
                <a:srgbClr val="002569">
                  <a:lumMod val="75000"/>
                </a:srgbClr>
              </a:solidFill>
              <a:latin typeface="Arial" pitchFamily="34" charset="0"/>
              <a:ea typeface="ＭＳ Ｐゴシック" pitchFamily="50" charset="-128"/>
              <a:cs typeface="Arial" pitchFamily="34" charset="0"/>
            </a:endParaRPr>
          </a:p>
          <a:p>
            <a:pPr marL="342900" indent="-342900" fontAlgn="base">
              <a:lnSpc>
                <a:spcPct val="90000"/>
              </a:lnSpc>
              <a:spcBef>
                <a:spcPct val="20000"/>
              </a:spcBef>
              <a:spcAft>
                <a:spcPct val="0"/>
              </a:spcAft>
              <a:buFont typeface="Arial" charset="0"/>
              <a:buChar char="•"/>
              <a:defRPr/>
            </a:pPr>
            <a:r>
              <a:rPr lang="en-GB" altLang="ja-JP" sz="2400" b="1" dirty="0" smtClean="0">
                <a:solidFill>
                  <a:srgbClr val="002569">
                    <a:lumMod val="75000"/>
                  </a:srgbClr>
                </a:solidFill>
                <a:latin typeface="Arial" pitchFamily="34" charset="0"/>
                <a:ea typeface="ＭＳ Ｐゴシック" pitchFamily="50" charset="-128"/>
                <a:cs typeface="Arial" pitchFamily="34" charset="0"/>
              </a:rPr>
              <a:t>Issues</a:t>
            </a:r>
            <a:endParaRPr lang="en-GB" altLang="ja-JP" sz="2400" b="1" dirty="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r>
              <a:rPr lang="en-US" dirty="0">
                <a:solidFill>
                  <a:srgbClr val="002569">
                    <a:lumMod val="75000"/>
                  </a:srgbClr>
                </a:solidFill>
                <a:latin typeface="Arial" pitchFamily="34" charset="0"/>
                <a:ea typeface="ＭＳ Ｐゴシック" pitchFamily="50" charset="-128"/>
                <a:cs typeface="Arial" pitchFamily="34" charset="0"/>
              </a:rPr>
              <a:t>Want clear direction in context of CEOS Implementation Plan</a:t>
            </a:r>
          </a:p>
          <a:p>
            <a:pPr marL="800100" lvl="1" indent="-342900" fontAlgn="base">
              <a:lnSpc>
                <a:spcPct val="90000"/>
              </a:lnSpc>
              <a:spcBef>
                <a:spcPct val="20000"/>
              </a:spcBef>
              <a:spcAft>
                <a:spcPct val="0"/>
              </a:spcAft>
              <a:buFont typeface="Lucida Grande"/>
              <a:buChar char="-"/>
              <a:defRPr/>
            </a:pPr>
            <a:r>
              <a:rPr lang="en-AU" dirty="0">
                <a:solidFill>
                  <a:srgbClr val="002569">
                    <a:lumMod val="75000"/>
                  </a:srgbClr>
                </a:solidFill>
                <a:latin typeface="Arial" pitchFamily="34" charset="0"/>
                <a:ea typeface="ＭＳ Ｐゴシック" pitchFamily="50" charset="-128"/>
                <a:cs typeface="Arial" pitchFamily="34" charset="0"/>
              </a:rPr>
              <a:t>Operational requirements are as critical as climate</a:t>
            </a:r>
            <a:endParaRPr lang="en-GB" altLang="ja-JP" dirty="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US" sz="2400" dirty="0">
              <a:solidFill>
                <a:srgbClr val="002569"/>
              </a:solidFill>
              <a:latin typeface="Arial" charset="0"/>
              <a:ea typeface="ＭＳ Ｐゴシック" pitchFamily="-106" charset="-128"/>
            </a:endParaRPr>
          </a:p>
          <a:p>
            <a:pPr marL="800100" lvl="1" indent="-342900" fontAlgn="base">
              <a:lnSpc>
                <a:spcPct val="90000"/>
              </a:lnSpc>
              <a:spcBef>
                <a:spcPct val="20000"/>
              </a:spcBef>
              <a:spcAft>
                <a:spcPct val="0"/>
              </a:spcAft>
              <a:buFont typeface="Lucida Grande"/>
              <a:buChar char="-"/>
              <a:defRPr/>
            </a:pPr>
            <a:endParaRPr lang="en-US" sz="2400" dirty="0" smtClean="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GB" altLang="ja-JP" sz="2400" b="1" dirty="0" smtClean="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GB" altLang="ja-JP" sz="2000" dirty="0" smtClean="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Arial" charset="0"/>
              <a:buChar char="•"/>
              <a:defRPr/>
            </a:pPr>
            <a:endParaRPr lang="en-GB" altLang="ja-JP" sz="2400" b="1" dirty="0" smtClean="0">
              <a:solidFill>
                <a:srgbClr val="002569">
                  <a:lumMod val="75000"/>
                </a:srgbClr>
              </a:solidFill>
              <a:latin typeface="Arial" pitchFamily="34" charset="0"/>
              <a:ea typeface="ＭＳ Ｐゴシック" pitchFamily="50" charset="-128"/>
              <a:cs typeface="Arial" pitchFamily="34" charset="0"/>
            </a:endParaRPr>
          </a:p>
        </p:txBody>
      </p:sp>
    </p:spTree>
    <p:extLst>
      <p:ext uri="{BB962C8B-B14F-4D97-AF65-F5344CB8AC3E}">
        <p14:creationId xmlns:p14="http://schemas.microsoft.com/office/powerpoint/2010/main" xmlns="" xmlns:mv="urn:schemas-microsoft-com:mac:vml" xmlns:mc="http://schemas.openxmlformats.org/markup-compatibility/2006" xmlns:p="http://schemas.openxmlformats.org/presentationml/2006/main" xmlns:r="http://schemas.openxmlformats.org/officeDocument/2006/relationships" xmlns:a="http://schemas.openxmlformats.org/drawingml/2006/main" val="3918162992"/>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bwMode="auto">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16</a:t>
            </a:fld>
            <a:endParaRPr lang="en-US" smtClean="0"/>
          </a:p>
        </p:txBody>
      </p:sp>
      <p:sp>
        <p:nvSpPr>
          <p:cNvPr id="3075" name="Title 1"/>
          <p:cNvSpPr>
            <a:spLocks noGrp="1"/>
          </p:cNvSpPr>
          <p:nvPr>
            <p:ph type="title" idx="4294967295"/>
          </p:nvPr>
        </p:nvSpPr>
        <p:spPr>
          <a:xfrm>
            <a:off x="1320800" y="101600"/>
            <a:ext cx="7764463" cy="609600"/>
          </a:xfrm>
        </p:spPr>
        <p:txBody>
          <a:bodyPr/>
          <a:lstStyle/>
          <a:p>
            <a:pPr eaLnBrk="1" hangingPunct="1"/>
            <a:r>
              <a:rPr lang="en-US" dirty="0">
                <a:latin typeface="Tahoma" pitchFamily="-106" charset="0"/>
                <a:ea typeface="ＭＳ Ｐゴシック" pitchFamily="-106" charset="-128"/>
                <a:cs typeface="Tahoma" pitchFamily="-106" charset="0"/>
              </a:rPr>
              <a:t>Ocean </a:t>
            </a:r>
            <a:r>
              <a:rPr lang="en-US" dirty="0" smtClean="0">
                <a:latin typeface="Tahoma" pitchFamily="-106" charset="0"/>
                <a:ea typeface="ＭＳ Ｐゴシック" pitchFamily="-106" charset="-128"/>
                <a:cs typeface="Tahoma" pitchFamily="-106" charset="0"/>
              </a:rPr>
              <a:t>Colour Radiometry</a:t>
            </a:r>
            <a:endParaRPr lang="en-US" dirty="0" smtClean="0">
              <a:solidFill>
                <a:srgbClr val="FF0000"/>
              </a:solidFill>
              <a:latin typeface="Tahoma" pitchFamily="-106" charset="0"/>
              <a:ea typeface="ＭＳ Ｐゴシック" pitchFamily="-106" charset="-128"/>
              <a:cs typeface="Tahoma" pitchFamily="-106" charset="0"/>
            </a:endParaRPr>
          </a:p>
        </p:txBody>
      </p:sp>
      <p:sp>
        <p:nvSpPr>
          <p:cNvPr id="6" name="Rectangle 3"/>
          <p:cNvSpPr txBox="1">
            <a:spLocks noChangeArrowheads="1"/>
          </p:cNvSpPr>
          <p:nvPr/>
        </p:nvSpPr>
        <p:spPr>
          <a:xfrm>
            <a:off x="147037" y="1558223"/>
            <a:ext cx="8832205" cy="5129942"/>
          </a:xfrm>
          <a:prstGeom prst="rect">
            <a:avLst/>
          </a:prstGeom>
        </p:spPr>
        <p:txBody>
          <a:bodyPr/>
          <a:lstStyle/>
          <a:p>
            <a:pPr marL="342900" indent="-342900" fontAlgn="base">
              <a:lnSpc>
                <a:spcPct val="90000"/>
              </a:lnSpc>
              <a:spcBef>
                <a:spcPct val="20000"/>
              </a:spcBef>
              <a:spcAft>
                <a:spcPct val="0"/>
              </a:spcAft>
              <a:buFont typeface="Arial" charset="0"/>
              <a:buChar char="•"/>
              <a:defRPr/>
            </a:pPr>
            <a:r>
              <a:rPr lang="en-GB" altLang="ja-JP" sz="2400" b="1" dirty="0">
                <a:solidFill>
                  <a:srgbClr val="002569">
                    <a:lumMod val="75000"/>
                  </a:srgbClr>
                </a:solidFill>
                <a:latin typeface="Arial" pitchFamily="34" charset="0"/>
                <a:ea typeface="ＭＳ Ｐゴシック" pitchFamily="50" charset="-128"/>
                <a:cs typeface="Arial" pitchFamily="34" charset="0"/>
              </a:rPr>
              <a:t>Key outcomes</a:t>
            </a:r>
          </a:p>
          <a:p>
            <a:pPr marL="800100" lvl="1" indent="-342900" fontAlgn="base">
              <a:lnSpc>
                <a:spcPct val="90000"/>
              </a:lnSpc>
              <a:spcBef>
                <a:spcPct val="20000"/>
              </a:spcBef>
              <a:spcAft>
                <a:spcPct val="0"/>
              </a:spcAft>
              <a:buFont typeface="Lucida Grande"/>
              <a:buChar char="-"/>
              <a:defRPr/>
            </a:pPr>
            <a:r>
              <a:rPr lang="en-GB" dirty="0">
                <a:solidFill>
                  <a:srgbClr val="002569">
                    <a:lumMod val="75000"/>
                  </a:srgbClr>
                </a:solidFill>
                <a:latin typeface="Arial" pitchFamily="34" charset="0"/>
                <a:ea typeface="ＭＳ Ｐゴシック" pitchFamily="50" charset="-128"/>
                <a:cs typeface="Arial" pitchFamily="34" charset="0"/>
              </a:rPr>
              <a:t>ECV development</a:t>
            </a:r>
          </a:p>
          <a:p>
            <a:pPr marL="800100" lvl="1" indent="-342900" fontAlgn="base">
              <a:lnSpc>
                <a:spcPct val="90000"/>
              </a:lnSpc>
              <a:spcBef>
                <a:spcPct val="20000"/>
              </a:spcBef>
              <a:spcAft>
                <a:spcPct val="0"/>
              </a:spcAft>
              <a:buFont typeface="Lucida Grande"/>
              <a:buChar char="-"/>
              <a:defRPr/>
            </a:pPr>
            <a:r>
              <a:rPr lang="en-GB" dirty="0">
                <a:solidFill>
                  <a:srgbClr val="002569">
                    <a:lumMod val="75000"/>
                  </a:srgbClr>
                </a:solidFill>
                <a:latin typeface="Arial" pitchFamily="34" charset="0"/>
                <a:ea typeface="ＭＳ Ｐゴシック" pitchFamily="50" charset="-128"/>
                <a:cs typeface="Arial" pitchFamily="34" charset="0"/>
              </a:rPr>
              <a:t>In-situ OCR White Paper</a:t>
            </a:r>
          </a:p>
          <a:p>
            <a:pPr marL="342900" indent="-342900" fontAlgn="base">
              <a:lnSpc>
                <a:spcPct val="90000"/>
              </a:lnSpc>
              <a:spcBef>
                <a:spcPct val="20000"/>
              </a:spcBef>
              <a:spcAft>
                <a:spcPct val="0"/>
              </a:spcAft>
              <a:buFont typeface="Arial" charset="0"/>
              <a:buChar char="•"/>
              <a:defRPr/>
            </a:pPr>
            <a:endParaRPr lang="en-GB" altLang="ja-JP" sz="2400" b="1" dirty="0">
              <a:solidFill>
                <a:srgbClr val="002569">
                  <a:lumMod val="75000"/>
                </a:srgbClr>
              </a:solidFill>
              <a:latin typeface="Arial" pitchFamily="34" charset="0"/>
              <a:ea typeface="ＭＳ Ｐゴシック" pitchFamily="50" charset="-128"/>
              <a:cs typeface="Arial" pitchFamily="34" charset="0"/>
            </a:endParaRPr>
          </a:p>
          <a:p>
            <a:pPr marL="342900" indent="-342900" fontAlgn="base">
              <a:lnSpc>
                <a:spcPct val="90000"/>
              </a:lnSpc>
              <a:spcBef>
                <a:spcPct val="20000"/>
              </a:spcBef>
              <a:spcAft>
                <a:spcPct val="0"/>
              </a:spcAft>
              <a:buFont typeface="Arial" charset="0"/>
              <a:buChar char="•"/>
              <a:defRPr/>
            </a:pPr>
            <a:r>
              <a:rPr lang="en-GB" altLang="ja-JP" sz="2400" b="1" dirty="0">
                <a:solidFill>
                  <a:srgbClr val="002569">
                    <a:lumMod val="75000"/>
                  </a:srgbClr>
                </a:solidFill>
                <a:latin typeface="Arial" pitchFamily="34" charset="0"/>
                <a:ea typeface="ＭＳ Ｐゴシック" pitchFamily="50" charset="-128"/>
                <a:cs typeface="Arial" pitchFamily="34" charset="0"/>
              </a:rPr>
              <a:t>Progress</a:t>
            </a:r>
          </a:p>
          <a:p>
            <a:pPr marL="800100" lvl="1" indent="-342900" fontAlgn="base">
              <a:lnSpc>
                <a:spcPct val="90000"/>
              </a:lnSpc>
              <a:spcBef>
                <a:spcPct val="20000"/>
              </a:spcBef>
              <a:spcAft>
                <a:spcPct val="0"/>
              </a:spcAft>
              <a:buFont typeface="Lucida Grande"/>
              <a:buChar char="-"/>
              <a:defRPr/>
            </a:pPr>
            <a:r>
              <a:rPr lang="en-GB" altLang="ja-JP" dirty="0">
                <a:solidFill>
                  <a:srgbClr val="002569">
                    <a:lumMod val="75000"/>
                  </a:srgbClr>
                </a:solidFill>
                <a:latin typeface="Arial" pitchFamily="34" charset="0"/>
                <a:ea typeface="ＭＳ Ｐゴシック" pitchFamily="50" charset="-128"/>
                <a:cs typeface="Arial" pitchFamily="34" charset="0"/>
              </a:rPr>
              <a:t>Standing ECV WG established by IOCCG</a:t>
            </a:r>
          </a:p>
          <a:p>
            <a:pPr marL="800100" lvl="1" indent="-342900" fontAlgn="base">
              <a:lnSpc>
                <a:spcPct val="90000"/>
              </a:lnSpc>
              <a:spcBef>
                <a:spcPct val="20000"/>
              </a:spcBef>
              <a:spcAft>
                <a:spcPct val="0"/>
              </a:spcAft>
              <a:buFont typeface="Lucida Grande"/>
              <a:buChar char="-"/>
              <a:defRPr/>
            </a:pPr>
            <a:r>
              <a:rPr lang="en-US" dirty="0">
                <a:solidFill>
                  <a:srgbClr val="002569">
                    <a:lumMod val="75000"/>
                  </a:srgbClr>
                </a:solidFill>
                <a:latin typeface="Arial" pitchFamily="34" charset="0"/>
                <a:ea typeface="ＭＳ Ｐゴシック" pitchFamily="50" charset="-128"/>
                <a:cs typeface="Arial" pitchFamily="34" charset="0"/>
              </a:rPr>
              <a:t>INSITU-OCR White Paper circulated</a:t>
            </a:r>
          </a:p>
          <a:p>
            <a:pPr marL="342900" indent="-342900" fontAlgn="base">
              <a:lnSpc>
                <a:spcPct val="90000"/>
              </a:lnSpc>
              <a:spcBef>
                <a:spcPct val="20000"/>
              </a:spcBef>
              <a:spcAft>
                <a:spcPct val="0"/>
              </a:spcAft>
              <a:buFont typeface="Arial" charset="0"/>
              <a:buChar char="•"/>
              <a:defRPr/>
            </a:pPr>
            <a:endParaRPr lang="en-GB" altLang="ja-JP" sz="2400" b="1" dirty="0">
              <a:solidFill>
                <a:srgbClr val="002569">
                  <a:lumMod val="75000"/>
                </a:srgbClr>
              </a:solidFill>
              <a:latin typeface="Arial" pitchFamily="34" charset="0"/>
              <a:ea typeface="ＭＳ Ｐゴシック" pitchFamily="50" charset="-128"/>
              <a:cs typeface="Arial" pitchFamily="34" charset="0"/>
            </a:endParaRPr>
          </a:p>
          <a:p>
            <a:pPr marL="342900" indent="-342900" fontAlgn="base">
              <a:lnSpc>
                <a:spcPct val="90000"/>
              </a:lnSpc>
              <a:spcBef>
                <a:spcPct val="20000"/>
              </a:spcBef>
              <a:spcAft>
                <a:spcPct val="0"/>
              </a:spcAft>
              <a:buFont typeface="Arial" charset="0"/>
              <a:buChar char="•"/>
              <a:defRPr/>
            </a:pPr>
            <a:r>
              <a:rPr lang="en-GB" altLang="ja-JP" sz="2400" b="1" dirty="0">
                <a:solidFill>
                  <a:srgbClr val="002569">
                    <a:lumMod val="75000"/>
                  </a:srgbClr>
                </a:solidFill>
                <a:latin typeface="Arial" pitchFamily="34" charset="0"/>
                <a:ea typeface="ＭＳ Ｐゴシック" pitchFamily="50" charset="-128"/>
                <a:cs typeface="Arial" pitchFamily="34" charset="0"/>
              </a:rPr>
              <a:t>Issues</a:t>
            </a:r>
          </a:p>
          <a:p>
            <a:pPr marL="800100" lvl="1" indent="-342900" fontAlgn="base">
              <a:lnSpc>
                <a:spcPct val="90000"/>
              </a:lnSpc>
              <a:spcBef>
                <a:spcPct val="20000"/>
              </a:spcBef>
              <a:spcAft>
                <a:spcPct val="0"/>
              </a:spcAft>
              <a:buFont typeface="Lucida Grande"/>
              <a:buChar char="-"/>
              <a:defRPr/>
            </a:pPr>
            <a:r>
              <a:rPr lang="en-US" dirty="0">
                <a:solidFill>
                  <a:srgbClr val="002569">
                    <a:lumMod val="75000"/>
                  </a:srgbClr>
                </a:solidFill>
                <a:latin typeface="Arial" pitchFamily="34" charset="0"/>
                <a:ea typeface="ＭＳ Ｐゴシック" pitchFamily="50" charset="-128"/>
                <a:cs typeface="Arial" pitchFamily="34" charset="0"/>
              </a:rPr>
              <a:t>CEOS Agency review and support for INSITU-OCR</a:t>
            </a:r>
          </a:p>
          <a:p>
            <a:pPr marL="800100" lvl="1" indent="-342900" fontAlgn="base">
              <a:lnSpc>
                <a:spcPct val="90000"/>
              </a:lnSpc>
              <a:spcBef>
                <a:spcPct val="20000"/>
              </a:spcBef>
              <a:spcAft>
                <a:spcPct val="0"/>
              </a:spcAft>
              <a:buFont typeface="Lucida Grande"/>
              <a:buChar char="-"/>
              <a:defRPr/>
            </a:pPr>
            <a:r>
              <a:rPr lang="en-AU" dirty="0">
                <a:solidFill>
                  <a:srgbClr val="002569">
                    <a:lumMod val="75000"/>
                  </a:srgbClr>
                </a:solidFill>
                <a:latin typeface="Arial" pitchFamily="34" charset="0"/>
                <a:ea typeface="ＭＳ Ｐゴシック" pitchFamily="50" charset="-128"/>
                <a:cs typeface="Arial" pitchFamily="34" charset="0"/>
              </a:rPr>
              <a:t>IOCCG Report: </a:t>
            </a:r>
            <a:r>
              <a:rPr lang="en-US" dirty="0">
                <a:solidFill>
                  <a:srgbClr val="002569">
                    <a:lumMod val="75000"/>
                  </a:srgbClr>
                </a:solidFill>
                <a:latin typeface="Arial" pitchFamily="34" charset="0"/>
                <a:ea typeface="ＭＳ Ｐゴシック" pitchFamily="50" charset="-128"/>
                <a:cs typeface="Arial" pitchFamily="34" charset="0"/>
              </a:rPr>
              <a:t>Mission Requirements for Future Ocean Colour Sensors – relevant agencies to reflect in planning</a:t>
            </a:r>
          </a:p>
          <a:p>
            <a:pPr marL="800100" lvl="1" indent="-342900" fontAlgn="base">
              <a:lnSpc>
                <a:spcPct val="90000"/>
              </a:lnSpc>
              <a:spcBef>
                <a:spcPct val="20000"/>
              </a:spcBef>
              <a:spcAft>
                <a:spcPct val="0"/>
              </a:spcAft>
              <a:buFont typeface="Lucida Grande"/>
              <a:buChar char="-"/>
              <a:defRPr/>
            </a:pPr>
            <a:r>
              <a:rPr lang="en-GB" altLang="ja-JP" dirty="0">
                <a:solidFill>
                  <a:srgbClr val="002569">
                    <a:lumMod val="75000"/>
                  </a:srgbClr>
                </a:solidFill>
                <a:latin typeface="Arial" pitchFamily="34" charset="0"/>
                <a:ea typeface="ＭＳ Ｐゴシック" pitchFamily="50" charset="-128"/>
                <a:cs typeface="Arial" pitchFamily="34" charset="0"/>
              </a:rPr>
              <a:t>Resources a challenge</a:t>
            </a:r>
          </a:p>
          <a:p>
            <a:pPr marL="800100" lvl="1" indent="-342900" fontAlgn="base">
              <a:lnSpc>
                <a:spcPct val="90000"/>
              </a:lnSpc>
              <a:spcBef>
                <a:spcPct val="20000"/>
              </a:spcBef>
              <a:spcAft>
                <a:spcPct val="0"/>
              </a:spcAft>
              <a:buFont typeface="Lucida Grande"/>
              <a:buChar char="-"/>
              <a:defRPr/>
            </a:pPr>
            <a:endParaRPr lang="en-US" dirty="0">
              <a:solidFill>
                <a:srgbClr val="FF0000"/>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US" sz="2400" dirty="0" smtClean="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GB" altLang="ja-JP" sz="2400" b="1" dirty="0" smtClean="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GB" altLang="ja-JP" sz="2000" dirty="0" smtClean="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Arial" charset="0"/>
              <a:buChar char="•"/>
              <a:defRPr/>
            </a:pPr>
            <a:endParaRPr lang="en-GB" altLang="ja-JP" sz="2400" b="1" dirty="0" smtClean="0">
              <a:solidFill>
                <a:srgbClr val="002569">
                  <a:lumMod val="75000"/>
                </a:srgbClr>
              </a:solidFill>
              <a:latin typeface="Arial" pitchFamily="34" charset="0"/>
              <a:ea typeface="ＭＳ Ｐゴシック" pitchFamily="50" charset="-128"/>
              <a:cs typeface="Arial" pitchFamily="34" charset="0"/>
            </a:endParaRPr>
          </a:p>
        </p:txBody>
      </p:sp>
    </p:spTree>
    <p:extLst>
      <p:ext uri="{BB962C8B-B14F-4D97-AF65-F5344CB8AC3E}">
        <p14:creationId xmlns:p14="http://schemas.microsoft.com/office/powerpoint/2010/main" xmlns="" xmlns:mv="urn:schemas-microsoft-com:mac:vml" xmlns:mc="http://schemas.openxmlformats.org/markup-compatibility/2006" xmlns:p="http://schemas.openxmlformats.org/presentationml/2006/main" xmlns:r="http://schemas.openxmlformats.org/officeDocument/2006/relationships" xmlns:a="http://schemas.openxmlformats.org/drawingml/2006/main" val="2047144925"/>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bwMode="auto">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17</a:t>
            </a:fld>
            <a:endParaRPr lang="en-US" smtClean="0"/>
          </a:p>
        </p:txBody>
      </p:sp>
      <p:sp>
        <p:nvSpPr>
          <p:cNvPr id="3075" name="Title 1"/>
          <p:cNvSpPr>
            <a:spLocks noGrp="1"/>
          </p:cNvSpPr>
          <p:nvPr>
            <p:ph type="title" idx="4294967295"/>
          </p:nvPr>
        </p:nvSpPr>
        <p:spPr>
          <a:xfrm>
            <a:off x="1320800" y="101600"/>
            <a:ext cx="7764463" cy="609600"/>
          </a:xfrm>
        </p:spPr>
        <p:txBody>
          <a:bodyPr/>
          <a:lstStyle/>
          <a:p>
            <a:pPr eaLnBrk="1" hangingPunct="1"/>
            <a:r>
              <a:rPr lang="en-US" dirty="0" smtClean="0">
                <a:latin typeface="Tahoma" pitchFamily="-106" charset="0"/>
                <a:ea typeface="ＭＳ Ｐゴシック" pitchFamily="-106" charset="-128"/>
                <a:cs typeface="Tahoma" pitchFamily="-106" charset="0"/>
              </a:rPr>
              <a:t>Sea Surface Temperature</a:t>
            </a:r>
            <a:endParaRPr lang="en-US" dirty="0" smtClean="0">
              <a:solidFill>
                <a:srgbClr val="FF0000"/>
              </a:solidFill>
              <a:latin typeface="Tahoma" pitchFamily="-106" charset="0"/>
              <a:ea typeface="ＭＳ Ｐゴシック" pitchFamily="-106" charset="-128"/>
              <a:cs typeface="Tahoma" pitchFamily="-106" charset="0"/>
            </a:endParaRPr>
          </a:p>
        </p:txBody>
      </p:sp>
      <p:sp>
        <p:nvSpPr>
          <p:cNvPr id="6" name="Rectangle 3"/>
          <p:cNvSpPr txBox="1">
            <a:spLocks noChangeArrowheads="1"/>
          </p:cNvSpPr>
          <p:nvPr/>
        </p:nvSpPr>
        <p:spPr>
          <a:xfrm>
            <a:off x="147037" y="1558223"/>
            <a:ext cx="8832205" cy="5129942"/>
          </a:xfrm>
          <a:prstGeom prst="rect">
            <a:avLst/>
          </a:prstGeom>
        </p:spPr>
        <p:txBody>
          <a:bodyPr/>
          <a:lstStyle/>
          <a:p>
            <a:pPr marL="342900" indent="-342900" fontAlgn="base">
              <a:lnSpc>
                <a:spcPct val="90000"/>
              </a:lnSpc>
              <a:spcBef>
                <a:spcPct val="20000"/>
              </a:spcBef>
              <a:spcAft>
                <a:spcPct val="0"/>
              </a:spcAft>
              <a:buFont typeface="Arial" charset="0"/>
              <a:buChar char="•"/>
              <a:defRPr/>
            </a:pPr>
            <a:r>
              <a:rPr lang="en-GB" altLang="ja-JP" sz="2400" b="1" dirty="0">
                <a:solidFill>
                  <a:srgbClr val="002569">
                    <a:lumMod val="75000"/>
                  </a:srgbClr>
                </a:solidFill>
                <a:latin typeface="Arial" pitchFamily="34" charset="0"/>
                <a:ea typeface="ＭＳ Ｐゴシック" pitchFamily="50" charset="-128"/>
                <a:cs typeface="Arial" pitchFamily="34" charset="0"/>
              </a:rPr>
              <a:t>Key outcomes</a:t>
            </a:r>
          </a:p>
          <a:p>
            <a:pPr marL="800100" lvl="1" indent="-342900" fontAlgn="base">
              <a:lnSpc>
                <a:spcPct val="90000"/>
              </a:lnSpc>
              <a:spcBef>
                <a:spcPct val="20000"/>
              </a:spcBef>
              <a:spcAft>
                <a:spcPct val="0"/>
              </a:spcAft>
              <a:buFont typeface="Lucida Grande"/>
              <a:buChar char="-"/>
              <a:defRPr/>
            </a:pPr>
            <a:r>
              <a:rPr lang="en-GB" dirty="0" smtClean="0">
                <a:solidFill>
                  <a:srgbClr val="002569">
                    <a:lumMod val="75000"/>
                  </a:srgbClr>
                </a:solidFill>
                <a:latin typeface="Arial" pitchFamily="34" charset="0"/>
                <a:ea typeface="ＭＳ Ｐゴシック" pitchFamily="50" charset="-128"/>
                <a:cs typeface="Arial" pitchFamily="34" charset="0"/>
              </a:rPr>
              <a:t>ECV </a:t>
            </a:r>
            <a:r>
              <a:rPr lang="en-GB" dirty="0">
                <a:solidFill>
                  <a:srgbClr val="002569">
                    <a:lumMod val="75000"/>
                  </a:srgbClr>
                </a:solidFill>
                <a:latin typeface="Arial" pitchFamily="34" charset="0"/>
                <a:ea typeface="ＭＳ Ｐゴシック" pitchFamily="50" charset="-128"/>
                <a:cs typeface="Arial" pitchFamily="34" charset="0"/>
              </a:rPr>
              <a:t>support</a:t>
            </a:r>
          </a:p>
          <a:p>
            <a:pPr marL="800100" lvl="1" indent="-342900" fontAlgn="base">
              <a:lnSpc>
                <a:spcPct val="90000"/>
              </a:lnSpc>
              <a:spcBef>
                <a:spcPct val="20000"/>
              </a:spcBef>
              <a:spcAft>
                <a:spcPct val="0"/>
              </a:spcAft>
              <a:buFont typeface="Lucida Grande"/>
              <a:buChar char="-"/>
              <a:defRPr/>
            </a:pPr>
            <a:r>
              <a:rPr lang="en-GB" dirty="0">
                <a:solidFill>
                  <a:srgbClr val="002569">
                    <a:lumMod val="75000"/>
                  </a:srgbClr>
                </a:solidFill>
                <a:latin typeface="Arial" pitchFamily="34" charset="0"/>
                <a:ea typeface="ＭＳ Ｐゴシック" pitchFamily="50" charset="-128"/>
                <a:cs typeface="Arial" pitchFamily="34" charset="0"/>
              </a:rPr>
              <a:t>VC Portal</a:t>
            </a:r>
          </a:p>
          <a:p>
            <a:pPr marL="800100" lvl="1" indent="-342900" fontAlgn="base">
              <a:lnSpc>
                <a:spcPct val="90000"/>
              </a:lnSpc>
              <a:spcBef>
                <a:spcPct val="20000"/>
              </a:spcBef>
              <a:spcAft>
                <a:spcPct val="0"/>
              </a:spcAft>
              <a:buFont typeface="Lucida Grande"/>
              <a:buChar char="-"/>
              <a:defRPr/>
            </a:pPr>
            <a:r>
              <a:rPr lang="en-GB" dirty="0">
                <a:solidFill>
                  <a:srgbClr val="002569">
                    <a:lumMod val="75000"/>
                  </a:srgbClr>
                </a:solidFill>
                <a:latin typeface="Arial" pitchFamily="34" charset="0"/>
                <a:ea typeface="ＭＳ Ｐゴシック" pitchFamily="50" charset="-128"/>
                <a:cs typeface="Arial" pitchFamily="34" charset="0"/>
              </a:rPr>
              <a:t>Improved SST calibration, inter-calibration, and validation</a:t>
            </a:r>
          </a:p>
          <a:p>
            <a:pPr marL="800100" lvl="1" indent="-342900" fontAlgn="base">
              <a:lnSpc>
                <a:spcPct val="90000"/>
              </a:lnSpc>
              <a:spcBef>
                <a:spcPct val="20000"/>
              </a:spcBef>
              <a:spcAft>
                <a:spcPct val="0"/>
              </a:spcAft>
              <a:buFont typeface="Lucida Grande"/>
              <a:buChar char="-"/>
              <a:defRPr/>
            </a:pPr>
            <a:r>
              <a:rPr lang="en-GB" dirty="0">
                <a:solidFill>
                  <a:srgbClr val="002569">
                    <a:lumMod val="75000"/>
                  </a:srgbClr>
                </a:solidFill>
                <a:latin typeface="Arial" pitchFamily="34" charset="0"/>
                <a:ea typeface="ＭＳ Ｐゴシック" pitchFamily="50" charset="-128"/>
                <a:cs typeface="Arial" pitchFamily="34" charset="0"/>
              </a:rPr>
              <a:t>Training activities for satellite SST practitioners</a:t>
            </a:r>
          </a:p>
          <a:p>
            <a:pPr marL="342900" indent="-342900" fontAlgn="base">
              <a:lnSpc>
                <a:spcPct val="90000"/>
              </a:lnSpc>
              <a:spcBef>
                <a:spcPct val="20000"/>
              </a:spcBef>
              <a:spcAft>
                <a:spcPct val="0"/>
              </a:spcAft>
              <a:buFont typeface="Arial" charset="0"/>
              <a:buChar char="•"/>
              <a:defRPr/>
            </a:pPr>
            <a:endParaRPr lang="en-GB" altLang="ja-JP" sz="2400" b="1" dirty="0">
              <a:solidFill>
                <a:srgbClr val="002569">
                  <a:lumMod val="75000"/>
                </a:srgbClr>
              </a:solidFill>
              <a:latin typeface="Arial" pitchFamily="34" charset="0"/>
              <a:ea typeface="ＭＳ Ｐゴシック" pitchFamily="50" charset="-128"/>
              <a:cs typeface="Arial" pitchFamily="34" charset="0"/>
            </a:endParaRPr>
          </a:p>
          <a:p>
            <a:pPr marL="342900" indent="-342900" fontAlgn="base">
              <a:lnSpc>
                <a:spcPct val="90000"/>
              </a:lnSpc>
              <a:spcBef>
                <a:spcPct val="20000"/>
              </a:spcBef>
              <a:spcAft>
                <a:spcPct val="0"/>
              </a:spcAft>
              <a:buFont typeface="Arial" charset="0"/>
              <a:buChar char="•"/>
              <a:defRPr/>
            </a:pPr>
            <a:r>
              <a:rPr lang="en-GB" altLang="ja-JP" sz="2400" b="1" dirty="0">
                <a:solidFill>
                  <a:srgbClr val="002569">
                    <a:lumMod val="75000"/>
                  </a:srgbClr>
                </a:solidFill>
                <a:latin typeface="Arial" pitchFamily="34" charset="0"/>
                <a:ea typeface="ＭＳ Ｐゴシック" pitchFamily="50" charset="-128"/>
                <a:cs typeface="Arial" pitchFamily="34" charset="0"/>
              </a:rPr>
              <a:t>Progress</a:t>
            </a:r>
          </a:p>
          <a:p>
            <a:pPr marL="800100" lvl="1" indent="-342900" fontAlgn="base">
              <a:lnSpc>
                <a:spcPct val="90000"/>
              </a:lnSpc>
              <a:spcBef>
                <a:spcPct val="20000"/>
              </a:spcBef>
              <a:spcAft>
                <a:spcPct val="0"/>
              </a:spcAft>
              <a:buFont typeface="Lucida Grande"/>
              <a:buChar char="-"/>
              <a:defRPr/>
            </a:pPr>
            <a:r>
              <a:rPr lang="en-GB" altLang="ja-JP" dirty="0">
                <a:solidFill>
                  <a:srgbClr val="002569">
                    <a:lumMod val="75000"/>
                  </a:srgbClr>
                </a:solidFill>
                <a:latin typeface="Arial" pitchFamily="34" charset="0"/>
                <a:ea typeface="ＭＳ Ｐゴシック" pitchFamily="50" charset="-128"/>
                <a:cs typeface="Arial" pitchFamily="34" charset="0"/>
              </a:rPr>
              <a:t>First VC meeting</a:t>
            </a:r>
          </a:p>
          <a:p>
            <a:pPr marL="800100" lvl="1" indent="-342900" fontAlgn="base">
              <a:lnSpc>
                <a:spcPct val="90000"/>
              </a:lnSpc>
              <a:spcBef>
                <a:spcPct val="20000"/>
              </a:spcBef>
              <a:spcAft>
                <a:spcPct val="0"/>
              </a:spcAft>
              <a:buFont typeface="Lucida Grande"/>
              <a:buChar char="-"/>
              <a:defRPr/>
            </a:pPr>
            <a:r>
              <a:rPr lang="en-GB" altLang="ja-JP" dirty="0">
                <a:solidFill>
                  <a:srgbClr val="002569">
                    <a:lumMod val="75000"/>
                  </a:srgbClr>
                </a:solidFill>
                <a:latin typeface="Arial" pitchFamily="34" charset="0"/>
                <a:ea typeface="ＭＳ Ｐゴシック" pitchFamily="50" charset="-128"/>
                <a:cs typeface="Arial" pitchFamily="34" charset="0"/>
              </a:rPr>
              <a:t>Implementation Plan endorsed by SIT</a:t>
            </a:r>
          </a:p>
          <a:p>
            <a:pPr marL="800100" lvl="1" indent="-342900" fontAlgn="base">
              <a:lnSpc>
                <a:spcPct val="90000"/>
              </a:lnSpc>
              <a:spcBef>
                <a:spcPct val="20000"/>
              </a:spcBef>
              <a:spcAft>
                <a:spcPct val="0"/>
              </a:spcAft>
              <a:buFont typeface="Lucida Grande"/>
              <a:buChar char="-"/>
              <a:defRPr/>
            </a:pPr>
            <a:r>
              <a:rPr lang="en-US" dirty="0">
                <a:solidFill>
                  <a:srgbClr val="002569">
                    <a:lumMod val="75000"/>
                  </a:srgbClr>
                </a:solidFill>
                <a:latin typeface="Arial" pitchFamily="34" charset="0"/>
                <a:ea typeface="ＭＳ Ｐゴシック" pitchFamily="50" charset="-128"/>
                <a:cs typeface="Arial" pitchFamily="34" charset="0"/>
              </a:rPr>
              <a:t>Plan activities initiated including ECV </a:t>
            </a:r>
            <a:r>
              <a:rPr lang="en-US" dirty="0" smtClean="0">
                <a:solidFill>
                  <a:srgbClr val="002569">
                    <a:lumMod val="75000"/>
                  </a:srgbClr>
                </a:solidFill>
                <a:latin typeface="Arial" pitchFamily="34" charset="0"/>
                <a:ea typeface="ＭＳ Ｐゴシック" pitchFamily="50" charset="-128"/>
                <a:cs typeface="Arial" pitchFamily="34" charset="0"/>
              </a:rPr>
              <a:t>pilot</a:t>
            </a:r>
          </a:p>
          <a:p>
            <a:pPr marL="800100" lvl="1" indent="-342900" fontAlgn="base">
              <a:lnSpc>
                <a:spcPct val="90000"/>
              </a:lnSpc>
              <a:spcBef>
                <a:spcPct val="20000"/>
              </a:spcBef>
              <a:spcAft>
                <a:spcPct val="0"/>
              </a:spcAft>
              <a:buFont typeface="Lucida Grande"/>
              <a:buChar char="-"/>
              <a:defRPr/>
            </a:pPr>
            <a:r>
              <a:rPr lang="en-US" dirty="0">
                <a:solidFill>
                  <a:srgbClr val="002569"/>
                </a:solidFill>
                <a:latin typeface="Arial" charset="0"/>
                <a:ea typeface="ＭＳ Ｐゴシック" pitchFamily="-106" charset="-128"/>
              </a:rPr>
              <a:t>All data being made available via CEOS IDN/CWIC</a:t>
            </a:r>
            <a:endParaRPr lang="en-US" dirty="0">
              <a:solidFill>
                <a:srgbClr val="002569">
                  <a:lumMod val="75000"/>
                </a:srgbClr>
              </a:solidFill>
              <a:latin typeface="Arial" pitchFamily="34" charset="0"/>
              <a:ea typeface="ＭＳ Ｐゴシック" pitchFamily="50" charset="-128"/>
              <a:cs typeface="Arial" pitchFamily="34" charset="0"/>
            </a:endParaRPr>
          </a:p>
          <a:p>
            <a:pPr marL="342900" indent="-342900" fontAlgn="base">
              <a:lnSpc>
                <a:spcPct val="90000"/>
              </a:lnSpc>
              <a:spcBef>
                <a:spcPct val="20000"/>
              </a:spcBef>
              <a:spcAft>
                <a:spcPct val="0"/>
              </a:spcAft>
              <a:buFont typeface="Arial" charset="0"/>
              <a:buChar char="•"/>
              <a:defRPr/>
            </a:pPr>
            <a:r>
              <a:rPr lang="en-GB" altLang="ja-JP" sz="2400" b="1" dirty="0" smtClean="0">
                <a:solidFill>
                  <a:srgbClr val="002569">
                    <a:lumMod val="75000"/>
                  </a:srgbClr>
                </a:solidFill>
                <a:latin typeface="Arial" pitchFamily="34" charset="0"/>
                <a:ea typeface="ＭＳ Ｐゴシック" pitchFamily="50" charset="-128"/>
                <a:cs typeface="Arial" pitchFamily="34" charset="0"/>
              </a:rPr>
              <a:t>Issues</a:t>
            </a:r>
            <a:endParaRPr lang="en-GB" altLang="ja-JP" sz="2400" b="1" dirty="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r>
              <a:rPr lang="en-AU" dirty="0">
                <a:solidFill>
                  <a:srgbClr val="002569">
                    <a:lumMod val="75000"/>
                  </a:srgbClr>
                </a:solidFill>
                <a:latin typeface="Arial" pitchFamily="34" charset="0"/>
                <a:ea typeface="ＭＳ Ｐゴシック" pitchFamily="50" charset="-128"/>
                <a:cs typeface="Arial" pitchFamily="34" charset="0"/>
              </a:rPr>
              <a:t>Participation essential for the new </a:t>
            </a:r>
            <a:r>
              <a:rPr lang="en-AU" dirty="0" smtClean="0">
                <a:solidFill>
                  <a:srgbClr val="002569">
                    <a:lumMod val="75000"/>
                  </a:srgbClr>
                </a:solidFill>
                <a:latin typeface="Arial" pitchFamily="34" charset="0"/>
                <a:ea typeface="ＭＳ Ｐゴシック" pitchFamily="50" charset="-128"/>
                <a:cs typeface="Arial" pitchFamily="34" charset="0"/>
              </a:rPr>
              <a:t>VC</a:t>
            </a:r>
          </a:p>
          <a:p>
            <a:pPr lvl="1" fontAlgn="base">
              <a:lnSpc>
                <a:spcPct val="90000"/>
              </a:lnSpc>
              <a:spcBef>
                <a:spcPct val="20000"/>
              </a:spcBef>
              <a:spcAft>
                <a:spcPct val="0"/>
              </a:spcAft>
              <a:defRPr/>
            </a:pPr>
            <a:endParaRPr lang="en-AU" dirty="0">
              <a:solidFill>
                <a:srgbClr val="002569">
                  <a:lumMod val="75000"/>
                </a:srgbClr>
              </a:solidFill>
              <a:latin typeface="Arial" pitchFamily="34" charset="0"/>
              <a:ea typeface="ＭＳ Ｐゴシック" pitchFamily="50" charset="-128"/>
              <a:cs typeface="Arial" pitchFamily="34" charset="0"/>
            </a:endParaRPr>
          </a:p>
          <a:p>
            <a:pPr lvl="1" fontAlgn="base">
              <a:lnSpc>
                <a:spcPct val="90000"/>
              </a:lnSpc>
              <a:spcBef>
                <a:spcPct val="20000"/>
              </a:spcBef>
              <a:spcAft>
                <a:spcPct val="0"/>
              </a:spcAft>
              <a:defRPr/>
            </a:pPr>
            <a:endParaRPr lang="en-AU" dirty="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GB" altLang="ja-JP" dirty="0">
              <a:solidFill>
                <a:srgbClr val="FF0000"/>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US" dirty="0">
              <a:solidFill>
                <a:srgbClr val="FF0000"/>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US" sz="2400" dirty="0" smtClean="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GB" altLang="ja-JP" sz="2400" b="1" dirty="0" smtClean="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GB" altLang="ja-JP" sz="2000" dirty="0" smtClean="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Arial" charset="0"/>
              <a:buChar char="•"/>
              <a:defRPr/>
            </a:pPr>
            <a:endParaRPr lang="en-GB" altLang="ja-JP" sz="2400" b="1" dirty="0" smtClean="0">
              <a:solidFill>
                <a:srgbClr val="002569">
                  <a:lumMod val="75000"/>
                </a:srgbClr>
              </a:solidFill>
              <a:latin typeface="Arial" pitchFamily="34" charset="0"/>
              <a:ea typeface="ＭＳ Ｐゴシック" pitchFamily="50" charset="-128"/>
              <a:cs typeface="Arial" pitchFamily="34" charset="0"/>
            </a:endParaRPr>
          </a:p>
        </p:txBody>
      </p:sp>
      <p:pic>
        <p:nvPicPr>
          <p:cNvPr id="5" name="Picture 4"/>
          <p:cNvPicPr>
            <a:picLocks noChangeAspect="1"/>
          </p:cNvPicPr>
          <p:nvPr/>
        </p:nvPicPr>
        <p:blipFill>
          <a:blip r:embed="rId3" cstate="print"/>
          <a:stretch>
            <a:fillRect/>
          </a:stretch>
        </p:blipFill>
        <p:spPr>
          <a:xfrm>
            <a:off x="3388820" y="101600"/>
            <a:ext cx="374063" cy="358909"/>
          </a:xfrm>
          <a:prstGeom prst="rect">
            <a:avLst/>
          </a:prstGeom>
        </p:spPr>
      </p:pic>
    </p:spTree>
    <p:extLst>
      <p:ext uri="{BB962C8B-B14F-4D97-AF65-F5344CB8AC3E}">
        <p14:creationId xmlns:p14="http://schemas.microsoft.com/office/powerpoint/2010/main" xmlns="" xmlns:mv="urn:schemas-microsoft-com:mac:vml" xmlns:mc="http://schemas.openxmlformats.org/markup-compatibility/2006" xmlns:p="http://schemas.openxmlformats.org/presentationml/2006/main" xmlns:r="http://schemas.openxmlformats.org/officeDocument/2006/relationships" xmlns:a="http://schemas.openxmlformats.org/drawingml/2006/main" val="483979340"/>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bwMode="auto">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18</a:t>
            </a:fld>
            <a:endParaRPr lang="en-US" smtClean="0"/>
          </a:p>
        </p:txBody>
      </p:sp>
      <p:sp>
        <p:nvSpPr>
          <p:cNvPr id="3075" name="Title 1"/>
          <p:cNvSpPr>
            <a:spLocks noGrp="1"/>
          </p:cNvSpPr>
          <p:nvPr>
            <p:ph type="title" idx="4294967295"/>
          </p:nvPr>
        </p:nvSpPr>
        <p:spPr>
          <a:xfrm>
            <a:off x="1320800" y="101600"/>
            <a:ext cx="7764463" cy="609600"/>
          </a:xfrm>
        </p:spPr>
        <p:txBody>
          <a:bodyPr/>
          <a:lstStyle/>
          <a:p>
            <a:pPr eaLnBrk="1" hangingPunct="1"/>
            <a:r>
              <a:rPr lang="en-US" dirty="0" smtClean="0">
                <a:latin typeface="Tahoma" pitchFamily="-106" charset="0"/>
                <a:ea typeface="ＭＳ Ｐゴシック" pitchFamily="-106" charset="-128"/>
                <a:cs typeface="Tahoma" pitchFamily="-106" charset="0"/>
              </a:rPr>
              <a:t>Land Surface Imaging</a:t>
            </a:r>
            <a:endParaRPr lang="en-US" dirty="0" smtClean="0">
              <a:solidFill>
                <a:srgbClr val="FF0000"/>
              </a:solidFill>
              <a:latin typeface="Tahoma" pitchFamily="-106" charset="0"/>
              <a:ea typeface="ＭＳ Ｐゴシック" pitchFamily="-106" charset="-128"/>
              <a:cs typeface="Tahoma" pitchFamily="-106" charset="0"/>
            </a:endParaRPr>
          </a:p>
        </p:txBody>
      </p:sp>
      <p:sp>
        <p:nvSpPr>
          <p:cNvPr id="6" name="Rectangle 3"/>
          <p:cNvSpPr txBox="1">
            <a:spLocks noChangeArrowheads="1"/>
          </p:cNvSpPr>
          <p:nvPr/>
        </p:nvSpPr>
        <p:spPr>
          <a:xfrm>
            <a:off x="147037" y="1558223"/>
            <a:ext cx="8832205" cy="5129942"/>
          </a:xfrm>
          <a:prstGeom prst="rect">
            <a:avLst/>
          </a:prstGeom>
        </p:spPr>
        <p:txBody>
          <a:bodyPr/>
          <a:lstStyle/>
          <a:p>
            <a:pPr marL="342900" indent="-342900" fontAlgn="base">
              <a:lnSpc>
                <a:spcPct val="90000"/>
              </a:lnSpc>
              <a:spcBef>
                <a:spcPct val="20000"/>
              </a:spcBef>
              <a:spcAft>
                <a:spcPct val="0"/>
              </a:spcAft>
              <a:buFont typeface="Arial" charset="0"/>
              <a:buChar char="•"/>
              <a:defRPr/>
            </a:pPr>
            <a:r>
              <a:rPr lang="en-GB" altLang="ja-JP" sz="2400" b="1" dirty="0">
                <a:solidFill>
                  <a:srgbClr val="002569">
                    <a:lumMod val="75000"/>
                  </a:srgbClr>
                </a:solidFill>
                <a:latin typeface="Arial" pitchFamily="34" charset="0"/>
                <a:ea typeface="ＭＳ Ｐゴシック" pitchFamily="50" charset="-128"/>
                <a:cs typeface="Arial" pitchFamily="34" charset="0"/>
              </a:rPr>
              <a:t>Key outcomes</a:t>
            </a:r>
          </a:p>
          <a:p>
            <a:pPr marL="800100" lvl="1" indent="-342900" fontAlgn="base">
              <a:lnSpc>
                <a:spcPct val="90000"/>
              </a:lnSpc>
              <a:spcBef>
                <a:spcPct val="20000"/>
              </a:spcBef>
              <a:spcAft>
                <a:spcPct val="0"/>
              </a:spcAft>
              <a:buFont typeface="Lucida Grande"/>
              <a:buChar char="-"/>
              <a:defRPr/>
            </a:pPr>
            <a:r>
              <a:rPr lang="en-GB" dirty="0">
                <a:solidFill>
                  <a:srgbClr val="002569">
                    <a:lumMod val="75000"/>
                  </a:srgbClr>
                </a:solidFill>
                <a:latin typeface="Arial" pitchFamily="34" charset="0"/>
                <a:ea typeface="ＭＳ Ｐゴシック" pitchFamily="50" charset="-128"/>
                <a:cs typeface="Arial" pitchFamily="34" charset="0"/>
              </a:rPr>
              <a:t>Mid Resolution Guidelines document</a:t>
            </a:r>
          </a:p>
          <a:p>
            <a:pPr marL="800100" lvl="1" indent="-342900" fontAlgn="base">
              <a:lnSpc>
                <a:spcPct val="90000"/>
              </a:lnSpc>
              <a:spcBef>
                <a:spcPct val="20000"/>
              </a:spcBef>
              <a:spcAft>
                <a:spcPct val="0"/>
              </a:spcAft>
              <a:buFont typeface="Lucida Grande"/>
              <a:buChar char="-"/>
              <a:defRPr/>
            </a:pPr>
            <a:r>
              <a:rPr lang="en-GB" dirty="0">
                <a:solidFill>
                  <a:srgbClr val="002569">
                    <a:lumMod val="75000"/>
                  </a:srgbClr>
                </a:solidFill>
                <a:latin typeface="Arial" pitchFamily="34" charset="0"/>
                <a:ea typeface="ＭＳ Ｐゴシック" pitchFamily="50" charset="-128"/>
                <a:cs typeface="Arial" pitchFamily="34" charset="0"/>
              </a:rPr>
              <a:t>Support to GFOI &amp; JECAM</a:t>
            </a:r>
          </a:p>
          <a:p>
            <a:pPr marL="342900" indent="-342900" fontAlgn="base">
              <a:lnSpc>
                <a:spcPct val="90000"/>
              </a:lnSpc>
              <a:spcBef>
                <a:spcPct val="20000"/>
              </a:spcBef>
              <a:spcAft>
                <a:spcPct val="0"/>
              </a:spcAft>
              <a:buFont typeface="Arial" charset="0"/>
              <a:buChar char="•"/>
              <a:defRPr/>
            </a:pPr>
            <a:endParaRPr lang="en-GB" altLang="ja-JP" sz="2400" b="1" dirty="0">
              <a:solidFill>
                <a:srgbClr val="002569">
                  <a:lumMod val="75000"/>
                </a:srgbClr>
              </a:solidFill>
              <a:latin typeface="Arial" pitchFamily="34" charset="0"/>
              <a:ea typeface="ＭＳ Ｐゴシック" pitchFamily="50" charset="-128"/>
              <a:cs typeface="Arial" pitchFamily="34" charset="0"/>
            </a:endParaRPr>
          </a:p>
          <a:p>
            <a:pPr marL="342900" indent="-342900" fontAlgn="base">
              <a:lnSpc>
                <a:spcPct val="90000"/>
              </a:lnSpc>
              <a:spcBef>
                <a:spcPct val="20000"/>
              </a:spcBef>
              <a:spcAft>
                <a:spcPct val="0"/>
              </a:spcAft>
              <a:buFont typeface="Arial" charset="0"/>
              <a:buChar char="•"/>
              <a:defRPr/>
            </a:pPr>
            <a:r>
              <a:rPr lang="en-GB" altLang="ja-JP" sz="2400" b="1" dirty="0">
                <a:solidFill>
                  <a:srgbClr val="002569">
                    <a:lumMod val="75000"/>
                  </a:srgbClr>
                </a:solidFill>
                <a:latin typeface="Arial" pitchFamily="34" charset="0"/>
                <a:ea typeface="ＭＳ Ｐゴシック" pitchFamily="50" charset="-128"/>
                <a:cs typeface="Arial" pitchFamily="34" charset="0"/>
              </a:rPr>
              <a:t>Progress</a:t>
            </a:r>
          </a:p>
          <a:p>
            <a:pPr marL="800100" lvl="1" indent="-342900" fontAlgn="base">
              <a:lnSpc>
                <a:spcPct val="90000"/>
              </a:lnSpc>
              <a:spcBef>
                <a:spcPct val="20000"/>
              </a:spcBef>
              <a:spcAft>
                <a:spcPct val="0"/>
              </a:spcAft>
              <a:buFont typeface="Lucida Grande"/>
              <a:buChar char="-"/>
              <a:defRPr/>
            </a:pPr>
            <a:r>
              <a:rPr lang="en-AU" altLang="ja-JP" dirty="0">
                <a:solidFill>
                  <a:srgbClr val="002569">
                    <a:lumMod val="75000"/>
                  </a:srgbClr>
                </a:solidFill>
                <a:latin typeface="Arial" pitchFamily="34" charset="0"/>
                <a:ea typeface="ＭＳ Ｐゴシック" pitchFamily="50" charset="-128"/>
                <a:cs typeface="Arial" pitchFamily="34" charset="0"/>
              </a:rPr>
              <a:t>Reassessment of scope and direction (</a:t>
            </a:r>
            <a:r>
              <a:rPr lang="en-AU" altLang="ja-JP" dirty="0" err="1">
                <a:solidFill>
                  <a:srgbClr val="002569">
                    <a:lumMod val="75000"/>
                  </a:srgbClr>
                </a:solidFill>
                <a:latin typeface="Arial" pitchFamily="34" charset="0"/>
                <a:ea typeface="ＭＳ Ｐゴシック" pitchFamily="50" charset="-128"/>
                <a:cs typeface="Arial" pitchFamily="34" charset="0"/>
              </a:rPr>
              <a:t>inc</a:t>
            </a:r>
            <a:r>
              <a:rPr lang="en-AU" altLang="ja-JP" dirty="0">
                <a:solidFill>
                  <a:srgbClr val="002569">
                    <a:lumMod val="75000"/>
                  </a:srgbClr>
                </a:solidFill>
                <a:latin typeface="Arial" pitchFamily="34" charset="0"/>
                <a:ea typeface="ＭＳ Ｐゴシック" pitchFamily="50" charset="-128"/>
                <a:cs typeface="Arial" pitchFamily="34" charset="0"/>
              </a:rPr>
              <a:t> radar)</a:t>
            </a:r>
          </a:p>
          <a:p>
            <a:pPr marL="800100" lvl="1" indent="-342900" fontAlgn="base">
              <a:lnSpc>
                <a:spcPct val="90000"/>
              </a:lnSpc>
              <a:spcBef>
                <a:spcPct val="20000"/>
              </a:spcBef>
              <a:spcAft>
                <a:spcPct val="0"/>
              </a:spcAft>
              <a:buFont typeface="Lucida Grande"/>
              <a:buChar char="-"/>
              <a:defRPr/>
            </a:pPr>
            <a:r>
              <a:rPr lang="en-US" dirty="0">
                <a:solidFill>
                  <a:srgbClr val="002569">
                    <a:lumMod val="75000"/>
                  </a:srgbClr>
                </a:solidFill>
                <a:latin typeface="Arial" pitchFamily="34" charset="0"/>
                <a:ea typeface="ＭＳ Ｐゴシック" pitchFamily="50" charset="-128"/>
                <a:cs typeface="Arial" pitchFamily="34" charset="0"/>
              </a:rPr>
              <a:t>Exploring partnership with SDCG for GFOI needs </a:t>
            </a:r>
            <a:r>
              <a:rPr lang="en-US" dirty="0" err="1">
                <a:solidFill>
                  <a:srgbClr val="002569">
                    <a:lumMod val="75000"/>
                  </a:srgbClr>
                </a:solidFill>
                <a:latin typeface="Arial" pitchFamily="34" charset="0"/>
                <a:ea typeface="ＭＳ Ｐゴシック" pitchFamily="50" charset="-128"/>
                <a:cs typeface="Arial" pitchFamily="34" charset="0"/>
              </a:rPr>
              <a:t>etc</a:t>
            </a:r>
            <a:endParaRPr lang="en-US" dirty="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r>
              <a:rPr lang="en-US" dirty="0">
                <a:solidFill>
                  <a:srgbClr val="002569">
                    <a:lumMod val="75000"/>
                  </a:srgbClr>
                </a:solidFill>
                <a:latin typeface="Arial" pitchFamily="34" charset="0"/>
                <a:ea typeface="ＭＳ Ｐゴシック" pitchFamily="50" charset="-128"/>
                <a:cs typeface="Arial" pitchFamily="34" charset="0"/>
              </a:rPr>
              <a:t>Addressing CSS and Portal Study points</a:t>
            </a:r>
          </a:p>
          <a:p>
            <a:pPr marL="800100" lvl="1" indent="-342900" fontAlgn="base">
              <a:lnSpc>
                <a:spcPct val="90000"/>
              </a:lnSpc>
              <a:spcBef>
                <a:spcPct val="20000"/>
              </a:spcBef>
              <a:spcAft>
                <a:spcPct val="0"/>
              </a:spcAft>
              <a:buFont typeface="Lucida Grande"/>
              <a:buChar char="-"/>
              <a:defRPr/>
            </a:pPr>
            <a:r>
              <a:rPr lang="en-US" dirty="0">
                <a:solidFill>
                  <a:srgbClr val="002569">
                    <a:lumMod val="75000"/>
                  </a:srgbClr>
                </a:solidFill>
                <a:latin typeface="Arial" pitchFamily="34" charset="0"/>
                <a:ea typeface="ＭＳ Ｐゴシック" pitchFamily="50" charset="-128"/>
                <a:cs typeface="Arial" pitchFamily="34" charset="0"/>
              </a:rPr>
              <a:t>Cross-catalogue and data access provision</a:t>
            </a:r>
          </a:p>
          <a:p>
            <a:pPr marL="1257300" lvl="2" indent="-342900" fontAlgn="base">
              <a:lnSpc>
                <a:spcPct val="90000"/>
              </a:lnSpc>
              <a:spcBef>
                <a:spcPct val="20000"/>
              </a:spcBef>
              <a:spcAft>
                <a:spcPct val="0"/>
              </a:spcAft>
              <a:buFont typeface="Lucida Grande"/>
              <a:buChar char="-"/>
              <a:defRPr/>
            </a:pPr>
            <a:r>
              <a:rPr lang="en-US" dirty="0">
                <a:solidFill>
                  <a:srgbClr val="002569">
                    <a:lumMod val="75000"/>
                  </a:srgbClr>
                </a:solidFill>
                <a:latin typeface="Arial" pitchFamily="34" charset="0"/>
                <a:ea typeface="ＭＳ Ｐゴシック" pitchFamily="50" charset="-128"/>
                <a:cs typeface="Arial" pitchFamily="34" charset="0"/>
              </a:rPr>
              <a:t>LSI Explorer</a:t>
            </a:r>
          </a:p>
          <a:p>
            <a:pPr marL="1714500" lvl="3" indent="-342900" fontAlgn="base">
              <a:lnSpc>
                <a:spcPct val="90000"/>
              </a:lnSpc>
              <a:spcBef>
                <a:spcPct val="20000"/>
              </a:spcBef>
              <a:spcAft>
                <a:spcPct val="0"/>
              </a:spcAft>
              <a:buFont typeface="Lucida Grande"/>
              <a:buChar char="-"/>
              <a:defRPr/>
            </a:pPr>
            <a:r>
              <a:rPr lang="en-US" dirty="0">
                <a:solidFill>
                  <a:srgbClr val="002569">
                    <a:lumMod val="75000"/>
                  </a:srgbClr>
                </a:solidFill>
                <a:latin typeface="Arial" pitchFamily="34" charset="0"/>
                <a:ea typeface="ＭＳ Ｐゴシック" pitchFamily="50" charset="-128"/>
                <a:cs typeface="Arial" pitchFamily="34" charset="0"/>
              </a:rPr>
              <a:t>http://</a:t>
            </a:r>
            <a:r>
              <a:rPr lang="en-US" dirty="0" err="1" smtClean="0">
                <a:solidFill>
                  <a:srgbClr val="002569">
                    <a:lumMod val="75000"/>
                  </a:srgbClr>
                </a:solidFill>
                <a:latin typeface="Arial" pitchFamily="34" charset="0"/>
                <a:ea typeface="ＭＳ Ｐゴシック" pitchFamily="50" charset="-128"/>
                <a:cs typeface="Arial" pitchFamily="34" charset="0"/>
              </a:rPr>
              <a:t>lsiexplorer.cr.usgs.gov</a:t>
            </a:r>
            <a:endParaRPr lang="en-GB" altLang="ja-JP" sz="2400" b="1" dirty="0">
              <a:solidFill>
                <a:srgbClr val="002569">
                  <a:lumMod val="75000"/>
                </a:srgbClr>
              </a:solidFill>
              <a:latin typeface="Arial" pitchFamily="34" charset="0"/>
              <a:ea typeface="ＭＳ Ｐゴシック" pitchFamily="50" charset="-128"/>
              <a:cs typeface="Arial" pitchFamily="34" charset="0"/>
            </a:endParaRPr>
          </a:p>
          <a:p>
            <a:pPr marL="342900" indent="-342900" fontAlgn="base">
              <a:lnSpc>
                <a:spcPct val="90000"/>
              </a:lnSpc>
              <a:spcBef>
                <a:spcPct val="20000"/>
              </a:spcBef>
              <a:spcAft>
                <a:spcPct val="0"/>
              </a:spcAft>
              <a:buFont typeface="Arial" charset="0"/>
              <a:buChar char="•"/>
              <a:defRPr/>
            </a:pPr>
            <a:r>
              <a:rPr lang="en-GB" altLang="ja-JP" sz="2400" b="1" dirty="0">
                <a:solidFill>
                  <a:srgbClr val="002569">
                    <a:lumMod val="75000"/>
                  </a:srgbClr>
                </a:solidFill>
                <a:latin typeface="Arial" pitchFamily="34" charset="0"/>
                <a:ea typeface="ＭＳ Ｐゴシック" pitchFamily="50" charset="-128"/>
                <a:cs typeface="Arial" pitchFamily="34" charset="0"/>
              </a:rPr>
              <a:t>Issues</a:t>
            </a:r>
          </a:p>
          <a:p>
            <a:pPr marL="800100" lvl="1" indent="-342900" fontAlgn="base">
              <a:lnSpc>
                <a:spcPct val="90000"/>
              </a:lnSpc>
              <a:spcBef>
                <a:spcPct val="20000"/>
              </a:spcBef>
              <a:spcAft>
                <a:spcPct val="0"/>
              </a:spcAft>
              <a:buFont typeface="Lucida Grande"/>
              <a:buChar char="-"/>
              <a:defRPr/>
            </a:pPr>
            <a:r>
              <a:rPr lang="en-AU" dirty="0">
                <a:solidFill>
                  <a:srgbClr val="002569">
                    <a:lumMod val="75000"/>
                  </a:srgbClr>
                </a:solidFill>
                <a:latin typeface="Arial" pitchFamily="34" charset="0"/>
                <a:ea typeface="ＭＳ Ｐゴシック" pitchFamily="50" charset="-128"/>
                <a:cs typeface="Arial" pitchFamily="34" charset="0"/>
              </a:rPr>
              <a:t>Welcome direction on priorities from SIT</a:t>
            </a:r>
          </a:p>
          <a:p>
            <a:pPr marL="800100" lvl="1" indent="-342900" fontAlgn="base">
              <a:lnSpc>
                <a:spcPct val="90000"/>
              </a:lnSpc>
              <a:spcBef>
                <a:spcPct val="20000"/>
              </a:spcBef>
              <a:spcAft>
                <a:spcPct val="0"/>
              </a:spcAft>
              <a:buFont typeface="Lucida Grande"/>
              <a:buChar char="-"/>
              <a:defRPr/>
            </a:pPr>
            <a:r>
              <a:rPr lang="en-AU" dirty="0">
                <a:solidFill>
                  <a:srgbClr val="002569">
                    <a:lumMod val="75000"/>
                  </a:srgbClr>
                </a:solidFill>
                <a:latin typeface="Arial" pitchFamily="34" charset="0"/>
                <a:ea typeface="ＭＳ Ｐゴシック" pitchFamily="50" charset="-128"/>
                <a:cs typeface="Arial" pitchFamily="34" charset="0"/>
              </a:rPr>
              <a:t>Participation</a:t>
            </a:r>
          </a:p>
          <a:p>
            <a:pPr lvl="1" fontAlgn="base">
              <a:lnSpc>
                <a:spcPct val="90000"/>
              </a:lnSpc>
              <a:spcBef>
                <a:spcPct val="20000"/>
              </a:spcBef>
              <a:spcAft>
                <a:spcPct val="0"/>
              </a:spcAft>
              <a:defRPr/>
            </a:pPr>
            <a:endParaRPr lang="en-AU" dirty="0">
              <a:solidFill>
                <a:srgbClr val="FF0000"/>
              </a:solidFill>
              <a:latin typeface="Arial" pitchFamily="34" charset="0"/>
              <a:ea typeface="ＭＳ Ｐゴシック" pitchFamily="50" charset="-128"/>
              <a:cs typeface="Arial" pitchFamily="34" charset="0"/>
            </a:endParaRPr>
          </a:p>
          <a:p>
            <a:pPr lvl="1" fontAlgn="base">
              <a:lnSpc>
                <a:spcPct val="90000"/>
              </a:lnSpc>
              <a:spcBef>
                <a:spcPct val="20000"/>
              </a:spcBef>
              <a:spcAft>
                <a:spcPct val="0"/>
              </a:spcAft>
              <a:defRPr/>
            </a:pPr>
            <a:endParaRPr lang="en-GB" altLang="ja-JP" dirty="0" smtClean="0">
              <a:solidFill>
                <a:srgbClr val="FF0000"/>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US" dirty="0">
              <a:solidFill>
                <a:srgbClr val="FF0000"/>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US" sz="2400" dirty="0" smtClean="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GB" altLang="ja-JP" sz="2400" b="1" dirty="0" smtClean="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GB" altLang="ja-JP" sz="2000" dirty="0" smtClean="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Arial" charset="0"/>
              <a:buChar char="•"/>
              <a:defRPr/>
            </a:pPr>
            <a:endParaRPr lang="en-GB" altLang="ja-JP" sz="2400" b="1" dirty="0" smtClean="0">
              <a:solidFill>
                <a:srgbClr val="002569">
                  <a:lumMod val="75000"/>
                </a:srgbClr>
              </a:solidFill>
              <a:latin typeface="Arial" pitchFamily="34" charset="0"/>
              <a:ea typeface="ＭＳ Ｐゴシック" pitchFamily="50" charset="-128"/>
              <a:cs typeface="Arial" pitchFamily="34" charset="0"/>
            </a:endParaRPr>
          </a:p>
        </p:txBody>
      </p:sp>
    </p:spTree>
    <p:extLst>
      <p:ext uri="{BB962C8B-B14F-4D97-AF65-F5344CB8AC3E}">
        <p14:creationId xmlns:p14="http://schemas.microsoft.com/office/powerpoint/2010/main" xmlns="" xmlns:mv="urn:schemas-microsoft-com:mac:vml" xmlns:mc="http://schemas.openxmlformats.org/markup-compatibility/2006" xmlns:p="http://schemas.openxmlformats.org/presentationml/2006/main" xmlns:r="http://schemas.openxmlformats.org/officeDocument/2006/relationships" xmlns:a="http://schemas.openxmlformats.org/drawingml/2006/main" val="3678143035"/>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bwMode="auto">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19</a:t>
            </a:fld>
            <a:endParaRPr lang="en-US" smtClean="0"/>
          </a:p>
        </p:txBody>
      </p:sp>
      <p:sp>
        <p:nvSpPr>
          <p:cNvPr id="3075" name="Title 1"/>
          <p:cNvSpPr>
            <a:spLocks noGrp="1"/>
          </p:cNvSpPr>
          <p:nvPr>
            <p:ph type="title" idx="4294967295"/>
          </p:nvPr>
        </p:nvSpPr>
        <p:spPr>
          <a:xfrm>
            <a:off x="1320800" y="101600"/>
            <a:ext cx="7764463" cy="609600"/>
          </a:xfrm>
        </p:spPr>
        <p:txBody>
          <a:bodyPr/>
          <a:lstStyle/>
          <a:p>
            <a:pPr eaLnBrk="1" hangingPunct="1"/>
            <a:r>
              <a:rPr lang="en-US" dirty="0" smtClean="0">
                <a:latin typeface="Tahoma" pitchFamily="-106" charset="0"/>
                <a:ea typeface="ＭＳ Ｐゴシック" pitchFamily="-106" charset="-128"/>
                <a:cs typeface="Tahoma" pitchFamily="-106" charset="0"/>
              </a:rPr>
              <a:t>Precipitation</a:t>
            </a:r>
            <a:endParaRPr lang="en-US" dirty="0" smtClean="0">
              <a:solidFill>
                <a:srgbClr val="FF0000"/>
              </a:solidFill>
              <a:latin typeface="Tahoma" pitchFamily="-106" charset="0"/>
              <a:ea typeface="ＭＳ Ｐゴシック" pitchFamily="-106" charset="-128"/>
              <a:cs typeface="Tahoma" pitchFamily="-106" charset="0"/>
            </a:endParaRPr>
          </a:p>
        </p:txBody>
      </p:sp>
      <p:sp>
        <p:nvSpPr>
          <p:cNvPr id="6" name="Rectangle 3"/>
          <p:cNvSpPr txBox="1">
            <a:spLocks noChangeArrowheads="1"/>
          </p:cNvSpPr>
          <p:nvPr/>
        </p:nvSpPr>
        <p:spPr>
          <a:xfrm>
            <a:off x="147037" y="1558223"/>
            <a:ext cx="8832205" cy="5129942"/>
          </a:xfrm>
          <a:prstGeom prst="rect">
            <a:avLst/>
          </a:prstGeom>
        </p:spPr>
        <p:txBody>
          <a:bodyPr/>
          <a:lstStyle/>
          <a:p>
            <a:pPr marL="342900" indent="-342900" fontAlgn="base">
              <a:lnSpc>
                <a:spcPct val="90000"/>
              </a:lnSpc>
              <a:spcBef>
                <a:spcPct val="20000"/>
              </a:spcBef>
              <a:spcAft>
                <a:spcPct val="0"/>
              </a:spcAft>
              <a:buFont typeface="Arial" charset="0"/>
              <a:buChar char="•"/>
              <a:defRPr/>
            </a:pPr>
            <a:r>
              <a:rPr lang="en-GB" altLang="ja-JP" sz="2400" b="1" dirty="0">
                <a:solidFill>
                  <a:srgbClr val="002569">
                    <a:lumMod val="75000"/>
                  </a:srgbClr>
                </a:solidFill>
                <a:latin typeface="Arial" pitchFamily="34" charset="0"/>
                <a:ea typeface="ＭＳ Ｐゴシック" pitchFamily="50" charset="-128"/>
                <a:cs typeface="Arial" pitchFamily="34" charset="0"/>
              </a:rPr>
              <a:t>Key outcomes</a:t>
            </a:r>
          </a:p>
          <a:p>
            <a:pPr marL="800100" lvl="1" indent="-342900" fontAlgn="base">
              <a:lnSpc>
                <a:spcPct val="90000"/>
              </a:lnSpc>
              <a:spcBef>
                <a:spcPct val="20000"/>
              </a:spcBef>
              <a:spcAft>
                <a:spcPct val="0"/>
              </a:spcAft>
              <a:buFont typeface="Lucida Grande"/>
              <a:buChar char="-"/>
              <a:defRPr/>
            </a:pPr>
            <a:r>
              <a:rPr lang="en-GB" dirty="0">
                <a:solidFill>
                  <a:srgbClr val="002569">
                    <a:lumMod val="75000"/>
                  </a:srgbClr>
                </a:solidFill>
                <a:latin typeface="Arial" pitchFamily="34" charset="0"/>
                <a:ea typeface="ＭＳ Ｐゴシック" pitchFamily="50" charset="-128"/>
                <a:cs typeface="Arial" pitchFamily="34" charset="0"/>
              </a:rPr>
              <a:t>Deployment of GPM phase constellation </a:t>
            </a:r>
            <a:r>
              <a:rPr lang="en-GB" dirty="0" smtClean="0">
                <a:solidFill>
                  <a:srgbClr val="002569">
                    <a:lumMod val="75000"/>
                  </a:srgbClr>
                </a:solidFill>
                <a:latin typeface="Arial" pitchFamily="34" charset="0"/>
                <a:ea typeface="ＭＳ Ｐゴシック" pitchFamily="50" charset="-128"/>
                <a:cs typeface="Arial" pitchFamily="34" charset="0"/>
              </a:rPr>
              <a:t>satellites, maintaining </a:t>
            </a:r>
            <a:r>
              <a:rPr lang="en-GB" dirty="0">
                <a:solidFill>
                  <a:srgbClr val="002569">
                    <a:lumMod val="75000"/>
                  </a:srgbClr>
                </a:solidFill>
                <a:latin typeface="Arial" pitchFamily="34" charset="0"/>
                <a:ea typeface="ＭＳ Ｐゴシック" pitchFamily="50" charset="-128"/>
                <a:cs typeface="Arial" pitchFamily="34" charset="0"/>
              </a:rPr>
              <a:t>continuity with </a:t>
            </a:r>
            <a:r>
              <a:rPr lang="en-GB" dirty="0" smtClean="0">
                <a:solidFill>
                  <a:srgbClr val="002569">
                    <a:lumMod val="75000"/>
                  </a:srgbClr>
                </a:solidFill>
                <a:latin typeface="Arial" pitchFamily="34" charset="0"/>
                <a:ea typeface="ＭＳ Ｐゴシック" pitchFamily="50" charset="-128"/>
                <a:cs typeface="Arial" pitchFamily="34" charset="0"/>
              </a:rPr>
              <a:t>TRMM, and advocacy </a:t>
            </a:r>
            <a:r>
              <a:rPr lang="en-GB" dirty="0">
                <a:solidFill>
                  <a:srgbClr val="002569">
                    <a:lumMod val="75000"/>
                  </a:srgbClr>
                </a:solidFill>
                <a:latin typeface="Arial" pitchFamily="34" charset="0"/>
                <a:ea typeface="ＭＳ Ｐゴシック" pitchFamily="50" charset="-128"/>
                <a:cs typeface="Arial" pitchFamily="34" charset="0"/>
              </a:rPr>
              <a:t>of post-GPM phase PC</a:t>
            </a:r>
          </a:p>
          <a:p>
            <a:pPr marL="800100" lvl="1" indent="-342900" fontAlgn="base">
              <a:lnSpc>
                <a:spcPct val="90000"/>
              </a:lnSpc>
              <a:spcBef>
                <a:spcPct val="20000"/>
              </a:spcBef>
              <a:spcAft>
                <a:spcPct val="0"/>
              </a:spcAft>
              <a:buFont typeface="Lucida Grande"/>
              <a:buChar char="-"/>
              <a:defRPr/>
            </a:pPr>
            <a:r>
              <a:rPr lang="en-GB" dirty="0">
                <a:solidFill>
                  <a:srgbClr val="002569">
                    <a:lumMod val="75000"/>
                  </a:srgbClr>
                </a:solidFill>
                <a:latin typeface="Arial" pitchFamily="34" charset="0"/>
                <a:ea typeface="ＭＳ Ｐゴシック" pitchFamily="50" charset="-128"/>
                <a:cs typeface="Arial" pitchFamily="34" charset="0"/>
              </a:rPr>
              <a:t>Precipitation ECV support – Response to GCOS Action A-8 - Ensure continuity of satellite precipitation </a:t>
            </a:r>
            <a:r>
              <a:rPr lang="en-GB" dirty="0" smtClean="0">
                <a:solidFill>
                  <a:srgbClr val="002569">
                    <a:lumMod val="75000"/>
                  </a:srgbClr>
                </a:solidFill>
                <a:latin typeface="Arial" pitchFamily="34" charset="0"/>
                <a:ea typeface="ＭＳ Ｐゴシック" pitchFamily="50" charset="-128"/>
                <a:cs typeface="Arial" pitchFamily="34" charset="0"/>
              </a:rPr>
              <a:t>products</a:t>
            </a:r>
            <a:endParaRPr lang="en-GB" dirty="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r>
              <a:rPr lang="en-GB" dirty="0" smtClean="0">
                <a:solidFill>
                  <a:srgbClr val="002569">
                    <a:lumMod val="75000"/>
                  </a:srgbClr>
                </a:solidFill>
                <a:latin typeface="Arial" pitchFamily="34" charset="0"/>
                <a:ea typeface="ＭＳ Ｐゴシック" pitchFamily="50" charset="-128"/>
                <a:cs typeface="Arial" pitchFamily="34" charset="0"/>
              </a:rPr>
              <a:t>PC </a:t>
            </a:r>
            <a:r>
              <a:rPr lang="en-GB" dirty="0">
                <a:solidFill>
                  <a:srgbClr val="002569">
                    <a:lumMod val="75000"/>
                  </a:srgbClr>
                </a:solidFill>
                <a:latin typeface="Arial" pitchFamily="34" charset="0"/>
                <a:ea typeface="ＭＳ Ｐゴシック" pitchFamily="50" charset="-128"/>
                <a:cs typeface="Arial" pitchFamily="34" charset="0"/>
              </a:rPr>
              <a:t>Data Portal and links to CEOS Water Portal</a:t>
            </a:r>
          </a:p>
          <a:p>
            <a:pPr marL="342900" indent="-342900" fontAlgn="base">
              <a:lnSpc>
                <a:spcPct val="90000"/>
              </a:lnSpc>
              <a:spcBef>
                <a:spcPct val="20000"/>
              </a:spcBef>
              <a:spcAft>
                <a:spcPct val="0"/>
              </a:spcAft>
              <a:buFont typeface="Arial" charset="0"/>
              <a:buChar char="•"/>
              <a:defRPr/>
            </a:pPr>
            <a:r>
              <a:rPr lang="en-GB" altLang="ja-JP" sz="2400" b="1" dirty="0" smtClean="0">
                <a:solidFill>
                  <a:srgbClr val="002569">
                    <a:lumMod val="75000"/>
                  </a:srgbClr>
                </a:solidFill>
                <a:latin typeface="Arial" pitchFamily="34" charset="0"/>
                <a:ea typeface="ＭＳ Ｐゴシック" pitchFamily="50" charset="-128"/>
                <a:cs typeface="Arial" pitchFamily="34" charset="0"/>
              </a:rPr>
              <a:t>Progress</a:t>
            </a:r>
            <a:endParaRPr lang="en-GB" altLang="ja-JP" sz="2400" b="1" dirty="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r>
              <a:rPr lang="en-AU" altLang="ja-JP" dirty="0" smtClean="0">
                <a:solidFill>
                  <a:srgbClr val="002569">
                    <a:lumMod val="75000"/>
                  </a:srgbClr>
                </a:solidFill>
                <a:latin typeface="Arial" pitchFamily="34" charset="0"/>
                <a:ea typeface="ＭＳ Ｐゴシック" pitchFamily="50" charset="-128"/>
                <a:cs typeface="Arial" pitchFamily="34" charset="0"/>
              </a:rPr>
              <a:t>GCOM-W1 launch; </a:t>
            </a:r>
            <a:r>
              <a:rPr lang="en-US" altLang="ja-JP" dirty="0" smtClean="0">
                <a:solidFill>
                  <a:srgbClr val="002569">
                    <a:lumMod val="75000"/>
                  </a:srgbClr>
                </a:solidFill>
                <a:latin typeface="Arial" pitchFamily="34" charset="0"/>
                <a:ea typeface="ＭＳ Ｐゴシック" pitchFamily="50" charset="-128"/>
                <a:cs typeface="Arial" pitchFamily="34" charset="0"/>
              </a:rPr>
              <a:t>M</a:t>
            </a:r>
            <a:r>
              <a:rPr lang="en-US" altLang="ja-JP" dirty="0">
                <a:solidFill>
                  <a:srgbClr val="002569">
                    <a:lumMod val="75000"/>
                  </a:srgbClr>
                </a:solidFill>
                <a:latin typeface="Arial" pitchFamily="34" charset="0"/>
                <a:ea typeface="ＭＳ Ｐゴシック" pitchFamily="50" charset="-128"/>
                <a:cs typeface="Arial" pitchFamily="34" charset="0"/>
              </a:rPr>
              <a:t>-T SAPHIR and MADRAS data availability</a:t>
            </a:r>
            <a:endParaRPr lang="en-AU" altLang="ja-JP" dirty="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r>
              <a:rPr lang="en-US" dirty="0" smtClean="0">
                <a:solidFill>
                  <a:srgbClr val="002569">
                    <a:lumMod val="75000"/>
                  </a:srgbClr>
                </a:solidFill>
                <a:latin typeface="Arial" pitchFamily="34" charset="0"/>
                <a:ea typeface="ＭＳ Ｐゴシック" pitchFamily="50" charset="-128"/>
                <a:cs typeface="Arial" pitchFamily="34" charset="0"/>
              </a:rPr>
              <a:t>Phase 1 of data portal development</a:t>
            </a:r>
            <a:endParaRPr lang="en-US" dirty="0">
              <a:solidFill>
                <a:srgbClr val="002569">
                  <a:lumMod val="75000"/>
                </a:srgbClr>
              </a:solidFill>
              <a:latin typeface="Arial" pitchFamily="34" charset="0"/>
              <a:ea typeface="ＭＳ Ｐゴシック" pitchFamily="50" charset="-128"/>
              <a:cs typeface="Arial" pitchFamily="34" charset="0"/>
            </a:endParaRPr>
          </a:p>
          <a:p>
            <a:pPr marL="342900" indent="-342900" fontAlgn="base">
              <a:lnSpc>
                <a:spcPct val="90000"/>
              </a:lnSpc>
              <a:spcBef>
                <a:spcPct val="20000"/>
              </a:spcBef>
              <a:spcAft>
                <a:spcPct val="0"/>
              </a:spcAft>
              <a:buFont typeface="Arial" charset="0"/>
              <a:buChar char="•"/>
              <a:defRPr/>
            </a:pPr>
            <a:endParaRPr lang="en-GB" altLang="ja-JP" sz="2400" b="1" dirty="0" smtClean="0">
              <a:solidFill>
                <a:srgbClr val="002569">
                  <a:lumMod val="75000"/>
                </a:srgbClr>
              </a:solidFill>
              <a:latin typeface="Arial" pitchFamily="34" charset="0"/>
              <a:ea typeface="ＭＳ Ｐゴシック" pitchFamily="50" charset="-128"/>
              <a:cs typeface="Arial" pitchFamily="34" charset="0"/>
            </a:endParaRPr>
          </a:p>
          <a:p>
            <a:pPr marL="342900" indent="-342900" fontAlgn="base">
              <a:lnSpc>
                <a:spcPct val="90000"/>
              </a:lnSpc>
              <a:spcBef>
                <a:spcPct val="20000"/>
              </a:spcBef>
              <a:spcAft>
                <a:spcPct val="0"/>
              </a:spcAft>
              <a:buFont typeface="Arial" charset="0"/>
              <a:buChar char="•"/>
              <a:defRPr/>
            </a:pPr>
            <a:r>
              <a:rPr lang="en-GB" altLang="ja-JP" sz="2400" b="1" dirty="0" smtClean="0">
                <a:solidFill>
                  <a:srgbClr val="002569">
                    <a:lumMod val="75000"/>
                  </a:srgbClr>
                </a:solidFill>
                <a:latin typeface="Arial" pitchFamily="34" charset="0"/>
                <a:ea typeface="ＭＳ Ｐゴシック" pitchFamily="50" charset="-128"/>
                <a:cs typeface="Arial" pitchFamily="34" charset="0"/>
              </a:rPr>
              <a:t>Issues</a:t>
            </a:r>
            <a:endParaRPr lang="en-GB" altLang="ja-JP" sz="2400" b="1" dirty="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r>
              <a:rPr lang="en-AU" dirty="0" smtClean="0">
                <a:solidFill>
                  <a:srgbClr val="002569">
                    <a:lumMod val="75000"/>
                  </a:srgbClr>
                </a:solidFill>
                <a:latin typeface="Arial" pitchFamily="34" charset="0"/>
                <a:ea typeface="ＭＳ Ｐゴシック" pitchFamily="50" charset="-128"/>
                <a:cs typeface="Arial" pitchFamily="34" charset="0"/>
              </a:rPr>
              <a:t>Resources</a:t>
            </a:r>
            <a:endParaRPr lang="en-AU" dirty="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r>
              <a:rPr lang="en-AU" dirty="0">
                <a:solidFill>
                  <a:srgbClr val="002569">
                    <a:lumMod val="75000"/>
                  </a:srgbClr>
                </a:solidFill>
                <a:latin typeface="Arial" pitchFamily="34" charset="0"/>
                <a:ea typeface="ＭＳ Ｐゴシック" pitchFamily="50" charset="-128"/>
                <a:cs typeface="Arial" pitchFamily="34" charset="0"/>
              </a:rPr>
              <a:t>Participation</a:t>
            </a:r>
          </a:p>
          <a:p>
            <a:pPr lvl="1" fontAlgn="base">
              <a:lnSpc>
                <a:spcPct val="90000"/>
              </a:lnSpc>
              <a:spcBef>
                <a:spcPct val="20000"/>
              </a:spcBef>
              <a:spcAft>
                <a:spcPct val="0"/>
              </a:spcAft>
              <a:defRPr/>
            </a:pPr>
            <a:endParaRPr lang="en-AU" dirty="0">
              <a:solidFill>
                <a:srgbClr val="FF0000"/>
              </a:solidFill>
              <a:latin typeface="Arial" pitchFamily="34" charset="0"/>
              <a:ea typeface="ＭＳ Ｐゴシック" pitchFamily="50" charset="-128"/>
              <a:cs typeface="Arial" pitchFamily="34" charset="0"/>
            </a:endParaRPr>
          </a:p>
          <a:p>
            <a:pPr lvl="1" fontAlgn="base">
              <a:lnSpc>
                <a:spcPct val="90000"/>
              </a:lnSpc>
              <a:spcBef>
                <a:spcPct val="20000"/>
              </a:spcBef>
              <a:spcAft>
                <a:spcPct val="0"/>
              </a:spcAft>
              <a:defRPr/>
            </a:pPr>
            <a:endParaRPr lang="en-GB" altLang="ja-JP" dirty="0" smtClean="0">
              <a:solidFill>
                <a:srgbClr val="FF0000"/>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US" dirty="0">
              <a:solidFill>
                <a:srgbClr val="FF0000"/>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US" sz="2400" dirty="0" smtClean="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GB" altLang="ja-JP" sz="2400" b="1" dirty="0" smtClean="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GB" altLang="ja-JP" sz="2000" dirty="0" smtClean="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Arial" charset="0"/>
              <a:buChar char="•"/>
              <a:defRPr/>
            </a:pPr>
            <a:endParaRPr lang="en-GB" altLang="ja-JP" sz="2400" b="1" dirty="0" smtClean="0">
              <a:solidFill>
                <a:srgbClr val="002569">
                  <a:lumMod val="75000"/>
                </a:srgbClr>
              </a:solidFill>
              <a:latin typeface="Arial" pitchFamily="34" charset="0"/>
              <a:ea typeface="ＭＳ Ｐゴシック" pitchFamily="50" charset="-128"/>
              <a:cs typeface="Arial" pitchFamily="34" charset="0"/>
            </a:endParaRPr>
          </a:p>
        </p:txBody>
      </p:sp>
    </p:spTree>
    <p:extLst>
      <p:ext uri="{BB962C8B-B14F-4D97-AF65-F5344CB8AC3E}">
        <p14:creationId xmlns:p14="http://schemas.microsoft.com/office/powerpoint/2010/main" xmlns="" xmlns:mv="urn:schemas-microsoft-com:mac:vml" xmlns:mc="http://schemas.openxmlformats.org/markup-compatibility/2006" xmlns:p="http://schemas.openxmlformats.org/presentationml/2006/main" xmlns:r="http://schemas.openxmlformats.org/officeDocument/2006/relationships" xmlns:a="http://schemas.openxmlformats.org/drawingml/2006/main" val="229143774"/>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0" name="Picture 9" descr="Picture1.jpg"/>
          <p:cNvPicPr>
            <a:picLocks noChangeAspect="1"/>
          </p:cNvPicPr>
          <p:nvPr/>
        </p:nvPicPr>
        <p:blipFill>
          <a:blip r:embed="rId2" cstate="print"/>
          <a:srcRect b="80000"/>
          <a:stretch>
            <a:fillRect/>
          </a:stretch>
        </p:blipFill>
        <p:spPr>
          <a:xfrm>
            <a:off x="0" y="0"/>
            <a:ext cx="9144000" cy="1371600"/>
          </a:xfrm>
          <a:prstGeom prst="rect">
            <a:avLst/>
          </a:prstGeom>
        </p:spPr>
      </p:pic>
      <p:sp>
        <p:nvSpPr>
          <p:cNvPr id="5" name="Footer Placeholder 9"/>
          <p:cNvSpPr>
            <a:spLocks noGrp="1"/>
          </p:cNvSpPr>
          <p:nvPr>
            <p:ph type="ftr" sz="quarter" idx="11"/>
          </p:nvPr>
        </p:nvSpPr>
        <p:spPr>
          <a:xfrm>
            <a:off x="2057400" y="6492875"/>
            <a:ext cx="4724400" cy="365125"/>
          </a:xfrm>
        </p:spPr>
        <p:txBody>
          <a:bodyPr/>
          <a:lstStyle/>
          <a:p>
            <a:pPr>
              <a:defRPr/>
            </a:pPr>
            <a:r>
              <a:rPr lang="en-US" b="1" dirty="0">
                <a:solidFill>
                  <a:schemeClr val="tx1">
                    <a:lumMod val="65000"/>
                    <a:lumOff val="35000"/>
                  </a:schemeClr>
                </a:solidFill>
                <a:latin typeface="Book Antiqua" pitchFamily="18" charset="0"/>
              </a:rPr>
              <a:t>The </a:t>
            </a:r>
            <a:r>
              <a:rPr lang="en-US" b="1" dirty="0" smtClean="0">
                <a:solidFill>
                  <a:schemeClr val="tx1">
                    <a:lumMod val="65000"/>
                    <a:lumOff val="35000"/>
                  </a:schemeClr>
                </a:solidFill>
                <a:latin typeface="Book Antiqua" pitchFamily="18" charset="0"/>
              </a:rPr>
              <a:t>26</a:t>
            </a:r>
            <a:r>
              <a:rPr lang="en-US" b="1" baseline="30000" dirty="0" smtClean="0">
                <a:solidFill>
                  <a:schemeClr val="tx1">
                    <a:lumMod val="65000"/>
                    <a:lumOff val="35000"/>
                  </a:schemeClr>
                </a:solidFill>
                <a:latin typeface="Book Antiqua" pitchFamily="18" charset="0"/>
              </a:rPr>
              <a:t>th</a:t>
            </a:r>
            <a:r>
              <a:rPr lang="en-US" b="1" dirty="0" smtClean="0">
                <a:solidFill>
                  <a:schemeClr val="tx1">
                    <a:lumMod val="65000"/>
                    <a:lumOff val="35000"/>
                  </a:schemeClr>
                </a:solidFill>
                <a:latin typeface="Book Antiqua" pitchFamily="18" charset="0"/>
              </a:rPr>
              <a:t>  CEOS Plenary – Bengaluru, India - 24-27 October, 2012</a:t>
            </a:r>
            <a:endParaRPr lang="en-US" b="1" dirty="0"/>
          </a:p>
        </p:txBody>
      </p:sp>
      <p:pic>
        <p:nvPicPr>
          <p:cNvPr id="7" name="Picture 2"/>
          <p:cNvPicPr>
            <a:picLocks noChangeAspect="1" noChangeArrowheads="1"/>
          </p:cNvPicPr>
          <p:nvPr/>
        </p:nvPicPr>
        <p:blipFill>
          <a:blip r:embed="rId3" cstate="print"/>
          <a:srcRect/>
          <a:stretch>
            <a:fillRect/>
          </a:stretch>
        </p:blipFill>
        <p:spPr bwMode="auto">
          <a:xfrm>
            <a:off x="0" y="0"/>
            <a:ext cx="1295400" cy="844596"/>
          </a:xfrm>
          <a:prstGeom prst="rect">
            <a:avLst/>
          </a:prstGeom>
          <a:noFill/>
          <a:ln w="12700">
            <a:noFill/>
            <a:miter lim="800000"/>
            <a:headEnd/>
            <a:tailEnd/>
          </a:ln>
        </p:spPr>
      </p:pic>
      <p:sp>
        <p:nvSpPr>
          <p:cNvPr id="13" name="Title 1"/>
          <p:cNvSpPr txBox="1">
            <a:spLocks/>
          </p:cNvSpPr>
          <p:nvPr/>
        </p:nvSpPr>
        <p:spPr bwMode="auto">
          <a:xfrm>
            <a:off x="1371600" y="152400"/>
            <a:ext cx="7620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rPr>
              <a:t>Agenda</a:t>
            </a:r>
          </a:p>
        </p:txBody>
      </p:sp>
      <p:sp>
        <p:nvSpPr>
          <p:cNvPr id="17" name="Rectangle 3"/>
          <p:cNvSpPr txBox="1">
            <a:spLocks noChangeArrowheads="1"/>
          </p:cNvSpPr>
          <p:nvPr/>
        </p:nvSpPr>
        <p:spPr bwMode="auto">
          <a:xfrm>
            <a:off x="152400" y="1371600"/>
            <a:ext cx="8610600" cy="4953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7663" lvl="1" indent="-228600" fontAlgn="base">
              <a:spcBef>
                <a:spcPct val="20000"/>
              </a:spcBef>
              <a:spcAft>
                <a:spcPct val="0"/>
              </a:spcAft>
              <a:buClr>
                <a:srgbClr val="3B812F"/>
              </a:buClr>
              <a:buSzPct val="60000"/>
              <a:buFont typeface="Wingdings" pitchFamily="2" charset="2"/>
              <a:buChar char="q"/>
              <a:defRPr/>
            </a:pPr>
            <a:r>
              <a:rPr lang="en-US" sz="2000" b="1" kern="0" dirty="0" smtClean="0">
                <a:solidFill>
                  <a:srgbClr val="FF0000"/>
                </a:solidFill>
                <a:latin typeface="Arial"/>
              </a:rPr>
              <a:t>Part 1</a:t>
            </a:r>
            <a:r>
              <a:rPr lang="en-US" sz="2000" kern="0" dirty="0" smtClean="0">
                <a:solidFill>
                  <a:srgbClr val="000000"/>
                </a:solidFill>
                <a:latin typeface="Arial"/>
              </a:rPr>
              <a:t>: 2012 </a:t>
            </a:r>
            <a:r>
              <a:rPr lang="en-US" sz="2000" b="1" kern="0" dirty="0" smtClean="0">
                <a:solidFill>
                  <a:srgbClr val="000000"/>
                </a:solidFill>
                <a:latin typeface="Arial"/>
              </a:rPr>
              <a:t>CEOS Accomplishments </a:t>
            </a:r>
            <a:r>
              <a:rPr lang="en-US" sz="2000" kern="0" dirty="0" smtClean="0">
                <a:solidFill>
                  <a:srgbClr val="000000"/>
                </a:solidFill>
                <a:latin typeface="Arial"/>
              </a:rPr>
              <a:t>and Lessons Learned</a:t>
            </a:r>
          </a:p>
          <a:p>
            <a:pPr marL="804863" lvl="2" indent="-228600" fontAlgn="base">
              <a:spcBef>
                <a:spcPct val="20000"/>
              </a:spcBef>
              <a:spcAft>
                <a:spcPct val="0"/>
              </a:spcAft>
              <a:buClr>
                <a:srgbClr val="3B812F"/>
              </a:buClr>
              <a:buSzPct val="60000"/>
              <a:buFont typeface="Wingdings" pitchFamily="2" charset="2"/>
              <a:buChar char="q"/>
              <a:defRPr/>
            </a:pPr>
            <a:r>
              <a:rPr lang="en-US" sz="2000" kern="0" dirty="0" smtClean="0">
                <a:solidFill>
                  <a:srgbClr val="000000"/>
                </a:solidFill>
                <a:latin typeface="Arial"/>
              </a:rPr>
              <a:t>Review of the CEOS Annual Work Plan ... </a:t>
            </a:r>
            <a:br>
              <a:rPr lang="en-US" sz="2000" kern="0" dirty="0" smtClean="0">
                <a:solidFill>
                  <a:srgbClr val="000000"/>
                </a:solidFill>
                <a:latin typeface="Arial"/>
              </a:rPr>
            </a:br>
            <a:r>
              <a:rPr lang="en-US" sz="2000" kern="0" dirty="0" smtClean="0">
                <a:solidFill>
                  <a:srgbClr val="0000FF"/>
                </a:solidFill>
                <a:latin typeface="Arial"/>
              </a:rPr>
              <a:t>What did we set out to accomplish in 2012?</a:t>
            </a:r>
          </a:p>
          <a:p>
            <a:pPr marL="804863" lvl="2" indent="-228600" fontAlgn="base">
              <a:spcBef>
                <a:spcPct val="20000"/>
              </a:spcBef>
              <a:spcAft>
                <a:spcPct val="0"/>
              </a:spcAft>
              <a:buClr>
                <a:srgbClr val="3B812F"/>
              </a:buClr>
              <a:buSzPct val="60000"/>
              <a:buFont typeface="Wingdings" pitchFamily="2" charset="2"/>
              <a:buChar char="q"/>
              <a:defRPr/>
            </a:pPr>
            <a:r>
              <a:rPr lang="en-US" sz="2000" kern="0" dirty="0" smtClean="0">
                <a:solidFill>
                  <a:srgbClr val="000000"/>
                </a:solidFill>
                <a:latin typeface="Arial"/>
              </a:rPr>
              <a:t>CEOS-GEO Actions ...</a:t>
            </a:r>
            <a:br>
              <a:rPr lang="en-US" sz="2000" kern="0" dirty="0" smtClean="0">
                <a:solidFill>
                  <a:srgbClr val="000000"/>
                </a:solidFill>
                <a:latin typeface="Arial"/>
              </a:rPr>
            </a:br>
            <a:r>
              <a:rPr lang="en-US" sz="2000" kern="0" dirty="0" smtClean="0">
                <a:solidFill>
                  <a:srgbClr val="0000FF"/>
                </a:solidFill>
                <a:latin typeface="Arial"/>
              </a:rPr>
              <a:t>What actions did we establish to accomplish these goals?</a:t>
            </a:r>
          </a:p>
          <a:p>
            <a:pPr marL="1262063" lvl="3" indent="-228600" fontAlgn="base">
              <a:spcBef>
                <a:spcPct val="20000"/>
              </a:spcBef>
              <a:spcAft>
                <a:spcPct val="0"/>
              </a:spcAft>
              <a:buClr>
                <a:srgbClr val="3B812F"/>
              </a:buClr>
              <a:buSzPct val="60000"/>
              <a:buFont typeface="Wingdings" pitchFamily="2" charset="2"/>
              <a:buChar char="q"/>
              <a:defRPr/>
            </a:pPr>
            <a:r>
              <a:rPr lang="en-US" sz="1600" kern="0" dirty="0" smtClean="0">
                <a:latin typeface="Arial"/>
              </a:rPr>
              <a:t>CEOS is generally making excellent progress on CEOS-GEO Actions that are tightly coupled to the CEOS Work Plan’s goals and objectives</a:t>
            </a:r>
          </a:p>
          <a:p>
            <a:pPr marL="1262063" lvl="3" indent="-228600" fontAlgn="base">
              <a:spcBef>
                <a:spcPct val="20000"/>
              </a:spcBef>
              <a:spcAft>
                <a:spcPct val="0"/>
              </a:spcAft>
              <a:buClr>
                <a:srgbClr val="3B812F"/>
              </a:buClr>
              <a:buSzPct val="60000"/>
              <a:buFont typeface="Wingdings" pitchFamily="2" charset="2"/>
              <a:buChar char="q"/>
              <a:defRPr/>
            </a:pPr>
            <a:r>
              <a:rPr lang="en-US" sz="1600" kern="0" dirty="0" smtClean="0">
                <a:solidFill>
                  <a:srgbClr val="000000"/>
                </a:solidFill>
                <a:latin typeface="Arial"/>
              </a:rPr>
              <a:t>CEOS progress is uneven and/or in many cases unclear on lower visibility CEOS-GEO Actions that may not be as tightly coupled to the CEOS Work Plan</a:t>
            </a:r>
            <a:r>
              <a:rPr lang="en-US" sz="2000" kern="0" dirty="0" smtClean="0">
                <a:solidFill>
                  <a:srgbClr val="000000"/>
                </a:solidFill>
                <a:latin typeface="Arial"/>
              </a:rPr>
              <a:t/>
            </a:r>
            <a:br>
              <a:rPr lang="en-US" sz="2000" kern="0" dirty="0" smtClean="0">
                <a:solidFill>
                  <a:srgbClr val="000000"/>
                </a:solidFill>
                <a:latin typeface="Arial"/>
              </a:rPr>
            </a:br>
            <a:endParaRPr lang="en-US" sz="2000" kern="0" dirty="0" smtClean="0">
              <a:solidFill>
                <a:srgbClr val="000000"/>
              </a:solidFill>
              <a:latin typeface="Arial"/>
            </a:endParaRPr>
          </a:p>
          <a:p>
            <a:pPr marL="347663" lvl="1" indent="-228600" fontAlgn="base">
              <a:spcBef>
                <a:spcPct val="20000"/>
              </a:spcBef>
              <a:spcAft>
                <a:spcPct val="0"/>
              </a:spcAft>
              <a:buClr>
                <a:srgbClr val="3B812F"/>
              </a:buClr>
              <a:buSzPct val="60000"/>
              <a:buFont typeface="Wingdings" pitchFamily="2" charset="2"/>
              <a:buChar char="q"/>
              <a:defRPr/>
            </a:pPr>
            <a:r>
              <a:rPr lang="en-US" sz="2000" b="1" kern="0" dirty="0" smtClean="0">
                <a:solidFill>
                  <a:srgbClr val="FF0000"/>
                </a:solidFill>
                <a:latin typeface="Arial"/>
              </a:rPr>
              <a:t>Part 2:</a:t>
            </a:r>
            <a:r>
              <a:rPr lang="en-US" sz="2000" kern="0" dirty="0" smtClean="0">
                <a:solidFill>
                  <a:srgbClr val="000000"/>
                </a:solidFill>
                <a:latin typeface="Arial"/>
              </a:rPr>
              <a:t> CEOS involvement in the </a:t>
            </a:r>
            <a:r>
              <a:rPr lang="en-US" sz="2000" b="1" kern="0" dirty="0" smtClean="0">
                <a:solidFill>
                  <a:srgbClr val="000000"/>
                </a:solidFill>
                <a:latin typeface="Arial"/>
              </a:rPr>
              <a:t>GEO Work Plan </a:t>
            </a:r>
            <a:r>
              <a:rPr lang="en-US" sz="2000" kern="0" dirty="0" smtClean="0">
                <a:solidFill>
                  <a:srgbClr val="000000"/>
                </a:solidFill>
                <a:latin typeface="Arial"/>
              </a:rPr>
              <a:t>Tasks and Components</a:t>
            </a:r>
          </a:p>
          <a:p>
            <a:pPr marL="804863" lvl="2" indent="-228600" fontAlgn="base">
              <a:spcBef>
                <a:spcPct val="20000"/>
              </a:spcBef>
              <a:spcAft>
                <a:spcPct val="0"/>
              </a:spcAft>
              <a:buClr>
                <a:srgbClr val="3B812F"/>
              </a:buClr>
              <a:buSzPct val="60000"/>
              <a:buFont typeface="Wingdings" pitchFamily="2" charset="2"/>
              <a:buChar char="q"/>
              <a:defRPr/>
            </a:pPr>
            <a:r>
              <a:rPr lang="en-US" sz="2000" kern="0" dirty="0" smtClean="0">
                <a:solidFill>
                  <a:srgbClr val="000000"/>
                </a:solidFill>
                <a:latin typeface="Arial"/>
              </a:rPr>
              <a:t>CEOS Leadership roles</a:t>
            </a:r>
          </a:p>
          <a:p>
            <a:pPr marL="804863" lvl="2" indent="-228600" fontAlgn="base">
              <a:spcBef>
                <a:spcPct val="20000"/>
              </a:spcBef>
              <a:spcAft>
                <a:spcPct val="0"/>
              </a:spcAft>
              <a:buClr>
                <a:srgbClr val="3B812F"/>
              </a:buClr>
              <a:buSzPct val="60000"/>
              <a:buFont typeface="Wingdings" pitchFamily="2" charset="2"/>
              <a:buChar char="q"/>
              <a:defRPr/>
            </a:pPr>
            <a:r>
              <a:rPr lang="en-US" sz="2000" kern="0" dirty="0" smtClean="0">
                <a:solidFill>
                  <a:srgbClr val="000000"/>
                </a:solidFill>
                <a:latin typeface="Arial"/>
              </a:rPr>
              <a:t>IN-01-C2 Task Objectives and Accomplishments</a:t>
            </a:r>
            <a:br>
              <a:rPr lang="en-US" sz="2000" kern="0" dirty="0" smtClean="0">
                <a:solidFill>
                  <a:srgbClr val="000000"/>
                </a:solidFill>
                <a:latin typeface="Arial"/>
              </a:rPr>
            </a:br>
            <a:endParaRPr lang="en-US" sz="2000" kern="0" dirty="0" smtClean="0">
              <a:solidFill>
                <a:srgbClr val="000000"/>
              </a:solidFill>
              <a:latin typeface="Arial"/>
            </a:endParaRPr>
          </a:p>
          <a:p>
            <a:pPr marL="347663" lvl="1" indent="-228600" fontAlgn="base">
              <a:spcBef>
                <a:spcPct val="20000"/>
              </a:spcBef>
              <a:spcAft>
                <a:spcPct val="0"/>
              </a:spcAft>
              <a:buClr>
                <a:srgbClr val="3B812F"/>
              </a:buClr>
              <a:buSzPct val="60000"/>
              <a:buFont typeface="Wingdings" pitchFamily="2" charset="2"/>
              <a:buChar char="q"/>
              <a:defRPr/>
            </a:pPr>
            <a:r>
              <a:rPr lang="en-US" sz="2000" b="1" kern="0" dirty="0" smtClean="0">
                <a:solidFill>
                  <a:srgbClr val="FF0000"/>
                </a:solidFill>
                <a:latin typeface="Arial"/>
              </a:rPr>
              <a:t>Part 3:</a:t>
            </a:r>
            <a:r>
              <a:rPr lang="en-US" sz="2000" b="1" kern="0" dirty="0" smtClean="0">
                <a:solidFill>
                  <a:srgbClr val="000000"/>
                </a:solidFill>
                <a:latin typeface="Arial"/>
              </a:rPr>
              <a:t> Virtual Constellations </a:t>
            </a:r>
            <a:r>
              <a:rPr lang="en-US" sz="2000" kern="0" dirty="0" smtClean="0">
                <a:solidFill>
                  <a:srgbClr val="000000"/>
                </a:solidFill>
                <a:latin typeface="Arial"/>
              </a:rPr>
              <a:t>Progress on Key CEOS Priorities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bwMode="auto">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20</a:t>
            </a:fld>
            <a:endParaRPr lang="en-US" smtClean="0"/>
          </a:p>
        </p:txBody>
      </p:sp>
      <p:sp>
        <p:nvSpPr>
          <p:cNvPr id="3075" name="Title 1"/>
          <p:cNvSpPr>
            <a:spLocks noGrp="1"/>
          </p:cNvSpPr>
          <p:nvPr>
            <p:ph type="title" idx="4294967295"/>
          </p:nvPr>
        </p:nvSpPr>
        <p:spPr>
          <a:xfrm>
            <a:off x="1320800" y="101600"/>
            <a:ext cx="7764463" cy="609600"/>
          </a:xfrm>
        </p:spPr>
        <p:txBody>
          <a:bodyPr/>
          <a:lstStyle/>
          <a:p>
            <a:pPr eaLnBrk="1" hangingPunct="1"/>
            <a:r>
              <a:rPr lang="en-US" dirty="0" smtClean="0">
                <a:latin typeface="Tahoma" pitchFamily="-106" charset="0"/>
                <a:ea typeface="ＭＳ Ｐゴシック" pitchFamily="-106" charset="-128"/>
                <a:cs typeface="Tahoma" pitchFamily="-106" charset="0"/>
              </a:rPr>
              <a:t>Atmospheric Composition</a:t>
            </a:r>
            <a:endParaRPr lang="en-US" dirty="0" smtClean="0">
              <a:solidFill>
                <a:srgbClr val="FF0000"/>
              </a:solidFill>
              <a:latin typeface="Tahoma" pitchFamily="-106" charset="0"/>
              <a:ea typeface="ＭＳ Ｐゴシック" pitchFamily="-106" charset="-128"/>
              <a:cs typeface="Tahoma" pitchFamily="-106" charset="0"/>
            </a:endParaRPr>
          </a:p>
        </p:txBody>
      </p:sp>
      <p:sp>
        <p:nvSpPr>
          <p:cNvPr id="6" name="Rectangle 3"/>
          <p:cNvSpPr txBox="1">
            <a:spLocks noChangeArrowheads="1"/>
          </p:cNvSpPr>
          <p:nvPr/>
        </p:nvSpPr>
        <p:spPr>
          <a:xfrm>
            <a:off x="147037" y="1558223"/>
            <a:ext cx="8832205" cy="5129942"/>
          </a:xfrm>
          <a:prstGeom prst="rect">
            <a:avLst/>
          </a:prstGeom>
        </p:spPr>
        <p:txBody>
          <a:bodyPr/>
          <a:lstStyle/>
          <a:p>
            <a:pPr marL="342900" indent="-342900" fontAlgn="base">
              <a:lnSpc>
                <a:spcPct val="90000"/>
              </a:lnSpc>
              <a:spcBef>
                <a:spcPct val="20000"/>
              </a:spcBef>
              <a:spcAft>
                <a:spcPct val="0"/>
              </a:spcAft>
              <a:buFont typeface="Arial" charset="0"/>
              <a:buChar char="•"/>
              <a:defRPr/>
            </a:pPr>
            <a:r>
              <a:rPr lang="en-GB" altLang="ja-JP" sz="2400" b="1" dirty="0">
                <a:solidFill>
                  <a:srgbClr val="002569">
                    <a:lumMod val="75000"/>
                  </a:srgbClr>
                </a:solidFill>
                <a:latin typeface="Arial" pitchFamily="34" charset="0"/>
                <a:ea typeface="ＭＳ Ｐゴシック" pitchFamily="50" charset="-128"/>
                <a:cs typeface="Arial" pitchFamily="34" charset="0"/>
              </a:rPr>
              <a:t>Key outcomes</a:t>
            </a:r>
          </a:p>
          <a:p>
            <a:pPr marL="800100" lvl="1" indent="-342900" fontAlgn="base">
              <a:lnSpc>
                <a:spcPct val="90000"/>
              </a:lnSpc>
              <a:spcBef>
                <a:spcPct val="20000"/>
              </a:spcBef>
              <a:spcAft>
                <a:spcPct val="0"/>
              </a:spcAft>
              <a:buFont typeface="Lucida Grande"/>
              <a:buChar char="-"/>
              <a:defRPr/>
            </a:pPr>
            <a:r>
              <a:rPr lang="en-GB" dirty="0">
                <a:solidFill>
                  <a:srgbClr val="002569">
                    <a:lumMod val="75000"/>
                  </a:srgbClr>
                </a:solidFill>
                <a:latin typeface="Arial" pitchFamily="34" charset="0"/>
                <a:ea typeface="ＭＳ Ｐゴシック" pitchFamily="50" charset="-128"/>
                <a:cs typeface="Arial" pitchFamily="34" charset="0"/>
              </a:rPr>
              <a:t>Multi Sensor Volcanic Eruption Alert </a:t>
            </a:r>
            <a:r>
              <a:rPr lang="en-GB" dirty="0" smtClean="0">
                <a:solidFill>
                  <a:srgbClr val="002569">
                    <a:lumMod val="75000"/>
                  </a:srgbClr>
                </a:solidFill>
                <a:latin typeface="Arial" pitchFamily="34" charset="0"/>
                <a:ea typeface="ＭＳ Ｐゴシック" pitchFamily="50" charset="-128"/>
                <a:cs typeface="Arial" pitchFamily="34" charset="0"/>
              </a:rPr>
              <a:t>System</a:t>
            </a:r>
            <a:endParaRPr lang="en-GB" dirty="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r>
              <a:rPr lang="en-GB" dirty="0">
                <a:solidFill>
                  <a:srgbClr val="002569">
                    <a:lumMod val="75000"/>
                  </a:srgbClr>
                </a:solidFill>
                <a:latin typeface="Arial" pitchFamily="34" charset="0"/>
                <a:ea typeface="ＭＳ Ｐゴシック" pitchFamily="50" charset="-128"/>
                <a:cs typeface="Arial" pitchFamily="34" charset="0"/>
              </a:rPr>
              <a:t>Implementation of Geostationary AQ Constellation Paper </a:t>
            </a:r>
            <a:r>
              <a:rPr lang="en-GB" dirty="0" smtClean="0">
                <a:solidFill>
                  <a:srgbClr val="002569">
                    <a:lumMod val="75000"/>
                  </a:srgbClr>
                </a:solidFill>
                <a:latin typeface="Arial" pitchFamily="34" charset="0"/>
                <a:ea typeface="ＭＳ Ｐゴシック" pitchFamily="50" charset="-128"/>
                <a:cs typeface="Arial" pitchFamily="34" charset="0"/>
              </a:rPr>
              <a:t>recommendations</a:t>
            </a:r>
          </a:p>
          <a:p>
            <a:pPr marL="800100" lvl="1" indent="-342900" fontAlgn="base">
              <a:lnSpc>
                <a:spcPct val="90000"/>
              </a:lnSpc>
              <a:spcBef>
                <a:spcPct val="20000"/>
              </a:spcBef>
              <a:spcAft>
                <a:spcPct val="0"/>
              </a:spcAft>
              <a:buFont typeface="Lucida Grande"/>
              <a:buChar char="-"/>
              <a:defRPr/>
            </a:pPr>
            <a:r>
              <a:rPr lang="en-GB" dirty="0" smtClean="0">
                <a:solidFill>
                  <a:srgbClr val="002569">
                    <a:lumMod val="75000"/>
                  </a:srgbClr>
                </a:solidFill>
                <a:latin typeface="Arial" pitchFamily="34" charset="0"/>
                <a:ea typeface="ＭＳ Ｐゴシック" pitchFamily="50" charset="-128"/>
                <a:cs typeface="Arial" pitchFamily="34" charset="0"/>
              </a:rPr>
              <a:t>ECV support – starting with Total Ozone</a:t>
            </a:r>
          </a:p>
          <a:p>
            <a:pPr marL="800100" lvl="1" indent="-342900" fontAlgn="base">
              <a:lnSpc>
                <a:spcPct val="90000"/>
              </a:lnSpc>
              <a:spcBef>
                <a:spcPct val="20000"/>
              </a:spcBef>
              <a:spcAft>
                <a:spcPct val="0"/>
              </a:spcAft>
              <a:buFont typeface="Lucida Grande"/>
              <a:buChar char="-"/>
              <a:defRPr/>
            </a:pPr>
            <a:r>
              <a:rPr lang="en-GB" dirty="0">
                <a:solidFill>
                  <a:srgbClr val="002569">
                    <a:lumMod val="75000"/>
                  </a:srgbClr>
                </a:solidFill>
                <a:latin typeface="Arial" pitchFamily="34" charset="0"/>
                <a:ea typeface="ＭＳ Ｐゴシック" pitchFamily="50" charset="-128"/>
                <a:cs typeface="Arial" pitchFamily="34" charset="0"/>
              </a:rPr>
              <a:t>Limb scattering ozone profile measurement </a:t>
            </a:r>
            <a:r>
              <a:rPr lang="en-GB" dirty="0" smtClean="0">
                <a:solidFill>
                  <a:srgbClr val="002569">
                    <a:lumMod val="75000"/>
                  </a:srgbClr>
                </a:solidFill>
                <a:latin typeface="Arial" pitchFamily="34" charset="0"/>
                <a:ea typeface="ＭＳ Ｐゴシック" pitchFamily="50" charset="-128"/>
                <a:cs typeface="Arial" pitchFamily="34" charset="0"/>
              </a:rPr>
              <a:t>coordination</a:t>
            </a:r>
          </a:p>
          <a:p>
            <a:pPr marL="800100" lvl="1" indent="-342900" fontAlgn="base">
              <a:lnSpc>
                <a:spcPct val="90000"/>
              </a:lnSpc>
              <a:spcBef>
                <a:spcPct val="20000"/>
              </a:spcBef>
              <a:spcAft>
                <a:spcPct val="0"/>
              </a:spcAft>
              <a:buFont typeface="Lucida Grande"/>
              <a:buChar char="-"/>
              <a:defRPr/>
            </a:pPr>
            <a:r>
              <a:rPr lang="en-GB" dirty="0">
                <a:solidFill>
                  <a:srgbClr val="002569">
                    <a:lumMod val="75000"/>
                  </a:srgbClr>
                </a:solidFill>
                <a:latin typeface="Arial" pitchFamily="34" charset="0"/>
                <a:ea typeface="ＭＳ Ｐゴシック" pitchFamily="50" charset="-128"/>
                <a:cs typeface="Arial" pitchFamily="34" charset="0"/>
              </a:rPr>
              <a:t>Potential implementation of GHG-relevant recommendations from CEOS Carbon Strategy Report</a:t>
            </a:r>
          </a:p>
          <a:p>
            <a:pPr marL="800100" lvl="1" indent="-342900" fontAlgn="base">
              <a:lnSpc>
                <a:spcPct val="90000"/>
              </a:lnSpc>
              <a:spcBef>
                <a:spcPct val="20000"/>
              </a:spcBef>
              <a:spcAft>
                <a:spcPct val="0"/>
              </a:spcAft>
              <a:buFont typeface="Lucida Grande"/>
              <a:buChar char="-"/>
              <a:defRPr/>
            </a:pPr>
            <a:endParaRPr lang="en-GB" dirty="0">
              <a:solidFill>
                <a:srgbClr val="002569">
                  <a:lumMod val="75000"/>
                </a:srgbClr>
              </a:solidFill>
              <a:latin typeface="Arial" pitchFamily="34" charset="0"/>
              <a:ea typeface="ＭＳ Ｐゴシック" pitchFamily="50" charset="-128"/>
              <a:cs typeface="Arial" pitchFamily="34" charset="0"/>
            </a:endParaRPr>
          </a:p>
          <a:p>
            <a:pPr marL="342900" indent="-342900" fontAlgn="base">
              <a:lnSpc>
                <a:spcPct val="90000"/>
              </a:lnSpc>
              <a:spcBef>
                <a:spcPct val="20000"/>
              </a:spcBef>
              <a:spcAft>
                <a:spcPct val="0"/>
              </a:spcAft>
              <a:buFont typeface="Arial" charset="0"/>
              <a:buChar char="•"/>
              <a:defRPr/>
            </a:pPr>
            <a:r>
              <a:rPr lang="en-GB" altLang="ja-JP" sz="2400" b="1" dirty="0" smtClean="0">
                <a:solidFill>
                  <a:srgbClr val="002569">
                    <a:lumMod val="75000"/>
                  </a:srgbClr>
                </a:solidFill>
                <a:latin typeface="Arial" pitchFamily="34" charset="0"/>
                <a:ea typeface="ＭＳ Ｐゴシック" pitchFamily="50" charset="-128"/>
                <a:cs typeface="Arial" pitchFamily="34" charset="0"/>
              </a:rPr>
              <a:t>Progress</a:t>
            </a:r>
            <a:endParaRPr lang="en-GB" altLang="ja-JP" sz="2400" b="1" dirty="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r>
              <a:rPr lang="en-GB" dirty="0" smtClean="0">
                <a:solidFill>
                  <a:srgbClr val="002569">
                    <a:lumMod val="75000"/>
                  </a:srgbClr>
                </a:solidFill>
                <a:latin typeface="Arial" pitchFamily="34" charset="0"/>
                <a:ea typeface="ＭＳ Ｐゴシック" pitchFamily="50" charset="-128"/>
                <a:cs typeface="Arial" pitchFamily="34" charset="0"/>
              </a:rPr>
              <a:t>Excellent </a:t>
            </a:r>
            <a:r>
              <a:rPr lang="en-GB" dirty="0">
                <a:solidFill>
                  <a:srgbClr val="002569">
                    <a:lumMod val="75000"/>
                  </a:srgbClr>
                </a:solidFill>
                <a:latin typeface="Arial" pitchFamily="34" charset="0"/>
                <a:ea typeface="ＭＳ Ｐゴシック" pitchFamily="50" charset="-128"/>
                <a:cs typeface="Arial" pitchFamily="34" charset="0"/>
              </a:rPr>
              <a:t>progress in implementation of web-based </a:t>
            </a:r>
            <a:r>
              <a:rPr lang="en-GB" dirty="0" smtClean="0">
                <a:solidFill>
                  <a:srgbClr val="002569">
                    <a:lumMod val="75000"/>
                  </a:srgbClr>
                </a:solidFill>
                <a:latin typeface="Arial" pitchFamily="34" charset="0"/>
                <a:ea typeface="ＭＳ Ｐゴシック" pitchFamily="50" charset="-128"/>
                <a:cs typeface="Arial" pitchFamily="34" charset="0"/>
              </a:rPr>
              <a:t>volcanic alert system</a:t>
            </a:r>
          </a:p>
          <a:p>
            <a:pPr marL="800100" lvl="1" indent="-342900" fontAlgn="base">
              <a:lnSpc>
                <a:spcPct val="90000"/>
              </a:lnSpc>
              <a:spcBef>
                <a:spcPct val="20000"/>
              </a:spcBef>
              <a:spcAft>
                <a:spcPct val="0"/>
              </a:spcAft>
              <a:buFont typeface="Lucida Grande"/>
              <a:buChar char="-"/>
              <a:defRPr/>
            </a:pPr>
            <a:r>
              <a:rPr lang="en-US" dirty="0" smtClean="0">
                <a:solidFill>
                  <a:srgbClr val="002569">
                    <a:lumMod val="75000"/>
                  </a:srgbClr>
                </a:solidFill>
                <a:latin typeface="Arial" pitchFamily="34" charset="0"/>
                <a:ea typeface="ＭＳ Ｐゴシック" pitchFamily="50" charset="-128"/>
                <a:cs typeface="Arial" pitchFamily="34" charset="0"/>
              </a:rPr>
              <a:t>AQ Paper work underway and societal benefits study planned</a:t>
            </a:r>
            <a:endParaRPr lang="en-GB" dirty="0">
              <a:solidFill>
                <a:srgbClr val="002569">
                  <a:lumMod val="75000"/>
                </a:srgbClr>
              </a:solidFill>
              <a:latin typeface="Arial" pitchFamily="34" charset="0"/>
              <a:ea typeface="ＭＳ Ｐゴシック" pitchFamily="50" charset="-128"/>
              <a:cs typeface="Arial" pitchFamily="34" charset="0"/>
            </a:endParaRPr>
          </a:p>
          <a:p>
            <a:pPr marL="342900" indent="-342900" fontAlgn="base">
              <a:lnSpc>
                <a:spcPct val="90000"/>
              </a:lnSpc>
              <a:spcBef>
                <a:spcPct val="20000"/>
              </a:spcBef>
              <a:spcAft>
                <a:spcPct val="0"/>
              </a:spcAft>
              <a:buFont typeface="Arial" charset="0"/>
              <a:buChar char="•"/>
              <a:defRPr/>
            </a:pPr>
            <a:endParaRPr lang="en-GB" altLang="ja-JP" sz="2400" b="1" dirty="0" smtClean="0">
              <a:solidFill>
                <a:srgbClr val="002569">
                  <a:lumMod val="75000"/>
                </a:srgbClr>
              </a:solidFill>
              <a:latin typeface="Arial" pitchFamily="34" charset="0"/>
              <a:ea typeface="ＭＳ Ｐゴシック" pitchFamily="50" charset="-128"/>
              <a:cs typeface="Arial" pitchFamily="34" charset="0"/>
            </a:endParaRPr>
          </a:p>
          <a:p>
            <a:pPr marL="342900" indent="-342900" fontAlgn="base">
              <a:lnSpc>
                <a:spcPct val="90000"/>
              </a:lnSpc>
              <a:spcBef>
                <a:spcPct val="20000"/>
              </a:spcBef>
              <a:spcAft>
                <a:spcPct val="0"/>
              </a:spcAft>
              <a:buFont typeface="Arial" charset="0"/>
              <a:buChar char="•"/>
              <a:defRPr/>
            </a:pPr>
            <a:r>
              <a:rPr lang="en-GB" altLang="ja-JP" sz="2400" b="1" dirty="0" smtClean="0">
                <a:solidFill>
                  <a:srgbClr val="002569">
                    <a:lumMod val="75000"/>
                  </a:srgbClr>
                </a:solidFill>
                <a:latin typeface="Arial" pitchFamily="34" charset="0"/>
                <a:ea typeface="ＭＳ Ｐゴシック" pitchFamily="50" charset="-128"/>
                <a:cs typeface="Arial" pitchFamily="34" charset="0"/>
              </a:rPr>
              <a:t>Issues</a:t>
            </a:r>
            <a:endParaRPr lang="en-GB" altLang="ja-JP" sz="2400" b="1" dirty="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r>
              <a:rPr lang="en-AU" dirty="0" smtClean="0">
                <a:solidFill>
                  <a:srgbClr val="002569">
                    <a:lumMod val="75000"/>
                  </a:srgbClr>
                </a:solidFill>
                <a:latin typeface="Arial" pitchFamily="34" charset="0"/>
                <a:ea typeface="ＭＳ Ｐゴシック" pitchFamily="50" charset="-128"/>
                <a:cs typeface="Arial" pitchFamily="34" charset="0"/>
              </a:rPr>
              <a:t>Resources</a:t>
            </a:r>
            <a:endParaRPr lang="en-AU" dirty="0">
              <a:solidFill>
                <a:srgbClr val="FF0000"/>
              </a:solidFill>
              <a:latin typeface="Arial" pitchFamily="34" charset="0"/>
              <a:ea typeface="ＭＳ Ｐゴシック" pitchFamily="50" charset="-128"/>
              <a:cs typeface="Arial" pitchFamily="34" charset="0"/>
            </a:endParaRPr>
          </a:p>
          <a:p>
            <a:pPr lvl="1" fontAlgn="base">
              <a:lnSpc>
                <a:spcPct val="90000"/>
              </a:lnSpc>
              <a:spcBef>
                <a:spcPct val="20000"/>
              </a:spcBef>
              <a:spcAft>
                <a:spcPct val="0"/>
              </a:spcAft>
              <a:defRPr/>
            </a:pPr>
            <a:endParaRPr lang="en-GB" altLang="ja-JP" dirty="0" smtClean="0">
              <a:solidFill>
                <a:srgbClr val="FF0000"/>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US" dirty="0">
              <a:solidFill>
                <a:srgbClr val="FF0000"/>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US" sz="2400" dirty="0" smtClean="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GB" altLang="ja-JP" sz="2400" b="1" dirty="0" smtClean="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GB" altLang="ja-JP" sz="2000" dirty="0" smtClean="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Arial" charset="0"/>
              <a:buChar char="•"/>
              <a:defRPr/>
            </a:pPr>
            <a:endParaRPr lang="en-GB" altLang="ja-JP" sz="2400" b="1" dirty="0" smtClean="0">
              <a:solidFill>
                <a:srgbClr val="002569">
                  <a:lumMod val="75000"/>
                </a:srgbClr>
              </a:solidFill>
              <a:latin typeface="Arial" pitchFamily="34" charset="0"/>
              <a:ea typeface="ＭＳ Ｐゴシック" pitchFamily="50" charset="-128"/>
              <a:cs typeface="Arial" pitchFamily="34" charset="0"/>
            </a:endParaRPr>
          </a:p>
        </p:txBody>
      </p:sp>
    </p:spTree>
    <p:extLst>
      <p:ext uri="{BB962C8B-B14F-4D97-AF65-F5344CB8AC3E}">
        <p14:creationId xmlns:p14="http://schemas.microsoft.com/office/powerpoint/2010/main" xmlns="" xmlns:mv="urn:schemas-microsoft-com:mac:vml" xmlns:mc="http://schemas.openxmlformats.org/markup-compatibility/2006" xmlns:p="http://schemas.openxmlformats.org/presentationml/2006/main" xmlns:r="http://schemas.openxmlformats.org/officeDocument/2006/relationships" xmlns:a="http://schemas.openxmlformats.org/drawingml/2006/main" val="2606297449"/>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bwMode="auto">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21</a:t>
            </a:fld>
            <a:endParaRPr lang="en-US" smtClean="0"/>
          </a:p>
        </p:txBody>
      </p:sp>
      <p:sp>
        <p:nvSpPr>
          <p:cNvPr id="3075" name="Title 1"/>
          <p:cNvSpPr>
            <a:spLocks noGrp="1"/>
          </p:cNvSpPr>
          <p:nvPr>
            <p:ph type="title" idx="4294967295"/>
          </p:nvPr>
        </p:nvSpPr>
        <p:spPr>
          <a:xfrm>
            <a:off x="1320800" y="101600"/>
            <a:ext cx="7764463" cy="609600"/>
          </a:xfrm>
        </p:spPr>
        <p:txBody>
          <a:bodyPr/>
          <a:lstStyle/>
          <a:p>
            <a:pPr eaLnBrk="1" hangingPunct="1"/>
            <a:r>
              <a:rPr lang="en-US" dirty="0" smtClean="0">
                <a:latin typeface="Tahoma" pitchFamily="-106" charset="0"/>
                <a:ea typeface="ＭＳ Ｐゴシック" pitchFamily="-106" charset="-128"/>
                <a:cs typeface="Tahoma" pitchFamily="-106" charset="0"/>
              </a:rPr>
              <a:t>Common issues - discuss</a:t>
            </a:r>
            <a:endParaRPr lang="en-US" dirty="0" smtClean="0">
              <a:solidFill>
                <a:srgbClr val="FF0000"/>
              </a:solidFill>
              <a:latin typeface="Tahoma" pitchFamily="-106" charset="0"/>
              <a:ea typeface="ＭＳ Ｐゴシック" pitchFamily="-106" charset="-128"/>
              <a:cs typeface="Tahoma" pitchFamily="-106" charset="0"/>
            </a:endParaRPr>
          </a:p>
        </p:txBody>
      </p:sp>
      <p:sp>
        <p:nvSpPr>
          <p:cNvPr id="6" name="Rectangle 3"/>
          <p:cNvSpPr txBox="1">
            <a:spLocks noChangeArrowheads="1"/>
          </p:cNvSpPr>
          <p:nvPr/>
        </p:nvSpPr>
        <p:spPr>
          <a:xfrm>
            <a:off x="147037" y="1558223"/>
            <a:ext cx="8832205" cy="5129942"/>
          </a:xfrm>
          <a:prstGeom prst="rect">
            <a:avLst/>
          </a:prstGeom>
        </p:spPr>
        <p:txBody>
          <a:bodyPr/>
          <a:lstStyle/>
          <a:p>
            <a:pPr marL="342900" indent="-342900" fontAlgn="base">
              <a:lnSpc>
                <a:spcPct val="90000"/>
              </a:lnSpc>
              <a:spcBef>
                <a:spcPct val="20000"/>
              </a:spcBef>
              <a:spcAft>
                <a:spcPct val="0"/>
              </a:spcAft>
              <a:buFont typeface="Arial" charset="0"/>
              <a:buChar char="•"/>
              <a:defRPr/>
            </a:pPr>
            <a:r>
              <a:rPr lang="en-GB" altLang="ja-JP" sz="2000" b="1" dirty="0" smtClean="0">
                <a:solidFill>
                  <a:srgbClr val="002569">
                    <a:lumMod val="75000"/>
                  </a:srgbClr>
                </a:solidFill>
                <a:latin typeface="Arial" pitchFamily="34" charset="0"/>
                <a:ea typeface="ＭＳ Ｐゴシック" pitchFamily="50" charset="-128"/>
                <a:cs typeface="Arial" pitchFamily="34" charset="0"/>
              </a:rPr>
              <a:t>Resources</a:t>
            </a:r>
            <a:endParaRPr lang="en-GB" altLang="ja-JP" sz="2000" b="1" dirty="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r>
              <a:rPr lang="en-GB" sz="1600" dirty="0" smtClean="0">
                <a:solidFill>
                  <a:srgbClr val="002569">
                    <a:lumMod val="75000"/>
                  </a:srgbClr>
                </a:solidFill>
                <a:latin typeface="Arial" pitchFamily="34" charset="0"/>
                <a:ea typeface="ＭＳ Ｐゴシック" pitchFamily="50" charset="-128"/>
                <a:cs typeface="Arial" pitchFamily="34" charset="0"/>
              </a:rPr>
              <a:t>Multiple VCs looking at SST model of alignment with GHRSST – suggesting existing VC arrangements and resources not commensurate with their objectives?</a:t>
            </a:r>
            <a:endParaRPr lang="en-GB" sz="1600" dirty="0">
              <a:solidFill>
                <a:srgbClr val="002569">
                  <a:lumMod val="75000"/>
                </a:srgbClr>
              </a:solidFill>
              <a:latin typeface="Arial" pitchFamily="34" charset="0"/>
              <a:ea typeface="ＭＳ Ｐゴシック" pitchFamily="50" charset="-128"/>
              <a:cs typeface="Arial" pitchFamily="34" charset="0"/>
            </a:endParaRPr>
          </a:p>
          <a:p>
            <a:pPr marL="342900" indent="-342900" fontAlgn="base">
              <a:lnSpc>
                <a:spcPct val="90000"/>
              </a:lnSpc>
              <a:spcBef>
                <a:spcPct val="20000"/>
              </a:spcBef>
              <a:spcAft>
                <a:spcPct val="0"/>
              </a:spcAft>
              <a:buFont typeface="Arial" charset="0"/>
              <a:buChar char="•"/>
              <a:defRPr/>
            </a:pPr>
            <a:endParaRPr lang="en-GB" altLang="ja-JP" sz="2000" b="1" dirty="0" smtClean="0">
              <a:solidFill>
                <a:srgbClr val="002569">
                  <a:lumMod val="75000"/>
                </a:srgbClr>
              </a:solidFill>
              <a:latin typeface="Arial" pitchFamily="34" charset="0"/>
              <a:ea typeface="ＭＳ Ｐゴシック" pitchFamily="50" charset="-128"/>
              <a:cs typeface="Arial" pitchFamily="34" charset="0"/>
            </a:endParaRPr>
          </a:p>
          <a:p>
            <a:pPr marL="342900" indent="-342900" fontAlgn="base">
              <a:lnSpc>
                <a:spcPct val="90000"/>
              </a:lnSpc>
              <a:spcBef>
                <a:spcPct val="20000"/>
              </a:spcBef>
              <a:spcAft>
                <a:spcPct val="0"/>
              </a:spcAft>
              <a:buFont typeface="Arial" charset="0"/>
              <a:buChar char="•"/>
              <a:defRPr/>
            </a:pPr>
            <a:r>
              <a:rPr lang="en-GB" altLang="ja-JP" sz="2000" b="1" dirty="0" smtClean="0">
                <a:solidFill>
                  <a:srgbClr val="002569">
                    <a:lumMod val="75000"/>
                  </a:srgbClr>
                </a:solidFill>
                <a:latin typeface="Arial" pitchFamily="34" charset="0"/>
                <a:ea typeface="ＭＳ Ｐゴシック" pitchFamily="50" charset="-128"/>
                <a:cs typeface="Arial" pitchFamily="34" charset="0"/>
              </a:rPr>
              <a:t>Participation</a:t>
            </a:r>
            <a:endParaRPr lang="en-GB" altLang="ja-JP" sz="2000" b="1" dirty="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r>
              <a:rPr lang="en-AU" sz="1600" dirty="0" smtClean="0">
                <a:solidFill>
                  <a:srgbClr val="002569">
                    <a:lumMod val="75000"/>
                  </a:srgbClr>
                </a:solidFill>
                <a:latin typeface="Arial" pitchFamily="34" charset="0"/>
                <a:ea typeface="ＭＳ Ｐゴシック" pitchFamily="50" charset="-128"/>
                <a:cs typeface="Arial" pitchFamily="34" charset="0"/>
              </a:rPr>
              <a:t>The global challenges being addressed by the VCs requires coordination of all available observing systems</a:t>
            </a:r>
          </a:p>
          <a:p>
            <a:pPr marL="800100" lvl="1" indent="-342900" fontAlgn="base">
              <a:lnSpc>
                <a:spcPct val="90000"/>
              </a:lnSpc>
              <a:spcBef>
                <a:spcPct val="20000"/>
              </a:spcBef>
              <a:spcAft>
                <a:spcPct val="0"/>
              </a:spcAft>
              <a:buFont typeface="Lucida Grande"/>
              <a:buChar char="-"/>
              <a:defRPr/>
            </a:pPr>
            <a:r>
              <a:rPr lang="en-AU" sz="1600" dirty="0" smtClean="0">
                <a:solidFill>
                  <a:srgbClr val="002569">
                    <a:lumMod val="75000"/>
                  </a:srgbClr>
                </a:solidFill>
                <a:latin typeface="Arial" pitchFamily="34" charset="0"/>
                <a:ea typeface="ＭＳ Ｐゴシック" pitchFamily="50" charset="-128"/>
                <a:cs typeface="Arial" pitchFamily="34" charset="0"/>
              </a:rPr>
              <a:t>Participation status survey by SIT Team identified the systems of </a:t>
            </a:r>
            <a:r>
              <a:rPr lang="en-AU" sz="1600" b="1" dirty="0" smtClean="0">
                <a:solidFill>
                  <a:srgbClr val="002569">
                    <a:lumMod val="75000"/>
                  </a:srgbClr>
                </a:solidFill>
                <a:latin typeface="Arial" pitchFamily="34" charset="0"/>
                <a:ea typeface="ＭＳ Ｐゴシック" pitchFamily="50" charset="-128"/>
                <a:cs typeface="Arial" pitchFamily="34" charset="0"/>
              </a:rPr>
              <a:t>China, India and Russia </a:t>
            </a:r>
            <a:r>
              <a:rPr lang="en-AU" sz="1600" dirty="0" smtClean="0">
                <a:solidFill>
                  <a:srgbClr val="002569">
                    <a:lumMod val="75000"/>
                  </a:srgbClr>
                </a:solidFill>
                <a:latin typeface="Arial" pitchFamily="34" charset="0"/>
                <a:ea typeface="ＭＳ Ｐゴシック" pitchFamily="50" charset="-128"/>
                <a:cs typeface="Arial" pitchFamily="34" charset="0"/>
              </a:rPr>
              <a:t>as the most frequent omissions that would bring significant capability to the GEOSS Space Segment</a:t>
            </a:r>
            <a:endParaRPr lang="en-GB" altLang="ja-JP" sz="2000" b="1" dirty="0" smtClean="0">
              <a:solidFill>
                <a:srgbClr val="002569">
                  <a:lumMod val="75000"/>
                </a:srgbClr>
              </a:solidFill>
              <a:latin typeface="Arial" pitchFamily="34" charset="0"/>
              <a:ea typeface="ＭＳ Ｐゴシック" pitchFamily="50" charset="-128"/>
              <a:cs typeface="Arial" pitchFamily="34" charset="0"/>
            </a:endParaRPr>
          </a:p>
          <a:p>
            <a:pPr marL="342900" indent="-342900" fontAlgn="base">
              <a:lnSpc>
                <a:spcPct val="90000"/>
              </a:lnSpc>
              <a:spcBef>
                <a:spcPct val="20000"/>
              </a:spcBef>
              <a:spcAft>
                <a:spcPct val="0"/>
              </a:spcAft>
              <a:buFont typeface="Arial" charset="0"/>
              <a:buChar char="•"/>
              <a:defRPr/>
            </a:pPr>
            <a:endParaRPr lang="en-GB" altLang="ja-JP" sz="2000" b="1" dirty="0" smtClean="0">
              <a:solidFill>
                <a:srgbClr val="002569">
                  <a:lumMod val="75000"/>
                </a:srgbClr>
              </a:solidFill>
              <a:latin typeface="Arial" pitchFamily="34" charset="0"/>
              <a:ea typeface="ＭＳ Ｐゴシック" pitchFamily="50" charset="-128"/>
              <a:cs typeface="Arial" pitchFamily="34" charset="0"/>
            </a:endParaRPr>
          </a:p>
          <a:p>
            <a:pPr marL="342900" indent="-342900" fontAlgn="base">
              <a:lnSpc>
                <a:spcPct val="90000"/>
              </a:lnSpc>
              <a:spcBef>
                <a:spcPct val="20000"/>
              </a:spcBef>
              <a:spcAft>
                <a:spcPct val="0"/>
              </a:spcAft>
              <a:buFont typeface="Arial" charset="0"/>
              <a:buChar char="•"/>
              <a:defRPr/>
            </a:pPr>
            <a:r>
              <a:rPr lang="en-GB" altLang="ja-JP" sz="2000" b="1" dirty="0" smtClean="0">
                <a:solidFill>
                  <a:srgbClr val="002569">
                    <a:lumMod val="75000"/>
                  </a:srgbClr>
                </a:solidFill>
                <a:latin typeface="Arial" pitchFamily="34" charset="0"/>
                <a:ea typeface="ＭＳ Ｐゴシック" pitchFamily="50" charset="-128"/>
                <a:cs typeface="Arial" pitchFamily="34" charset="0"/>
              </a:rPr>
              <a:t>Direction</a:t>
            </a:r>
            <a:endParaRPr lang="en-GB" altLang="ja-JP" sz="2000" b="1" dirty="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r>
              <a:rPr lang="en-AU" sz="1600" dirty="0" smtClean="0">
                <a:solidFill>
                  <a:srgbClr val="002569">
                    <a:lumMod val="75000"/>
                  </a:srgbClr>
                </a:solidFill>
                <a:latin typeface="Arial" pitchFamily="34" charset="0"/>
                <a:ea typeface="ＭＳ Ｐゴシック" pitchFamily="50" charset="-128"/>
                <a:cs typeface="Arial" pitchFamily="34" charset="0"/>
              </a:rPr>
              <a:t>Some VCs less clear than others as to their purpose and outputs</a:t>
            </a:r>
          </a:p>
          <a:p>
            <a:pPr marL="800100" lvl="1" indent="-342900" fontAlgn="base">
              <a:lnSpc>
                <a:spcPct val="90000"/>
              </a:lnSpc>
              <a:spcBef>
                <a:spcPct val="20000"/>
              </a:spcBef>
              <a:spcAft>
                <a:spcPct val="0"/>
              </a:spcAft>
              <a:buFont typeface="Lucida Grande"/>
              <a:buChar char="-"/>
              <a:defRPr/>
            </a:pPr>
            <a:r>
              <a:rPr lang="en-AU" sz="1600" dirty="0" smtClean="0">
                <a:solidFill>
                  <a:srgbClr val="002569">
                    <a:lumMod val="75000"/>
                  </a:srgbClr>
                </a:solidFill>
                <a:latin typeface="Arial" pitchFamily="34" charset="0"/>
                <a:ea typeface="ＭＳ Ｐゴシック" pitchFamily="50" charset="-128"/>
                <a:cs typeface="Arial" pitchFamily="34" charset="0"/>
              </a:rPr>
              <a:t>LSI and OSVW would welcome clarity and context of a master plan</a:t>
            </a:r>
          </a:p>
          <a:p>
            <a:pPr marL="800100" lvl="1" indent="-342900" fontAlgn="base">
              <a:lnSpc>
                <a:spcPct val="90000"/>
              </a:lnSpc>
              <a:spcBef>
                <a:spcPct val="20000"/>
              </a:spcBef>
              <a:spcAft>
                <a:spcPct val="0"/>
              </a:spcAft>
              <a:buFont typeface="Lucida Grande"/>
              <a:buChar char="-"/>
              <a:defRPr/>
            </a:pPr>
            <a:r>
              <a:rPr lang="en-AU" sz="1600" dirty="0" smtClean="0">
                <a:solidFill>
                  <a:srgbClr val="002569">
                    <a:lumMod val="75000"/>
                  </a:srgbClr>
                </a:solidFill>
                <a:latin typeface="Arial" pitchFamily="34" charset="0"/>
                <a:ea typeface="ＭＳ Ｐゴシック" pitchFamily="50" charset="-128"/>
                <a:cs typeface="Arial" pitchFamily="34" charset="0"/>
              </a:rPr>
              <a:t>New planning documents must address this and engage VCs in development</a:t>
            </a:r>
          </a:p>
          <a:p>
            <a:pPr marL="800100" lvl="1" indent="-342900" fontAlgn="base">
              <a:lnSpc>
                <a:spcPct val="90000"/>
              </a:lnSpc>
              <a:spcBef>
                <a:spcPct val="20000"/>
              </a:spcBef>
              <a:spcAft>
                <a:spcPct val="0"/>
              </a:spcAft>
              <a:buFont typeface="Lucida Grande"/>
              <a:buChar char="-"/>
              <a:defRPr/>
            </a:pPr>
            <a:endParaRPr lang="en-AU" sz="1600" dirty="0">
              <a:solidFill>
                <a:srgbClr val="002569">
                  <a:lumMod val="75000"/>
                </a:srgbClr>
              </a:solidFill>
              <a:latin typeface="Arial" pitchFamily="34" charset="0"/>
              <a:ea typeface="ＭＳ Ｐゴシック" pitchFamily="50" charset="-128"/>
              <a:cs typeface="Arial" pitchFamily="34" charset="0"/>
            </a:endParaRPr>
          </a:p>
          <a:p>
            <a:pPr marL="342900" indent="-342900" fontAlgn="base">
              <a:lnSpc>
                <a:spcPct val="90000"/>
              </a:lnSpc>
              <a:spcBef>
                <a:spcPct val="20000"/>
              </a:spcBef>
              <a:spcAft>
                <a:spcPct val="0"/>
              </a:spcAft>
              <a:buFont typeface="Arial" charset="0"/>
              <a:buChar char="•"/>
              <a:defRPr/>
            </a:pPr>
            <a:r>
              <a:rPr lang="en-GB" altLang="ja-JP" sz="2000" b="1" dirty="0" smtClean="0">
                <a:solidFill>
                  <a:srgbClr val="002569">
                    <a:lumMod val="75000"/>
                  </a:srgbClr>
                </a:solidFill>
                <a:latin typeface="Arial" pitchFamily="34" charset="0"/>
                <a:ea typeface="ＭＳ Ｐゴシック" pitchFamily="50" charset="-128"/>
                <a:cs typeface="Arial" pitchFamily="34" charset="0"/>
              </a:rPr>
              <a:t>Information systems</a:t>
            </a:r>
            <a:endParaRPr lang="en-GB" altLang="ja-JP" sz="2000" b="1" dirty="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r>
              <a:rPr lang="en-AU" sz="1600" dirty="0" smtClean="0">
                <a:solidFill>
                  <a:srgbClr val="002569">
                    <a:lumMod val="75000"/>
                  </a:srgbClr>
                </a:solidFill>
                <a:latin typeface="Arial" pitchFamily="34" charset="0"/>
                <a:ea typeface="ＭＳ Ｐゴシック" pitchFamily="50" charset="-128"/>
                <a:cs typeface="Arial" pitchFamily="34" charset="0"/>
              </a:rPr>
              <a:t>SIT Vice Chair has proposed a study of more consistent capabilities</a:t>
            </a:r>
            <a:endParaRPr lang="en-AU" sz="1600" dirty="0">
              <a:solidFill>
                <a:srgbClr val="FF0000"/>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AU" sz="1600" dirty="0">
              <a:solidFill>
                <a:srgbClr val="FF0000"/>
              </a:solidFill>
              <a:latin typeface="Arial" pitchFamily="34" charset="0"/>
              <a:ea typeface="ＭＳ Ｐゴシック" pitchFamily="50" charset="-128"/>
              <a:cs typeface="Arial" pitchFamily="34" charset="0"/>
            </a:endParaRPr>
          </a:p>
          <a:p>
            <a:pPr lvl="1" fontAlgn="base">
              <a:lnSpc>
                <a:spcPct val="90000"/>
              </a:lnSpc>
              <a:spcBef>
                <a:spcPct val="20000"/>
              </a:spcBef>
              <a:spcAft>
                <a:spcPct val="0"/>
              </a:spcAft>
              <a:defRPr/>
            </a:pPr>
            <a:endParaRPr lang="en-GB" altLang="ja-JP" dirty="0" smtClean="0">
              <a:solidFill>
                <a:srgbClr val="FF0000"/>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US" dirty="0">
              <a:solidFill>
                <a:srgbClr val="FF0000"/>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US" sz="2400" dirty="0" smtClean="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GB" altLang="ja-JP" sz="2400" b="1" dirty="0" smtClean="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Lucida Grande"/>
              <a:buChar char="-"/>
              <a:defRPr/>
            </a:pPr>
            <a:endParaRPr lang="en-GB" altLang="ja-JP" sz="2000" dirty="0" smtClean="0">
              <a:solidFill>
                <a:srgbClr val="002569">
                  <a:lumMod val="75000"/>
                </a:srgbClr>
              </a:solidFill>
              <a:latin typeface="Arial" pitchFamily="34" charset="0"/>
              <a:ea typeface="ＭＳ Ｐゴシック" pitchFamily="50" charset="-128"/>
              <a:cs typeface="Arial" pitchFamily="34" charset="0"/>
            </a:endParaRPr>
          </a:p>
          <a:p>
            <a:pPr marL="800100" lvl="1" indent="-342900" fontAlgn="base">
              <a:lnSpc>
                <a:spcPct val="90000"/>
              </a:lnSpc>
              <a:spcBef>
                <a:spcPct val="20000"/>
              </a:spcBef>
              <a:spcAft>
                <a:spcPct val="0"/>
              </a:spcAft>
              <a:buFont typeface="Arial" charset="0"/>
              <a:buChar char="•"/>
              <a:defRPr/>
            </a:pPr>
            <a:endParaRPr lang="en-GB" altLang="ja-JP" sz="2400" b="1" dirty="0" smtClean="0">
              <a:solidFill>
                <a:srgbClr val="002569">
                  <a:lumMod val="75000"/>
                </a:srgbClr>
              </a:solidFill>
              <a:latin typeface="Arial" pitchFamily="34" charset="0"/>
              <a:ea typeface="ＭＳ Ｐゴシック" pitchFamily="50" charset="-128"/>
              <a:cs typeface="Arial" pitchFamily="34" charset="0"/>
            </a:endParaRPr>
          </a:p>
        </p:txBody>
      </p:sp>
    </p:spTree>
    <p:extLst>
      <p:ext uri="{BB962C8B-B14F-4D97-AF65-F5344CB8AC3E}">
        <p14:creationId xmlns:p14="http://schemas.microsoft.com/office/powerpoint/2010/main" xmlns="" xmlns:mv="urn:schemas-microsoft-com:mac:vml" xmlns:mc="http://schemas.openxmlformats.org/markup-compatibility/2006" xmlns:p="http://schemas.openxmlformats.org/presentationml/2006/main" xmlns:r="http://schemas.openxmlformats.org/officeDocument/2006/relationships" xmlns:a="http://schemas.openxmlformats.org/drawingml/2006/main" val="2974120961"/>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0" name="Picture 9" descr="Picture1.jpg"/>
          <p:cNvPicPr>
            <a:picLocks noChangeAspect="1"/>
          </p:cNvPicPr>
          <p:nvPr/>
        </p:nvPicPr>
        <p:blipFill>
          <a:blip r:embed="rId2" cstate="print"/>
          <a:srcRect b="80000"/>
          <a:stretch>
            <a:fillRect/>
          </a:stretch>
        </p:blipFill>
        <p:spPr>
          <a:xfrm>
            <a:off x="0" y="0"/>
            <a:ext cx="9144000" cy="1371600"/>
          </a:xfrm>
          <a:prstGeom prst="rect">
            <a:avLst/>
          </a:prstGeom>
        </p:spPr>
      </p:pic>
      <p:sp>
        <p:nvSpPr>
          <p:cNvPr id="5" name="Footer Placeholder 9"/>
          <p:cNvSpPr>
            <a:spLocks noGrp="1"/>
          </p:cNvSpPr>
          <p:nvPr>
            <p:ph type="ftr" sz="quarter" idx="11"/>
          </p:nvPr>
        </p:nvSpPr>
        <p:spPr>
          <a:xfrm>
            <a:off x="2057400" y="6492875"/>
            <a:ext cx="4724400" cy="365125"/>
          </a:xfrm>
        </p:spPr>
        <p:txBody>
          <a:bodyPr/>
          <a:lstStyle/>
          <a:p>
            <a:pPr>
              <a:defRPr/>
            </a:pPr>
            <a:r>
              <a:rPr lang="en-US" b="1" dirty="0">
                <a:solidFill>
                  <a:schemeClr val="tx1">
                    <a:lumMod val="65000"/>
                    <a:lumOff val="35000"/>
                  </a:schemeClr>
                </a:solidFill>
                <a:latin typeface="Book Antiqua" pitchFamily="18" charset="0"/>
              </a:rPr>
              <a:t>The </a:t>
            </a:r>
            <a:r>
              <a:rPr lang="en-US" b="1" dirty="0" smtClean="0">
                <a:solidFill>
                  <a:schemeClr val="tx1">
                    <a:lumMod val="65000"/>
                    <a:lumOff val="35000"/>
                  </a:schemeClr>
                </a:solidFill>
                <a:latin typeface="Book Antiqua" pitchFamily="18" charset="0"/>
              </a:rPr>
              <a:t>26</a:t>
            </a:r>
            <a:r>
              <a:rPr lang="en-US" b="1" baseline="30000" dirty="0" smtClean="0">
                <a:solidFill>
                  <a:schemeClr val="tx1">
                    <a:lumMod val="65000"/>
                    <a:lumOff val="35000"/>
                  </a:schemeClr>
                </a:solidFill>
                <a:latin typeface="Book Antiqua" pitchFamily="18" charset="0"/>
              </a:rPr>
              <a:t>th</a:t>
            </a:r>
            <a:r>
              <a:rPr lang="en-US" b="1" dirty="0" smtClean="0">
                <a:solidFill>
                  <a:schemeClr val="tx1">
                    <a:lumMod val="65000"/>
                    <a:lumOff val="35000"/>
                  </a:schemeClr>
                </a:solidFill>
                <a:latin typeface="Book Antiqua" pitchFamily="18" charset="0"/>
              </a:rPr>
              <a:t>  CEOS Plenary – Bengaluru, India - 24-27 October, 2012</a:t>
            </a:r>
            <a:endParaRPr lang="en-US" b="1" dirty="0"/>
          </a:p>
        </p:txBody>
      </p:sp>
      <p:pic>
        <p:nvPicPr>
          <p:cNvPr id="7" name="Picture 2"/>
          <p:cNvPicPr>
            <a:picLocks noChangeAspect="1" noChangeArrowheads="1"/>
          </p:cNvPicPr>
          <p:nvPr/>
        </p:nvPicPr>
        <p:blipFill>
          <a:blip r:embed="rId3" cstate="print"/>
          <a:srcRect/>
          <a:stretch>
            <a:fillRect/>
          </a:stretch>
        </p:blipFill>
        <p:spPr bwMode="auto">
          <a:xfrm>
            <a:off x="0" y="0"/>
            <a:ext cx="1295400" cy="844596"/>
          </a:xfrm>
          <a:prstGeom prst="rect">
            <a:avLst/>
          </a:prstGeom>
          <a:noFill/>
          <a:ln w="12700">
            <a:noFill/>
            <a:miter lim="800000"/>
            <a:headEnd/>
            <a:tailEnd/>
          </a:ln>
        </p:spPr>
      </p:pic>
      <p:sp>
        <p:nvSpPr>
          <p:cNvPr id="13" name="Title 1"/>
          <p:cNvSpPr txBox="1">
            <a:spLocks/>
          </p:cNvSpPr>
          <p:nvPr/>
        </p:nvSpPr>
        <p:spPr bwMode="auto">
          <a:xfrm>
            <a:off x="1371600" y="152400"/>
            <a:ext cx="7620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rgbClr val="FFFF00"/>
                </a:solidFill>
                <a:effectLst/>
                <a:uLnTx/>
                <a:uFillTx/>
                <a:latin typeface="Tahoma" pitchFamily="-106" charset="0"/>
                <a:ea typeface="ＭＳ Ｐゴシック" pitchFamily="-106" charset="-128"/>
                <a:cs typeface="Tahoma" pitchFamily="-106" charset="0"/>
              </a:rPr>
              <a:t>Part 1</a:t>
            </a:r>
            <a:r>
              <a:rPr kumimoji="0" lang="en-US" sz="28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rPr>
              <a:t>: CEOS Work Plan and Actions</a:t>
            </a:r>
            <a:r>
              <a:rPr kumimoji="0" lang="en-US" sz="2800" b="1" i="0" u="none" strike="noStrike" kern="0" cap="none" spc="0" normalizeH="0" noProof="0" dirty="0" smtClean="0">
                <a:ln>
                  <a:noFill/>
                </a:ln>
                <a:solidFill>
                  <a:srgbClr val="FFFFFF"/>
                </a:solidFill>
                <a:effectLst/>
                <a:uLnTx/>
                <a:uFillTx/>
                <a:latin typeface="Tahoma" pitchFamily="-106" charset="0"/>
                <a:ea typeface="ＭＳ Ｐゴシック" pitchFamily="-106" charset="-128"/>
                <a:cs typeface="Tahoma" pitchFamily="-106" charset="0"/>
              </a:rPr>
              <a:t> </a:t>
            </a:r>
            <a:endParaRPr kumimoji="0" lang="en-US" sz="28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endParaRPr>
          </a:p>
        </p:txBody>
      </p:sp>
      <p:sp>
        <p:nvSpPr>
          <p:cNvPr id="17" name="Rectangle 3"/>
          <p:cNvSpPr txBox="1">
            <a:spLocks noChangeArrowheads="1"/>
          </p:cNvSpPr>
          <p:nvPr/>
        </p:nvSpPr>
        <p:spPr bwMode="auto">
          <a:xfrm>
            <a:off x="76200" y="1447801"/>
            <a:ext cx="8915400" cy="2438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7663" lvl="1" indent="-228600" fontAlgn="base">
              <a:spcBef>
                <a:spcPct val="20000"/>
              </a:spcBef>
              <a:spcAft>
                <a:spcPct val="0"/>
              </a:spcAft>
              <a:buClr>
                <a:srgbClr val="3B812F"/>
              </a:buClr>
              <a:buSzPct val="60000"/>
              <a:buFont typeface="Wingdings" pitchFamily="2" charset="2"/>
              <a:buChar char="q"/>
              <a:defRPr/>
            </a:pPr>
            <a:r>
              <a:rPr lang="en-US" sz="1400" kern="0" dirty="0" smtClean="0">
                <a:solidFill>
                  <a:srgbClr val="000000"/>
                </a:solidFill>
                <a:latin typeface="Arial"/>
              </a:rPr>
              <a:t>Improved Coordination of Space Agency Activities Related to </a:t>
            </a:r>
            <a:r>
              <a:rPr lang="en-US" sz="1400" b="1" kern="0" dirty="0" smtClean="0">
                <a:solidFill>
                  <a:srgbClr val="000000"/>
                </a:solidFill>
                <a:latin typeface="Arial"/>
              </a:rPr>
              <a:t>Climate  </a:t>
            </a:r>
          </a:p>
          <a:p>
            <a:pPr marL="804863" lvl="2" indent="-228600" fontAlgn="base">
              <a:spcBef>
                <a:spcPct val="20000"/>
              </a:spcBef>
              <a:spcAft>
                <a:spcPct val="0"/>
              </a:spcAft>
              <a:buClr>
                <a:srgbClr val="3B812F"/>
              </a:buClr>
              <a:buSzPct val="60000"/>
              <a:buFont typeface="Wingdings" pitchFamily="2" charset="2"/>
              <a:buChar char="q"/>
              <a:defRPr/>
            </a:pPr>
            <a:r>
              <a:rPr lang="en-US" sz="1400" kern="0" dirty="0" smtClean="0">
                <a:solidFill>
                  <a:srgbClr val="000000"/>
                </a:solidFill>
                <a:latin typeface="Arial"/>
              </a:rPr>
              <a:t>CEOS Response to the GCOS Implementation Plan (IP). </a:t>
            </a:r>
            <a:r>
              <a:rPr lang="en-US" sz="1400" b="1" kern="0" dirty="0" smtClean="0">
                <a:solidFill>
                  <a:srgbClr val="FF0000"/>
                </a:solidFill>
                <a:latin typeface="Arial"/>
              </a:rPr>
              <a:t>Agenda Item 25, </a:t>
            </a:r>
            <a:r>
              <a:rPr lang="en-US" sz="1400" b="1" kern="0" dirty="0" smtClean="0">
                <a:solidFill>
                  <a:srgbClr val="0000FF"/>
                </a:solidFill>
                <a:latin typeface="Arial"/>
              </a:rPr>
              <a:t>CEOS Action (CL)</a:t>
            </a:r>
            <a:endParaRPr lang="en-US" sz="1400" kern="0" dirty="0" smtClean="0">
              <a:solidFill>
                <a:srgbClr val="0000FF"/>
              </a:solidFill>
              <a:latin typeface="Arial"/>
            </a:endParaRPr>
          </a:p>
          <a:p>
            <a:pPr marL="804863" lvl="2" indent="-228600" fontAlgn="base">
              <a:spcBef>
                <a:spcPct val="20000"/>
              </a:spcBef>
              <a:spcAft>
                <a:spcPct val="0"/>
              </a:spcAft>
              <a:buClr>
                <a:srgbClr val="3B812F"/>
              </a:buClr>
              <a:buSzPct val="60000"/>
              <a:buFont typeface="Wingdings" pitchFamily="2" charset="2"/>
              <a:buChar char="q"/>
              <a:defRPr/>
            </a:pPr>
            <a:r>
              <a:rPr lang="en-US" sz="1400" kern="0" dirty="0" smtClean="0">
                <a:solidFill>
                  <a:srgbClr val="000000"/>
                </a:solidFill>
                <a:latin typeface="Arial"/>
              </a:rPr>
              <a:t>Development of Fundamental Climate Data Records (FCDRs) and release of the ECV Inventory survey. </a:t>
            </a:r>
            <a:r>
              <a:rPr lang="en-US" sz="1400" b="1" kern="0" dirty="0" smtClean="0">
                <a:solidFill>
                  <a:srgbClr val="FF0000"/>
                </a:solidFill>
                <a:latin typeface="Arial"/>
              </a:rPr>
              <a:t>Agenda Item 26, </a:t>
            </a:r>
            <a:r>
              <a:rPr lang="en-US" sz="1400" b="1" kern="0" dirty="0" smtClean="0">
                <a:solidFill>
                  <a:srgbClr val="0000FF"/>
                </a:solidFill>
                <a:latin typeface="Arial"/>
              </a:rPr>
              <a:t>CEOS Action (CL)</a:t>
            </a:r>
            <a:endParaRPr lang="en-US" sz="1400" kern="0" dirty="0" smtClean="0">
              <a:solidFill>
                <a:srgbClr val="0000FF"/>
              </a:solidFill>
              <a:latin typeface="Arial"/>
            </a:endParaRPr>
          </a:p>
          <a:p>
            <a:pPr marL="804863" lvl="2" indent="-228600" fontAlgn="base">
              <a:spcBef>
                <a:spcPct val="20000"/>
              </a:spcBef>
              <a:spcAft>
                <a:spcPct val="0"/>
              </a:spcAft>
              <a:buClr>
                <a:srgbClr val="3B812F"/>
              </a:buClr>
              <a:buSzPct val="60000"/>
              <a:buFont typeface="Wingdings" pitchFamily="2" charset="2"/>
              <a:buChar char="q"/>
              <a:defRPr/>
            </a:pPr>
            <a:r>
              <a:rPr lang="en-US" sz="1400" kern="0" dirty="0" smtClean="0">
                <a:solidFill>
                  <a:srgbClr val="000000"/>
                </a:solidFill>
                <a:latin typeface="Arial"/>
              </a:rPr>
              <a:t>Continued cooperation with GEO, GCOS, WMO, and CGMS in the development of a space-based system to support climate.  </a:t>
            </a:r>
            <a:r>
              <a:rPr lang="en-US" sz="1400" b="1" kern="0" dirty="0" smtClean="0">
                <a:solidFill>
                  <a:srgbClr val="FF0000"/>
                </a:solidFill>
                <a:latin typeface="Arial"/>
              </a:rPr>
              <a:t>Agenda Item 26 </a:t>
            </a:r>
            <a:r>
              <a:rPr lang="en-US" sz="1400" kern="0" dirty="0" smtClean="0">
                <a:solidFill>
                  <a:srgbClr val="FF0000"/>
                </a:solidFill>
                <a:latin typeface="Arial"/>
              </a:rPr>
              <a:t>(Climate Architecture and ECV Inventory)</a:t>
            </a:r>
          </a:p>
          <a:p>
            <a:pPr marL="804863" lvl="2" indent="-228600" fontAlgn="base">
              <a:spcBef>
                <a:spcPct val="20000"/>
              </a:spcBef>
              <a:spcAft>
                <a:spcPct val="0"/>
              </a:spcAft>
              <a:buClr>
                <a:srgbClr val="3B812F"/>
              </a:buClr>
              <a:buSzPct val="60000"/>
              <a:buFont typeface="Wingdings" pitchFamily="2" charset="2"/>
              <a:buChar char="q"/>
              <a:defRPr/>
            </a:pPr>
            <a:r>
              <a:rPr lang="en-US" sz="1400" kern="0" dirty="0" smtClean="0">
                <a:solidFill>
                  <a:srgbClr val="000000"/>
                </a:solidFill>
                <a:latin typeface="Arial"/>
              </a:rPr>
              <a:t>Further alignment of the Virtual Constellations objectives as building blocks of the space-based climate information strategy.  </a:t>
            </a:r>
            <a:r>
              <a:rPr lang="en-US" sz="1400" b="1" kern="0" dirty="0" smtClean="0">
                <a:solidFill>
                  <a:srgbClr val="FF0000"/>
                </a:solidFill>
                <a:latin typeface="Arial"/>
              </a:rPr>
              <a:t>Part-3 of this presentation.</a:t>
            </a:r>
          </a:p>
          <a:p>
            <a:pPr marL="804863" lvl="2" indent="-228600" fontAlgn="base">
              <a:spcBef>
                <a:spcPct val="20000"/>
              </a:spcBef>
              <a:spcAft>
                <a:spcPct val="0"/>
              </a:spcAft>
              <a:buClr>
                <a:srgbClr val="3B812F"/>
              </a:buClr>
              <a:buSzPct val="60000"/>
              <a:buFont typeface="Wingdings" pitchFamily="2" charset="2"/>
              <a:buChar char="q"/>
              <a:defRPr/>
            </a:pPr>
            <a:endParaRPr lang="en-US" sz="1400" b="1" kern="0" dirty="0" smtClean="0">
              <a:solidFill>
                <a:srgbClr val="FF0000"/>
              </a:solidFill>
              <a:latin typeface="Arial"/>
            </a:endParaRPr>
          </a:p>
        </p:txBody>
      </p:sp>
      <p:sp>
        <p:nvSpPr>
          <p:cNvPr id="9" name="Rectangle 3"/>
          <p:cNvSpPr txBox="1">
            <a:spLocks noChangeArrowheads="1"/>
          </p:cNvSpPr>
          <p:nvPr/>
        </p:nvSpPr>
        <p:spPr bwMode="auto">
          <a:xfrm>
            <a:off x="228600" y="3962400"/>
            <a:ext cx="7848600" cy="1600200"/>
          </a:xfrm>
          <a:prstGeom prst="rect">
            <a:avLst/>
          </a:prstGeom>
          <a:solidFill>
            <a:schemeClr val="bg2">
              <a:lumMod val="90000"/>
            </a:schemeClr>
          </a:solidFill>
          <a:ln w="9525">
            <a:noFill/>
            <a:miter lim="800000"/>
            <a:headEnd/>
            <a:tailEnd/>
          </a:ln>
          <a:effectLst/>
        </p:spPr>
        <p:txBody>
          <a:bodyPr vert="horz" wrap="square" lIns="91440" tIns="45720" rIns="91440" bIns="45720" numCol="1" anchor="t" anchorCtr="0" compatLnSpc="1">
            <a:prstTxWarp prst="textNoShape">
              <a:avLst/>
            </a:prstTxWarp>
          </a:bodyPr>
          <a:lstStyle/>
          <a:p>
            <a:pPr marL="347663" lvl="1" indent="-228600" fontAlgn="base">
              <a:spcBef>
                <a:spcPct val="20000"/>
              </a:spcBef>
              <a:spcAft>
                <a:spcPct val="0"/>
              </a:spcAft>
              <a:buClr>
                <a:srgbClr val="3B812F"/>
              </a:buClr>
              <a:buSzPct val="60000"/>
              <a:defRPr/>
            </a:pPr>
            <a:r>
              <a:rPr lang="en-US" sz="1600" b="1" kern="0" dirty="0" smtClean="0">
                <a:solidFill>
                  <a:srgbClr val="000000"/>
                </a:solidFill>
                <a:latin typeface="Arial"/>
              </a:rPr>
              <a:t>CEOS-GEO Actions related to Climate  </a:t>
            </a:r>
          </a:p>
          <a:p>
            <a:pPr marL="804863" lvl="2" indent="-228600" fontAlgn="base">
              <a:spcBef>
                <a:spcPct val="20000"/>
              </a:spcBef>
              <a:spcAft>
                <a:spcPct val="0"/>
              </a:spcAft>
              <a:buClr>
                <a:srgbClr val="3B812F"/>
              </a:buClr>
              <a:buSzPct val="60000"/>
              <a:buFont typeface="Wingdings" pitchFamily="2" charset="2"/>
              <a:buChar char="q"/>
              <a:defRPr/>
            </a:pPr>
            <a:r>
              <a:rPr lang="en-US" sz="1600" kern="0" dirty="0" smtClean="0">
                <a:solidFill>
                  <a:srgbClr val="000000"/>
                </a:solidFill>
                <a:latin typeface="Arial"/>
              </a:rPr>
              <a:t>There are </a:t>
            </a:r>
            <a:r>
              <a:rPr lang="en-US" sz="1600" u="sng" kern="0" dirty="0" smtClean="0">
                <a:solidFill>
                  <a:srgbClr val="000000"/>
                </a:solidFill>
                <a:latin typeface="Arial"/>
              </a:rPr>
              <a:t>7 actions</a:t>
            </a:r>
            <a:r>
              <a:rPr lang="en-US" sz="1600" kern="0" dirty="0" smtClean="0">
                <a:solidFill>
                  <a:srgbClr val="000000"/>
                </a:solidFill>
                <a:latin typeface="Arial"/>
              </a:rPr>
              <a:t> related to Climate</a:t>
            </a:r>
          </a:p>
          <a:p>
            <a:pPr marL="804863" lvl="2" indent="-228600" fontAlgn="base">
              <a:spcBef>
                <a:spcPct val="20000"/>
              </a:spcBef>
              <a:spcAft>
                <a:spcPct val="0"/>
              </a:spcAft>
              <a:buClr>
                <a:srgbClr val="3B812F"/>
              </a:buClr>
              <a:buSzPct val="60000"/>
              <a:buFont typeface="Wingdings" pitchFamily="2" charset="2"/>
              <a:buChar char="q"/>
              <a:defRPr/>
            </a:pPr>
            <a:r>
              <a:rPr lang="en-US" sz="1600" kern="0" dirty="0" smtClean="0">
                <a:solidFill>
                  <a:srgbClr val="000000"/>
                </a:solidFill>
                <a:latin typeface="Arial"/>
              </a:rPr>
              <a:t>Other actions not noted above are: Climate Data Record Reanalyses, Climate Model Intercomparison Projects, and Greenhouse Gas Cal-Val.</a:t>
            </a:r>
          </a:p>
          <a:p>
            <a:pPr marL="804863" lvl="2" indent="-228600" fontAlgn="base">
              <a:spcBef>
                <a:spcPct val="20000"/>
              </a:spcBef>
              <a:spcAft>
                <a:spcPct val="0"/>
              </a:spcAft>
              <a:buClr>
                <a:srgbClr val="3B812F"/>
              </a:buClr>
              <a:buSzPct val="60000"/>
              <a:buFont typeface="Wingdings" pitchFamily="2" charset="2"/>
              <a:buChar char="q"/>
              <a:defRPr/>
            </a:pPr>
            <a:r>
              <a:rPr lang="en-US" sz="1600" kern="0" dirty="0" smtClean="0">
                <a:solidFill>
                  <a:srgbClr val="000000"/>
                </a:solidFill>
                <a:latin typeface="Arial"/>
              </a:rPr>
              <a:t>All of these actions directly address the Work Plan objectives above. </a:t>
            </a:r>
          </a:p>
          <a:p>
            <a:pPr marL="804863" lvl="2" indent="-228600" fontAlgn="base">
              <a:spcBef>
                <a:spcPct val="20000"/>
              </a:spcBef>
              <a:spcAft>
                <a:spcPct val="0"/>
              </a:spcAft>
              <a:buClr>
                <a:srgbClr val="3B812F"/>
              </a:buClr>
              <a:buSzPct val="60000"/>
              <a:buFont typeface="Wingdings" pitchFamily="2" charset="2"/>
              <a:buChar char="q"/>
              <a:defRPr/>
            </a:pPr>
            <a:endParaRPr lang="en-US" sz="1600" b="1" kern="0" dirty="0" smtClean="0">
              <a:solidFill>
                <a:srgbClr val="FF0000"/>
              </a:solidFill>
              <a:latin typeface="Aria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0" name="Picture 9" descr="Picture1.jpg"/>
          <p:cNvPicPr>
            <a:picLocks noChangeAspect="1"/>
          </p:cNvPicPr>
          <p:nvPr/>
        </p:nvPicPr>
        <p:blipFill>
          <a:blip r:embed="rId2" cstate="print"/>
          <a:srcRect b="80000"/>
          <a:stretch>
            <a:fillRect/>
          </a:stretch>
        </p:blipFill>
        <p:spPr>
          <a:xfrm>
            <a:off x="0" y="0"/>
            <a:ext cx="9144000" cy="1371600"/>
          </a:xfrm>
          <a:prstGeom prst="rect">
            <a:avLst/>
          </a:prstGeom>
        </p:spPr>
      </p:pic>
      <p:sp>
        <p:nvSpPr>
          <p:cNvPr id="5" name="Footer Placeholder 9"/>
          <p:cNvSpPr>
            <a:spLocks noGrp="1"/>
          </p:cNvSpPr>
          <p:nvPr>
            <p:ph type="ftr" sz="quarter" idx="11"/>
          </p:nvPr>
        </p:nvSpPr>
        <p:spPr>
          <a:xfrm>
            <a:off x="2057400" y="6492875"/>
            <a:ext cx="4724400" cy="365125"/>
          </a:xfrm>
        </p:spPr>
        <p:txBody>
          <a:bodyPr/>
          <a:lstStyle/>
          <a:p>
            <a:pPr>
              <a:defRPr/>
            </a:pPr>
            <a:r>
              <a:rPr lang="en-US" b="1" dirty="0">
                <a:solidFill>
                  <a:schemeClr val="tx1">
                    <a:lumMod val="65000"/>
                    <a:lumOff val="35000"/>
                  </a:schemeClr>
                </a:solidFill>
                <a:latin typeface="Book Antiqua" pitchFamily="18" charset="0"/>
              </a:rPr>
              <a:t>The </a:t>
            </a:r>
            <a:r>
              <a:rPr lang="en-US" b="1" dirty="0" smtClean="0">
                <a:solidFill>
                  <a:schemeClr val="tx1">
                    <a:lumMod val="65000"/>
                    <a:lumOff val="35000"/>
                  </a:schemeClr>
                </a:solidFill>
                <a:latin typeface="Book Antiqua" pitchFamily="18" charset="0"/>
              </a:rPr>
              <a:t>26</a:t>
            </a:r>
            <a:r>
              <a:rPr lang="en-US" b="1" baseline="30000" dirty="0" smtClean="0">
                <a:solidFill>
                  <a:schemeClr val="tx1">
                    <a:lumMod val="65000"/>
                    <a:lumOff val="35000"/>
                  </a:schemeClr>
                </a:solidFill>
                <a:latin typeface="Book Antiqua" pitchFamily="18" charset="0"/>
              </a:rPr>
              <a:t>th</a:t>
            </a:r>
            <a:r>
              <a:rPr lang="en-US" b="1" dirty="0" smtClean="0">
                <a:solidFill>
                  <a:schemeClr val="tx1">
                    <a:lumMod val="65000"/>
                    <a:lumOff val="35000"/>
                  </a:schemeClr>
                </a:solidFill>
                <a:latin typeface="Book Antiqua" pitchFamily="18" charset="0"/>
              </a:rPr>
              <a:t>  CEOS Plenary – Bengaluru, India - 24-27 October, 2012</a:t>
            </a:r>
            <a:endParaRPr lang="en-US" b="1" dirty="0"/>
          </a:p>
        </p:txBody>
      </p:sp>
      <p:pic>
        <p:nvPicPr>
          <p:cNvPr id="7" name="Picture 2"/>
          <p:cNvPicPr>
            <a:picLocks noChangeAspect="1" noChangeArrowheads="1"/>
          </p:cNvPicPr>
          <p:nvPr/>
        </p:nvPicPr>
        <p:blipFill>
          <a:blip r:embed="rId3" cstate="print"/>
          <a:srcRect/>
          <a:stretch>
            <a:fillRect/>
          </a:stretch>
        </p:blipFill>
        <p:spPr bwMode="auto">
          <a:xfrm>
            <a:off x="0" y="0"/>
            <a:ext cx="1295400" cy="844596"/>
          </a:xfrm>
          <a:prstGeom prst="rect">
            <a:avLst/>
          </a:prstGeom>
          <a:noFill/>
          <a:ln w="12700">
            <a:noFill/>
            <a:miter lim="800000"/>
            <a:headEnd/>
            <a:tailEnd/>
          </a:ln>
        </p:spPr>
      </p:pic>
      <p:sp>
        <p:nvSpPr>
          <p:cNvPr id="13" name="Title 1"/>
          <p:cNvSpPr txBox="1">
            <a:spLocks/>
          </p:cNvSpPr>
          <p:nvPr/>
        </p:nvSpPr>
        <p:spPr bwMode="auto">
          <a:xfrm>
            <a:off x="1371600" y="152400"/>
            <a:ext cx="7620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rPr>
              <a:t>CEOS</a:t>
            </a:r>
            <a:r>
              <a:rPr kumimoji="0" lang="en-US" sz="2800" b="1" i="0" u="none" strike="noStrike" kern="0" cap="none" spc="0" normalizeH="0" noProof="0" dirty="0" smtClean="0">
                <a:ln>
                  <a:noFill/>
                </a:ln>
                <a:solidFill>
                  <a:srgbClr val="FFFFFF"/>
                </a:solidFill>
                <a:effectLst/>
                <a:uLnTx/>
                <a:uFillTx/>
                <a:latin typeface="Tahoma" pitchFamily="-106" charset="0"/>
                <a:ea typeface="ＭＳ Ｐゴシック" pitchFamily="-106" charset="-128"/>
                <a:cs typeface="Tahoma" pitchFamily="-106" charset="0"/>
              </a:rPr>
              <a:t> </a:t>
            </a:r>
            <a:r>
              <a:rPr kumimoji="0" lang="en-US" sz="28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rPr>
              <a:t>Work Plan and Actions –Page 2</a:t>
            </a:r>
            <a:r>
              <a:rPr kumimoji="0" lang="en-US" sz="2800" b="1" i="0" u="none" strike="noStrike" kern="0" cap="none" spc="0" normalizeH="0" noProof="0" dirty="0" smtClean="0">
                <a:ln>
                  <a:noFill/>
                </a:ln>
                <a:solidFill>
                  <a:srgbClr val="FFFFFF"/>
                </a:solidFill>
                <a:effectLst/>
                <a:uLnTx/>
                <a:uFillTx/>
                <a:latin typeface="Tahoma" pitchFamily="-106" charset="0"/>
                <a:ea typeface="ＭＳ Ｐゴシック" pitchFamily="-106" charset="-128"/>
                <a:cs typeface="Tahoma" pitchFamily="-106" charset="0"/>
              </a:rPr>
              <a:t> </a:t>
            </a:r>
            <a:endParaRPr kumimoji="0" lang="en-US" sz="28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endParaRPr>
          </a:p>
        </p:txBody>
      </p:sp>
      <p:sp>
        <p:nvSpPr>
          <p:cNvPr id="17" name="Rectangle 3"/>
          <p:cNvSpPr txBox="1">
            <a:spLocks noChangeArrowheads="1"/>
          </p:cNvSpPr>
          <p:nvPr/>
        </p:nvSpPr>
        <p:spPr bwMode="auto">
          <a:xfrm>
            <a:off x="76200" y="1447800"/>
            <a:ext cx="89154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7663" lvl="1" indent="-228600" fontAlgn="base">
              <a:spcBef>
                <a:spcPct val="20000"/>
              </a:spcBef>
              <a:spcAft>
                <a:spcPct val="0"/>
              </a:spcAft>
              <a:buClr>
                <a:srgbClr val="3B812F"/>
              </a:buClr>
              <a:buSzPct val="60000"/>
              <a:buFont typeface="Wingdings" pitchFamily="2" charset="2"/>
              <a:buChar char="q"/>
              <a:defRPr/>
            </a:pPr>
            <a:r>
              <a:rPr lang="en-US" sz="1400" kern="0" dirty="0" smtClean="0">
                <a:solidFill>
                  <a:srgbClr val="000000"/>
                </a:solidFill>
                <a:latin typeface="Arial"/>
              </a:rPr>
              <a:t>Progress Towards Established </a:t>
            </a:r>
            <a:r>
              <a:rPr lang="en-US" sz="1400" b="1" kern="0" dirty="0" smtClean="0">
                <a:solidFill>
                  <a:srgbClr val="000000"/>
                </a:solidFill>
                <a:latin typeface="Arial"/>
              </a:rPr>
              <a:t>CEOS-GEO Priorities</a:t>
            </a:r>
          </a:p>
          <a:p>
            <a:pPr marL="804863" lvl="2" indent="-228600" fontAlgn="base">
              <a:spcBef>
                <a:spcPct val="20000"/>
              </a:spcBef>
              <a:spcAft>
                <a:spcPct val="0"/>
              </a:spcAft>
              <a:buClr>
                <a:srgbClr val="3B812F"/>
              </a:buClr>
              <a:buSzPct val="60000"/>
              <a:buFont typeface="Wingdings" pitchFamily="2" charset="2"/>
              <a:buChar char="q"/>
              <a:defRPr/>
            </a:pPr>
            <a:r>
              <a:rPr lang="en-US" sz="1400" kern="0" dirty="0" smtClean="0">
                <a:solidFill>
                  <a:srgbClr val="000000"/>
                </a:solidFill>
                <a:latin typeface="Arial"/>
              </a:rPr>
              <a:t>CEOS leadership within and support to the GEO Forest Carbon Tracking (FCT) and the Global Forest Observations Initiative (GFOI), including the establishment of the Space Data Coordination Group (SDCG).</a:t>
            </a:r>
            <a:r>
              <a:rPr lang="en-US" sz="1400" b="1" kern="0" dirty="0" smtClean="0">
                <a:solidFill>
                  <a:srgbClr val="FF0000"/>
                </a:solidFill>
                <a:latin typeface="Arial"/>
              </a:rPr>
              <a:t> Agenda Items 15 and 16.</a:t>
            </a:r>
            <a:r>
              <a:rPr lang="en-US" sz="1400" b="1" kern="0" dirty="0" smtClean="0">
                <a:solidFill>
                  <a:srgbClr val="0000FF"/>
                </a:solidFill>
                <a:latin typeface="Arial"/>
              </a:rPr>
              <a:t> CEOS Action (CL)</a:t>
            </a:r>
          </a:p>
          <a:p>
            <a:pPr marL="804863" lvl="2" indent="-228600" fontAlgn="base">
              <a:spcBef>
                <a:spcPct val="20000"/>
              </a:spcBef>
              <a:spcAft>
                <a:spcPct val="0"/>
              </a:spcAft>
              <a:buClr>
                <a:srgbClr val="3B812F"/>
              </a:buClr>
              <a:buSzPct val="60000"/>
              <a:buFont typeface="Wingdings" pitchFamily="2" charset="2"/>
              <a:buChar char="q"/>
              <a:defRPr/>
            </a:pPr>
            <a:r>
              <a:rPr lang="en-US" sz="1400" kern="0" dirty="0" smtClean="0">
                <a:solidFill>
                  <a:srgbClr val="000000"/>
                </a:solidFill>
                <a:latin typeface="Arial"/>
              </a:rPr>
              <a:t>Continued development of the CEOS Strategy for Carbon Observations from Space by the Carbon Task Force (CTF).  </a:t>
            </a:r>
            <a:r>
              <a:rPr lang="en-US" sz="1400" b="1" kern="0" dirty="0" smtClean="0">
                <a:solidFill>
                  <a:srgbClr val="FF0000"/>
                </a:solidFill>
                <a:latin typeface="Arial"/>
              </a:rPr>
              <a:t>Agenda Item 14, </a:t>
            </a:r>
            <a:r>
              <a:rPr lang="en-US" sz="1400" b="1" kern="0" dirty="0" smtClean="0">
                <a:solidFill>
                  <a:srgbClr val="0000FF"/>
                </a:solidFill>
                <a:latin typeface="Arial"/>
              </a:rPr>
              <a:t>CEOS Action (CL)</a:t>
            </a:r>
          </a:p>
          <a:p>
            <a:pPr marL="804863" lvl="2" indent="-228600" fontAlgn="base">
              <a:spcBef>
                <a:spcPct val="20000"/>
              </a:spcBef>
              <a:spcAft>
                <a:spcPct val="0"/>
              </a:spcAft>
              <a:buClr>
                <a:srgbClr val="3B812F"/>
              </a:buClr>
              <a:buSzPct val="60000"/>
              <a:buFont typeface="Wingdings" pitchFamily="2" charset="2"/>
              <a:buChar char="q"/>
              <a:defRPr/>
            </a:pPr>
            <a:r>
              <a:rPr lang="en-US" sz="1400" kern="0" dirty="0" smtClean="0">
                <a:solidFill>
                  <a:srgbClr val="000000"/>
                </a:solidFill>
                <a:latin typeface="Arial"/>
              </a:rPr>
              <a:t>Advancement of CEOS Data Democracy activities within the reorganized CEOS Working Group on Capacity Building and Data Democracy (WGCBDD).  </a:t>
            </a:r>
            <a:r>
              <a:rPr lang="en-US" sz="1400" b="1" kern="0" dirty="0" smtClean="0">
                <a:solidFill>
                  <a:srgbClr val="0000FF"/>
                </a:solidFill>
                <a:latin typeface="Arial"/>
              </a:rPr>
              <a:t>3 CEOS Actions (ID-02)</a:t>
            </a:r>
          </a:p>
          <a:p>
            <a:pPr marL="804863" lvl="2" indent="-228600" fontAlgn="base">
              <a:spcBef>
                <a:spcPct val="20000"/>
              </a:spcBef>
              <a:spcAft>
                <a:spcPct val="0"/>
              </a:spcAft>
              <a:buClr>
                <a:srgbClr val="3B812F"/>
              </a:buClr>
              <a:buSzPct val="60000"/>
              <a:buFont typeface="Wingdings" pitchFamily="2" charset="2"/>
              <a:buChar char="q"/>
              <a:defRPr/>
            </a:pPr>
            <a:r>
              <a:rPr lang="en-US" sz="1400" kern="0" dirty="0" smtClean="0">
                <a:solidFill>
                  <a:srgbClr val="000000"/>
                </a:solidFill>
                <a:latin typeface="Arial"/>
              </a:rPr>
              <a:t>Further alignment of the CEOS Virtual Constellation objectives to the GEO 2012-2015 Work Plan Tasks. </a:t>
            </a:r>
            <a:r>
              <a:rPr lang="en-US" sz="1400" b="1" kern="0" dirty="0" smtClean="0">
                <a:solidFill>
                  <a:srgbClr val="FF0000"/>
                </a:solidFill>
                <a:latin typeface="Arial"/>
              </a:rPr>
              <a:t>Part-3 of this presentation.</a:t>
            </a:r>
            <a:endParaRPr lang="en-US" sz="1400" kern="0" dirty="0" smtClean="0">
              <a:solidFill>
                <a:srgbClr val="000000"/>
              </a:solidFill>
              <a:latin typeface="Arial"/>
            </a:endParaRPr>
          </a:p>
          <a:p>
            <a:pPr marL="804863" lvl="2" indent="-228600" fontAlgn="base">
              <a:spcBef>
                <a:spcPct val="20000"/>
              </a:spcBef>
              <a:spcAft>
                <a:spcPct val="0"/>
              </a:spcAft>
              <a:buClr>
                <a:srgbClr val="3B812F"/>
              </a:buClr>
              <a:buSzPct val="60000"/>
              <a:buFont typeface="Wingdings" pitchFamily="2" charset="2"/>
              <a:buChar char="q"/>
              <a:defRPr/>
            </a:pPr>
            <a:r>
              <a:rPr lang="en-US" sz="1400" kern="0" dirty="0" smtClean="0">
                <a:solidFill>
                  <a:srgbClr val="000000"/>
                </a:solidFill>
                <a:latin typeface="Arial"/>
              </a:rPr>
              <a:t>Continued support of the GEOSS Common Infrastructure (GCI) and an increase in GEO Data Collection of Open Resources for Everyone (GEO DataCORE) datasets.  </a:t>
            </a:r>
            <a:r>
              <a:rPr lang="en-US" sz="1400" b="1" kern="0" dirty="0" smtClean="0">
                <a:solidFill>
                  <a:srgbClr val="FF0000"/>
                </a:solidFill>
                <a:latin typeface="Arial"/>
              </a:rPr>
              <a:t>WGISS Report, Agenda Item 29 and SEO Report, Agenda Item 32.  </a:t>
            </a:r>
            <a:r>
              <a:rPr lang="en-US" sz="1400" b="1" kern="0" dirty="0" smtClean="0">
                <a:solidFill>
                  <a:srgbClr val="0000FF"/>
                </a:solidFill>
                <a:latin typeface="Arial"/>
              </a:rPr>
              <a:t>2 CEOS Actions (ID-01)</a:t>
            </a:r>
          </a:p>
          <a:p>
            <a:pPr marL="804863" lvl="2" indent="-228600" fontAlgn="base">
              <a:spcBef>
                <a:spcPct val="20000"/>
              </a:spcBef>
              <a:spcAft>
                <a:spcPct val="0"/>
              </a:spcAft>
              <a:buClr>
                <a:srgbClr val="3B812F"/>
              </a:buClr>
              <a:buSzPct val="60000"/>
              <a:buFont typeface="Wingdings" pitchFamily="2" charset="2"/>
              <a:buChar char="q"/>
              <a:defRPr/>
            </a:pPr>
            <a:r>
              <a:rPr lang="en-US" sz="1400" kern="0" dirty="0" smtClean="0">
                <a:solidFill>
                  <a:srgbClr val="000000"/>
                </a:solidFill>
                <a:latin typeface="Arial"/>
              </a:rPr>
              <a:t>Integrated approach to disaster management, including support to the Geohazards Supersites initiative.  </a:t>
            </a:r>
            <a:r>
              <a:rPr lang="en-US" sz="1400" b="1" kern="0" dirty="0" smtClean="0">
                <a:solidFill>
                  <a:srgbClr val="FF0000"/>
                </a:solidFill>
                <a:latin typeface="Arial"/>
              </a:rPr>
              <a:t>Agenda Items 17 and 18, </a:t>
            </a:r>
            <a:r>
              <a:rPr lang="en-US" sz="1400" b="1" kern="0" dirty="0" smtClean="0">
                <a:solidFill>
                  <a:srgbClr val="0000FF"/>
                </a:solidFill>
                <a:latin typeface="Arial"/>
              </a:rPr>
              <a:t>8 CEOS Actions (DI) </a:t>
            </a:r>
            <a:r>
              <a:rPr lang="en-US" sz="1400" kern="0" dirty="0" smtClean="0">
                <a:latin typeface="Arial"/>
              </a:rPr>
              <a:t>including: Gap Analyses, Web Service Framework, Volcanic Ash, Supersites, Caribbean Pilot, African Flood and Health Pilot.</a:t>
            </a:r>
          </a:p>
          <a:p>
            <a:pPr marL="804863" lvl="2" indent="-228600" fontAlgn="base">
              <a:spcBef>
                <a:spcPct val="20000"/>
              </a:spcBef>
              <a:spcAft>
                <a:spcPct val="0"/>
              </a:spcAft>
              <a:buClr>
                <a:srgbClr val="3B812F"/>
              </a:buClr>
              <a:buSzPct val="60000"/>
              <a:buFont typeface="Wingdings" pitchFamily="2" charset="2"/>
              <a:buChar char="q"/>
              <a:defRPr/>
            </a:pPr>
            <a:r>
              <a:rPr lang="en-US" sz="1400" kern="0" dirty="0" smtClean="0">
                <a:solidFill>
                  <a:srgbClr val="000000"/>
                </a:solidFill>
                <a:latin typeface="Arial"/>
              </a:rPr>
              <a:t>Continued support to the Joint Experiments on Crop Assessment and Monitoring (JECAM) initiative. </a:t>
            </a:r>
            <a:r>
              <a:rPr lang="en-US" sz="1400" b="1" kern="0" dirty="0" smtClean="0">
                <a:solidFill>
                  <a:srgbClr val="0000FF"/>
                </a:solidFill>
                <a:latin typeface="Arial"/>
              </a:rPr>
              <a:t>CEOS Action (AG)</a:t>
            </a:r>
          </a:p>
          <a:p>
            <a:pPr marL="804863" lvl="2" indent="-228600" fontAlgn="base">
              <a:spcBef>
                <a:spcPct val="20000"/>
              </a:spcBef>
              <a:spcAft>
                <a:spcPct val="0"/>
              </a:spcAft>
              <a:buClr>
                <a:srgbClr val="3B812F"/>
              </a:buClr>
              <a:buSzPct val="60000"/>
              <a:buFont typeface="Wingdings" pitchFamily="2" charset="2"/>
              <a:buChar char="q"/>
              <a:defRPr/>
            </a:pPr>
            <a:r>
              <a:rPr lang="en-US" sz="1400" kern="0" dirty="0" smtClean="0">
                <a:solidFill>
                  <a:srgbClr val="000000"/>
                </a:solidFill>
                <a:latin typeface="Arial"/>
              </a:rPr>
              <a:t>Continued CEOS leadership of, and support to, the Quality Assurance for Earth Observations (QA4EO) initiative. </a:t>
            </a:r>
            <a:r>
              <a:rPr lang="en-US" sz="1400" b="1" kern="0" dirty="0" smtClean="0">
                <a:solidFill>
                  <a:srgbClr val="0000FF"/>
                </a:solidFill>
                <a:latin typeface="Arial"/>
              </a:rPr>
              <a:t>2 CEOS Actions (IN-02)</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0" name="Picture 9" descr="Picture1.jpg"/>
          <p:cNvPicPr>
            <a:picLocks noChangeAspect="1"/>
          </p:cNvPicPr>
          <p:nvPr/>
        </p:nvPicPr>
        <p:blipFill>
          <a:blip r:embed="rId2" cstate="print"/>
          <a:srcRect b="80000"/>
          <a:stretch>
            <a:fillRect/>
          </a:stretch>
        </p:blipFill>
        <p:spPr>
          <a:xfrm>
            <a:off x="0" y="0"/>
            <a:ext cx="9144000" cy="1371600"/>
          </a:xfrm>
          <a:prstGeom prst="rect">
            <a:avLst/>
          </a:prstGeom>
        </p:spPr>
      </p:pic>
      <p:sp>
        <p:nvSpPr>
          <p:cNvPr id="5" name="Footer Placeholder 9"/>
          <p:cNvSpPr>
            <a:spLocks noGrp="1"/>
          </p:cNvSpPr>
          <p:nvPr>
            <p:ph type="ftr" sz="quarter" idx="11"/>
          </p:nvPr>
        </p:nvSpPr>
        <p:spPr>
          <a:xfrm>
            <a:off x="2057400" y="6492875"/>
            <a:ext cx="4724400" cy="365125"/>
          </a:xfrm>
        </p:spPr>
        <p:txBody>
          <a:bodyPr/>
          <a:lstStyle/>
          <a:p>
            <a:pPr>
              <a:defRPr/>
            </a:pPr>
            <a:r>
              <a:rPr lang="en-US" b="1" dirty="0">
                <a:solidFill>
                  <a:schemeClr val="tx1">
                    <a:lumMod val="65000"/>
                    <a:lumOff val="35000"/>
                  </a:schemeClr>
                </a:solidFill>
                <a:latin typeface="Book Antiqua" pitchFamily="18" charset="0"/>
              </a:rPr>
              <a:t>The </a:t>
            </a:r>
            <a:r>
              <a:rPr lang="en-US" b="1" dirty="0" smtClean="0">
                <a:solidFill>
                  <a:schemeClr val="tx1">
                    <a:lumMod val="65000"/>
                    <a:lumOff val="35000"/>
                  </a:schemeClr>
                </a:solidFill>
                <a:latin typeface="Book Antiqua" pitchFamily="18" charset="0"/>
              </a:rPr>
              <a:t>26</a:t>
            </a:r>
            <a:r>
              <a:rPr lang="en-US" b="1" baseline="30000" dirty="0" smtClean="0">
                <a:solidFill>
                  <a:schemeClr val="tx1">
                    <a:lumMod val="65000"/>
                    <a:lumOff val="35000"/>
                  </a:schemeClr>
                </a:solidFill>
                <a:latin typeface="Book Antiqua" pitchFamily="18" charset="0"/>
              </a:rPr>
              <a:t>th</a:t>
            </a:r>
            <a:r>
              <a:rPr lang="en-US" b="1" dirty="0" smtClean="0">
                <a:solidFill>
                  <a:schemeClr val="tx1">
                    <a:lumMod val="65000"/>
                    <a:lumOff val="35000"/>
                  </a:schemeClr>
                </a:solidFill>
                <a:latin typeface="Book Antiqua" pitchFamily="18" charset="0"/>
              </a:rPr>
              <a:t>  CEOS Plenary – Bengaluru, India - 24-27 October, 2012</a:t>
            </a:r>
            <a:endParaRPr lang="en-US" b="1" dirty="0"/>
          </a:p>
        </p:txBody>
      </p:sp>
      <p:pic>
        <p:nvPicPr>
          <p:cNvPr id="7" name="Picture 2"/>
          <p:cNvPicPr>
            <a:picLocks noChangeAspect="1" noChangeArrowheads="1"/>
          </p:cNvPicPr>
          <p:nvPr/>
        </p:nvPicPr>
        <p:blipFill>
          <a:blip r:embed="rId3" cstate="print"/>
          <a:srcRect/>
          <a:stretch>
            <a:fillRect/>
          </a:stretch>
        </p:blipFill>
        <p:spPr bwMode="auto">
          <a:xfrm>
            <a:off x="0" y="0"/>
            <a:ext cx="1295400" cy="844596"/>
          </a:xfrm>
          <a:prstGeom prst="rect">
            <a:avLst/>
          </a:prstGeom>
          <a:noFill/>
          <a:ln w="12700">
            <a:noFill/>
            <a:miter lim="800000"/>
            <a:headEnd/>
            <a:tailEnd/>
          </a:ln>
        </p:spPr>
      </p:pic>
      <p:sp>
        <p:nvSpPr>
          <p:cNvPr id="13" name="Title 1"/>
          <p:cNvSpPr txBox="1">
            <a:spLocks/>
          </p:cNvSpPr>
          <p:nvPr/>
        </p:nvSpPr>
        <p:spPr bwMode="auto">
          <a:xfrm>
            <a:off x="1371600" y="152400"/>
            <a:ext cx="7620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rPr>
              <a:t>CEOS Work Plan and Actions – Page 3</a:t>
            </a:r>
            <a:r>
              <a:rPr kumimoji="0" lang="en-US" sz="2800" b="1" i="0" u="none" strike="noStrike" kern="0" cap="none" spc="0" normalizeH="0" noProof="0" dirty="0" smtClean="0">
                <a:ln>
                  <a:noFill/>
                </a:ln>
                <a:solidFill>
                  <a:srgbClr val="FFFFFF"/>
                </a:solidFill>
                <a:effectLst/>
                <a:uLnTx/>
                <a:uFillTx/>
                <a:latin typeface="Tahoma" pitchFamily="-106" charset="0"/>
                <a:ea typeface="ＭＳ Ｐゴシック" pitchFamily="-106" charset="-128"/>
                <a:cs typeface="Tahoma" pitchFamily="-106" charset="0"/>
              </a:rPr>
              <a:t> </a:t>
            </a:r>
            <a:endParaRPr kumimoji="0" lang="en-US" sz="28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endParaRPr>
          </a:p>
        </p:txBody>
      </p:sp>
      <p:sp>
        <p:nvSpPr>
          <p:cNvPr id="17" name="Rectangle 3"/>
          <p:cNvSpPr txBox="1">
            <a:spLocks noChangeArrowheads="1"/>
          </p:cNvSpPr>
          <p:nvPr/>
        </p:nvSpPr>
        <p:spPr bwMode="auto">
          <a:xfrm>
            <a:off x="76200" y="1447800"/>
            <a:ext cx="89154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7663" lvl="1" indent="-228600" fontAlgn="base">
              <a:spcBef>
                <a:spcPct val="20000"/>
              </a:spcBef>
              <a:spcAft>
                <a:spcPct val="0"/>
              </a:spcAft>
              <a:buClr>
                <a:srgbClr val="3B812F"/>
              </a:buClr>
              <a:buSzPct val="60000"/>
              <a:defRPr/>
            </a:pPr>
            <a:endParaRPr lang="en-US" sz="1400" kern="0" dirty="0" smtClean="0">
              <a:solidFill>
                <a:srgbClr val="000000"/>
              </a:solidFill>
              <a:latin typeface="Arial"/>
            </a:endParaRPr>
          </a:p>
          <a:p>
            <a:pPr marL="347663" lvl="1" indent="-228600" fontAlgn="base">
              <a:spcBef>
                <a:spcPct val="20000"/>
              </a:spcBef>
              <a:spcAft>
                <a:spcPct val="0"/>
              </a:spcAft>
              <a:buClr>
                <a:srgbClr val="3B812F"/>
              </a:buClr>
              <a:buSzPct val="60000"/>
              <a:buFont typeface="Wingdings" pitchFamily="2" charset="2"/>
              <a:buChar char="q"/>
              <a:defRPr/>
            </a:pPr>
            <a:r>
              <a:rPr lang="en-US" sz="1400" kern="0" dirty="0" smtClean="0">
                <a:solidFill>
                  <a:srgbClr val="000000"/>
                </a:solidFill>
                <a:latin typeface="Arial"/>
              </a:rPr>
              <a:t>Considering CEOS Support to Further Key </a:t>
            </a:r>
            <a:r>
              <a:rPr lang="en-US" sz="1400" b="1" kern="0" dirty="0" smtClean="0">
                <a:solidFill>
                  <a:srgbClr val="000000"/>
                </a:solidFill>
                <a:latin typeface="Arial"/>
              </a:rPr>
              <a:t>GEO Priority Initiatives</a:t>
            </a:r>
          </a:p>
          <a:p>
            <a:pPr marL="804863" lvl="2" indent="-228600" fontAlgn="base">
              <a:spcBef>
                <a:spcPct val="20000"/>
              </a:spcBef>
              <a:spcAft>
                <a:spcPct val="0"/>
              </a:spcAft>
              <a:buClr>
                <a:srgbClr val="3B812F"/>
              </a:buClr>
              <a:buSzPct val="60000"/>
              <a:buFont typeface="Wingdings" pitchFamily="2" charset="2"/>
              <a:buChar char="q"/>
              <a:defRPr/>
            </a:pPr>
            <a:r>
              <a:rPr lang="en-US" sz="1400" kern="0" dirty="0" smtClean="0">
                <a:solidFill>
                  <a:srgbClr val="000000"/>
                </a:solidFill>
                <a:latin typeface="Arial"/>
              </a:rPr>
              <a:t>Exploratory dialogue on support to the GEO Global Agricultural Monitoring (GEOGLAM) initiative.</a:t>
            </a:r>
            <a:br>
              <a:rPr lang="en-US" sz="1400" kern="0" dirty="0" smtClean="0">
                <a:solidFill>
                  <a:srgbClr val="000000"/>
                </a:solidFill>
                <a:latin typeface="Arial"/>
              </a:rPr>
            </a:br>
            <a:r>
              <a:rPr lang="en-US" sz="1400" b="1" kern="0" dirty="0" smtClean="0">
                <a:solidFill>
                  <a:srgbClr val="FF0000"/>
                </a:solidFill>
                <a:latin typeface="Arial"/>
              </a:rPr>
              <a:t>Agenda Item 20</a:t>
            </a:r>
          </a:p>
          <a:p>
            <a:pPr marL="804863" lvl="2" indent="-228600" fontAlgn="base">
              <a:spcBef>
                <a:spcPct val="20000"/>
              </a:spcBef>
              <a:spcAft>
                <a:spcPct val="0"/>
              </a:spcAft>
              <a:buClr>
                <a:srgbClr val="3B812F"/>
              </a:buClr>
              <a:buSzPct val="60000"/>
              <a:buFont typeface="Wingdings" pitchFamily="2" charset="2"/>
              <a:buChar char="q"/>
              <a:defRPr/>
            </a:pPr>
            <a:r>
              <a:rPr lang="en-US" sz="1400" kern="0" dirty="0" smtClean="0">
                <a:solidFill>
                  <a:srgbClr val="000000"/>
                </a:solidFill>
                <a:latin typeface="Arial"/>
              </a:rPr>
              <a:t>Continued dialogue on potential CEOS contributions to integrated water cycle products and services.</a:t>
            </a:r>
            <a:br>
              <a:rPr lang="en-US" sz="1400" kern="0" dirty="0" smtClean="0">
                <a:solidFill>
                  <a:srgbClr val="000000"/>
                </a:solidFill>
                <a:latin typeface="Arial"/>
              </a:rPr>
            </a:br>
            <a:r>
              <a:rPr lang="en-US" sz="1400" b="1" kern="0" dirty="0" smtClean="0">
                <a:solidFill>
                  <a:srgbClr val="0000FF"/>
                </a:solidFill>
                <a:latin typeface="Arial"/>
              </a:rPr>
              <a:t>2 CEOS Actions (AG), 1 CEOS Action (HE), 5 CEOS Actions (WA)</a:t>
            </a:r>
          </a:p>
          <a:p>
            <a:pPr marL="804863" lvl="2" indent="-228600" fontAlgn="base">
              <a:spcBef>
                <a:spcPct val="20000"/>
              </a:spcBef>
              <a:spcAft>
                <a:spcPct val="0"/>
              </a:spcAft>
              <a:buClr>
                <a:srgbClr val="3B812F"/>
              </a:buClr>
              <a:buSzPct val="60000"/>
              <a:buFont typeface="Wingdings" pitchFamily="2" charset="2"/>
              <a:buChar char="q"/>
              <a:defRPr/>
            </a:pPr>
            <a:r>
              <a:rPr lang="en-US" sz="1400" kern="0" dirty="0" smtClean="0">
                <a:solidFill>
                  <a:srgbClr val="000000"/>
                </a:solidFill>
                <a:latin typeface="Arial"/>
              </a:rPr>
              <a:t>Continued dialogue on potential CEOS contributions to the GEO Biodiversity Observation Network (GEO BON).  </a:t>
            </a:r>
            <a:r>
              <a:rPr lang="en-US" sz="1400" b="1" kern="0" dirty="0" smtClean="0">
                <a:solidFill>
                  <a:srgbClr val="0000FF"/>
                </a:solidFill>
                <a:latin typeface="Arial"/>
              </a:rPr>
              <a:t>CEOS Action (BI)</a:t>
            </a:r>
          </a:p>
          <a:p>
            <a:pPr marL="347663" lvl="1" indent="-228600" fontAlgn="base">
              <a:spcBef>
                <a:spcPct val="20000"/>
              </a:spcBef>
              <a:spcAft>
                <a:spcPct val="0"/>
              </a:spcAft>
              <a:buClr>
                <a:srgbClr val="3B812F"/>
              </a:buClr>
              <a:buSzPct val="60000"/>
              <a:buFont typeface="Wingdings" pitchFamily="2" charset="2"/>
              <a:buChar char="q"/>
              <a:defRPr/>
            </a:pPr>
            <a:r>
              <a:rPr lang="en-US" sz="1400" kern="0" dirty="0" smtClean="0">
                <a:solidFill>
                  <a:srgbClr val="000000"/>
                </a:solidFill>
                <a:latin typeface="Arial"/>
              </a:rPr>
              <a:t>Continued and Enhanced CEOS Outreach </a:t>
            </a:r>
            <a:r>
              <a:rPr lang="en-US" sz="1400" b="1" kern="0" dirty="0" smtClean="0">
                <a:solidFill>
                  <a:srgbClr val="000000"/>
                </a:solidFill>
                <a:latin typeface="Arial"/>
              </a:rPr>
              <a:t>to Key Stakeholders</a:t>
            </a:r>
            <a:r>
              <a:rPr lang="en-US" sz="1400" kern="0" dirty="0" smtClean="0">
                <a:solidFill>
                  <a:srgbClr val="000000"/>
                </a:solidFill>
                <a:latin typeface="Arial"/>
              </a:rPr>
              <a:t>: </a:t>
            </a:r>
            <a:br>
              <a:rPr lang="en-US" sz="1400" kern="0" dirty="0" smtClean="0">
                <a:solidFill>
                  <a:srgbClr val="000000"/>
                </a:solidFill>
                <a:latin typeface="Arial"/>
              </a:rPr>
            </a:br>
            <a:r>
              <a:rPr lang="en-US" sz="1400" kern="0" dirty="0" smtClean="0">
                <a:solidFill>
                  <a:srgbClr val="000000"/>
                </a:solidFill>
                <a:latin typeface="Arial"/>
              </a:rPr>
              <a:t>GEO, COP, UNFCCC, SBSTA, G8/G20, and Others</a:t>
            </a:r>
          </a:p>
          <a:p>
            <a:pPr marL="804863" lvl="2" indent="-228600" fontAlgn="base">
              <a:spcBef>
                <a:spcPct val="20000"/>
              </a:spcBef>
              <a:spcAft>
                <a:spcPct val="0"/>
              </a:spcAft>
              <a:buClr>
                <a:srgbClr val="3B812F"/>
              </a:buClr>
              <a:buSzPct val="60000"/>
              <a:buFont typeface="Wingdings" pitchFamily="2" charset="2"/>
              <a:buChar char="q"/>
              <a:defRPr/>
            </a:pPr>
            <a:r>
              <a:rPr lang="en-US" sz="1400" kern="0" dirty="0" smtClean="0">
                <a:solidFill>
                  <a:srgbClr val="000000"/>
                </a:solidFill>
                <a:latin typeface="Arial"/>
              </a:rPr>
              <a:t>Engagement, attendance, and where appropriate, participation and presentations at key meetings.</a:t>
            </a:r>
            <a:br>
              <a:rPr lang="en-US" sz="1400" kern="0" dirty="0" smtClean="0">
                <a:solidFill>
                  <a:srgbClr val="000000"/>
                </a:solidFill>
                <a:latin typeface="Arial"/>
              </a:rPr>
            </a:br>
            <a:r>
              <a:rPr lang="en-US" sz="1400" b="1" kern="0" dirty="0" smtClean="0">
                <a:solidFill>
                  <a:srgbClr val="FF0000"/>
                </a:solidFill>
                <a:latin typeface="Arial"/>
              </a:rPr>
              <a:t>Agenda Items 32 and 34.</a:t>
            </a:r>
          </a:p>
          <a:p>
            <a:pPr marL="804863" lvl="2" indent="-228600" fontAlgn="base">
              <a:spcBef>
                <a:spcPct val="20000"/>
              </a:spcBef>
              <a:spcAft>
                <a:spcPct val="0"/>
              </a:spcAft>
              <a:buClr>
                <a:srgbClr val="3B812F"/>
              </a:buClr>
              <a:buSzPct val="60000"/>
              <a:buFont typeface="Wingdings" pitchFamily="2" charset="2"/>
              <a:buChar char="q"/>
              <a:defRPr/>
            </a:pPr>
            <a:r>
              <a:rPr lang="en-US" sz="1400" kern="0" dirty="0" smtClean="0">
                <a:solidFill>
                  <a:srgbClr val="000000"/>
                </a:solidFill>
                <a:latin typeface="Arial"/>
              </a:rPr>
              <a:t>Maintenance of the Missions, Instruments and Measurements (MIM) database.  </a:t>
            </a:r>
            <a:r>
              <a:rPr lang="en-US" sz="1400" b="1" kern="0" dirty="0" smtClean="0">
                <a:solidFill>
                  <a:srgbClr val="FF0000"/>
                </a:solidFill>
                <a:latin typeface="Arial"/>
              </a:rPr>
              <a:t>Agenda Item 33</a:t>
            </a:r>
            <a:r>
              <a:rPr lang="en-US" sz="1400" kern="0" dirty="0" smtClean="0">
                <a:solidFill>
                  <a:srgbClr val="000000"/>
                </a:solidFill>
                <a:latin typeface="Arial"/>
              </a:rPr>
              <a:t>, </a:t>
            </a:r>
            <a:r>
              <a:rPr lang="en-US" sz="1400" b="1" kern="0" dirty="0" smtClean="0">
                <a:solidFill>
                  <a:srgbClr val="0000FF"/>
                </a:solidFill>
                <a:latin typeface="Arial"/>
              </a:rPr>
              <a:t>Continuing well... thanks to ESA</a:t>
            </a:r>
            <a:r>
              <a:rPr lang="en-US" sz="1400" kern="0" dirty="0" smtClean="0">
                <a:solidFill>
                  <a:srgbClr val="000000"/>
                </a:solidFill>
                <a:latin typeface="Arial"/>
              </a:rPr>
              <a:t>.</a:t>
            </a:r>
          </a:p>
          <a:p>
            <a:pPr marL="804863" lvl="2" indent="-228600" fontAlgn="base">
              <a:spcBef>
                <a:spcPct val="20000"/>
              </a:spcBef>
              <a:spcAft>
                <a:spcPct val="0"/>
              </a:spcAft>
              <a:buClr>
                <a:srgbClr val="3B812F"/>
              </a:buClr>
              <a:buSzPct val="60000"/>
              <a:buFont typeface="Wingdings" pitchFamily="2" charset="2"/>
              <a:buChar char="q"/>
              <a:defRPr/>
            </a:pPr>
            <a:r>
              <a:rPr lang="en-US" sz="1400" kern="0" dirty="0" smtClean="0">
                <a:solidFill>
                  <a:srgbClr val="000000"/>
                </a:solidFill>
                <a:latin typeface="Arial"/>
              </a:rPr>
              <a:t>Publication of the CEOS Newsletter.  </a:t>
            </a:r>
            <a:r>
              <a:rPr lang="en-US" sz="1400" b="1" kern="0" dirty="0" smtClean="0">
                <a:solidFill>
                  <a:srgbClr val="0000FF"/>
                </a:solidFill>
                <a:latin typeface="Arial"/>
              </a:rPr>
              <a:t>Continuing well... thanks to JAXA</a:t>
            </a:r>
          </a:p>
          <a:p>
            <a:pPr marL="804863" lvl="2" indent="-228600" fontAlgn="base">
              <a:spcBef>
                <a:spcPct val="20000"/>
              </a:spcBef>
              <a:spcAft>
                <a:spcPct val="0"/>
              </a:spcAft>
              <a:buClr>
                <a:srgbClr val="3B812F"/>
              </a:buClr>
              <a:buSzPct val="60000"/>
              <a:buFont typeface="Wingdings" pitchFamily="2" charset="2"/>
              <a:buChar char="q"/>
              <a:defRPr/>
            </a:pPr>
            <a:r>
              <a:rPr lang="en-US" sz="1400" kern="0" dirty="0" smtClean="0">
                <a:solidFill>
                  <a:srgbClr val="000000"/>
                </a:solidFill>
                <a:latin typeface="Arial"/>
              </a:rPr>
              <a:t>CEOS presence at the Rio+20 Summit, including the delivery of the CEOS Earth Observation Handbook.  </a:t>
            </a:r>
            <a:r>
              <a:rPr lang="en-US" sz="1400" b="1" kern="0" dirty="0" smtClean="0">
                <a:solidFill>
                  <a:srgbClr val="0000FF"/>
                </a:solidFill>
                <a:latin typeface="Arial"/>
              </a:rPr>
              <a:t>Rio+20 supported.  Handbook not delivered due to Customs.  CEOS Action ID-04.</a:t>
            </a:r>
          </a:p>
          <a:p>
            <a:pPr marL="347663" lvl="1" indent="-228600" fontAlgn="base">
              <a:spcBef>
                <a:spcPct val="20000"/>
              </a:spcBef>
              <a:spcAft>
                <a:spcPct val="0"/>
              </a:spcAft>
              <a:buClr>
                <a:srgbClr val="3B812F"/>
              </a:buClr>
              <a:buSzPct val="60000"/>
              <a:buFont typeface="Wingdings" pitchFamily="2" charset="2"/>
              <a:buChar char="q"/>
              <a:defRPr/>
            </a:pPr>
            <a:r>
              <a:rPr lang="en-US" sz="1400" kern="0" dirty="0" smtClean="0">
                <a:solidFill>
                  <a:srgbClr val="000000"/>
                </a:solidFill>
                <a:latin typeface="Arial"/>
              </a:rPr>
              <a:t>Further review and, as appropriate, adoption of recommendations from the 2011 CEOS Self-Study.  </a:t>
            </a:r>
            <a:r>
              <a:rPr lang="en-US" sz="1400" b="1" kern="0" dirty="0" smtClean="0">
                <a:solidFill>
                  <a:srgbClr val="FF0000"/>
                </a:solidFill>
                <a:latin typeface="Arial"/>
              </a:rPr>
              <a:t>Agenda Items 6, 7, 8</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0" name="Picture 9" descr="Picture1.jpg"/>
          <p:cNvPicPr>
            <a:picLocks noChangeAspect="1"/>
          </p:cNvPicPr>
          <p:nvPr/>
        </p:nvPicPr>
        <p:blipFill>
          <a:blip r:embed="rId2" cstate="print"/>
          <a:srcRect b="80000"/>
          <a:stretch>
            <a:fillRect/>
          </a:stretch>
        </p:blipFill>
        <p:spPr>
          <a:xfrm>
            <a:off x="0" y="0"/>
            <a:ext cx="9144000" cy="1371600"/>
          </a:xfrm>
          <a:prstGeom prst="rect">
            <a:avLst/>
          </a:prstGeom>
        </p:spPr>
      </p:pic>
      <p:sp>
        <p:nvSpPr>
          <p:cNvPr id="5" name="Footer Placeholder 9"/>
          <p:cNvSpPr>
            <a:spLocks noGrp="1"/>
          </p:cNvSpPr>
          <p:nvPr>
            <p:ph type="ftr" sz="quarter" idx="11"/>
          </p:nvPr>
        </p:nvSpPr>
        <p:spPr>
          <a:xfrm>
            <a:off x="2057400" y="6492875"/>
            <a:ext cx="4724400" cy="365125"/>
          </a:xfrm>
        </p:spPr>
        <p:txBody>
          <a:bodyPr/>
          <a:lstStyle/>
          <a:p>
            <a:pPr>
              <a:defRPr/>
            </a:pPr>
            <a:r>
              <a:rPr lang="en-US" b="1" dirty="0">
                <a:solidFill>
                  <a:schemeClr val="tx1">
                    <a:lumMod val="65000"/>
                    <a:lumOff val="35000"/>
                  </a:schemeClr>
                </a:solidFill>
                <a:latin typeface="Book Antiqua" pitchFamily="18" charset="0"/>
              </a:rPr>
              <a:t>The </a:t>
            </a:r>
            <a:r>
              <a:rPr lang="en-US" b="1" dirty="0" smtClean="0">
                <a:solidFill>
                  <a:schemeClr val="tx1">
                    <a:lumMod val="65000"/>
                    <a:lumOff val="35000"/>
                  </a:schemeClr>
                </a:solidFill>
                <a:latin typeface="Book Antiqua" pitchFamily="18" charset="0"/>
              </a:rPr>
              <a:t>26</a:t>
            </a:r>
            <a:r>
              <a:rPr lang="en-US" b="1" baseline="30000" dirty="0" smtClean="0">
                <a:solidFill>
                  <a:schemeClr val="tx1">
                    <a:lumMod val="65000"/>
                    <a:lumOff val="35000"/>
                  </a:schemeClr>
                </a:solidFill>
                <a:latin typeface="Book Antiqua" pitchFamily="18" charset="0"/>
              </a:rPr>
              <a:t>th</a:t>
            </a:r>
            <a:r>
              <a:rPr lang="en-US" b="1" dirty="0" smtClean="0">
                <a:solidFill>
                  <a:schemeClr val="tx1">
                    <a:lumMod val="65000"/>
                    <a:lumOff val="35000"/>
                  </a:schemeClr>
                </a:solidFill>
                <a:latin typeface="Book Antiqua" pitchFamily="18" charset="0"/>
              </a:rPr>
              <a:t>  CEOS Plenary – Bengaluru, India - 24-27 October, 2012</a:t>
            </a:r>
            <a:endParaRPr lang="en-US" b="1" dirty="0"/>
          </a:p>
        </p:txBody>
      </p:sp>
      <p:pic>
        <p:nvPicPr>
          <p:cNvPr id="7" name="Picture 2"/>
          <p:cNvPicPr>
            <a:picLocks noChangeAspect="1" noChangeArrowheads="1"/>
          </p:cNvPicPr>
          <p:nvPr/>
        </p:nvPicPr>
        <p:blipFill>
          <a:blip r:embed="rId3" cstate="print"/>
          <a:srcRect/>
          <a:stretch>
            <a:fillRect/>
          </a:stretch>
        </p:blipFill>
        <p:spPr bwMode="auto">
          <a:xfrm>
            <a:off x="0" y="0"/>
            <a:ext cx="1295400" cy="844596"/>
          </a:xfrm>
          <a:prstGeom prst="rect">
            <a:avLst/>
          </a:prstGeom>
          <a:noFill/>
          <a:ln w="12700">
            <a:noFill/>
            <a:miter lim="800000"/>
            <a:headEnd/>
            <a:tailEnd/>
          </a:ln>
        </p:spPr>
      </p:pic>
      <p:sp>
        <p:nvSpPr>
          <p:cNvPr id="13" name="Title 1"/>
          <p:cNvSpPr txBox="1">
            <a:spLocks/>
          </p:cNvSpPr>
          <p:nvPr/>
        </p:nvSpPr>
        <p:spPr bwMode="auto">
          <a:xfrm>
            <a:off x="1371600" y="152400"/>
            <a:ext cx="7620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rPr>
              <a:t>CEOS Work Plan and Actions – Page 4</a:t>
            </a:r>
          </a:p>
        </p:txBody>
      </p:sp>
      <p:sp>
        <p:nvSpPr>
          <p:cNvPr id="17" name="Rectangle 3"/>
          <p:cNvSpPr txBox="1">
            <a:spLocks noChangeArrowheads="1"/>
          </p:cNvSpPr>
          <p:nvPr/>
        </p:nvSpPr>
        <p:spPr bwMode="auto">
          <a:xfrm>
            <a:off x="152400" y="1371600"/>
            <a:ext cx="8991600" cy="4953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7663" lvl="1" indent="-228600" fontAlgn="base">
              <a:spcBef>
                <a:spcPct val="20000"/>
              </a:spcBef>
              <a:spcAft>
                <a:spcPct val="0"/>
              </a:spcAft>
              <a:buClr>
                <a:srgbClr val="3B812F"/>
              </a:buClr>
              <a:buSzPct val="60000"/>
              <a:buFont typeface="Wingdings" pitchFamily="2" charset="2"/>
              <a:buChar char="q"/>
              <a:defRPr/>
            </a:pPr>
            <a:r>
              <a:rPr lang="en-US" sz="2000" b="1" kern="0" dirty="0" smtClean="0">
                <a:solidFill>
                  <a:srgbClr val="000000"/>
                </a:solidFill>
                <a:latin typeface="Arial"/>
              </a:rPr>
              <a:t>Facts and Figures from the CEOS-GEO Actions Tracker</a:t>
            </a:r>
          </a:p>
          <a:p>
            <a:pPr marL="804863" lvl="2" indent="-228600" fontAlgn="base">
              <a:spcBef>
                <a:spcPct val="20000"/>
              </a:spcBef>
              <a:spcAft>
                <a:spcPct val="0"/>
              </a:spcAft>
              <a:buClr>
                <a:srgbClr val="3B812F"/>
              </a:buClr>
              <a:buSzPct val="60000"/>
              <a:buFont typeface="Wingdings" pitchFamily="2" charset="2"/>
              <a:buChar char="q"/>
              <a:defRPr/>
            </a:pPr>
            <a:r>
              <a:rPr lang="en-US" kern="0" dirty="0" smtClean="0">
                <a:solidFill>
                  <a:srgbClr val="000000"/>
                </a:solidFill>
                <a:latin typeface="Arial"/>
              </a:rPr>
              <a:t>50 Actions for 2012</a:t>
            </a:r>
          </a:p>
          <a:p>
            <a:pPr marL="1262063" lvl="3" indent="-228600" fontAlgn="base">
              <a:spcBef>
                <a:spcPct val="20000"/>
              </a:spcBef>
              <a:spcAft>
                <a:spcPct val="0"/>
              </a:spcAft>
              <a:buClr>
                <a:srgbClr val="3B812F"/>
              </a:buClr>
              <a:buSzPct val="60000"/>
              <a:buFont typeface="Wingdings" pitchFamily="2" charset="2"/>
              <a:buChar char="q"/>
              <a:defRPr/>
            </a:pPr>
            <a:r>
              <a:rPr lang="en-US" kern="0" dirty="0" smtClean="0">
                <a:solidFill>
                  <a:srgbClr val="000000"/>
                </a:solidFill>
                <a:latin typeface="Arial"/>
              </a:rPr>
              <a:t>3 closed (2 successfully)</a:t>
            </a:r>
          </a:p>
          <a:p>
            <a:pPr marL="1262063" lvl="3" indent="-228600" fontAlgn="base">
              <a:spcBef>
                <a:spcPct val="20000"/>
              </a:spcBef>
              <a:spcAft>
                <a:spcPct val="0"/>
              </a:spcAft>
              <a:buClr>
                <a:srgbClr val="3B812F"/>
              </a:buClr>
              <a:buSzPct val="60000"/>
              <a:buFont typeface="Wingdings" pitchFamily="2" charset="2"/>
              <a:buChar char="q"/>
              <a:defRPr/>
            </a:pPr>
            <a:r>
              <a:rPr lang="en-US" kern="0" dirty="0" smtClean="0">
                <a:solidFill>
                  <a:srgbClr val="000000"/>
                </a:solidFill>
                <a:latin typeface="Arial"/>
              </a:rPr>
              <a:t>47 remain open</a:t>
            </a:r>
          </a:p>
          <a:p>
            <a:pPr marL="1719263" lvl="4" indent="-228600" fontAlgn="base">
              <a:spcBef>
                <a:spcPct val="20000"/>
              </a:spcBef>
              <a:spcAft>
                <a:spcPct val="0"/>
              </a:spcAft>
              <a:buClr>
                <a:srgbClr val="3B812F"/>
              </a:buClr>
              <a:buSzPct val="60000"/>
              <a:buFont typeface="Wingdings" pitchFamily="2" charset="2"/>
              <a:buChar char="q"/>
              <a:defRPr/>
            </a:pPr>
            <a:r>
              <a:rPr lang="en-US" kern="0" dirty="0" smtClean="0">
                <a:solidFill>
                  <a:srgbClr val="000000"/>
                </a:solidFill>
                <a:latin typeface="Arial"/>
              </a:rPr>
              <a:t>35 actions with updated reporting in the past 2 months</a:t>
            </a:r>
          </a:p>
          <a:p>
            <a:pPr marL="1719263" lvl="4" indent="-228600" fontAlgn="base">
              <a:spcBef>
                <a:spcPct val="20000"/>
              </a:spcBef>
              <a:spcAft>
                <a:spcPct val="0"/>
              </a:spcAft>
              <a:buClr>
                <a:srgbClr val="3B812F"/>
              </a:buClr>
              <a:buSzPct val="60000"/>
              <a:buFont typeface="Wingdings" pitchFamily="2" charset="2"/>
              <a:buChar char="q"/>
              <a:defRPr/>
            </a:pPr>
            <a:r>
              <a:rPr lang="en-US" kern="0" dirty="0" smtClean="0">
                <a:solidFill>
                  <a:srgbClr val="000000"/>
                </a:solidFill>
                <a:latin typeface="Arial"/>
              </a:rPr>
              <a:t>12 actions with no recent reporting (in many cases, many months)</a:t>
            </a:r>
          </a:p>
          <a:p>
            <a:pPr marL="1719263" lvl="4" indent="-228600" fontAlgn="base">
              <a:spcBef>
                <a:spcPct val="20000"/>
              </a:spcBef>
              <a:spcAft>
                <a:spcPct val="0"/>
              </a:spcAft>
              <a:buClr>
                <a:srgbClr val="3B812F"/>
              </a:buClr>
              <a:buSzPct val="60000"/>
              <a:buFont typeface="Wingdings" pitchFamily="2" charset="2"/>
              <a:buChar char="q"/>
              <a:defRPr/>
            </a:pPr>
            <a:r>
              <a:rPr lang="en-US" kern="0" dirty="0" smtClean="0">
                <a:solidFill>
                  <a:srgbClr val="000000"/>
                </a:solidFill>
                <a:latin typeface="Arial"/>
              </a:rPr>
              <a:t>2 actions were re-mapped</a:t>
            </a:r>
          </a:p>
          <a:p>
            <a:pPr marL="347663" lvl="1" indent="-228600" fontAlgn="base">
              <a:spcBef>
                <a:spcPct val="20000"/>
              </a:spcBef>
              <a:spcAft>
                <a:spcPct val="0"/>
              </a:spcAft>
              <a:buClr>
                <a:srgbClr val="3B812F"/>
              </a:buClr>
              <a:buSzPct val="60000"/>
              <a:buFont typeface="Wingdings" pitchFamily="2" charset="2"/>
              <a:buChar char="q"/>
              <a:defRPr/>
            </a:pPr>
            <a:r>
              <a:rPr lang="en-US" sz="2000" b="1" kern="0" dirty="0" smtClean="0">
                <a:solidFill>
                  <a:srgbClr val="000000"/>
                </a:solidFill>
                <a:latin typeface="Arial"/>
              </a:rPr>
              <a:t>“Educated Guess” Assessment on Progress of Open Actions</a:t>
            </a:r>
          </a:p>
          <a:p>
            <a:pPr marL="804863" lvl="2" indent="-228600" fontAlgn="base">
              <a:spcBef>
                <a:spcPct val="20000"/>
              </a:spcBef>
              <a:spcAft>
                <a:spcPct val="0"/>
              </a:spcAft>
              <a:buClr>
                <a:srgbClr val="3B812F"/>
              </a:buClr>
              <a:buSzPct val="60000"/>
              <a:buFont typeface="Wingdings" pitchFamily="2" charset="2"/>
              <a:buChar char="q"/>
              <a:defRPr/>
            </a:pPr>
            <a:r>
              <a:rPr lang="en-US" kern="0" dirty="0" smtClean="0">
                <a:solidFill>
                  <a:srgbClr val="000000"/>
                </a:solidFill>
                <a:latin typeface="Arial"/>
              </a:rPr>
              <a:t>24 Actions with good progress/at or near milestones</a:t>
            </a:r>
          </a:p>
          <a:p>
            <a:pPr marL="804863" lvl="2" indent="-228600" fontAlgn="base">
              <a:spcBef>
                <a:spcPct val="20000"/>
              </a:spcBef>
              <a:spcAft>
                <a:spcPct val="0"/>
              </a:spcAft>
              <a:buClr>
                <a:srgbClr val="3B812F"/>
              </a:buClr>
              <a:buSzPct val="60000"/>
              <a:buFont typeface="Wingdings" pitchFamily="2" charset="2"/>
              <a:buChar char="q"/>
              <a:defRPr/>
            </a:pPr>
            <a:r>
              <a:rPr lang="en-US" kern="0" dirty="0" smtClean="0">
                <a:solidFill>
                  <a:srgbClr val="000000"/>
                </a:solidFill>
                <a:latin typeface="Arial"/>
              </a:rPr>
              <a:t>13 Actions with limited progress</a:t>
            </a:r>
          </a:p>
          <a:p>
            <a:pPr marL="804863" lvl="2" indent="-228600" fontAlgn="base">
              <a:spcBef>
                <a:spcPct val="20000"/>
              </a:spcBef>
              <a:spcAft>
                <a:spcPct val="0"/>
              </a:spcAft>
              <a:buClr>
                <a:srgbClr val="3B812F"/>
              </a:buClr>
              <a:buSzPct val="60000"/>
              <a:buFont typeface="Wingdings" pitchFamily="2" charset="2"/>
              <a:buChar char="q"/>
              <a:defRPr/>
            </a:pPr>
            <a:r>
              <a:rPr lang="en-US" kern="0" dirty="0" smtClean="0">
                <a:solidFill>
                  <a:srgbClr val="000000"/>
                </a:solidFill>
                <a:latin typeface="Arial"/>
              </a:rPr>
              <a:t>8 Actions with no progress and little/no relevant reporting</a:t>
            </a:r>
          </a:p>
          <a:p>
            <a:pPr marL="347663" lvl="1" indent="-228600" fontAlgn="base">
              <a:spcBef>
                <a:spcPct val="20000"/>
              </a:spcBef>
              <a:spcAft>
                <a:spcPct val="0"/>
              </a:spcAft>
              <a:buClr>
                <a:srgbClr val="3B812F"/>
              </a:buClr>
              <a:buSzPct val="60000"/>
              <a:buFont typeface="Wingdings" pitchFamily="2" charset="2"/>
              <a:buChar char="q"/>
              <a:defRPr/>
            </a:pPr>
            <a:endParaRPr lang="en-US" sz="1200" kern="0" dirty="0" smtClean="0">
              <a:solidFill>
                <a:srgbClr val="000000"/>
              </a:solidFill>
              <a:latin typeface="Arial"/>
            </a:endParaRPr>
          </a:p>
        </p:txBody>
      </p:sp>
      <p:sp>
        <p:nvSpPr>
          <p:cNvPr id="8" name="TextBox 7"/>
          <p:cNvSpPr txBox="1"/>
          <p:nvPr/>
        </p:nvSpPr>
        <p:spPr>
          <a:xfrm>
            <a:off x="914400" y="5181600"/>
            <a:ext cx="7204408" cy="1323439"/>
          </a:xfrm>
          <a:prstGeom prst="rect">
            <a:avLst/>
          </a:prstGeom>
          <a:noFill/>
        </p:spPr>
        <p:txBody>
          <a:bodyPr wrap="square" rtlCol="0">
            <a:spAutoFit/>
          </a:bodyPr>
          <a:lstStyle/>
          <a:p>
            <a:pPr algn="ctr"/>
            <a:r>
              <a:rPr lang="en-US" sz="2000" b="1" i="1" dirty="0" smtClean="0">
                <a:solidFill>
                  <a:srgbClr val="FF0000"/>
                </a:solidFill>
              </a:rPr>
              <a:t>Difficult to Assess Progress for the Full Range of CEOS-GEO Actions</a:t>
            </a:r>
          </a:p>
          <a:p>
            <a:pPr algn="ctr"/>
            <a:r>
              <a:rPr lang="en-US" sz="2000" b="1" i="1" dirty="0" smtClean="0">
                <a:solidFill>
                  <a:srgbClr val="FF0000"/>
                </a:solidFill>
              </a:rPr>
              <a:t>Due to infrequent/unclear reporting and obsolete information</a:t>
            </a:r>
          </a:p>
          <a:p>
            <a:pPr algn="ctr"/>
            <a:endParaRPr lang="en-US" sz="2000" b="1" i="1" dirty="0" smtClean="0">
              <a:solidFill>
                <a:srgbClr val="FF0000"/>
              </a:solidFill>
            </a:endParaRPr>
          </a:p>
          <a:p>
            <a:pPr algn="ctr"/>
            <a:r>
              <a:rPr lang="en-US" sz="2000" b="1" i="1" dirty="0" smtClean="0">
                <a:solidFill>
                  <a:srgbClr val="FF0000"/>
                </a:solidFill>
              </a:rPr>
              <a:t>--  A new philosophy toward “CEOS Actions” may be needed  --</a:t>
            </a:r>
            <a:endParaRPr lang="en-US" sz="2000" b="1" i="1"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0" name="Picture 9" descr="Picture1.jpg"/>
          <p:cNvPicPr>
            <a:picLocks noChangeAspect="1"/>
          </p:cNvPicPr>
          <p:nvPr/>
        </p:nvPicPr>
        <p:blipFill>
          <a:blip r:embed="rId2" cstate="print"/>
          <a:srcRect b="80000"/>
          <a:stretch>
            <a:fillRect/>
          </a:stretch>
        </p:blipFill>
        <p:spPr>
          <a:xfrm>
            <a:off x="0" y="0"/>
            <a:ext cx="9144000" cy="1371600"/>
          </a:xfrm>
          <a:prstGeom prst="rect">
            <a:avLst/>
          </a:prstGeom>
        </p:spPr>
      </p:pic>
      <p:sp>
        <p:nvSpPr>
          <p:cNvPr id="5" name="Footer Placeholder 9"/>
          <p:cNvSpPr>
            <a:spLocks noGrp="1"/>
          </p:cNvSpPr>
          <p:nvPr>
            <p:ph type="ftr" sz="quarter" idx="11"/>
          </p:nvPr>
        </p:nvSpPr>
        <p:spPr>
          <a:xfrm>
            <a:off x="2057400" y="6492875"/>
            <a:ext cx="4724400" cy="365125"/>
          </a:xfrm>
        </p:spPr>
        <p:txBody>
          <a:bodyPr/>
          <a:lstStyle/>
          <a:p>
            <a:pPr>
              <a:defRPr/>
            </a:pPr>
            <a:r>
              <a:rPr lang="en-US" b="1" dirty="0">
                <a:solidFill>
                  <a:schemeClr val="tx1">
                    <a:lumMod val="65000"/>
                    <a:lumOff val="35000"/>
                  </a:schemeClr>
                </a:solidFill>
                <a:latin typeface="Book Antiqua" pitchFamily="18" charset="0"/>
              </a:rPr>
              <a:t>The </a:t>
            </a:r>
            <a:r>
              <a:rPr lang="en-US" b="1" dirty="0" smtClean="0">
                <a:solidFill>
                  <a:schemeClr val="tx1">
                    <a:lumMod val="65000"/>
                    <a:lumOff val="35000"/>
                  </a:schemeClr>
                </a:solidFill>
                <a:latin typeface="Book Antiqua" pitchFamily="18" charset="0"/>
              </a:rPr>
              <a:t>26</a:t>
            </a:r>
            <a:r>
              <a:rPr lang="en-US" b="1" baseline="30000" dirty="0" smtClean="0">
                <a:solidFill>
                  <a:schemeClr val="tx1">
                    <a:lumMod val="65000"/>
                    <a:lumOff val="35000"/>
                  </a:schemeClr>
                </a:solidFill>
                <a:latin typeface="Book Antiqua" pitchFamily="18" charset="0"/>
              </a:rPr>
              <a:t>th</a:t>
            </a:r>
            <a:r>
              <a:rPr lang="en-US" b="1" dirty="0" smtClean="0">
                <a:solidFill>
                  <a:schemeClr val="tx1">
                    <a:lumMod val="65000"/>
                    <a:lumOff val="35000"/>
                  </a:schemeClr>
                </a:solidFill>
                <a:latin typeface="Book Antiqua" pitchFamily="18" charset="0"/>
              </a:rPr>
              <a:t>  CEOS Plenary – Bengaluru, India - 24-27 October, 2012</a:t>
            </a:r>
            <a:endParaRPr lang="en-US" b="1" dirty="0"/>
          </a:p>
        </p:txBody>
      </p:sp>
      <p:pic>
        <p:nvPicPr>
          <p:cNvPr id="7" name="Picture 2"/>
          <p:cNvPicPr>
            <a:picLocks noChangeAspect="1" noChangeArrowheads="1"/>
          </p:cNvPicPr>
          <p:nvPr/>
        </p:nvPicPr>
        <p:blipFill>
          <a:blip r:embed="rId3" cstate="print"/>
          <a:srcRect/>
          <a:stretch>
            <a:fillRect/>
          </a:stretch>
        </p:blipFill>
        <p:spPr bwMode="auto">
          <a:xfrm>
            <a:off x="0" y="0"/>
            <a:ext cx="1295400" cy="844596"/>
          </a:xfrm>
          <a:prstGeom prst="rect">
            <a:avLst/>
          </a:prstGeom>
          <a:noFill/>
          <a:ln w="12700">
            <a:noFill/>
            <a:miter lim="800000"/>
            <a:headEnd/>
            <a:tailEnd/>
          </a:ln>
        </p:spPr>
      </p:pic>
      <p:sp>
        <p:nvSpPr>
          <p:cNvPr id="13" name="Title 1"/>
          <p:cNvSpPr txBox="1">
            <a:spLocks/>
          </p:cNvSpPr>
          <p:nvPr/>
        </p:nvSpPr>
        <p:spPr bwMode="auto">
          <a:xfrm>
            <a:off x="1371600" y="152400"/>
            <a:ext cx="7620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rgbClr val="FFFF00"/>
                </a:solidFill>
                <a:effectLst/>
                <a:uLnTx/>
                <a:uFillTx/>
                <a:latin typeface="Tahoma" pitchFamily="-106" charset="0"/>
                <a:ea typeface="ＭＳ Ｐゴシック" pitchFamily="-106" charset="-128"/>
                <a:cs typeface="Tahoma" pitchFamily="-106" charset="0"/>
              </a:rPr>
              <a:t>Part 2: </a:t>
            </a:r>
            <a:r>
              <a:rPr kumimoji="0" lang="en-US" sz="28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rPr>
              <a:t>CEOS Roles in the GEO Work Plan</a:t>
            </a:r>
            <a:r>
              <a:rPr kumimoji="0" lang="en-US" sz="2800" b="1" i="0" u="none" strike="noStrike" kern="0" cap="none" spc="0" normalizeH="0" noProof="0" dirty="0" smtClean="0">
                <a:ln>
                  <a:noFill/>
                </a:ln>
                <a:solidFill>
                  <a:srgbClr val="FFFFFF"/>
                </a:solidFill>
                <a:effectLst/>
                <a:uLnTx/>
                <a:uFillTx/>
                <a:latin typeface="Tahoma" pitchFamily="-106" charset="0"/>
                <a:ea typeface="ＭＳ Ｐゴシック" pitchFamily="-106" charset="-128"/>
                <a:cs typeface="Tahoma" pitchFamily="-106" charset="0"/>
              </a:rPr>
              <a:t> </a:t>
            </a:r>
            <a:endParaRPr kumimoji="0" lang="en-US" sz="28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endParaRPr>
          </a:p>
        </p:txBody>
      </p:sp>
      <p:pic>
        <p:nvPicPr>
          <p:cNvPr id="8" name="Picture 7"/>
          <p:cNvPicPr>
            <a:picLocks noChangeAspect="1"/>
          </p:cNvPicPr>
          <p:nvPr/>
        </p:nvPicPr>
        <p:blipFill>
          <a:blip r:embed="rId4" cstate="print"/>
          <a:stretch>
            <a:fillRect/>
          </a:stretch>
        </p:blipFill>
        <p:spPr>
          <a:xfrm>
            <a:off x="76200" y="1409700"/>
            <a:ext cx="4027081" cy="5143500"/>
          </a:xfrm>
          <a:prstGeom prst="rect">
            <a:avLst/>
          </a:prstGeom>
        </p:spPr>
      </p:pic>
      <p:sp>
        <p:nvSpPr>
          <p:cNvPr id="11" name="Rectangle 10"/>
          <p:cNvSpPr/>
          <p:nvPr/>
        </p:nvSpPr>
        <p:spPr bwMode="auto">
          <a:xfrm>
            <a:off x="4241800" y="1752600"/>
            <a:ext cx="1473200" cy="677862"/>
          </a:xfrm>
          <a:prstGeom prst="rect">
            <a:avLst/>
          </a:prstGeom>
          <a:solidFill>
            <a:schemeClr val="tx1">
              <a:lumMod val="20000"/>
              <a:lumOff val="80000"/>
            </a:schemeClr>
          </a:solidFill>
          <a:ln w="9525" cap="flat" cmpd="sng" algn="ctr">
            <a:noFill/>
            <a:prstDash val="solid"/>
            <a:round/>
            <a:headEnd type="none" w="med" len="med"/>
            <a:tailEnd type="none" w="med" len="med"/>
          </a:ln>
          <a:effectLst>
            <a:outerShdw blurRad="50800" dist="38100" dir="2700000" algn="tl" rotWithShape="0">
              <a:srgbClr val="000000">
                <a:alpha val="43000"/>
              </a:srgbClr>
            </a:outerShdw>
          </a:effectLst>
        </p:spPr>
        <p:txBody>
          <a:bodyPr wrap="none" anchor="ctr">
            <a:prstTxWarp prst="textNoShape">
              <a:avLst/>
            </a:prstTxWarp>
          </a:bodyPr>
          <a:lstStyle/>
          <a:p>
            <a:pPr algn="ctr" defTabSz="914400" eaLnBrk="0" hangingPunct="0">
              <a:defRPr/>
            </a:pPr>
            <a:endParaRPr lang="en-US" sz="1500">
              <a:solidFill>
                <a:srgbClr val="000000"/>
              </a:solidFill>
              <a:latin typeface="Tahoma" pitchFamily="34" charset="0"/>
            </a:endParaRPr>
          </a:p>
        </p:txBody>
      </p:sp>
      <p:sp>
        <p:nvSpPr>
          <p:cNvPr id="12" name="TextBox 16"/>
          <p:cNvSpPr txBox="1">
            <a:spLocks noChangeArrowheads="1"/>
          </p:cNvSpPr>
          <p:nvPr/>
        </p:nvSpPr>
        <p:spPr bwMode="auto">
          <a:xfrm>
            <a:off x="4275137" y="1836737"/>
            <a:ext cx="1422400" cy="523875"/>
          </a:xfrm>
          <a:prstGeom prst="rect">
            <a:avLst/>
          </a:prstGeom>
          <a:noFill/>
          <a:ln w="9525">
            <a:noFill/>
            <a:miter lim="800000"/>
            <a:headEnd/>
            <a:tailEnd/>
          </a:ln>
        </p:spPr>
        <p:txBody>
          <a:bodyPr>
            <a:prstTxWarp prst="textNoShape">
              <a:avLst/>
            </a:prstTxWarp>
            <a:spAutoFit/>
          </a:bodyPr>
          <a:lstStyle/>
          <a:p>
            <a:pPr algn="ctr"/>
            <a:r>
              <a:rPr lang="en-US" sz="1400" b="1"/>
              <a:t>Infrastructure</a:t>
            </a:r>
            <a:br>
              <a:rPr lang="en-US" sz="1400" b="1"/>
            </a:br>
            <a:r>
              <a:rPr lang="en-US" sz="1400" b="1"/>
              <a:t>(IN)</a:t>
            </a:r>
          </a:p>
        </p:txBody>
      </p:sp>
      <p:sp>
        <p:nvSpPr>
          <p:cNvPr id="14" name="Rectangle 3"/>
          <p:cNvSpPr txBox="1">
            <a:spLocks noChangeArrowheads="1"/>
          </p:cNvSpPr>
          <p:nvPr/>
        </p:nvSpPr>
        <p:spPr bwMode="auto">
          <a:xfrm>
            <a:off x="5715000" y="1752600"/>
            <a:ext cx="2362200" cy="76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7663" lvl="1" indent="-228600" fontAlgn="base">
              <a:spcBef>
                <a:spcPct val="20000"/>
              </a:spcBef>
              <a:spcAft>
                <a:spcPct val="0"/>
              </a:spcAft>
              <a:buClr>
                <a:srgbClr val="3B812F"/>
              </a:buClr>
              <a:buSzPct val="60000"/>
              <a:buFont typeface="Wingdings" pitchFamily="2" charset="2"/>
              <a:buChar char="q"/>
              <a:defRPr/>
            </a:pPr>
            <a:r>
              <a:rPr lang="en-US" sz="1400" kern="0" dirty="0" smtClean="0">
                <a:solidFill>
                  <a:srgbClr val="000000"/>
                </a:solidFill>
                <a:latin typeface="Arial"/>
              </a:rPr>
              <a:t>4 of 5 Tasks</a:t>
            </a:r>
          </a:p>
          <a:p>
            <a:pPr marL="347663" lvl="1" indent="-228600" fontAlgn="base">
              <a:spcBef>
                <a:spcPct val="20000"/>
              </a:spcBef>
              <a:spcAft>
                <a:spcPct val="0"/>
              </a:spcAft>
              <a:buClr>
                <a:srgbClr val="3B812F"/>
              </a:buClr>
              <a:buSzPct val="60000"/>
              <a:buFont typeface="Wingdings" pitchFamily="2" charset="2"/>
              <a:buChar char="q"/>
              <a:defRPr/>
            </a:pPr>
            <a:r>
              <a:rPr lang="en-US" sz="1400" kern="0" dirty="0" smtClean="0">
                <a:solidFill>
                  <a:srgbClr val="000000"/>
                </a:solidFill>
                <a:latin typeface="Arial"/>
              </a:rPr>
              <a:t>5 of 11 Components</a:t>
            </a:r>
            <a:r>
              <a:rPr lang="en-US" sz="1400" b="1" kern="0" dirty="0" smtClean="0">
                <a:solidFill>
                  <a:srgbClr val="000000"/>
                </a:solidFill>
                <a:latin typeface="Arial"/>
              </a:rPr>
              <a:t> </a:t>
            </a:r>
          </a:p>
        </p:txBody>
      </p:sp>
      <p:sp>
        <p:nvSpPr>
          <p:cNvPr id="15" name="Rectangle 14"/>
          <p:cNvSpPr/>
          <p:nvPr/>
        </p:nvSpPr>
        <p:spPr bwMode="auto">
          <a:xfrm>
            <a:off x="4275137" y="2862263"/>
            <a:ext cx="1897063" cy="676275"/>
          </a:xfrm>
          <a:prstGeom prst="rect">
            <a:avLst/>
          </a:prstGeom>
          <a:solidFill>
            <a:schemeClr val="tx1">
              <a:lumMod val="20000"/>
              <a:lumOff val="80000"/>
            </a:schemeClr>
          </a:solidFill>
          <a:ln w="9525" cap="flat" cmpd="sng" algn="ctr">
            <a:noFill/>
            <a:prstDash val="solid"/>
            <a:round/>
            <a:headEnd type="none" w="med" len="med"/>
            <a:tailEnd type="none" w="med" len="med"/>
          </a:ln>
          <a:effectLst>
            <a:outerShdw blurRad="50800" dist="38100" dir="2700000" algn="tl" rotWithShape="0">
              <a:srgbClr val="000000">
                <a:alpha val="43000"/>
              </a:srgbClr>
            </a:outerShdw>
          </a:effectLst>
        </p:spPr>
        <p:txBody>
          <a:bodyPr wrap="none" anchor="ctr">
            <a:prstTxWarp prst="textNoShape">
              <a:avLst/>
            </a:prstTxWarp>
          </a:bodyPr>
          <a:lstStyle/>
          <a:p>
            <a:pPr algn="ctr" defTabSz="914400" eaLnBrk="0" hangingPunct="0">
              <a:defRPr/>
            </a:pPr>
            <a:endParaRPr lang="en-US" sz="1500">
              <a:solidFill>
                <a:srgbClr val="000000"/>
              </a:solidFill>
              <a:latin typeface="Tahoma" pitchFamily="34" charset="0"/>
            </a:endParaRPr>
          </a:p>
        </p:txBody>
      </p:sp>
      <p:sp>
        <p:nvSpPr>
          <p:cNvPr id="16" name="TextBox 14"/>
          <p:cNvSpPr txBox="1">
            <a:spLocks noChangeArrowheads="1"/>
          </p:cNvSpPr>
          <p:nvPr/>
        </p:nvSpPr>
        <p:spPr bwMode="auto">
          <a:xfrm>
            <a:off x="4418012" y="2819400"/>
            <a:ext cx="1601788" cy="738188"/>
          </a:xfrm>
          <a:prstGeom prst="rect">
            <a:avLst/>
          </a:prstGeom>
          <a:noFill/>
          <a:ln w="9525">
            <a:noFill/>
            <a:miter lim="800000"/>
            <a:headEnd/>
            <a:tailEnd/>
          </a:ln>
        </p:spPr>
        <p:txBody>
          <a:bodyPr>
            <a:prstTxWarp prst="textNoShape">
              <a:avLst/>
            </a:prstTxWarp>
            <a:spAutoFit/>
          </a:bodyPr>
          <a:lstStyle/>
          <a:p>
            <a:pPr algn="ctr"/>
            <a:r>
              <a:rPr lang="en-US" sz="1400" b="1"/>
              <a:t>Institutions and Development</a:t>
            </a:r>
            <a:br>
              <a:rPr lang="en-US" sz="1400" b="1"/>
            </a:br>
            <a:r>
              <a:rPr lang="en-US" sz="1400" b="1"/>
              <a:t>(ID)</a:t>
            </a:r>
          </a:p>
        </p:txBody>
      </p:sp>
      <p:sp>
        <p:nvSpPr>
          <p:cNvPr id="18" name="Rectangle 3"/>
          <p:cNvSpPr txBox="1">
            <a:spLocks noChangeArrowheads="1"/>
          </p:cNvSpPr>
          <p:nvPr/>
        </p:nvSpPr>
        <p:spPr bwMode="auto">
          <a:xfrm>
            <a:off x="6248400" y="2895600"/>
            <a:ext cx="2362200" cy="76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7663" lvl="1" indent="-228600" fontAlgn="base">
              <a:spcBef>
                <a:spcPct val="20000"/>
              </a:spcBef>
              <a:spcAft>
                <a:spcPct val="0"/>
              </a:spcAft>
              <a:buClr>
                <a:srgbClr val="3B812F"/>
              </a:buClr>
              <a:buSzPct val="60000"/>
              <a:buFont typeface="Wingdings" pitchFamily="2" charset="2"/>
              <a:buChar char="q"/>
              <a:defRPr/>
            </a:pPr>
            <a:r>
              <a:rPr lang="en-US" sz="1400" kern="0" dirty="0" smtClean="0">
                <a:solidFill>
                  <a:srgbClr val="000000"/>
                </a:solidFill>
                <a:latin typeface="Arial"/>
              </a:rPr>
              <a:t>1 of 5 Tasks</a:t>
            </a:r>
          </a:p>
          <a:p>
            <a:pPr marL="347663" lvl="1" indent="-228600" fontAlgn="base">
              <a:spcBef>
                <a:spcPct val="20000"/>
              </a:spcBef>
              <a:spcAft>
                <a:spcPct val="0"/>
              </a:spcAft>
              <a:buClr>
                <a:srgbClr val="3B812F"/>
              </a:buClr>
              <a:buSzPct val="60000"/>
              <a:buFont typeface="Wingdings" pitchFamily="2" charset="2"/>
              <a:buChar char="q"/>
              <a:defRPr/>
            </a:pPr>
            <a:r>
              <a:rPr lang="en-US" sz="1400" kern="0" dirty="0" smtClean="0">
                <a:solidFill>
                  <a:srgbClr val="000000"/>
                </a:solidFill>
                <a:latin typeface="Arial"/>
              </a:rPr>
              <a:t>2 of 9 Components</a:t>
            </a:r>
            <a:r>
              <a:rPr lang="en-US" sz="1400" b="1" kern="0" dirty="0" smtClean="0">
                <a:solidFill>
                  <a:srgbClr val="000000"/>
                </a:solidFill>
                <a:latin typeface="Arial"/>
              </a:rPr>
              <a:t> </a:t>
            </a:r>
          </a:p>
        </p:txBody>
      </p:sp>
      <p:sp>
        <p:nvSpPr>
          <p:cNvPr id="19" name="Rectangle 18"/>
          <p:cNvSpPr/>
          <p:nvPr/>
        </p:nvSpPr>
        <p:spPr bwMode="auto">
          <a:xfrm>
            <a:off x="4191000" y="3962400"/>
            <a:ext cx="2159000" cy="676275"/>
          </a:xfrm>
          <a:prstGeom prst="rect">
            <a:avLst/>
          </a:prstGeom>
          <a:solidFill>
            <a:schemeClr val="tx1">
              <a:lumMod val="20000"/>
              <a:lumOff val="80000"/>
            </a:schemeClr>
          </a:solidFill>
          <a:ln w="9525" cap="flat" cmpd="sng" algn="ctr">
            <a:noFill/>
            <a:prstDash val="solid"/>
            <a:round/>
            <a:headEnd type="none" w="med" len="med"/>
            <a:tailEnd type="none" w="med" len="med"/>
          </a:ln>
          <a:effectLst>
            <a:outerShdw blurRad="50800" dist="38100" dir="2700000" algn="tl" rotWithShape="0">
              <a:srgbClr val="000000">
                <a:alpha val="43000"/>
              </a:srgbClr>
            </a:outerShdw>
          </a:effectLst>
        </p:spPr>
        <p:txBody>
          <a:bodyPr wrap="none" anchor="ctr">
            <a:prstTxWarp prst="textNoShape">
              <a:avLst/>
            </a:prstTxWarp>
          </a:bodyPr>
          <a:lstStyle/>
          <a:p>
            <a:pPr algn="ctr" defTabSz="914400" eaLnBrk="0" hangingPunct="0">
              <a:defRPr/>
            </a:pPr>
            <a:endParaRPr lang="en-US" sz="1500">
              <a:solidFill>
                <a:srgbClr val="000000"/>
              </a:solidFill>
              <a:latin typeface="Tahoma" pitchFamily="34" charset="0"/>
            </a:endParaRPr>
          </a:p>
        </p:txBody>
      </p:sp>
      <p:sp>
        <p:nvSpPr>
          <p:cNvPr id="20" name="TextBox 18"/>
          <p:cNvSpPr txBox="1">
            <a:spLocks noChangeArrowheads="1"/>
          </p:cNvSpPr>
          <p:nvPr/>
        </p:nvSpPr>
        <p:spPr bwMode="auto">
          <a:xfrm>
            <a:off x="4275137" y="4027487"/>
            <a:ext cx="2049463" cy="522288"/>
          </a:xfrm>
          <a:prstGeom prst="rect">
            <a:avLst/>
          </a:prstGeom>
          <a:noFill/>
          <a:ln w="9525">
            <a:noFill/>
            <a:miter lim="800000"/>
            <a:headEnd/>
            <a:tailEnd/>
          </a:ln>
        </p:spPr>
        <p:txBody>
          <a:bodyPr>
            <a:prstTxWarp prst="textNoShape">
              <a:avLst/>
            </a:prstTxWarp>
            <a:spAutoFit/>
          </a:bodyPr>
          <a:lstStyle/>
          <a:p>
            <a:pPr algn="ctr"/>
            <a:r>
              <a:rPr lang="en-US" sz="1400" b="1"/>
              <a:t>Information for Societal Benefits</a:t>
            </a:r>
          </a:p>
        </p:txBody>
      </p:sp>
      <p:sp>
        <p:nvSpPr>
          <p:cNvPr id="21" name="Rectangle 3"/>
          <p:cNvSpPr txBox="1">
            <a:spLocks noChangeArrowheads="1"/>
          </p:cNvSpPr>
          <p:nvPr/>
        </p:nvSpPr>
        <p:spPr bwMode="auto">
          <a:xfrm>
            <a:off x="6324600" y="3962400"/>
            <a:ext cx="2362200" cy="76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7663" lvl="1" indent="-228600" fontAlgn="base">
              <a:spcBef>
                <a:spcPct val="20000"/>
              </a:spcBef>
              <a:spcAft>
                <a:spcPct val="0"/>
              </a:spcAft>
              <a:buClr>
                <a:srgbClr val="3B812F"/>
              </a:buClr>
              <a:buSzPct val="60000"/>
              <a:buFont typeface="Wingdings" pitchFamily="2" charset="2"/>
              <a:buChar char="q"/>
              <a:defRPr/>
            </a:pPr>
            <a:r>
              <a:rPr lang="en-US" sz="1400" kern="0" dirty="0" smtClean="0">
                <a:solidFill>
                  <a:srgbClr val="000000"/>
                </a:solidFill>
                <a:latin typeface="Arial"/>
              </a:rPr>
              <a:t>8 of 16 Tasks</a:t>
            </a:r>
          </a:p>
          <a:p>
            <a:pPr marL="347663" lvl="1" indent="-228600" fontAlgn="base">
              <a:spcBef>
                <a:spcPct val="20000"/>
              </a:spcBef>
              <a:spcAft>
                <a:spcPct val="0"/>
              </a:spcAft>
              <a:buClr>
                <a:srgbClr val="3B812F"/>
              </a:buClr>
              <a:buSzPct val="60000"/>
              <a:buFont typeface="Wingdings" pitchFamily="2" charset="2"/>
              <a:buChar char="q"/>
              <a:defRPr/>
            </a:pPr>
            <a:r>
              <a:rPr lang="en-US" sz="1400" kern="0" dirty="0" smtClean="0">
                <a:solidFill>
                  <a:srgbClr val="000000"/>
                </a:solidFill>
                <a:latin typeface="Arial"/>
              </a:rPr>
              <a:t>12 of 40 Components</a:t>
            </a:r>
            <a:r>
              <a:rPr lang="en-US" sz="1400" b="1" kern="0" dirty="0" smtClean="0">
                <a:solidFill>
                  <a:srgbClr val="000000"/>
                </a:solidFill>
                <a:latin typeface="Arial"/>
              </a:rPr>
              <a:t> </a:t>
            </a:r>
          </a:p>
        </p:txBody>
      </p:sp>
      <p:sp>
        <p:nvSpPr>
          <p:cNvPr id="22" name="Rectangle 3"/>
          <p:cNvSpPr txBox="1">
            <a:spLocks noChangeArrowheads="1"/>
          </p:cNvSpPr>
          <p:nvPr/>
        </p:nvSpPr>
        <p:spPr bwMode="auto">
          <a:xfrm>
            <a:off x="4724400" y="5029200"/>
            <a:ext cx="4038600" cy="1295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119063" lvl="1" fontAlgn="base">
              <a:spcBef>
                <a:spcPct val="20000"/>
              </a:spcBef>
              <a:spcAft>
                <a:spcPct val="0"/>
              </a:spcAft>
              <a:buClr>
                <a:srgbClr val="3B812F"/>
              </a:buClr>
              <a:buSzPct val="60000"/>
              <a:defRPr/>
            </a:pPr>
            <a:r>
              <a:rPr lang="en-US" b="1" i="1" kern="0" dirty="0" smtClean="0">
                <a:solidFill>
                  <a:srgbClr val="0000FF"/>
                </a:solidFill>
                <a:latin typeface="Arial"/>
              </a:rPr>
              <a:t>CEOS is making a significant contribution to GEO through its leadership roles, actions and accomplishments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0" name="Picture 9" descr="Picture1.jpg"/>
          <p:cNvPicPr>
            <a:picLocks noChangeAspect="1"/>
          </p:cNvPicPr>
          <p:nvPr/>
        </p:nvPicPr>
        <p:blipFill>
          <a:blip r:embed="rId2" cstate="print"/>
          <a:srcRect b="80000"/>
          <a:stretch>
            <a:fillRect/>
          </a:stretch>
        </p:blipFill>
        <p:spPr>
          <a:xfrm>
            <a:off x="0" y="0"/>
            <a:ext cx="9144000" cy="1371600"/>
          </a:xfrm>
          <a:prstGeom prst="rect">
            <a:avLst/>
          </a:prstGeom>
        </p:spPr>
      </p:pic>
      <p:sp>
        <p:nvSpPr>
          <p:cNvPr id="5" name="Footer Placeholder 9"/>
          <p:cNvSpPr>
            <a:spLocks noGrp="1"/>
          </p:cNvSpPr>
          <p:nvPr>
            <p:ph type="ftr" sz="quarter" idx="11"/>
          </p:nvPr>
        </p:nvSpPr>
        <p:spPr>
          <a:xfrm>
            <a:off x="2057400" y="6492875"/>
            <a:ext cx="4724400" cy="365125"/>
          </a:xfrm>
        </p:spPr>
        <p:txBody>
          <a:bodyPr/>
          <a:lstStyle/>
          <a:p>
            <a:pPr>
              <a:defRPr/>
            </a:pPr>
            <a:r>
              <a:rPr lang="en-US" b="1" dirty="0">
                <a:solidFill>
                  <a:schemeClr val="tx1">
                    <a:lumMod val="65000"/>
                    <a:lumOff val="35000"/>
                  </a:schemeClr>
                </a:solidFill>
                <a:latin typeface="Book Antiqua" pitchFamily="18" charset="0"/>
              </a:rPr>
              <a:t>The </a:t>
            </a:r>
            <a:r>
              <a:rPr lang="en-US" b="1" dirty="0" smtClean="0">
                <a:solidFill>
                  <a:schemeClr val="tx1">
                    <a:lumMod val="65000"/>
                    <a:lumOff val="35000"/>
                  </a:schemeClr>
                </a:solidFill>
                <a:latin typeface="Book Antiqua" pitchFamily="18" charset="0"/>
              </a:rPr>
              <a:t>26</a:t>
            </a:r>
            <a:r>
              <a:rPr lang="en-US" b="1" baseline="30000" dirty="0" smtClean="0">
                <a:solidFill>
                  <a:schemeClr val="tx1">
                    <a:lumMod val="65000"/>
                    <a:lumOff val="35000"/>
                  </a:schemeClr>
                </a:solidFill>
                <a:latin typeface="Book Antiqua" pitchFamily="18" charset="0"/>
              </a:rPr>
              <a:t>th</a:t>
            </a:r>
            <a:r>
              <a:rPr lang="en-US" b="1" dirty="0" smtClean="0">
                <a:solidFill>
                  <a:schemeClr val="tx1">
                    <a:lumMod val="65000"/>
                    <a:lumOff val="35000"/>
                  </a:schemeClr>
                </a:solidFill>
                <a:latin typeface="Book Antiqua" pitchFamily="18" charset="0"/>
              </a:rPr>
              <a:t>  CEOS Plenary – Bengaluru, India - 24-27 October, 2012</a:t>
            </a:r>
            <a:endParaRPr lang="en-US" b="1" dirty="0"/>
          </a:p>
        </p:txBody>
      </p:sp>
      <p:pic>
        <p:nvPicPr>
          <p:cNvPr id="7" name="Picture 2"/>
          <p:cNvPicPr>
            <a:picLocks noChangeAspect="1" noChangeArrowheads="1"/>
          </p:cNvPicPr>
          <p:nvPr/>
        </p:nvPicPr>
        <p:blipFill>
          <a:blip r:embed="rId3" cstate="print"/>
          <a:srcRect/>
          <a:stretch>
            <a:fillRect/>
          </a:stretch>
        </p:blipFill>
        <p:spPr bwMode="auto">
          <a:xfrm>
            <a:off x="0" y="0"/>
            <a:ext cx="1295400" cy="844596"/>
          </a:xfrm>
          <a:prstGeom prst="rect">
            <a:avLst/>
          </a:prstGeom>
          <a:noFill/>
          <a:ln w="12700">
            <a:noFill/>
            <a:miter lim="800000"/>
            <a:headEnd/>
            <a:tailEnd/>
          </a:ln>
        </p:spPr>
      </p:pic>
      <p:sp>
        <p:nvSpPr>
          <p:cNvPr id="13" name="Title 1"/>
          <p:cNvSpPr txBox="1">
            <a:spLocks/>
          </p:cNvSpPr>
          <p:nvPr/>
        </p:nvSpPr>
        <p:spPr bwMode="auto">
          <a:xfrm>
            <a:off x="1371600" y="152400"/>
            <a:ext cx="7620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rPr>
              <a:t>IN-01-C2</a:t>
            </a:r>
            <a:r>
              <a:rPr kumimoji="0" lang="en-US" sz="3200" b="1" i="0" u="none" strike="noStrike" kern="0" cap="none" spc="0" normalizeH="0" noProof="0" dirty="0" smtClean="0">
                <a:ln>
                  <a:noFill/>
                </a:ln>
                <a:solidFill>
                  <a:srgbClr val="FFFFFF"/>
                </a:solidFill>
                <a:effectLst/>
                <a:uLnTx/>
                <a:uFillTx/>
                <a:latin typeface="Tahoma" pitchFamily="-106" charset="0"/>
                <a:ea typeface="ＭＳ Ｐゴシック" pitchFamily="-106" charset="-128"/>
                <a:cs typeface="Tahoma" pitchFamily="-106" charset="0"/>
              </a:rPr>
              <a:t> Component </a:t>
            </a:r>
            <a:endParaRPr kumimoji="0" lang="en-US" sz="32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endParaRPr>
          </a:p>
        </p:txBody>
      </p:sp>
      <p:sp>
        <p:nvSpPr>
          <p:cNvPr id="8" name="Content Placeholder 2"/>
          <p:cNvSpPr txBox="1">
            <a:spLocks/>
          </p:cNvSpPr>
          <p:nvPr/>
        </p:nvSpPr>
        <p:spPr bwMode="auto">
          <a:xfrm>
            <a:off x="228600" y="1524000"/>
            <a:ext cx="8778875" cy="4799012"/>
          </a:xfrm>
          <a:prstGeom prst="rect">
            <a:avLst/>
          </a:prstGeom>
          <a:noFill/>
          <a:ln w="9525">
            <a:noFill/>
            <a:miter lim="800000"/>
            <a:headEnd/>
            <a:tailEnd/>
          </a:ln>
        </p:spPr>
        <p:txBody>
          <a:bodyPr>
            <a:prstTxWarp prst="textNoShape">
              <a:avLst/>
            </a:prstTxWarp>
          </a:bodyPr>
          <a:lstStyle/>
          <a:p>
            <a:pPr marL="228600" indent="-228600">
              <a:spcBef>
                <a:spcPct val="20000"/>
              </a:spcBef>
            </a:pPr>
            <a:r>
              <a:rPr lang="en-US" b="1">
                <a:solidFill>
                  <a:srgbClr val="000000"/>
                </a:solidFill>
                <a:latin typeface="Arial"/>
                <a:ea typeface="Calibri" pitchFamily="-106" charset="0"/>
                <a:cs typeface="Arial"/>
              </a:rPr>
              <a:t>CEOS Leads the IN-01-C2 Component (Space-based Earth Observing Systems), which includes these 7 elements ... </a:t>
            </a:r>
          </a:p>
          <a:p>
            <a:pPr lvl="1" indent="-228600">
              <a:spcBef>
                <a:spcPct val="20000"/>
              </a:spcBef>
              <a:buSzPct val="80000"/>
              <a:buFont typeface="Wingdings" pitchFamily="-106" charset="2"/>
              <a:buChar char="Ø"/>
            </a:pPr>
            <a:r>
              <a:rPr lang="en-US">
                <a:solidFill>
                  <a:srgbClr val="000000"/>
                </a:solidFill>
                <a:latin typeface="Arial"/>
                <a:ea typeface="Calibri" pitchFamily="-106" charset="0"/>
                <a:cs typeface="Arial"/>
              </a:rPr>
              <a:t>Promote rapid development of CEOS Constellations </a:t>
            </a:r>
            <a:br>
              <a:rPr lang="en-US">
                <a:solidFill>
                  <a:srgbClr val="000000"/>
                </a:solidFill>
                <a:latin typeface="Arial"/>
                <a:ea typeface="Calibri" pitchFamily="-106" charset="0"/>
                <a:cs typeface="Arial"/>
              </a:rPr>
            </a:br>
            <a:r>
              <a:rPr lang="en-US">
                <a:solidFill>
                  <a:srgbClr val="000000"/>
                </a:solidFill>
                <a:latin typeface="Arial"/>
                <a:ea typeface="Calibri" pitchFamily="-106" charset="0"/>
                <a:cs typeface="Arial"/>
              </a:rPr>
              <a:t>(</a:t>
            </a:r>
            <a:r>
              <a:rPr lang="en-US">
                <a:solidFill>
                  <a:srgbClr val="0000FF"/>
                </a:solidFill>
                <a:latin typeface="Arial"/>
                <a:ea typeface="Calibri" pitchFamily="-106" charset="0"/>
                <a:cs typeface="Arial"/>
              </a:rPr>
              <a:t>CEOS Constellation Leads</a:t>
            </a:r>
            <a:r>
              <a:rPr lang="en-US">
                <a:solidFill>
                  <a:srgbClr val="000000"/>
                </a:solidFill>
                <a:latin typeface="Arial"/>
                <a:ea typeface="Calibri" pitchFamily="-106" charset="0"/>
                <a:cs typeface="Arial"/>
              </a:rPr>
              <a:t>)</a:t>
            </a:r>
            <a:endParaRPr lang="en-US" sz="1600">
              <a:solidFill>
                <a:srgbClr val="000000"/>
              </a:solidFill>
              <a:latin typeface="Arial"/>
              <a:ea typeface="Calibri" pitchFamily="-106" charset="0"/>
              <a:cs typeface="Arial"/>
            </a:endParaRPr>
          </a:p>
          <a:p>
            <a:pPr lvl="1" indent="-228600">
              <a:spcBef>
                <a:spcPct val="20000"/>
              </a:spcBef>
              <a:buSzPct val="80000"/>
              <a:buFont typeface="Wingdings" pitchFamily="-106" charset="2"/>
              <a:buChar char="Ø"/>
            </a:pPr>
            <a:r>
              <a:rPr lang="en-US">
                <a:solidFill>
                  <a:srgbClr val="000000"/>
                </a:solidFill>
                <a:latin typeface="Arial"/>
                <a:ea typeface="Calibri" pitchFamily="-106" charset="0"/>
                <a:cs typeface="Arial"/>
              </a:rPr>
              <a:t>Develop an arctic hydrometeorological satellite network (ROSKOSMOS)</a:t>
            </a:r>
          </a:p>
          <a:p>
            <a:pPr lvl="1" indent="-228600">
              <a:spcBef>
                <a:spcPct val="20000"/>
              </a:spcBef>
              <a:buSzPct val="80000"/>
              <a:buFont typeface="Wingdings" pitchFamily="-106" charset="2"/>
              <a:buChar char="Ø"/>
            </a:pPr>
            <a:r>
              <a:rPr lang="en-US">
                <a:solidFill>
                  <a:srgbClr val="000000"/>
                </a:solidFill>
                <a:latin typeface="Arial"/>
                <a:ea typeface="Calibri" pitchFamily="-106" charset="0"/>
                <a:cs typeface="Arial"/>
              </a:rPr>
              <a:t>Explore synergies with the Earthmapper constellation for global high resolution observations (Surrey Satellite Technology, LTD - SSTL)</a:t>
            </a:r>
          </a:p>
          <a:p>
            <a:pPr lvl="1" indent="-228600">
              <a:spcBef>
                <a:spcPct val="20000"/>
              </a:spcBef>
              <a:buSzPct val="80000"/>
              <a:buFont typeface="Wingdings" pitchFamily="-106" charset="2"/>
              <a:buChar char="Ø"/>
            </a:pPr>
            <a:r>
              <a:rPr lang="en-US">
                <a:solidFill>
                  <a:srgbClr val="000000"/>
                </a:solidFill>
                <a:latin typeface="Arial"/>
                <a:ea typeface="Calibri" pitchFamily="-106" charset="0"/>
                <a:cs typeface="Arial"/>
              </a:rPr>
              <a:t>Establish and upgrade ground station capacity in Africa for CBERS (INPE)</a:t>
            </a:r>
          </a:p>
          <a:p>
            <a:pPr lvl="1" indent="-228600">
              <a:spcBef>
                <a:spcPct val="20000"/>
              </a:spcBef>
              <a:buSzPct val="80000"/>
              <a:buFont typeface="Wingdings" pitchFamily="-106" charset="2"/>
              <a:buChar char="Ø"/>
            </a:pPr>
            <a:r>
              <a:rPr lang="en-US">
                <a:solidFill>
                  <a:srgbClr val="000000"/>
                </a:solidFill>
                <a:latin typeface="Arial"/>
                <a:ea typeface="Calibri" pitchFamily="-106" charset="0"/>
                <a:cs typeface="Arial"/>
              </a:rPr>
              <a:t>Promote the AfricaGeoSat-1 Project (SA Dept of Science and Technology)</a:t>
            </a:r>
          </a:p>
          <a:p>
            <a:pPr lvl="1" indent="-228600">
              <a:spcBef>
                <a:spcPct val="20000"/>
              </a:spcBef>
              <a:buSzPct val="80000"/>
              <a:buFont typeface="Wingdings" pitchFamily="-106" charset="2"/>
              <a:buChar char="Ø"/>
            </a:pPr>
            <a:r>
              <a:rPr lang="en-US">
                <a:solidFill>
                  <a:srgbClr val="000000"/>
                </a:solidFill>
                <a:latin typeface="Arial"/>
                <a:ea typeface="Calibri" pitchFamily="-106" charset="0"/>
                <a:cs typeface="Arial"/>
              </a:rPr>
              <a:t>Establish actions securing ECV data from satellites (</a:t>
            </a:r>
            <a:r>
              <a:rPr lang="en-US">
                <a:solidFill>
                  <a:srgbClr val="0000FF"/>
                </a:solidFill>
                <a:latin typeface="Arial"/>
                <a:ea typeface="Calibri" pitchFamily="-106" charset="0"/>
                <a:cs typeface="Arial"/>
              </a:rPr>
              <a:t>CEOS WGClimate</a:t>
            </a:r>
            <a:r>
              <a:rPr lang="en-US">
                <a:solidFill>
                  <a:srgbClr val="000000"/>
                </a:solidFill>
                <a:latin typeface="Arial"/>
                <a:ea typeface="Calibri" pitchFamily="-106" charset="0"/>
                <a:cs typeface="Arial"/>
              </a:rPr>
              <a:t>)</a:t>
            </a:r>
          </a:p>
          <a:p>
            <a:pPr lvl="1" indent="-228600">
              <a:spcBef>
                <a:spcPct val="20000"/>
              </a:spcBef>
              <a:buSzPct val="80000"/>
              <a:buFont typeface="Wingdings" pitchFamily="-106" charset="2"/>
              <a:buChar char="Ø"/>
            </a:pPr>
            <a:r>
              <a:rPr lang="en-US">
                <a:solidFill>
                  <a:srgbClr val="000000"/>
                </a:solidFill>
                <a:latin typeface="Arial"/>
                <a:ea typeface="Calibri" pitchFamily="-106" charset="0"/>
                <a:cs typeface="Arial"/>
              </a:rPr>
              <a:t>Promote space missions to fill gaps from the loss of key instruments </a:t>
            </a:r>
            <a:br>
              <a:rPr lang="en-US">
                <a:solidFill>
                  <a:srgbClr val="000000"/>
                </a:solidFill>
                <a:latin typeface="Arial"/>
                <a:ea typeface="Calibri" pitchFamily="-106" charset="0"/>
                <a:cs typeface="Arial"/>
              </a:rPr>
            </a:br>
            <a:r>
              <a:rPr lang="en-US">
                <a:solidFill>
                  <a:srgbClr val="000000"/>
                </a:solidFill>
                <a:latin typeface="Arial"/>
                <a:ea typeface="Calibri" pitchFamily="-106" charset="0"/>
                <a:cs typeface="Arial"/>
              </a:rPr>
              <a:t>(i.e., Envisat, AURA) (</a:t>
            </a:r>
            <a:r>
              <a:rPr lang="en-US">
                <a:solidFill>
                  <a:srgbClr val="0000FF"/>
                </a:solidFill>
                <a:latin typeface="Arial"/>
                <a:ea typeface="Calibri" pitchFamily="-106" charset="0"/>
                <a:cs typeface="Arial"/>
              </a:rPr>
              <a:t>CEOS Constellation Leads</a:t>
            </a:r>
            <a:r>
              <a:rPr lang="en-US">
                <a:solidFill>
                  <a:srgbClr val="000000"/>
                </a:solidFill>
                <a:latin typeface="Arial"/>
                <a:ea typeface="Calibri" pitchFamily="-106" charset="0"/>
                <a:cs typeface="Arial"/>
              </a:rPr>
              <a:t>)</a:t>
            </a:r>
          </a:p>
          <a:p>
            <a:pPr lvl="1" indent="-228600">
              <a:spcBef>
                <a:spcPct val="20000"/>
              </a:spcBef>
              <a:buSzPct val="80000"/>
            </a:pPr>
            <a:r>
              <a:rPr lang="en-US">
                <a:solidFill>
                  <a:srgbClr val="000000"/>
                </a:solidFill>
                <a:latin typeface="Arial"/>
                <a:ea typeface="Calibri" pitchFamily="-106" charset="0"/>
                <a:cs typeface="Arial"/>
              </a:rPr>
              <a:t/>
            </a:r>
            <a:br>
              <a:rPr lang="en-US">
                <a:solidFill>
                  <a:srgbClr val="000000"/>
                </a:solidFill>
                <a:latin typeface="Arial"/>
                <a:ea typeface="Calibri" pitchFamily="-106" charset="0"/>
                <a:cs typeface="Arial"/>
              </a:rPr>
            </a:br>
            <a:r>
              <a:rPr lang="en-US" i="1">
                <a:solidFill>
                  <a:srgbClr val="FF0000"/>
                </a:solidFill>
                <a:latin typeface="Arial"/>
                <a:ea typeface="Calibri" pitchFamily="-106" charset="0"/>
                <a:cs typeface="Arial"/>
              </a:rPr>
              <a:t>Approximately quarterly status reports within the IN-01-C2 Component are desired by CEOS to support the IN-01 Task, IIB, and GEO.</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0" name="Picture 9" descr="Picture1.jpg"/>
          <p:cNvPicPr>
            <a:picLocks noChangeAspect="1"/>
          </p:cNvPicPr>
          <p:nvPr/>
        </p:nvPicPr>
        <p:blipFill>
          <a:blip r:embed="rId2" cstate="print"/>
          <a:srcRect b="80000"/>
          <a:stretch>
            <a:fillRect/>
          </a:stretch>
        </p:blipFill>
        <p:spPr>
          <a:xfrm>
            <a:off x="0" y="0"/>
            <a:ext cx="9144000" cy="1371600"/>
          </a:xfrm>
          <a:prstGeom prst="rect">
            <a:avLst/>
          </a:prstGeom>
        </p:spPr>
      </p:pic>
      <p:sp>
        <p:nvSpPr>
          <p:cNvPr id="5" name="Footer Placeholder 9"/>
          <p:cNvSpPr>
            <a:spLocks noGrp="1"/>
          </p:cNvSpPr>
          <p:nvPr>
            <p:ph type="ftr" sz="quarter" idx="11"/>
          </p:nvPr>
        </p:nvSpPr>
        <p:spPr>
          <a:xfrm>
            <a:off x="2057400" y="6492875"/>
            <a:ext cx="4724400" cy="365125"/>
          </a:xfrm>
        </p:spPr>
        <p:txBody>
          <a:bodyPr/>
          <a:lstStyle/>
          <a:p>
            <a:pPr>
              <a:defRPr/>
            </a:pPr>
            <a:r>
              <a:rPr lang="en-US" b="1" dirty="0">
                <a:solidFill>
                  <a:schemeClr val="tx1">
                    <a:lumMod val="65000"/>
                    <a:lumOff val="35000"/>
                  </a:schemeClr>
                </a:solidFill>
                <a:latin typeface="Book Antiqua" pitchFamily="18" charset="0"/>
              </a:rPr>
              <a:t>The </a:t>
            </a:r>
            <a:r>
              <a:rPr lang="en-US" b="1" dirty="0" smtClean="0">
                <a:solidFill>
                  <a:schemeClr val="tx1">
                    <a:lumMod val="65000"/>
                    <a:lumOff val="35000"/>
                  </a:schemeClr>
                </a:solidFill>
                <a:latin typeface="Book Antiqua" pitchFamily="18" charset="0"/>
              </a:rPr>
              <a:t>26</a:t>
            </a:r>
            <a:r>
              <a:rPr lang="en-US" b="1" baseline="30000" dirty="0" smtClean="0">
                <a:solidFill>
                  <a:schemeClr val="tx1">
                    <a:lumMod val="65000"/>
                    <a:lumOff val="35000"/>
                  </a:schemeClr>
                </a:solidFill>
                <a:latin typeface="Book Antiqua" pitchFamily="18" charset="0"/>
              </a:rPr>
              <a:t>th</a:t>
            </a:r>
            <a:r>
              <a:rPr lang="en-US" b="1" dirty="0" smtClean="0">
                <a:solidFill>
                  <a:schemeClr val="tx1">
                    <a:lumMod val="65000"/>
                    <a:lumOff val="35000"/>
                  </a:schemeClr>
                </a:solidFill>
                <a:latin typeface="Book Antiqua" pitchFamily="18" charset="0"/>
              </a:rPr>
              <a:t>  CEOS Plenary – Bengaluru, India - 24-27 October, 2012</a:t>
            </a:r>
            <a:endParaRPr lang="en-US" b="1" dirty="0"/>
          </a:p>
        </p:txBody>
      </p:sp>
      <p:pic>
        <p:nvPicPr>
          <p:cNvPr id="7" name="Picture 2"/>
          <p:cNvPicPr>
            <a:picLocks noChangeAspect="1" noChangeArrowheads="1"/>
          </p:cNvPicPr>
          <p:nvPr/>
        </p:nvPicPr>
        <p:blipFill>
          <a:blip r:embed="rId3" cstate="print"/>
          <a:srcRect/>
          <a:stretch>
            <a:fillRect/>
          </a:stretch>
        </p:blipFill>
        <p:spPr bwMode="auto">
          <a:xfrm>
            <a:off x="0" y="0"/>
            <a:ext cx="1295400" cy="844596"/>
          </a:xfrm>
          <a:prstGeom prst="rect">
            <a:avLst/>
          </a:prstGeom>
          <a:noFill/>
          <a:ln w="12700">
            <a:noFill/>
            <a:miter lim="800000"/>
            <a:headEnd/>
            <a:tailEnd/>
          </a:ln>
        </p:spPr>
      </p:pic>
      <p:sp>
        <p:nvSpPr>
          <p:cNvPr id="13" name="Title 1"/>
          <p:cNvSpPr txBox="1">
            <a:spLocks/>
          </p:cNvSpPr>
          <p:nvPr/>
        </p:nvSpPr>
        <p:spPr bwMode="auto">
          <a:xfrm>
            <a:off x="1371600" y="152400"/>
            <a:ext cx="7620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rPr>
              <a:t>IN-01-C2</a:t>
            </a:r>
            <a:r>
              <a:rPr kumimoji="0" lang="en-US" sz="3200" b="1" i="0" u="none" strike="noStrike" kern="0" cap="none" spc="0" normalizeH="0" noProof="0" dirty="0" smtClean="0">
                <a:ln>
                  <a:noFill/>
                </a:ln>
                <a:solidFill>
                  <a:srgbClr val="FFFFFF"/>
                </a:solidFill>
                <a:effectLst/>
                <a:uLnTx/>
                <a:uFillTx/>
                <a:latin typeface="Tahoma" pitchFamily="-106" charset="0"/>
                <a:ea typeface="ＭＳ Ｐゴシック" pitchFamily="-106" charset="-128"/>
                <a:cs typeface="Tahoma" pitchFamily="-106" charset="0"/>
              </a:rPr>
              <a:t> Highlights </a:t>
            </a:r>
            <a:endParaRPr kumimoji="0" lang="en-US" sz="32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endParaRPr>
          </a:p>
        </p:txBody>
      </p:sp>
      <p:sp>
        <p:nvSpPr>
          <p:cNvPr id="8" name="Content Placeholder 2"/>
          <p:cNvSpPr txBox="1">
            <a:spLocks/>
          </p:cNvSpPr>
          <p:nvPr/>
        </p:nvSpPr>
        <p:spPr bwMode="auto">
          <a:xfrm>
            <a:off x="119063" y="1143000"/>
            <a:ext cx="8872537" cy="5024438"/>
          </a:xfrm>
          <a:prstGeom prst="rect">
            <a:avLst/>
          </a:prstGeom>
          <a:noFill/>
          <a:ln w="9525">
            <a:noFill/>
            <a:miter lim="800000"/>
            <a:headEnd/>
            <a:tailEnd/>
          </a:ln>
        </p:spPr>
        <p:txBody>
          <a:bodyPr>
            <a:prstTxWarp prst="textNoShape">
              <a:avLst/>
            </a:prstTxWarp>
          </a:bodyPr>
          <a:lstStyle/>
          <a:p>
            <a:pPr lvl="1" indent="-228600">
              <a:spcBef>
                <a:spcPct val="20000"/>
              </a:spcBef>
              <a:buSzPct val="80000"/>
              <a:defRPr/>
            </a:pPr>
            <a:endParaRPr lang="en-US" sz="1400"/>
          </a:p>
          <a:p>
            <a:pPr lvl="1" indent="-228600">
              <a:spcBef>
                <a:spcPct val="20000"/>
              </a:spcBef>
              <a:buSzPct val="80000"/>
              <a:defRPr/>
            </a:pPr>
            <a:r>
              <a:rPr lang="en-US" sz="1400" b="1">
                <a:solidFill>
                  <a:srgbClr val="0000FF"/>
                </a:solidFill>
                <a:latin typeface="Arial"/>
                <a:cs typeface="Arial"/>
              </a:rPr>
              <a:t>CEOS Virtual Constellations</a:t>
            </a:r>
          </a:p>
          <a:p>
            <a:pPr lvl="1" indent="-228600">
              <a:spcBef>
                <a:spcPct val="20000"/>
              </a:spcBef>
              <a:buSzPct val="80000"/>
              <a:buFont typeface="Wingdings" pitchFamily="-106" charset="2"/>
              <a:buChar char="§"/>
              <a:defRPr/>
            </a:pPr>
            <a:r>
              <a:rPr lang="en-US" sz="1400">
                <a:latin typeface="Arial"/>
                <a:cs typeface="Arial"/>
              </a:rPr>
              <a:t>CEOS has advanced its Virtual Constellations to improve data access and interoperability in the fields of Land Surface Imaging; Atmospheric Composition; Ocean Colour Radiometry; Ocean Surface Topography; Ocean Surface Vector Wind; and Precipitation. </a:t>
            </a:r>
          </a:p>
          <a:p>
            <a:pPr lvl="1" indent="-228600">
              <a:spcBef>
                <a:spcPct val="20000"/>
              </a:spcBef>
              <a:buSzPct val="80000"/>
              <a:buFont typeface="Wingdings" pitchFamily="-106" charset="2"/>
              <a:buChar char="§"/>
              <a:defRPr/>
            </a:pPr>
            <a:r>
              <a:rPr lang="en-US" sz="1400">
                <a:latin typeface="Arial"/>
                <a:cs typeface="Arial"/>
              </a:rPr>
              <a:t>A new Virtual Constellation for </a:t>
            </a:r>
            <a:r>
              <a:rPr lang="en-US" sz="1400" b="1">
                <a:latin typeface="Arial"/>
                <a:cs typeface="Arial"/>
              </a:rPr>
              <a:t>Sea Surface Temperature (SST-VC) </a:t>
            </a:r>
            <a:r>
              <a:rPr lang="en-US" sz="1400">
                <a:latin typeface="Arial"/>
                <a:cs typeface="Arial"/>
              </a:rPr>
              <a:t>has been established, building upon the work of the Group for High-Resolution Sea-Surface Temperature (GHRSST). </a:t>
            </a:r>
            <a:r>
              <a:rPr lang="en-US" sz="1400">
                <a:solidFill>
                  <a:srgbClr val="000000"/>
                </a:solidFill>
                <a:latin typeface="Arial"/>
                <a:ea typeface="Calibri" pitchFamily="-106" charset="0"/>
                <a:cs typeface="Arial"/>
              </a:rPr>
              <a:t>Plan to publish an IOCCG report with Level-1 Ocean Colour Radiometry requirements by the end of 2012.</a:t>
            </a:r>
            <a:endParaRPr lang="en-US" sz="1400">
              <a:latin typeface="Arial"/>
              <a:cs typeface="Arial"/>
            </a:endParaRPr>
          </a:p>
          <a:p>
            <a:pPr lvl="1" indent="-228600">
              <a:spcBef>
                <a:spcPct val="20000"/>
              </a:spcBef>
              <a:buSzPct val="80000"/>
              <a:defRPr/>
            </a:pPr>
            <a:r>
              <a:rPr lang="en-US" sz="1400" b="1">
                <a:solidFill>
                  <a:srgbClr val="0000FF"/>
                </a:solidFill>
                <a:latin typeface="Arial"/>
                <a:cs typeface="Arial"/>
              </a:rPr>
              <a:t>New Essential Climate Variable (ECV) Inventory</a:t>
            </a:r>
          </a:p>
          <a:p>
            <a:pPr lvl="1" indent="-228600">
              <a:spcBef>
                <a:spcPct val="20000"/>
              </a:spcBef>
              <a:buSzPct val="80000"/>
              <a:buFont typeface="Wingdings" pitchFamily="-106" charset="2"/>
              <a:buChar char="§"/>
              <a:defRPr/>
            </a:pPr>
            <a:r>
              <a:rPr lang="en-US" sz="1400">
                <a:latin typeface="Arial"/>
                <a:cs typeface="Arial"/>
              </a:rPr>
              <a:t>CEOS, CGMS, and WMO have established a new ECV inventory database to capture climate data record products from space agencies in an effort to identify and address gaps in a sustained climate architecture.  These groups have also continued efforts towards defining a Climate Monitoring Architecture for space-based observations, and further developed a draft strategy document. </a:t>
            </a:r>
          </a:p>
          <a:p>
            <a:pPr lvl="1" indent="-228600">
              <a:spcBef>
                <a:spcPct val="20000"/>
              </a:spcBef>
              <a:buSzPct val="80000"/>
              <a:defRPr/>
            </a:pPr>
            <a:r>
              <a:rPr lang="en-US" sz="1400" b="1">
                <a:solidFill>
                  <a:srgbClr val="0000FF"/>
                </a:solidFill>
                <a:latin typeface="Arial"/>
                <a:cs typeface="Arial"/>
              </a:rPr>
              <a:t>Progress on CBERS ground stations in Africa and Spain</a:t>
            </a:r>
          </a:p>
          <a:p>
            <a:pPr lvl="1" indent="-228600">
              <a:spcBef>
                <a:spcPct val="20000"/>
              </a:spcBef>
              <a:buSzPct val="80000"/>
              <a:buFont typeface="Wingdings" pitchFamily="-106" charset="2"/>
              <a:buChar char="§"/>
              <a:defRPr/>
            </a:pPr>
            <a:r>
              <a:rPr lang="en-US" sz="1400">
                <a:latin typeface="Arial"/>
                <a:cs typeface="Arial"/>
              </a:rPr>
              <a:t>Brazil (INPE) and China (CRESDA) are proceeding with plans to establish and upgrade CBERS ground stations in South Africa and Spain by November 2012. New ground receiving stations could be set up for CBERS-3 data (launch scheduled for December 2012) in Hartebeeshoek, South Africa (MOU between China, Brazil and South Africa (SANSA), and in Maspalomas, Spain (MOU between Spain (INTA) and Brazil). Brazil, France and Gabon are joining forces to develop the SEAS Gabon project, which will deploy an antenna and operational ground station for receiving data in West Africa.</a:t>
            </a:r>
          </a:p>
          <a:p>
            <a:pPr lvl="1" indent="-228600">
              <a:spcBef>
                <a:spcPct val="20000"/>
              </a:spcBef>
              <a:buSzPct val="80000"/>
              <a:buFont typeface="Wingdings" pitchFamily="-106" charset="2"/>
              <a:buChar char="§"/>
              <a:defRPr/>
            </a:pPr>
            <a:endParaRPr lang="en-US" sz="1400">
              <a:latin typeface="Arial"/>
              <a:cs typeface="Arial"/>
            </a:endParaRPr>
          </a:p>
          <a:p>
            <a:pPr marL="685800" lvl="1" indent="-228600">
              <a:spcBef>
                <a:spcPct val="20000"/>
              </a:spcBef>
              <a:buSzPct val="80000"/>
              <a:buFont typeface="Wingdings" pitchFamily="-106" charset="2"/>
              <a:buChar char="Ø"/>
              <a:defRPr/>
            </a:pPr>
            <a:endParaRPr lang="en-US" sz="1400">
              <a:solidFill>
                <a:srgbClr val="000000"/>
              </a:solidFill>
              <a:latin typeface="Arial"/>
              <a:ea typeface="Calibri" pitchFamily="-106" charset="0"/>
              <a:cs typeface="Arial"/>
            </a:endParaRPr>
          </a:p>
          <a:p>
            <a:pPr marL="228600" indent="-228600">
              <a:spcBef>
                <a:spcPct val="20000"/>
              </a:spcBef>
              <a:buSzPct val="80000"/>
              <a:buFont typeface="Wingdings" pitchFamily="-106" charset="2"/>
              <a:buChar char="Ø"/>
              <a:defRPr/>
            </a:pPr>
            <a:endParaRPr lang="en-US" sz="1400">
              <a:solidFill>
                <a:srgbClr val="000000"/>
              </a:solidFill>
              <a:latin typeface="Calibri" pitchFamily="-106" charset="0"/>
              <a:ea typeface="Calibri" pitchFamily="-106" charset="0"/>
              <a:cs typeface="Calibri" pitchFamily="-106"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EUM_template_v03">
  <a:themeElements>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fontScheme name="4_EUM_template_v03">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lnDef>
  </a:objectDefaults>
  <a:extraClrSchemeLst>
    <a:extraClrScheme>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clrMap bg1="lt1" tx1="dk1" bg2="lt2" tx2="dk2" accent1="accent1" accent2="accent2" accent3="accent3" accent4="accent4" accent5="accent5" accent6="accent6" hlink="hlink" folHlink="folHlink"/>
    </a:extraClrScheme>
    <a:extraClrScheme>
      <a:clrScheme name="1_EUM_template_v03 2">
        <a:dk1>
          <a:srgbClr val="002569"/>
        </a:dk1>
        <a:lt1>
          <a:srgbClr val="FFFFFF"/>
        </a:lt1>
        <a:dk2>
          <a:srgbClr val="002569"/>
        </a:dk2>
        <a:lt2>
          <a:srgbClr val="5F758D"/>
        </a:lt2>
        <a:accent1>
          <a:srgbClr val="F6D0A9"/>
        </a:accent1>
        <a:accent2>
          <a:srgbClr val="EBCAE3"/>
        </a:accent2>
        <a:accent3>
          <a:srgbClr val="FFFFFF"/>
        </a:accent3>
        <a:accent4>
          <a:srgbClr val="001E59"/>
        </a:accent4>
        <a:accent5>
          <a:srgbClr val="FAE4D1"/>
        </a:accent5>
        <a:accent6>
          <a:srgbClr val="D5B7CE"/>
        </a:accent6>
        <a:hlink>
          <a:srgbClr val="4E2029"/>
        </a:hlink>
        <a:folHlink>
          <a:srgbClr val="423B69"/>
        </a:folHlink>
      </a:clrScheme>
      <a:clrMap bg1="lt1" tx1="dk1" bg2="lt2" tx2="dk2" accent1="accent1" accent2="accent2" accent3="accent3" accent4="accent4" accent5="accent5" accent6="accent6" hlink="hlink" folHlink="folHlink"/>
    </a:extraClrScheme>
    <a:extraClrScheme>
      <a:clrScheme name="1_EUM_template_v03 3">
        <a:dk1>
          <a:srgbClr val="002569"/>
        </a:dk1>
        <a:lt1>
          <a:srgbClr val="FFFFFF"/>
        </a:lt1>
        <a:dk2>
          <a:srgbClr val="002569"/>
        </a:dk2>
        <a:lt2>
          <a:srgbClr val="5F758D"/>
        </a:lt2>
        <a:accent1>
          <a:srgbClr val="5B97B1"/>
        </a:accent1>
        <a:accent2>
          <a:srgbClr val="F39600"/>
        </a:accent2>
        <a:accent3>
          <a:srgbClr val="FFFFFF"/>
        </a:accent3>
        <a:accent4>
          <a:srgbClr val="001E59"/>
        </a:accent4>
        <a:accent5>
          <a:srgbClr val="B5C9D5"/>
        </a:accent5>
        <a:accent6>
          <a:srgbClr val="DC8700"/>
        </a:accent6>
        <a:hlink>
          <a:srgbClr val="FFE4AE"/>
        </a:hlink>
        <a:folHlink>
          <a:srgbClr val="002A3D"/>
        </a:folHlink>
      </a:clrScheme>
      <a:clrMap bg1="lt1" tx1="dk1" bg2="lt2" tx2="dk2" accent1="accent1" accent2="accent2" accent3="accent3" accent4="accent4" accent5="accent5" accent6="accent6" hlink="hlink" folHlink="folHlink"/>
    </a:extraClrScheme>
    <a:extraClrScheme>
      <a:clrScheme name="1_EUM_template_v03 4">
        <a:dk1>
          <a:srgbClr val="002569"/>
        </a:dk1>
        <a:lt1>
          <a:srgbClr val="FFFFFF"/>
        </a:lt1>
        <a:dk2>
          <a:srgbClr val="002569"/>
        </a:dk2>
        <a:lt2>
          <a:srgbClr val="5F758D"/>
        </a:lt2>
        <a:accent1>
          <a:srgbClr val="003F80"/>
        </a:accent1>
        <a:accent2>
          <a:srgbClr val="BDD7EE"/>
        </a:accent2>
        <a:accent3>
          <a:srgbClr val="FFFFFF"/>
        </a:accent3>
        <a:accent4>
          <a:srgbClr val="001E59"/>
        </a:accent4>
        <a:accent5>
          <a:srgbClr val="AAAFC0"/>
        </a:accent5>
        <a:accent6>
          <a:srgbClr val="ABC3D8"/>
        </a:accent6>
        <a:hlink>
          <a:srgbClr val="FFD350"/>
        </a:hlink>
        <a:folHlink>
          <a:srgbClr val="EB6F3F"/>
        </a:folHlink>
      </a:clrScheme>
      <a:clrMap bg1="lt1" tx1="dk1" bg2="lt2" tx2="dk2" accent1="accent1" accent2="accent2" accent3="accent3" accent4="accent4" accent5="accent5" accent6="accent6" hlink="hlink" folHlink="folHlink"/>
    </a:extraClrScheme>
    <a:extraClrScheme>
      <a:clrScheme name="1_EUM_template_v03 5">
        <a:dk1>
          <a:srgbClr val="002569"/>
        </a:dk1>
        <a:lt1>
          <a:srgbClr val="FFFFFF"/>
        </a:lt1>
        <a:dk2>
          <a:srgbClr val="002569"/>
        </a:dk2>
        <a:lt2>
          <a:srgbClr val="5F758D"/>
        </a:lt2>
        <a:accent1>
          <a:srgbClr val="C75B12"/>
        </a:accent1>
        <a:accent2>
          <a:srgbClr val="003359"/>
        </a:accent2>
        <a:accent3>
          <a:srgbClr val="FFFFFF"/>
        </a:accent3>
        <a:accent4>
          <a:srgbClr val="001E59"/>
        </a:accent4>
        <a:accent5>
          <a:srgbClr val="E0B5AA"/>
        </a:accent5>
        <a:accent6>
          <a:srgbClr val="002D50"/>
        </a:accent6>
        <a:hlink>
          <a:srgbClr val="92A2BD"/>
        </a:hlink>
        <a:folHlink>
          <a:srgbClr val="C7B37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565</TotalTime>
  <Words>2738</Words>
  <Application>Microsoft Macintosh PowerPoint</Application>
  <PresentationFormat>On-screen Show (4:3)</PresentationFormat>
  <Paragraphs>307</Paragraphs>
  <Slides>21</Slides>
  <Notes>11</Notes>
  <HiddenSlides>0</HiddenSlides>
  <MMClips>0</MMClips>
  <ScaleCrop>false</ScaleCrop>
  <HeadingPairs>
    <vt:vector size="4" baseType="variant">
      <vt:variant>
        <vt:lpstr>Design Template</vt:lpstr>
      </vt:variant>
      <vt:variant>
        <vt:i4>2</vt:i4>
      </vt:variant>
      <vt:variant>
        <vt:lpstr>Slide Titles</vt:lpstr>
      </vt:variant>
      <vt:variant>
        <vt:i4>21</vt:i4>
      </vt:variant>
    </vt:vector>
  </HeadingPairs>
  <TitlesOfParts>
    <vt:vector size="23" baseType="lpstr">
      <vt:lpstr>Office Theme</vt:lpstr>
      <vt:lpstr>4_EUM_template_v03</vt:lpstr>
      <vt:lpstr>Annual Report on  CEOS Implementation of the GEOSS Space Segment</vt:lpstr>
      <vt:lpstr>Slide 2</vt:lpstr>
      <vt:lpstr>Slide 3</vt:lpstr>
      <vt:lpstr>Slide 4</vt:lpstr>
      <vt:lpstr>Slide 5</vt:lpstr>
      <vt:lpstr>Slide 6</vt:lpstr>
      <vt:lpstr>Slide 7</vt:lpstr>
      <vt:lpstr>Slide 8</vt:lpstr>
      <vt:lpstr>Slide 9</vt:lpstr>
      <vt:lpstr>Slide 10</vt:lpstr>
      <vt:lpstr>Part 3: CEOS Constellations</vt:lpstr>
      <vt:lpstr>SIT approach to VCs in 2012</vt:lpstr>
      <vt:lpstr>Our VCs</vt:lpstr>
      <vt:lpstr>Ocean Surface Topography</vt:lpstr>
      <vt:lpstr>Ocean Surface Vector Winds</vt:lpstr>
      <vt:lpstr>Ocean Colour Radiometry</vt:lpstr>
      <vt:lpstr>Sea Surface Temperature</vt:lpstr>
      <vt:lpstr>Land Surface Imaging</vt:lpstr>
      <vt:lpstr>Precipitation</vt:lpstr>
      <vt:lpstr>Atmospheric Composition</vt:lpstr>
      <vt:lpstr>Common issues - discuss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Brian Killough</cp:lastModifiedBy>
  <cp:revision>50</cp:revision>
  <dcterms:created xsi:type="dcterms:W3CDTF">2012-10-19T13:22:47Z</dcterms:created>
  <dcterms:modified xsi:type="dcterms:W3CDTF">2012-10-19T13:24:38Z</dcterms:modified>
</cp:coreProperties>
</file>