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60" r:id="rId4"/>
    <p:sldId id="258" r:id="rId5"/>
    <p:sldId id="265" r:id="rId6"/>
    <p:sldId id="271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0650" autoAdjust="0"/>
  </p:normalViewPr>
  <p:slideViewPr>
    <p:cSldViewPr>
      <p:cViewPr>
        <p:scale>
          <a:sx n="68" d="100"/>
          <a:sy n="68" d="100"/>
        </p:scale>
        <p:origin x="-104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7B659-EE71-44F3-89BD-2B91659E97CC}" type="datetimeFigureOut">
              <a:rPr lang="en-GB" smtClean="0"/>
              <a:pPr/>
              <a:t>25/10/2012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69AC0-D50E-457A-8D59-54ACB7168D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2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CEOS Meetings that are not specific to a WG, VC, project, .. and that are attended by representatives of the various  CEOS entities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9AC0-D50E-457A-8D59-54ACB7168D1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12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icture1.jp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2" descr="C:\Users\ipetitev\Pictures\ESA logo\logotype_files\logo_standard_2col.gi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644" y="15875"/>
            <a:ext cx="1363356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37325"/>
            <a:ext cx="3886200" cy="365125"/>
          </a:xfrm>
        </p:spPr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569075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>
            <a:lvl1pPr>
              <a:defRPr sz="3200" b="1" i="0" baseline="0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3.JPG"/>
          <p:cNvPicPr>
            <a:picLocks noChangeAspect="1"/>
          </p:cNvPicPr>
          <p:nvPr/>
        </p:nvPicPr>
        <p:blipFill>
          <a:blip r:embed="rId2" cstate="print"/>
          <a:srcRect l="1639" b="9294"/>
          <a:stretch>
            <a:fillRect/>
          </a:stretch>
        </p:blipFill>
        <p:spPr>
          <a:xfrm>
            <a:off x="-64477" y="0"/>
            <a:ext cx="9144000" cy="6858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6705600" cy="16002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CEOS Self-Study Implementation Initiative </a:t>
            </a:r>
            <a:endParaRPr lang="en-US" sz="4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43"/>
          <p:cNvSpPr txBox="1">
            <a:spLocks noChangeArrowheads="1"/>
          </p:cNvSpPr>
          <p:nvPr/>
        </p:nvSpPr>
        <p:spPr>
          <a:xfrm>
            <a:off x="533400" y="2457156"/>
            <a:ext cx="7886699" cy="9718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altLang="ja-JP" sz="32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Common </a:t>
            </a:r>
            <a:r>
              <a:rPr lang="en-US" altLang="ja-JP" sz="3200" b="1" dirty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Understanding of Major Meetings </a:t>
            </a:r>
            <a:endParaRPr kumimoji="0" lang="en-GB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</a:endParaRPr>
          </a:p>
        </p:txBody>
      </p:sp>
      <p:sp>
        <p:nvSpPr>
          <p:cNvPr id="15" name="Rectangle 43"/>
          <p:cNvSpPr txBox="1">
            <a:spLocks noChangeArrowheads="1"/>
          </p:cNvSpPr>
          <p:nvPr/>
        </p:nvSpPr>
        <p:spPr>
          <a:xfrm>
            <a:off x="2057400" y="3429000"/>
            <a:ext cx="4826977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altLang="ja-JP" sz="2400" i="1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“Major Meetings”  Team</a:t>
            </a:r>
            <a:endParaRPr kumimoji="0" lang="en-GB" altLang="ja-JP" sz="24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</a:endParaRPr>
          </a:p>
        </p:txBody>
      </p:sp>
      <p:pic>
        <p:nvPicPr>
          <p:cNvPr id="1026" name="Picture 2" descr="C:\Users\ipetitev\Pictures\ESA logo\logotype_files\logo_standard_2col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71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724400" cy="365125"/>
          </a:xfrm>
        </p:spPr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04800" y="1600200"/>
            <a:ext cx="8610600" cy="4419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“</a:t>
            </a:r>
            <a:r>
              <a:rPr lang="en-US" b="1" i="1" dirty="0"/>
              <a:t>Develop </a:t>
            </a:r>
            <a:r>
              <a:rPr lang="en-US" b="1" i="1" dirty="0" smtClean="0"/>
              <a:t>coordinated </a:t>
            </a:r>
            <a:r>
              <a:rPr lang="en-US" b="1" i="1" dirty="0"/>
              <a:t>objectives and formats </a:t>
            </a:r>
            <a:r>
              <a:rPr lang="en-US" i="1" dirty="0"/>
              <a:t>for the CEOS Plenary meeting, SIT meeting(s), and SEC </a:t>
            </a:r>
            <a:r>
              <a:rPr lang="en-US" i="1" dirty="0" err="1"/>
              <a:t>telecons</a:t>
            </a:r>
            <a:r>
              <a:rPr lang="en-US" i="1" dirty="0"/>
              <a:t> </a:t>
            </a:r>
            <a:r>
              <a:rPr lang="en-US" b="1" i="1" dirty="0"/>
              <a:t>to encourage discussion and decision-making</a:t>
            </a:r>
            <a:r>
              <a:rPr lang="en-US" i="1" dirty="0"/>
              <a:t>. </a:t>
            </a:r>
            <a:endParaRPr lang="en-US" i="1" dirty="0" smtClean="0"/>
          </a:p>
          <a:p>
            <a:pPr marL="0" indent="0">
              <a:buNone/>
            </a:pPr>
            <a:endParaRPr lang="en-US" i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b="1" i="1" dirty="0" smtClean="0"/>
              <a:t>Balance </a:t>
            </a:r>
            <a:r>
              <a:rPr lang="en-US" b="1" i="1" dirty="0"/>
              <a:t>reporting with strategic discussions </a:t>
            </a:r>
            <a:r>
              <a:rPr lang="en-US" i="1" dirty="0"/>
              <a:t>that engage and utilize participation from all CEOS functional groups.” </a:t>
            </a:r>
            <a:endParaRPr lang="en-GB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CSS Key Recommendation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029200"/>
          </a:xfrm>
        </p:spPr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en-US" sz="2800" b="1" dirty="0"/>
              <a:t>Objectives:</a:t>
            </a:r>
          </a:p>
          <a:p>
            <a:pPr lvl="1"/>
            <a:r>
              <a:rPr lang="en-US" sz="2400" dirty="0" smtClean="0"/>
              <a:t>Not always clear definition of the </a:t>
            </a:r>
            <a:r>
              <a:rPr lang="en-US" sz="2400" dirty="0"/>
              <a:t>purpose, main objective(s), and participating audience for each meeting on the CEOS annual calendar</a:t>
            </a:r>
            <a:r>
              <a:rPr lang="en-US" sz="2400"/>
              <a:t>. </a:t>
            </a:r>
            <a:r>
              <a:rPr lang="en-US" sz="2400" smtClean="0"/>
              <a:t>   Not </a:t>
            </a:r>
            <a:r>
              <a:rPr lang="en-US" sz="2400" dirty="0"/>
              <a:t>always clear distinction between the objectives &amp; expected outcomes of the Plenary and those of the SIT meetings.</a:t>
            </a:r>
          </a:p>
          <a:p>
            <a:pPr marL="57150" indent="0">
              <a:buNone/>
            </a:pPr>
            <a:r>
              <a:rPr lang="en-GB" sz="3200" b="1" dirty="0" smtClean="0"/>
              <a:t>Agenda: </a:t>
            </a:r>
            <a:endParaRPr lang="en-US" sz="2400" dirty="0" smtClean="0"/>
          </a:p>
          <a:p>
            <a:pPr lvl="1"/>
            <a:r>
              <a:rPr lang="en-US" sz="2400" dirty="0" smtClean="0"/>
              <a:t>Not always clear distinction between </a:t>
            </a:r>
            <a:r>
              <a:rPr lang="en-US" sz="2400" dirty="0"/>
              <a:t>the </a:t>
            </a:r>
            <a:r>
              <a:rPr lang="en-US" sz="2400" u="sng" dirty="0"/>
              <a:t>purpose</a:t>
            </a:r>
            <a:r>
              <a:rPr lang="en-US" sz="2400" dirty="0"/>
              <a:t> or reason for having each meeting (what it seeks to accomplish overall) AND outcomes (i.e., actions and decisions) that result from its discussions. </a:t>
            </a:r>
          </a:p>
          <a:p>
            <a:pPr lvl="1"/>
            <a:r>
              <a:rPr lang="en-US" sz="2400" dirty="0" smtClean="0"/>
              <a:t>Redundancy between SIT Tech. workshop and Plenary meeting.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/>
              <a:t>of </a:t>
            </a:r>
            <a:r>
              <a:rPr lang="en-US" sz="2400" dirty="0" smtClean="0"/>
              <a:t>SIT and Plenary meetings </a:t>
            </a:r>
            <a:r>
              <a:rPr lang="en-US" sz="2400" dirty="0"/>
              <a:t>for routine, redundant reporting </a:t>
            </a:r>
            <a:r>
              <a:rPr lang="en-US" sz="2400" dirty="0" smtClean="0"/>
              <a:t>is a </a:t>
            </a:r>
            <a:r>
              <a:rPr lang="en-US" sz="2400" dirty="0"/>
              <a:t>missed opportunity to make progress on issues of strategic relevance</a:t>
            </a:r>
            <a:r>
              <a:rPr lang="en-US" sz="2400" dirty="0" smtClean="0"/>
              <a:t>.</a:t>
            </a:r>
            <a:r>
              <a:rPr lang="en-US" sz="2400" dirty="0" smtClean="0">
                <a:solidFill>
                  <a:srgbClr val="365F91"/>
                </a:solidFill>
                <a:latin typeface="TimesNewRomanPSMT"/>
              </a:rPr>
              <a:t> </a:t>
            </a:r>
          </a:p>
          <a:p>
            <a:pPr marL="57150" indent="0">
              <a:buNone/>
            </a:pPr>
            <a:r>
              <a:rPr lang="en-US" sz="2800" b="1" dirty="0" smtClean="0"/>
              <a:t>Frequency &amp; Timing: </a:t>
            </a:r>
          </a:p>
          <a:p>
            <a:pPr lvl="1"/>
            <a:r>
              <a:rPr lang="en-US" sz="2400" dirty="0" smtClean="0"/>
              <a:t>OK in </a:t>
            </a:r>
            <a:r>
              <a:rPr lang="en-US" sz="2400" dirty="0"/>
              <a:t>general </a:t>
            </a:r>
            <a:r>
              <a:rPr lang="en-US" sz="2400" dirty="0" smtClean="0"/>
              <a:t>except </a:t>
            </a:r>
            <a:r>
              <a:rPr lang="en-US" sz="2400" dirty="0"/>
              <a:t>that </a:t>
            </a:r>
            <a:r>
              <a:rPr lang="en-US" sz="2400" dirty="0" smtClean="0"/>
              <a:t>some critical discussions take place only every 6 months (at Spring SIT or Autumn Plenary), delaying some key decisions.</a:t>
            </a:r>
            <a:endParaRPr lang="en-US" sz="2400" dirty="0"/>
          </a:p>
          <a:p>
            <a:pPr marL="57150" indent="0">
              <a:buNone/>
            </a:pPr>
            <a:r>
              <a:rPr lang="en-US" sz="2800" b="1" dirty="0" smtClean="0"/>
              <a:t>Format:</a:t>
            </a:r>
          </a:p>
          <a:p>
            <a:pPr marL="914400" lvl="1" indent="-457200"/>
            <a:r>
              <a:rPr lang="en-US" sz="2400" dirty="0" smtClean="0"/>
              <a:t>Physical presence at all major meetings (except SEC </a:t>
            </a:r>
            <a:r>
              <a:rPr lang="en-US" sz="2400" dirty="0" err="1" smtClean="0"/>
              <a:t>telecons</a:t>
            </a:r>
            <a:r>
              <a:rPr lang="en-US" sz="2400" dirty="0" smtClean="0"/>
              <a:t>) might cause financial difficulties for some Agencies.</a:t>
            </a:r>
          </a:p>
          <a:p>
            <a:pPr marL="914400" lvl="1" indent="-457200"/>
            <a:endParaRPr lang="en-US" sz="2400" dirty="0"/>
          </a:p>
          <a:p>
            <a:endParaRPr lang="en-GB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Detailed CSS Findings and … </a:t>
            </a:r>
            <a:br>
              <a:rPr lang="en-GB" dirty="0" smtClean="0"/>
            </a:br>
            <a:r>
              <a:rPr lang="en-GB" dirty="0" smtClean="0"/>
              <a:t>a few Additional Ones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6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95400" y="2124670"/>
            <a:ext cx="64008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Major CEOS Meetings:</a:t>
            </a:r>
          </a:p>
          <a:p>
            <a:endParaRPr lang="en-US" sz="2400" dirty="0" smtClean="0"/>
          </a:p>
          <a:p>
            <a:pPr marL="342900" indent="-342900">
              <a:buFontTx/>
              <a:buChar char="-"/>
            </a:pPr>
            <a:r>
              <a:rPr lang="en-US" sz="2400" dirty="0"/>
              <a:t>N</a:t>
            </a:r>
            <a:r>
              <a:rPr lang="en-US" sz="2400" dirty="0" smtClean="0"/>
              <a:t>ot </a:t>
            </a:r>
            <a:r>
              <a:rPr lang="en-US" sz="2400" dirty="0"/>
              <a:t>specific to a WG, VC, project, .. </a:t>
            </a:r>
            <a:endParaRPr lang="en-US" sz="2400" dirty="0" smtClean="0"/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Participants  from  across various  </a:t>
            </a:r>
            <a:r>
              <a:rPr lang="en-US" sz="2400" dirty="0"/>
              <a:t>CEOS entities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Major CEOS Meetings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516520"/>
              </p:ext>
            </p:extLst>
          </p:nvPr>
        </p:nvGraphicFramePr>
        <p:xfrm>
          <a:off x="457200" y="1447800"/>
          <a:ext cx="8077200" cy="5221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104"/>
                <a:gridCol w="1899415"/>
                <a:gridCol w="3549681"/>
              </a:tblGrid>
              <a:tr h="287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WHEN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ATTENDANCE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0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CEOS GEO Actions </a:t>
                      </a:r>
                      <a:r>
                        <a:rPr lang="en-US" sz="1400" dirty="0" smtClean="0">
                          <a:effectLst/>
                        </a:rPr>
                        <a:t>Workshop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January-February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Physical attendance by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mainly  technical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experts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&amp;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scientists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few CEOS Principals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CEOS Principals are invited but not required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40-50 participants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Strategic Implementation  Team Meeting (SIT) 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March-April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Physical attendance by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mainly CEOS Principals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or their designees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supported by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technical experts &amp; scientists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60-70 participants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Preceded 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followed b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optional side-meetings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SIT Technical Workshop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September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Physical attendance by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mainly technical experts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&amp;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scientists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CEOS Principals are invited but not required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40-50 participants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Preceded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or followed by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optional side-meetings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8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CEOS Plenary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October-November (before GEO Plenary)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Physical attendance by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mainly CEOS Principals 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supported by a few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technical experts &amp; scientists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60-70 participants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Preceded by optional side-meetings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CEOS Secretariat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Monthly 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Mostly teleconferences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CEOS Secretariat representatives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0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US" b="1" dirty="0" smtClean="0"/>
              <a:t>Current CSSII </a:t>
            </a:r>
            <a:r>
              <a:rPr lang="en-US" b="1" dirty="0"/>
              <a:t>Team:</a:t>
            </a:r>
            <a:r>
              <a:rPr lang="en-US" dirty="0"/>
              <a:t>	</a:t>
            </a:r>
            <a:endParaRPr lang="en-US" dirty="0" smtClean="0"/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b="1" dirty="0" smtClean="0"/>
          </a:p>
          <a:p>
            <a:pPr marL="57150" indent="0">
              <a:buNone/>
            </a:pPr>
            <a:endParaRPr lang="en-US" b="1" dirty="0" smtClean="0"/>
          </a:p>
          <a:p>
            <a:pPr marL="57150" indent="0">
              <a:buNone/>
            </a:pPr>
            <a:endParaRPr lang="en-US" sz="2100" b="1" dirty="0"/>
          </a:p>
          <a:p>
            <a:pPr marL="57150" indent="0">
              <a:buNone/>
            </a:pPr>
            <a:r>
              <a:rPr lang="en-US" b="1" dirty="0" smtClean="0"/>
              <a:t>Call for new team members </a:t>
            </a:r>
            <a:endParaRPr lang="en-US" dirty="0" smtClean="0"/>
          </a:p>
          <a:p>
            <a:pPr marL="514350" indent="-457200"/>
            <a:r>
              <a:rPr lang="en-US" dirty="0" smtClean="0"/>
              <a:t>fresh minds </a:t>
            </a:r>
          </a:p>
          <a:p>
            <a:pPr marL="514350" indent="-457200"/>
            <a:r>
              <a:rPr lang="en-US" dirty="0" smtClean="0"/>
              <a:t>ready to participate actively to the team’s work, e.g., provision of written inputs for final report.</a:t>
            </a:r>
            <a:endParaRPr lang="en-US" dirty="0"/>
          </a:p>
          <a:p>
            <a:endParaRPr lang="en-GB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Team Members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83970"/>
              </p:ext>
            </p:extLst>
          </p:nvPr>
        </p:nvGraphicFramePr>
        <p:xfrm>
          <a:off x="685800" y="1930400"/>
          <a:ext cx="8153400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971800"/>
                <a:gridCol w="3657600"/>
              </a:tblGrid>
              <a:tr h="1422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AGENCY</a:t>
                      </a:r>
                      <a:r>
                        <a:rPr lang="en-GB" baseline="0" dirty="0" smtClean="0"/>
                        <a:t> , FUNCTION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Co-leads: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Ivan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Petiteville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ESA, ex-CEO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Tim Stryker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USGS, future ex-CEO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Members</a:t>
                      </a:r>
                      <a:r>
                        <a:rPr lang="en-US" dirty="0" smtClean="0"/>
                        <a:t>: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Marcía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Alvarenga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Julio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Dalge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both INPE and ex-CEOS Chair team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Jacob Sutherland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NOAA, </a:t>
                      </a:r>
                      <a:r>
                        <a:rPr lang="en-US" sz="1800" i="1" dirty="0" err="1" smtClean="0"/>
                        <a:t>WGCapD</a:t>
                      </a:r>
                      <a:r>
                        <a:rPr lang="en-US" sz="1800" i="1" dirty="0" smtClean="0"/>
                        <a:t> vice-Chair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Christine McMahon-</a:t>
                      </a:r>
                      <a:r>
                        <a:rPr lang="en-GB" sz="18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Bognar</a:t>
                      </a:r>
                      <a:endParaRPr lang="en-GB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NASA, SIT Team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722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3058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Brainstorming has started just after SIT Technical workshop</a:t>
            </a:r>
          </a:p>
          <a:p>
            <a:r>
              <a:rPr lang="en-GB" sz="2400" i="1" dirty="0" smtClean="0"/>
              <a:t>exchange </a:t>
            </a:r>
            <a:r>
              <a:rPr lang="en-GB" sz="2400" i="1" dirty="0"/>
              <a:t>of mails, 2 </a:t>
            </a:r>
            <a:r>
              <a:rPr lang="en-GB" sz="2400" i="1" dirty="0" err="1"/>
              <a:t>telecons</a:t>
            </a:r>
            <a:r>
              <a:rPr lang="en-GB" sz="2400" i="1" dirty="0"/>
              <a:t> incl. with SIT </a:t>
            </a:r>
            <a:r>
              <a:rPr lang="en-GB" sz="2400" i="1" dirty="0" smtClean="0"/>
              <a:t>team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>
                <a:solidFill>
                  <a:schemeClr val="accent1"/>
                </a:solidFill>
              </a:rPr>
              <a:t>Some preliminary ideas </a:t>
            </a:r>
            <a:r>
              <a:rPr lang="en-GB" sz="2800" dirty="0" smtClean="0">
                <a:solidFill>
                  <a:schemeClr val="accent1"/>
                </a:solidFill>
              </a:rPr>
              <a:t>suggested… 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Achievements</a:t>
            </a:r>
            <a:endParaRPr lang="en-GB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228600" y="3733800"/>
            <a:ext cx="64389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800" dirty="0" smtClean="0">
                <a:solidFill>
                  <a:schemeClr val="accent1"/>
                </a:solidFill>
              </a:rPr>
              <a:t>CEOS meetings have been shaped through an iterative process during almost 30 years: </a:t>
            </a:r>
          </a:p>
          <a:p>
            <a:pPr marL="0" indent="0">
              <a:buFont typeface="Arial" pitchFamily="34" charset="0"/>
              <a:buNone/>
            </a:pPr>
            <a:r>
              <a:rPr lang="en-GB" sz="2800" dirty="0" smtClean="0"/>
              <a:t>      </a:t>
            </a:r>
            <a:r>
              <a:rPr lang="en-GB" sz="2800" dirty="0" smtClean="0">
                <a:solidFill>
                  <a:srgbClr val="FF0000"/>
                </a:solidFill>
              </a:rPr>
              <a:t>Current situation cannot be so bad !!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686050"/>
            <a:ext cx="251460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1"/>
          <p:cNvSpPr txBox="1">
            <a:spLocks/>
          </p:cNvSpPr>
          <p:nvPr/>
        </p:nvSpPr>
        <p:spPr>
          <a:xfrm>
            <a:off x="342900" y="5638800"/>
            <a:ext cx="64389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revolutionary ideas but rather appropriate adjustments .. </a:t>
            </a:r>
          </a:p>
          <a:p>
            <a:pPr marL="0" indent="0">
              <a:buFont typeface="Arial" pitchFamily="34" charset="0"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9360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Additional thinking </a:t>
            </a:r>
            <a:r>
              <a:rPr lang="en-GB" dirty="0"/>
              <a:t>is </a:t>
            </a:r>
            <a:r>
              <a:rPr lang="en-GB" dirty="0" smtClean="0"/>
              <a:t>needed in the coming weeks..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Presentation of preliminary recommendations in January 2013  to a limited CEOS audience (e.g., CEOS Secretariat)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Consolidation and final presentation to the CEOS Principals, at the SIT-28 meeting (Spring 2013)</a:t>
            </a:r>
            <a:endParaRPr lang="en-GB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Post-Plenary </a:t>
            </a:r>
            <a:r>
              <a:rPr lang="en-US" dirty="0"/>
              <a:t>Timeline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613525"/>
            <a:ext cx="3886200" cy="365125"/>
          </a:xfrm>
        </p:spPr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Still further thinking required ..</a:t>
            </a:r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20566" y="4917831"/>
            <a:ext cx="7618634" cy="1787769"/>
            <a:chOff x="1220566" y="4841631"/>
            <a:chExt cx="7618634" cy="17877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2" name="Group 11"/>
            <p:cNvGrpSpPr/>
            <p:nvPr/>
          </p:nvGrpSpPr>
          <p:grpSpPr>
            <a:xfrm>
              <a:off x="4419600" y="4841631"/>
              <a:ext cx="4419600" cy="1787769"/>
              <a:chOff x="152400" y="4475029"/>
              <a:chExt cx="4419600" cy="2001971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228600" y="4475029"/>
                <a:ext cx="4343400" cy="2001971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100" name="Picture 4" descr="C:\Users\ipetitev\Desktop\sinatra_stamp_narrowweb__300x455,0[1]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6801" y="4568343"/>
                <a:ext cx="1144522" cy="17353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152400" y="4568343"/>
                <a:ext cx="3302507" cy="148200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chemeClr val="bg1">
                        <a:lumMod val="75000"/>
                      </a:schemeClr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Frank Sinatra</a:t>
                </a:r>
              </a:p>
              <a:p>
                <a:endParaRPr lang="en-GB" sz="24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  <a:p>
                <a:r>
                  <a:rPr lang="en-GB" sz="2400" b="1" i="1" dirty="0" smtClean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Do-be-do-be-do </a:t>
                </a:r>
                <a:endParaRPr lang="en-GB" sz="2400" b="1" i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20" name="Striped Right Arrow 19"/>
            <p:cNvSpPr/>
            <p:nvPr/>
          </p:nvSpPr>
          <p:spPr>
            <a:xfrm rot="1948345">
              <a:off x="3147153" y="5093045"/>
              <a:ext cx="1158454" cy="762000"/>
            </a:xfrm>
            <a:prstGeom prst="striped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20566" y="5690163"/>
              <a:ext cx="2505814" cy="584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GB" sz="3200" b="1" dirty="0" smtClean="0"/>
                <a:t>2300 years !!!</a:t>
              </a:r>
              <a:endParaRPr lang="en-GB" sz="3200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33400" y="3029084"/>
            <a:ext cx="7392959" cy="1741855"/>
            <a:chOff x="533400" y="3029084"/>
            <a:chExt cx="7392959" cy="1741855"/>
          </a:xfrm>
        </p:grpSpPr>
        <p:grpSp>
          <p:nvGrpSpPr>
            <p:cNvPr id="18" name="Group 17"/>
            <p:cNvGrpSpPr/>
            <p:nvPr/>
          </p:nvGrpSpPr>
          <p:grpSpPr>
            <a:xfrm>
              <a:off x="533400" y="3029084"/>
              <a:ext cx="7392959" cy="1741855"/>
              <a:chOff x="533400" y="3064360"/>
              <a:chExt cx="6441801" cy="200848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9" name="Group 8"/>
              <p:cNvGrpSpPr/>
              <p:nvPr/>
            </p:nvGrpSpPr>
            <p:grpSpPr>
              <a:xfrm>
                <a:off x="2810955" y="3064360"/>
                <a:ext cx="4164246" cy="2008489"/>
                <a:chOff x="5325555" y="2757133"/>
                <a:chExt cx="4164246" cy="2219635"/>
              </a:xfrm>
            </p:grpSpPr>
            <p:sp>
              <p:nvSpPr>
                <p:cNvPr id="13" name="Rounded Rectangle 12"/>
                <p:cNvSpPr/>
                <p:nvPr/>
              </p:nvSpPr>
              <p:spPr>
                <a:xfrm>
                  <a:off x="5325555" y="2757133"/>
                  <a:ext cx="4164246" cy="2219635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6911583" y="2895600"/>
                  <a:ext cx="2476744" cy="168645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3200" b="1" dirty="0" smtClean="0">
                      <a:solidFill>
                        <a:schemeClr val="bg1">
                          <a:lumMod val="75000"/>
                        </a:schemeClr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Plato</a:t>
                  </a:r>
                  <a:endParaRPr lang="en-GB" sz="2400" b="1" dirty="0" smtClean="0">
                    <a:solidFill>
                      <a:schemeClr val="bg1">
                        <a:lumMod val="75000"/>
                      </a:schemeClr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  <a:p>
                  <a:endParaRPr lang="en-GB" sz="2400" b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  <a:p>
                  <a:r>
                    <a:rPr lang="en-GB" sz="2400" b="1" i="1" dirty="0" smtClean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To be is to do ..</a:t>
                  </a:r>
                  <a:endParaRPr lang="en-GB" sz="2400" b="1" i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</p:grpSp>
          <p:sp>
            <p:nvSpPr>
              <p:cNvPr id="16" name="Striped Right Arrow 15"/>
              <p:cNvSpPr/>
              <p:nvPr/>
            </p:nvSpPr>
            <p:spPr>
              <a:xfrm rot="1948345">
                <a:off x="1356146" y="3352800"/>
                <a:ext cx="1158454" cy="762000"/>
              </a:xfrm>
              <a:prstGeom prst="stripedRightArrow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33400" y="4038600"/>
                <a:ext cx="2016899" cy="58477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 smtClean="0"/>
                  <a:t>50 years …</a:t>
                </a:r>
                <a:endParaRPr lang="en-GB" sz="3200" b="1" dirty="0"/>
              </a:p>
            </p:txBody>
          </p:sp>
        </p:grpSp>
        <p:pic>
          <p:nvPicPr>
            <p:cNvPr id="1028" name="Picture 4" descr="https://encrypted-tbn2.gstatic.com/images?q=tbn:ANd9GcT_eS3cESebpnYoqbhJ2JAqFsppucVl9oGdA4hiKAmOAJZkWy3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715" y="3117331"/>
              <a:ext cx="1254821" cy="1519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-533400" y="762000"/>
            <a:ext cx="6934200" cy="2211993"/>
            <a:chOff x="-533400" y="838200"/>
            <a:chExt cx="6934200" cy="2211993"/>
          </a:xfrm>
        </p:grpSpPr>
        <p:grpSp>
          <p:nvGrpSpPr>
            <p:cNvPr id="2" name="Group 1"/>
            <p:cNvGrpSpPr/>
            <p:nvPr/>
          </p:nvGrpSpPr>
          <p:grpSpPr>
            <a:xfrm>
              <a:off x="-533400" y="838200"/>
              <a:ext cx="6934200" cy="2211993"/>
              <a:chOff x="-685800" y="838200"/>
              <a:chExt cx="6934200" cy="2211993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-685800" y="838200"/>
                <a:ext cx="6934200" cy="2211993"/>
                <a:chOff x="-685800" y="838200"/>
                <a:chExt cx="6934200" cy="2211993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-685800" y="838200"/>
                  <a:ext cx="6934200" cy="22119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400 BC</a:t>
                  </a:r>
                  <a:endParaRPr lang="en-GB" dirty="0"/>
                </a:p>
              </p:txBody>
            </p:sp>
            <p:grpSp>
              <p:nvGrpSpPr>
                <p:cNvPr id="8" name="Group 7"/>
                <p:cNvGrpSpPr/>
                <p:nvPr/>
              </p:nvGrpSpPr>
              <p:grpSpPr>
                <a:xfrm>
                  <a:off x="0" y="1066800"/>
                  <a:ext cx="4196913" cy="1752601"/>
                  <a:chOff x="152399" y="1523999"/>
                  <a:chExt cx="4196913" cy="1752601"/>
                </a:xfrm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7" name="Rounded Rectangle 6"/>
                  <p:cNvSpPr/>
                  <p:nvPr/>
                </p:nvSpPr>
                <p:spPr>
                  <a:xfrm>
                    <a:off x="152399" y="1523999"/>
                    <a:ext cx="4196913" cy="1752601"/>
                  </a:xfrm>
                  <a:prstGeom prst="roundRec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81000" y="1676400"/>
                    <a:ext cx="2842445" cy="1323439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3200" b="1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Socrates</a:t>
                    </a:r>
                  </a:p>
                  <a:p>
                    <a:endParaRPr lang="en-GB" sz="2400" b="1" dirty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endParaRPr>
                  </a:p>
                  <a:p>
                    <a:r>
                      <a:rPr lang="en-GB" sz="2400" b="1" i="1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To do is to be ..</a:t>
                    </a:r>
                    <a:endParaRPr lang="en-GB" sz="2400" b="1" i="1" dirty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endParaRPr>
                  </a:p>
                </p:txBody>
              </p:sp>
            </p:grpSp>
          </p:grpSp>
          <p:pic>
            <p:nvPicPr>
              <p:cNvPr id="1026" name="Picture 2" descr="https://encrypted-tbn2.gstatic.com/images?q=tbn:ANd9GcRlwt4P2jpIeqHBJSMnzrk4JAA9Cded_gH2wRuXMYNc9H1-30oT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4791" y="1195551"/>
                <a:ext cx="1189848" cy="14950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" name="TextBox 3"/>
            <p:cNvSpPr txBox="1"/>
            <p:nvPr/>
          </p:nvSpPr>
          <p:spPr>
            <a:xfrm>
              <a:off x="4526866" y="1066800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400 BC</a:t>
              </a:r>
              <a:endParaRPr lang="en-GB" sz="2000" b="1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6070853" y="762000"/>
            <a:ext cx="3073147" cy="2211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724400" y="1880919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!!!</a:t>
            </a:r>
            <a:endParaRPr lang="en-GB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085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694</Words>
  <Application>Microsoft Office PowerPoint</Application>
  <PresentationFormat>On-screen Show (4:3)</PresentationFormat>
  <Paragraphs>137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CEOS Self-Study Implementation Initiative </vt:lpstr>
      <vt:lpstr>CSS Key Recommendation</vt:lpstr>
      <vt:lpstr>Detailed CSS Findings and …  a few Additional Ones</vt:lpstr>
      <vt:lpstr>Current Major CEOS Meetings</vt:lpstr>
      <vt:lpstr>Team Members</vt:lpstr>
      <vt:lpstr>Achievements</vt:lpstr>
      <vt:lpstr>Post-Plenary Timeline  and Objectives</vt:lpstr>
      <vt:lpstr>Still further thinking required 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 Petiteville</dc:creator>
  <cp:lastModifiedBy>Ivan Petiteville</cp:lastModifiedBy>
  <cp:revision>101</cp:revision>
  <dcterms:created xsi:type="dcterms:W3CDTF">2006-08-16T00:00:00Z</dcterms:created>
  <dcterms:modified xsi:type="dcterms:W3CDTF">2012-10-25T02:39:45Z</dcterms:modified>
</cp:coreProperties>
</file>