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viewProps.xml" ContentType="application/vnd.openxmlformats-officedocument.presentationml.viewProp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Default Extension="png" ContentType="image/png"/>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Default Extension="vml" ContentType="application/vnd.openxmlformats-officedocument.vmlDrawing"/>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708" r:id="rId2"/>
  </p:sldMasterIdLst>
  <p:notesMasterIdLst>
    <p:notesMasterId r:id="rId57"/>
  </p:notesMasterIdLst>
  <p:sldIdLst>
    <p:sldId id="258" r:id="rId3"/>
    <p:sldId id="294" r:id="rId4"/>
    <p:sldId id="268" r:id="rId5"/>
    <p:sldId id="310" r:id="rId6"/>
    <p:sldId id="297" r:id="rId7"/>
    <p:sldId id="293" r:id="rId8"/>
    <p:sldId id="316" r:id="rId9"/>
    <p:sldId id="270" r:id="rId10"/>
    <p:sldId id="317" r:id="rId11"/>
    <p:sldId id="312" r:id="rId12"/>
    <p:sldId id="313" r:id="rId13"/>
    <p:sldId id="318" r:id="rId14"/>
    <p:sldId id="305" r:id="rId15"/>
    <p:sldId id="301" r:id="rId16"/>
    <p:sldId id="303" r:id="rId17"/>
    <p:sldId id="307" r:id="rId18"/>
    <p:sldId id="278" r:id="rId19"/>
    <p:sldId id="280" r:id="rId20"/>
    <p:sldId id="277" r:id="rId21"/>
    <p:sldId id="281" r:id="rId22"/>
    <p:sldId id="282" r:id="rId23"/>
    <p:sldId id="283" r:id="rId24"/>
    <p:sldId id="285" r:id="rId25"/>
    <p:sldId id="286" r:id="rId26"/>
    <p:sldId id="287" r:id="rId27"/>
    <p:sldId id="288" r:id="rId28"/>
    <p:sldId id="289" r:id="rId29"/>
    <p:sldId id="290" r:id="rId30"/>
    <p:sldId id="319" r:id="rId31"/>
    <p:sldId id="304" r:id="rId32"/>
    <p:sldId id="292" r:id="rId33"/>
    <p:sldId id="263" r:id="rId34"/>
    <p:sldId id="265" r:id="rId35"/>
    <p:sldId id="272" r:id="rId36"/>
    <p:sldId id="273" r:id="rId37"/>
    <p:sldId id="274" r:id="rId38"/>
    <p:sldId id="275" r:id="rId39"/>
    <p:sldId id="276" r:id="rId40"/>
    <p:sldId id="314" r:id="rId41"/>
    <p:sldId id="298" r:id="rId42"/>
    <p:sldId id="299" r:id="rId43"/>
    <p:sldId id="259" r:id="rId44"/>
    <p:sldId id="261" r:id="rId45"/>
    <p:sldId id="269" r:id="rId46"/>
    <p:sldId id="260" r:id="rId47"/>
    <p:sldId id="262" r:id="rId48"/>
    <p:sldId id="271" r:id="rId49"/>
    <p:sldId id="300" r:id="rId50"/>
    <p:sldId id="296" r:id="rId51"/>
    <p:sldId id="302" r:id="rId52"/>
    <p:sldId id="306" r:id="rId53"/>
    <p:sldId id="308" r:id="rId54"/>
    <p:sldId id="311" r:id="rId55"/>
    <p:sldId id="284" r:id="rId56"/>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5" autoAdjust="0"/>
    <p:restoredTop sz="95210" autoAdjust="0"/>
  </p:normalViewPr>
  <p:slideViewPr>
    <p:cSldViewPr snapToGrid="0" snapToObjects="1">
      <p:cViewPr varScale="1">
        <p:scale>
          <a:sx n="46" d="100"/>
          <a:sy n="46" d="100"/>
        </p:scale>
        <p:origin x="-1142" y="-77"/>
      </p:cViewPr>
      <p:guideLst>
        <p:guide orient="horz" pos="2160"/>
        <p:guide pos="2880"/>
      </p:guideLst>
    </p:cSldViewPr>
  </p:slideViewPr>
  <p:outlineViewPr>
    <p:cViewPr>
      <p:scale>
        <a:sx n="33" d="100"/>
        <a:sy n="33" d="100"/>
      </p:scale>
      <p:origin x="0" y="3566"/>
    </p:cViewPr>
  </p:outlineViewPr>
  <p:notesTextViewPr>
    <p:cViewPr>
      <p:scale>
        <a:sx n="100" d="100"/>
        <a:sy n="100" d="100"/>
      </p:scale>
      <p:origin x="0" y="29"/>
    </p:cViewPr>
  </p:notesTextViewPr>
  <p:sorterViewPr>
    <p:cViewPr>
      <p:scale>
        <a:sx n="66" d="100"/>
        <a:sy n="66" d="100"/>
      </p:scale>
      <p:origin x="0" y="2904"/>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fld id="{37F3C34C-9242-469D-B6C0-6DF18E1E54A2}" type="datetime1">
              <a:rPr lang="en-US"/>
              <a:pPr/>
              <a:t>10/22/2012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fld id="{7CAC1B7E-21A0-47D5-A03A-2753100D1871}" type="slidenum">
              <a:rPr lang="en-US"/>
              <a:pPr/>
              <a:t>‹#›</a:t>
            </a:fld>
            <a:endParaRPr 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ＭＳ Ｐゴシック" pitchFamily="-106"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ヒラギノ角ゴ Pro W3" charset="-128"/>
        <a:cs typeface="ヒラギノ角ゴ Pro W3" charset="-128"/>
      </a:defRPr>
    </a:lvl3pPr>
    <a:lvl4pPr marL="1371600" algn="l" defTabSz="457200" rtl="0" eaLnBrk="0" fontAlgn="base" hangingPunct="0">
      <a:spcBef>
        <a:spcPct val="30000"/>
      </a:spcBef>
      <a:spcAft>
        <a:spcPct val="0"/>
      </a:spcAft>
      <a:defRPr sz="1200" kern="1200">
        <a:solidFill>
          <a:schemeClr val="tx1"/>
        </a:solidFill>
        <a:latin typeface="+mn-lt"/>
        <a:ea typeface="ヒラギノ角ゴ Pro W3"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ヒラギノ角ゴ Pro W3"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CAC1B7E-21A0-47D5-A03A-2753100D1871}"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CAC1B7E-21A0-47D5-A03A-2753100D1871}"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CAC1B7E-21A0-47D5-A03A-2753100D1871}"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CAC1B7E-21A0-47D5-A03A-2753100D1871}"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7EB9958-8925-C440-BCDF-3587D3FC7EF9}"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7EB9958-8925-C440-BCDF-3587D3FC7EF9}"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7EB9958-8925-C440-BCDF-3587D3FC7EF9}"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7EB9958-8925-C440-BCDF-3587D3FC7EF9}"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CAC1B7E-21A0-47D5-A03A-2753100D1871}"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ea typeface="ＭＳ Ｐゴシック" pitchFamily="34" charset="-128"/>
            </a:endParaRPr>
          </a:p>
        </p:txBody>
      </p:sp>
      <p:sp>
        <p:nvSpPr>
          <p:cNvPr id="28676" name="Slide Number Placeholder 3"/>
          <p:cNvSpPr>
            <a:spLocks noGrp="1"/>
          </p:cNvSpPr>
          <p:nvPr>
            <p:ph type="sldNum" sz="quarter" idx="5"/>
          </p:nvPr>
        </p:nvSpPr>
        <p:spPr bwMode="auto">
          <a:noFill/>
          <a:ln>
            <a:miter lim="800000"/>
            <a:headEnd/>
            <a:tailEnd/>
          </a:ln>
        </p:spPr>
        <p:txBody>
          <a:bodyPr/>
          <a:lstStyle/>
          <a:p>
            <a:fld id="{EEDBB802-8533-48B2-8258-C47671914370}" type="slidenum">
              <a:rPr lang="en-US"/>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CAC1B7E-21A0-47D5-A03A-2753100D1871}"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CAC1B7E-21A0-47D5-A03A-2753100D1871}"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ea typeface="ＭＳ Ｐゴシック" pitchFamily="34" charset="-128"/>
            </a:endParaRPr>
          </a:p>
        </p:txBody>
      </p:sp>
      <p:sp>
        <p:nvSpPr>
          <p:cNvPr id="30724" name="Slide Number Placeholder 3"/>
          <p:cNvSpPr>
            <a:spLocks noGrp="1"/>
          </p:cNvSpPr>
          <p:nvPr>
            <p:ph type="sldNum" sz="quarter" idx="5"/>
          </p:nvPr>
        </p:nvSpPr>
        <p:spPr bwMode="auto">
          <a:noFill/>
          <a:ln>
            <a:miter lim="800000"/>
            <a:headEnd/>
            <a:tailEnd/>
          </a:ln>
        </p:spPr>
        <p:txBody>
          <a:bodyPr/>
          <a:lstStyle/>
          <a:p>
            <a:fld id="{3D7D5EA0-BABF-4652-9315-A977C3725542}" type="slidenum">
              <a:rPr lang="en-US"/>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bodyPr>
          <a:lstStyle/>
          <a:p>
            <a:r>
              <a:rPr lang="en-US" smtClean="0">
                <a:ea typeface="ＭＳ Ｐゴシック" pitchFamily="34" charset="-128"/>
              </a:rPr>
              <a:t>Extract relevant findings from the 2011 CEOS Self-Study Report (including Study Team Reports) (complete); </a:t>
            </a:r>
            <a:endParaRPr lang="en-US" sz="1400" smtClean="0">
              <a:ea typeface="ＭＳ Ｐゴシック" pitchFamily="34" charset="-128"/>
            </a:endParaRPr>
          </a:p>
          <a:p>
            <a:r>
              <a:rPr lang="en-US" smtClean="0">
                <a:ea typeface="ＭＳ Ｐゴシック" pitchFamily="34" charset="-128"/>
              </a:rPr>
              <a:t>Obtain and synthesize input based on collective CEOS experience of M&amp;P Team Members (complete);</a:t>
            </a:r>
            <a:endParaRPr lang="en-US" sz="1400" smtClean="0">
              <a:ea typeface="ＭＳ Ｐゴシック" pitchFamily="34" charset="-128"/>
            </a:endParaRPr>
          </a:p>
          <a:p>
            <a:r>
              <a:rPr lang="en-US" smtClean="0">
                <a:ea typeface="ＭＳ Ｐゴシック" pitchFamily="34" charset="-128"/>
              </a:rPr>
              <a:t>Coordinate M&amp;P Study with CEO/DCEO/SEO efforts to update the CEOS contact database (ongoing);</a:t>
            </a:r>
            <a:endParaRPr lang="en-US" sz="1400" smtClean="0">
              <a:ea typeface="ＭＳ Ｐゴシック" pitchFamily="34" charset="-128"/>
            </a:endParaRPr>
          </a:p>
          <a:p>
            <a:r>
              <a:rPr lang="en-US" smtClean="0">
                <a:ea typeface="ＭＳ Ｐゴシック" pitchFamily="34" charset="-128"/>
              </a:rPr>
              <a:t>Assess CEOS membership list to understand distribution of active and inactive members (including associates), and prioritize for subsequent interviews (complete);</a:t>
            </a:r>
            <a:endParaRPr lang="en-US" sz="1400" smtClean="0">
              <a:ea typeface="ＭＳ Ｐゴシック" pitchFamily="34" charset="-128"/>
            </a:endParaRPr>
          </a:p>
          <a:p>
            <a:r>
              <a:rPr lang="en-US" smtClean="0">
                <a:ea typeface="ＭＳ Ｐゴシック" pitchFamily="34" charset="-128"/>
              </a:rPr>
              <a:t>Review past CEOS meetings minutes, attendance lists, and notes as an independent measure of broad member participation (ongoing); </a:t>
            </a:r>
            <a:endParaRPr lang="en-US" sz="1400" smtClean="0">
              <a:ea typeface="ＭＳ Ｐゴシック" pitchFamily="34" charset="-128"/>
            </a:endParaRPr>
          </a:p>
          <a:p>
            <a:r>
              <a:rPr lang="en-US" smtClean="0">
                <a:ea typeface="ＭＳ Ｐゴシック" pitchFamily="34" charset="-128"/>
              </a:rPr>
              <a:t>Develop questions and background material for conducting interviews (complete);</a:t>
            </a:r>
            <a:endParaRPr lang="en-US" sz="1400" smtClean="0">
              <a:ea typeface="ＭＳ Ｐゴシック" pitchFamily="34" charset="-128"/>
            </a:endParaRPr>
          </a:p>
          <a:p>
            <a:r>
              <a:rPr lang="en-US" smtClean="0">
                <a:ea typeface="ＭＳ Ｐゴシック" pitchFamily="34" charset="-128"/>
              </a:rPr>
              <a:t>Re-establish contact with inactive members and conduct interviews (make new contacts where necessary) (ongoing);</a:t>
            </a:r>
            <a:endParaRPr lang="en-US" sz="1400" smtClean="0">
              <a:ea typeface="ＭＳ Ｐゴシック" pitchFamily="34" charset="-128"/>
            </a:endParaRPr>
          </a:p>
          <a:p>
            <a:r>
              <a:rPr lang="en-US" smtClean="0">
                <a:ea typeface="ＭＳ Ｐゴシック" pitchFamily="34" charset="-128"/>
              </a:rPr>
              <a:t>Interview a selection of active members to better understand their reasons for being active in CEOS (ongoing);</a:t>
            </a:r>
            <a:endParaRPr lang="en-US" sz="1400" smtClean="0">
              <a:ea typeface="ＭＳ Ｐゴシック" pitchFamily="34" charset="-128"/>
            </a:endParaRPr>
          </a:p>
          <a:p>
            <a:r>
              <a:rPr lang="en-US" smtClean="0">
                <a:ea typeface="ＭＳ Ｐゴシック" pitchFamily="34" charset="-128"/>
              </a:rPr>
              <a:t>Synthesize results and develop recommendations for consideration by CEOS leadership, including follow-up by CEOS leadership, and invitation to next Plenary (preliminary report here; final report to come).</a:t>
            </a:r>
            <a:endParaRPr lang="en-US" sz="1400" smtClean="0">
              <a:ea typeface="ＭＳ Ｐゴシック" pitchFamily="34" charset="-128"/>
            </a:endParaRPr>
          </a:p>
        </p:txBody>
      </p:sp>
      <p:sp>
        <p:nvSpPr>
          <p:cNvPr id="32772" name="Slide Number Placeholder 3"/>
          <p:cNvSpPr>
            <a:spLocks noGrp="1"/>
          </p:cNvSpPr>
          <p:nvPr>
            <p:ph type="sldNum" sz="quarter" idx="5"/>
          </p:nvPr>
        </p:nvSpPr>
        <p:spPr bwMode="auto">
          <a:noFill/>
          <a:ln>
            <a:miter lim="800000"/>
            <a:headEnd/>
            <a:tailEnd/>
          </a:ln>
        </p:spPr>
        <p:txBody>
          <a:bodyPr/>
          <a:lstStyle/>
          <a:p>
            <a:fld id="{964E19FD-ADE7-4664-90BB-3AD2123DC06F}" type="slidenum">
              <a:rPr lang="en-US"/>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bodyPr>
          <a:lstStyle/>
          <a:p>
            <a:r>
              <a:rPr lang="en-US" smtClean="0">
                <a:ea typeface="ＭＳ Ｐゴシック" pitchFamily="34" charset="-128"/>
              </a:rPr>
              <a:t>Extract relevant findings from the 2011 CEOS Self-Study Report (including Study Team Reports) (complete); </a:t>
            </a:r>
            <a:endParaRPr lang="en-US" sz="1400" smtClean="0">
              <a:ea typeface="ＭＳ Ｐゴシック" pitchFamily="34" charset="-128"/>
            </a:endParaRPr>
          </a:p>
          <a:p>
            <a:r>
              <a:rPr lang="en-US" smtClean="0">
                <a:ea typeface="ＭＳ Ｐゴシック" pitchFamily="34" charset="-128"/>
              </a:rPr>
              <a:t>Obtain and synthesize input based on collective CEOS experience of M&amp;P Team Members (complete);</a:t>
            </a:r>
            <a:endParaRPr lang="en-US" sz="1400" smtClean="0">
              <a:ea typeface="ＭＳ Ｐゴシック" pitchFamily="34" charset="-128"/>
            </a:endParaRPr>
          </a:p>
          <a:p>
            <a:r>
              <a:rPr lang="en-US" smtClean="0">
                <a:ea typeface="ＭＳ Ｐゴシック" pitchFamily="34" charset="-128"/>
              </a:rPr>
              <a:t>Coordinate M&amp;P Study with CEO/DCEO/SEO efforts to update the CEOS contact database (ongoing);</a:t>
            </a:r>
            <a:endParaRPr lang="en-US" sz="1400" smtClean="0">
              <a:ea typeface="ＭＳ Ｐゴシック" pitchFamily="34" charset="-128"/>
            </a:endParaRPr>
          </a:p>
          <a:p>
            <a:r>
              <a:rPr lang="en-US" smtClean="0">
                <a:ea typeface="ＭＳ Ｐゴシック" pitchFamily="34" charset="-128"/>
              </a:rPr>
              <a:t>Assess CEOS membership list to understand distribution of active and inactive members (including associates), and prioritize for subsequent interviews (complete);</a:t>
            </a:r>
            <a:endParaRPr lang="en-US" sz="1400" smtClean="0">
              <a:ea typeface="ＭＳ Ｐゴシック" pitchFamily="34" charset="-128"/>
            </a:endParaRPr>
          </a:p>
          <a:p>
            <a:r>
              <a:rPr lang="en-US" smtClean="0">
                <a:ea typeface="ＭＳ Ｐゴシック" pitchFamily="34" charset="-128"/>
              </a:rPr>
              <a:t>Review past CEOS meetings minutes, attendance lists, and notes as an independent measure of broad member participation (ongoing); </a:t>
            </a:r>
            <a:endParaRPr lang="en-US" sz="1400" smtClean="0">
              <a:ea typeface="ＭＳ Ｐゴシック" pitchFamily="34" charset="-128"/>
            </a:endParaRPr>
          </a:p>
          <a:p>
            <a:r>
              <a:rPr lang="en-US" smtClean="0">
                <a:ea typeface="ＭＳ Ｐゴシック" pitchFamily="34" charset="-128"/>
              </a:rPr>
              <a:t>Develop questions and background material for conducting interviews (complete);</a:t>
            </a:r>
            <a:endParaRPr lang="en-US" sz="1400" smtClean="0">
              <a:ea typeface="ＭＳ Ｐゴシック" pitchFamily="34" charset="-128"/>
            </a:endParaRPr>
          </a:p>
          <a:p>
            <a:r>
              <a:rPr lang="en-US" smtClean="0">
                <a:ea typeface="ＭＳ Ｐゴシック" pitchFamily="34" charset="-128"/>
              </a:rPr>
              <a:t>Re-establish contact with inactive members and conduct interviews (make new contacts where necessary) (ongoing);</a:t>
            </a:r>
            <a:endParaRPr lang="en-US" sz="1400" smtClean="0">
              <a:ea typeface="ＭＳ Ｐゴシック" pitchFamily="34" charset="-128"/>
            </a:endParaRPr>
          </a:p>
          <a:p>
            <a:r>
              <a:rPr lang="en-US" smtClean="0">
                <a:ea typeface="ＭＳ Ｐゴシック" pitchFamily="34" charset="-128"/>
              </a:rPr>
              <a:t>Interview a selection of active members to better understand their reasons for being active in CEOS (ongoing);</a:t>
            </a:r>
            <a:endParaRPr lang="en-US" sz="1400" smtClean="0">
              <a:ea typeface="ＭＳ Ｐゴシック" pitchFamily="34" charset="-128"/>
            </a:endParaRPr>
          </a:p>
          <a:p>
            <a:r>
              <a:rPr lang="en-US" smtClean="0">
                <a:ea typeface="ＭＳ Ｐゴシック" pitchFamily="34" charset="-128"/>
              </a:rPr>
              <a:t>Synthesize results and develop recommendations for consideration by CEOS leadership, including follow-up by CEOS leadership, and invitation to next Plenary (preliminary report here; final report to come).</a:t>
            </a:r>
            <a:endParaRPr lang="en-US" sz="1400" smtClean="0">
              <a:ea typeface="ＭＳ Ｐゴシック" pitchFamily="34" charset="-128"/>
            </a:endParaRPr>
          </a:p>
        </p:txBody>
      </p:sp>
      <p:sp>
        <p:nvSpPr>
          <p:cNvPr id="34820" name="Slide Number Placeholder 3"/>
          <p:cNvSpPr>
            <a:spLocks noGrp="1"/>
          </p:cNvSpPr>
          <p:nvPr>
            <p:ph type="sldNum" sz="quarter" idx="5"/>
          </p:nvPr>
        </p:nvSpPr>
        <p:spPr bwMode="auto">
          <a:noFill/>
          <a:ln>
            <a:miter lim="800000"/>
            <a:headEnd/>
            <a:tailEnd/>
          </a:ln>
        </p:spPr>
        <p:txBody>
          <a:bodyPr/>
          <a:lstStyle/>
          <a:p>
            <a:fld id="{35432A98-F028-4C9C-9C8A-BC1EE4265616}" type="slidenum">
              <a:rPr lang="en-US"/>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ea typeface="ＭＳ Ｐゴシック" pitchFamily="34" charset="-128"/>
            </a:endParaRPr>
          </a:p>
        </p:txBody>
      </p:sp>
      <p:sp>
        <p:nvSpPr>
          <p:cNvPr id="38916" name="Slide Number Placeholder 3"/>
          <p:cNvSpPr>
            <a:spLocks noGrp="1"/>
          </p:cNvSpPr>
          <p:nvPr>
            <p:ph type="sldNum" sz="quarter" idx="5"/>
          </p:nvPr>
        </p:nvSpPr>
        <p:spPr bwMode="auto">
          <a:noFill/>
          <a:ln>
            <a:miter lim="800000"/>
            <a:headEnd/>
            <a:tailEnd/>
          </a:ln>
        </p:spPr>
        <p:txBody>
          <a:bodyPr/>
          <a:lstStyle/>
          <a:p>
            <a:fld id="{4342FBAA-F270-4886-BCEF-97E05D383F24}" type="slidenum">
              <a:rPr lang="en-US"/>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bodyPr>
          <a:lstStyle/>
          <a:p>
            <a:r>
              <a:rPr lang="en-US" smtClean="0">
                <a:ea typeface="ＭＳ Ｐゴシック" pitchFamily="34" charset="-128"/>
              </a:rPr>
              <a:t>Preliminary analysis of the CEOS membership list, supported by M&amp;P members’ insights and recollections, reveal a wide range of reasons why members become inactive. These reasons can be divided into four very broad categories:</a:t>
            </a:r>
          </a:p>
          <a:p>
            <a:r>
              <a:rPr lang="en-US" smtClean="0">
                <a:ea typeface="ＭＳ Ｐゴシック" pitchFamily="34" charset="-128"/>
              </a:rPr>
              <a:t>Contact management</a:t>
            </a:r>
          </a:p>
          <a:p>
            <a:r>
              <a:rPr lang="en-US" smtClean="0">
                <a:ea typeface="ＭＳ Ｐゴシック" pitchFamily="34" charset="-128"/>
              </a:rPr>
              <a:t>Alignment of CEOS with particular members’ agency or organizational goals</a:t>
            </a:r>
          </a:p>
          <a:p>
            <a:r>
              <a:rPr lang="en-US" smtClean="0">
                <a:ea typeface="ＭＳ Ｐゴシック" pitchFamily="34" charset="-128"/>
              </a:rPr>
              <a:t>Institutional barriers and impediments</a:t>
            </a:r>
          </a:p>
          <a:p>
            <a:r>
              <a:rPr lang="en-US" smtClean="0">
                <a:ea typeface="ＭＳ Ｐゴシック" pitchFamily="34" charset="-128"/>
              </a:rPr>
              <a:t>“Activity with invisibility”</a:t>
            </a:r>
          </a:p>
          <a:p>
            <a:r>
              <a:rPr lang="en-US" smtClean="0">
                <a:ea typeface="ＭＳ Ｐゴシック" pitchFamily="34" charset="-128"/>
              </a:rPr>
              <a:t> </a:t>
            </a:r>
          </a:p>
          <a:p>
            <a:endParaRPr lang="en-US" smtClean="0">
              <a:ea typeface="ＭＳ Ｐゴシック" pitchFamily="34" charset="-128"/>
            </a:endParaRPr>
          </a:p>
        </p:txBody>
      </p:sp>
      <p:sp>
        <p:nvSpPr>
          <p:cNvPr id="40964" name="Slide Number Placeholder 3"/>
          <p:cNvSpPr>
            <a:spLocks noGrp="1"/>
          </p:cNvSpPr>
          <p:nvPr>
            <p:ph type="sldNum" sz="quarter" idx="5"/>
          </p:nvPr>
        </p:nvSpPr>
        <p:spPr bwMode="auto">
          <a:noFill/>
          <a:ln>
            <a:miter lim="800000"/>
            <a:headEnd/>
            <a:tailEnd/>
          </a:ln>
        </p:spPr>
        <p:txBody>
          <a:bodyPr/>
          <a:lstStyle/>
          <a:p>
            <a:fld id="{6C7ABF87-1B3C-401A-9FEE-D8ACA6A3421A}" type="slidenum">
              <a:rPr lang="en-US"/>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bodyPr>
          <a:lstStyle/>
          <a:p>
            <a:r>
              <a:rPr lang="en-US" dirty="0" smtClean="0">
                <a:ea typeface="ＭＳ Ｐゴシック" pitchFamily="34" charset="-128"/>
              </a:rPr>
              <a:t>On one end of the spectrum, individuals retire and/or move into different agencies or roles, and the connectivity to CEOS is lost when they do so unless there is a known secondary point of contact and/or institutionalization of the membership, including a shared sense of the benefit of CEOS membership within the agency in question. </a:t>
            </a:r>
          </a:p>
          <a:p>
            <a:r>
              <a:rPr lang="en-US" dirty="0" smtClean="0">
                <a:ea typeface="ＭＳ Ｐゴシック" pitchFamily="34" charset="-128"/>
              </a:rPr>
              <a:t>Given the dynamic nature of membership and participation, especially in a completely voluntary/participatory organization like CEOS, routine contact management will always be a challenge. In the very short term, this challenge can be ameliorated through establishment of both primary- and secondary points of contact wherever possible. In the longer term, CEOS may wish to look at ways to ensure that member organizations will realize benefit from active participation in CEOS, so that CEOS is valued at an institutional level in member organizations.</a:t>
            </a:r>
          </a:p>
          <a:p>
            <a:r>
              <a:rPr lang="en-US" dirty="0" smtClean="0">
                <a:ea typeface="ＭＳ Ｐゴシック" pitchFamily="34" charset="-128"/>
              </a:rPr>
              <a:t> </a:t>
            </a:r>
          </a:p>
          <a:p>
            <a:pPr>
              <a:buFontTx/>
              <a:buAutoNum type="arabicPeriod"/>
            </a:pPr>
            <a:endParaRPr lang="en-US" dirty="0" smtClean="0">
              <a:ea typeface="ＭＳ Ｐゴシック" pitchFamily="34" charset="-128"/>
            </a:endParaRPr>
          </a:p>
          <a:p>
            <a:r>
              <a:rPr lang="en-US" i="1" dirty="0" smtClean="0">
                <a:ea typeface="ＭＳ Ｐゴシック" pitchFamily="34" charset="-128"/>
              </a:rPr>
              <a:t> </a:t>
            </a:r>
            <a:endParaRPr lang="en-US" dirty="0" smtClean="0">
              <a:ea typeface="ＭＳ Ｐゴシック" pitchFamily="34" charset="-128"/>
            </a:endParaRPr>
          </a:p>
          <a:p>
            <a:endParaRPr lang="en-US" dirty="0" smtClean="0">
              <a:ea typeface="ＭＳ Ｐゴシック" pitchFamily="34" charset="-128"/>
            </a:endParaRPr>
          </a:p>
        </p:txBody>
      </p:sp>
      <p:sp>
        <p:nvSpPr>
          <p:cNvPr id="43012" name="Slide Number Placeholder 3"/>
          <p:cNvSpPr>
            <a:spLocks noGrp="1"/>
          </p:cNvSpPr>
          <p:nvPr>
            <p:ph type="sldNum" sz="quarter" idx="5"/>
          </p:nvPr>
        </p:nvSpPr>
        <p:spPr bwMode="auto">
          <a:noFill/>
          <a:ln>
            <a:miter lim="800000"/>
            <a:headEnd/>
            <a:tailEnd/>
          </a:ln>
        </p:spPr>
        <p:txBody>
          <a:bodyPr/>
          <a:lstStyle/>
          <a:p>
            <a:fld id="{4EC699A0-BECA-4CAA-BFE4-8921780AA485}" type="slidenum">
              <a:rPr lang="en-US"/>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bodyPr>
          <a:lstStyle/>
          <a:p>
            <a:r>
              <a:rPr lang="en-US" smtClean="0">
                <a:ea typeface="ＭＳ Ｐゴシック" pitchFamily="34" charset="-128"/>
              </a:rPr>
              <a:t>At the other end of the spectrum, examination of the patterns of membership activity showed that seven or eight currently-inactive CEOS members joined CEOS to participate in a very specific activity – IGOS – and when that activity drew to a close, so did their participation in CEOS. Those members are now active in GEO, but they did not remain active in CEOS (this is especially pertinent for UN organizations).  Of this latter group, there is a sense through casual conversation that they remain supportive of CEOS even though they no longer participate directly.  </a:t>
            </a:r>
          </a:p>
          <a:p>
            <a:r>
              <a:rPr lang="en-US" smtClean="0">
                <a:ea typeface="ＭＳ Ｐゴシック" pitchFamily="34" charset="-128"/>
              </a:rPr>
              <a:t>As CEOS takes on new activities, it may be expected that similar patterns could recur, and any such “loss” of active members should not necessarily be viewed as a negative; in contrast, it can be construed as beneficial if CEOS is viewed as a group where other organizations can gather at will to accomplish specific goals that are relevant to them. No value judgment is made here as to which is the correct course. However, if CEOS should decide that it is important to re-activate members who participated for a particular goal, purpose, or activity, CEOS will need to be able to articulate and demonstrate to those organizations the value proposition of CEOS, i.e. not just the benefit to CEOS of having these members engage, but the benefit that accrues to a member agency or organization through its participation in current CEOS activities. </a:t>
            </a:r>
          </a:p>
          <a:p>
            <a:r>
              <a:rPr lang="en-US" smtClean="0">
                <a:ea typeface="ＭＳ Ｐゴシック" pitchFamily="34" charset="-128"/>
              </a:rPr>
              <a:t>In order to better understand this aspect of membership and participation, it is essential that the M&amp;P Study not only reach out to inactive members, but also to include conversations with members who have remained active, especially among smaller agencies and organizations, to understand the value that they place upon CEOS membership. This is the activity alluded to in Step 8 of the “Approach” section above.</a:t>
            </a:r>
          </a:p>
        </p:txBody>
      </p:sp>
      <p:sp>
        <p:nvSpPr>
          <p:cNvPr id="45060" name="Slide Number Placeholder 3"/>
          <p:cNvSpPr>
            <a:spLocks noGrp="1"/>
          </p:cNvSpPr>
          <p:nvPr>
            <p:ph type="sldNum" sz="quarter" idx="5"/>
          </p:nvPr>
        </p:nvSpPr>
        <p:spPr bwMode="auto">
          <a:noFill/>
          <a:ln>
            <a:miter lim="800000"/>
            <a:headEnd/>
            <a:tailEnd/>
          </a:ln>
        </p:spPr>
        <p:txBody>
          <a:bodyPr/>
          <a:lstStyle/>
          <a:p>
            <a:fld id="{68E73713-A8B6-4C4E-8D5C-726DF63DE864}" type="slidenum">
              <a:rPr lang="en-US"/>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ea typeface="ＭＳ Ｐゴシック" pitchFamily="34" charset="-128"/>
              </a:rPr>
              <a:t>Lack of resources to come to meetings and participate in activities is a known challenge for some members and associates. Travel funds are chronically limited, and smaller organizations also have limited human resources to devote to the business of an organization like CEOS. In the current world budget climate, it is likely that resource constraints will remain a considerable challenge for many if not all CEOS members, as they do for other consultative and professional organizations as well.</a:t>
            </a:r>
          </a:p>
          <a:p>
            <a:r>
              <a:rPr lang="en-US" smtClean="0">
                <a:ea typeface="ＭＳ Ｐゴシック" pitchFamily="34" charset="-128"/>
              </a:rPr>
              <a:t>CEOS already conducts monthly Secretariat meetings via telecon, and CEOS leverages its in-person major meetings through the inclusion of VC, Working Group and other side meetings. In the short term, CEOS may also wish to develop new ideas and to look at ways to increase the use of other successful mechanisms, including greater use of telecommunications technology, and/or holding side meetings at appropriate international conferences. </a:t>
            </a:r>
          </a:p>
        </p:txBody>
      </p:sp>
      <p:sp>
        <p:nvSpPr>
          <p:cNvPr id="47108" name="Slide Number Placeholder 3"/>
          <p:cNvSpPr>
            <a:spLocks noGrp="1"/>
          </p:cNvSpPr>
          <p:nvPr>
            <p:ph type="sldNum" sz="quarter" idx="5"/>
          </p:nvPr>
        </p:nvSpPr>
        <p:spPr bwMode="auto">
          <a:noFill/>
          <a:ln>
            <a:miter lim="800000"/>
            <a:headEnd/>
            <a:tailEnd/>
          </a:ln>
        </p:spPr>
        <p:txBody>
          <a:bodyPr/>
          <a:lstStyle/>
          <a:p>
            <a:fld id="{4AD06419-3CA2-4C3D-B1FA-0F913E5701BC}" type="slidenum">
              <a:rPr lang="en-US"/>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ea typeface="ＭＳ Ｐゴシック" pitchFamily="34" charset="-128"/>
              </a:rPr>
              <a:t>There is anecdotal evidence that some members / associates are active in working groups and possibly other working-level interactions and activities, but not at the Plenary level, and there is strong anecdotal evidence that such participation tends to be overlooked when CEOS talks about membership and participation. A better assessment on the extent of such participation will be forthcoming when the review of past meeting notes, minutes, and attendance lists is complete (although as a caveat, the existence of those materials is itself incomplete, so a perfectly clean dataset is not possible at this time).  </a:t>
            </a:r>
          </a:p>
          <a:p>
            <a:r>
              <a:rPr lang="en-US" smtClean="0">
                <a:ea typeface="ＭＳ Ｐゴシック" pitchFamily="34" charset="-128"/>
              </a:rPr>
              <a:t>In any case, it is crucial that CEOS recognize and value the contributions of members who participate in only those parts of the organization that are of relevance to them. An immediate step that CEOS could take to ensure that there is no “activity with invisibility” would be to institute a policy going forward of recording who participates in any and all CEOS meetings, including Plenary, SIT, Working Groups, Virtual Constellations, SBAs, and any associated groups, and establishing a central repository for meeting notes and attendance lists so that the information is accessible to CEOS leadership. It would also be valuable to CEOS if members were to take an action to ensure that existing past lists currently held in disparate locations be gathered and placed in that repository. A complete list of annual participation would also help to support the ongoing efforts of the CEO/DCEO/SEO to maintain up to date contact information. </a:t>
            </a:r>
          </a:p>
        </p:txBody>
      </p:sp>
      <p:sp>
        <p:nvSpPr>
          <p:cNvPr id="49156" name="Slide Number Placeholder 3"/>
          <p:cNvSpPr>
            <a:spLocks noGrp="1"/>
          </p:cNvSpPr>
          <p:nvPr>
            <p:ph type="sldNum" sz="quarter" idx="5"/>
          </p:nvPr>
        </p:nvSpPr>
        <p:spPr bwMode="auto">
          <a:noFill/>
          <a:ln>
            <a:miter lim="800000"/>
            <a:headEnd/>
            <a:tailEnd/>
          </a:ln>
        </p:spPr>
        <p:txBody>
          <a:bodyPr/>
          <a:lstStyle/>
          <a:p>
            <a:fld id="{0B49566B-CF43-4BE6-80AD-D6FC7686444D}" type="slidenum">
              <a:rPr lang="en-US"/>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CAC1B7E-21A0-47D5-A03A-2753100D1871}"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CAC1B7E-21A0-47D5-A03A-2753100D1871}"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7EB9958-8925-C440-BCDF-3587D3FC7EF9}"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CAC1B7E-21A0-47D5-A03A-2753100D1871}"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CAC1B7E-21A0-47D5-A03A-2753100D1871}"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CAC1B7E-21A0-47D5-A03A-2753100D1871}"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CAC1B7E-21A0-47D5-A03A-2753100D1871}"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CAC1B7E-21A0-47D5-A03A-2753100D1871}"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CAC1B7E-21A0-47D5-A03A-2753100D1871}"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CAC1B7E-21A0-47D5-A03A-2753100D1871}"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CAC1B7E-21A0-47D5-A03A-2753100D1871}"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ea typeface="ＭＳ Ｐゴシック" pitchFamily="34" charset="-128"/>
            </a:endParaRPr>
          </a:p>
        </p:txBody>
      </p:sp>
      <p:sp>
        <p:nvSpPr>
          <p:cNvPr id="49156" name="Slide Number Placeholder 3"/>
          <p:cNvSpPr>
            <a:spLocks noGrp="1"/>
          </p:cNvSpPr>
          <p:nvPr>
            <p:ph type="sldNum" sz="quarter" idx="5"/>
          </p:nvPr>
        </p:nvSpPr>
        <p:spPr bwMode="auto">
          <a:noFill/>
          <a:ln>
            <a:miter lim="800000"/>
            <a:headEnd/>
            <a:tailEnd/>
          </a:ln>
        </p:spPr>
        <p:txBody>
          <a:bodyPr/>
          <a:lstStyle/>
          <a:p>
            <a:fld id="{0B49566B-CF43-4BE6-80AD-D6FC7686444D}" type="slidenum">
              <a:rPr lang="en-US"/>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7EB9958-8925-C440-BCDF-3587D3FC7EF9}"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7EB9958-8925-C440-BCDF-3587D3FC7EF9}" type="slidenum">
              <a:rPr lang="en-US" smtClean="0"/>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7EB9958-8925-C440-BCDF-3587D3FC7EF9}" type="slidenum">
              <a:rPr lang="en-US" smtClean="0"/>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CAC1B7E-21A0-47D5-A03A-2753100D1871}" type="slidenum">
              <a:rPr lang="en-US" smtClean="0"/>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CAC1B7E-21A0-47D5-A03A-2753100D1871}" type="slidenum">
              <a:rPr lang="en-US" smtClean="0"/>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CAC1B7E-21A0-47D5-A03A-2753100D1871}" type="slidenum">
              <a:rPr lang="en-US" smtClean="0"/>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CAC1B7E-21A0-47D5-A03A-2753100D1871}" type="slidenum">
              <a:rPr lang="en-US" smtClean="0"/>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CAC1B7E-21A0-47D5-A03A-2753100D1871}" type="slidenum">
              <a:rPr lang="en-US" smtClean="0"/>
              <a:pPr/>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CAC1B7E-21A0-47D5-A03A-2753100D1871}" type="slidenum">
              <a:rPr lang="en-US" smtClean="0"/>
              <a:pPr/>
              <a:t>47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97EB9958-8925-C440-BCDF-3587D3FC7EF9}" type="slidenum">
              <a:rPr lang="en-US" smtClean="0"/>
              <a:pPr/>
              <a:t>48</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7EB9958-8925-C440-BCDF-3587D3FC7EF9}" type="slidenum">
              <a:rPr lang="en-US" smtClean="0"/>
              <a:pPr/>
              <a:t>49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97EB9958-8925-C440-BCDF-3587D3FC7EF9}" type="slidenum">
              <a:rPr lang="en-US" smtClean="0"/>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7EB9958-8925-C440-BCDF-3587D3FC7EF9}" type="slidenum">
              <a:rPr lang="en-US" smtClean="0"/>
              <a:pPr/>
              <a:t>50</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97EB9958-8925-C440-BCDF-3587D3FC7EF9}" type="slidenum">
              <a:rPr lang="en-US" smtClean="0"/>
              <a:pPr/>
              <a:t>51</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97EB9958-8925-C440-BCDF-3587D3FC7EF9}" type="slidenum">
              <a:rPr lang="en-US" smtClean="0"/>
              <a:pPr/>
              <a:t>52</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97EB9958-8925-C440-BCDF-3587D3FC7EF9}" type="slidenum">
              <a:rPr lang="en-US" smtClean="0"/>
              <a:pPr/>
              <a:t>53</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bodyPr>
          <a:lstStyle/>
          <a:p>
            <a:pPr eaLnBrk="1" hangingPunct="1">
              <a:spcBef>
                <a:spcPct val="0"/>
              </a:spcBef>
            </a:pPr>
            <a:r>
              <a:rPr lang="en-US" smtClean="0">
                <a:ea typeface="ＭＳ Ｐゴシック" pitchFamily="34" charset="-128"/>
              </a:rPr>
              <a:t>The goal was to have preliminary results ready for distribution prior to SIT-27.  This initial report contains the approach, statement of progress and outcomes of study team deliberations and information-gathering efforts. An important component of the M&amp;P study is the collection of direct information from inactive members through a sequence of interviews, which is a process that takes time. In order to balance SIT-27 schedule constraints against the time required to develop thoughtful questions and conduct interviews with inactive members and other sources of input, the work of the M&amp;P Team will continue after SIT-27, and this initial report will be followed by a final report at the conclusion of the interview process.</a:t>
            </a:r>
          </a:p>
          <a:p>
            <a:endParaRPr lang="en-US" smtClean="0">
              <a:ea typeface="ＭＳ Ｐゴシック" pitchFamily="34" charset="-128"/>
            </a:endParaRPr>
          </a:p>
        </p:txBody>
      </p:sp>
      <p:sp>
        <p:nvSpPr>
          <p:cNvPr id="36868" name="Slide Number Placeholder 3"/>
          <p:cNvSpPr>
            <a:spLocks noGrp="1"/>
          </p:cNvSpPr>
          <p:nvPr>
            <p:ph type="sldNum" sz="quarter" idx="5"/>
          </p:nvPr>
        </p:nvSpPr>
        <p:spPr bwMode="auto">
          <a:noFill/>
          <a:ln>
            <a:miter lim="800000"/>
            <a:headEnd/>
            <a:tailEnd/>
          </a:ln>
        </p:spPr>
        <p:txBody>
          <a:bodyPr/>
          <a:lstStyle/>
          <a:p>
            <a:fld id="{B5F99DEF-33D6-4FDC-B5C4-8A53688962CD}" type="slidenum">
              <a:rPr lang="en-US"/>
              <a:pPr/>
              <a:t>54</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CAC1B7E-21A0-47D5-A03A-2753100D1871}"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97EB9958-8925-C440-BCDF-3587D3FC7EF9}"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CAC1B7E-21A0-47D5-A03A-2753100D1871}"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97EB9958-8925-C440-BCDF-3587D3FC7EF9}"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xfrm>
            <a:off x="7239000" y="6546850"/>
            <a:ext cx="1905000" cy="311150"/>
          </a:xfrm>
        </p:spPr>
        <p:txBody>
          <a:bodyPr/>
          <a:lstStyle>
            <a:lvl1pPr>
              <a:defRPr/>
            </a:lvl1pPr>
          </a:lstStyle>
          <a:p>
            <a:fld id="{35C44E21-8BE7-41B5-8042-1A1E58569A54}" type="slidenum">
              <a:rPr lang="en-US"/>
              <a:pPr/>
              <a:t>‹#›</a:t>
            </a:fld>
            <a:endParaRPr lang="en-US"/>
          </a:p>
        </p:txBody>
      </p:sp>
    </p:spTree>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EE90446-94B9-4755-AAC2-40248B3D344A}" type="datetimeFigureOut">
              <a:rPr lang="en-US" smtClean="0"/>
              <a:pPr/>
              <a:t>10/22/2012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6221C60-8508-471F-BF24-34DF7B74A25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EE90446-94B9-4755-AAC2-40248B3D344A}" type="datetimeFigureOut">
              <a:rPr lang="en-US" smtClean="0"/>
              <a:pPr/>
              <a:t>10/22/2012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6221C60-8508-471F-BF24-34DF7B74A25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E90446-94B9-4755-AAC2-40248B3D344A}" type="datetimeFigureOut">
              <a:rPr lang="en-US" smtClean="0"/>
              <a:pPr/>
              <a:t>10/22/2012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6221C60-8508-471F-BF24-34DF7B74A25B}"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E90446-94B9-4755-AAC2-40248B3D344A}" type="datetimeFigureOut">
              <a:rPr lang="en-US" smtClean="0"/>
              <a:pPr/>
              <a:t>10/22/2012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221C60-8508-471F-BF24-34DF7B74A25B}"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E90446-94B9-4755-AAC2-40248B3D344A}" type="datetimeFigureOut">
              <a:rPr lang="en-US" smtClean="0"/>
              <a:pPr/>
              <a:t>10/22/2012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221C60-8508-471F-BF24-34DF7B74A25B}"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E90446-94B9-4755-AAC2-40248B3D344A}" type="datetimeFigureOut">
              <a:rPr lang="en-US" smtClean="0"/>
              <a:pPr/>
              <a:t>10/22/2012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221C60-8508-471F-BF24-34DF7B74A25B}"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E90446-94B9-4755-AAC2-40248B3D344A}" type="datetimeFigureOut">
              <a:rPr lang="en-US" smtClean="0"/>
              <a:pPr/>
              <a:t>10/22/2012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221C60-8508-471F-BF24-34DF7B74A25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BFEBE568-753A-47BC-AC79-CC046DED7CBF}" type="slidenum">
              <a:rPr lang="en-US" smtClean="0"/>
              <a:pPr/>
              <a:t>‹#›</a:t>
            </a:fld>
            <a:endParaRPr lang="en-US"/>
          </a:p>
        </p:txBody>
      </p:sp>
      <p:sp>
        <p:nvSpPr>
          <p:cNvPr id="4" name="Footer Placeholder 3"/>
          <p:cNvSpPr>
            <a:spLocks noGrp="1"/>
          </p:cNvSpPr>
          <p:nvPr>
            <p:ph type="ftr" sz="quarter" idx="11"/>
          </p:nvPr>
        </p:nvSpPr>
        <p:spPr/>
        <p:txBody>
          <a:bodyPr/>
          <a:lstStyle/>
          <a:p>
            <a:r>
              <a:rPr lang="en-US" smtClean="0"/>
              <a:t>The 26</a:t>
            </a:r>
            <a:r>
              <a:rPr lang="en-US" baseline="30000" smtClean="0"/>
              <a:t>th</a:t>
            </a:r>
            <a:r>
              <a:rPr lang="en-US" smtClean="0"/>
              <a:t>  CEOS Plenary – Bengaluru, India - 24-27 October, 2012</a:t>
            </a:r>
            <a:endParaRPr lang="en-GB" altLang="ja-JP"/>
          </a:p>
        </p:txBody>
      </p:sp>
    </p:spTree>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cSld name="タイトルとコンテンツ">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srcRect/>
          <a:stretch>
            <a:fillRect/>
          </a:stretch>
        </p:blipFill>
        <p:spPr bwMode="auto">
          <a:xfrm>
            <a:off x="6853238" y="854075"/>
            <a:ext cx="396875" cy="425450"/>
          </a:xfrm>
          <a:prstGeom prst="rect">
            <a:avLst/>
          </a:prstGeom>
          <a:noFill/>
          <a:ln w="9525">
            <a:noFill/>
            <a:miter lim="800000"/>
            <a:headEnd/>
            <a:tailEnd/>
          </a:ln>
        </p:spPr>
      </p:pic>
      <p:pic>
        <p:nvPicPr>
          <p:cNvPr id="5" name="Picture 3"/>
          <p:cNvPicPr>
            <a:picLocks noChangeAspect="1" noChangeArrowheads="1"/>
          </p:cNvPicPr>
          <p:nvPr userDrawn="1"/>
        </p:nvPicPr>
        <p:blipFill>
          <a:blip r:embed="rId3"/>
          <a:srcRect/>
          <a:stretch>
            <a:fillRect/>
          </a:stretch>
        </p:blipFill>
        <p:spPr bwMode="auto">
          <a:xfrm>
            <a:off x="7213600" y="847725"/>
            <a:ext cx="396875" cy="423863"/>
          </a:xfrm>
          <a:prstGeom prst="rect">
            <a:avLst/>
          </a:prstGeom>
          <a:noFill/>
          <a:ln w="9525">
            <a:noFill/>
            <a:miter lim="800000"/>
            <a:headEnd/>
            <a:tailEnd/>
          </a:ln>
        </p:spPr>
      </p:pic>
      <p:pic>
        <p:nvPicPr>
          <p:cNvPr id="6" name="Picture 4"/>
          <p:cNvPicPr>
            <a:picLocks noChangeAspect="1" noChangeArrowheads="1"/>
          </p:cNvPicPr>
          <p:nvPr userDrawn="1"/>
        </p:nvPicPr>
        <p:blipFill>
          <a:blip r:embed="rId4"/>
          <a:srcRect/>
          <a:stretch>
            <a:fillRect/>
          </a:stretch>
        </p:blipFill>
        <p:spPr bwMode="auto">
          <a:xfrm>
            <a:off x="7554913" y="847725"/>
            <a:ext cx="414337" cy="423863"/>
          </a:xfrm>
          <a:prstGeom prst="rect">
            <a:avLst/>
          </a:prstGeom>
          <a:noFill/>
          <a:ln w="9525">
            <a:noFill/>
            <a:miter lim="800000"/>
            <a:headEnd/>
            <a:tailEnd/>
          </a:ln>
        </p:spPr>
      </p:pic>
      <p:pic>
        <p:nvPicPr>
          <p:cNvPr id="7" name="Picture 5"/>
          <p:cNvPicPr>
            <a:picLocks noChangeAspect="1" noChangeArrowheads="1"/>
          </p:cNvPicPr>
          <p:nvPr userDrawn="1"/>
        </p:nvPicPr>
        <p:blipFill>
          <a:blip r:embed="rId5"/>
          <a:srcRect/>
          <a:stretch>
            <a:fillRect/>
          </a:stretch>
        </p:blipFill>
        <p:spPr bwMode="auto">
          <a:xfrm>
            <a:off x="7927975" y="847725"/>
            <a:ext cx="401638" cy="423863"/>
          </a:xfrm>
          <a:prstGeom prst="rect">
            <a:avLst/>
          </a:prstGeom>
          <a:noFill/>
          <a:ln w="9525">
            <a:noFill/>
            <a:miter lim="800000"/>
            <a:headEnd/>
            <a:tailEnd/>
          </a:ln>
        </p:spPr>
      </p:pic>
      <p:pic>
        <p:nvPicPr>
          <p:cNvPr id="8" name="Picture 6"/>
          <p:cNvPicPr>
            <a:picLocks noChangeAspect="1" noChangeArrowheads="1"/>
          </p:cNvPicPr>
          <p:nvPr userDrawn="1"/>
        </p:nvPicPr>
        <p:blipFill>
          <a:blip r:embed="rId6"/>
          <a:srcRect/>
          <a:stretch>
            <a:fillRect/>
          </a:stretch>
        </p:blipFill>
        <p:spPr bwMode="auto">
          <a:xfrm>
            <a:off x="8288338" y="847725"/>
            <a:ext cx="401637" cy="423863"/>
          </a:xfrm>
          <a:prstGeom prst="rect">
            <a:avLst/>
          </a:prstGeom>
          <a:noFill/>
          <a:ln w="9525">
            <a:noFill/>
            <a:miter lim="800000"/>
            <a:headEnd/>
            <a:tailEnd/>
          </a:ln>
        </p:spPr>
      </p:pic>
      <p:pic>
        <p:nvPicPr>
          <p:cNvPr id="9" name="Picture 7"/>
          <p:cNvPicPr>
            <a:picLocks noChangeAspect="1" noChangeArrowheads="1"/>
          </p:cNvPicPr>
          <p:nvPr userDrawn="1"/>
        </p:nvPicPr>
        <p:blipFill>
          <a:blip r:embed="rId7"/>
          <a:srcRect/>
          <a:stretch>
            <a:fillRect/>
          </a:stretch>
        </p:blipFill>
        <p:spPr bwMode="auto">
          <a:xfrm>
            <a:off x="8637588" y="847725"/>
            <a:ext cx="398462" cy="423863"/>
          </a:xfrm>
          <a:prstGeom prst="rect">
            <a:avLst/>
          </a:prstGeom>
          <a:noFill/>
          <a:ln w="9525">
            <a:noFill/>
            <a:miter lim="800000"/>
            <a:headEnd/>
            <a:tailEnd/>
          </a:ln>
        </p:spPr>
      </p:pic>
      <p:pic>
        <p:nvPicPr>
          <p:cNvPr id="10" name="Picture 12"/>
          <p:cNvPicPr>
            <a:picLocks noChangeAspect="1" noChangeArrowheads="1"/>
          </p:cNvPicPr>
          <p:nvPr userDrawn="1"/>
        </p:nvPicPr>
        <p:blipFill>
          <a:blip r:embed="rId8"/>
          <a:srcRect t="8195" b="9848"/>
          <a:stretch>
            <a:fillRect/>
          </a:stretch>
        </p:blipFill>
        <p:spPr bwMode="auto">
          <a:xfrm>
            <a:off x="7483475" y="44450"/>
            <a:ext cx="1552575" cy="762000"/>
          </a:xfrm>
          <a:prstGeom prst="rect">
            <a:avLst/>
          </a:prstGeom>
          <a:noFill/>
          <a:ln w="9525">
            <a:noFill/>
            <a:miter lim="800000"/>
            <a:headEnd/>
            <a:tailEnd/>
          </a:ln>
        </p:spPr>
      </p:pic>
      <p:sp>
        <p:nvSpPr>
          <p:cNvPr id="2" name="タイトル 1"/>
          <p:cNvSpPr>
            <a:spLocks noGrp="1"/>
          </p:cNvSpPr>
          <p:nvPr>
            <p:ph type="title"/>
          </p:nvPr>
        </p:nvSpPr>
        <p:spPr/>
        <p:txBody>
          <a:bodyPr/>
          <a:lstStyle/>
          <a:p>
            <a:r>
              <a:rPr lang="ja-JP" altLang="en-US" dirty="0" smtClean="0"/>
              <a:t>マスタ タイトルの書式設定</a:t>
            </a:r>
            <a:endParaRPr lang="ja-JP" altLang="en-US" dirty="0"/>
          </a:p>
        </p:txBody>
      </p:sp>
      <p:sp>
        <p:nvSpPr>
          <p:cNvPr id="3" name="コンテンツ プレースホルダ 2"/>
          <p:cNvSpPr>
            <a:spLocks noGrp="1"/>
          </p:cNvSpPr>
          <p:nvPr>
            <p:ph idx="1"/>
          </p:nvPr>
        </p:nvSpPr>
        <p:spPr>
          <a:xfrm>
            <a:off x="467544" y="1855365"/>
            <a:ext cx="8229600" cy="4525963"/>
          </a:xfrm>
        </p:spPr>
        <p:txBody>
          <a:body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11" name="フッター プレースホルダ 4"/>
          <p:cNvSpPr>
            <a:spLocks noGrp="1"/>
          </p:cNvSpPr>
          <p:nvPr>
            <p:ph type="ftr" sz="quarter" idx="10"/>
          </p:nvPr>
        </p:nvSpPr>
        <p:spPr/>
        <p:txBody>
          <a:bodyPr/>
          <a:lstStyle>
            <a:lvl1pPr>
              <a:defRPr/>
            </a:lvl1pPr>
          </a:lstStyle>
          <a:p>
            <a:r>
              <a:rPr lang="en-US"/>
              <a:t>The 26</a:t>
            </a:r>
            <a:r>
              <a:rPr lang="en-US" baseline="30000"/>
              <a:t>th</a:t>
            </a:r>
            <a:r>
              <a:rPr lang="en-US"/>
              <a:t>  CEOS Plenary – Bengaluru, India - 24-27 October, 2012</a:t>
            </a:r>
            <a:endParaRPr lang="en-GB" altLang="ja-JP" b="0">
              <a:solidFill>
                <a:schemeClr val="tx1"/>
              </a:solidFill>
              <a:latin typeface="Arial" pitchFamily="34" charset="0"/>
            </a:endParaRPr>
          </a:p>
        </p:txBody>
      </p:sp>
      <p:sp>
        <p:nvSpPr>
          <p:cNvPr id="12" name="スライド番号プレースホルダ 5"/>
          <p:cNvSpPr>
            <a:spLocks noGrp="1"/>
          </p:cNvSpPr>
          <p:nvPr>
            <p:ph type="sldNum" sz="quarter" idx="11"/>
          </p:nvPr>
        </p:nvSpPr>
        <p:spPr/>
        <p:txBody>
          <a:bodyPr/>
          <a:lstStyle>
            <a:lvl1pPr>
              <a:defRPr/>
            </a:lvl1pPr>
          </a:lstStyle>
          <a:p>
            <a:fld id="{4122A829-66A4-4907-8605-5EBBACEAA7FC}" type="slidenum">
              <a:rPr lang="ja-JP" altLang="en-GB"/>
              <a:pPr/>
              <a:t>‹#›</a:t>
            </a:fld>
            <a:endParaRPr lang="en-GB"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a:latin typeface="Arial" charset="0"/>
                <a:ea typeface="ＭＳ Ｐゴシック" charset="-128"/>
                <a:cs typeface="ＭＳ Ｐゴシック" charset="-128"/>
              </a:defRPr>
            </a:lvl1pPr>
          </a:lstStyle>
          <a:p>
            <a:pPr>
              <a:defRPr/>
            </a:pPr>
            <a:endParaRPr lang="en-GB" altLang="ja-JP"/>
          </a:p>
        </p:txBody>
      </p:sp>
      <p:sp>
        <p:nvSpPr>
          <p:cNvPr id="5" name="Rectangle 5"/>
          <p:cNvSpPr>
            <a:spLocks noGrp="1" noChangeArrowheads="1"/>
          </p:cNvSpPr>
          <p:nvPr>
            <p:ph type="ftr" sz="quarter" idx="11"/>
          </p:nvPr>
        </p:nvSpPr>
        <p:spPr>
          <a:xfrm>
            <a:off x="3124200" y="6245225"/>
            <a:ext cx="2895600" cy="476250"/>
          </a:xfrm>
        </p:spPr>
        <p:txBody>
          <a:bodyPr/>
          <a:lstStyle>
            <a:lvl1pPr>
              <a:defRPr b="0">
                <a:solidFill>
                  <a:schemeClr val="tx1"/>
                </a:solidFill>
                <a:latin typeface="Arial" charset="0"/>
                <a:ea typeface="ＭＳ Ｐゴシック" charset="-128"/>
                <a:cs typeface="ＭＳ Ｐゴシック" charset="-128"/>
              </a:defRPr>
            </a:lvl1pPr>
          </a:lstStyle>
          <a:p>
            <a:pPr>
              <a:defRPr/>
            </a:pPr>
            <a:endParaRPr lang="en-GB" altLang="ja-JP"/>
          </a:p>
        </p:txBody>
      </p:sp>
      <p:sp>
        <p:nvSpPr>
          <p:cNvPr id="6" name="Rectangle 6"/>
          <p:cNvSpPr>
            <a:spLocks noGrp="1" noChangeArrowheads="1"/>
          </p:cNvSpPr>
          <p:nvPr>
            <p:ph type="sldNum" sz="quarter" idx="12"/>
          </p:nvPr>
        </p:nvSpPr>
        <p:spPr/>
        <p:txBody>
          <a:bodyPr/>
          <a:lstStyle>
            <a:lvl1pPr>
              <a:defRPr/>
            </a:lvl1pPr>
          </a:lstStyle>
          <a:p>
            <a:fld id="{7C96B3E3-A0F9-487C-85A8-F111DBC32DFC}" type="slidenum">
              <a:rPr lang="ja-JP" altLang="en-GB"/>
              <a:pPr/>
              <a:t>‹#›</a:t>
            </a:fld>
            <a:endParaRPr lang="en-GB"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Only">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endParaRPr lang="en-GB" altLang="ja-JP"/>
          </a:p>
        </p:txBody>
      </p:sp>
      <p:sp>
        <p:nvSpPr>
          <p:cNvPr id="4" name="Rectangle 5"/>
          <p:cNvSpPr>
            <a:spLocks noGrp="1" noChangeArrowheads="1"/>
          </p:cNvSpPr>
          <p:nvPr>
            <p:ph type="ftr" sz="quarter" idx="11"/>
          </p:nvPr>
        </p:nvSpPr>
        <p:spPr>
          <a:ln/>
        </p:spPr>
        <p:txBody>
          <a:bodyPr/>
          <a:lstStyle>
            <a:lvl1pPr>
              <a:defRPr/>
            </a:lvl1pPr>
          </a:lstStyle>
          <a:p>
            <a:endParaRPr lang="en-GB" altLang="ja-JP"/>
          </a:p>
        </p:txBody>
      </p:sp>
      <p:sp>
        <p:nvSpPr>
          <p:cNvPr id="5" name="Rectangle 6"/>
          <p:cNvSpPr>
            <a:spLocks noGrp="1" noChangeArrowheads="1"/>
          </p:cNvSpPr>
          <p:nvPr>
            <p:ph type="sldNum" sz="quarter" idx="12"/>
          </p:nvPr>
        </p:nvSpPr>
        <p:spPr>
          <a:ln/>
        </p:spPr>
        <p:txBody>
          <a:bodyPr/>
          <a:lstStyle>
            <a:lvl1pPr>
              <a:defRPr/>
            </a:lvl1pPr>
          </a:lstStyle>
          <a:p>
            <a:fld id="{1C0A5E9F-E538-4FDC-B153-9EFCD05702C3}" type="slidenum">
              <a:rPr lang="ja-JP" altLang="en-GB"/>
              <a:pPr/>
              <a:t>‹#›</a:t>
            </a:fld>
            <a:endParaRPr lang="en-GB"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EE90446-94B9-4755-AAC2-40248B3D344A}" type="datetimeFigureOut">
              <a:rPr lang="en-US" smtClean="0"/>
              <a:pPr/>
              <a:t>10/22/2012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221C60-8508-471F-BF24-34DF7B74A25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E90446-94B9-4755-AAC2-40248B3D344A}" type="datetimeFigureOut">
              <a:rPr lang="en-US" smtClean="0"/>
              <a:pPr/>
              <a:t>10/22/2012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221C60-8508-471F-BF24-34DF7B74A25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EE90446-94B9-4755-AAC2-40248B3D344A}" type="datetimeFigureOut">
              <a:rPr lang="en-US" smtClean="0"/>
              <a:pPr/>
              <a:t>10/22/2012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221C60-8508-471F-BF24-34DF7B74A25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EE90446-94B9-4755-AAC2-40248B3D344A}" type="datetimeFigureOut">
              <a:rPr lang="en-US" smtClean="0"/>
              <a:pPr/>
              <a:t>10/22/2012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221C60-8508-471F-BF24-34DF7B74A25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1026" name="Rectangle 8"/>
          <p:cNvSpPr>
            <a:spLocks noChangeArrowheads="1"/>
          </p:cNvSpPr>
          <p:nvPr userDrawn="1"/>
        </p:nvSpPr>
        <p:spPr bwMode="auto">
          <a:xfrm>
            <a:off x="0" y="1347788"/>
            <a:ext cx="9144000" cy="5510212"/>
          </a:xfrm>
          <a:prstGeom prst="rect">
            <a:avLst/>
          </a:prstGeom>
          <a:solidFill>
            <a:schemeClr val="bg1"/>
          </a:solidFill>
          <a:ln w="9525">
            <a:solidFill>
              <a:schemeClr val="bg1"/>
            </a:solidFill>
            <a:round/>
            <a:headEnd/>
            <a:tailEnd/>
          </a:ln>
        </p:spPr>
        <p:txBody>
          <a:bodyPr wrap="none" anchor="ctr"/>
          <a:lstStyle/>
          <a:p>
            <a:pPr algn="r" defTabSz="914400" eaLnBrk="0" hangingPunct="0">
              <a:defRPr/>
            </a:pPr>
            <a:endParaRPr lang="en-US" sz="1500" dirty="0">
              <a:solidFill>
                <a:srgbClr val="000000"/>
              </a:solidFill>
              <a:latin typeface="Tahoma" charset="0"/>
              <a:ea typeface="ＭＳ Ｐゴシック" charset="-128"/>
              <a:cs typeface="ＭＳ Ｐゴシック" charset="-128"/>
            </a:endParaRPr>
          </a:p>
        </p:txBody>
      </p:sp>
      <p:sp>
        <p:nvSpPr>
          <p:cNvPr id="1027" name="Rectangle 2"/>
          <p:cNvSpPr>
            <a:spLocks noGrp="1" noChangeArrowheads="1"/>
          </p:cNvSpPr>
          <p:nvPr>
            <p:ph type="title"/>
          </p:nvPr>
        </p:nvSpPr>
        <p:spPr bwMode="auto">
          <a:xfrm>
            <a:off x="1419225" y="188913"/>
            <a:ext cx="7648575" cy="5016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8" name="Rectangle 58"/>
          <p:cNvSpPr>
            <a:spLocks noGrp="1" noChangeArrowheads="1"/>
          </p:cNvSpPr>
          <p:nvPr>
            <p:ph type="body" idx="1"/>
          </p:nvPr>
        </p:nvSpPr>
        <p:spPr bwMode="auto">
          <a:xfrm>
            <a:off x="296863" y="1457325"/>
            <a:ext cx="8445500" cy="48641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8" name="Rectangle 4"/>
          <p:cNvSpPr>
            <a:spLocks noGrp="1" noChangeArrowheads="1"/>
          </p:cNvSpPr>
          <p:nvPr>
            <p:ph type="sldNum" sz="quarter" idx="4"/>
          </p:nvPr>
        </p:nvSpPr>
        <p:spPr>
          <a:xfrm>
            <a:off x="7239000" y="6600825"/>
            <a:ext cx="1905000" cy="257175"/>
          </a:xfrm>
          <a:prstGeom prst="rect">
            <a:avLst/>
          </a:prstGeom>
        </p:spPr>
        <p:txBody>
          <a:bodyPr vert="horz" wrap="square" lIns="91440" tIns="45720" rIns="91440" bIns="45720" numCol="1" anchor="t" anchorCtr="0" compatLnSpc="1">
            <a:prstTxWarp prst="textNoShape">
              <a:avLst/>
            </a:prstTxWarp>
          </a:bodyPr>
          <a:lstStyle>
            <a:lvl1pPr algn="r" eaLnBrk="0" hangingPunct="0">
              <a:spcBef>
                <a:spcPct val="50000"/>
              </a:spcBef>
              <a:defRPr sz="1000">
                <a:solidFill>
                  <a:srgbClr val="002569"/>
                </a:solidFill>
                <a:latin typeface="Calibri" pitchFamily="34" charset="0"/>
              </a:defRPr>
            </a:lvl1pPr>
          </a:lstStyle>
          <a:p>
            <a:fld id="{BFEBE568-753A-47BC-AC79-CC046DED7CBF}" type="slidenum">
              <a:rPr lang="en-US"/>
              <a:pPr/>
              <a:t>‹#›</a:t>
            </a:fld>
            <a:endParaRPr lang="en-US"/>
          </a:p>
        </p:txBody>
      </p:sp>
      <p:pic>
        <p:nvPicPr>
          <p:cNvPr id="1030" name="Picture 2"/>
          <p:cNvPicPr>
            <a:picLocks noChangeAspect="1" noChangeArrowheads="1"/>
          </p:cNvPicPr>
          <p:nvPr userDrawn="1"/>
        </p:nvPicPr>
        <p:blipFill>
          <a:blip r:embed="rId8"/>
          <a:srcRect/>
          <a:stretch>
            <a:fillRect/>
          </a:stretch>
        </p:blipFill>
        <p:spPr bwMode="auto">
          <a:xfrm>
            <a:off x="0" y="0"/>
            <a:ext cx="1295400" cy="844550"/>
          </a:xfrm>
          <a:prstGeom prst="rect">
            <a:avLst/>
          </a:prstGeom>
          <a:noFill/>
          <a:ln w="12700">
            <a:noFill/>
            <a:miter lim="800000"/>
            <a:headEnd/>
            <a:tailEnd/>
          </a:ln>
        </p:spPr>
      </p:pic>
      <p:sp>
        <p:nvSpPr>
          <p:cNvPr id="7" name="フッター プレースホルダ 4"/>
          <p:cNvSpPr>
            <a:spLocks noGrp="1"/>
          </p:cNvSpPr>
          <p:nvPr>
            <p:ph type="ftr" sz="quarter" idx="3"/>
          </p:nvPr>
        </p:nvSpPr>
        <p:spPr>
          <a:xfrm>
            <a:off x="571500" y="6423025"/>
            <a:ext cx="8066088" cy="355600"/>
          </a:xfrm>
          <a:prstGeom prst="rect">
            <a:avLst/>
          </a:prstGeom>
        </p:spPr>
        <p:txBody>
          <a:bodyPr vert="horz" wrap="square" lIns="91440" tIns="45720" rIns="91440" bIns="45720" numCol="1" anchor="t" anchorCtr="0" compatLnSpc="1">
            <a:prstTxWarp prst="textNoShape">
              <a:avLst/>
            </a:prstTxWarp>
          </a:bodyPr>
          <a:lstStyle>
            <a:lvl1pPr algn="ctr">
              <a:defRPr sz="1200" b="1">
                <a:solidFill>
                  <a:srgbClr val="0057F7"/>
                </a:solidFill>
                <a:latin typeface="Book Antiqua" pitchFamily="18" charset="0"/>
              </a:defRPr>
            </a:lvl1pPr>
          </a:lstStyle>
          <a:p>
            <a:r>
              <a:rPr lang="en-US"/>
              <a:t>The 26</a:t>
            </a:r>
            <a:r>
              <a:rPr lang="en-US" baseline="30000"/>
              <a:t>th</a:t>
            </a:r>
            <a:r>
              <a:rPr lang="en-US"/>
              <a:t>  CEOS Plenary – Bengaluru, India - 24-27 October, 2012</a:t>
            </a:r>
            <a:endParaRPr lang="en-GB" altLang="ja-JP"/>
          </a:p>
        </p:txBody>
      </p:sp>
    </p:spTree>
  </p:cSld>
  <p:clrMap bg1="lt1" tx1="dk1" bg2="lt2" tx2="dk2" accent1="accent1" accent2="accent2" accent3="accent3" accent4="accent4" accent5="accent5" accent6="accent6" hlink="hlink" folHlink="folHlink"/>
  <p:sldLayoutIdLst>
    <p:sldLayoutId id="2147483703" r:id="rId1"/>
    <p:sldLayoutId id="2147483707" r:id="rId2"/>
    <p:sldLayoutId id="2147483704" r:id="rId3"/>
    <p:sldLayoutId id="2147483705" r:id="rId4"/>
    <p:sldLayoutId id="2147483706" r:id="rId5"/>
  </p:sldLayoutIdLst>
  <p:transition spd="slow"/>
  <p:txStyles>
    <p:titleStyle>
      <a:lvl1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1pPr>
      <a:lvl2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2pPr>
      <a:lvl3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3pPr>
      <a:lvl4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4pPr>
      <a:lvl5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5pPr>
      <a:lvl6pPr marL="457200" algn="l" rtl="0" eaLnBrk="0" fontAlgn="base" hangingPunct="0">
        <a:spcBef>
          <a:spcPct val="0"/>
        </a:spcBef>
        <a:spcAft>
          <a:spcPct val="0"/>
        </a:spcAft>
        <a:defRPr sz="2800" b="1">
          <a:solidFill>
            <a:schemeClr val="bg1"/>
          </a:solidFill>
          <a:latin typeface="Century Gothic" pitchFamily="34" charset="0"/>
        </a:defRPr>
      </a:lvl6pPr>
      <a:lvl7pPr marL="914400" algn="l" rtl="0" eaLnBrk="0" fontAlgn="base" hangingPunct="0">
        <a:spcBef>
          <a:spcPct val="0"/>
        </a:spcBef>
        <a:spcAft>
          <a:spcPct val="0"/>
        </a:spcAft>
        <a:defRPr sz="2800" b="1">
          <a:solidFill>
            <a:schemeClr val="bg1"/>
          </a:solidFill>
          <a:latin typeface="Century Gothic" pitchFamily="34" charset="0"/>
        </a:defRPr>
      </a:lvl7pPr>
      <a:lvl8pPr marL="1371600" algn="l" rtl="0" eaLnBrk="0" fontAlgn="base" hangingPunct="0">
        <a:spcBef>
          <a:spcPct val="0"/>
        </a:spcBef>
        <a:spcAft>
          <a:spcPct val="0"/>
        </a:spcAft>
        <a:defRPr sz="2800" b="1">
          <a:solidFill>
            <a:schemeClr val="bg1"/>
          </a:solidFill>
          <a:latin typeface="Century Gothic" pitchFamily="34" charset="0"/>
        </a:defRPr>
      </a:lvl8pPr>
      <a:lvl9pPr marL="1828800" algn="l" rtl="0" eaLnBrk="0" fontAlgn="base" hangingPunct="0">
        <a:spcBef>
          <a:spcPct val="0"/>
        </a:spcBef>
        <a:spcAft>
          <a:spcPct val="0"/>
        </a:spcAft>
        <a:defRPr sz="2800" b="1">
          <a:solidFill>
            <a:schemeClr val="bg1"/>
          </a:solidFill>
          <a:latin typeface="Century Gothic" pitchFamily="34" charset="0"/>
        </a:defRPr>
      </a:lvl9pPr>
    </p:titleStyle>
    <p:bodyStyle>
      <a:lvl1pPr marL="342900" indent="-342900" algn="l" rtl="0" eaLnBrk="0" fontAlgn="base" hangingPunct="0">
        <a:spcBef>
          <a:spcPct val="20000"/>
        </a:spcBef>
        <a:spcAft>
          <a:spcPct val="0"/>
        </a:spcAft>
        <a:buFont typeface="Arial" pitchFamily="34" charset="0"/>
        <a:buChar char="•"/>
        <a:defRPr sz="2400" b="1">
          <a:solidFill>
            <a:schemeClr val="tx2"/>
          </a:solidFill>
          <a:latin typeface="Arial" charset="0"/>
          <a:ea typeface="ＭＳ Ｐゴシック" charset="-128"/>
          <a:cs typeface="ＭＳ Ｐゴシック" charset="-128"/>
        </a:defRPr>
      </a:lvl1pPr>
      <a:lvl2pPr marL="742950" indent="-285750" algn="l" rtl="0" eaLnBrk="0" fontAlgn="base" hangingPunct="0">
        <a:spcBef>
          <a:spcPct val="20000"/>
        </a:spcBef>
        <a:spcAft>
          <a:spcPct val="0"/>
        </a:spcAft>
        <a:buFont typeface="Arial" pitchFamily="34" charset="0"/>
        <a:buChar char="•"/>
        <a:defRPr sz="2200" b="1">
          <a:solidFill>
            <a:schemeClr val="tx2"/>
          </a:solidFill>
          <a:latin typeface="Arial" charset="0"/>
          <a:ea typeface="ＭＳ Ｐゴシック" charset="-128"/>
        </a:defRPr>
      </a:lvl2pPr>
      <a:lvl3pPr marL="1143000" indent="-228600" algn="l" rtl="0" eaLnBrk="0" fontAlgn="base" hangingPunct="0">
        <a:spcBef>
          <a:spcPct val="20000"/>
        </a:spcBef>
        <a:spcAft>
          <a:spcPct val="0"/>
        </a:spcAft>
        <a:buFont typeface="Courier New" pitchFamily="49" charset="0"/>
        <a:buChar char="o"/>
        <a:defRPr sz="2000" b="1">
          <a:solidFill>
            <a:schemeClr val="tx2"/>
          </a:solidFill>
          <a:latin typeface="Arial" charset="0"/>
          <a:ea typeface="ヒラギノ角ゴ Pro W3" charset="-128"/>
          <a:cs typeface="ヒラギノ角ゴ Pro W3" charset="-128"/>
        </a:defRPr>
      </a:lvl3pPr>
      <a:lvl4pPr marL="1600200" indent="-228600" algn="l" rtl="0" eaLnBrk="0" fontAlgn="base" hangingPunct="0">
        <a:spcBef>
          <a:spcPct val="20000"/>
        </a:spcBef>
        <a:spcAft>
          <a:spcPct val="0"/>
        </a:spcAft>
        <a:buFont typeface="Wingdings" pitchFamily="2" charset="2"/>
        <a:buChar char="§"/>
        <a:defRPr b="1">
          <a:solidFill>
            <a:schemeClr val="tx2"/>
          </a:solidFill>
          <a:latin typeface="Arial" charset="0"/>
          <a:ea typeface="ヒラギノ角ゴ Pro W3" charset="-128"/>
        </a:defRPr>
      </a:lvl4pPr>
      <a:lvl5pPr marL="2057400" indent="-228600" algn="l" rtl="0" eaLnBrk="0" fontAlgn="base" hangingPunct="0">
        <a:spcBef>
          <a:spcPct val="20000"/>
        </a:spcBef>
        <a:spcAft>
          <a:spcPct val="0"/>
        </a:spcAft>
        <a:buFont typeface="Arial" pitchFamily="34" charset="0"/>
        <a:buChar char="•"/>
        <a:defRPr sz="1600" b="1">
          <a:solidFill>
            <a:schemeClr val="tx2"/>
          </a:solidFill>
          <a:latin typeface="Arial" charset="0"/>
          <a:ea typeface="ヒラギノ角ゴ Pro W3" charset="-128"/>
        </a:defRPr>
      </a:lvl5pPr>
      <a:lvl6pPr marL="2514600" indent="-228600" algn="l" rtl="0" eaLnBrk="0" fontAlgn="base" hangingPunct="0">
        <a:spcBef>
          <a:spcPct val="20000"/>
        </a:spcBef>
        <a:spcAft>
          <a:spcPct val="0"/>
        </a:spcAft>
        <a:defRPr sz="2400">
          <a:solidFill>
            <a:schemeClr val="tx2"/>
          </a:solidFill>
          <a:latin typeface="+mn-lt"/>
        </a:defRPr>
      </a:lvl6pPr>
      <a:lvl7pPr marL="2971800" indent="-228600" algn="l" rtl="0" eaLnBrk="0" fontAlgn="base" hangingPunct="0">
        <a:spcBef>
          <a:spcPct val="20000"/>
        </a:spcBef>
        <a:spcAft>
          <a:spcPct val="0"/>
        </a:spcAft>
        <a:defRPr sz="2400">
          <a:solidFill>
            <a:schemeClr val="tx2"/>
          </a:solidFill>
          <a:latin typeface="+mn-lt"/>
        </a:defRPr>
      </a:lvl7pPr>
      <a:lvl8pPr marL="3429000" indent="-228600" algn="l" rtl="0" eaLnBrk="0" fontAlgn="base" hangingPunct="0">
        <a:spcBef>
          <a:spcPct val="20000"/>
        </a:spcBef>
        <a:spcAft>
          <a:spcPct val="0"/>
        </a:spcAft>
        <a:defRPr sz="2400">
          <a:solidFill>
            <a:schemeClr val="tx2"/>
          </a:solidFill>
          <a:latin typeface="+mn-lt"/>
        </a:defRPr>
      </a:lvl8pPr>
      <a:lvl9pPr marL="3886200" indent="-228600" algn="l" rtl="0" eaLnBrk="0" fontAlgn="base" hangingPunct="0">
        <a:spcBef>
          <a:spcPct val="20000"/>
        </a:spcBef>
        <a:spcAft>
          <a:spcPct val="0"/>
        </a:spcAft>
        <a:defRPr sz="2400">
          <a:solidFill>
            <a:schemeClr val="tx2"/>
          </a:solidFill>
          <a:latin typeface="+mn-lt"/>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E90446-94B9-4755-AAC2-40248B3D344A}" type="datetimeFigureOut">
              <a:rPr lang="en-US" smtClean="0"/>
              <a:pPr/>
              <a:t>10/22/2012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221C60-8508-471F-BF24-34DF7B74A25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oleObject" Target="???" TargetMode="Externa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oleObject" Target="???" TargetMode="Externa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oleObject" Target="???" TargetMode="Externa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1.xml"/><Relationship Id="rId1" Type="http://schemas.openxmlformats.org/officeDocument/2006/relationships/vmlDrawing" Target="../drawings/vmlDrawing4.vml"/><Relationship Id="rId4" Type="http://schemas.openxmlformats.org/officeDocument/2006/relationships/oleObject" Target="???" TargetMode="Externa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3"/>
          <p:cNvSpPr txBox="1">
            <a:spLocks noChangeArrowheads="1"/>
          </p:cNvSpPr>
          <p:nvPr/>
        </p:nvSpPr>
        <p:spPr bwMode="auto">
          <a:xfrm>
            <a:off x="-607216" y="1473486"/>
            <a:ext cx="9613192" cy="5693866"/>
          </a:xfrm>
          <a:prstGeom prst="rect">
            <a:avLst/>
          </a:prstGeom>
          <a:noFill/>
          <a:ln w="9525">
            <a:noFill/>
            <a:miter lim="800000"/>
            <a:headEnd/>
            <a:tailEnd/>
          </a:ln>
        </p:spPr>
        <p:txBody>
          <a:bodyPr wrap="square">
            <a:noAutofit/>
          </a:bodyPr>
          <a:lstStyle/>
          <a:p>
            <a:pPr marL="1087438" indent="-396875">
              <a:buFont typeface="Arial" pitchFamily="34" charset="0"/>
              <a:buChar char="•"/>
            </a:pPr>
            <a:r>
              <a:rPr lang="en-US" sz="2800" b="1" dirty="0" smtClean="0"/>
              <a:t>~90 minutes for this CEOS Self Study discussion</a:t>
            </a:r>
          </a:p>
          <a:p>
            <a:pPr marL="1087438" indent="-396875">
              <a:spcBef>
                <a:spcPts val="1200"/>
              </a:spcBef>
              <a:buFont typeface="Arial" pitchFamily="34" charset="0"/>
              <a:buChar char="•"/>
            </a:pPr>
            <a:r>
              <a:rPr lang="en-US" sz="2800" b="1" dirty="0" smtClean="0"/>
              <a:t>Reports </a:t>
            </a:r>
            <a:r>
              <a:rPr lang="en-US" sz="2800" b="1" i="1" dirty="0" smtClean="0"/>
              <a:t>to</a:t>
            </a:r>
            <a:r>
              <a:rPr lang="en-US" sz="2800" b="1" dirty="0" smtClean="0"/>
              <a:t> the Plenary (40 </a:t>
            </a:r>
            <a:r>
              <a:rPr lang="en-US" sz="2800" b="1" dirty="0" err="1" smtClean="0"/>
              <a:t>mins</a:t>
            </a:r>
            <a:r>
              <a:rPr lang="en-US" sz="2800" b="1" dirty="0" smtClean="0"/>
              <a:t>)</a:t>
            </a:r>
          </a:p>
          <a:p>
            <a:pPr marL="1087438" indent="-396875">
              <a:spcBef>
                <a:spcPts val="1200"/>
              </a:spcBef>
              <a:buFont typeface="Arial" pitchFamily="34" charset="0"/>
              <a:buChar char="•"/>
            </a:pPr>
            <a:r>
              <a:rPr lang="en-US" sz="2800" b="1" dirty="0" smtClean="0"/>
              <a:t>Decisions </a:t>
            </a:r>
            <a:r>
              <a:rPr lang="en-US" sz="2800" b="1" i="1" dirty="0" smtClean="0"/>
              <a:t>by </a:t>
            </a:r>
            <a:r>
              <a:rPr lang="en-US" sz="2800" b="1" dirty="0" smtClean="0"/>
              <a:t>the Plenary (10 </a:t>
            </a:r>
            <a:r>
              <a:rPr lang="en-US" sz="2800" b="1" dirty="0" err="1" smtClean="0"/>
              <a:t>mins</a:t>
            </a:r>
            <a:r>
              <a:rPr lang="en-US" sz="2800" b="1" dirty="0" smtClean="0"/>
              <a:t>)</a:t>
            </a:r>
          </a:p>
          <a:p>
            <a:pPr marL="1544638" lvl="1" indent="-396875">
              <a:spcBef>
                <a:spcPts val="0"/>
              </a:spcBef>
              <a:buFont typeface="Arial" pitchFamily="34" charset="0"/>
              <a:buChar char="–"/>
            </a:pPr>
            <a:r>
              <a:rPr lang="en-US" sz="2800" b="1" i="1" dirty="0" smtClean="0"/>
              <a:t>Adoption of the Membership and Participation Report</a:t>
            </a:r>
          </a:p>
          <a:p>
            <a:pPr marL="1544638" lvl="1" indent="-396875">
              <a:spcBef>
                <a:spcPts val="0"/>
              </a:spcBef>
              <a:buFont typeface="Arial" pitchFamily="34" charset="0"/>
              <a:buChar char="–"/>
            </a:pPr>
            <a:r>
              <a:rPr lang="en-US" sz="2800" b="1" i="1" dirty="0" smtClean="0"/>
              <a:t>[Essential Questions]</a:t>
            </a:r>
          </a:p>
          <a:p>
            <a:pPr marL="1087438" indent="-396875">
              <a:spcBef>
                <a:spcPts val="1200"/>
              </a:spcBef>
              <a:buFont typeface="Arial" pitchFamily="34" charset="0"/>
              <a:buChar char="•"/>
            </a:pPr>
            <a:r>
              <a:rPr lang="en-US" sz="2800" b="1" dirty="0" smtClean="0"/>
              <a:t>Discussions  (40 </a:t>
            </a:r>
            <a:r>
              <a:rPr lang="en-US" sz="2800" b="1" dirty="0" err="1" smtClean="0"/>
              <a:t>mins</a:t>
            </a:r>
            <a:r>
              <a:rPr lang="en-US" sz="2800" b="1" dirty="0" smtClean="0"/>
              <a:t>)</a:t>
            </a:r>
            <a:endParaRPr lang="en-US" sz="2800" b="1" i="1" dirty="0" smtClean="0"/>
          </a:p>
          <a:p>
            <a:pPr marL="1087438" indent="-396875">
              <a:spcBef>
                <a:spcPts val="1200"/>
              </a:spcBef>
              <a:buFont typeface="Arial" pitchFamily="34" charset="0"/>
              <a:buChar char="•"/>
            </a:pPr>
            <a:r>
              <a:rPr lang="en-US" sz="2800" b="1" dirty="0" smtClean="0">
                <a:solidFill>
                  <a:srgbClr val="FF0000"/>
                </a:solidFill>
              </a:rPr>
              <a:t>Focus – between now and Plenary 2013 - is on developing, documenting, and adopting CEOS organizational refinements to make CEOS more effective</a:t>
            </a:r>
          </a:p>
          <a:p>
            <a:pPr marL="1087438" indent="-396875"/>
            <a:endParaRPr lang="en-US" sz="2800" b="1" dirty="0" smtClean="0"/>
          </a:p>
        </p:txBody>
      </p:sp>
      <p:sp>
        <p:nvSpPr>
          <p:cNvPr id="6147" name="TextBox 2"/>
          <p:cNvSpPr txBox="1">
            <a:spLocks noChangeArrowheads="1"/>
          </p:cNvSpPr>
          <p:nvPr/>
        </p:nvSpPr>
        <p:spPr bwMode="auto">
          <a:xfrm>
            <a:off x="1784769" y="204788"/>
            <a:ext cx="6490879" cy="523220"/>
          </a:xfrm>
          <a:prstGeom prst="rect">
            <a:avLst/>
          </a:prstGeom>
          <a:noFill/>
          <a:ln w="9525">
            <a:noFill/>
            <a:miter lim="800000"/>
            <a:headEnd/>
            <a:tailEnd/>
          </a:ln>
        </p:spPr>
        <p:txBody>
          <a:bodyPr wrap="none">
            <a:spAutoFit/>
          </a:bodyPr>
          <a:lstStyle/>
          <a:p>
            <a:r>
              <a:rPr lang="en-US" sz="2800" b="1" dirty="0">
                <a:solidFill>
                  <a:schemeClr val="bg1"/>
                </a:solidFill>
              </a:rPr>
              <a:t>CSS </a:t>
            </a:r>
            <a:r>
              <a:rPr lang="en-US" sz="2800" b="1" dirty="0" smtClean="0">
                <a:solidFill>
                  <a:schemeClr val="bg1"/>
                </a:solidFill>
              </a:rPr>
              <a:t>Implementation Initiative - CSSII</a:t>
            </a:r>
            <a:endParaRPr lang="en-US" sz="2800" b="1" dirty="0">
              <a:solidFill>
                <a:schemeClr val="bg1"/>
              </a:solidFill>
            </a:endParaRPr>
          </a:p>
        </p:txBody>
      </p:sp>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3"/>
          <p:cNvSpPr txBox="1">
            <a:spLocks noChangeArrowheads="1"/>
          </p:cNvSpPr>
          <p:nvPr/>
        </p:nvSpPr>
        <p:spPr bwMode="auto">
          <a:xfrm>
            <a:off x="-607216" y="1528054"/>
            <a:ext cx="9613192" cy="5693866"/>
          </a:xfrm>
          <a:prstGeom prst="rect">
            <a:avLst/>
          </a:prstGeom>
          <a:noFill/>
          <a:ln w="9525">
            <a:noFill/>
            <a:miter lim="800000"/>
            <a:headEnd/>
            <a:tailEnd/>
          </a:ln>
        </p:spPr>
        <p:txBody>
          <a:bodyPr wrap="square">
            <a:noAutofit/>
          </a:bodyPr>
          <a:lstStyle/>
          <a:p>
            <a:pPr marL="1087438" indent="-396875"/>
            <a:endParaRPr lang="en-US" sz="2800" dirty="0"/>
          </a:p>
          <a:p>
            <a:pPr marL="1087438" indent="-396875">
              <a:buFont typeface="Arial" pitchFamily="34" charset="0"/>
              <a:buChar char="•"/>
            </a:pPr>
            <a:r>
              <a:rPr lang="en-US" sz="2800" dirty="0" smtClean="0"/>
              <a:t>SIT Team will appoint a steering committee to oversee each document</a:t>
            </a:r>
          </a:p>
          <a:p>
            <a:pPr marL="1544638" lvl="1" indent="-396875">
              <a:buFont typeface="Arial" pitchFamily="34" charset="0"/>
              <a:buChar char="–"/>
            </a:pPr>
            <a:r>
              <a:rPr lang="en-US" sz="2000" dirty="0" smtClean="0"/>
              <a:t>Volunteers requested at this plenary</a:t>
            </a:r>
          </a:p>
          <a:p>
            <a:pPr marL="1087438" indent="-396875">
              <a:spcBef>
                <a:spcPts val="1200"/>
              </a:spcBef>
              <a:buFont typeface="Arial" pitchFamily="34" charset="0"/>
              <a:buChar char="•"/>
            </a:pPr>
            <a:r>
              <a:rPr lang="en-US" sz="2800" dirty="0" smtClean="0"/>
              <a:t>Content informed by working team options/inputs and iterative </a:t>
            </a:r>
            <a:r>
              <a:rPr lang="en-US" sz="2800" dirty="0" smtClean="0"/>
              <a:t>discussions with full CEOS membership</a:t>
            </a:r>
            <a:endParaRPr lang="en-US" sz="2800" dirty="0" smtClean="0"/>
          </a:p>
          <a:p>
            <a:pPr marL="1087438" indent="-396875">
              <a:spcBef>
                <a:spcPts val="1200"/>
              </a:spcBef>
              <a:buFont typeface="Arial" pitchFamily="34" charset="0"/>
              <a:buChar char="•"/>
            </a:pPr>
            <a:r>
              <a:rPr lang="en-US" sz="2800" dirty="0" smtClean="0"/>
              <a:t>Professional writer (on contract now) will help with overall document format/design, copy editing, style, production, organizing community input – but </a:t>
            </a:r>
            <a:r>
              <a:rPr lang="en-US" sz="2800" b="1" i="1" dirty="0" smtClean="0"/>
              <a:t>NOT</a:t>
            </a:r>
            <a:r>
              <a:rPr lang="en-US" sz="2800" dirty="0" smtClean="0"/>
              <a:t> substance </a:t>
            </a:r>
          </a:p>
          <a:p>
            <a:pPr marL="1087438" indent="-396875">
              <a:buFont typeface="Arial" pitchFamily="34" charset="0"/>
              <a:buChar char="•"/>
            </a:pPr>
            <a:endParaRPr lang="en-US" sz="2800" dirty="0"/>
          </a:p>
          <a:p>
            <a:pPr marL="1544638" lvl="1" indent="-396875">
              <a:spcBef>
                <a:spcPts val="1200"/>
              </a:spcBef>
              <a:buFont typeface="Arial" pitchFamily="34" charset="0"/>
              <a:buChar char="•"/>
            </a:pPr>
            <a:endParaRPr lang="en-US" sz="2800" dirty="0" smtClean="0"/>
          </a:p>
          <a:p>
            <a:pPr marL="1544638" lvl="1" indent="-396875">
              <a:buFont typeface="Arial" pitchFamily="34" charset="0"/>
              <a:buChar char="•"/>
            </a:pPr>
            <a:endParaRPr lang="en-US" sz="2800" dirty="0" smtClean="0"/>
          </a:p>
          <a:p>
            <a:pPr marL="1087438" indent="-396875">
              <a:buFont typeface="Arial" pitchFamily="34" charset="0"/>
              <a:buChar char="•"/>
            </a:pPr>
            <a:endParaRPr lang="en-US" sz="2800" i="1" dirty="0"/>
          </a:p>
        </p:txBody>
      </p:sp>
      <p:sp>
        <p:nvSpPr>
          <p:cNvPr id="6147" name="TextBox 2"/>
          <p:cNvSpPr txBox="1">
            <a:spLocks noChangeArrowheads="1"/>
          </p:cNvSpPr>
          <p:nvPr/>
        </p:nvSpPr>
        <p:spPr bwMode="auto">
          <a:xfrm>
            <a:off x="1685019" y="171538"/>
            <a:ext cx="6404317" cy="523220"/>
          </a:xfrm>
          <a:prstGeom prst="rect">
            <a:avLst/>
          </a:prstGeom>
          <a:noFill/>
          <a:ln w="9525">
            <a:noFill/>
            <a:miter lim="800000"/>
            <a:headEnd/>
            <a:tailEnd/>
          </a:ln>
        </p:spPr>
        <p:txBody>
          <a:bodyPr wrap="none">
            <a:spAutoFit/>
          </a:bodyPr>
          <a:lstStyle/>
          <a:p>
            <a:r>
              <a:rPr lang="en-US" sz="2800" b="1" dirty="0" smtClean="0">
                <a:solidFill>
                  <a:schemeClr val="bg1"/>
                </a:solidFill>
              </a:rPr>
              <a:t>How will the documents get written?</a:t>
            </a:r>
            <a:endParaRPr lang="en-US" sz="2800" b="1" dirty="0">
              <a:solidFill>
                <a:schemeClr val="bg1"/>
              </a:solidFill>
            </a:endParaRPr>
          </a:p>
        </p:txBody>
      </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3"/>
          <p:cNvSpPr txBox="1">
            <a:spLocks noChangeArrowheads="1"/>
          </p:cNvSpPr>
          <p:nvPr/>
        </p:nvSpPr>
        <p:spPr bwMode="auto">
          <a:xfrm>
            <a:off x="-607216" y="979429"/>
            <a:ext cx="9613192" cy="5693866"/>
          </a:xfrm>
          <a:prstGeom prst="rect">
            <a:avLst/>
          </a:prstGeom>
          <a:noFill/>
          <a:ln w="9525">
            <a:noFill/>
            <a:miter lim="800000"/>
            <a:headEnd/>
            <a:tailEnd/>
          </a:ln>
        </p:spPr>
        <p:txBody>
          <a:bodyPr wrap="square">
            <a:noAutofit/>
          </a:bodyPr>
          <a:lstStyle/>
          <a:p>
            <a:pPr marL="1087438" indent="-396875"/>
            <a:endParaRPr lang="en-US" sz="2800" dirty="0"/>
          </a:p>
          <a:p>
            <a:pPr marL="1087438" indent="-396875">
              <a:buFont typeface="Arial" pitchFamily="34" charset="0"/>
              <a:buChar char="•"/>
            </a:pPr>
            <a:r>
              <a:rPr lang="en-US" sz="2800" dirty="0" smtClean="0"/>
              <a:t>Substantial decisions made by </a:t>
            </a:r>
            <a:r>
              <a:rPr lang="en-US" sz="2800" b="1" dirty="0" smtClean="0"/>
              <a:t>Plenary consensus </a:t>
            </a:r>
            <a:r>
              <a:rPr lang="en-US" sz="2800" dirty="0" smtClean="0"/>
              <a:t>(</a:t>
            </a:r>
            <a:r>
              <a:rPr lang="en-US" sz="2800" i="1" dirty="0" smtClean="0"/>
              <a:t>although not necessarily at the annual Plenary</a:t>
            </a:r>
            <a:r>
              <a:rPr lang="en-US" sz="2800" dirty="0" smtClean="0"/>
              <a:t>)</a:t>
            </a:r>
            <a:endParaRPr lang="en-US" sz="2800" b="1" dirty="0"/>
          </a:p>
          <a:p>
            <a:pPr marL="1087438" indent="-396875">
              <a:spcBef>
                <a:spcPts val="1200"/>
              </a:spcBef>
              <a:buFont typeface="Arial" pitchFamily="34" charset="0"/>
              <a:buChar char="•"/>
            </a:pPr>
            <a:r>
              <a:rPr lang="en-US" sz="2800" dirty="0" smtClean="0"/>
              <a:t>The key will be iterative discussions and input – regarding options, document sections, full draft documents</a:t>
            </a:r>
          </a:p>
          <a:p>
            <a:pPr marL="1544638" lvl="1" indent="-396875">
              <a:spcBef>
                <a:spcPts val="600"/>
              </a:spcBef>
              <a:buFont typeface="Arial" pitchFamily="34" charset="0"/>
              <a:buChar char="–"/>
            </a:pPr>
            <a:r>
              <a:rPr lang="en-US" sz="2400" dirty="0" smtClean="0"/>
              <a:t>Draft reports, sections, etc. made </a:t>
            </a:r>
            <a:r>
              <a:rPr lang="en-US" sz="2400" dirty="0" smtClean="0"/>
              <a:t>available </a:t>
            </a:r>
            <a:r>
              <a:rPr lang="en-US" sz="2400" dirty="0" smtClean="0"/>
              <a:t>well prior to finalization</a:t>
            </a:r>
          </a:p>
          <a:p>
            <a:pPr marL="1544638" lvl="1" indent="-396875">
              <a:spcBef>
                <a:spcPts val="600"/>
              </a:spcBef>
              <a:buFont typeface="Arial" pitchFamily="34" charset="0"/>
              <a:buChar char="–"/>
            </a:pPr>
            <a:r>
              <a:rPr lang="en-US" sz="2400" dirty="0" smtClean="0"/>
              <a:t>Focused discussion sections </a:t>
            </a:r>
          </a:p>
          <a:p>
            <a:pPr marL="2001838" lvl="2" indent="-396875">
              <a:spcBef>
                <a:spcPts val="0"/>
              </a:spcBef>
              <a:buFont typeface="Arial" pitchFamily="34" charset="0"/>
              <a:buChar char="•"/>
            </a:pPr>
            <a:r>
              <a:rPr lang="en-US" sz="2000" dirty="0" smtClean="0"/>
              <a:t>Associated with most planned CEOS meetings</a:t>
            </a:r>
          </a:p>
          <a:p>
            <a:pPr marL="2001838" lvl="2" indent="-396875">
              <a:spcBef>
                <a:spcPts val="0"/>
              </a:spcBef>
              <a:buFont typeface="Arial" pitchFamily="34" charset="0"/>
              <a:buChar char="•"/>
            </a:pPr>
            <a:r>
              <a:rPr lang="en-US" sz="2000" dirty="0" smtClean="0"/>
              <a:t>Will consider special additional </a:t>
            </a:r>
            <a:r>
              <a:rPr lang="en-US" sz="2000" dirty="0" smtClean="0"/>
              <a:t>opportunities </a:t>
            </a:r>
            <a:r>
              <a:rPr lang="en-US" sz="2000" dirty="0" smtClean="0"/>
              <a:t>(Feb, June, July 2013) </a:t>
            </a:r>
          </a:p>
          <a:p>
            <a:pPr marL="2001838" lvl="2" indent="-396875">
              <a:spcBef>
                <a:spcPts val="0"/>
              </a:spcBef>
              <a:buFont typeface="Arial" pitchFamily="34" charset="0"/>
              <a:buChar char="•"/>
            </a:pPr>
            <a:r>
              <a:rPr lang="en-US" sz="2000" dirty="0" smtClean="0"/>
              <a:t>Will arrange for remote participation</a:t>
            </a:r>
          </a:p>
          <a:p>
            <a:pPr marL="2001838" lvl="2" indent="-396875">
              <a:spcBef>
                <a:spcPts val="0"/>
              </a:spcBef>
              <a:buFont typeface="Arial" pitchFamily="34" charset="0"/>
              <a:buChar char="•"/>
            </a:pPr>
            <a:r>
              <a:rPr lang="en-US" sz="2000" dirty="0" smtClean="0"/>
              <a:t> Written email inputs welcome at any time – will establish POC for each document </a:t>
            </a:r>
          </a:p>
          <a:p>
            <a:pPr marL="1544638" lvl="1" indent="-396875">
              <a:spcBef>
                <a:spcPts val="1200"/>
              </a:spcBef>
            </a:pPr>
            <a:endParaRPr lang="en-US" sz="2800" dirty="0" smtClean="0"/>
          </a:p>
          <a:p>
            <a:pPr marL="1544638" lvl="1" indent="-396875">
              <a:buFont typeface="Arial" pitchFamily="34" charset="0"/>
              <a:buChar char="•"/>
            </a:pPr>
            <a:endParaRPr lang="en-US" sz="2800" dirty="0" smtClean="0"/>
          </a:p>
          <a:p>
            <a:pPr marL="1087438" indent="-396875">
              <a:buFont typeface="Arial" pitchFamily="34" charset="0"/>
              <a:buChar char="•"/>
            </a:pPr>
            <a:endParaRPr lang="en-US" sz="2800" i="1" dirty="0"/>
          </a:p>
        </p:txBody>
      </p:sp>
      <p:sp>
        <p:nvSpPr>
          <p:cNvPr id="6147" name="TextBox 2"/>
          <p:cNvSpPr txBox="1">
            <a:spLocks noChangeArrowheads="1"/>
          </p:cNvSpPr>
          <p:nvPr/>
        </p:nvSpPr>
        <p:spPr bwMode="auto">
          <a:xfrm>
            <a:off x="1685019" y="105038"/>
            <a:ext cx="5012911" cy="954107"/>
          </a:xfrm>
          <a:prstGeom prst="rect">
            <a:avLst/>
          </a:prstGeom>
          <a:noFill/>
          <a:ln w="9525">
            <a:noFill/>
            <a:miter lim="800000"/>
            <a:headEnd/>
            <a:tailEnd/>
          </a:ln>
        </p:spPr>
        <p:txBody>
          <a:bodyPr wrap="none">
            <a:spAutoFit/>
          </a:bodyPr>
          <a:lstStyle/>
          <a:p>
            <a:r>
              <a:rPr lang="en-US" sz="2800" b="1" dirty="0" smtClean="0">
                <a:solidFill>
                  <a:schemeClr val="bg1"/>
                </a:solidFill>
              </a:rPr>
              <a:t>DISCUSSIONS of document </a:t>
            </a:r>
          </a:p>
          <a:p>
            <a:r>
              <a:rPr lang="en-US" sz="2800" b="1" dirty="0" smtClean="0">
                <a:solidFill>
                  <a:schemeClr val="bg1"/>
                </a:solidFill>
              </a:rPr>
              <a:t>contents/substance</a:t>
            </a:r>
            <a:endParaRPr lang="en-US" sz="2800" b="1" dirty="0">
              <a:solidFill>
                <a:schemeClr val="bg1"/>
              </a:solidFill>
            </a:endParaRPr>
          </a:p>
        </p:txBody>
      </p: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p:cNvSpPr>
            <a:spLocks noChangeArrowheads="1"/>
          </p:cNvSpPr>
          <p:nvPr/>
        </p:nvSpPr>
        <p:spPr bwMode="auto">
          <a:xfrm>
            <a:off x="922350" y="2295775"/>
            <a:ext cx="8604250" cy="3170099"/>
          </a:xfrm>
          <a:prstGeom prst="rect">
            <a:avLst/>
          </a:prstGeom>
          <a:noFill/>
          <a:ln w="9525">
            <a:noFill/>
            <a:miter lim="800000"/>
            <a:headEnd/>
            <a:tailEnd/>
          </a:ln>
        </p:spPr>
        <p:txBody>
          <a:bodyPr>
            <a:spAutoFit/>
          </a:bodyPr>
          <a:lstStyle/>
          <a:p>
            <a:r>
              <a:rPr lang="en-US" sz="3200" b="1" dirty="0" smtClean="0">
                <a:solidFill>
                  <a:srgbClr val="0000FF"/>
                </a:solidFill>
              </a:rPr>
              <a:t>Topical Team Updates</a:t>
            </a:r>
          </a:p>
          <a:p>
            <a:endParaRPr lang="en-US" sz="2800" b="1" i="1" dirty="0">
              <a:solidFill>
                <a:srgbClr val="0000FF"/>
              </a:solidFill>
            </a:endParaRPr>
          </a:p>
          <a:p>
            <a:r>
              <a:rPr lang="en-US" sz="2800" b="1" i="1" dirty="0" smtClean="0">
                <a:solidFill>
                  <a:srgbClr val="0000FF"/>
                </a:solidFill>
              </a:rPr>
              <a:t>              Meetings</a:t>
            </a:r>
          </a:p>
          <a:p>
            <a:r>
              <a:rPr lang="en-US" sz="2800" b="1" i="1" dirty="0">
                <a:solidFill>
                  <a:srgbClr val="0000FF"/>
                </a:solidFill>
              </a:rPr>
              <a:t>	</a:t>
            </a:r>
            <a:r>
              <a:rPr lang="en-US" sz="2800" b="1" i="1" dirty="0" smtClean="0">
                <a:solidFill>
                  <a:srgbClr val="0000FF"/>
                </a:solidFill>
              </a:rPr>
              <a:t>		</a:t>
            </a:r>
          </a:p>
          <a:p>
            <a:r>
              <a:rPr lang="en-US" sz="2800" b="1" i="1" dirty="0">
                <a:solidFill>
                  <a:srgbClr val="0000FF"/>
                </a:solidFill>
              </a:rPr>
              <a:t>	</a:t>
            </a:r>
            <a:r>
              <a:rPr lang="en-US" sz="2800" b="1" i="1" dirty="0" smtClean="0">
                <a:solidFill>
                  <a:srgbClr val="0000FF"/>
                </a:solidFill>
              </a:rPr>
              <a:t>		Roles and Responsibilities</a:t>
            </a:r>
          </a:p>
          <a:p>
            <a:endParaRPr lang="en-US" sz="2800" b="1" i="1" dirty="0">
              <a:solidFill>
                <a:srgbClr val="0000FF"/>
              </a:solidFill>
            </a:endParaRPr>
          </a:p>
          <a:p>
            <a:r>
              <a:rPr lang="en-US" sz="2800" b="1" i="1" dirty="0" smtClean="0">
                <a:solidFill>
                  <a:srgbClr val="0000FF"/>
                </a:solidFill>
              </a:rPr>
              <a:t>			Decision-making Processes       </a:t>
            </a:r>
            <a:endParaRPr lang="en-US" sz="2400" b="1" i="1" dirty="0">
              <a:solidFill>
                <a:srgbClr val="0000FF"/>
              </a:solidFill>
            </a:endParaRPr>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612625" y="-140363"/>
            <a:ext cx="8229600" cy="1143001"/>
          </a:xfrm>
        </p:spPr>
        <p:txBody>
          <a:bodyPr/>
          <a:lstStyle/>
          <a:p>
            <a:r>
              <a:rPr lang="en-US" dirty="0" smtClean="0"/>
              <a:t>CEOS Meetings Report</a:t>
            </a:r>
            <a:endParaRPr lang="en-US" dirty="0"/>
          </a:p>
        </p:txBody>
      </p:sp>
      <p:sp>
        <p:nvSpPr>
          <p:cNvPr id="2055" name="Rectangle 7"/>
          <p:cNvSpPr>
            <a:spLocks noChangeArrowheads="1"/>
          </p:cNvSpPr>
          <p:nvPr/>
        </p:nvSpPr>
        <p:spPr bwMode="auto">
          <a:xfrm>
            <a:off x="0" y="1412776"/>
            <a:ext cx="9144000" cy="3093154"/>
          </a:xfrm>
          <a:prstGeom prst="rect">
            <a:avLst/>
          </a:prstGeom>
          <a:solidFill>
            <a:schemeClr val="bg1"/>
          </a:solidFill>
          <a:ln w="9525">
            <a:noFill/>
            <a:miter lim="800000"/>
            <a:headEnd/>
            <a:tailEnd/>
          </a:ln>
          <a:effectLst/>
        </p:spPr>
        <p:txBody>
          <a:bodyPr vert="horz" wrap="square" lIns="57132" tIns="45720" rIns="457056"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ea typeface="Cambria" pitchFamily="18" charset="0"/>
                <a:cs typeface="Times New Roman" pitchFamily="18" charset="0"/>
              </a:rPr>
              <a:t>   Charge: Common Understanding Of (Major) Meetings:</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2000" i="1" dirty="0" smtClean="0">
                <a:latin typeface="Cambria" pitchFamily="18" charset="0"/>
                <a:ea typeface="Cambria" pitchFamily="18" charset="0"/>
                <a:cs typeface="Times New Roman" pitchFamily="18" charset="0"/>
              </a:rPr>
              <a:t>   A</a:t>
            </a:r>
            <a:r>
              <a:rPr kumimoji="0" lang="en-US" sz="2000" b="0" i="1" u="none" strike="noStrike" cap="none" normalizeH="0" baseline="0" dirty="0" smtClean="0">
                <a:ln>
                  <a:noFill/>
                </a:ln>
                <a:solidFill>
                  <a:schemeClr val="tx1"/>
                </a:solidFill>
                <a:effectLst/>
                <a:latin typeface="Cambria" pitchFamily="18" charset="0"/>
                <a:ea typeface="Cambria" pitchFamily="18" charset="0"/>
                <a:cs typeface="Times New Roman" pitchFamily="18" charset="0"/>
              </a:rPr>
              <a:t>nalyze the flow of the CEOS year and the kinds of business that need to be </a:t>
            </a:r>
          </a:p>
          <a:p>
            <a:pPr marL="0" marR="0" lvl="0" indent="0" algn="l" defTabSz="914400" rtl="0" eaLnBrk="0" fontAlgn="base" latinLnBrk="0" hangingPunct="0">
              <a:lnSpc>
                <a:spcPct val="100000"/>
              </a:lnSpc>
              <a:spcBef>
                <a:spcPct val="0"/>
              </a:spcBef>
              <a:spcAft>
                <a:spcPct val="0"/>
              </a:spcAft>
              <a:buClrTx/>
              <a:buSzTx/>
              <a:buFontTx/>
              <a:buNone/>
              <a:tabLst/>
            </a:pPr>
            <a:r>
              <a:rPr lang="en-US" sz="2000" i="1" dirty="0" smtClean="0">
                <a:latin typeface="Cambria" pitchFamily="18" charset="0"/>
                <a:ea typeface="Cambria" pitchFamily="18" charset="0"/>
                <a:cs typeface="Times New Roman" pitchFamily="18" charset="0"/>
              </a:rPr>
              <a:t>   </a:t>
            </a:r>
            <a:r>
              <a:rPr kumimoji="0" lang="en-US" sz="2000" b="0" i="1" u="none" strike="noStrike" cap="none" normalizeH="0" baseline="0" dirty="0" smtClean="0">
                <a:ln>
                  <a:noFill/>
                </a:ln>
                <a:solidFill>
                  <a:schemeClr val="tx1"/>
                </a:solidFill>
                <a:effectLst/>
                <a:latin typeface="Cambria" pitchFamily="18" charset="0"/>
                <a:ea typeface="Cambria" pitchFamily="18" charset="0"/>
                <a:cs typeface="Times New Roman" pitchFamily="18" charset="0"/>
              </a:rPr>
              <a:t>accomplished in each major meeting; </a:t>
            </a:r>
            <a:endParaRPr lang="en-US" sz="2000" i="1" dirty="0" smtClean="0">
              <a:latin typeface="Cambria" pitchFamily="18" charset="0"/>
              <a:ea typeface="Cambria" pitchFamily="18" charset="0"/>
              <a:cs typeface="Times New Roman" pitchFamily="18" charset="0"/>
            </a:endParaRPr>
          </a:p>
          <a:p>
            <a:pPr marL="0" marR="0" lvl="0" indent="0" algn="l" defTabSz="914400" rtl="0" eaLnBrk="0" fontAlgn="base" latinLnBrk="0" hangingPunct="0">
              <a:lnSpc>
                <a:spcPct val="100000"/>
              </a:lnSpc>
              <a:spcBef>
                <a:spcPts val="600"/>
              </a:spcBef>
              <a:spcAft>
                <a:spcPct val="0"/>
              </a:spcAft>
              <a:buClrTx/>
              <a:buSzTx/>
              <a:buFontTx/>
              <a:buNone/>
              <a:tabLst/>
            </a:pPr>
            <a:r>
              <a:rPr kumimoji="0" lang="en-US" sz="2000" b="0" i="1" u="none" strike="noStrike" cap="none" normalizeH="0" dirty="0" smtClean="0">
                <a:ln>
                  <a:noFill/>
                </a:ln>
                <a:solidFill>
                  <a:schemeClr val="tx1"/>
                </a:solidFill>
                <a:effectLst/>
                <a:latin typeface="Cambria" pitchFamily="18" charset="0"/>
                <a:ea typeface="Cambria" pitchFamily="18" charset="0"/>
                <a:cs typeface="Times New Roman" pitchFamily="18" charset="0"/>
              </a:rPr>
              <a:t>   </a:t>
            </a:r>
            <a:r>
              <a:rPr lang="en-US" sz="2000" i="1" dirty="0" smtClean="0">
                <a:latin typeface="Cambria" pitchFamily="18" charset="0"/>
                <a:ea typeface="Cambria" pitchFamily="18" charset="0"/>
                <a:cs typeface="Times New Roman" pitchFamily="18" charset="0"/>
              </a:rPr>
              <a:t>S</a:t>
            </a:r>
            <a:r>
              <a:rPr kumimoji="0" lang="en-US" sz="2000" b="0" i="1" u="none" strike="noStrike" cap="none" normalizeH="0" baseline="0" dirty="0" smtClean="0">
                <a:ln>
                  <a:noFill/>
                </a:ln>
                <a:solidFill>
                  <a:schemeClr val="tx1"/>
                </a:solidFill>
                <a:effectLst/>
                <a:latin typeface="Cambria" pitchFamily="18" charset="0"/>
                <a:ea typeface="Cambria" pitchFamily="18" charset="0"/>
                <a:cs typeface="Times New Roman" pitchFamily="18" charset="0"/>
              </a:rPr>
              <a:t>uggest options for to improve meeting utility, to ensure a balance between </a:t>
            </a:r>
            <a:r>
              <a:rPr kumimoji="0" lang="en-US" sz="2000" b="0" i="1" u="none" strike="noStrike" cap="none" normalizeH="0" dirty="0" smtClean="0">
                <a:ln>
                  <a:noFill/>
                </a:ln>
                <a:solidFill>
                  <a:schemeClr val="tx1"/>
                </a:solidFill>
                <a:effectLst/>
                <a:latin typeface="Cambria" pitchFamily="18" charset="0"/>
                <a:ea typeface="Cambria" pitchFamily="18" charset="0"/>
                <a:cs typeface="Times New Roman" pitchFamily="18" charset="0"/>
              </a:rPr>
              <a:t>   </a:t>
            </a:r>
          </a:p>
          <a:p>
            <a:pPr marL="0" marR="0" lvl="0" indent="0" algn="l" defTabSz="914400" rtl="0" eaLnBrk="0" fontAlgn="base" latinLnBrk="0" hangingPunct="0">
              <a:lnSpc>
                <a:spcPct val="100000"/>
              </a:lnSpc>
              <a:spcBef>
                <a:spcPts val="0"/>
              </a:spcBef>
              <a:spcAft>
                <a:spcPct val="0"/>
              </a:spcAft>
              <a:buClrTx/>
              <a:buSzTx/>
              <a:buFontTx/>
              <a:buNone/>
              <a:tabLst/>
            </a:pPr>
            <a:r>
              <a:rPr lang="en-US" sz="2000" i="1" dirty="0" smtClean="0">
                <a:latin typeface="Cambria" pitchFamily="18" charset="0"/>
                <a:ea typeface="Cambria" pitchFamily="18" charset="0"/>
                <a:cs typeface="Times New Roman" pitchFamily="18" charset="0"/>
              </a:rPr>
              <a:t>   </a:t>
            </a:r>
            <a:r>
              <a:rPr kumimoji="0" lang="en-US" sz="2000" b="0" i="1" u="none" strike="noStrike" cap="none" normalizeH="0" baseline="0" dirty="0" smtClean="0">
                <a:ln>
                  <a:noFill/>
                </a:ln>
                <a:solidFill>
                  <a:schemeClr val="tx1"/>
                </a:solidFill>
                <a:effectLst/>
                <a:latin typeface="Cambria" pitchFamily="18" charset="0"/>
                <a:ea typeface="Cambria" pitchFamily="18" charset="0"/>
                <a:cs typeface="Times New Roman" pitchFamily="18" charset="0"/>
              </a:rPr>
              <a:t>reporting and discussion/decision-making, and to ensure that the needs of </a:t>
            </a:r>
          </a:p>
          <a:p>
            <a:pPr marL="0" marR="0" lvl="0" indent="0" algn="l" defTabSz="914400" rtl="0" eaLnBrk="0" fontAlgn="base" latinLnBrk="0" hangingPunct="0">
              <a:lnSpc>
                <a:spcPct val="100000"/>
              </a:lnSpc>
              <a:spcBef>
                <a:spcPts val="0"/>
              </a:spcBef>
              <a:spcAft>
                <a:spcPct val="0"/>
              </a:spcAft>
              <a:buClrTx/>
              <a:buSzTx/>
              <a:buFontTx/>
              <a:buNone/>
              <a:tabLst/>
            </a:pPr>
            <a:r>
              <a:rPr lang="en-US" sz="2000" i="1" dirty="0" smtClean="0">
                <a:latin typeface="Cambria" pitchFamily="18" charset="0"/>
                <a:ea typeface="Cambria" pitchFamily="18" charset="0"/>
                <a:cs typeface="Times New Roman" pitchFamily="18" charset="0"/>
              </a:rPr>
              <a:t>   </a:t>
            </a:r>
            <a:r>
              <a:rPr kumimoji="0" lang="en-US" sz="2000" b="0" i="1" u="none" strike="noStrike" cap="none" normalizeH="0" baseline="0" dirty="0" smtClean="0">
                <a:ln>
                  <a:noFill/>
                </a:ln>
                <a:solidFill>
                  <a:schemeClr val="tx1"/>
                </a:solidFill>
                <a:effectLst/>
                <a:latin typeface="Cambria" pitchFamily="18" charset="0"/>
                <a:ea typeface="Cambria" pitchFamily="18" charset="0"/>
                <a:cs typeface="Times New Roman" pitchFamily="18" charset="0"/>
              </a:rPr>
              <a:t>Working Groups and Virtual Constellations are met; </a:t>
            </a:r>
          </a:p>
          <a:p>
            <a:pPr marL="0" marR="0" lvl="0" indent="0" algn="l" defTabSz="914400" rtl="0" eaLnBrk="0" fontAlgn="base" latinLnBrk="0" hangingPunct="0">
              <a:lnSpc>
                <a:spcPct val="100000"/>
              </a:lnSpc>
              <a:spcBef>
                <a:spcPts val="600"/>
              </a:spcBef>
              <a:spcAft>
                <a:spcPct val="0"/>
              </a:spcAft>
              <a:buClrTx/>
              <a:buSzTx/>
              <a:buFontTx/>
              <a:buNone/>
              <a:tabLst/>
            </a:pPr>
            <a:r>
              <a:rPr kumimoji="0" lang="en-US" sz="2000" b="0" i="1" u="none" strike="noStrike" cap="none" normalizeH="0" baseline="0" dirty="0" smtClean="0">
                <a:ln>
                  <a:noFill/>
                </a:ln>
                <a:solidFill>
                  <a:schemeClr val="tx1"/>
                </a:solidFill>
                <a:effectLst/>
                <a:latin typeface="Cambria" pitchFamily="18" charset="0"/>
                <a:ea typeface="Cambria" pitchFamily="18" charset="0"/>
                <a:cs typeface="Times New Roman" pitchFamily="18" charset="0"/>
              </a:rPr>
              <a:t>   Consider the current number,</a:t>
            </a:r>
            <a:r>
              <a:rPr kumimoji="0" lang="en-US" sz="2000" b="0" i="1" u="none" strike="noStrike" cap="none" normalizeH="0" dirty="0" smtClean="0">
                <a:ln>
                  <a:noFill/>
                </a:ln>
                <a:solidFill>
                  <a:schemeClr val="tx1"/>
                </a:solidFill>
                <a:effectLst/>
                <a:latin typeface="Cambria" pitchFamily="18" charset="0"/>
                <a:ea typeface="Cambria" pitchFamily="18" charset="0"/>
                <a:cs typeface="Times New Roman" pitchFamily="18" charset="0"/>
              </a:rPr>
              <a:t> </a:t>
            </a:r>
            <a:r>
              <a:rPr kumimoji="0" lang="en-US" sz="2000" b="0" i="1" u="none" strike="noStrike" cap="none" normalizeH="0" baseline="0" dirty="0" smtClean="0">
                <a:ln>
                  <a:noFill/>
                </a:ln>
                <a:solidFill>
                  <a:schemeClr val="tx1"/>
                </a:solidFill>
                <a:effectLst/>
                <a:latin typeface="Cambria" pitchFamily="18" charset="0"/>
                <a:ea typeface="Cambria" pitchFamily="18" charset="0"/>
                <a:cs typeface="Times New Roman" pitchFamily="18" charset="0"/>
              </a:rPr>
              <a:t>schedule, and structure of major meetings to </a:t>
            </a:r>
          </a:p>
          <a:p>
            <a:pPr marL="0" marR="0" lvl="0" indent="0" algn="l" defTabSz="914400" rtl="0" eaLnBrk="0" fontAlgn="base" latinLnBrk="0" hangingPunct="0">
              <a:lnSpc>
                <a:spcPct val="100000"/>
              </a:lnSpc>
              <a:spcBef>
                <a:spcPts val="0"/>
              </a:spcBef>
              <a:spcAft>
                <a:spcPct val="0"/>
              </a:spcAft>
              <a:buClrTx/>
              <a:buSzTx/>
              <a:buFontTx/>
              <a:buNone/>
              <a:tabLst/>
            </a:pPr>
            <a:r>
              <a:rPr lang="en-US" sz="2000" i="1" dirty="0" smtClean="0">
                <a:latin typeface="Cambria" pitchFamily="18" charset="0"/>
                <a:ea typeface="Cambria" pitchFamily="18" charset="0"/>
                <a:cs typeface="Times New Roman" pitchFamily="18" charset="0"/>
              </a:rPr>
              <a:t>   </a:t>
            </a:r>
            <a:r>
              <a:rPr kumimoji="0" lang="en-US" sz="2000" b="0" i="1" u="none" strike="noStrike" cap="none" normalizeH="0" baseline="0" dirty="0" smtClean="0">
                <a:ln>
                  <a:noFill/>
                </a:ln>
                <a:solidFill>
                  <a:schemeClr val="tx1"/>
                </a:solidFill>
                <a:effectLst/>
                <a:latin typeface="Cambria" pitchFamily="18" charset="0"/>
                <a:ea typeface="Cambria" pitchFamily="18" charset="0"/>
                <a:cs typeface="Times New Roman" pitchFamily="18" charset="0"/>
              </a:rPr>
              <a:t>balance strategic discussions, status reports, and decision-making.</a:t>
            </a:r>
          </a:p>
          <a:p>
            <a:pPr marL="0" marR="0" lvl="0" indent="0" algn="l" defTabSz="914400" rtl="0" eaLnBrk="0" fontAlgn="base" latinLnBrk="0" hangingPunct="0">
              <a:lnSpc>
                <a:spcPct val="100000"/>
              </a:lnSpc>
              <a:spcBef>
                <a:spcPts val="600"/>
              </a:spcBef>
              <a:spcAft>
                <a:spcPct val="0"/>
              </a:spcAft>
              <a:buClrTx/>
              <a:buSzTx/>
              <a:buFontTx/>
              <a:buNone/>
              <a:tabLst/>
            </a:pPr>
            <a:r>
              <a:rPr lang="en-US" sz="2000" i="1" dirty="0" smtClean="0">
                <a:latin typeface="Cambria" pitchFamily="18" charset="0"/>
                <a:cs typeface="Times New Roman" pitchFamily="18" charset="0"/>
              </a:rPr>
              <a:t>   Plenary, SIT meetings, SEC </a:t>
            </a:r>
            <a:r>
              <a:rPr lang="en-US" sz="2000" i="1" dirty="0" err="1" smtClean="0">
                <a:latin typeface="Cambria" pitchFamily="18" charset="0"/>
                <a:cs typeface="Times New Roman" pitchFamily="18" charset="0"/>
              </a:rPr>
              <a:t>telecons</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645875" y="-139613"/>
            <a:ext cx="8229600" cy="1143001"/>
          </a:xfrm>
        </p:spPr>
        <p:txBody>
          <a:bodyPr/>
          <a:lstStyle/>
          <a:p>
            <a:pPr algn="l"/>
            <a:r>
              <a:rPr lang="en-US" dirty="0" smtClean="0"/>
              <a:t>CEOS Core Business R&amp;R</a:t>
            </a:r>
            <a:endParaRPr lang="en-US" dirty="0"/>
          </a:p>
        </p:txBody>
      </p:sp>
      <p:grpSp>
        <p:nvGrpSpPr>
          <p:cNvPr id="3" name="Group 16"/>
          <p:cNvGrpSpPr/>
          <p:nvPr/>
        </p:nvGrpSpPr>
        <p:grpSpPr>
          <a:xfrm>
            <a:off x="229225" y="2129137"/>
            <a:ext cx="8447231" cy="3103980"/>
            <a:chOff x="229225" y="2917308"/>
            <a:chExt cx="8447231" cy="3103980"/>
          </a:xfrm>
        </p:grpSpPr>
        <p:pic>
          <p:nvPicPr>
            <p:cNvPr id="5" name="Picture 4" descr="CEOS_R&amp;R_table.jpg"/>
            <p:cNvPicPr>
              <a:picLocks noChangeAspect="1"/>
            </p:cNvPicPr>
            <p:nvPr/>
          </p:nvPicPr>
          <p:blipFill>
            <a:blip r:embed="rId3" cstate="print"/>
            <a:stretch>
              <a:fillRect/>
            </a:stretch>
          </p:blipFill>
          <p:spPr>
            <a:xfrm>
              <a:off x="229225" y="2917308"/>
              <a:ext cx="8447231" cy="3103980"/>
            </a:xfrm>
            <a:prstGeom prst="rect">
              <a:avLst/>
            </a:prstGeom>
          </p:spPr>
        </p:pic>
        <p:cxnSp>
          <p:nvCxnSpPr>
            <p:cNvPr id="7" name="Straight Connector 6"/>
            <p:cNvCxnSpPr/>
            <p:nvPr/>
          </p:nvCxnSpPr>
          <p:spPr bwMode="auto">
            <a:xfrm>
              <a:off x="4427984" y="3084200"/>
              <a:ext cx="0" cy="2736304"/>
            </a:xfrm>
            <a:prstGeom prst="line">
              <a:avLst/>
            </a:prstGeom>
            <a:solidFill>
              <a:schemeClr val="accent1"/>
            </a:solidFill>
            <a:ln w="63500" cap="flat" cmpd="sng" algn="ctr">
              <a:solidFill>
                <a:srgbClr val="FF0000"/>
              </a:solidFill>
              <a:prstDash val="solid"/>
              <a:round/>
              <a:headEnd type="none" w="med" len="med"/>
              <a:tailEnd type="none" w="med" len="med"/>
            </a:ln>
            <a:effectLst/>
          </p:spPr>
        </p:cxnSp>
        <p:cxnSp>
          <p:nvCxnSpPr>
            <p:cNvPr id="9" name="Straight Connector 8"/>
            <p:cNvCxnSpPr/>
            <p:nvPr/>
          </p:nvCxnSpPr>
          <p:spPr bwMode="auto">
            <a:xfrm>
              <a:off x="387916" y="4653136"/>
              <a:ext cx="8136904" cy="0"/>
            </a:xfrm>
            <a:prstGeom prst="line">
              <a:avLst/>
            </a:prstGeom>
            <a:solidFill>
              <a:schemeClr val="accent1"/>
            </a:solidFill>
            <a:ln w="63500" cap="flat" cmpd="sng" algn="ctr">
              <a:solidFill>
                <a:srgbClr val="FF0000"/>
              </a:solidFill>
              <a:prstDash val="solid"/>
              <a:round/>
              <a:headEnd type="none" w="med" len="med"/>
              <a:tailEnd type="none" w="med" len="med"/>
            </a:ln>
            <a:effectLst/>
          </p:spPr>
        </p:cxnSp>
      </p:grpSp>
      <p:sp>
        <p:nvSpPr>
          <p:cNvPr id="16" name="TextBox 15"/>
          <p:cNvSpPr txBox="1"/>
          <p:nvPr/>
        </p:nvSpPr>
        <p:spPr>
          <a:xfrm>
            <a:off x="631809" y="1368559"/>
            <a:ext cx="8063811" cy="461665"/>
          </a:xfrm>
          <a:prstGeom prst="rect">
            <a:avLst/>
          </a:prstGeom>
          <a:noFill/>
        </p:spPr>
        <p:txBody>
          <a:bodyPr wrap="square" rtlCol="0">
            <a:noAutofit/>
          </a:bodyPr>
          <a:lstStyle/>
          <a:p>
            <a:pPr>
              <a:buFont typeface="Arial" pitchFamily="34" charset="0"/>
              <a:buChar char="•"/>
            </a:pPr>
            <a:r>
              <a:rPr lang="en-US" sz="2400" dirty="0" smtClean="0"/>
              <a:t>  Top-level responsibilities were defined and agreed upon </a:t>
            </a:r>
          </a:p>
          <a:p>
            <a:r>
              <a:rPr lang="en-US" sz="2400" dirty="0" smtClean="0"/>
              <a:t>    at the La Jolla SIT-27 meeting:</a:t>
            </a:r>
          </a:p>
        </p:txBody>
      </p:sp>
      <p:sp>
        <p:nvSpPr>
          <p:cNvPr id="18" name="TextBox 17"/>
          <p:cNvSpPr txBox="1"/>
          <p:nvPr/>
        </p:nvSpPr>
        <p:spPr>
          <a:xfrm>
            <a:off x="611560" y="5052951"/>
            <a:ext cx="7929607" cy="1646605"/>
          </a:xfrm>
          <a:prstGeom prst="rect">
            <a:avLst/>
          </a:prstGeom>
          <a:noFill/>
        </p:spPr>
        <p:txBody>
          <a:bodyPr wrap="none" rtlCol="0">
            <a:spAutoFit/>
          </a:bodyPr>
          <a:lstStyle/>
          <a:p>
            <a:pPr>
              <a:buFont typeface="Arial" pitchFamily="34" charset="0"/>
              <a:buChar char="•"/>
            </a:pPr>
            <a:r>
              <a:rPr lang="en-US" sz="2400" dirty="0" smtClean="0"/>
              <a:t>  CEO, DCEO, SEO are the only full-time CEOS officials</a:t>
            </a:r>
          </a:p>
          <a:p>
            <a:pPr>
              <a:buFont typeface="Arial" pitchFamily="34" charset="0"/>
              <a:buChar char="•"/>
            </a:pPr>
            <a:r>
              <a:rPr lang="en-US" sz="2400" dirty="0" smtClean="0"/>
              <a:t>  Working Groups, Virtual Constellations, SBAs </a:t>
            </a:r>
          </a:p>
          <a:p>
            <a:pPr>
              <a:spcBef>
                <a:spcPts val="600"/>
              </a:spcBef>
              <a:buFont typeface="Arial" pitchFamily="34" charset="0"/>
              <a:buChar char="•"/>
            </a:pPr>
            <a:r>
              <a:rPr lang="en-US" sz="2400" dirty="0" smtClean="0"/>
              <a:t>  Identify both core business </a:t>
            </a:r>
            <a:r>
              <a:rPr lang="en-US" sz="2400" b="1" i="1" dirty="0" smtClean="0"/>
              <a:t>and</a:t>
            </a:r>
            <a:r>
              <a:rPr lang="en-US" sz="2400" dirty="0" smtClean="0"/>
              <a:t> roles/responsibilities</a:t>
            </a:r>
          </a:p>
          <a:p>
            <a:pPr>
              <a:buFont typeface="Arial" pitchFamily="34" charset="0"/>
              <a:buChar char="•"/>
            </a:pPr>
            <a:r>
              <a:rPr lang="en-US" sz="2400" dirty="0" smtClean="0"/>
              <a:t>  Utilize CSS, existing Terms of Reference</a:t>
            </a:r>
          </a:p>
        </p:txBody>
      </p:sp>
    </p:spTree>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496250" y="-156988"/>
            <a:ext cx="9144000" cy="1143001"/>
          </a:xfrm>
        </p:spPr>
        <p:txBody>
          <a:bodyPr/>
          <a:lstStyle/>
          <a:p>
            <a:pPr algn="l"/>
            <a:r>
              <a:rPr lang="en-US" dirty="0" smtClean="0"/>
              <a:t>Decision-Making Processes Report</a:t>
            </a:r>
            <a:endParaRPr lang="en-US" dirty="0"/>
          </a:p>
        </p:txBody>
      </p:sp>
      <p:sp>
        <p:nvSpPr>
          <p:cNvPr id="2054" name="Rectangle 6"/>
          <p:cNvSpPr>
            <a:spLocks noChangeArrowheads="1"/>
          </p:cNvSpPr>
          <p:nvPr/>
        </p:nvSpPr>
        <p:spPr bwMode="auto">
          <a:xfrm>
            <a:off x="0" y="2852936"/>
            <a:ext cx="9144000" cy="3789040"/>
          </a:xfrm>
          <a:prstGeom prst="rect">
            <a:avLst/>
          </a:prstGeom>
          <a:solidFill>
            <a:schemeClr val="bg1"/>
          </a:solidFill>
          <a:ln w="9525">
            <a:noFill/>
            <a:miter lim="800000"/>
            <a:headEnd/>
            <a:tailEnd/>
          </a:ln>
          <a:effectLst/>
        </p:spPr>
        <p:txBody>
          <a:bodyPr vert="horz" wrap="square" lIns="0" tIns="0" rIns="0" bIns="0" numCol="1" anchor="ctr" anchorCtr="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smtClean="0">
                <a:ln>
                  <a:noFill/>
                </a:ln>
                <a:solidFill>
                  <a:schemeClr val="tx1"/>
                </a:solidFill>
                <a:effectLst/>
                <a:latin typeface="Times New Roman" pitchFamily="18" charset="0"/>
                <a:ea typeface="Cambria" pitchFamily="18" charset="0"/>
                <a:cs typeface="Times New Roman" pitchFamily="18" charset="0"/>
              </a:rPr>
              <a:t> Charge:</a:t>
            </a:r>
            <a:r>
              <a:rPr kumimoji="0" lang="en-US" sz="2200" b="1" i="0" u="none" strike="noStrike" cap="none" normalizeH="0" dirty="0" smtClean="0">
                <a:ln>
                  <a:noFill/>
                </a:ln>
                <a:solidFill>
                  <a:schemeClr val="tx1"/>
                </a:solidFill>
                <a:effectLst/>
                <a:latin typeface="Times New Roman" pitchFamily="18" charset="0"/>
                <a:ea typeface="Cambria" pitchFamily="18" charset="0"/>
                <a:cs typeface="Times New Roman" pitchFamily="18" charset="0"/>
              </a:rPr>
              <a:t> </a:t>
            </a:r>
            <a:r>
              <a:rPr kumimoji="0" lang="en-US" sz="2200" b="1" i="0" u="none" strike="noStrike" cap="none" normalizeH="0" baseline="0" dirty="0" smtClean="0">
                <a:ln>
                  <a:noFill/>
                </a:ln>
                <a:solidFill>
                  <a:schemeClr val="tx1"/>
                </a:solidFill>
                <a:effectLst/>
                <a:latin typeface="Times New Roman" pitchFamily="18" charset="0"/>
                <a:ea typeface="Cambria" pitchFamily="18" charset="0"/>
                <a:cs typeface="Times New Roman" pitchFamily="18" charset="0"/>
              </a:rPr>
              <a:t>CEOS Decision-making Process:</a:t>
            </a:r>
            <a:endParaRPr kumimoji="0" lang="en-US" sz="2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ts val="600"/>
              </a:spcBef>
              <a:spcAft>
                <a:spcPct val="0"/>
              </a:spcAft>
              <a:buClrTx/>
              <a:buSzTx/>
              <a:buFontTx/>
              <a:buNone/>
              <a:tabLst/>
            </a:pPr>
            <a:r>
              <a:rPr lang="en-US" sz="2200" i="1" dirty="0" smtClean="0">
                <a:latin typeface="Cambria" pitchFamily="18" charset="0"/>
                <a:ea typeface="Cambria" pitchFamily="18" charset="0"/>
                <a:cs typeface="Times New Roman" pitchFamily="18" charset="0"/>
              </a:rPr>
              <a:t>   </a:t>
            </a:r>
            <a:r>
              <a:rPr lang="en-US" sz="2200" b="1" i="1" dirty="0" smtClean="0">
                <a:solidFill>
                  <a:srgbClr val="FF0000"/>
                </a:solidFill>
                <a:latin typeface="Cambria" pitchFamily="18" charset="0"/>
                <a:ea typeface="Cambria" pitchFamily="18" charset="0"/>
                <a:cs typeface="Times New Roman" pitchFamily="18" charset="0"/>
              </a:rPr>
              <a:t>D</a:t>
            </a:r>
            <a:r>
              <a:rPr kumimoji="0" lang="en-US" sz="2200" b="1" i="1" u="none" strike="noStrike" cap="none" normalizeH="0" baseline="0" dirty="0" smtClean="0">
                <a:ln>
                  <a:noFill/>
                </a:ln>
                <a:solidFill>
                  <a:srgbClr val="FF0000"/>
                </a:solidFill>
                <a:effectLst/>
                <a:latin typeface="Cambria" pitchFamily="18" charset="0"/>
                <a:ea typeface="Cambria" pitchFamily="18" charset="0"/>
                <a:cs typeface="Times New Roman" pitchFamily="18" charset="0"/>
              </a:rPr>
              <a:t>evelop a suite of options </a:t>
            </a:r>
            <a:r>
              <a:rPr kumimoji="0" lang="en-US" sz="2200" b="0" i="1" u="none" strike="noStrike" cap="none" normalizeH="0" baseline="0" dirty="0" smtClean="0">
                <a:ln>
                  <a:noFill/>
                </a:ln>
                <a:solidFill>
                  <a:schemeClr val="tx1"/>
                </a:solidFill>
                <a:effectLst/>
                <a:latin typeface="Cambria" pitchFamily="18" charset="0"/>
                <a:ea typeface="Cambria" pitchFamily="18" charset="0"/>
                <a:cs typeface="Times New Roman" pitchFamily="18" charset="0"/>
              </a:rPr>
              <a:t>for CEOS decision-making processes;</a:t>
            </a:r>
          </a:p>
          <a:p>
            <a:pPr marL="0" marR="0" lvl="0" indent="0" algn="l" defTabSz="914400" rtl="0" eaLnBrk="0" fontAlgn="base" latinLnBrk="0" hangingPunct="0">
              <a:lnSpc>
                <a:spcPct val="100000"/>
              </a:lnSpc>
              <a:spcBef>
                <a:spcPts val="600"/>
              </a:spcBef>
              <a:spcAft>
                <a:spcPct val="0"/>
              </a:spcAft>
              <a:buClrTx/>
              <a:buSzTx/>
              <a:buFontTx/>
              <a:buNone/>
              <a:tabLst/>
            </a:pPr>
            <a:r>
              <a:rPr lang="en-US" sz="2200" i="1" dirty="0" smtClean="0">
                <a:latin typeface="Cambria" pitchFamily="18" charset="0"/>
                <a:ea typeface="Cambria" pitchFamily="18" charset="0"/>
                <a:cs typeface="Times New Roman" pitchFamily="18" charset="0"/>
              </a:rPr>
              <a:t>   I</a:t>
            </a:r>
            <a:r>
              <a:rPr kumimoji="0" lang="en-US" sz="2200" b="0" i="1" u="none" strike="noStrike" cap="none" normalizeH="0" baseline="0" dirty="0" smtClean="0">
                <a:ln>
                  <a:noFill/>
                </a:ln>
                <a:solidFill>
                  <a:schemeClr val="tx1"/>
                </a:solidFill>
                <a:effectLst/>
                <a:latin typeface="Cambria" pitchFamily="18" charset="0"/>
                <a:ea typeface="Cambria" pitchFamily="18" charset="0"/>
                <a:cs typeface="Times New Roman" pitchFamily="18" charset="0"/>
              </a:rPr>
              <a:t>dentify needed governance requirements and responsibilities for  </a:t>
            </a:r>
          </a:p>
          <a:p>
            <a:pPr marL="0" marR="0" lvl="0" indent="0" algn="l" defTabSz="914400" rtl="0" eaLnBrk="0" fontAlgn="base" latinLnBrk="0" hangingPunct="0">
              <a:lnSpc>
                <a:spcPct val="100000"/>
              </a:lnSpc>
              <a:spcBef>
                <a:spcPct val="0"/>
              </a:spcBef>
              <a:spcAft>
                <a:spcPct val="0"/>
              </a:spcAft>
              <a:buClrTx/>
              <a:buSzTx/>
              <a:buFontTx/>
              <a:buNone/>
              <a:tabLst/>
            </a:pPr>
            <a:r>
              <a:rPr lang="en-US" sz="2200" i="1" dirty="0" smtClean="0">
                <a:latin typeface="Cambria" pitchFamily="18" charset="0"/>
                <a:ea typeface="Cambria" pitchFamily="18" charset="0"/>
                <a:cs typeface="Times New Roman" pitchFamily="18" charset="0"/>
              </a:rPr>
              <a:t>   </a:t>
            </a:r>
            <a:r>
              <a:rPr kumimoji="0" lang="en-US" sz="2200" b="0" i="1" u="none" strike="noStrike" cap="none" normalizeH="0" baseline="0" dirty="0" smtClean="0">
                <a:ln>
                  <a:noFill/>
                </a:ln>
                <a:solidFill>
                  <a:schemeClr val="tx1"/>
                </a:solidFill>
                <a:effectLst/>
                <a:latin typeface="Cambria" pitchFamily="18" charset="0"/>
                <a:ea typeface="Cambria" pitchFamily="18" charset="0"/>
                <a:cs typeface="Times New Roman" pitchFamily="18" charset="0"/>
              </a:rPr>
              <a:t>implementation of that process, addressing </a:t>
            </a:r>
          </a:p>
          <a:p>
            <a:pPr marL="0" marR="0" lvl="0" indent="0" algn="l" defTabSz="914400" rtl="0" eaLnBrk="0" fontAlgn="base" latinLnBrk="0" hangingPunct="0">
              <a:lnSpc>
                <a:spcPct val="100000"/>
              </a:lnSpc>
              <a:spcBef>
                <a:spcPct val="0"/>
              </a:spcBef>
              <a:spcAft>
                <a:spcPct val="0"/>
              </a:spcAft>
              <a:buClrTx/>
              <a:buSzTx/>
              <a:buFontTx/>
              <a:buNone/>
              <a:tabLst/>
            </a:pPr>
            <a:r>
              <a:rPr lang="en-US" sz="2200" i="1" dirty="0" smtClean="0">
                <a:latin typeface="Cambria" pitchFamily="18" charset="0"/>
                <a:ea typeface="Cambria" pitchFamily="18" charset="0"/>
                <a:cs typeface="Times New Roman" pitchFamily="18" charset="0"/>
              </a:rPr>
              <a:t>      </a:t>
            </a:r>
            <a:r>
              <a:rPr kumimoji="0" lang="en-US" sz="2200" b="0" i="1" u="none" strike="noStrike" cap="none" normalizeH="0" baseline="0" dirty="0" smtClean="0">
                <a:ln>
                  <a:noFill/>
                </a:ln>
                <a:solidFill>
                  <a:schemeClr val="tx1"/>
                </a:solidFill>
                <a:effectLst/>
                <a:latin typeface="Cambria" pitchFamily="18" charset="0"/>
                <a:ea typeface="Cambria" pitchFamily="18" charset="0"/>
                <a:cs typeface="Times New Roman" pitchFamily="18" charset="0"/>
              </a:rPr>
              <a:t>a) selection of new projects and how to adjudicate among multiple </a:t>
            </a:r>
          </a:p>
          <a:p>
            <a:pPr marL="0" marR="0" lvl="0" indent="0" algn="l" defTabSz="914400" rtl="0" eaLnBrk="0" fontAlgn="base" latinLnBrk="0" hangingPunct="0">
              <a:lnSpc>
                <a:spcPct val="100000"/>
              </a:lnSpc>
              <a:spcBef>
                <a:spcPct val="0"/>
              </a:spcBef>
              <a:spcAft>
                <a:spcPct val="0"/>
              </a:spcAft>
              <a:buClrTx/>
              <a:buSzTx/>
              <a:buFontTx/>
              <a:buNone/>
              <a:tabLst/>
            </a:pPr>
            <a:r>
              <a:rPr lang="en-US" sz="2200" i="1" dirty="0" smtClean="0">
                <a:latin typeface="Cambria" pitchFamily="18" charset="0"/>
                <a:ea typeface="Cambria" pitchFamily="18" charset="0"/>
                <a:cs typeface="Times New Roman" pitchFamily="18" charset="0"/>
              </a:rPr>
              <a:t>           </a:t>
            </a:r>
            <a:r>
              <a:rPr kumimoji="0" lang="en-US" sz="2200" b="0" i="1" u="none" strike="noStrike" cap="none" normalizeH="0" baseline="0" dirty="0" smtClean="0">
                <a:ln>
                  <a:noFill/>
                </a:ln>
                <a:solidFill>
                  <a:schemeClr val="tx1"/>
                </a:solidFill>
                <a:effectLst/>
                <a:latin typeface="Cambria" pitchFamily="18" charset="0"/>
                <a:ea typeface="Cambria" pitchFamily="18" charset="0"/>
                <a:cs typeface="Times New Roman" pitchFamily="18" charset="0"/>
              </a:rPr>
              <a:t>candidate projects when resources preclude doing all; </a:t>
            </a:r>
          </a:p>
          <a:p>
            <a:pPr marL="0" marR="0" lvl="0" indent="0" algn="l" defTabSz="914400" rtl="0" eaLnBrk="0" fontAlgn="base" latinLnBrk="0" hangingPunct="0">
              <a:lnSpc>
                <a:spcPct val="100000"/>
              </a:lnSpc>
              <a:spcBef>
                <a:spcPct val="0"/>
              </a:spcBef>
              <a:spcAft>
                <a:spcPct val="0"/>
              </a:spcAft>
              <a:buClrTx/>
              <a:buSzTx/>
              <a:buFontTx/>
              <a:buNone/>
              <a:tabLst/>
            </a:pPr>
            <a:r>
              <a:rPr lang="en-US" sz="2200" i="1" dirty="0" smtClean="0">
                <a:latin typeface="Cambria" pitchFamily="18" charset="0"/>
                <a:ea typeface="Cambria" pitchFamily="18" charset="0"/>
                <a:cs typeface="Times New Roman" pitchFamily="18" charset="0"/>
              </a:rPr>
              <a:t>      b</a:t>
            </a:r>
            <a:r>
              <a:rPr kumimoji="0" lang="en-US" sz="2200" b="0" i="1" u="none" strike="noStrike" cap="none" normalizeH="0" baseline="0" dirty="0" smtClean="0">
                <a:ln>
                  <a:noFill/>
                </a:ln>
                <a:solidFill>
                  <a:schemeClr val="tx1"/>
                </a:solidFill>
                <a:effectLst/>
                <a:latin typeface="Cambria" pitchFamily="18" charset="0"/>
                <a:ea typeface="Cambria" pitchFamily="18" charset="0"/>
                <a:cs typeface="Times New Roman" pitchFamily="18" charset="0"/>
              </a:rPr>
              <a:t>) approaches for CEOS to decide whether a project is within </a:t>
            </a:r>
            <a:r>
              <a:rPr lang="en-US" sz="2200" i="1" dirty="0" smtClean="0">
                <a:latin typeface="Cambria" pitchFamily="18" charset="0"/>
                <a:ea typeface="Cambria" pitchFamily="18" charset="0"/>
                <a:cs typeface="Times New Roman" pitchFamily="18" charset="0"/>
              </a:rPr>
              <a:t>our</a:t>
            </a:r>
            <a:r>
              <a:rPr kumimoji="0" lang="en-US" sz="2200" b="0" i="1" u="none" strike="noStrike" cap="none" normalizeH="0" baseline="0" dirty="0" smtClean="0">
                <a:ln>
                  <a:noFill/>
                </a:ln>
                <a:solidFill>
                  <a:schemeClr val="tx1"/>
                </a:solidFill>
                <a:effectLst/>
                <a:latin typeface="Cambria" pitchFamily="18" charset="0"/>
                <a:ea typeface="Cambria" pitchFamily="18" charset="0"/>
                <a:cs typeface="Times New Roman" pitchFamily="18" charset="0"/>
              </a:rPr>
              <a:t> scope and </a:t>
            </a:r>
          </a:p>
          <a:p>
            <a:pPr marL="0" marR="0" lvl="0" indent="0" algn="l" defTabSz="914400" rtl="0" eaLnBrk="0" fontAlgn="base" latinLnBrk="0" hangingPunct="0">
              <a:lnSpc>
                <a:spcPct val="100000"/>
              </a:lnSpc>
              <a:spcBef>
                <a:spcPct val="0"/>
              </a:spcBef>
              <a:spcAft>
                <a:spcPct val="0"/>
              </a:spcAft>
              <a:buClrTx/>
              <a:buSzTx/>
              <a:buFontTx/>
              <a:buNone/>
              <a:tabLst/>
            </a:pPr>
            <a:r>
              <a:rPr lang="en-US" sz="2200" i="1" dirty="0" smtClean="0">
                <a:latin typeface="Cambria" pitchFamily="18" charset="0"/>
                <a:ea typeface="Cambria" pitchFamily="18" charset="0"/>
                <a:cs typeface="Times New Roman" pitchFamily="18" charset="0"/>
              </a:rPr>
              <a:t>            </a:t>
            </a:r>
            <a:r>
              <a:rPr kumimoji="0" lang="en-US" sz="2200" b="0" i="1" u="none" strike="noStrike" cap="none" normalizeH="0" baseline="0" dirty="0" smtClean="0">
                <a:ln>
                  <a:noFill/>
                </a:ln>
                <a:solidFill>
                  <a:schemeClr val="tx1"/>
                </a:solidFill>
                <a:effectLst/>
                <a:latin typeface="Cambria" pitchFamily="18" charset="0"/>
                <a:ea typeface="Cambria" pitchFamily="18" charset="0"/>
                <a:cs typeface="Times New Roman" pitchFamily="18" charset="0"/>
              </a:rPr>
              <a:t>mandate, or would be better handled by another organization;</a:t>
            </a:r>
            <a:r>
              <a:rPr kumimoji="0" lang="en-US" sz="2200" b="0" i="1" u="none" strike="noStrike" cap="none" normalizeH="0" dirty="0" smtClean="0">
                <a:ln>
                  <a:noFill/>
                </a:ln>
                <a:solidFill>
                  <a:schemeClr val="tx1"/>
                </a:solidFill>
                <a:effectLst/>
                <a:latin typeface="Cambria" pitchFamily="18" charset="0"/>
                <a:ea typeface="Cambria" pitchFamily="18" charset="0"/>
                <a:cs typeface="Times New Roman" pitchFamily="18" charset="0"/>
              </a:rPr>
              <a:t> and</a:t>
            </a:r>
            <a:r>
              <a:rPr lang="en-US" sz="2200" i="1" dirty="0" smtClean="0">
                <a:latin typeface="Cambria" pitchFamily="18" charset="0"/>
                <a:ea typeface="Cambria" pitchFamily="18" charset="0"/>
                <a:cs typeface="Times New Roman" pitchFamily="18" charset="0"/>
              </a:rPr>
              <a:t> </a:t>
            </a:r>
          </a:p>
          <a:p>
            <a:pPr lvl="0" eaLnBrk="0" hangingPunct="0"/>
            <a:r>
              <a:rPr lang="en-US" sz="2200" i="1" dirty="0" smtClean="0">
                <a:latin typeface="Cambria" pitchFamily="18" charset="0"/>
                <a:ea typeface="Cambria" pitchFamily="18" charset="0"/>
                <a:cs typeface="Times New Roman" pitchFamily="18" charset="0"/>
              </a:rPr>
              <a:t>      c) criteria for </a:t>
            </a:r>
            <a:r>
              <a:rPr lang="en-US" sz="2200" i="1" dirty="0" err="1" smtClean="0">
                <a:latin typeface="Cambria" pitchFamily="18" charset="0"/>
                <a:ea typeface="Cambria" pitchFamily="18" charset="0"/>
                <a:cs typeface="Times New Roman" pitchFamily="18" charset="0"/>
              </a:rPr>
              <a:t>sunsetting</a:t>
            </a:r>
            <a:r>
              <a:rPr lang="en-US" sz="2200" i="1" dirty="0" smtClean="0">
                <a:latin typeface="Cambria" pitchFamily="18" charset="0"/>
                <a:ea typeface="Cambria" pitchFamily="18" charset="0"/>
                <a:cs typeface="Times New Roman" pitchFamily="18" charset="0"/>
              </a:rPr>
              <a:t> old projects when and if appropriate; </a:t>
            </a:r>
            <a:endParaRPr kumimoji="0" lang="en-US" sz="22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Rectangle 5"/>
          <p:cNvSpPr>
            <a:spLocks noChangeArrowheads="1"/>
          </p:cNvSpPr>
          <p:nvPr/>
        </p:nvSpPr>
        <p:spPr bwMode="auto">
          <a:xfrm>
            <a:off x="1" y="1159512"/>
            <a:ext cx="9144000" cy="1354217"/>
          </a:xfrm>
          <a:prstGeom prst="rect">
            <a:avLst/>
          </a:prstGeom>
          <a:solidFill>
            <a:schemeClr val="bg1"/>
          </a:solid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smtClean="0">
                <a:ln>
                  <a:noFill/>
                </a:ln>
                <a:solidFill>
                  <a:schemeClr val="tx1"/>
                </a:solidFill>
                <a:effectLst/>
                <a:latin typeface="Times New Roman" pitchFamily="18" charset="0"/>
                <a:ea typeface="Cambria" pitchFamily="18" charset="0"/>
                <a:cs typeface="Times New Roman" pitchFamily="18" charset="0"/>
              </a:rPr>
              <a:t>  </a:t>
            </a:r>
            <a:r>
              <a:rPr kumimoji="0" lang="en-US" sz="2200" b="1" i="0" u="none" strike="noStrike" cap="none" normalizeH="0" baseline="0" dirty="0" smtClean="0">
                <a:ln>
                  <a:noFill/>
                </a:ln>
                <a:solidFill>
                  <a:schemeClr val="tx1"/>
                </a:solidFill>
                <a:effectLst/>
                <a:latin typeface="Cambria" pitchFamily="18" charset="0"/>
                <a:ea typeface="Cambria" pitchFamily="18" charset="0"/>
                <a:cs typeface="Times New Roman" pitchFamily="18" charset="0"/>
              </a:rPr>
              <a:t>  CEOS Self-Study: Key Recommendation on Decision-making and New </a:t>
            </a:r>
          </a:p>
          <a:p>
            <a:pPr marL="0" marR="0" lvl="0" indent="0" algn="l" defTabSz="914400" rtl="0" eaLnBrk="0" fontAlgn="base" latinLnBrk="0" hangingPunct="0">
              <a:lnSpc>
                <a:spcPct val="100000"/>
              </a:lnSpc>
              <a:spcBef>
                <a:spcPct val="0"/>
              </a:spcBef>
              <a:spcAft>
                <a:spcPct val="0"/>
              </a:spcAft>
              <a:buClrTx/>
              <a:buSzTx/>
              <a:buFontTx/>
              <a:buNone/>
              <a:tabLst/>
            </a:pPr>
            <a:r>
              <a:rPr lang="en-US" sz="2200" b="1" dirty="0" smtClean="0">
                <a:latin typeface="Cambria" pitchFamily="18" charset="0"/>
                <a:ea typeface="Cambria" pitchFamily="18" charset="0"/>
                <a:cs typeface="Times New Roman" pitchFamily="18" charset="0"/>
              </a:rPr>
              <a:t>     </a:t>
            </a:r>
            <a:r>
              <a:rPr kumimoji="0" lang="en-US" sz="2200" b="1" i="0" u="none" strike="noStrike" cap="none" normalizeH="0" baseline="0" dirty="0" smtClean="0">
                <a:ln>
                  <a:noFill/>
                </a:ln>
                <a:solidFill>
                  <a:schemeClr val="tx1"/>
                </a:solidFill>
                <a:effectLst/>
                <a:latin typeface="Cambria" pitchFamily="18" charset="0"/>
                <a:ea typeface="Cambria" pitchFamily="18" charset="0"/>
                <a:cs typeface="Times New Roman" pitchFamily="18" charset="0"/>
              </a:rPr>
              <a:t>Initiatives</a:t>
            </a:r>
            <a:endParaRPr kumimoji="0" lang="en-US" sz="2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200" b="0" i="1" u="none" strike="noStrike" cap="none" normalizeH="0" baseline="0" dirty="0" smtClean="0">
                <a:ln>
                  <a:noFill/>
                </a:ln>
                <a:solidFill>
                  <a:schemeClr val="tx1"/>
                </a:solidFill>
                <a:effectLst/>
                <a:latin typeface="Cambria"/>
                <a:ea typeface="Cambria" pitchFamily="18" charset="0"/>
                <a:cs typeface="Times New Roman" pitchFamily="18" charset="0"/>
              </a:rPr>
              <a:t>   “</a:t>
            </a:r>
            <a:r>
              <a:rPr kumimoji="0" lang="en-US" sz="2200" b="0" i="1" u="none" strike="noStrike" cap="none" normalizeH="0" baseline="0" dirty="0" smtClean="0">
                <a:ln>
                  <a:noFill/>
                </a:ln>
                <a:solidFill>
                  <a:schemeClr val="tx1"/>
                </a:solidFill>
                <a:effectLst/>
                <a:latin typeface="Times New Roman" pitchFamily="18" charset="0"/>
                <a:ea typeface="Cambria" pitchFamily="18" charset="0"/>
                <a:cs typeface="Times New Roman" pitchFamily="18" charset="0"/>
              </a:rPr>
              <a:t>Develop a process for reviewing and selecting new activities with </a:t>
            </a:r>
          </a:p>
          <a:p>
            <a:pPr marL="0" marR="0" lvl="0" indent="0" algn="l" defTabSz="914400" rtl="0" eaLnBrk="0" fontAlgn="base" latinLnBrk="0" hangingPunct="0">
              <a:lnSpc>
                <a:spcPct val="100000"/>
              </a:lnSpc>
              <a:spcBef>
                <a:spcPct val="0"/>
              </a:spcBef>
              <a:spcAft>
                <a:spcPct val="0"/>
              </a:spcAft>
              <a:buClrTx/>
              <a:buSzTx/>
              <a:buFontTx/>
              <a:buNone/>
              <a:tabLst/>
            </a:pPr>
            <a:r>
              <a:rPr lang="en-US" sz="2200" i="1" dirty="0" smtClean="0">
                <a:latin typeface="Times New Roman" pitchFamily="18" charset="0"/>
                <a:ea typeface="Cambria" pitchFamily="18" charset="0"/>
                <a:cs typeface="Times New Roman" pitchFamily="18" charset="0"/>
              </a:rPr>
              <a:t>    </a:t>
            </a:r>
            <a:r>
              <a:rPr kumimoji="0" lang="en-US" sz="2200" b="0" i="1" u="none" strike="noStrike" cap="none" normalizeH="0" baseline="0" dirty="0" smtClean="0">
                <a:ln>
                  <a:noFill/>
                </a:ln>
                <a:solidFill>
                  <a:schemeClr val="tx1"/>
                </a:solidFill>
                <a:effectLst/>
                <a:latin typeface="Times New Roman" pitchFamily="18" charset="0"/>
                <a:ea typeface="Cambria" pitchFamily="18" charset="0"/>
                <a:cs typeface="Times New Roman" pitchFamily="18" charset="0"/>
              </a:rPr>
              <a:t>consideration for CEOS objectives and available resources.</a:t>
            </a:r>
            <a:r>
              <a:rPr kumimoji="0" lang="en-US" sz="2200" b="0" i="1" u="none" strike="noStrike" cap="none" normalizeH="0" baseline="0" dirty="0" smtClean="0">
                <a:ln>
                  <a:noFill/>
                </a:ln>
                <a:solidFill>
                  <a:schemeClr val="tx1"/>
                </a:solidFill>
                <a:effectLst/>
                <a:latin typeface="Cambria"/>
                <a:ea typeface="Cambria" pitchFamily="18" charset="0"/>
                <a:cs typeface="Times New Roman" pitchFamily="18" charset="0"/>
              </a:rPr>
              <a:t>”</a:t>
            </a:r>
            <a:r>
              <a:rPr kumimoji="0" lang="en-US" sz="2200" b="0" i="1" u="none" strike="noStrike" cap="none" normalizeH="0" baseline="0" dirty="0" smtClean="0">
                <a:ln>
                  <a:noFill/>
                </a:ln>
                <a:solidFill>
                  <a:schemeClr val="tx1"/>
                </a:solidFill>
                <a:effectLst/>
                <a:latin typeface="Times New Roman" pitchFamily="18" charset="0"/>
                <a:ea typeface="Cambria" pitchFamily="18" charset="0"/>
                <a:cs typeface="Times New Roman" pitchFamily="18" charset="0"/>
              </a:rPr>
              <a:t> </a:t>
            </a:r>
            <a:endParaRPr kumimoji="0" lang="en-US" sz="2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
          <p:cNvSpPr>
            <a:spLocks noChangeArrowheads="1"/>
          </p:cNvSpPr>
          <p:nvPr/>
        </p:nvSpPr>
        <p:spPr bwMode="auto">
          <a:xfrm>
            <a:off x="1219200" y="3244850"/>
            <a:ext cx="6569075" cy="1816100"/>
          </a:xfrm>
          <a:prstGeom prst="rect">
            <a:avLst/>
          </a:prstGeom>
          <a:noFill/>
          <a:ln w="9525">
            <a:noFill/>
            <a:miter lim="800000"/>
            <a:headEnd/>
            <a:tailEnd/>
          </a:ln>
        </p:spPr>
        <p:txBody>
          <a:bodyPr wrap="none">
            <a:spAutoFit/>
          </a:bodyPr>
          <a:lstStyle/>
          <a:p>
            <a:r>
              <a:rPr lang="en-US" sz="2800" b="1">
                <a:solidFill>
                  <a:srgbClr val="0000FF"/>
                </a:solidFill>
              </a:rPr>
              <a:t>Study on Membership &amp; Participation</a:t>
            </a:r>
          </a:p>
          <a:p>
            <a:endParaRPr lang="en-US" sz="2800" b="1">
              <a:solidFill>
                <a:srgbClr val="0000FF"/>
              </a:solidFill>
            </a:endParaRPr>
          </a:p>
          <a:p>
            <a:endParaRPr lang="en-US" sz="2800" b="1">
              <a:solidFill>
                <a:srgbClr val="0000FF"/>
              </a:solidFill>
            </a:endParaRPr>
          </a:p>
          <a:p>
            <a:endParaRPr lang="en-US" sz="2800" b="1">
              <a:solidFill>
                <a:srgbClr val="0000FF"/>
              </a:solidFill>
            </a:endParaRPr>
          </a:p>
        </p:txBody>
      </p:sp>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00150" y="-199500"/>
            <a:ext cx="8229600" cy="1752600"/>
          </a:xfrm>
        </p:spPr>
        <p:txBody>
          <a:bodyPr/>
          <a:lstStyle/>
          <a:p>
            <a:pPr algn="l"/>
            <a:r>
              <a:rPr lang="en-US" sz="3600" dirty="0" smtClean="0">
                <a:latin typeface="Arial" pitchFamily="34" charset="0"/>
                <a:ea typeface="ＭＳ Ｐゴシック" pitchFamily="34" charset="-128"/>
              </a:rPr>
              <a:t>Membership &amp; Participation  Study</a:t>
            </a:r>
            <a:r>
              <a:rPr lang="en-US" dirty="0" smtClean="0">
                <a:effectLst>
                  <a:outerShdw blurRad="38100" dist="38100" dir="2700000" algn="tl">
                    <a:srgbClr val="C0C0C0"/>
                  </a:outerShdw>
                </a:effectLst>
                <a:latin typeface="Arial" pitchFamily="34" charset="0"/>
                <a:ea typeface="ＭＳ Ｐゴシック" pitchFamily="34" charset="-128"/>
              </a:rPr>
              <a:t/>
            </a:r>
            <a:br>
              <a:rPr lang="en-US" dirty="0" smtClean="0">
                <a:effectLst>
                  <a:outerShdw blurRad="38100" dist="38100" dir="2700000" algn="tl">
                    <a:srgbClr val="C0C0C0"/>
                  </a:outerShdw>
                </a:effectLst>
                <a:latin typeface="Arial" pitchFamily="34" charset="0"/>
                <a:ea typeface="ＭＳ Ｐゴシック" pitchFamily="34" charset="-128"/>
              </a:rPr>
            </a:br>
            <a:endParaRPr lang="en-US" dirty="0" smtClean="0">
              <a:latin typeface="Arial" pitchFamily="34" charset="0"/>
              <a:ea typeface="ＭＳ Ｐゴシック" pitchFamily="34" charset="-128"/>
            </a:endParaRPr>
          </a:p>
        </p:txBody>
      </p:sp>
      <p:sp>
        <p:nvSpPr>
          <p:cNvPr id="27651" name="Content Placeholder 2"/>
          <p:cNvSpPr>
            <a:spLocks noGrp="1"/>
          </p:cNvSpPr>
          <p:nvPr>
            <p:ph idx="1"/>
          </p:nvPr>
        </p:nvSpPr>
        <p:spPr>
          <a:xfrm>
            <a:off x="468313" y="1447800"/>
            <a:ext cx="8229600" cy="4933950"/>
          </a:xfrm>
        </p:spPr>
        <p:txBody>
          <a:bodyPr/>
          <a:lstStyle/>
          <a:p>
            <a:pPr>
              <a:buFont typeface="Arial" pitchFamily="34" charset="0"/>
              <a:buNone/>
            </a:pPr>
            <a:r>
              <a:rPr lang="en-US" sz="2800" dirty="0" smtClean="0">
                <a:latin typeface="Arial" pitchFamily="34" charset="0"/>
                <a:ea typeface="ＭＳ Ｐゴシック" pitchFamily="34" charset="-128"/>
              </a:rPr>
              <a:t>Objectives:</a:t>
            </a:r>
          </a:p>
          <a:p>
            <a:pPr>
              <a:buFont typeface="Arial" pitchFamily="34" charset="0"/>
              <a:buNone/>
            </a:pPr>
            <a:endParaRPr lang="en-US" sz="2800" dirty="0" smtClean="0">
              <a:latin typeface="Arial" pitchFamily="34" charset="0"/>
              <a:ea typeface="ＭＳ Ｐゴシック" pitchFamily="34" charset="-128"/>
            </a:endParaRPr>
          </a:p>
          <a:p>
            <a:r>
              <a:rPr lang="en-US" dirty="0" smtClean="0">
                <a:latin typeface="Arial" pitchFamily="34" charset="0"/>
                <a:ea typeface="ＭＳ Ｐゴシック" pitchFamily="34" charset="-128"/>
              </a:rPr>
              <a:t>To better understand why some CEOS members and associate members, including important CEOS partner organizations, are not currently participating in CEOS activities;</a:t>
            </a:r>
          </a:p>
          <a:p>
            <a:pPr>
              <a:buNone/>
            </a:pPr>
            <a:r>
              <a:rPr lang="en-US" dirty="0" smtClean="0">
                <a:latin typeface="Arial" pitchFamily="34" charset="0"/>
                <a:ea typeface="ＭＳ Ｐゴシック" pitchFamily="34" charset="-128"/>
              </a:rPr>
              <a:t> </a:t>
            </a:r>
          </a:p>
          <a:p>
            <a:r>
              <a:rPr lang="en-US" dirty="0" smtClean="0">
                <a:latin typeface="Arial" pitchFamily="34" charset="0"/>
                <a:ea typeface="ＭＳ Ｐゴシック" pitchFamily="34" charset="-128"/>
              </a:rPr>
              <a:t>To propose concrete steps to encourage, empower and support full engagement in CEOS activities by the widest possible range of CEOS members. </a:t>
            </a:r>
          </a:p>
          <a:p>
            <a:pPr>
              <a:spcAft>
                <a:spcPts val="2400"/>
              </a:spcAft>
              <a:buFont typeface="Arial" pitchFamily="34" charset="0"/>
              <a:buNone/>
            </a:pPr>
            <a:endParaRPr lang="en-US" dirty="0" smtClean="0">
              <a:latin typeface="Arial" pitchFamily="34" charset="0"/>
              <a:ea typeface="ＭＳ Ｐゴシック" pitchFamily="34" charset="-128"/>
            </a:endParaRPr>
          </a:p>
          <a:p>
            <a:pPr lvl="1"/>
            <a:endParaRPr lang="en-US" sz="2600" dirty="0" smtClean="0">
              <a:latin typeface="Arial" pitchFamily="34" charset="0"/>
              <a:ea typeface="ＭＳ Ｐゴシック" pitchFamily="34" charset="-128"/>
            </a:endParaRPr>
          </a:p>
          <a:p>
            <a:pPr lvl="1"/>
            <a:endParaRPr lang="en-US" sz="2600" dirty="0" smtClean="0">
              <a:latin typeface="Arial" pitchFamily="34" charset="0"/>
              <a:ea typeface="ＭＳ Ｐゴシック" pitchFamily="34" charset="-128"/>
            </a:endParaRPr>
          </a:p>
          <a:p>
            <a:pPr>
              <a:buFont typeface="Arial" pitchFamily="34" charset="0"/>
              <a:buNone/>
            </a:pPr>
            <a:endParaRPr lang="en-US" dirty="0" smtClean="0">
              <a:latin typeface="Arial" pitchFamily="34" charset="0"/>
              <a:ea typeface="ＭＳ Ｐゴシック" pitchFamily="34" charset="-128"/>
            </a:endParaRPr>
          </a:p>
          <a:p>
            <a:endParaRPr lang="en-US" dirty="0" smtClean="0">
              <a:latin typeface="Arial" pitchFamily="34" charset="0"/>
              <a:ea typeface="ＭＳ Ｐゴシック" pitchFamily="34" charset="-128"/>
            </a:endParaRPr>
          </a:p>
          <a:p>
            <a:endParaRPr lang="en-US" dirty="0" smtClean="0">
              <a:latin typeface="Arial" pitchFamily="34" charset="0"/>
              <a:ea typeface="ＭＳ Ｐゴシック" pitchFamily="34" charset="-128"/>
            </a:endParaRPr>
          </a:p>
        </p:txBody>
      </p:sp>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352113" y="111938"/>
            <a:ext cx="8074025" cy="522287"/>
          </a:xfrm>
          <a:prstGeom prst="rect">
            <a:avLst/>
          </a:prstGeom>
          <a:noFill/>
          <a:ln w="9525">
            <a:noFill/>
            <a:miter lim="800000"/>
            <a:headEnd/>
            <a:tailEnd/>
          </a:ln>
        </p:spPr>
        <p:txBody>
          <a:bodyPr>
            <a:spAutoFit/>
          </a:bodyPr>
          <a:lstStyle/>
          <a:p>
            <a:pPr algn="ctr"/>
            <a:r>
              <a:rPr lang="en-US" sz="2800" b="1" dirty="0">
                <a:solidFill>
                  <a:schemeClr val="bg1"/>
                </a:solidFill>
              </a:rPr>
              <a:t>Membership &amp; Participation</a:t>
            </a:r>
          </a:p>
        </p:txBody>
      </p:sp>
      <p:sp>
        <p:nvSpPr>
          <p:cNvPr id="26627" name="TextBox 2"/>
          <p:cNvSpPr txBox="1">
            <a:spLocks noChangeArrowheads="1"/>
          </p:cNvSpPr>
          <p:nvPr/>
        </p:nvSpPr>
        <p:spPr bwMode="auto">
          <a:xfrm>
            <a:off x="534988" y="1847850"/>
            <a:ext cx="8074025" cy="4862870"/>
          </a:xfrm>
          <a:prstGeom prst="rect">
            <a:avLst/>
          </a:prstGeom>
          <a:noFill/>
          <a:ln w="9525">
            <a:noFill/>
            <a:miter lim="800000"/>
            <a:headEnd/>
            <a:tailEnd/>
          </a:ln>
        </p:spPr>
        <p:txBody>
          <a:bodyPr>
            <a:spAutoFit/>
          </a:bodyPr>
          <a:lstStyle/>
          <a:p>
            <a:pPr>
              <a:spcAft>
                <a:spcPts val="1200"/>
              </a:spcAft>
              <a:buFont typeface="Wingdings" pitchFamily="2" charset="2"/>
              <a:buChar char="§"/>
            </a:pPr>
            <a:r>
              <a:rPr lang="en-US" dirty="0"/>
              <a:t> </a:t>
            </a:r>
            <a:r>
              <a:rPr lang="en-US" sz="2000" dirty="0"/>
              <a:t>The Study on Membership and Participation was initiated at the 2011 CEOS Plenary as part of the CSS implementation.</a:t>
            </a:r>
          </a:p>
          <a:p>
            <a:pPr>
              <a:spcAft>
                <a:spcPts val="1200"/>
              </a:spcAft>
              <a:buFont typeface="Wingdings" pitchFamily="2" charset="2"/>
              <a:buChar char="§"/>
            </a:pPr>
            <a:r>
              <a:rPr lang="en-US" sz="2000" dirty="0"/>
              <a:t> The Membership and Participation Team met via </a:t>
            </a:r>
            <a:r>
              <a:rPr lang="en-US" sz="2000" dirty="0" err="1"/>
              <a:t>telecon</a:t>
            </a:r>
            <a:r>
              <a:rPr lang="en-US" sz="2000" dirty="0"/>
              <a:t> over the first eight months of 2012.</a:t>
            </a:r>
          </a:p>
          <a:p>
            <a:pPr>
              <a:spcAft>
                <a:spcPts val="1200"/>
              </a:spcAft>
              <a:buFont typeface="Wingdings" pitchFamily="2" charset="2"/>
              <a:buChar char="§"/>
            </a:pPr>
            <a:r>
              <a:rPr lang="en-US" sz="2000" dirty="0"/>
              <a:t> Early results and a draft report were shared at SIT-27.</a:t>
            </a:r>
          </a:p>
          <a:p>
            <a:pPr>
              <a:spcAft>
                <a:spcPts val="1200"/>
              </a:spcAft>
              <a:buFont typeface="Wingdings" pitchFamily="2" charset="2"/>
              <a:buChar char="§"/>
            </a:pPr>
            <a:r>
              <a:rPr lang="en-US" sz="2000" dirty="0"/>
              <a:t> The final report containing findings and recommendations was shared prior to the 2012 Plenary.</a:t>
            </a:r>
          </a:p>
          <a:p>
            <a:pPr>
              <a:spcAft>
                <a:spcPts val="1200"/>
              </a:spcAft>
              <a:buFont typeface="Wingdings" pitchFamily="2" charset="2"/>
              <a:buChar char="§"/>
            </a:pPr>
            <a:r>
              <a:rPr lang="en-US" sz="2000" dirty="0"/>
              <a:t> The action requested of Plenary is to approve the report and implement approved recommendations. </a:t>
            </a:r>
          </a:p>
          <a:p>
            <a:pPr>
              <a:spcAft>
                <a:spcPts val="1200"/>
              </a:spcAft>
              <a:buFont typeface="Wingdings" pitchFamily="2" charset="2"/>
              <a:buChar char="§"/>
            </a:pPr>
            <a:r>
              <a:rPr lang="en-US" sz="2000" dirty="0"/>
              <a:t>The findings and recommendations from the Membership &amp; Participation Final Report will inform the development of the CEOS </a:t>
            </a:r>
            <a:r>
              <a:rPr lang="en-US" sz="2000" dirty="0" smtClean="0"/>
              <a:t>Guiding Documents (Governance and Processes) as well as immediately influencing CEOS leadership actions. </a:t>
            </a:r>
            <a:endParaRPr lang="en-US" sz="2000" dirty="0"/>
          </a:p>
        </p:txBody>
      </p:sp>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3"/>
          <p:cNvSpPr txBox="1">
            <a:spLocks noChangeArrowheads="1"/>
          </p:cNvSpPr>
          <p:nvPr/>
        </p:nvSpPr>
        <p:spPr bwMode="auto">
          <a:xfrm>
            <a:off x="-607216" y="1245429"/>
            <a:ext cx="9613192" cy="5693866"/>
          </a:xfrm>
          <a:prstGeom prst="rect">
            <a:avLst/>
          </a:prstGeom>
          <a:noFill/>
          <a:ln w="9525">
            <a:noFill/>
            <a:miter lim="800000"/>
            <a:headEnd/>
            <a:tailEnd/>
          </a:ln>
        </p:spPr>
        <p:txBody>
          <a:bodyPr wrap="square">
            <a:noAutofit/>
          </a:bodyPr>
          <a:lstStyle/>
          <a:p>
            <a:pPr marL="1087438" indent="-396875"/>
            <a:endParaRPr lang="en-US" sz="2800" dirty="0"/>
          </a:p>
          <a:p>
            <a:pPr marL="1087438" indent="-396875">
              <a:buFont typeface="Arial" pitchFamily="34" charset="0"/>
              <a:buChar char="•"/>
            </a:pPr>
            <a:r>
              <a:rPr lang="en-US" sz="2800" dirty="0" smtClean="0"/>
              <a:t>Overview:  Overall status and plans from now to Plenary 2013 </a:t>
            </a:r>
          </a:p>
          <a:p>
            <a:pPr marL="1087438" indent="-396875">
              <a:spcBef>
                <a:spcPts val="1200"/>
              </a:spcBef>
              <a:buFont typeface="Arial" pitchFamily="34" charset="0"/>
              <a:buChar char="•"/>
            </a:pPr>
            <a:r>
              <a:rPr lang="en-US" sz="2800" dirty="0" smtClean="0"/>
              <a:t>Brief reports on plans from 3 topical teams</a:t>
            </a:r>
          </a:p>
          <a:p>
            <a:pPr marL="1544638" lvl="1" indent="-396875">
              <a:spcBef>
                <a:spcPts val="0"/>
              </a:spcBef>
              <a:buFont typeface="Arial" pitchFamily="34" charset="0"/>
              <a:buChar char="–"/>
            </a:pPr>
            <a:r>
              <a:rPr lang="en-US" sz="2000" dirty="0" smtClean="0"/>
              <a:t>“Major Meetings”</a:t>
            </a:r>
          </a:p>
          <a:p>
            <a:pPr marL="1544638" lvl="1" indent="-396875">
              <a:spcBef>
                <a:spcPts val="0"/>
              </a:spcBef>
              <a:buFont typeface="Arial" pitchFamily="34" charset="0"/>
              <a:buChar char="–"/>
            </a:pPr>
            <a:r>
              <a:rPr lang="en-US" sz="2000" dirty="0" smtClean="0"/>
              <a:t>“Roles and Responsibilities”</a:t>
            </a:r>
          </a:p>
          <a:p>
            <a:pPr marL="1544638" lvl="1" indent="-396875">
              <a:spcBef>
                <a:spcPts val="0"/>
              </a:spcBef>
              <a:buFont typeface="Arial" pitchFamily="34" charset="0"/>
              <a:buChar char="–"/>
            </a:pPr>
            <a:r>
              <a:rPr lang="en-US" sz="2000" dirty="0" smtClean="0"/>
              <a:t>“Decision-making Processes”</a:t>
            </a:r>
          </a:p>
          <a:p>
            <a:pPr marL="1087438" indent="-396875">
              <a:spcBef>
                <a:spcPts val="1200"/>
              </a:spcBef>
              <a:buFont typeface="Arial" pitchFamily="34" charset="0"/>
              <a:buChar char="•"/>
            </a:pPr>
            <a:r>
              <a:rPr lang="en-US" sz="2800" dirty="0" smtClean="0"/>
              <a:t>Membership and Participation Study Report – Adopt</a:t>
            </a:r>
          </a:p>
          <a:p>
            <a:pPr marL="1087438" indent="-396875">
              <a:spcBef>
                <a:spcPts val="1200"/>
              </a:spcBef>
              <a:buFont typeface="Arial" pitchFamily="34" charset="0"/>
              <a:buChar char="•"/>
            </a:pPr>
            <a:r>
              <a:rPr lang="en-US" sz="2800" dirty="0" smtClean="0"/>
              <a:t>Overall discussion on path forward</a:t>
            </a:r>
          </a:p>
          <a:p>
            <a:pPr marL="1544638" lvl="1" indent="-396875">
              <a:spcBef>
                <a:spcPts val="0"/>
              </a:spcBef>
              <a:buFont typeface="Arial" pitchFamily="34" charset="0"/>
              <a:buChar char="•"/>
            </a:pPr>
            <a:r>
              <a:rPr lang="en-US" sz="2000" dirty="0" smtClean="0"/>
              <a:t>Essential Questions</a:t>
            </a:r>
          </a:p>
          <a:p>
            <a:pPr marL="1544638" lvl="1" indent="-396875">
              <a:spcBef>
                <a:spcPts val="0"/>
              </a:spcBef>
              <a:buFont typeface="Arial" pitchFamily="34" charset="0"/>
              <a:buChar char="•"/>
            </a:pPr>
            <a:r>
              <a:rPr lang="en-US" sz="2000" dirty="0" smtClean="0"/>
              <a:t>Milestones and future meetings</a:t>
            </a:r>
          </a:p>
          <a:p>
            <a:pPr marL="1544638" lvl="1" indent="-396875">
              <a:spcBef>
                <a:spcPts val="0"/>
              </a:spcBef>
              <a:buFont typeface="Arial" pitchFamily="34" charset="0"/>
              <a:buChar char="•"/>
            </a:pPr>
            <a:r>
              <a:rPr lang="en-US" sz="2000" dirty="0" smtClean="0"/>
              <a:t>Involvement</a:t>
            </a:r>
          </a:p>
          <a:p>
            <a:pPr marL="1544638" lvl="1" indent="-396875">
              <a:spcBef>
                <a:spcPts val="0"/>
              </a:spcBef>
              <a:buFont typeface="Arial" pitchFamily="34" charset="0"/>
              <a:buChar char="•"/>
            </a:pPr>
            <a:r>
              <a:rPr lang="en-US" sz="2000" dirty="0" smtClean="0"/>
              <a:t>General approach</a:t>
            </a:r>
          </a:p>
          <a:p>
            <a:pPr marL="1544638" lvl="1" indent="-396875">
              <a:spcBef>
                <a:spcPts val="1200"/>
              </a:spcBef>
              <a:buFont typeface="Arial" pitchFamily="34" charset="0"/>
              <a:buChar char="•"/>
            </a:pPr>
            <a:endParaRPr lang="en-US" sz="2800" dirty="0" smtClean="0"/>
          </a:p>
          <a:p>
            <a:pPr marL="1544638" lvl="1" indent="-396875">
              <a:buFont typeface="Arial" pitchFamily="34" charset="0"/>
              <a:buChar char="•"/>
            </a:pPr>
            <a:endParaRPr lang="en-US" sz="2800" dirty="0" smtClean="0"/>
          </a:p>
          <a:p>
            <a:pPr marL="1087438" indent="-396875">
              <a:buFont typeface="Arial" pitchFamily="34" charset="0"/>
              <a:buChar char="•"/>
            </a:pPr>
            <a:endParaRPr lang="en-US" sz="2800" i="1" dirty="0"/>
          </a:p>
        </p:txBody>
      </p:sp>
      <p:sp>
        <p:nvSpPr>
          <p:cNvPr id="6147" name="TextBox 2"/>
          <p:cNvSpPr txBox="1">
            <a:spLocks noChangeArrowheads="1"/>
          </p:cNvSpPr>
          <p:nvPr/>
        </p:nvSpPr>
        <p:spPr bwMode="auto">
          <a:xfrm>
            <a:off x="1784769" y="204788"/>
            <a:ext cx="4273927" cy="523220"/>
          </a:xfrm>
          <a:prstGeom prst="rect">
            <a:avLst/>
          </a:prstGeom>
          <a:noFill/>
          <a:ln w="9525">
            <a:noFill/>
            <a:miter lim="800000"/>
            <a:headEnd/>
            <a:tailEnd/>
          </a:ln>
        </p:spPr>
        <p:txBody>
          <a:bodyPr wrap="none">
            <a:spAutoFit/>
          </a:bodyPr>
          <a:lstStyle/>
          <a:p>
            <a:r>
              <a:rPr lang="en-US" sz="2800" b="1" dirty="0" smtClean="0">
                <a:solidFill>
                  <a:schemeClr val="bg1"/>
                </a:solidFill>
              </a:rPr>
              <a:t>CSSII Session OUTLINE</a:t>
            </a:r>
            <a:endParaRPr lang="en-US" sz="2800" b="1" dirty="0">
              <a:solidFill>
                <a:schemeClr val="bg1"/>
              </a:solidFill>
            </a:endParaRPr>
          </a:p>
        </p:txBody>
      </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14400" y="-149225"/>
            <a:ext cx="8229600" cy="1143000"/>
          </a:xfrm>
        </p:spPr>
        <p:txBody>
          <a:bodyPr>
            <a:normAutofit/>
          </a:bodyPr>
          <a:lstStyle/>
          <a:p>
            <a:pPr algn="l"/>
            <a:r>
              <a:rPr lang="en-US" sz="3600" dirty="0" smtClean="0">
                <a:latin typeface="Arial" pitchFamily="34" charset="0"/>
                <a:ea typeface="ＭＳ Ｐゴシック" pitchFamily="34" charset="-128"/>
              </a:rPr>
              <a:t>M&amp;P Team Members</a:t>
            </a:r>
          </a:p>
        </p:txBody>
      </p:sp>
      <p:sp>
        <p:nvSpPr>
          <p:cNvPr id="29699" name="Content Placeholder 2"/>
          <p:cNvSpPr>
            <a:spLocks noGrp="1"/>
          </p:cNvSpPr>
          <p:nvPr>
            <p:ph idx="4294967295"/>
          </p:nvPr>
        </p:nvSpPr>
        <p:spPr>
          <a:xfrm>
            <a:off x="990600" y="1600200"/>
            <a:ext cx="8153400" cy="4525963"/>
          </a:xfrm>
        </p:spPr>
        <p:txBody>
          <a:bodyPr/>
          <a:lstStyle/>
          <a:p>
            <a:pPr>
              <a:spcAft>
                <a:spcPts val="600"/>
              </a:spcAft>
            </a:pPr>
            <a:r>
              <a:rPr lang="en-US" smtClean="0">
                <a:latin typeface="Arial" pitchFamily="34" charset="0"/>
                <a:ea typeface="ＭＳ Ｐゴシック" pitchFamily="34" charset="-128"/>
              </a:rPr>
              <a:t>Mark Dowell</a:t>
            </a:r>
          </a:p>
          <a:p>
            <a:pPr>
              <a:spcAft>
                <a:spcPts val="600"/>
              </a:spcAft>
            </a:pPr>
            <a:r>
              <a:rPr lang="en-US" smtClean="0">
                <a:latin typeface="Arial" pitchFamily="34" charset="0"/>
                <a:ea typeface="ＭＳ Ｐゴシック" pitchFamily="34" charset="-128"/>
              </a:rPr>
              <a:t>Vivek Singh</a:t>
            </a:r>
          </a:p>
          <a:p>
            <a:pPr>
              <a:spcAft>
                <a:spcPts val="600"/>
              </a:spcAft>
            </a:pPr>
            <a:r>
              <a:rPr lang="en-US" smtClean="0">
                <a:latin typeface="Arial" pitchFamily="34" charset="0"/>
                <a:ea typeface="ＭＳ Ｐゴシック" pitchFamily="34" charset="-128"/>
              </a:rPr>
              <a:t>Brent Smith</a:t>
            </a:r>
          </a:p>
          <a:p>
            <a:pPr>
              <a:spcAft>
                <a:spcPts val="600"/>
              </a:spcAft>
            </a:pPr>
            <a:r>
              <a:rPr lang="en-US" smtClean="0">
                <a:latin typeface="Arial" pitchFamily="34" charset="0"/>
                <a:ea typeface="ＭＳ Ｐゴシック" pitchFamily="34" charset="-128"/>
              </a:rPr>
              <a:t>Tim Stryker</a:t>
            </a:r>
          </a:p>
          <a:p>
            <a:pPr>
              <a:spcAft>
                <a:spcPts val="600"/>
              </a:spcAft>
            </a:pPr>
            <a:r>
              <a:rPr lang="en-US" smtClean="0">
                <a:latin typeface="Arial" pitchFamily="34" charset="0"/>
                <a:ea typeface="ＭＳ Ｐゴシック" pitchFamily="34" charset="-128"/>
              </a:rPr>
              <a:t>Patricia Jacobberger-Jellison (Chair) </a:t>
            </a:r>
          </a:p>
          <a:p>
            <a:pPr>
              <a:spcAft>
                <a:spcPts val="600"/>
              </a:spcAft>
            </a:pPr>
            <a:endParaRPr lang="en-US" smtClean="0">
              <a:latin typeface="Arial" pitchFamily="34" charset="0"/>
              <a:ea typeface="ＭＳ Ｐゴシック" pitchFamily="34" charset="-128"/>
            </a:endParaRPr>
          </a:p>
        </p:txBody>
      </p:sp>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750"/>
            <a:ext cx="8229600" cy="1143000"/>
          </a:xfrm>
        </p:spPr>
        <p:txBody>
          <a:bodyPr>
            <a:normAutofit/>
          </a:bodyPr>
          <a:lstStyle/>
          <a:p>
            <a:pPr algn="l"/>
            <a:r>
              <a:rPr lang="en-US" sz="3300" dirty="0" smtClean="0">
                <a:effectLst>
                  <a:outerShdw blurRad="38100" dist="38100" dir="2700000" algn="tl">
                    <a:srgbClr val="C0C0C0"/>
                  </a:outerShdw>
                </a:effectLst>
                <a:latin typeface="Arial" pitchFamily="34" charset="0"/>
                <a:ea typeface="ＭＳ Ｐゴシック" pitchFamily="34" charset="-128"/>
              </a:rPr>
              <a:t>M&amp;P Study Approach</a:t>
            </a:r>
          </a:p>
        </p:txBody>
      </p:sp>
      <p:sp>
        <p:nvSpPr>
          <p:cNvPr id="3" name="Content Placeholder 2"/>
          <p:cNvSpPr>
            <a:spLocks noGrp="1"/>
          </p:cNvSpPr>
          <p:nvPr>
            <p:ph idx="1"/>
          </p:nvPr>
        </p:nvSpPr>
        <p:spPr>
          <a:xfrm>
            <a:off x="457200" y="1624150"/>
            <a:ext cx="8342313" cy="5483225"/>
          </a:xfrm>
        </p:spPr>
        <p:txBody>
          <a:bodyPr>
            <a:normAutofit/>
          </a:bodyPr>
          <a:lstStyle/>
          <a:p>
            <a:pPr marL="514350" indent="-514350">
              <a:spcAft>
                <a:spcPts val="1200"/>
              </a:spcAft>
              <a:buFontTx/>
              <a:buAutoNum type="arabicPeriod"/>
            </a:pPr>
            <a:r>
              <a:rPr lang="en-US" sz="2100" dirty="0" smtClean="0">
                <a:latin typeface="Arial" pitchFamily="34" charset="0"/>
                <a:ea typeface="ＭＳ Ｐゴシック" pitchFamily="34" charset="-128"/>
              </a:rPr>
              <a:t>Extract relevant findings from the 2011 CEOS Self-Study Report (including Study Team Reports); </a:t>
            </a:r>
          </a:p>
          <a:p>
            <a:pPr marL="514350" indent="-514350">
              <a:spcAft>
                <a:spcPts val="1200"/>
              </a:spcAft>
              <a:buFontTx/>
              <a:buAutoNum type="arabicPeriod"/>
            </a:pPr>
            <a:r>
              <a:rPr lang="en-US" sz="2100" dirty="0" smtClean="0">
                <a:latin typeface="Arial" pitchFamily="34" charset="0"/>
                <a:ea typeface="ＭＳ Ｐゴシック" pitchFamily="34" charset="-128"/>
              </a:rPr>
              <a:t>Obtain and synthesize input from M&amp;P Team Members;</a:t>
            </a:r>
          </a:p>
          <a:p>
            <a:pPr marL="514350" indent="-514350">
              <a:spcAft>
                <a:spcPts val="1200"/>
              </a:spcAft>
              <a:buFontTx/>
              <a:buAutoNum type="arabicPeriod"/>
            </a:pPr>
            <a:r>
              <a:rPr lang="en-US" sz="2100" dirty="0" smtClean="0">
                <a:latin typeface="Arial" pitchFamily="34" charset="0"/>
                <a:ea typeface="ＭＳ Ｐゴシック" pitchFamily="34" charset="-128"/>
              </a:rPr>
              <a:t>Coordinate M&amp;P Study with CEO/DCEO/SEO efforts to update the CEOS contact database;</a:t>
            </a:r>
          </a:p>
          <a:p>
            <a:pPr marL="514350" indent="-514350">
              <a:spcAft>
                <a:spcPts val="1200"/>
              </a:spcAft>
              <a:buFontTx/>
              <a:buAutoNum type="arabicPeriod"/>
            </a:pPr>
            <a:r>
              <a:rPr lang="en-US" sz="2100" dirty="0" smtClean="0">
                <a:latin typeface="Arial" pitchFamily="34" charset="0"/>
                <a:ea typeface="ＭＳ Ｐゴシック" pitchFamily="34" charset="-128"/>
              </a:rPr>
              <a:t>Assess CEOS membership list to understand distribution of active and inactive members (including associates), and prioritize for subsequent interviews;</a:t>
            </a:r>
          </a:p>
          <a:p>
            <a:pPr marL="514350" indent="-514350">
              <a:spcAft>
                <a:spcPts val="1200"/>
              </a:spcAft>
              <a:buFontTx/>
              <a:buAutoNum type="arabicPeriod"/>
            </a:pPr>
            <a:r>
              <a:rPr lang="en-US" sz="2100" dirty="0" smtClean="0">
                <a:latin typeface="Arial" pitchFamily="34" charset="0"/>
                <a:ea typeface="ＭＳ Ｐゴシック" pitchFamily="34" charset="-128"/>
              </a:rPr>
              <a:t>Review past CEOS meetings minutes, attendance lists, and notes as an independent measure of broad member participation; </a:t>
            </a:r>
          </a:p>
          <a:p>
            <a:pPr marL="514350" indent="-514350">
              <a:spcAft>
                <a:spcPts val="600"/>
              </a:spcAft>
              <a:buFont typeface="Arial" pitchFamily="34" charset="0"/>
              <a:buNone/>
            </a:pPr>
            <a:endParaRPr lang="en-US" sz="1600" dirty="0" smtClean="0">
              <a:latin typeface="Arial" pitchFamily="34" charset="0"/>
              <a:ea typeface="ＭＳ Ｐゴシック" pitchFamily="34" charset="-128"/>
            </a:endParaRPr>
          </a:p>
          <a:p>
            <a:pPr lvl="1">
              <a:buFont typeface="Arial" pitchFamily="34" charset="0"/>
              <a:buNone/>
            </a:pPr>
            <a:endParaRPr lang="en-US" dirty="0" smtClean="0">
              <a:latin typeface="Arial" pitchFamily="34" charset="0"/>
              <a:ea typeface="ＭＳ Ｐゴシック" pitchFamily="34" charset="-128"/>
            </a:endParaRPr>
          </a:p>
        </p:txBody>
      </p:sp>
      <p:sp>
        <p:nvSpPr>
          <p:cNvPr id="31748" name="TextBox 3"/>
          <p:cNvSpPr txBox="1">
            <a:spLocks noChangeArrowheads="1"/>
          </p:cNvSpPr>
          <p:nvPr/>
        </p:nvSpPr>
        <p:spPr bwMode="auto">
          <a:xfrm>
            <a:off x="6477000" y="6436838"/>
            <a:ext cx="2484438" cy="369887"/>
          </a:xfrm>
          <a:prstGeom prst="rect">
            <a:avLst/>
          </a:prstGeom>
          <a:noFill/>
          <a:ln w="9525">
            <a:noFill/>
            <a:miter lim="800000"/>
            <a:headEnd/>
            <a:tailEnd/>
          </a:ln>
        </p:spPr>
        <p:txBody>
          <a:bodyPr wrap="none">
            <a:spAutoFit/>
          </a:bodyPr>
          <a:lstStyle/>
          <a:p>
            <a:r>
              <a:rPr lang="en-US" i="1" dirty="0"/>
              <a:t>(Continued next slide)</a:t>
            </a:r>
          </a:p>
        </p:txBody>
      </p:sp>
    </p:spTree>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pPr algn="l"/>
            <a:r>
              <a:rPr lang="en-US" sz="3300" smtClean="0">
                <a:effectLst>
                  <a:outerShdw blurRad="38100" dist="38100" dir="2700000" algn="tl">
                    <a:srgbClr val="C0C0C0"/>
                  </a:outerShdw>
                </a:effectLst>
                <a:latin typeface="Arial" pitchFamily="34" charset="0"/>
                <a:ea typeface="ＭＳ Ｐゴシック" pitchFamily="34" charset="-128"/>
              </a:rPr>
              <a:t>M&amp;P Study Approach:</a:t>
            </a:r>
          </a:p>
        </p:txBody>
      </p:sp>
      <p:sp>
        <p:nvSpPr>
          <p:cNvPr id="3" name="Content Placeholder 2"/>
          <p:cNvSpPr>
            <a:spLocks noGrp="1"/>
          </p:cNvSpPr>
          <p:nvPr>
            <p:ph idx="1"/>
          </p:nvPr>
        </p:nvSpPr>
        <p:spPr>
          <a:xfrm>
            <a:off x="457200" y="1374775"/>
            <a:ext cx="8342313" cy="5483225"/>
          </a:xfrm>
        </p:spPr>
        <p:txBody>
          <a:bodyPr>
            <a:normAutofit/>
          </a:bodyPr>
          <a:lstStyle/>
          <a:p>
            <a:pPr marL="457200" indent="-457200">
              <a:spcAft>
                <a:spcPts val="1200"/>
              </a:spcAft>
              <a:buFontTx/>
              <a:buAutoNum type="arabicPeriod" startAt="6"/>
            </a:pPr>
            <a:r>
              <a:rPr lang="en-US" sz="2000" dirty="0" smtClean="0">
                <a:latin typeface="Arial" pitchFamily="34" charset="0"/>
                <a:ea typeface="ＭＳ Ｐゴシック" pitchFamily="34" charset="-128"/>
              </a:rPr>
              <a:t>Develop questions and background material for conducting interviews;</a:t>
            </a:r>
          </a:p>
          <a:p>
            <a:pPr marL="457200" indent="-457200">
              <a:spcAft>
                <a:spcPts val="1200"/>
              </a:spcAft>
              <a:buFontTx/>
              <a:buAutoNum type="arabicPeriod" startAt="6"/>
            </a:pPr>
            <a:r>
              <a:rPr lang="en-US" sz="2000" dirty="0" smtClean="0">
                <a:latin typeface="Arial" pitchFamily="34" charset="0"/>
                <a:ea typeface="ＭＳ Ｐゴシック" pitchFamily="34" charset="-128"/>
              </a:rPr>
              <a:t>Make contact with selected inactive members to better understand their reasons for being inactive;</a:t>
            </a:r>
          </a:p>
          <a:p>
            <a:pPr marL="457200" indent="-457200">
              <a:spcAft>
                <a:spcPts val="1200"/>
              </a:spcAft>
              <a:buFontTx/>
              <a:buAutoNum type="arabicPeriod" startAt="6"/>
            </a:pPr>
            <a:r>
              <a:rPr lang="en-US" sz="2000" dirty="0" smtClean="0">
                <a:latin typeface="Arial" pitchFamily="34" charset="0"/>
                <a:ea typeface="ＭＳ Ｐゴシック" pitchFamily="34" charset="-128"/>
              </a:rPr>
              <a:t>Interview a selection of active members to better understand their reasons for being active;</a:t>
            </a:r>
          </a:p>
          <a:p>
            <a:pPr marL="457200" indent="-457200">
              <a:spcAft>
                <a:spcPts val="2400"/>
              </a:spcAft>
              <a:buFontTx/>
              <a:buAutoNum type="arabicPeriod" startAt="6"/>
            </a:pPr>
            <a:r>
              <a:rPr lang="en-US" sz="2000" dirty="0" smtClean="0">
                <a:latin typeface="Arial" pitchFamily="34" charset="0"/>
                <a:ea typeface="ＭＳ Ｐゴシック" pitchFamily="34" charset="-128"/>
              </a:rPr>
              <a:t>Synthesize results and develop recommendations for consideration by CEOS leadership, including follow-up by CEOS leadership, and invitation to next Plenary.</a:t>
            </a:r>
          </a:p>
          <a:p>
            <a:pPr marL="457200" indent="-457200">
              <a:spcAft>
                <a:spcPts val="1200"/>
              </a:spcAft>
              <a:buFont typeface="Arial" pitchFamily="34" charset="0"/>
              <a:buNone/>
            </a:pPr>
            <a:r>
              <a:rPr lang="en-US" sz="2000" i="1" dirty="0" smtClean="0">
                <a:latin typeface="Arial" pitchFamily="34" charset="0"/>
                <a:ea typeface="ＭＳ Ｐゴシック" pitchFamily="34" charset="-128"/>
              </a:rPr>
              <a:t>NB: </a:t>
            </a:r>
            <a:r>
              <a:rPr lang="en-US" sz="2000" i="1" dirty="0" smtClean="0">
                <a:solidFill>
                  <a:srgbClr val="FF0000"/>
                </a:solidFill>
                <a:latin typeface="Arial" pitchFamily="34" charset="0"/>
                <a:ea typeface="ＭＳ Ｐゴシック" pitchFamily="34" charset="-128"/>
              </a:rPr>
              <a:t>A key recommendation of the M&amp;P Final Report is for CEOS Leadership to initiate individualized, one-on-one contact with inactive members and associates in order to re-engage them.</a:t>
            </a:r>
          </a:p>
          <a:p>
            <a:pPr marL="457200" indent="-457200">
              <a:spcAft>
                <a:spcPts val="600"/>
              </a:spcAft>
              <a:buFontTx/>
              <a:buAutoNum type="arabicPeriod" startAt="6"/>
            </a:pPr>
            <a:endParaRPr lang="en-US" sz="1600" dirty="0" smtClean="0">
              <a:latin typeface="Arial" pitchFamily="34" charset="0"/>
              <a:ea typeface="ＭＳ Ｐゴシック" pitchFamily="34" charset="-128"/>
            </a:endParaRPr>
          </a:p>
          <a:p>
            <a:pPr lvl="1">
              <a:buFont typeface="Arial" pitchFamily="34" charset="0"/>
              <a:buNone/>
            </a:pPr>
            <a:endParaRPr lang="en-US" dirty="0" smtClean="0">
              <a:latin typeface="Arial" pitchFamily="34" charset="0"/>
              <a:ea typeface="ＭＳ Ｐゴシック" pitchFamily="34" charset="-128"/>
            </a:endParaRPr>
          </a:p>
        </p:txBody>
      </p:sp>
    </p:spTree>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09600" y="2743200"/>
            <a:ext cx="7924800" cy="1143000"/>
          </a:xfrm>
        </p:spPr>
        <p:txBody>
          <a:bodyPr/>
          <a:lstStyle/>
          <a:p>
            <a:pPr algn="ctr" eaLnBrk="1" hangingPunct="1">
              <a:defRPr/>
            </a:pPr>
            <a:r>
              <a:rPr lang="en-GB" altLang="ja-JP" dirty="0" smtClean="0">
                <a:solidFill>
                  <a:schemeClr val="accent1">
                    <a:lumMod val="10000"/>
                  </a:schemeClr>
                </a:solidFill>
                <a:latin typeface="Calibri" pitchFamily="34" charset="0"/>
                <a:ea typeface="ＭＳ Ｐゴシック" pitchFamily="50" charset="-128"/>
              </a:rPr>
              <a:t>Findings</a:t>
            </a:r>
            <a:br>
              <a:rPr lang="en-GB" altLang="ja-JP" dirty="0" smtClean="0">
                <a:solidFill>
                  <a:schemeClr val="accent1">
                    <a:lumMod val="10000"/>
                  </a:schemeClr>
                </a:solidFill>
                <a:latin typeface="Calibri" pitchFamily="34" charset="0"/>
                <a:ea typeface="ＭＳ Ｐゴシック" pitchFamily="50" charset="-128"/>
              </a:rPr>
            </a:br>
            <a:r>
              <a:rPr lang="en-GB" altLang="ja-JP" dirty="0" smtClean="0">
                <a:solidFill>
                  <a:schemeClr val="accent1">
                    <a:lumMod val="10000"/>
                  </a:schemeClr>
                </a:solidFill>
                <a:latin typeface="Calibri" pitchFamily="34" charset="0"/>
                <a:ea typeface="ＭＳ Ｐゴシック" pitchFamily="50" charset="-128"/>
              </a:rPr>
              <a:t>and</a:t>
            </a:r>
            <a:br>
              <a:rPr lang="en-GB" altLang="ja-JP" dirty="0" smtClean="0">
                <a:solidFill>
                  <a:schemeClr val="accent1">
                    <a:lumMod val="10000"/>
                  </a:schemeClr>
                </a:solidFill>
                <a:latin typeface="Calibri" pitchFamily="34" charset="0"/>
                <a:ea typeface="ＭＳ Ｐゴシック" pitchFamily="50" charset="-128"/>
              </a:rPr>
            </a:br>
            <a:r>
              <a:rPr lang="en-GB" altLang="ja-JP" dirty="0" smtClean="0">
                <a:solidFill>
                  <a:schemeClr val="accent1">
                    <a:lumMod val="10000"/>
                  </a:schemeClr>
                </a:solidFill>
                <a:latin typeface="Calibri" pitchFamily="34" charset="0"/>
                <a:ea typeface="ＭＳ Ｐゴシック" pitchFamily="50" charset="-128"/>
              </a:rPr>
              <a:t>Recommendations</a:t>
            </a:r>
          </a:p>
        </p:txBody>
      </p:sp>
    </p:spTree>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400"/>
            <a:ext cx="7772400" cy="1057275"/>
          </a:xfrm>
        </p:spPr>
        <p:txBody>
          <a:bodyPr>
            <a:normAutofit/>
          </a:bodyPr>
          <a:lstStyle/>
          <a:p>
            <a:pPr algn="l" eaLnBrk="1" hangingPunct="1"/>
            <a:r>
              <a:rPr lang="en-US" sz="2900" dirty="0" smtClean="0">
                <a:effectLst>
                  <a:outerShdw blurRad="38100" dist="38100" dir="2700000" algn="tl">
                    <a:srgbClr val="C0C0C0"/>
                  </a:outerShdw>
                </a:effectLst>
                <a:latin typeface="Arial" pitchFamily="34" charset="0"/>
                <a:ea typeface="ＭＳ Ｐゴシック" pitchFamily="34" charset="-128"/>
              </a:rPr>
              <a:t>M&amp;P Study:</a:t>
            </a:r>
            <a:r>
              <a:rPr lang="en-US" sz="2900" dirty="0" smtClean="0">
                <a:latin typeface="Arial" pitchFamily="34" charset="0"/>
                <a:ea typeface="ＭＳ Ｐゴシック" pitchFamily="34" charset="-128"/>
              </a:rPr>
              <a:t/>
            </a:r>
            <a:br>
              <a:rPr lang="en-US" sz="2900" dirty="0" smtClean="0">
                <a:latin typeface="Arial" pitchFamily="34" charset="0"/>
                <a:ea typeface="ＭＳ Ｐゴシック" pitchFamily="34" charset="-128"/>
              </a:rPr>
            </a:br>
            <a:endParaRPr lang="en-US" i="1" dirty="0" smtClean="0">
              <a:effectLst>
                <a:outerShdw blurRad="38100" dist="38100" dir="2700000" algn="tl">
                  <a:srgbClr val="C0C0C0"/>
                </a:outerShdw>
              </a:effectLst>
              <a:latin typeface="Arial" pitchFamily="34" charset="0"/>
              <a:ea typeface="ＭＳ Ｐゴシック" pitchFamily="34" charset="-128"/>
            </a:endParaRPr>
          </a:p>
        </p:txBody>
      </p:sp>
      <p:sp>
        <p:nvSpPr>
          <p:cNvPr id="39939" name="Subtitle 2"/>
          <p:cNvSpPr>
            <a:spLocks noGrp="1"/>
          </p:cNvSpPr>
          <p:nvPr>
            <p:ph type="subTitle" idx="1"/>
          </p:nvPr>
        </p:nvSpPr>
        <p:spPr>
          <a:xfrm>
            <a:off x="381000" y="609600"/>
            <a:ext cx="8356600" cy="838200"/>
          </a:xfrm>
        </p:spPr>
        <p:txBody>
          <a:bodyPr/>
          <a:lstStyle/>
          <a:p>
            <a:pPr algn="l" eaLnBrk="1" hangingPunct="1">
              <a:spcAft>
                <a:spcPts val="3600"/>
              </a:spcAft>
            </a:pPr>
            <a:r>
              <a:rPr lang="en-US" sz="3400" dirty="0" smtClean="0">
                <a:solidFill>
                  <a:schemeClr val="bg1"/>
                </a:solidFill>
                <a:latin typeface="Arial" pitchFamily="34" charset="0"/>
                <a:ea typeface="ＭＳ Ｐゴシック" pitchFamily="34" charset="-128"/>
              </a:rPr>
              <a:t> </a:t>
            </a:r>
            <a:r>
              <a:rPr lang="en-US" sz="3400" i="1" dirty="0" smtClean="0">
                <a:solidFill>
                  <a:schemeClr val="bg1"/>
                </a:solidFill>
                <a:latin typeface="Arial" pitchFamily="34" charset="0"/>
                <a:ea typeface="ＭＳ Ｐゴシック" pitchFamily="34" charset="-128"/>
              </a:rPr>
              <a:t>Four Broad Themes</a:t>
            </a:r>
          </a:p>
          <a:p>
            <a:pPr algn="l" eaLnBrk="1" hangingPunct="1"/>
            <a:endParaRPr lang="en-US" sz="3400" dirty="0" smtClean="0">
              <a:solidFill>
                <a:schemeClr val="accent1"/>
              </a:solidFill>
              <a:latin typeface="Arial" pitchFamily="34" charset="0"/>
              <a:ea typeface="ＭＳ Ｐゴシック" pitchFamily="34" charset="-128"/>
            </a:endParaRPr>
          </a:p>
        </p:txBody>
      </p:sp>
      <p:sp>
        <p:nvSpPr>
          <p:cNvPr id="4" name="Title 1"/>
          <p:cNvSpPr>
            <a:spLocks/>
          </p:cNvSpPr>
          <p:nvPr/>
        </p:nvSpPr>
        <p:spPr bwMode="auto">
          <a:xfrm>
            <a:off x="914400" y="1447800"/>
            <a:ext cx="7543800" cy="5257800"/>
          </a:xfrm>
          <a:prstGeom prst="rect">
            <a:avLst/>
          </a:prstGeom>
          <a:noFill/>
          <a:ln w="9525">
            <a:noFill/>
            <a:miter lim="800000"/>
            <a:headEnd/>
            <a:tailEnd/>
          </a:ln>
        </p:spPr>
        <p:txBody>
          <a:bodyPr anchor="ctr"/>
          <a:lstStyle/>
          <a:p>
            <a:pPr>
              <a:spcAft>
                <a:spcPts val="3600"/>
              </a:spcAft>
              <a:buFont typeface="Arial" pitchFamily="34" charset="0"/>
              <a:buChar char="•"/>
            </a:pPr>
            <a:r>
              <a:rPr lang="en-US" sz="2400" dirty="0"/>
              <a:t>  Contact management</a:t>
            </a:r>
          </a:p>
          <a:p>
            <a:pPr>
              <a:spcAft>
                <a:spcPts val="3600"/>
              </a:spcAft>
              <a:buFont typeface="Arial" pitchFamily="34" charset="0"/>
              <a:buChar char="•"/>
            </a:pPr>
            <a:r>
              <a:rPr lang="en-US" sz="2400" dirty="0"/>
              <a:t>  Alignment of CEOS with particular members’ agency   or organizational goals</a:t>
            </a:r>
          </a:p>
          <a:p>
            <a:pPr>
              <a:spcAft>
                <a:spcPts val="3600"/>
              </a:spcAft>
              <a:buFont typeface="Arial" pitchFamily="34" charset="0"/>
              <a:buChar char="•"/>
            </a:pPr>
            <a:r>
              <a:rPr lang="en-US" sz="2400" dirty="0"/>
              <a:t>  Institutional barriers and impediments</a:t>
            </a:r>
          </a:p>
          <a:p>
            <a:pPr>
              <a:spcAft>
                <a:spcPts val="3600"/>
              </a:spcAft>
              <a:buFont typeface="Arial" pitchFamily="34" charset="0"/>
              <a:buChar char="•"/>
            </a:pPr>
            <a:r>
              <a:rPr lang="en-US" sz="2400" dirty="0"/>
              <a:t>  “Invisible Participation”</a:t>
            </a:r>
          </a:p>
          <a:p>
            <a:pPr algn="ctr"/>
            <a:endParaRPr lang="en-US" sz="3600" i="1" dirty="0">
              <a:effectLst>
                <a:outerShdw blurRad="38100" dist="38100" dir="2700000" algn="tl">
                  <a:srgbClr val="C0C0C0"/>
                </a:outerShdw>
              </a:effectLst>
              <a:latin typeface="Calibri" pitchFamily="34" charset="0"/>
            </a:endParaRPr>
          </a:p>
        </p:txBody>
      </p:sp>
      <p:sp>
        <p:nvSpPr>
          <p:cNvPr id="39941" name="TextBox 6"/>
          <p:cNvSpPr txBox="1">
            <a:spLocks noChangeArrowheads="1"/>
          </p:cNvSpPr>
          <p:nvPr/>
        </p:nvSpPr>
        <p:spPr bwMode="auto">
          <a:xfrm>
            <a:off x="5181600" y="4724400"/>
            <a:ext cx="184150" cy="369888"/>
          </a:xfrm>
          <a:prstGeom prst="rect">
            <a:avLst/>
          </a:prstGeom>
          <a:noFill/>
          <a:ln w="9525">
            <a:noFill/>
            <a:miter lim="800000"/>
            <a:headEnd/>
            <a:tailEnd/>
          </a:ln>
        </p:spPr>
        <p:txBody>
          <a:bodyPr wrap="none">
            <a:spAutoFit/>
          </a:bodyPr>
          <a:lstStyle/>
          <a:p>
            <a:endParaRPr lang="en-US"/>
          </a:p>
        </p:txBody>
      </p:sp>
    </p:spTree>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6" name="Title 1"/>
          <p:cNvSpPr>
            <a:spLocks noGrp="1"/>
          </p:cNvSpPr>
          <p:nvPr>
            <p:ph type="title"/>
          </p:nvPr>
        </p:nvSpPr>
        <p:spPr>
          <a:xfrm>
            <a:off x="228600" y="274638"/>
            <a:ext cx="8686800" cy="1143000"/>
          </a:xfrm>
        </p:spPr>
        <p:txBody>
          <a:bodyPr/>
          <a:lstStyle/>
          <a:p>
            <a:pPr algn="l"/>
            <a:r>
              <a:rPr lang="en-US" sz="3600" smtClean="0">
                <a:latin typeface="Calibri" pitchFamily="34" charset="0"/>
                <a:ea typeface="ＭＳ Ｐゴシック" pitchFamily="34" charset="-128"/>
              </a:rPr>
              <a:t>Contact Management:  </a:t>
            </a:r>
            <a:br>
              <a:rPr lang="en-US" sz="3600" smtClean="0">
                <a:latin typeface="Calibri" pitchFamily="34" charset="0"/>
                <a:ea typeface="ＭＳ Ｐゴシック" pitchFamily="34" charset="-128"/>
              </a:rPr>
            </a:br>
            <a:endParaRPr lang="en-US" smtClean="0">
              <a:latin typeface="Arial" pitchFamily="34" charset="0"/>
              <a:ea typeface="ＭＳ Ｐゴシック" pitchFamily="34" charset="-128"/>
            </a:endParaRPr>
          </a:p>
        </p:txBody>
      </p:sp>
      <p:sp>
        <p:nvSpPr>
          <p:cNvPr id="41987" name="Content Placeholder 2"/>
          <p:cNvSpPr>
            <a:spLocks noGrp="1"/>
          </p:cNvSpPr>
          <p:nvPr>
            <p:ph idx="1"/>
          </p:nvPr>
        </p:nvSpPr>
        <p:spPr>
          <a:xfrm>
            <a:off x="468313" y="1855788"/>
            <a:ext cx="8229600" cy="4525962"/>
          </a:xfrm>
        </p:spPr>
        <p:txBody>
          <a:bodyPr/>
          <a:lstStyle/>
          <a:p>
            <a:pPr>
              <a:buFont typeface="Arial" pitchFamily="34" charset="0"/>
              <a:buNone/>
            </a:pPr>
            <a:r>
              <a:rPr lang="en-US" i="1" smtClean="0">
                <a:latin typeface="Arial" pitchFamily="34" charset="0"/>
                <a:ea typeface="ＭＳ Ｐゴシック" pitchFamily="34" charset="-128"/>
              </a:rPr>
              <a:t>Issue:  </a:t>
            </a:r>
          </a:p>
          <a:p>
            <a:pPr>
              <a:buFont typeface="Arial" pitchFamily="34" charset="0"/>
              <a:buNone/>
            </a:pPr>
            <a:endParaRPr lang="en-US" i="1" smtClean="0">
              <a:solidFill>
                <a:srgbClr val="000090"/>
              </a:solidFill>
              <a:latin typeface="Arial" pitchFamily="34" charset="0"/>
              <a:ea typeface="ＭＳ Ｐゴシック" pitchFamily="34" charset="-128"/>
            </a:endParaRPr>
          </a:p>
          <a:p>
            <a:r>
              <a:rPr lang="en-US" i="1" smtClean="0">
                <a:solidFill>
                  <a:srgbClr val="000090"/>
                </a:solidFill>
                <a:latin typeface="Arial" pitchFamily="34" charset="0"/>
                <a:ea typeface="ＭＳ Ｐゴシック" pitchFamily="34" charset="-128"/>
              </a:rPr>
              <a:t>Individuals Move or Retire &amp; Institutional Contact is Lost</a:t>
            </a:r>
          </a:p>
          <a:p>
            <a:pPr>
              <a:buFont typeface="Arial" pitchFamily="34" charset="0"/>
              <a:buNone/>
            </a:pPr>
            <a:endParaRPr lang="en-US" i="1" smtClean="0">
              <a:solidFill>
                <a:srgbClr val="000090"/>
              </a:solidFill>
              <a:latin typeface="Arial" pitchFamily="34" charset="0"/>
              <a:ea typeface="ＭＳ Ｐゴシック" pitchFamily="34" charset="-128"/>
            </a:endParaRPr>
          </a:p>
          <a:p>
            <a:pPr>
              <a:buFont typeface="Arial" pitchFamily="34" charset="0"/>
              <a:buNone/>
            </a:pPr>
            <a:r>
              <a:rPr lang="en-US" i="1" smtClean="0">
                <a:latin typeface="Arial" pitchFamily="34" charset="0"/>
                <a:ea typeface="ＭＳ Ｐゴシック" pitchFamily="34" charset="-128"/>
              </a:rPr>
              <a:t>Recommendation:  </a:t>
            </a:r>
            <a:endParaRPr lang="en-US" i="1" smtClean="0">
              <a:solidFill>
                <a:srgbClr val="000090"/>
              </a:solidFill>
              <a:latin typeface="Arial" pitchFamily="34" charset="0"/>
              <a:ea typeface="ＭＳ Ｐゴシック" pitchFamily="34" charset="-128"/>
            </a:endParaRPr>
          </a:p>
          <a:p>
            <a:r>
              <a:rPr lang="en-US" i="1" smtClean="0">
                <a:solidFill>
                  <a:srgbClr val="000090"/>
                </a:solidFill>
                <a:latin typeface="Arial" pitchFamily="34" charset="0"/>
                <a:ea typeface="ＭＳ Ｐゴシック" pitchFamily="34" charset="-128"/>
              </a:rPr>
              <a:t>Establish Secondary Points of Contact where lacking</a:t>
            </a:r>
          </a:p>
          <a:p>
            <a:r>
              <a:rPr lang="en-US" i="1" smtClean="0">
                <a:solidFill>
                  <a:srgbClr val="000090"/>
                </a:solidFill>
                <a:latin typeface="Arial" pitchFamily="34" charset="0"/>
                <a:ea typeface="ＭＳ Ｐゴシック" pitchFamily="34" charset="-128"/>
              </a:rPr>
              <a:t>Work to support CEOS visibility to members at organizational levels</a:t>
            </a:r>
          </a:p>
          <a:p>
            <a:r>
              <a:rPr lang="en-US" i="1" smtClean="0">
                <a:solidFill>
                  <a:srgbClr val="000090"/>
                </a:solidFill>
                <a:latin typeface="Arial" pitchFamily="34" charset="0"/>
                <a:ea typeface="ＭＳ Ｐゴシック" pitchFamily="34" charset="-128"/>
              </a:rPr>
              <a:t>Make it easy and routine for members to provide contact updates</a:t>
            </a:r>
          </a:p>
          <a:p>
            <a:pPr>
              <a:buFont typeface="Arial" pitchFamily="34" charset="0"/>
              <a:buNone/>
            </a:pPr>
            <a:endParaRPr lang="en-US" i="1" smtClean="0">
              <a:solidFill>
                <a:srgbClr val="000090"/>
              </a:solidFill>
              <a:latin typeface="Arial" pitchFamily="34" charset="0"/>
              <a:ea typeface="ＭＳ Ｐゴシック" pitchFamily="34" charset="-128"/>
            </a:endParaRPr>
          </a:p>
          <a:p>
            <a:pPr>
              <a:buFont typeface="Arial" pitchFamily="34" charset="0"/>
              <a:buNone/>
            </a:pPr>
            <a:endParaRPr lang="en-US" smtClean="0">
              <a:latin typeface="Arial" pitchFamily="34" charset="0"/>
              <a:ea typeface="ＭＳ Ｐゴシック" pitchFamily="34" charset="-128"/>
            </a:endParaRPr>
          </a:p>
          <a:p>
            <a:pPr>
              <a:buFont typeface="Arial" pitchFamily="34" charset="0"/>
              <a:buNone/>
            </a:pPr>
            <a:endParaRPr lang="en-US" smtClean="0">
              <a:latin typeface="Arial" pitchFamily="34" charset="0"/>
              <a:ea typeface="ＭＳ Ｐゴシック" pitchFamily="34" charset="-128"/>
            </a:endParaRPr>
          </a:p>
          <a:p>
            <a:endParaRPr lang="en-US" smtClean="0">
              <a:latin typeface="Arial" pitchFamily="34" charset="0"/>
              <a:ea typeface="ＭＳ Ｐゴシック" pitchFamily="34" charset="-128"/>
            </a:endParaRPr>
          </a:p>
        </p:txBody>
      </p:sp>
    </p:spTree>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4" name="Title 1"/>
          <p:cNvSpPr>
            <a:spLocks noGrp="1"/>
          </p:cNvSpPr>
          <p:nvPr>
            <p:ph type="title"/>
          </p:nvPr>
        </p:nvSpPr>
        <p:spPr>
          <a:xfrm>
            <a:off x="228600" y="274638"/>
            <a:ext cx="8686800" cy="1143000"/>
          </a:xfrm>
        </p:spPr>
        <p:txBody>
          <a:bodyPr/>
          <a:lstStyle/>
          <a:p>
            <a:pPr algn="l"/>
            <a:r>
              <a:rPr lang="en-US" sz="3600" smtClean="0">
                <a:latin typeface="Calibri" pitchFamily="34" charset="0"/>
                <a:ea typeface="ＭＳ Ｐゴシック" pitchFamily="34" charset="-128"/>
              </a:rPr>
              <a:t>Alignment of CEOS with Institutional Goals or Objectives:  </a:t>
            </a:r>
            <a:br>
              <a:rPr lang="en-US" sz="3600" smtClean="0">
                <a:latin typeface="Calibri" pitchFamily="34" charset="0"/>
                <a:ea typeface="ＭＳ Ｐゴシック" pitchFamily="34" charset="-128"/>
              </a:rPr>
            </a:br>
            <a:endParaRPr lang="en-US" smtClean="0">
              <a:latin typeface="Arial" pitchFamily="34" charset="0"/>
              <a:ea typeface="ＭＳ Ｐゴシック" pitchFamily="34" charset="-128"/>
            </a:endParaRPr>
          </a:p>
        </p:txBody>
      </p:sp>
      <p:sp>
        <p:nvSpPr>
          <p:cNvPr id="44035" name="Content Placeholder 2"/>
          <p:cNvSpPr>
            <a:spLocks noGrp="1"/>
          </p:cNvSpPr>
          <p:nvPr>
            <p:ph idx="1"/>
          </p:nvPr>
        </p:nvSpPr>
        <p:spPr>
          <a:xfrm>
            <a:off x="457200" y="1371600"/>
            <a:ext cx="8229600" cy="5257800"/>
          </a:xfrm>
        </p:spPr>
        <p:txBody>
          <a:bodyPr/>
          <a:lstStyle/>
          <a:p>
            <a:pPr>
              <a:buFont typeface="Arial" pitchFamily="34" charset="0"/>
              <a:buNone/>
            </a:pPr>
            <a:r>
              <a:rPr lang="en-US" i="1" smtClean="0">
                <a:latin typeface="Arial" pitchFamily="34" charset="0"/>
                <a:ea typeface="ＭＳ Ｐゴシック" pitchFamily="34" charset="-128"/>
              </a:rPr>
              <a:t>Issue:  </a:t>
            </a:r>
            <a:endParaRPr lang="en-US" i="1" smtClean="0">
              <a:solidFill>
                <a:srgbClr val="000090"/>
              </a:solidFill>
              <a:latin typeface="Arial" pitchFamily="34" charset="0"/>
              <a:ea typeface="ＭＳ Ｐゴシック" pitchFamily="34" charset="-128"/>
            </a:endParaRPr>
          </a:p>
          <a:p>
            <a:r>
              <a:rPr lang="en-US" i="1" smtClean="0">
                <a:solidFill>
                  <a:srgbClr val="000090"/>
                </a:solidFill>
                <a:latin typeface="Arial" pitchFamily="34" charset="0"/>
                <a:ea typeface="ＭＳ Ｐゴシック" pitchFamily="34" charset="-128"/>
              </a:rPr>
              <a:t>Members may join/become active to participate in a specific, time-limited activity, after which their participation ends or reduces</a:t>
            </a:r>
          </a:p>
          <a:p>
            <a:pPr>
              <a:buFont typeface="Arial" pitchFamily="34" charset="0"/>
              <a:buNone/>
            </a:pPr>
            <a:endParaRPr lang="en-US" i="1" smtClean="0">
              <a:solidFill>
                <a:srgbClr val="000090"/>
              </a:solidFill>
              <a:latin typeface="Arial" pitchFamily="34" charset="0"/>
              <a:ea typeface="ＭＳ Ｐゴシック" pitchFamily="34" charset="-128"/>
            </a:endParaRPr>
          </a:p>
          <a:p>
            <a:pPr>
              <a:buFont typeface="Arial" pitchFamily="34" charset="0"/>
              <a:buNone/>
            </a:pPr>
            <a:r>
              <a:rPr lang="en-US" i="1" smtClean="0">
                <a:latin typeface="Arial" pitchFamily="34" charset="0"/>
                <a:ea typeface="ＭＳ Ｐゴシック" pitchFamily="34" charset="-128"/>
              </a:rPr>
              <a:t>Recommendations:  </a:t>
            </a:r>
            <a:endParaRPr lang="en-US" i="1" smtClean="0">
              <a:solidFill>
                <a:srgbClr val="000090"/>
              </a:solidFill>
              <a:latin typeface="Arial" pitchFamily="34" charset="0"/>
              <a:ea typeface="ＭＳ Ｐゴシック" pitchFamily="34" charset="-128"/>
            </a:endParaRPr>
          </a:p>
          <a:p>
            <a:pPr>
              <a:spcAft>
                <a:spcPts val="1200"/>
              </a:spcAft>
            </a:pPr>
            <a:r>
              <a:rPr lang="en-US" i="1" smtClean="0">
                <a:solidFill>
                  <a:srgbClr val="000090"/>
                </a:solidFill>
                <a:latin typeface="Arial" pitchFamily="34" charset="0"/>
                <a:ea typeface="ＭＳ Ｐゴシック" pitchFamily="34" charset="-128"/>
              </a:rPr>
              <a:t>Understand this as a positive organizational dynamic</a:t>
            </a:r>
          </a:p>
          <a:p>
            <a:pPr>
              <a:spcAft>
                <a:spcPts val="1200"/>
              </a:spcAft>
            </a:pPr>
            <a:r>
              <a:rPr lang="en-US" i="1" smtClean="0">
                <a:solidFill>
                  <a:srgbClr val="000090"/>
                </a:solidFill>
                <a:latin typeface="Arial" pitchFamily="34" charset="0"/>
                <a:ea typeface="ＭＳ Ｐゴシック" pitchFamily="34" charset="-128"/>
              </a:rPr>
              <a:t>Facilitate and encourage continued involvement by understanding and articulating the value proposition of CEOS to member organizations</a:t>
            </a:r>
          </a:p>
          <a:p>
            <a:pPr>
              <a:spcAft>
                <a:spcPts val="1200"/>
              </a:spcAft>
            </a:pPr>
            <a:r>
              <a:rPr lang="en-US" i="1" smtClean="0">
                <a:solidFill>
                  <a:srgbClr val="000090"/>
                </a:solidFill>
                <a:latin typeface="Arial" pitchFamily="34" charset="0"/>
                <a:ea typeface="ＭＳ Ｐゴシック" pitchFamily="34" charset="-128"/>
              </a:rPr>
              <a:t>CEOS Leadership should initiate one-on-one contacts with inactive members to re-engage them</a:t>
            </a:r>
          </a:p>
          <a:p>
            <a:pPr>
              <a:buFont typeface="Arial" pitchFamily="34" charset="0"/>
              <a:buNone/>
            </a:pPr>
            <a:endParaRPr lang="en-US" i="1" smtClean="0">
              <a:solidFill>
                <a:srgbClr val="000090"/>
              </a:solidFill>
              <a:latin typeface="Arial" pitchFamily="34" charset="0"/>
              <a:ea typeface="ＭＳ Ｐゴシック" pitchFamily="34" charset="-128"/>
            </a:endParaRPr>
          </a:p>
          <a:p>
            <a:pPr>
              <a:buFont typeface="Arial" pitchFamily="34" charset="0"/>
              <a:buNone/>
            </a:pPr>
            <a:endParaRPr lang="en-US" smtClean="0">
              <a:latin typeface="Arial" pitchFamily="34" charset="0"/>
              <a:ea typeface="ＭＳ Ｐゴシック" pitchFamily="34" charset="-128"/>
            </a:endParaRPr>
          </a:p>
          <a:p>
            <a:pPr>
              <a:buFont typeface="Arial" pitchFamily="34" charset="0"/>
              <a:buNone/>
            </a:pPr>
            <a:endParaRPr lang="en-US" smtClean="0">
              <a:latin typeface="Arial" pitchFamily="34" charset="0"/>
              <a:ea typeface="ＭＳ Ｐゴシック" pitchFamily="34" charset="-128"/>
            </a:endParaRPr>
          </a:p>
          <a:p>
            <a:endParaRPr lang="en-US" smtClean="0">
              <a:latin typeface="Arial" pitchFamily="34" charset="0"/>
              <a:ea typeface="ＭＳ Ｐゴシック" pitchFamily="34" charset="-128"/>
            </a:endParaRPr>
          </a:p>
        </p:txBody>
      </p:sp>
    </p:spTree>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2" name="Title 1"/>
          <p:cNvSpPr>
            <a:spLocks noGrp="1"/>
          </p:cNvSpPr>
          <p:nvPr>
            <p:ph type="title"/>
          </p:nvPr>
        </p:nvSpPr>
        <p:spPr>
          <a:xfrm>
            <a:off x="228600" y="274638"/>
            <a:ext cx="8686800" cy="1143000"/>
          </a:xfrm>
        </p:spPr>
        <p:txBody>
          <a:bodyPr/>
          <a:lstStyle/>
          <a:p>
            <a:pPr algn="l"/>
            <a:r>
              <a:rPr lang="en-US" sz="3600" smtClean="0">
                <a:latin typeface="Calibri" pitchFamily="34" charset="0"/>
                <a:ea typeface="ＭＳ Ｐゴシック" pitchFamily="34" charset="-128"/>
              </a:rPr>
              <a:t>Institutional Barriers and Impediments:  </a:t>
            </a:r>
            <a:br>
              <a:rPr lang="en-US" sz="3600" smtClean="0">
                <a:latin typeface="Calibri" pitchFamily="34" charset="0"/>
                <a:ea typeface="ＭＳ Ｐゴシック" pitchFamily="34" charset="-128"/>
              </a:rPr>
            </a:br>
            <a:endParaRPr lang="en-US" smtClean="0">
              <a:latin typeface="Arial" pitchFamily="34" charset="0"/>
              <a:ea typeface="ＭＳ Ｐゴシック" pitchFamily="34" charset="-128"/>
            </a:endParaRPr>
          </a:p>
        </p:txBody>
      </p:sp>
      <p:sp>
        <p:nvSpPr>
          <p:cNvPr id="46083" name="Content Placeholder 2"/>
          <p:cNvSpPr>
            <a:spLocks noGrp="1"/>
          </p:cNvSpPr>
          <p:nvPr>
            <p:ph idx="1"/>
          </p:nvPr>
        </p:nvSpPr>
        <p:spPr>
          <a:xfrm>
            <a:off x="457200" y="1371600"/>
            <a:ext cx="8229600" cy="5257800"/>
          </a:xfrm>
        </p:spPr>
        <p:txBody>
          <a:bodyPr/>
          <a:lstStyle/>
          <a:p>
            <a:pPr>
              <a:buFont typeface="Arial" pitchFamily="34" charset="0"/>
              <a:buNone/>
            </a:pPr>
            <a:r>
              <a:rPr lang="en-US" i="1" smtClean="0">
                <a:latin typeface="Arial" pitchFamily="34" charset="0"/>
                <a:ea typeface="ＭＳ Ｐゴシック" pitchFamily="34" charset="-128"/>
              </a:rPr>
              <a:t>Issue:  </a:t>
            </a:r>
          </a:p>
          <a:p>
            <a:pPr>
              <a:buFont typeface="Arial" pitchFamily="34" charset="0"/>
              <a:buNone/>
            </a:pPr>
            <a:endParaRPr lang="en-US" sz="800" i="1" smtClean="0">
              <a:solidFill>
                <a:srgbClr val="000090"/>
              </a:solidFill>
              <a:latin typeface="Arial" pitchFamily="34" charset="0"/>
              <a:ea typeface="ＭＳ Ｐゴシック" pitchFamily="34" charset="-128"/>
            </a:endParaRPr>
          </a:p>
          <a:p>
            <a:r>
              <a:rPr lang="en-US" i="1" smtClean="0">
                <a:solidFill>
                  <a:srgbClr val="000090"/>
                </a:solidFill>
                <a:latin typeface="Arial" pitchFamily="34" charset="0"/>
                <a:ea typeface="ＭＳ Ｐゴシック" pitchFamily="34" charset="-128"/>
              </a:rPr>
              <a:t>Lack of resources (travel funds, personnel to devote to CEOS activities) is an ongoing challenge to members</a:t>
            </a:r>
          </a:p>
          <a:p>
            <a:pPr>
              <a:buFont typeface="Arial" pitchFamily="34" charset="0"/>
              <a:buNone/>
            </a:pPr>
            <a:endParaRPr lang="en-US" sz="1600" i="1" smtClean="0">
              <a:solidFill>
                <a:srgbClr val="000090"/>
              </a:solidFill>
              <a:latin typeface="Arial" pitchFamily="34" charset="0"/>
              <a:ea typeface="ＭＳ Ｐゴシック" pitchFamily="34" charset="-128"/>
            </a:endParaRPr>
          </a:p>
          <a:p>
            <a:pPr>
              <a:buFont typeface="Arial" pitchFamily="34" charset="0"/>
              <a:buNone/>
            </a:pPr>
            <a:r>
              <a:rPr lang="en-US" i="1" smtClean="0">
                <a:latin typeface="Arial" pitchFamily="34" charset="0"/>
                <a:ea typeface="ＭＳ Ｐゴシック" pitchFamily="34" charset="-128"/>
              </a:rPr>
              <a:t>Recommendations:  </a:t>
            </a:r>
          </a:p>
          <a:p>
            <a:pPr>
              <a:buFont typeface="Arial" pitchFamily="34" charset="0"/>
              <a:buNone/>
            </a:pPr>
            <a:endParaRPr lang="en-US" sz="800" i="1" smtClean="0">
              <a:solidFill>
                <a:srgbClr val="000090"/>
              </a:solidFill>
              <a:latin typeface="Arial" pitchFamily="34" charset="0"/>
              <a:ea typeface="ＭＳ Ｐゴシック" pitchFamily="34" charset="-128"/>
            </a:endParaRPr>
          </a:p>
          <a:p>
            <a:pPr>
              <a:spcAft>
                <a:spcPts val="1200"/>
              </a:spcAft>
            </a:pPr>
            <a:r>
              <a:rPr lang="en-US" i="1" smtClean="0">
                <a:solidFill>
                  <a:srgbClr val="000090"/>
                </a:solidFill>
                <a:latin typeface="Arial" pitchFamily="34" charset="0"/>
                <a:ea typeface="ＭＳ Ｐゴシック" pitchFamily="34" charset="-128"/>
              </a:rPr>
              <a:t>Continue leveraging major meetings with side meetings</a:t>
            </a:r>
          </a:p>
          <a:p>
            <a:pPr>
              <a:spcAft>
                <a:spcPts val="1200"/>
              </a:spcAft>
            </a:pPr>
            <a:r>
              <a:rPr lang="en-US" i="1" smtClean="0">
                <a:solidFill>
                  <a:srgbClr val="000090"/>
                </a:solidFill>
                <a:latin typeface="Arial" pitchFamily="34" charset="0"/>
                <a:ea typeface="ＭＳ Ｐゴシック" pitchFamily="34" charset="-128"/>
              </a:rPr>
              <a:t>Continue using telecons where possible</a:t>
            </a:r>
          </a:p>
          <a:p>
            <a:pPr>
              <a:spcAft>
                <a:spcPts val="1200"/>
              </a:spcAft>
            </a:pPr>
            <a:r>
              <a:rPr lang="en-US" i="1" smtClean="0">
                <a:solidFill>
                  <a:srgbClr val="000090"/>
                </a:solidFill>
                <a:latin typeface="Arial" pitchFamily="34" charset="0"/>
                <a:ea typeface="ＭＳ Ｐゴシック" pitchFamily="34" charset="-128"/>
              </a:rPr>
              <a:t>Continue exploring the use of telecommunications technology for virtual meetings</a:t>
            </a:r>
          </a:p>
          <a:p>
            <a:pPr>
              <a:buFont typeface="Arial" pitchFamily="34" charset="0"/>
              <a:buNone/>
            </a:pPr>
            <a:endParaRPr lang="en-US" i="1" smtClean="0">
              <a:solidFill>
                <a:srgbClr val="000090"/>
              </a:solidFill>
              <a:latin typeface="Arial" pitchFamily="34" charset="0"/>
              <a:ea typeface="ＭＳ Ｐゴシック" pitchFamily="34" charset="-128"/>
            </a:endParaRPr>
          </a:p>
          <a:p>
            <a:pPr>
              <a:buFont typeface="Arial" pitchFamily="34" charset="0"/>
              <a:buNone/>
            </a:pPr>
            <a:endParaRPr lang="en-US" smtClean="0">
              <a:latin typeface="Arial" pitchFamily="34" charset="0"/>
              <a:ea typeface="ＭＳ Ｐゴシック" pitchFamily="34" charset="-128"/>
            </a:endParaRPr>
          </a:p>
          <a:p>
            <a:pPr>
              <a:buFont typeface="Arial" pitchFamily="34" charset="0"/>
              <a:buNone/>
            </a:pPr>
            <a:endParaRPr lang="en-US" smtClean="0">
              <a:latin typeface="Arial" pitchFamily="34" charset="0"/>
              <a:ea typeface="ＭＳ Ｐゴシック" pitchFamily="34" charset="-128"/>
            </a:endParaRPr>
          </a:p>
          <a:p>
            <a:endParaRPr lang="en-US" smtClean="0">
              <a:latin typeface="Arial" pitchFamily="34" charset="0"/>
              <a:ea typeface="ＭＳ Ｐゴシック" pitchFamily="34" charset="-128"/>
            </a:endParaRPr>
          </a:p>
        </p:txBody>
      </p:sp>
    </p:spTree>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30" name="Title 1"/>
          <p:cNvSpPr>
            <a:spLocks noGrp="1"/>
          </p:cNvSpPr>
          <p:nvPr>
            <p:ph type="title"/>
          </p:nvPr>
        </p:nvSpPr>
        <p:spPr>
          <a:xfrm>
            <a:off x="228600" y="0"/>
            <a:ext cx="8686800" cy="1143000"/>
          </a:xfrm>
        </p:spPr>
        <p:txBody>
          <a:bodyPr/>
          <a:lstStyle/>
          <a:p>
            <a:pPr algn="l"/>
            <a:r>
              <a:rPr lang="en-US" sz="3600" smtClean="0">
                <a:latin typeface="Calibri" pitchFamily="34" charset="0"/>
                <a:ea typeface="ＭＳ Ｐゴシック" pitchFamily="34" charset="-128"/>
              </a:rPr>
              <a:t>“Invisible Participation:”  </a:t>
            </a:r>
            <a:br>
              <a:rPr lang="en-US" sz="3600" smtClean="0">
                <a:latin typeface="Calibri" pitchFamily="34" charset="0"/>
                <a:ea typeface="ＭＳ Ｐゴシック" pitchFamily="34" charset="-128"/>
              </a:rPr>
            </a:br>
            <a:endParaRPr lang="en-US" smtClean="0">
              <a:latin typeface="Arial" pitchFamily="34" charset="0"/>
              <a:ea typeface="ＭＳ Ｐゴシック" pitchFamily="34" charset="-128"/>
            </a:endParaRPr>
          </a:p>
        </p:txBody>
      </p:sp>
      <p:sp>
        <p:nvSpPr>
          <p:cNvPr id="48131" name="Content Placeholder 2"/>
          <p:cNvSpPr>
            <a:spLocks noGrp="1"/>
          </p:cNvSpPr>
          <p:nvPr>
            <p:ph idx="1"/>
          </p:nvPr>
        </p:nvSpPr>
        <p:spPr>
          <a:xfrm>
            <a:off x="457200" y="1360488"/>
            <a:ext cx="8382000" cy="5791200"/>
          </a:xfrm>
        </p:spPr>
        <p:txBody>
          <a:bodyPr/>
          <a:lstStyle/>
          <a:p>
            <a:pPr>
              <a:buFont typeface="Arial" pitchFamily="34" charset="0"/>
              <a:buNone/>
            </a:pPr>
            <a:r>
              <a:rPr lang="en-US" i="1" smtClean="0">
                <a:latin typeface="Arial" pitchFamily="34" charset="0"/>
                <a:ea typeface="ＭＳ Ｐゴシック" pitchFamily="34" charset="-128"/>
              </a:rPr>
              <a:t>Issue:  </a:t>
            </a:r>
          </a:p>
          <a:p>
            <a:r>
              <a:rPr lang="en-US" sz="2000" i="1" smtClean="0">
                <a:solidFill>
                  <a:srgbClr val="000090"/>
                </a:solidFill>
                <a:latin typeface="Arial" pitchFamily="34" charset="0"/>
                <a:ea typeface="ＭＳ Ｐゴシック" pitchFamily="34" charset="-128"/>
              </a:rPr>
              <a:t>Strong anecdotal evidence suggests that members active at particular working levels but not Plenary are overlooked as a whole</a:t>
            </a:r>
          </a:p>
          <a:p>
            <a:endParaRPr lang="en-US" sz="800" i="1" smtClean="0">
              <a:solidFill>
                <a:srgbClr val="000090"/>
              </a:solidFill>
              <a:latin typeface="Arial" pitchFamily="34" charset="0"/>
              <a:ea typeface="ＭＳ Ｐゴシック" pitchFamily="34" charset="-128"/>
            </a:endParaRPr>
          </a:p>
          <a:p>
            <a:pPr>
              <a:buFont typeface="Arial" pitchFamily="34" charset="0"/>
              <a:buNone/>
            </a:pPr>
            <a:r>
              <a:rPr lang="en-US" i="1" smtClean="0">
                <a:latin typeface="Arial" pitchFamily="34" charset="0"/>
                <a:ea typeface="ＭＳ Ｐゴシック" pitchFamily="34" charset="-128"/>
              </a:rPr>
              <a:t>Recommendations:  </a:t>
            </a:r>
          </a:p>
          <a:p>
            <a:pPr>
              <a:spcAft>
                <a:spcPts val="1200"/>
              </a:spcAft>
            </a:pPr>
            <a:r>
              <a:rPr lang="en-US" sz="2000" i="1" smtClean="0">
                <a:solidFill>
                  <a:srgbClr val="000090"/>
                </a:solidFill>
                <a:latin typeface="Arial" pitchFamily="34" charset="0"/>
                <a:ea typeface="ＭＳ Ｐゴシック" pitchFamily="34" charset="-128"/>
              </a:rPr>
              <a:t>CEOS must recognize and value the contributions of members who participate in only those parts of CEOS that are of relevance to them</a:t>
            </a:r>
          </a:p>
          <a:p>
            <a:pPr>
              <a:spcAft>
                <a:spcPts val="1200"/>
              </a:spcAft>
            </a:pPr>
            <a:r>
              <a:rPr lang="en-US" sz="2000" i="1" smtClean="0">
                <a:solidFill>
                  <a:srgbClr val="000090"/>
                </a:solidFill>
                <a:latin typeface="Arial" pitchFamily="34" charset="0"/>
                <a:ea typeface="ＭＳ Ｐゴシック" pitchFamily="34" charset="-128"/>
              </a:rPr>
              <a:t>Consider instituting a policy of recording attendance and participation for all working level activities to ensure that participation is not overlooked</a:t>
            </a:r>
          </a:p>
          <a:p>
            <a:pPr>
              <a:spcAft>
                <a:spcPts val="1200"/>
              </a:spcAft>
            </a:pPr>
            <a:r>
              <a:rPr lang="en-US" sz="2000" i="1" smtClean="0">
                <a:solidFill>
                  <a:srgbClr val="000090"/>
                </a:solidFill>
                <a:latin typeface="Arial" pitchFamily="34" charset="0"/>
                <a:ea typeface="ＭＳ Ｐゴシック" pitchFamily="34" charset="-128"/>
              </a:rPr>
              <a:t>Establish a central repository for attendance lists so that participation is more readily visible to CEOS leadership</a:t>
            </a:r>
          </a:p>
          <a:p>
            <a:pPr>
              <a:buFont typeface="Arial" pitchFamily="34" charset="0"/>
              <a:buNone/>
            </a:pPr>
            <a:endParaRPr lang="en-US" i="1" smtClean="0">
              <a:solidFill>
                <a:srgbClr val="000090"/>
              </a:solidFill>
              <a:latin typeface="Arial" pitchFamily="34" charset="0"/>
              <a:ea typeface="ＭＳ Ｐゴシック" pitchFamily="34" charset="-128"/>
            </a:endParaRPr>
          </a:p>
          <a:p>
            <a:pPr>
              <a:buFont typeface="Arial" pitchFamily="34" charset="0"/>
              <a:buNone/>
            </a:pPr>
            <a:endParaRPr lang="en-US" smtClean="0">
              <a:latin typeface="Arial" pitchFamily="34" charset="0"/>
              <a:ea typeface="ＭＳ Ｐゴシック" pitchFamily="34" charset="-128"/>
            </a:endParaRPr>
          </a:p>
          <a:p>
            <a:pPr>
              <a:buFont typeface="Arial" pitchFamily="34" charset="0"/>
              <a:buNone/>
            </a:pPr>
            <a:endParaRPr lang="en-US" smtClean="0">
              <a:latin typeface="Arial" pitchFamily="34" charset="0"/>
              <a:ea typeface="ＭＳ Ｐゴシック" pitchFamily="34" charset="-128"/>
            </a:endParaRPr>
          </a:p>
          <a:p>
            <a:endParaRPr lang="en-US" smtClean="0">
              <a:latin typeface="Arial" pitchFamily="34" charset="0"/>
              <a:ea typeface="ＭＳ Ｐゴシック" pitchFamily="34" charset="-128"/>
            </a:endParaRPr>
          </a:p>
        </p:txBody>
      </p:sp>
    </p:spTree>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dirty="0" smtClean="0">
                <a:latin typeface="Arial" pitchFamily="34" charset="0"/>
                <a:ea typeface="ＭＳ Ｐゴシック" pitchFamily="34" charset="-128"/>
              </a:rPr>
              <a:t>O</a:t>
            </a:r>
          </a:p>
        </p:txBody>
      </p:sp>
      <p:sp>
        <p:nvSpPr>
          <p:cNvPr id="17411" name="Content Placeholder 2"/>
          <p:cNvSpPr>
            <a:spLocks noGrp="1"/>
          </p:cNvSpPr>
          <p:nvPr>
            <p:ph idx="1"/>
          </p:nvPr>
        </p:nvSpPr>
        <p:spPr>
          <a:xfrm>
            <a:off x="1881438" y="1855788"/>
            <a:ext cx="8229600" cy="4525962"/>
          </a:xfrm>
        </p:spPr>
        <p:txBody>
          <a:bodyPr/>
          <a:lstStyle/>
          <a:p>
            <a:pPr algn="ctr">
              <a:buFont typeface="Arial" pitchFamily="34" charset="0"/>
              <a:buNone/>
            </a:pPr>
            <a:endParaRPr lang="en-US" sz="3600" dirty="0" smtClean="0">
              <a:solidFill>
                <a:srgbClr val="0000FF"/>
              </a:solidFill>
              <a:latin typeface="Arial" pitchFamily="34" charset="0"/>
              <a:ea typeface="ＭＳ Ｐゴシック" pitchFamily="34" charset="-128"/>
            </a:endParaRPr>
          </a:p>
          <a:p>
            <a:pPr>
              <a:buFont typeface="Arial" pitchFamily="34" charset="0"/>
              <a:buNone/>
            </a:pPr>
            <a:r>
              <a:rPr lang="en-US" sz="3600" dirty="0" smtClean="0">
                <a:solidFill>
                  <a:srgbClr val="0000FF"/>
                </a:solidFill>
                <a:latin typeface="Arial" pitchFamily="34" charset="0"/>
                <a:ea typeface="ＭＳ Ｐゴシック" pitchFamily="34" charset="-128"/>
              </a:rPr>
              <a:t>   DISCUSSION</a:t>
            </a:r>
          </a:p>
          <a:p>
            <a:pPr algn="ctr">
              <a:buFont typeface="Arial" pitchFamily="34" charset="0"/>
              <a:buNone/>
            </a:pPr>
            <a:endParaRPr lang="en-US" i="1" dirty="0" smtClean="0">
              <a:solidFill>
                <a:srgbClr val="0000FF"/>
              </a:solidFill>
              <a:latin typeface="Arial" pitchFamily="34" charset="0"/>
              <a:ea typeface="ＭＳ Ｐゴシック" pitchFamily="34" charset="-128"/>
            </a:endParaRPr>
          </a:p>
          <a:p>
            <a:pPr>
              <a:buFont typeface="Arial" pitchFamily="34" charset="0"/>
              <a:buNone/>
            </a:pPr>
            <a:r>
              <a:rPr lang="en-US" sz="3200" i="1" dirty="0" smtClean="0">
                <a:solidFill>
                  <a:srgbClr val="0000FF"/>
                </a:solidFill>
                <a:latin typeface="Arial" pitchFamily="34" charset="0"/>
                <a:ea typeface="ＭＳ Ｐゴシック" pitchFamily="34" charset="-128"/>
              </a:rPr>
              <a:t>		Overall Approach </a:t>
            </a:r>
          </a:p>
          <a:p>
            <a:pPr>
              <a:buFont typeface="Arial" pitchFamily="34" charset="0"/>
              <a:buNone/>
            </a:pPr>
            <a:r>
              <a:rPr lang="en-US" sz="3200" i="1" dirty="0" smtClean="0">
                <a:solidFill>
                  <a:srgbClr val="0000FF"/>
                </a:solidFill>
                <a:latin typeface="Arial" pitchFamily="34" charset="0"/>
                <a:ea typeface="ＭＳ Ｐゴシック" pitchFamily="34" charset="-128"/>
              </a:rPr>
              <a:t>		Priorities and Initiatives</a:t>
            </a:r>
          </a:p>
          <a:p>
            <a:pPr>
              <a:buFont typeface="Arial" pitchFamily="34" charset="0"/>
              <a:buNone/>
            </a:pPr>
            <a:r>
              <a:rPr lang="en-US" sz="3200" i="1" dirty="0" smtClean="0">
                <a:solidFill>
                  <a:srgbClr val="0000FF"/>
                </a:solidFill>
                <a:latin typeface="Arial" pitchFamily="34" charset="0"/>
                <a:ea typeface="ＭＳ Ｐゴシック" pitchFamily="34" charset="-128"/>
              </a:rPr>
              <a:t>		Essential Questions</a:t>
            </a:r>
          </a:p>
        </p:txBody>
      </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
          <p:cNvSpPr>
            <a:spLocks noChangeArrowheads="1"/>
          </p:cNvSpPr>
          <p:nvPr/>
        </p:nvSpPr>
        <p:spPr bwMode="auto">
          <a:xfrm>
            <a:off x="323850" y="1417638"/>
            <a:ext cx="8604250" cy="1938337"/>
          </a:xfrm>
          <a:prstGeom prst="rect">
            <a:avLst/>
          </a:prstGeom>
          <a:noFill/>
          <a:ln w="9525">
            <a:noFill/>
            <a:miter lim="800000"/>
            <a:headEnd/>
            <a:tailEnd/>
          </a:ln>
        </p:spPr>
        <p:txBody>
          <a:bodyPr>
            <a:spAutoFit/>
          </a:bodyPr>
          <a:lstStyle/>
          <a:p>
            <a:r>
              <a:rPr lang="en-US" sz="2400" b="1" i="1">
                <a:solidFill>
                  <a:srgbClr val="0000FF"/>
                </a:solidFill>
              </a:rPr>
              <a:t>Full implementation timeline and more information can be found on the CEOS website:</a:t>
            </a:r>
          </a:p>
          <a:p>
            <a:endParaRPr lang="en-US" sz="2400" b="1" i="1">
              <a:solidFill>
                <a:srgbClr val="0000FF"/>
              </a:solidFill>
            </a:endParaRPr>
          </a:p>
          <a:p>
            <a:endParaRPr lang="en-US" sz="2400" i="1"/>
          </a:p>
          <a:p>
            <a:pPr lvl="1"/>
            <a:endParaRPr lang="en-US" sz="2400" i="1"/>
          </a:p>
        </p:txBody>
      </p:sp>
      <p:pic>
        <p:nvPicPr>
          <p:cNvPr id="7171" name="Picture 2"/>
          <p:cNvPicPr>
            <a:picLocks noChangeAspect="1"/>
          </p:cNvPicPr>
          <p:nvPr/>
        </p:nvPicPr>
        <p:blipFill>
          <a:blip r:embed="rId3"/>
          <a:srcRect/>
          <a:stretch>
            <a:fillRect/>
          </a:stretch>
        </p:blipFill>
        <p:spPr bwMode="auto">
          <a:xfrm>
            <a:off x="703263" y="2225675"/>
            <a:ext cx="7834312" cy="4471988"/>
          </a:xfrm>
          <a:prstGeom prst="rect">
            <a:avLst/>
          </a:prstGeom>
          <a:noFill/>
          <a:ln w="9525">
            <a:noFill/>
            <a:miter lim="800000"/>
            <a:headEnd/>
            <a:tailEnd/>
          </a:ln>
        </p:spPr>
      </p:pic>
      <p:sp>
        <p:nvSpPr>
          <p:cNvPr id="7172" name="Oval 4"/>
          <p:cNvSpPr>
            <a:spLocks noChangeArrowheads="1"/>
          </p:cNvSpPr>
          <p:nvPr/>
        </p:nvSpPr>
        <p:spPr bwMode="auto">
          <a:xfrm>
            <a:off x="488950" y="5467350"/>
            <a:ext cx="1663700" cy="682625"/>
          </a:xfrm>
          <a:prstGeom prst="ellipse">
            <a:avLst/>
          </a:prstGeom>
          <a:noFill/>
          <a:ln w="63500">
            <a:solidFill>
              <a:srgbClr val="FF0000"/>
            </a:solidFill>
            <a:round/>
            <a:headEnd/>
            <a:tailEnd/>
          </a:ln>
        </p:spPr>
        <p:txBody>
          <a:bodyPr wrap="none" anchor="ctr"/>
          <a:lstStyle/>
          <a:p>
            <a:pPr algn="ctr" defTabSz="914400" eaLnBrk="0" hangingPunct="0"/>
            <a:endParaRPr lang="en-US" sz="1500">
              <a:solidFill>
                <a:srgbClr val="000000"/>
              </a:solidFill>
              <a:latin typeface="Tahoma" pitchFamily="34" charset="0"/>
            </a:endParaRPr>
          </a:p>
        </p:txBody>
      </p:sp>
    </p:spTree>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48875" y="-139613"/>
            <a:ext cx="8229600" cy="1143001"/>
          </a:xfrm>
        </p:spPr>
        <p:txBody>
          <a:bodyPr/>
          <a:lstStyle/>
          <a:p>
            <a:r>
              <a:rPr lang="en-US" dirty="0" smtClean="0"/>
              <a:t>Deciding New CEOS Projects</a:t>
            </a:r>
            <a:endParaRPr lang="en-US" dirty="0"/>
          </a:p>
        </p:txBody>
      </p:sp>
      <p:sp>
        <p:nvSpPr>
          <p:cNvPr id="3" name="TextBox 2"/>
          <p:cNvSpPr txBox="1"/>
          <p:nvPr/>
        </p:nvSpPr>
        <p:spPr>
          <a:xfrm>
            <a:off x="18871" y="904066"/>
            <a:ext cx="9145016" cy="5909310"/>
          </a:xfrm>
          <a:prstGeom prst="rect">
            <a:avLst/>
          </a:prstGeom>
          <a:solidFill>
            <a:schemeClr val="bg1"/>
          </a:solidFill>
        </p:spPr>
        <p:txBody>
          <a:bodyPr wrap="square" rtlCol="0">
            <a:spAutoFit/>
          </a:bodyPr>
          <a:lstStyle/>
          <a:p>
            <a:r>
              <a:rPr lang="en-US" sz="2100" dirty="0" smtClean="0"/>
              <a:t>CEOS needs a formal decision-making process to choose new projects, recognizing the need for ensuring quality, integrity, and timeliness of deliverables, and accommodating realistic estimates of CEOS capabilities and resources</a:t>
            </a:r>
          </a:p>
          <a:p>
            <a:endParaRPr lang="en-US" sz="2100" dirty="0" smtClean="0"/>
          </a:p>
          <a:p>
            <a:r>
              <a:rPr lang="en-US" sz="2100" dirty="0" smtClean="0"/>
              <a:t>The decision-making process must also address how we determine which activities are within CEOS’s scope, vs. those better done by other bodies</a:t>
            </a:r>
          </a:p>
          <a:p>
            <a:r>
              <a:rPr lang="en-US" sz="2100" dirty="0" smtClean="0"/>
              <a:t>. </a:t>
            </a:r>
          </a:p>
          <a:p>
            <a:r>
              <a:rPr lang="en-US" sz="2100" dirty="0" smtClean="0"/>
              <a:t>Similarly, since decisions are taken by general acclamation, the status of activities that do not receive unanimous support must be unambiguous.</a:t>
            </a:r>
          </a:p>
          <a:p>
            <a:r>
              <a:rPr lang="en-US" sz="2100" dirty="0" smtClean="0"/>
              <a:t> </a:t>
            </a:r>
          </a:p>
          <a:p>
            <a:r>
              <a:rPr lang="en-US" sz="2100" u="sng" dirty="0" smtClean="0"/>
              <a:t>Because of the scope and impact of this topic, and the diversity of opinion regarding solutions to it, it is crucial that we develop options for consideration, rather than a single closed-form solution, to be deliberated by the Plenary.</a:t>
            </a:r>
          </a:p>
          <a:p>
            <a:r>
              <a:rPr lang="en-US" sz="2100" dirty="0" smtClean="0"/>
              <a:t> </a:t>
            </a:r>
          </a:p>
          <a:p>
            <a:r>
              <a:rPr lang="en-US" sz="2100" dirty="0" smtClean="0"/>
              <a:t>We should draw as needed upon the CEOS Self-Study Synthesis Report and Annexes as well as other CEOS documentation</a:t>
            </a:r>
          </a:p>
        </p:txBody>
      </p:sp>
    </p:spTree>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endParaRPr lang="en-US" smtClean="0">
              <a:latin typeface="Arial" pitchFamily="34" charset="0"/>
              <a:ea typeface="ＭＳ Ｐゴシック" pitchFamily="34" charset="-128"/>
            </a:endParaRPr>
          </a:p>
        </p:txBody>
      </p:sp>
      <p:sp>
        <p:nvSpPr>
          <p:cNvPr id="17411" name="Content Placeholder 2"/>
          <p:cNvSpPr>
            <a:spLocks noGrp="1"/>
          </p:cNvSpPr>
          <p:nvPr>
            <p:ph idx="1"/>
          </p:nvPr>
        </p:nvSpPr>
        <p:spPr>
          <a:xfrm>
            <a:off x="468313" y="1855788"/>
            <a:ext cx="8229600" cy="4525962"/>
          </a:xfrm>
        </p:spPr>
        <p:txBody>
          <a:bodyPr/>
          <a:lstStyle/>
          <a:p>
            <a:pPr algn="ctr">
              <a:buFont typeface="Arial" pitchFamily="34" charset="0"/>
              <a:buNone/>
            </a:pPr>
            <a:endParaRPr lang="en-US" sz="3600" smtClean="0">
              <a:solidFill>
                <a:srgbClr val="0000FF"/>
              </a:solidFill>
              <a:latin typeface="Arial" pitchFamily="34" charset="0"/>
              <a:ea typeface="ＭＳ Ｐゴシック" pitchFamily="34" charset="-128"/>
            </a:endParaRPr>
          </a:p>
          <a:p>
            <a:pPr algn="ctr">
              <a:buFont typeface="Arial" pitchFamily="34" charset="0"/>
              <a:buNone/>
            </a:pPr>
            <a:endParaRPr lang="en-US" sz="3600" smtClean="0">
              <a:solidFill>
                <a:srgbClr val="0000FF"/>
              </a:solidFill>
              <a:latin typeface="Arial" pitchFamily="34" charset="0"/>
              <a:ea typeface="ＭＳ Ｐゴシック" pitchFamily="34" charset="-128"/>
            </a:endParaRPr>
          </a:p>
          <a:p>
            <a:pPr algn="ctr">
              <a:buFont typeface="Arial" pitchFamily="34" charset="0"/>
              <a:buNone/>
            </a:pPr>
            <a:r>
              <a:rPr lang="en-US" sz="3600" smtClean="0">
                <a:solidFill>
                  <a:srgbClr val="0000FF"/>
                </a:solidFill>
                <a:latin typeface="Arial" pitchFamily="34" charset="0"/>
                <a:ea typeface="ＭＳ Ｐゴシック" pitchFamily="34" charset="-128"/>
              </a:rPr>
              <a:t>Essential Questions</a:t>
            </a:r>
          </a:p>
        </p:txBody>
      </p:sp>
    </p:spTree>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569913" y="1731963"/>
            <a:ext cx="8074025" cy="522287"/>
          </a:xfrm>
          <a:prstGeom prst="rect">
            <a:avLst/>
          </a:prstGeom>
          <a:noFill/>
          <a:ln w="9525">
            <a:noFill/>
            <a:miter lim="800000"/>
            <a:headEnd/>
            <a:tailEnd/>
          </a:ln>
        </p:spPr>
        <p:txBody>
          <a:bodyPr>
            <a:spAutoFit/>
          </a:bodyPr>
          <a:lstStyle/>
          <a:p>
            <a:pPr algn="ctr"/>
            <a:r>
              <a:rPr lang="en-US" sz="2800" b="1">
                <a:solidFill>
                  <a:srgbClr val="0000FF"/>
                </a:solidFill>
              </a:rPr>
              <a:t>Essential Questions</a:t>
            </a:r>
          </a:p>
        </p:txBody>
      </p:sp>
      <p:sp>
        <p:nvSpPr>
          <p:cNvPr id="18435" name="TextBox 2"/>
          <p:cNvSpPr txBox="1">
            <a:spLocks noChangeArrowheads="1"/>
          </p:cNvSpPr>
          <p:nvPr/>
        </p:nvSpPr>
        <p:spPr bwMode="auto">
          <a:xfrm>
            <a:off x="569913" y="2254250"/>
            <a:ext cx="8074025" cy="4248150"/>
          </a:xfrm>
          <a:prstGeom prst="rect">
            <a:avLst/>
          </a:prstGeom>
          <a:noFill/>
          <a:ln w="9525">
            <a:noFill/>
            <a:miter lim="800000"/>
            <a:headEnd/>
            <a:tailEnd/>
          </a:ln>
        </p:spPr>
        <p:txBody>
          <a:bodyPr>
            <a:spAutoFit/>
          </a:bodyPr>
          <a:lstStyle/>
          <a:p>
            <a:pPr>
              <a:spcAft>
                <a:spcPts val="1200"/>
              </a:spcAft>
              <a:buFont typeface="Wingdings" pitchFamily="2" charset="2"/>
              <a:buChar char="§"/>
            </a:pPr>
            <a:r>
              <a:rPr lang="en-US"/>
              <a:t> </a:t>
            </a:r>
            <a:r>
              <a:rPr lang="en-US" sz="2000"/>
              <a:t>Initial Essential Questions were proposed at the 2011 CEOS Plenary.</a:t>
            </a:r>
          </a:p>
          <a:p>
            <a:pPr>
              <a:spcAft>
                <a:spcPts val="1200"/>
              </a:spcAft>
              <a:buFont typeface="Wingdings" pitchFamily="2" charset="2"/>
              <a:buChar char="§"/>
            </a:pPr>
            <a:r>
              <a:rPr lang="en-US" sz="2000"/>
              <a:t> Additional Essential Questions were proposed by CEOS members and associates at and after SIT-27.</a:t>
            </a:r>
          </a:p>
          <a:p>
            <a:pPr>
              <a:spcAft>
                <a:spcPts val="1200"/>
              </a:spcAft>
              <a:buFont typeface="Wingdings" pitchFamily="2" charset="2"/>
              <a:buChar char="§"/>
            </a:pPr>
            <a:r>
              <a:rPr lang="en-US" sz="2000"/>
              <a:t> The list of all Essential Questions submitted was distributed and posted as CSS Blog #3.</a:t>
            </a:r>
          </a:p>
          <a:p>
            <a:pPr>
              <a:spcAft>
                <a:spcPts val="1200"/>
              </a:spcAft>
              <a:buFont typeface="Wingdings" pitchFamily="2" charset="2"/>
              <a:buChar char="§"/>
            </a:pPr>
            <a:r>
              <a:rPr lang="en-US" sz="2000"/>
              <a:t> The request to Plenary is to approve the list of questions.</a:t>
            </a:r>
          </a:p>
          <a:p>
            <a:pPr>
              <a:spcAft>
                <a:spcPts val="1200"/>
              </a:spcAft>
              <a:buFont typeface="Wingdings" pitchFamily="2" charset="2"/>
              <a:buChar char="§"/>
            </a:pPr>
            <a:r>
              <a:rPr lang="en-US" sz="2000"/>
              <a:t> The next step after approval will be to develop </a:t>
            </a:r>
            <a:r>
              <a:rPr lang="en-US" sz="2000" i="1"/>
              <a:t>answers </a:t>
            </a:r>
            <a:r>
              <a:rPr lang="en-US" sz="2000"/>
              <a:t>to the questions, using input from CEOS members and associates. </a:t>
            </a:r>
          </a:p>
          <a:p>
            <a:pPr>
              <a:spcAft>
                <a:spcPts val="1200"/>
              </a:spcAft>
              <a:buFont typeface="Wingdings" pitchFamily="2" charset="2"/>
              <a:buChar char="§"/>
            </a:pPr>
            <a:r>
              <a:rPr lang="en-US" sz="2000"/>
              <a:t>The answers to the CEOS Essential Questions will inform the development of the CEOS Strategic Documents. </a:t>
            </a:r>
          </a:p>
        </p:txBody>
      </p:sp>
    </p:spTree>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6"/>
          <p:cNvSpPr>
            <a:spLocks noChangeArrowheads="1"/>
          </p:cNvSpPr>
          <p:nvPr/>
        </p:nvSpPr>
        <p:spPr bwMode="auto">
          <a:xfrm>
            <a:off x="323850" y="3516313"/>
            <a:ext cx="8604250" cy="2400300"/>
          </a:xfrm>
          <a:prstGeom prst="rect">
            <a:avLst/>
          </a:prstGeom>
          <a:noFill/>
          <a:ln w="9525">
            <a:noFill/>
            <a:miter lim="800000"/>
            <a:headEnd/>
            <a:tailEnd/>
          </a:ln>
        </p:spPr>
        <p:txBody>
          <a:bodyPr>
            <a:spAutoFit/>
          </a:bodyPr>
          <a:lstStyle/>
          <a:p>
            <a:pPr lvl="1">
              <a:spcAft>
                <a:spcPts val="600"/>
              </a:spcAft>
            </a:pPr>
            <a:r>
              <a:rPr lang="en-US" sz="2000"/>
              <a:t>Does CEOS conduct sustained, long-term, routine data provision, or does it demonstrate feasibility of space measurements and spin off long-term operations to other groups?</a:t>
            </a:r>
          </a:p>
          <a:p>
            <a:pPr lvl="1">
              <a:spcAft>
                <a:spcPts val="600"/>
              </a:spcAft>
            </a:pPr>
            <a:endParaRPr lang="en-US" sz="2000"/>
          </a:p>
          <a:p>
            <a:pPr lvl="1">
              <a:spcAft>
                <a:spcPts val="600"/>
              </a:spcAft>
            </a:pPr>
            <a:r>
              <a:rPr lang="en-US" sz="2000"/>
              <a:t>Does CEOS develop actual “CEOS Satellites” as opposed to its coordination role in developing requirements, Virtual Constellations and providing multi-lateral coordination of satellite systems?</a:t>
            </a:r>
          </a:p>
        </p:txBody>
      </p:sp>
      <p:sp>
        <p:nvSpPr>
          <p:cNvPr id="19459" name="TextBox 7"/>
          <p:cNvSpPr txBox="1">
            <a:spLocks noChangeArrowheads="1"/>
          </p:cNvSpPr>
          <p:nvPr/>
        </p:nvSpPr>
        <p:spPr bwMode="auto">
          <a:xfrm>
            <a:off x="323850" y="1814513"/>
            <a:ext cx="5783263" cy="1200150"/>
          </a:xfrm>
          <a:prstGeom prst="rect">
            <a:avLst/>
          </a:prstGeom>
          <a:noFill/>
          <a:ln w="9525">
            <a:noFill/>
            <a:miter lim="800000"/>
            <a:headEnd/>
            <a:tailEnd/>
          </a:ln>
        </p:spPr>
        <p:txBody>
          <a:bodyPr wrap="none">
            <a:spAutoFit/>
          </a:bodyPr>
          <a:lstStyle/>
          <a:p>
            <a:r>
              <a:rPr lang="en-US" sz="2400" b="1" i="1">
                <a:solidFill>
                  <a:srgbClr val="0000FF"/>
                </a:solidFill>
              </a:rPr>
              <a:t>Essential Question #1:  </a:t>
            </a:r>
          </a:p>
          <a:p>
            <a:endParaRPr lang="en-US" sz="2400" b="1">
              <a:solidFill>
                <a:srgbClr val="0000FF"/>
              </a:solidFill>
            </a:endParaRPr>
          </a:p>
          <a:p>
            <a:r>
              <a:rPr lang="en-US" sz="2400" b="1">
                <a:solidFill>
                  <a:srgbClr val="0000FF"/>
                </a:solidFill>
              </a:rPr>
              <a:t>What are CEOS’s scope and purpose?   </a:t>
            </a:r>
          </a:p>
        </p:txBody>
      </p:sp>
    </p:spTree>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6"/>
          <p:cNvSpPr>
            <a:spLocks noChangeArrowheads="1"/>
          </p:cNvSpPr>
          <p:nvPr/>
        </p:nvSpPr>
        <p:spPr bwMode="auto">
          <a:xfrm>
            <a:off x="323850" y="3516313"/>
            <a:ext cx="8604250" cy="2862262"/>
          </a:xfrm>
          <a:prstGeom prst="rect">
            <a:avLst/>
          </a:prstGeom>
          <a:noFill/>
          <a:ln w="9525">
            <a:noFill/>
            <a:miter lim="800000"/>
            <a:headEnd/>
            <a:tailEnd/>
          </a:ln>
        </p:spPr>
        <p:txBody>
          <a:bodyPr>
            <a:spAutoFit/>
          </a:bodyPr>
          <a:lstStyle/>
          <a:p>
            <a:pPr lvl="1">
              <a:spcAft>
                <a:spcPts val="2400"/>
              </a:spcAft>
            </a:pPr>
            <a:r>
              <a:rPr lang="en-US" sz="2000"/>
              <a:t>Internally, what benefits, tangible or otherwise, does an organization gain through active CEOS membership?</a:t>
            </a:r>
          </a:p>
          <a:p>
            <a:pPr lvl="1">
              <a:spcAft>
                <a:spcPts val="2400"/>
              </a:spcAft>
            </a:pPr>
            <a:r>
              <a:rPr lang="en-US" sz="2000"/>
              <a:t>Externally, what benefits, tangible or otherwise, do governments, society, and users/partners gain through the existence of CEOS?</a:t>
            </a:r>
          </a:p>
          <a:p>
            <a:pPr lvl="1">
              <a:spcAft>
                <a:spcPts val="2400"/>
              </a:spcAft>
            </a:pPr>
            <a:r>
              <a:rPr lang="en-US" sz="2000"/>
              <a:t>In both cases, how does CEOS ensure that those benefits are commensurate with the level of investment (in time, human capital, financial commitments)? </a:t>
            </a:r>
          </a:p>
        </p:txBody>
      </p:sp>
      <p:sp>
        <p:nvSpPr>
          <p:cNvPr id="20483" name="TextBox 7"/>
          <p:cNvSpPr txBox="1">
            <a:spLocks noChangeArrowheads="1"/>
          </p:cNvSpPr>
          <p:nvPr/>
        </p:nvSpPr>
        <p:spPr bwMode="auto">
          <a:xfrm>
            <a:off x="323850" y="1814513"/>
            <a:ext cx="8604250" cy="1570037"/>
          </a:xfrm>
          <a:prstGeom prst="rect">
            <a:avLst/>
          </a:prstGeom>
          <a:noFill/>
          <a:ln w="9525">
            <a:noFill/>
            <a:miter lim="800000"/>
            <a:headEnd/>
            <a:tailEnd/>
          </a:ln>
        </p:spPr>
        <p:txBody>
          <a:bodyPr>
            <a:spAutoFit/>
          </a:bodyPr>
          <a:lstStyle/>
          <a:p>
            <a:r>
              <a:rPr lang="en-US" sz="2400" b="1" i="1">
                <a:solidFill>
                  <a:srgbClr val="0000FF"/>
                </a:solidFill>
              </a:rPr>
              <a:t>Essential Question #2:  </a:t>
            </a:r>
          </a:p>
          <a:p>
            <a:endParaRPr lang="en-US" sz="2400" b="1">
              <a:solidFill>
                <a:srgbClr val="0000FF"/>
              </a:solidFill>
            </a:endParaRPr>
          </a:p>
          <a:p>
            <a:r>
              <a:rPr lang="en-US" sz="2400" b="1">
                <a:solidFill>
                  <a:srgbClr val="0000FF"/>
                </a:solidFill>
              </a:rPr>
              <a:t>What is the Value of CEOS to others, and how do others view, support, and engage with CEOS? </a:t>
            </a:r>
          </a:p>
        </p:txBody>
      </p:sp>
    </p:spTree>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6"/>
          <p:cNvSpPr>
            <a:spLocks noChangeArrowheads="1"/>
          </p:cNvSpPr>
          <p:nvPr/>
        </p:nvSpPr>
        <p:spPr bwMode="auto">
          <a:xfrm>
            <a:off x="323850" y="3516313"/>
            <a:ext cx="8604250" cy="2554287"/>
          </a:xfrm>
          <a:prstGeom prst="rect">
            <a:avLst/>
          </a:prstGeom>
          <a:noFill/>
          <a:ln w="9525">
            <a:noFill/>
            <a:miter lim="800000"/>
            <a:headEnd/>
            <a:tailEnd/>
          </a:ln>
        </p:spPr>
        <p:txBody>
          <a:bodyPr>
            <a:spAutoFit/>
          </a:bodyPr>
          <a:lstStyle/>
          <a:p>
            <a:pPr lvl="1">
              <a:spcAft>
                <a:spcPts val="2400"/>
              </a:spcAft>
            </a:pPr>
            <a:r>
              <a:rPr lang="en-US" sz="2000"/>
              <a:t>What are the most valuable external relationships that CEOS maintains or should maintain?</a:t>
            </a:r>
          </a:p>
          <a:p>
            <a:pPr lvl="1">
              <a:spcAft>
                <a:spcPts val="2400"/>
              </a:spcAft>
            </a:pPr>
            <a:r>
              <a:rPr lang="en-US" sz="2000"/>
              <a:t>What are the most valuable outcomes that CEOS provides and/or enables for its user communities?</a:t>
            </a:r>
          </a:p>
          <a:p>
            <a:pPr lvl="1">
              <a:spcAft>
                <a:spcPts val="2400"/>
              </a:spcAft>
            </a:pPr>
            <a:r>
              <a:rPr lang="en-US" sz="2000"/>
              <a:t>How would CEOS’s mission &amp; goals be affected if key stakeholders or partners were substantially changed, or if they ceased to exist? </a:t>
            </a:r>
          </a:p>
        </p:txBody>
      </p:sp>
      <p:sp>
        <p:nvSpPr>
          <p:cNvPr id="21507" name="TextBox 7"/>
          <p:cNvSpPr txBox="1">
            <a:spLocks noChangeArrowheads="1"/>
          </p:cNvSpPr>
          <p:nvPr/>
        </p:nvSpPr>
        <p:spPr bwMode="auto">
          <a:xfrm>
            <a:off x="323850" y="1814513"/>
            <a:ext cx="8604250" cy="1200150"/>
          </a:xfrm>
          <a:prstGeom prst="rect">
            <a:avLst/>
          </a:prstGeom>
          <a:noFill/>
          <a:ln w="9525">
            <a:noFill/>
            <a:miter lim="800000"/>
            <a:headEnd/>
            <a:tailEnd/>
          </a:ln>
        </p:spPr>
        <p:txBody>
          <a:bodyPr>
            <a:spAutoFit/>
          </a:bodyPr>
          <a:lstStyle/>
          <a:p>
            <a:r>
              <a:rPr lang="en-US" sz="2400" b="1" i="1">
                <a:solidFill>
                  <a:srgbClr val="0000FF"/>
                </a:solidFill>
              </a:rPr>
              <a:t>Essential Question #3:  </a:t>
            </a:r>
          </a:p>
          <a:p>
            <a:endParaRPr lang="en-US" sz="2400" b="1">
              <a:solidFill>
                <a:srgbClr val="0000FF"/>
              </a:solidFill>
            </a:endParaRPr>
          </a:p>
          <a:p>
            <a:r>
              <a:rPr lang="en-US" sz="2400" b="1">
                <a:solidFill>
                  <a:srgbClr val="0000FF"/>
                </a:solidFill>
              </a:rPr>
              <a:t>What are CEOS’s essential relationships and outcomes? </a:t>
            </a:r>
          </a:p>
        </p:txBody>
      </p:sp>
    </p:spTree>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7"/>
          <p:cNvSpPr txBox="1">
            <a:spLocks noChangeArrowheads="1"/>
          </p:cNvSpPr>
          <p:nvPr/>
        </p:nvSpPr>
        <p:spPr bwMode="auto">
          <a:xfrm>
            <a:off x="323850" y="2617788"/>
            <a:ext cx="8604250" cy="1938337"/>
          </a:xfrm>
          <a:prstGeom prst="rect">
            <a:avLst/>
          </a:prstGeom>
          <a:noFill/>
          <a:ln w="9525">
            <a:noFill/>
            <a:miter lim="800000"/>
            <a:headEnd/>
            <a:tailEnd/>
          </a:ln>
        </p:spPr>
        <p:txBody>
          <a:bodyPr>
            <a:spAutoFit/>
          </a:bodyPr>
          <a:lstStyle/>
          <a:p>
            <a:r>
              <a:rPr lang="en-US" sz="2400" b="1" i="1">
                <a:solidFill>
                  <a:srgbClr val="0000FF"/>
                </a:solidFill>
              </a:rPr>
              <a:t>Essential Question #4:  </a:t>
            </a:r>
          </a:p>
          <a:p>
            <a:endParaRPr lang="en-US" sz="2400" b="1">
              <a:solidFill>
                <a:srgbClr val="0000FF"/>
              </a:solidFill>
            </a:endParaRPr>
          </a:p>
          <a:p>
            <a:endParaRPr lang="en-US" sz="2400" b="1">
              <a:solidFill>
                <a:srgbClr val="0000FF"/>
              </a:solidFill>
            </a:endParaRPr>
          </a:p>
          <a:p>
            <a:pPr lvl="1"/>
            <a:r>
              <a:rPr lang="en-US" sz="2400" b="1">
                <a:solidFill>
                  <a:srgbClr val="0000FF"/>
                </a:solidFill>
              </a:rPr>
              <a:t>What factors or scenarios pose the greatest risk to  CEOS’s ability to achieve its objectives? </a:t>
            </a:r>
          </a:p>
        </p:txBody>
      </p:sp>
    </p:spTree>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Box 7"/>
          <p:cNvSpPr txBox="1">
            <a:spLocks noChangeArrowheads="1"/>
          </p:cNvSpPr>
          <p:nvPr/>
        </p:nvSpPr>
        <p:spPr bwMode="auto">
          <a:xfrm>
            <a:off x="323850" y="2617788"/>
            <a:ext cx="8604250" cy="2308225"/>
          </a:xfrm>
          <a:prstGeom prst="rect">
            <a:avLst/>
          </a:prstGeom>
          <a:noFill/>
          <a:ln w="9525">
            <a:noFill/>
            <a:miter lim="800000"/>
            <a:headEnd/>
            <a:tailEnd/>
          </a:ln>
        </p:spPr>
        <p:txBody>
          <a:bodyPr>
            <a:spAutoFit/>
          </a:bodyPr>
          <a:lstStyle/>
          <a:p>
            <a:r>
              <a:rPr lang="en-US" sz="2400" b="1" i="1">
                <a:solidFill>
                  <a:srgbClr val="0000FF"/>
                </a:solidFill>
              </a:rPr>
              <a:t>Essential Question #5:  </a:t>
            </a:r>
          </a:p>
          <a:p>
            <a:endParaRPr lang="en-US" sz="2400" b="1">
              <a:solidFill>
                <a:srgbClr val="0000FF"/>
              </a:solidFill>
            </a:endParaRPr>
          </a:p>
          <a:p>
            <a:endParaRPr lang="en-US" sz="2400" b="1">
              <a:solidFill>
                <a:srgbClr val="0000FF"/>
              </a:solidFill>
            </a:endParaRPr>
          </a:p>
          <a:p>
            <a:pPr lvl="1"/>
            <a:r>
              <a:rPr lang="en-US" sz="2400" b="1">
                <a:solidFill>
                  <a:srgbClr val="0000FF"/>
                </a:solidFill>
              </a:rPr>
              <a:t>What factors or elements are absolutely essential to ensure that CEOS is a vital, well-functioning organization? </a:t>
            </a:r>
          </a:p>
        </p:txBody>
      </p:sp>
    </p:spTree>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Box 7"/>
          <p:cNvSpPr txBox="1">
            <a:spLocks noChangeArrowheads="1"/>
          </p:cNvSpPr>
          <p:nvPr/>
        </p:nvSpPr>
        <p:spPr bwMode="auto">
          <a:xfrm>
            <a:off x="323850" y="2617788"/>
            <a:ext cx="8604250" cy="2308225"/>
          </a:xfrm>
          <a:prstGeom prst="rect">
            <a:avLst/>
          </a:prstGeom>
          <a:noFill/>
          <a:ln w="9525">
            <a:noFill/>
            <a:miter lim="800000"/>
            <a:headEnd/>
            <a:tailEnd/>
          </a:ln>
        </p:spPr>
        <p:txBody>
          <a:bodyPr>
            <a:spAutoFit/>
          </a:bodyPr>
          <a:lstStyle/>
          <a:p>
            <a:r>
              <a:rPr lang="en-US" sz="2400" b="1" i="1">
                <a:solidFill>
                  <a:srgbClr val="0000FF"/>
                </a:solidFill>
              </a:rPr>
              <a:t>Essential Question #6:  </a:t>
            </a:r>
          </a:p>
          <a:p>
            <a:endParaRPr lang="en-US" sz="2400" b="1">
              <a:solidFill>
                <a:srgbClr val="0000FF"/>
              </a:solidFill>
            </a:endParaRPr>
          </a:p>
          <a:p>
            <a:endParaRPr lang="en-US" sz="2400" b="1">
              <a:solidFill>
                <a:srgbClr val="0000FF"/>
              </a:solidFill>
            </a:endParaRPr>
          </a:p>
          <a:p>
            <a:pPr lvl="1"/>
            <a:r>
              <a:rPr lang="en-US" sz="2400" b="1">
                <a:solidFill>
                  <a:srgbClr val="0000FF"/>
                </a:solidFill>
              </a:rPr>
              <a:t>How does CEOS define, and evaluate strategic  success in meeting its objectives and its specific activities? </a:t>
            </a:r>
          </a:p>
        </p:txBody>
      </p:sp>
    </p:spTree>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312919" y="3002490"/>
            <a:ext cx="4985656" cy="1286853"/>
          </a:xfrm>
        </p:spPr>
        <p:txBody>
          <a:bodyPr/>
          <a:lstStyle/>
          <a:p>
            <a:pPr>
              <a:buNone/>
            </a:pPr>
            <a:r>
              <a:rPr lang="en-US" sz="7200" dirty="0" smtClean="0"/>
              <a:t>BACKUP</a:t>
            </a:r>
            <a:endParaRPr lang="en-US" sz="7200" dirty="0"/>
          </a:p>
        </p:txBody>
      </p:sp>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0050" y="-47100"/>
            <a:ext cx="7772400" cy="1057275"/>
          </a:xfrm>
        </p:spPr>
        <p:txBody>
          <a:bodyPr>
            <a:normAutofit fontScale="90000"/>
          </a:bodyPr>
          <a:lstStyle/>
          <a:p>
            <a:pPr algn="l" eaLnBrk="1" hangingPunct="1">
              <a:defRPr/>
            </a:pPr>
            <a:r>
              <a:rPr lang="en-US" dirty="0">
                <a:effectLst>
                  <a:outerShdw blurRad="38100" dist="38100" dir="2700000" algn="tl">
                    <a:srgbClr val="000000"/>
                  </a:outerShdw>
                </a:effectLst>
                <a:ea typeface="+mj-ea"/>
                <a:cs typeface="+mj-cs"/>
              </a:rPr>
              <a:t>CEOS Self-Study:</a:t>
            </a:r>
            <a:r>
              <a:rPr lang="en-US" dirty="0">
                <a:ea typeface="+mj-ea"/>
                <a:cs typeface="+mj-cs"/>
              </a:rPr>
              <a:t/>
            </a:r>
            <a:br>
              <a:rPr lang="en-US" dirty="0">
                <a:ea typeface="+mj-ea"/>
                <a:cs typeface="+mj-cs"/>
              </a:rPr>
            </a:br>
            <a:endParaRPr lang="en-US" sz="3600" i="1" dirty="0">
              <a:effectLst>
                <a:outerShdw blurRad="38100" dist="38100" dir="2700000" algn="tl">
                  <a:srgbClr val="000000"/>
                </a:outerShdw>
              </a:effectLst>
              <a:ea typeface="+mj-ea"/>
              <a:cs typeface="+mj-cs"/>
            </a:endParaRPr>
          </a:p>
        </p:txBody>
      </p:sp>
      <p:sp>
        <p:nvSpPr>
          <p:cNvPr id="13315" name="Subtitle 2"/>
          <p:cNvSpPr>
            <a:spLocks noGrp="1"/>
          </p:cNvSpPr>
          <p:nvPr>
            <p:ph type="subTitle" idx="1"/>
          </p:nvPr>
        </p:nvSpPr>
        <p:spPr>
          <a:xfrm>
            <a:off x="198125" y="448829"/>
            <a:ext cx="8356600" cy="720080"/>
          </a:xfrm>
        </p:spPr>
        <p:txBody>
          <a:bodyPr/>
          <a:lstStyle/>
          <a:p>
            <a:pPr algn="l" eaLnBrk="1" hangingPunct="1">
              <a:spcAft>
                <a:spcPts val="3600"/>
              </a:spcAft>
            </a:pPr>
            <a:r>
              <a:rPr lang="en-US" sz="3400" dirty="0" smtClean="0">
                <a:solidFill>
                  <a:schemeClr val="bg1"/>
                </a:solidFill>
              </a:rPr>
              <a:t> </a:t>
            </a:r>
            <a:r>
              <a:rPr lang="en-US" sz="3400" i="1" dirty="0" smtClean="0">
                <a:solidFill>
                  <a:schemeClr val="bg1"/>
                </a:solidFill>
              </a:rPr>
              <a:t>Five Key Recommendations</a:t>
            </a:r>
          </a:p>
          <a:p>
            <a:pPr algn="l" eaLnBrk="1" hangingPunct="1"/>
            <a:endParaRPr lang="en-US" sz="3400" dirty="0">
              <a:solidFill>
                <a:schemeClr val="accent1"/>
              </a:solidFill>
            </a:endParaRPr>
          </a:p>
        </p:txBody>
      </p:sp>
      <p:sp>
        <p:nvSpPr>
          <p:cNvPr id="4" name="Title 1"/>
          <p:cNvSpPr>
            <a:spLocks/>
          </p:cNvSpPr>
          <p:nvPr/>
        </p:nvSpPr>
        <p:spPr bwMode="auto">
          <a:xfrm>
            <a:off x="304800" y="1447800"/>
            <a:ext cx="8458200" cy="5257800"/>
          </a:xfrm>
          <a:prstGeom prst="rect">
            <a:avLst/>
          </a:prstGeom>
          <a:noFill/>
          <a:ln w="9525">
            <a:noFill/>
            <a:miter lim="800000"/>
            <a:headEnd/>
            <a:tailEnd/>
          </a:ln>
        </p:spPr>
        <p:txBody>
          <a:bodyPr anchor="ctr">
            <a:prstTxWarp prst="textNoShape">
              <a:avLst/>
            </a:prstTxWarp>
          </a:bodyPr>
          <a:lstStyle/>
          <a:p>
            <a:pPr>
              <a:spcAft>
                <a:spcPts val="0"/>
              </a:spcAft>
              <a:defRPr/>
            </a:pPr>
            <a:endParaRPr lang="en-US" sz="2200" b="1" dirty="0" smtClean="0">
              <a:latin typeface="Calibri" charset="0"/>
            </a:endParaRPr>
          </a:p>
          <a:p>
            <a:pPr>
              <a:spcAft>
                <a:spcPts val="0"/>
              </a:spcAft>
              <a:defRPr/>
            </a:pPr>
            <a:r>
              <a:rPr lang="en-US" sz="2200" b="1" dirty="0" smtClean="0">
                <a:latin typeface="Calibri" charset="0"/>
              </a:rPr>
              <a:t>Strategic Objectives:  </a:t>
            </a:r>
          </a:p>
          <a:p>
            <a:pPr lvl="1">
              <a:spcAft>
                <a:spcPts val="0"/>
              </a:spcAft>
              <a:defRPr/>
            </a:pPr>
            <a:r>
              <a:rPr lang="en-US" sz="2200" i="1" dirty="0" smtClean="0">
                <a:latin typeface="Calibri" charset="0"/>
              </a:rPr>
              <a:t> - Document CEOS principles and priorities </a:t>
            </a:r>
          </a:p>
          <a:p>
            <a:pPr lvl="1">
              <a:spcAft>
                <a:spcPts val="0"/>
              </a:spcAft>
              <a:defRPr/>
            </a:pPr>
            <a:endParaRPr lang="en-US" sz="800" i="1" dirty="0" smtClean="0">
              <a:latin typeface="Calibri" charset="0"/>
            </a:endParaRPr>
          </a:p>
          <a:p>
            <a:pPr>
              <a:spcAft>
                <a:spcPts val="0"/>
              </a:spcAft>
              <a:defRPr/>
            </a:pPr>
            <a:r>
              <a:rPr lang="en-US" sz="2200" b="1" dirty="0" smtClean="0">
                <a:latin typeface="Calibri" charset="0"/>
              </a:rPr>
              <a:t>Decision-making and New Initiatives:</a:t>
            </a:r>
          </a:p>
          <a:p>
            <a:pPr lvl="1">
              <a:spcAft>
                <a:spcPts val="0"/>
              </a:spcAft>
              <a:defRPr/>
            </a:pPr>
            <a:r>
              <a:rPr lang="en-US" sz="2200" dirty="0" smtClean="0">
                <a:latin typeface="Calibri" charset="0"/>
              </a:rPr>
              <a:t> - </a:t>
            </a:r>
            <a:r>
              <a:rPr lang="en-US" sz="2200" i="1" dirty="0" smtClean="0">
                <a:latin typeface="Calibri" charset="0"/>
              </a:rPr>
              <a:t>Develop a process for selecting new initiatives</a:t>
            </a:r>
          </a:p>
          <a:p>
            <a:pPr lvl="1">
              <a:spcAft>
                <a:spcPts val="0"/>
              </a:spcAft>
              <a:defRPr/>
            </a:pPr>
            <a:endParaRPr lang="en-US" sz="800" i="1" dirty="0" smtClean="0">
              <a:latin typeface="Calibri" charset="0"/>
            </a:endParaRPr>
          </a:p>
          <a:p>
            <a:pPr>
              <a:spcAft>
                <a:spcPts val="0"/>
              </a:spcAft>
              <a:defRPr/>
            </a:pPr>
            <a:r>
              <a:rPr lang="en-US" sz="2200" b="1" dirty="0" smtClean="0">
                <a:latin typeface="Calibri" charset="0"/>
              </a:rPr>
              <a:t>Organizational Functions:</a:t>
            </a:r>
          </a:p>
          <a:p>
            <a:pPr lvl="1">
              <a:spcAft>
                <a:spcPts val="0"/>
              </a:spcAft>
              <a:defRPr/>
            </a:pPr>
            <a:r>
              <a:rPr lang="en-US" sz="2200" i="1" dirty="0" smtClean="0">
                <a:latin typeface="Calibri" charset="0"/>
              </a:rPr>
              <a:t> - Articulate functions needed to accomplish mission</a:t>
            </a:r>
          </a:p>
          <a:p>
            <a:pPr lvl="1">
              <a:spcAft>
                <a:spcPts val="0"/>
              </a:spcAft>
              <a:defRPr/>
            </a:pPr>
            <a:r>
              <a:rPr lang="en-US" sz="2200" i="1" dirty="0" smtClean="0">
                <a:latin typeface="Calibri" charset="0"/>
              </a:rPr>
              <a:t> - Consider modifying current structure to better suit functions</a:t>
            </a:r>
          </a:p>
          <a:p>
            <a:pPr lvl="1">
              <a:spcAft>
                <a:spcPts val="0"/>
              </a:spcAft>
              <a:defRPr/>
            </a:pPr>
            <a:endParaRPr lang="en-US" sz="800" i="1" dirty="0" smtClean="0">
              <a:latin typeface="Calibri" charset="0"/>
            </a:endParaRPr>
          </a:p>
          <a:p>
            <a:pPr>
              <a:spcAft>
                <a:spcPts val="0"/>
              </a:spcAft>
              <a:defRPr/>
            </a:pPr>
            <a:r>
              <a:rPr lang="en-US" sz="2200" b="1" dirty="0" smtClean="0">
                <a:latin typeface="Calibri" charset="0"/>
              </a:rPr>
              <a:t>Membership and Participation:</a:t>
            </a:r>
          </a:p>
          <a:p>
            <a:pPr lvl="1">
              <a:spcAft>
                <a:spcPts val="0"/>
              </a:spcAft>
              <a:defRPr/>
            </a:pPr>
            <a:r>
              <a:rPr lang="en-US" sz="2200" dirty="0" smtClean="0">
                <a:latin typeface="Calibri" charset="0"/>
              </a:rPr>
              <a:t> - </a:t>
            </a:r>
            <a:r>
              <a:rPr lang="en-US" sz="2200" i="1" dirty="0" smtClean="0">
                <a:latin typeface="Calibri" charset="0"/>
              </a:rPr>
              <a:t>Develop process for acceptance of new members</a:t>
            </a:r>
          </a:p>
          <a:p>
            <a:pPr lvl="1">
              <a:spcAft>
                <a:spcPts val="0"/>
              </a:spcAft>
              <a:defRPr/>
            </a:pPr>
            <a:r>
              <a:rPr lang="en-US" sz="2200" i="1" dirty="0" smtClean="0">
                <a:latin typeface="Calibri" charset="0"/>
              </a:rPr>
              <a:t> - Find out why some members are not participating</a:t>
            </a:r>
          </a:p>
          <a:p>
            <a:pPr lvl="1">
              <a:spcAft>
                <a:spcPts val="0"/>
              </a:spcAft>
              <a:defRPr/>
            </a:pPr>
            <a:endParaRPr lang="en-US" sz="800" i="1" dirty="0" smtClean="0">
              <a:latin typeface="Calibri" charset="0"/>
            </a:endParaRPr>
          </a:p>
          <a:p>
            <a:pPr>
              <a:spcAft>
                <a:spcPts val="0"/>
              </a:spcAft>
              <a:defRPr/>
            </a:pPr>
            <a:r>
              <a:rPr lang="en-US" sz="2200" b="1" dirty="0" smtClean="0">
                <a:latin typeface="Calibri" charset="0"/>
              </a:rPr>
              <a:t>Meeting Objectives:</a:t>
            </a:r>
          </a:p>
          <a:p>
            <a:pPr lvl="1">
              <a:spcAft>
                <a:spcPts val="0"/>
              </a:spcAft>
              <a:defRPr/>
            </a:pPr>
            <a:r>
              <a:rPr lang="en-US" sz="2200" dirty="0" smtClean="0">
                <a:latin typeface="Calibri" charset="0"/>
              </a:rPr>
              <a:t> - </a:t>
            </a:r>
            <a:r>
              <a:rPr lang="en-US" sz="2200" i="1" dirty="0" smtClean="0">
                <a:latin typeface="Calibri" charset="0"/>
              </a:rPr>
              <a:t>Reduce redundancy, balance reporting with discussion/decisions</a:t>
            </a:r>
          </a:p>
          <a:p>
            <a:pPr algn="ctr">
              <a:spcAft>
                <a:spcPts val="0"/>
              </a:spcAft>
              <a:defRPr/>
            </a:pPr>
            <a:endParaRPr lang="en-US" sz="3600" i="1" dirty="0">
              <a:effectLst>
                <a:outerShdw blurRad="38100" dist="38100" dir="2700000" algn="tl">
                  <a:srgbClr val="000000"/>
                </a:outerShdw>
              </a:effectLst>
              <a:latin typeface="Calibri" charset="0"/>
            </a:endParaRPr>
          </a:p>
        </p:txBody>
      </p:sp>
      <p:sp>
        <p:nvSpPr>
          <p:cNvPr id="7" name="TextBox 6"/>
          <p:cNvSpPr txBox="1"/>
          <p:nvPr/>
        </p:nvSpPr>
        <p:spPr>
          <a:xfrm>
            <a:off x="5181600" y="4724400"/>
            <a:ext cx="184666" cy="369332"/>
          </a:xfrm>
          <a:prstGeom prst="rect">
            <a:avLst/>
          </a:prstGeom>
          <a:noFill/>
        </p:spPr>
        <p:txBody>
          <a:bodyPr wrap="none" rtlCol="0">
            <a:spAutoFit/>
          </a:bodyPr>
          <a:lstStyle/>
          <a:p>
            <a:endParaRPr lang="en-US" dirty="0"/>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lstStyle/>
          <a:p>
            <a:pPr algn="l"/>
            <a:r>
              <a:rPr lang="en-US" sz="3600" dirty="0" smtClean="0"/>
              <a:t/>
            </a:r>
            <a:br>
              <a:rPr lang="en-US" sz="3600" dirty="0" smtClean="0"/>
            </a:br>
            <a:r>
              <a:rPr lang="en-US" sz="3600" dirty="0" smtClean="0"/>
              <a:t/>
            </a:r>
            <a:br>
              <a:rPr lang="en-US" sz="3600" dirty="0" smtClean="0"/>
            </a:br>
            <a:r>
              <a:rPr lang="en-US" sz="4000" dirty="0" smtClean="0">
                <a:effectLst>
                  <a:outerShdw blurRad="38100" dist="38100" dir="2700000" algn="tl">
                    <a:srgbClr val="000000"/>
                  </a:outerShdw>
                </a:effectLst>
              </a:rPr>
              <a:t>Schedule (1)</a:t>
            </a:r>
            <a:br>
              <a:rPr lang="en-US" sz="4000" dirty="0" smtClean="0">
                <a:effectLst>
                  <a:outerShdw blurRad="38100" dist="38100" dir="2700000" algn="tl">
                    <a:srgbClr val="000000"/>
                  </a:outerShdw>
                </a:effectLst>
              </a:rPr>
            </a:br>
            <a:r>
              <a:rPr lang="en-US" sz="3600" dirty="0" smtClean="0"/>
              <a:t/>
            </a:r>
            <a:br>
              <a:rPr lang="en-US" sz="3600" dirty="0" smtClean="0"/>
            </a:br>
            <a:endParaRPr lang="en-US" sz="3600" dirty="0"/>
          </a:p>
        </p:txBody>
      </p:sp>
      <p:sp>
        <p:nvSpPr>
          <p:cNvPr id="5" name="Content Placeholder 4"/>
          <p:cNvSpPr>
            <a:spLocks noGrp="1"/>
          </p:cNvSpPr>
          <p:nvPr>
            <p:ph idx="1"/>
          </p:nvPr>
        </p:nvSpPr>
        <p:spPr>
          <a:xfrm>
            <a:off x="457200" y="1409057"/>
            <a:ext cx="8229600" cy="5422776"/>
          </a:xfrm>
        </p:spPr>
        <p:txBody>
          <a:bodyPr/>
          <a:lstStyle/>
          <a:p>
            <a:endParaRPr lang="en-US" sz="1800" b="1" dirty="0" smtClean="0"/>
          </a:p>
          <a:p>
            <a:r>
              <a:rPr lang="en-US" sz="2300" b="1" dirty="0" smtClean="0"/>
              <a:t>2012</a:t>
            </a:r>
          </a:p>
          <a:p>
            <a:pPr lvl="1"/>
            <a:r>
              <a:rPr lang="en-US" sz="1800" b="1" i="1" dirty="0" smtClean="0"/>
              <a:t>Continue to produce on existing CEOS substantive activities</a:t>
            </a:r>
          </a:p>
          <a:p>
            <a:pPr lvl="1"/>
            <a:r>
              <a:rPr lang="en-US" sz="1800" b="1" dirty="0" smtClean="0"/>
              <a:t>Conduct Membership Task Force Study –  implement resulting process</a:t>
            </a:r>
          </a:p>
          <a:p>
            <a:pPr lvl="1"/>
            <a:r>
              <a:rPr lang="en-US" sz="1800" b="1" dirty="0" smtClean="0"/>
              <a:t>Continue, expand, and refine Meeting Objectives clarification and implementation</a:t>
            </a:r>
          </a:p>
          <a:p>
            <a:pPr lvl="1"/>
            <a:r>
              <a:rPr lang="en-US" sz="1800" b="1" dirty="0" smtClean="0"/>
              <a:t>Address and answer “Essential Questions” (definition of success, scope of CEOS, …)</a:t>
            </a:r>
          </a:p>
          <a:p>
            <a:pPr lvl="1"/>
            <a:r>
              <a:rPr lang="en-US" sz="1800" b="1" dirty="0" smtClean="0"/>
              <a:t>Use utmost discipline to limit adoption of new CEOS substantive activities/objectives  </a:t>
            </a:r>
          </a:p>
          <a:p>
            <a:pPr lvl="1"/>
            <a:r>
              <a:rPr lang="en-US" sz="1800" b="1" i="1" dirty="0" smtClean="0">
                <a:solidFill>
                  <a:srgbClr val="0070C0"/>
                </a:solidFill>
              </a:rPr>
              <a:t>Identify and task teams to write the 3 Guiding Documents</a:t>
            </a:r>
          </a:p>
          <a:p>
            <a:pPr lvl="1"/>
            <a:r>
              <a:rPr lang="en-US" sz="1800" b="1" i="1" dirty="0" smtClean="0">
                <a:solidFill>
                  <a:srgbClr val="0070C0"/>
                </a:solidFill>
              </a:rPr>
              <a:t>Possibly initiate Strategic Guidance Document</a:t>
            </a:r>
          </a:p>
          <a:p>
            <a:pPr lvl="1"/>
            <a:endParaRPr lang="en-US" sz="2400" dirty="0" smtClean="0"/>
          </a:p>
          <a:p>
            <a:pPr lvl="1"/>
            <a:endParaRPr lang="en-US" dirty="0" smtClean="0"/>
          </a:p>
          <a:p>
            <a:pPr lvl="1"/>
            <a:endParaRPr lang="en-US" dirty="0" smtClean="0"/>
          </a:p>
          <a:p>
            <a:pPr lvl="1"/>
            <a:endParaRPr lang="en-US" dirty="0"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lstStyle/>
          <a:p>
            <a:pPr algn="l"/>
            <a:r>
              <a:rPr lang="en-US" sz="3600" dirty="0" smtClean="0"/>
              <a:t/>
            </a:r>
            <a:br>
              <a:rPr lang="en-US" sz="3600" dirty="0" smtClean="0"/>
            </a:br>
            <a:r>
              <a:rPr lang="en-US" sz="3600" dirty="0" smtClean="0"/>
              <a:t/>
            </a:r>
            <a:br>
              <a:rPr lang="en-US" sz="3600" dirty="0" smtClean="0"/>
            </a:br>
            <a:r>
              <a:rPr lang="en-US" sz="4000" dirty="0" smtClean="0"/>
              <a:t>Schedule (2)</a:t>
            </a:r>
            <a:br>
              <a:rPr lang="en-US" sz="4000" dirty="0" smtClean="0"/>
            </a:br>
            <a:r>
              <a:rPr lang="en-US" sz="3600" dirty="0" smtClean="0"/>
              <a:t/>
            </a:r>
            <a:br>
              <a:rPr lang="en-US" sz="3600" dirty="0" smtClean="0"/>
            </a:br>
            <a:endParaRPr lang="en-US" sz="3600" dirty="0"/>
          </a:p>
        </p:txBody>
      </p:sp>
      <p:sp>
        <p:nvSpPr>
          <p:cNvPr id="5" name="Content Placeholder 4"/>
          <p:cNvSpPr>
            <a:spLocks noGrp="1"/>
          </p:cNvSpPr>
          <p:nvPr>
            <p:ph idx="1"/>
          </p:nvPr>
        </p:nvSpPr>
        <p:spPr>
          <a:xfrm>
            <a:off x="179512" y="1758182"/>
            <a:ext cx="8964488" cy="5638800"/>
          </a:xfrm>
        </p:spPr>
        <p:txBody>
          <a:bodyPr/>
          <a:lstStyle/>
          <a:p>
            <a:r>
              <a:rPr lang="en-US" sz="2300" b="1" dirty="0" smtClean="0"/>
              <a:t>2013</a:t>
            </a:r>
          </a:p>
          <a:p>
            <a:pPr lvl="1"/>
            <a:r>
              <a:rPr lang="en-US" sz="2400" b="1" dirty="0" smtClean="0"/>
              <a:t>Continue to produce on existing CEOS substantive activities</a:t>
            </a:r>
          </a:p>
          <a:p>
            <a:pPr lvl="1"/>
            <a:r>
              <a:rPr lang="en-US" sz="2000" b="1" dirty="0" smtClean="0"/>
              <a:t>Continue Membership Task Force implementation</a:t>
            </a:r>
          </a:p>
          <a:p>
            <a:pPr lvl="1"/>
            <a:r>
              <a:rPr lang="en-US" sz="2000" b="1" dirty="0" smtClean="0"/>
              <a:t>Continue Meeting Objectives clarification and implementation</a:t>
            </a:r>
          </a:p>
          <a:p>
            <a:pPr lvl="1"/>
            <a:r>
              <a:rPr lang="en-US" sz="2400" b="1" dirty="0" smtClean="0"/>
              <a:t>Produce, evaluate, and adopt 3 Guiding Documents</a:t>
            </a:r>
            <a:r>
              <a:rPr lang="en-US" sz="2000" b="1" dirty="0" smtClean="0"/>
              <a:t>:</a:t>
            </a:r>
          </a:p>
          <a:p>
            <a:pPr lvl="2"/>
            <a:r>
              <a:rPr lang="en-US" sz="1800" b="1" dirty="0" smtClean="0">
                <a:solidFill>
                  <a:srgbClr val="FF0000"/>
                </a:solidFill>
              </a:rPr>
              <a:t>Strategic Guidance Document </a:t>
            </a:r>
            <a:endParaRPr lang="en-US" sz="1800" b="1" dirty="0" smtClean="0"/>
          </a:p>
          <a:p>
            <a:pPr lvl="2"/>
            <a:r>
              <a:rPr lang="en-US" sz="1800" b="1" dirty="0" smtClean="0">
                <a:solidFill>
                  <a:srgbClr val="FF0000"/>
                </a:solidFill>
              </a:rPr>
              <a:t>“CEOS Governance and Processes”</a:t>
            </a:r>
            <a:endParaRPr lang="en-US" sz="1800" b="1" dirty="0" smtClean="0"/>
          </a:p>
          <a:p>
            <a:pPr lvl="2"/>
            <a:r>
              <a:rPr lang="en-US" sz="1800" b="1" dirty="0" smtClean="0">
                <a:solidFill>
                  <a:srgbClr val="FF0000"/>
                </a:solidFill>
              </a:rPr>
              <a:t>Work Plan</a:t>
            </a:r>
            <a:r>
              <a:rPr lang="en-US" sz="1800" b="1" dirty="0" smtClean="0"/>
              <a:t> (3-year longevity, updated annually)</a:t>
            </a:r>
          </a:p>
          <a:p>
            <a:pPr lvl="2"/>
            <a:r>
              <a:rPr lang="en-US" sz="1800" b="1" dirty="0" smtClean="0"/>
              <a:t>Adopted at 2013 CEOS Plenary</a:t>
            </a:r>
          </a:p>
          <a:p>
            <a:pPr lvl="1">
              <a:buNone/>
            </a:pPr>
            <a:endParaRPr lang="en-US" sz="1800" dirty="0"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850" y="1658938"/>
            <a:ext cx="8604250" cy="4708525"/>
          </a:xfrm>
          <a:prstGeom prst="rect">
            <a:avLst/>
          </a:prstGeom>
        </p:spPr>
        <p:txBody>
          <a:bodyPr>
            <a:spAutoFit/>
          </a:bodyPr>
          <a:lstStyle/>
          <a:p>
            <a:r>
              <a:rPr lang="en-US" sz="2400" b="1" i="1" dirty="0">
                <a:solidFill>
                  <a:srgbClr val="0000FF"/>
                </a:solidFill>
              </a:rPr>
              <a:t>Five major themes </a:t>
            </a:r>
            <a:r>
              <a:rPr lang="en-US" sz="2400" i="1" dirty="0"/>
              <a:t>emerged through the 2011 CEOS Self-Study: </a:t>
            </a:r>
          </a:p>
          <a:p>
            <a:pPr lvl="1"/>
            <a:endParaRPr lang="en-US" sz="2400" i="1" dirty="0"/>
          </a:p>
          <a:p>
            <a:pPr marL="1257300" lvl="2" indent="-342900">
              <a:spcAft>
                <a:spcPts val="1200"/>
              </a:spcAft>
              <a:buFontTx/>
              <a:buAutoNum type="arabicParenR"/>
            </a:pPr>
            <a:r>
              <a:rPr lang="en-US" sz="2400" i="1" dirty="0"/>
              <a:t>CEOS Strategic </a:t>
            </a:r>
            <a:r>
              <a:rPr lang="en-US" sz="2400" i="1" dirty="0" smtClean="0"/>
              <a:t>Objectives -&gt; Essential Questions</a:t>
            </a:r>
            <a:endParaRPr lang="en-US" sz="2400" i="1" dirty="0"/>
          </a:p>
          <a:p>
            <a:pPr marL="1257300" lvl="2" indent="-342900">
              <a:spcAft>
                <a:spcPts val="1200"/>
              </a:spcAft>
              <a:buFontTx/>
              <a:buAutoNum type="arabicParenR"/>
            </a:pPr>
            <a:r>
              <a:rPr lang="en-US" sz="2400" i="1" dirty="0"/>
              <a:t>Decision-making and New Initiatives </a:t>
            </a:r>
          </a:p>
          <a:p>
            <a:pPr marL="1257300" lvl="2" indent="-342900">
              <a:spcAft>
                <a:spcPts val="1200"/>
              </a:spcAft>
              <a:buFontTx/>
              <a:buAutoNum type="arabicParenR"/>
            </a:pPr>
            <a:r>
              <a:rPr lang="en-US" sz="2400" i="1" dirty="0"/>
              <a:t>Organizational Functions</a:t>
            </a:r>
          </a:p>
          <a:p>
            <a:pPr marL="1257300" lvl="2" indent="-342900">
              <a:spcAft>
                <a:spcPts val="1200"/>
              </a:spcAft>
              <a:buFontTx/>
              <a:buAutoNum type="arabicParenR"/>
            </a:pPr>
            <a:r>
              <a:rPr lang="en-US" sz="2400" i="1" dirty="0"/>
              <a:t>Membership and Participation</a:t>
            </a:r>
          </a:p>
          <a:p>
            <a:pPr marL="1257300" lvl="2" indent="-342900">
              <a:spcAft>
                <a:spcPts val="1200"/>
              </a:spcAft>
              <a:buFontTx/>
              <a:buAutoNum type="arabicParenR"/>
            </a:pPr>
            <a:r>
              <a:rPr lang="en-US" sz="2400" i="1" dirty="0"/>
              <a:t>Objectives of Meetings</a:t>
            </a:r>
          </a:p>
          <a:p>
            <a:pPr lvl="1">
              <a:spcAft>
                <a:spcPts val="1200"/>
              </a:spcAft>
              <a:buFontTx/>
              <a:buAutoNum type="arabicParenR"/>
            </a:pPr>
            <a:endParaRPr lang="en-US" sz="2400" i="1" dirty="0"/>
          </a:p>
          <a:p>
            <a:pPr>
              <a:spcAft>
                <a:spcPts val="1200"/>
              </a:spcAft>
            </a:pPr>
            <a:r>
              <a:rPr lang="en-US" sz="2400" i="1" dirty="0"/>
              <a:t>These were </a:t>
            </a:r>
            <a:r>
              <a:rPr lang="en-US" sz="2400" b="1" i="1" dirty="0">
                <a:solidFill>
                  <a:srgbClr val="0000FF"/>
                </a:solidFill>
              </a:rPr>
              <a:t>accepted as topics for action/implementation</a:t>
            </a:r>
            <a:r>
              <a:rPr lang="en-US" sz="2400" i="1" dirty="0"/>
              <a:t>.</a:t>
            </a:r>
            <a:endParaRPr lang="en-US" sz="2400" dirty="0"/>
          </a:p>
        </p:txBody>
      </p:sp>
      <p:sp>
        <p:nvSpPr>
          <p:cNvPr id="3" name="TextBox 2"/>
          <p:cNvSpPr txBox="1"/>
          <p:nvPr/>
        </p:nvSpPr>
        <p:spPr>
          <a:xfrm>
            <a:off x="1961810" y="182888"/>
            <a:ext cx="3898824" cy="584775"/>
          </a:xfrm>
          <a:prstGeom prst="rect">
            <a:avLst/>
          </a:prstGeom>
          <a:noFill/>
        </p:spPr>
        <p:txBody>
          <a:bodyPr wrap="none" rtlCol="0">
            <a:spAutoFit/>
          </a:bodyPr>
          <a:lstStyle/>
          <a:p>
            <a:r>
              <a:rPr lang="en-US" sz="3200" b="1" dirty="0" smtClean="0">
                <a:solidFill>
                  <a:schemeClr val="bg1"/>
                </a:solidFill>
              </a:rPr>
              <a:t>CSS Major Themes</a:t>
            </a:r>
            <a:endParaRPr lang="en-US" sz="3200" b="1" dirty="0">
              <a:solidFill>
                <a:schemeClr val="bg1"/>
              </a:solidFill>
            </a:endParaRPr>
          </a:p>
        </p:txBody>
      </p:sp>
    </p:spTree>
  </p:cSld>
  <p:clrMapOvr>
    <a:masterClrMapping/>
  </p:clrMapOvr>
  <p:transition spd="slow"/>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266" name="Object 2"/>
          <p:cNvGraphicFramePr>
            <a:graphicFrameLocks noChangeAspect="1"/>
          </p:cNvGraphicFramePr>
          <p:nvPr/>
        </p:nvGraphicFramePr>
        <p:xfrm>
          <a:off x="577850" y="1630363"/>
          <a:ext cx="8566150" cy="1330325"/>
        </p:xfrm>
        <a:graphic>
          <a:graphicData uri="http://schemas.openxmlformats.org/presentationml/2006/ole">
            <p:oleObj spid="_x0000_s11266" name="Document" r:id="rId4" imgW="16690130" imgH="2591162" progId="Word.Document.12">
              <p:link updateAutomatic="1"/>
            </p:oleObj>
          </a:graphicData>
        </a:graphic>
      </p:graphicFrame>
      <p:sp>
        <p:nvSpPr>
          <p:cNvPr id="11267" name="Rectangle 4"/>
          <p:cNvSpPr>
            <a:spLocks noChangeArrowheads="1"/>
          </p:cNvSpPr>
          <p:nvPr/>
        </p:nvSpPr>
        <p:spPr bwMode="auto">
          <a:xfrm>
            <a:off x="414338" y="2763838"/>
            <a:ext cx="8216900" cy="4094162"/>
          </a:xfrm>
          <a:prstGeom prst="rect">
            <a:avLst/>
          </a:prstGeom>
          <a:noFill/>
          <a:ln w="9525">
            <a:noFill/>
            <a:miter lim="800000"/>
            <a:headEnd/>
            <a:tailEnd/>
          </a:ln>
        </p:spPr>
        <p:txBody>
          <a:bodyPr>
            <a:spAutoFit/>
          </a:bodyPr>
          <a:lstStyle/>
          <a:p>
            <a:r>
              <a:rPr lang="en-US" b="1">
                <a:solidFill>
                  <a:srgbClr val="0000FF"/>
                </a:solidFill>
              </a:rPr>
              <a:t>Response: Study on Membership and Participation</a:t>
            </a:r>
            <a:endParaRPr lang="en-US"/>
          </a:p>
          <a:p>
            <a:endParaRPr lang="en-US"/>
          </a:p>
          <a:p>
            <a:r>
              <a:rPr lang="en-US"/>
              <a:t>Status: </a:t>
            </a:r>
            <a:r>
              <a:rPr lang="en-US" i="1"/>
              <a:t>Complete</a:t>
            </a:r>
            <a:r>
              <a:rPr lang="en-US"/>
              <a:t>	</a:t>
            </a:r>
          </a:p>
          <a:p>
            <a:endParaRPr lang="en-US"/>
          </a:p>
          <a:p>
            <a:r>
              <a:rPr lang="en-US" b="1">
                <a:solidFill>
                  <a:srgbClr val="0000FF"/>
                </a:solidFill>
              </a:rPr>
              <a:t>Timeline:</a:t>
            </a:r>
          </a:p>
          <a:p>
            <a:endParaRPr lang="en-US" sz="800"/>
          </a:p>
          <a:p>
            <a:r>
              <a:rPr lang="en-US"/>
              <a:t>Study initiated										-	Plenary 2011</a:t>
            </a:r>
          </a:p>
          <a:p>
            <a:r>
              <a:rPr lang="en-US"/>
              <a:t>Preliminary report presented							-	SIT-27</a:t>
            </a:r>
          </a:p>
          <a:p>
            <a:r>
              <a:rPr lang="en-US"/>
              <a:t>Input solicited from selected members and associates 	-	Aug-Sep 2012</a:t>
            </a:r>
          </a:p>
          <a:p>
            <a:r>
              <a:rPr lang="en-US"/>
              <a:t>Final report circulated									-	October 2012</a:t>
            </a:r>
          </a:p>
          <a:p>
            <a:r>
              <a:rPr lang="en-US" b="1" i="1">
                <a:solidFill>
                  <a:srgbClr val="0000FF"/>
                </a:solidFill>
              </a:rPr>
              <a:t>Report presented for adoption						-	Plenary 2012</a:t>
            </a:r>
          </a:p>
          <a:p>
            <a:endParaRPr lang="en-US" b="1">
              <a:solidFill>
                <a:srgbClr val="0000FF"/>
              </a:solidFill>
            </a:endParaRPr>
          </a:p>
          <a:p>
            <a:r>
              <a:rPr lang="en-US" sz="1400" i="1"/>
              <a:t>Q: How did WGs, VCs &amp; others engage?</a:t>
            </a:r>
            <a:r>
              <a:rPr lang="en-US" sz="1400"/>
              <a:t>	</a:t>
            </a:r>
          </a:p>
          <a:p>
            <a:r>
              <a:rPr lang="en-US" sz="1400"/>
              <a:t>	</a:t>
            </a:r>
            <a:r>
              <a:rPr lang="en-US" sz="1400" b="1">
                <a:solidFill>
                  <a:srgbClr val="FF0000"/>
                </a:solidFill>
              </a:rPr>
              <a:t>A: CSS Study Team Reports were inputs to frame &amp; guide the study.</a:t>
            </a:r>
          </a:p>
          <a:p>
            <a:endParaRPr lang="en-US"/>
          </a:p>
        </p:txBody>
      </p:sp>
    </p:spTree>
  </p:cSld>
  <p:clrMapOvr>
    <a:masterClrMapping/>
  </p:clrMapOvr>
  <p:transition spd="slow"/>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
          <p:cNvSpPr>
            <a:spLocks noChangeArrowheads="1"/>
          </p:cNvSpPr>
          <p:nvPr/>
        </p:nvSpPr>
        <p:spPr bwMode="auto">
          <a:xfrm>
            <a:off x="323850" y="2994025"/>
            <a:ext cx="8604250" cy="1260475"/>
          </a:xfrm>
          <a:prstGeom prst="rect">
            <a:avLst/>
          </a:prstGeom>
          <a:noFill/>
          <a:ln w="9525">
            <a:noFill/>
            <a:miter lim="800000"/>
            <a:headEnd/>
            <a:tailEnd/>
          </a:ln>
        </p:spPr>
        <p:txBody>
          <a:bodyPr>
            <a:spAutoFit/>
          </a:bodyPr>
          <a:lstStyle/>
          <a:p>
            <a:r>
              <a:rPr lang="en-US" sz="2800" b="1">
                <a:solidFill>
                  <a:srgbClr val="0000FF"/>
                </a:solidFill>
              </a:rPr>
              <a:t>Phase 1:   Develop Options</a:t>
            </a:r>
          </a:p>
          <a:p>
            <a:endParaRPr lang="en-US" sz="2400" b="1">
              <a:solidFill>
                <a:srgbClr val="0000FF"/>
              </a:solidFill>
            </a:endParaRPr>
          </a:p>
          <a:p>
            <a:r>
              <a:rPr lang="en-US" sz="2400" b="1">
                <a:solidFill>
                  <a:srgbClr val="0000FF"/>
                </a:solidFill>
              </a:rPr>
              <a:t>					</a:t>
            </a:r>
            <a:r>
              <a:rPr lang="en-US" sz="2400" b="1" i="1">
                <a:solidFill>
                  <a:srgbClr val="0000FF"/>
                </a:solidFill>
              </a:rPr>
              <a:t>Timeline:  Plenary 2011 through SIT-28</a:t>
            </a:r>
          </a:p>
        </p:txBody>
      </p:sp>
    </p:spTree>
  </p:cSld>
  <p:clrMapOvr>
    <a:masterClrMapping/>
  </p:clrMapOvr>
  <p:transition spd="slow"/>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42" name="Object 2"/>
          <p:cNvGraphicFramePr>
            <a:graphicFrameLocks noChangeAspect="1"/>
          </p:cNvGraphicFramePr>
          <p:nvPr/>
        </p:nvGraphicFramePr>
        <p:xfrm>
          <a:off x="0" y="1568450"/>
          <a:ext cx="9144000" cy="1541463"/>
        </p:xfrm>
        <a:graphic>
          <a:graphicData uri="http://schemas.openxmlformats.org/presentationml/2006/ole">
            <p:oleObj spid="_x0000_s10242" name="Document" r:id="rId4" imgW="16461498" imgH="3048426" progId="Word.Document.12">
              <p:link updateAutomatic="1"/>
            </p:oleObj>
          </a:graphicData>
        </a:graphic>
      </p:graphicFrame>
      <p:sp>
        <p:nvSpPr>
          <p:cNvPr id="10243" name="TextBox 3"/>
          <p:cNvSpPr txBox="1">
            <a:spLocks noChangeArrowheads="1"/>
          </p:cNvSpPr>
          <p:nvPr/>
        </p:nvSpPr>
        <p:spPr bwMode="auto">
          <a:xfrm>
            <a:off x="323850" y="3109913"/>
            <a:ext cx="8448675" cy="3540125"/>
          </a:xfrm>
          <a:prstGeom prst="rect">
            <a:avLst/>
          </a:prstGeom>
          <a:noFill/>
          <a:ln w="9525">
            <a:noFill/>
            <a:miter lim="800000"/>
            <a:headEnd/>
            <a:tailEnd/>
          </a:ln>
        </p:spPr>
        <p:txBody>
          <a:bodyPr>
            <a:spAutoFit/>
          </a:bodyPr>
          <a:lstStyle/>
          <a:p>
            <a:r>
              <a:rPr lang="en-US" b="1">
                <a:solidFill>
                  <a:srgbClr val="0000FF"/>
                </a:solidFill>
              </a:rPr>
              <a:t>Response: CEOS Essential Questions</a:t>
            </a:r>
            <a:endParaRPr lang="en-US"/>
          </a:p>
          <a:p>
            <a:endParaRPr lang="en-US"/>
          </a:p>
          <a:p>
            <a:r>
              <a:rPr lang="en-US"/>
              <a:t>Status: </a:t>
            </a:r>
            <a:r>
              <a:rPr lang="en-US" i="1"/>
              <a:t>Underway</a:t>
            </a:r>
            <a:r>
              <a:rPr lang="en-US"/>
              <a:t>	</a:t>
            </a:r>
          </a:p>
          <a:p>
            <a:endParaRPr lang="en-US"/>
          </a:p>
          <a:p>
            <a:r>
              <a:rPr lang="en-US" b="1">
                <a:solidFill>
                  <a:srgbClr val="0000FF"/>
                </a:solidFill>
              </a:rPr>
              <a:t>Timeline:</a:t>
            </a:r>
          </a:p>
          <a:p>
            <a:endParaRPr lang="en-US" sz="800"/>
          </a:p>
          <a:p>
            <a:r>
              <a:rPr lang="en-US"/>
              <a:t>White paper circulated and questions identified			-	SIT-27</a:t>
            </a:r>
          </a:p>
          <a:p>
            <a:r>
              <a:rPr lang="en-US"/>
              <a:t>Questions circulated / input to draft answers solicited 		-	September 2012</a:t>
            </a:r>
          </a:p>
          <a:p>
            <a:r>
              <a:rPr lang="en-US"/>
              <a:t>Draft answers circulated								-	October 2012</a:t>
            </a:r>
          </a:p>
          <a:p>
            <a:r>
              <a:rPr lang="en-US" b="1" i="1">
                <a:solidFill>
                  <a:srgbClr val="0000FF"/>
                </a:solidFill>
              </a:rPr>
              <a:t>Discussion and decision								-	Plenary 2012</a:t>
            </a:r>
          </a:p>
          <a:p>
            <a:endParaRPr lang="en-US" sz="800" b="1">
              <a:solidFill>
                <a:srgbClr val="0000FF"/>
              </a:solidFill>
            </a:endParaRPr>
          </a:p>
          <a:p>
            <a:r>
              <a:rPr lang="en-US" sz="1400" i="1"/>
              <a:t>Q: How can CEOS membership engage?</a:t>
            </a:r>
            <a:r>
              <a:rPr lang="en-US" sz="1400"/>
              <a:t>	</a:t>
            </a:r>
          </a:p>
          <a:p>
            <a:r>
              <a:rPr lang="en-US" sz="1400"/>
              <a:t>	</a:t>
            </a:r>
            <a:r>
              <a:rPr lang="en-US" sz="1400" b="1">
                <a:solidFill>
                  <a:srgbClr val="FF0000"/>
                </a:solidFill>
              </a:rPr>
              <a:t>A: Members/associates are strongly encouraged to provide input into draft answers.</a:t>
            </a:r>
          </a:p>
          <a:p>
            <a:endParaRPr lang="en-US"/>
          </a:p>
        </p:txBody>
      </p:sp>
    </p:spTree>
  </p:cSld>
  <p:clrMapOvr>
    <a:masterClrMapping/>
  </p:clrMapOvr>
  <p:transition spd="slow"/>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0" name="Object 2"/>
          <p:cNvGraphicFramePr>
            <a:graphicFrameLocks noChangeAspect="1"/>
          </p:cNvGraphicFramePr>
          <p:nvPr/>
        </p:nvGraphicFramePr>
        <p:xfrm>
          <a:off x="0" y="1397000"/>
          <a:ext cx="9144000" cy="2244725"/>
        </p:xfrm>
        <a:graphic>
          <a:graphicData uri="http://schemas.openxmlformats.org/presentationml/2006/ole">
            <p:oleObj spid="_x0000_s12290" name="Document" r:id="rId4" imgW="16461498" imgH="4039164" progId="Word.Document.12">
              <p:link updateAutomatic="1"/>
            </p:oleObj>
          </a:graphicData>
        </a:graphic>
      </p:graphicFrame>
      <p:sp>
        <p:nvSpPr>
          <p:cNvPr id="12291" name="Rectangle 3"/>
          <p:cNvSpPr>
            <a:spLocks noChangeArrowheads="1"/>
          </p:cNvSpPr>
          <p:nvPr/>
        </p:nvSpPr>
        <p:spPr bwMode="auto">
          <a:xfrm>
            <a:off x="0" y="3343275"/>
            <a:ext cx="9144000" cy="3078163"/>
          </a:xfrm>
          <a:prstGeom prst="rect">
            <a:avLst/>
          </a:prstGeom>
          <a:noFill/>
          <a:ln w="9525">
            <a:noFill/>
            <a:miter lim="800000"/>
            <a:headEnd/>
            <a:tailEnd/>
          </a:ln>
        </p:spPr>
        <p:txBody>
          <a:bodyPr>
            <a:spAutoFit/>
          </a:bodyPr>
          <a:lstStyle/>
          <a:p>
            <a:r>
              <a:rPr lang="en-US" b="1">
                <a:solidFill>
                  <a:srgbClr val="0000FF"/>
                </a:solidFill>
              </a:rPr>
              <a:t>Response: Structure and Governance 1 &amp; 2: </a:t>
            </a:r>
          </a:p>
          <a:p>
            <a:r>
              <a:rPr lang="en-US" b="1">
                <a:solidFill>
                  <a:srgbClr val="0000FF"/>
                </a:solidFill>
              </a:rPr>
              <a:t>		Top-Level Responsibilities, and Essential Business &amp; Core Activities</a:t>
            </a:r>
            <a:endParaRPr lang="en-US"/>
          </a:p>
          <a:p>
            <a:endParaRPr lang="en-US" sz="800"/>
          </a:p>
          <a:p>
            <a:r>
              <a:rPr lang="en-US"/>
              <a:t>Status: </a:t>
            </a:r>
            <a:r>
              <a:rPr lang="en-US" i="1"/>
              <a:t>Part 1 = complete. Part 2 = beginning</a:t>
            </a:r>
            <a:r>
              <a:rPr lang="en-US"/>
              <a:t>	</a:t>
            </a:r>
          </a:p>
          <a:p>
            <a:endParaRPr lang="en-US" sz="800"/>
          </a:p>
          <a:p>
            <a:r>
              <a:rPr lang="en-US" b="1">
                <a:solidFill>
                  <a:srgbClr val="0000FF"/>
                </a:solidFill>
              </a:rPr>
              <a:t>Timeline:</a:t>
            </a:r>
          </a:p>
          <a:p>
            <a:endParaRPr lang="en-US" sz="800"/>
          </a:p>
          <a:p>
            <a:r>
              <a:rPr lang="en-US"/>
              <a:t>White paper posted									-	September 2012</a:t>
            </a:r>
          </a:p>
          <a:p>
            <a:r>
              <a:rPr lang="en-US"/>
              <a:t>Team Leadership and initial members identified			-	SIT Tech 2012</a:t>
            </a:r>
          </a:p>
          <a:p>
            <a:r>
              <a:rPr lang="en-US"/>
              <a:t>Draft Options developed								-	Sep - Oct 2012</a:t>
            </a:r>
          </a:p>
          <a:p>
            <a:r>
              <a:rPr lang="en-US"/>
              <a:t>Preliminary draft options presented						-	Plenary 2012</a:t>
            </a:r>
          </a:p>
          <a:p>
            <a:r>
              <a:rPr lang="en-US" b="1" i="1">
                <a:solidFill>
                  <a:srgbClr val="0000FF"/>
                </a:solidFill>
              </a:rPr>
              <a:t>Options presented for selection / adoption			-	SIT-28</a:t>
            </a:r>
          </a:p>
          <a:p>
            <a:endParaRPr lang="en-US" sz="800" b="1">
              <a:solidFill>
                <a:srgbClr val="0000FF"/>
              </a:solidFill>
            </a:endParaRPr>
          </a:p>
        </p:txBody>
      </p:sp>
    </p:spTree>
  </p:cSld>
  <p:clrMapOvr>
    <a:masterClrMapping/>
  </p:clrMapOvr>
  <p:transition spd="slow"/>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338" name="Object 2"/>
          <p:cNvGraphicFramePr>
            <a:graphicFrameLocks noChangeAspect="1"/>
          </p:cNvGraphicFramePr>
          <p:nvPr/>
        </p:nvGraphicFramePr>
        <p:xfrm>
          <a:off x="0" y="1477963"/>
          <a:ext cx="9144000" cy="1692275"/>
        </p:xfrm>
        <a:graphic>
          <a:graphicData uri="http://schemas.openxmlformats.org/presentationml/2006/ole">
            <p:oleObj spid="_x0000_s14338" name="Document" r:id="rId4" imgW="16461498" imgH="3048426" progId="Word.Document.12">
              <p:link updateAutomatic="1"/>
            </p:oleObj>
          </a:graphicData>
        </a:graphic>
      </p:graphicFrame>
      <p:sp>
        <p:nvSpPr>
          <p:cNvPr id="14339" name="Rectangle 3"/>
          <p:cNvSpPr>
            <a:spLocks noChangeArrowheads="1"/>
          </p:cNvSpPr>
          <p:nvPr/>
        </p:nvSpPr>
        <p:spPr bwMode="auto">
          <a:xfrm>
            <a:off x="0" y="3006725"/>
            <a:ext cx="9144000" cy="3078163"/>
          </a:xfrm>
          <a:prstGeom prst="rect">
            <a:avLst/>
          </a:prstGeom>
          <a:noFill/>
          <a:ln w="9525">
            <a:noFill/>
            <a:miter lim="800000"/>
            <a:headEnd/>
            <a:tailEnd/>
          </a:ln>
        </p:spPr>
        <p:txBody>
          <a:bodyPr>
            <a:spAutoFit/>
          </a:bodyPr>
          <a:lstStyle/>
          <a:p>
            <a:r>
              <a:rPr lang="en-US" b="1">
                <a:solidFill>
                  <a:srgbClr val="0000FF"/>
                </a:solidFill>
              </a:rPr>
              <a:t>Response: Study on Options for a CEOS Decision-making Process</a:t>
            </a:r>
            <a:endParaRPr lang="en-US"/>
          </a:p>
          <a:p>
            <a:endParaRPr lang="en-US" sz="800"/>
          </a:p>
          <a:p>
            <a:r>
              <a:rPr lang="en-US"/>
              <a:t>Status: </a:t>
            </a:r>
            <a:r>
              <a:rPr lang="en-US" i="1"/>
              <a:t>Beginning</a:t>
            </a:r>
            <a:r>
              <a:rPr lang="en-US"/>
              <a:t>	</a:t>
            </a:r>
          </a:p>
          <a:p>
            <a:endParaRPr lang="en-US" sz="800"/>
          </a:p>
          <a:p>
            <a:r>
              <a:rPr lang="en-US" b="1">
                <a:solidFill>
                  <a:srgbClr val="0000FF"/>
                </a:solidFill>
              </a:rPr>
              <a:t>Timeline:</a:t>
            </a:r>
          </a:p>
          <a:p>
            <a:endParaRPr lang="en-US" sz="800"/>
          </a:p>
          <a:p>
            <a:r>
              <a:rPr lang="en-US"/>
              <a:t>White paper posted									-	September 2012</a:t>
            </a:r>
          </a:p>
          <a:p>
            <a:r>
              <a:rPr lang="en-US"/>
              <a:t>Team Leadership and initial members identified			-	SIT Tech 2012</a:t>
            </a:r>
          </a:p>
          <a:p>
            <a:r>
              <a:rPr lang="en-US"/>
              <a:t>Draft Options developed								-	Sep - Oct 2012</a:t>
            </a:r>
          </a:p>
          <a:p>
            <a:r>
              <a:rPr lang="en-US"/>
              <a:t>Preliminary draft options presented						-	Plenary 2012</a:t>
            </a:r>
          </a:p>
          <a:p>
            <a:r>
              <a:rPr lang="en-US" b="1" i="1">
                <a:solidFill>
                  <a:srgbClr val="0000FF"/>
                </a:solidFill>
              </a:rPr>
              <a:t>Options presented for selection / adoption			-	SIT-28</a:t>
            </a:r>
          </a:p>
          <a:p>
            <a:endParaRPr lang="en-US" sz="800" b="1">
              <a:solidFill>
                <a:srgbClr val="0000FF"/>
              </a:solidFill>
            </a:endParaRPr>
          </a:p>
          <a:p>
            <a:endParaRPr lang="en-US" i="1"/>
          </a:p>
        </p:txBody>
      </p:sp>
    </p:spTree>
  </p:cSld>
  <p:clrMapOvr>
    <a:masterClrMapping/>
  </p:clrMapOvr>
  <p:transition spd="slow"/>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93" y="79270"/>
            <a:ext cx="8229600" cy="1143000"/>
          </a:xfrm>
        </p:spPr>
        <p:txBody>
          <a:bodyPr/>
          <a:lstStyle/>
          <a:p>
            <a:pPr algn="l"/>
            <a:r>
              <a:rPr lang="en-US" sz="2800" dirty="0" smtClean="0"/>
              <a:t>10 SEPT WORKSHOP SESSION SUMMARY</a:t>
            </a:r>
            <a:br>
              <a:rPr lang="en-US" sz="2800" dirty="0" smtClean="0"/>
            </a:br>
            <a:endParaRPr lang="en-US" sz="2800" dirty="0"/>
          </a:p>
        </p:txBody>
      </p:sp>
      <p:sp>
        <p:nvSpPr>
          <p:cNvPr id="5" name="Content Placeholder 4"/>
          <p:cNvSpPr>
            <a:spLocks noGrp="1"/>
          </p:cNvSpPr>
          <p:nvPr>
            <p:ph idx="1"/>
          </p:nvPr>
        </p:nvSpPr>
        <p:spPr>
          <a:xfrm>
            <a:off x="4636" y="1472423"/>
            <a:ext cx="9139364" cy="5638800"/>
          </a:xfrm>
        </p:spPr>
        <p:txBody>
          <a:bodyPr/>
          <a:lstStyle/>
          <a:p>
            <a:r>
              <a:rPr lang="en-US" sz="2000" b="1" dirty="0" smtClean="0"/>
              <a:t>Working-level discussions, reports on key substantive topics</a:t>
            </a:r>
          </a:p>
          <a:p>
            <a:pPr lvl="1">
              <a:spcBef>
                <a:spcPts val="0"/>
              </a:spcBef>
              <a:buFont typeface="Arial" pitchFamily="34" charset="0"/>
              <a:buChar char="–"/>
            </a:pPr>
            <a:r>
              <a:rPr lang="en-US" sz="1900" b="0" dirty="0" smtClean="0"/>
              <a:t>Decision-making processes</a:t>
            </a:r>
          </a:p>
          <a:p>
            <a:pPr lvl="1">
              <a:spcBef>
                <a:spcPts val="0"/>
              </a:spcBef>
              <a:buFont typeface="Arial" pitchFamily="34" charset="0"/>
              <a:buChar char="–"/>
            </a:pPr>
            <a:r>
              <a:rPr lang="en-US" sz="1900" b="0" dirty="0" smtClean="0"/>
              <a:t>Organization, Roles and Responsibilities (2</a:t>
            </a:r>
            <a:r>
              <a:rPr lang="en-US" sz="1900" b="0" baseline="30000" dirty="0" smtClean="0"/>
              <a:t>nd</a:t>
            </a:r>
            <a:r>
              <a:rPr lang="en-US" sz="1900" b="0" dirty="0" smtClean="0"/>
              <a:t>-level)</a:t>
            </a:r>
          </a:p>
          <a:p>
            <a:pPr lvl="1">
              <a:spcBef>
                <a:spcPts val="0"/>
              </a:spcBef>
              <a:buFont typeface="Arial" pitchFamily="34" charset="0"/>
              <a:buChar char="–"/>
            </a:pPr>
            <a:r>
              <a:rPr lang="en-US" sz="1900" b="0" dirty="0" smtClean="0"/>
              <a:t>Meeting purpose/cadence/structure</a:t>
            </a:r>
            <a:endParaRPr lang="en-US" sz="2300" b="0" dirty="0" smtClean="0"/>
          </a:p>
          <a:p>
            <a:pPr>
              <a:spcBef>
                <a:spcPts val="1200"/>
              </a:spcBef>
            </a:pPr>
            <a:r>
              <a:rPr lang="en-US" sz="2000" b="1" dirty="0" smtClean="0"/>
              <a:t>Approach for further working-level developments  </a:t>
            </a:r>
            <a:r>
              <a:rPr lang="en-US" sz="2000" b="1" dirty="0" smtClean="0">
                <a:solidFill>
                  <a:schemeClr val="tx1"/>
                </a:solidFill>
              </a:rPr>
              <a:t>(REPORTS TO INFORM DOCUMENTS)</a:t>
            </a:r>
          </a:p>
          <a:p>
            <a:pPr lvl="1">
              <a:spcBef>
                <a:spcPts val="0"/>
              </a:spcBef>
              <a:buFont typeface="Arial" pitchFamily="34" charset="0"/>
              <a:buChar char="–"/>
            </a:pPr>
            <a:r>
              <a:rPr lang="en-US" sz="1900" b="0" dirty="0" smtClean="0"/>
              <a:t>2 co-chairs for each topic, initial committee volunteers</a:t>
            </a:r>
          </a:p>
          <a:p>
            <a:pPr lvl="1">
              <a:spcBef>
                <a:spcPts val="0"/>
              </a:spcBef>
              <a:buFont typeface="Arial" pitchFamily="34" charset="0"/>
              <a:buChar char="–"/>
            </a:pPr>
            <a:r>
              <a:rPr lang="en-US" sz="1900" b="0" dirty="0" smtClean="0"/>
              <a:t>Interim committee status at CEOS Plenary in Bangalore</a:t>
            </a:r>
          </a:p>
          <a:p>
            <a:pPr lvl="1">
              <a:spcBef>
                <a:spcPts val="0"/>
              </a:spcBef>
              <a:buFont typeface="Arial" pitchFamily="34" charset="0"/>
              <a:buChar char="–"/>
            </a:pPr>
            <a:r>
              <a:rPr lang="en-US" sz="1900" b="0" dirty="0" smtClean="0"/>
              <a:t>Discussions/workshop/reports at SIT Actions Meeting, Jan 2013; final discussions/submissions at SIT-28</a:t>
            </a:r>
          </a:p>
          <a:p>
            <a:pPr lvl="1">
              <a:spcBef>
                <a:spcPts val="0"/>
              </a:spcBef>
              <a:buFont typeface="Arial" pitchFamily="34" charset="0"/>
              <a:buChar char="–"/>
            </a:pPr>
            <a:r>
              <a:rPr lang="en-US" sz="1900" b="0" dirty="0" smtClean="0"/>
              <a:t>Consideration of additional workshops in association with CEOS meetings</a:t>
            </a:r>
          </a:p>
          <a:p>
            <a:pPr>
              <a:spcBef>
                <a:spcPts val="600"/>
              </a:spcBef>
            </a:pPr>
            <a:r>
              <a:rPr lang="en-US" sz="2000" b="1" dirty="0" smtClean="0"/>
              <a:t>Document Approaches</a:t>
            </a:r>
          </a:p>
          <a:p>
            <a:pPr lvl="1">
              <a:spcBef>
                <a:spcPts val="0"/>
              </a:spcBef>
            </a:pPr>
            <a:r>
              <a:rPr lang="en-US" sz="1800" b="0" dirty="0" smtClean="0"/>
              <a:t>SIT-led steering group for each document</a:t>
            </a:r>
          </a:p>
          <a:p>
            <a:pPr lvl="1">
              <a:spcBef>
                <a:spcPts val="0"/>
              </a:spcBef>
            </a:pPr>
            <a:r>
              <a:rPr lang="en-US" sz="1800" b="0" dirty="0" smtClean="0">
                <a:solidFill>
                  <a:srgbClr val="FF0000"/>
                </a:solidFill>
              </a:rPr>
              <a:t>Informed by reports, </a:t>
            </a:r>
            <a:r>
              <a:rPr lang="en-US" sz="1800" dirty="0" smtClean="0">
                <a:solidFill>
                  <a:srgbClr val="FF0000"/>
                </a:solidFill>
              </a:rPr>
              <a:t>Plenary-level discussions </a:t>
            </a:r>
            <a:r>
              <a:rPr lang="en-US" sz="1800" b="0" dirty="0" smtClean="0">
                <a:solidFill>
                  <a:srgbClr val="FF0000"/>
                </a:solidFill>
              </a:rPr>
              <a:t>(not necessarily only held at CEOS Plenary)</a:t>
            </a:r>
          </a:p>
          <a:p>
            <a:pPr lvl="1">
              <a:spcBef>
                <a:spcPts val="0"/>
              </a:spcBef>
            </a:pPr>
            <a:r>
              <a:rPr lang="en-US" sz="1800" b="0" dirty="0" smtClean="0"/>
              <a:t>Professional writer (no content decisions, organizational/copy-editing skills)</a:t>
            </a:r>
          </a:p>
          <a:p>
            <a:pPr lvl="1">
              <a:spcBef>
                <a:spcPts val="0"/>
              </a:spcBef>
            </a:pPr>
            <a:r>
              <a:rPr lang="en-US" sz="1800" b="0" dirty="0" smtClean="0">
                <a:solidFill>
                  <a:srgbClr val="FF0000"/>
                </a:solidFill>
              </a:rPr>
              <a:t>Complete in time for broad dissemination before, and adoption at, 2013 Plenary</a:t>
            </a:r>
          </a:p>
          <a:p>
            <a:pPr lvl="1"/>
            <a:endParaRPr lang="en-US" sz="2000" b="0" dirty="0" smtClean="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8353" y="170610"/>
            <a:ext cx="5443268" cy="524581"/>
          </a:xfrm>
        </p:spPr>
        <p:txBody>
          <a:bodyPr/>
          <a:lstStyle/>
          <a:p>
            <a:pPr algn="l"/>
            <a:r>
              <a:rPr lang="en-US" sz="4000" dirty="0" smtClean="0"/>
              <a:t/>
            </a:r>
            <a:br>
              <a:rPr lang="en-US" sz="4000" dirty="0" smtClean="0"/>
            </a:br>
            <a:r>
              <a:rPr lang="en-US" sz="4000" dirty="0" smtClean="0"/>
              <a:t/>
            </a:r>
            <a:br>
              <a:rPr lang="en-US" sz="4000" dirty="0" smtClean="0"/>
            </a:br>
            <a:r>
              <a:rPr lang="en-US" sz="4000" dirty="0" smtClean="0"/>
              <a:t>Overview - Principles</a:t>
            </a:r>
            <a:r>
              <a:rPr lang="en-US" dirty="0" smtClean="0"/>
              <a:t/>
            </a:r>
            <a:br>
              <a:rPr lang="en-US" dirty="0" smtClean="0"/>
            </a:br>
            <a:r>
              <a:rPr lang="en-US" dirty="0" smtClean="0"/>
              <a:t/>
            </a:r>
            <a:br>
              <a:rPr lang="en-US" dirty="0" smtClean="0"/>
            </a:br>
            <a:endParaRPr lang="en-US" dirty="0"/>
          </a:p>
        </p:txBody>
      </p:sp>
      <p:sp>
        <p:nvSpPr>
          <p:cNvPr id="5" name="Content Placeholder 4"/>
          <p:cNvSpPr>
            <a:spLocks noGrp="1"/>
          </p:cNvSpPr>
          <p:nvPr>
            <p:ph idx="1"/>
          </p:nvPr>
        </p:nvSpPr>
        <p:spPr>
          <a:xfrm>
            <a:off x="457200" y="1561338"/>
            <a:ext cx="8229600" cy="5638800"/>
          </a:xfrm>
        </p:spPr>
        <p:txBody>
          <a:bodyPr/>
          <a:lstStyle/>
          <a:p>
            <a:r>
              <a:rPr lang="en-US" sz="2000" b="1" dirty="0" smtClean="0"/>
              <a:t>CEOS continues to be a </a:t>
            </a:r>
            <a:r>
              <a:rPr lang="en-US" sz="2000" b="1" i="1" dirty="0" smtClean="0"/>
              <a:t>productive</a:t>
            </a:r>
            <a:r>
              <a:rPr lang="en-US" sz="2000" b="1" dirty="0" smtClean="0"/>
              <a:t>, </a:t>
            </a:r>
            <a:r>
              <a:rPr lang="en-US" sz="2000" b="1" i="1" dirty="0" smtClean="0"/>
              <a:t>active,</a:t>
            </a:r>
            <a:r>
              <a:rPr lang="en-US" sz="2000" b="1" dirty="0" smtClean="0"/>
              <a:t> </a:t>
            </a:r>
            <a:r>
              <a:rPr lang="en-US" sz="2000" b="1" i="1" dirty="0" smtClean="0"/>
              <a:t>important</a:t>
            </a:r>
            <a:r>
              <a:rPr lang="en-US" sz="2000" b="1" dirty="0" smtClean="0"/>
              <a:t>, and </a:t>
            </a:r>
            <a:r>
              <a:rPr lang="en-US" sz="2000" b="1" i="1" dirty="0" smtClean="0"/>
              <a:t>strong</a:t>
            </a:r>
            <a:r>
              <a:rPr lang="en-US" sz="2000" b="1" dirty="0" smtClean="0"/>
              <a:t> organization</a:t>
            </a:r>
            <a:endParaRPr lang="en-US" sz="2000" dirty="0" smtClean="0">
              <a:solidFill>
                <a:srgbClr val="0000FF"/>
              </a:solidFill>
            </a:endParaRPr>
          </a:p>
          <a:p>
            <a:endParaRPr lang="en-US" sz="1800" b="1" dirty="0" smtClean="0"/>
          </a:p>
          <a:p>
            <a:r>
              <a:rPr lang="en-US" sz="2000" b="1" dirty="0" smtClean="0"/>
              <a:t>CEOS’s ongoing and substantive coordination, scientific, and applications-/user-focused </a:t>
            </a:r>
            <a:r>
              <a:rPr lang="en-US" sz="2000" b="1" i="1" dirty="0" smtClean="0">
                <a:solidFill>
                  <a:srgbClr val="FF0000"/>
                </a:solidFill>
              </a:rPr>
              <a:t>activities will not be curtailed as we address Self-Study recommendations</a:t>
            </a:r>
            <a:endParaRPr lang="en-US" sz="2000" i="1" dirty="0" smtClean="0">
              <a:solidFill>
                <a:srgbClr val="FF0000"/>
              </a:solidFill>
            </a:endParaRPr>
          </a:p>
          <a:p>
            <a:endParaRPr lang="en-US" sz="1800" b="1" dirty="0" smtClean="0"/>
          </a:p>
          <a:p>
            <a:r>
              <a:rPr lang="en-US" sz="2000" b="1" i="1" dirty="0" smtClean="0">
                <a:solidFill>
                  <a:srgbClr val="FF0000"/>
                </a:solidFill>
              </a:rPr>
              <a:t>All proposed </a:t>
            </a:r>
            <a:r>
              <a:rPr lang="en-US" sz="2000" b="1" i="1" u="sng" dirty="0" smtClean="0">
                <a:solidFill>
                  <a:srgbClr val="FF0000"/>
                </a:solidFill>
              </a:rPr>
              <a:t>organizational and governance changes </a:t>
            </a:r>
            <a:r>
              <a:rPr lang="en-US" sz="2000" b="1" i="1" dirty="0" smtClean="0">
                <a:solidFill>
                  <a:srgbClr val="FF0000"/>
                </a:solidFill>
              </a:rPr>
              <a:t>will be placed before the existing CEOS Plenary for concurrence</a:t>
            </a:r>
          </a:p>
          <a:p>
            <a:endParaRPr lang="en-US" sz="1800" b="1" dirty="0" smtClean="0"/>
          </a:p>
          <a:p>
            <a:r>
              <a:rPr lang="en-US" sz="2000" b="1" dirty="0" smtClean="0"/>
              <a:t>The organizational and process changes arising from the Self-Study will be accomplished by </a:t>
            </a:r>
            <a:r>
              <a:rPr lang="en-US" sz="2000" b="1" dirty="0" smtClean="0">
                <a:solidFill>
                  <a:srgbClr val="FF0000"/>
                </a:solidFill>
              </a:rPr>
              <a:t>November, 2013 </a:t>
            </a:r>
          </a:p>
          <a:p>
            <a:pPr lvl="1">
              <a:buFont typeface="Arial" pitchFamily="34" charset="0"/>
              <a:buChar char="–"/>
            </a:pPr>
            <a:r>
              <a:rPr lang="en-US" sz="1600" b="1" dirty="0" smtClean="0"/>
              <a:t> CEOS leadership positions filled in the interim will be based on the present organization/process, with re-evaluation by the incumbents upon CEOS Plenary adoption of any governance changes</a:t>
            </a:r>
          </a:p>
          <a:p>
            <a:pPr lvl="1"/>
            <a:endParaRPr lang="en-US" sz="2400" dirty="0" smtClean="0"/>
          </a:p>
          <a:p>
            <a:pPr lvl="1"/>
            <a:endParaRPr lang="en-US" sz="2400" dirty="0" smtClean="0"/>
          </a:p>
          <a:p>
            <a:pPr lvl="1"/>
            <a:endParaRPr lang="en-US" sz="2400" dirty="0" smtClean="0"/>
          </a:p>
          <a:p>
            <a:pPr lvl="1"/>
            <a:endParaRPr lang="en-US" dirty="0" smtClean="0"/>
          </a:p>
          <a:p>
            <a:pPr lvl="1"/>
            <a:endParaRPr lang="en-US" dirty="0" smtClean="0"/>
          </a:p>
          <a:p>
            <a:pPr lvl="1"/>
            <a:endParaRPr lang="en-US"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980728"/>
          </a:xfrm>
        </p:spPr>
        <p:txBody>
          <a:bodyPr/>
          <a:lstStyle/>
          <a:p>
            <a:pPr algn="l"/>
            <a:r>
              <a:rPr lang="en-US" sz="2400" dirty="0" smtClean="0"/>
              <a:t>Lucca Plenary and La Jolla SIT-27:</a:t>
            </a:r>
            <a:br>
              <a:rPr lang="en-US" sz="2400" dirty="0" smtClean="0"/>
            </a:br>
            <a:r>
              <a:rPr lang="en-US" sz="2400" dirty="0" smtClean="0"/>
              <a:t>Producing 3 New Guiding Documents</a:t>
            </a:r>
            <a:endParaRPr lang="en-US" sz="2400" dirty="0"/>
          </a:p>
        </p:txBody>
      </p:sp>
      <p:sp>
        <p:nvSpPr>
          <p:cNvPr id="5" name="Content Placeholder 4"/>
          <p:cNvSpPr>
            <a:spLocks noGrp="1"/>
          </p:cNvSpPr>
          <p:nvPr>
            <p:ph idx="1"/>
          </p:nvPr>
        </p:nvSpPr>
        <p:spPr>
          <a:xfrm>
            <a:off x="349696" y="1007389"/>
            <a:ext cx="8686800" cy="6165304"/>
          </a:xfrm>
        </p:spPr>
        <p:txBody>
          <a:bodyPr/>
          <a:lstStyle/>
          <a:p>
            <a:pPr lvl="1">
              <a:buNone/>
            </a:pPr>
            <a:endParaRPr lang="en-US" sz="1800" b="1" dirty="0" smtClean="0"/>
          </a:p>
          <a:p>
            <a:r>
              <a:rPr lang="en-US" sz="2300" b="1" dirty="0" smtClean="0"/>
              <a:t>Strategic Guidance Document (10-12 year longevity)</a:t>
            </a:r>
          </a:p>
          <a:p>
            <a:pPr lvl="1"/>
            <a:r>
              <a:rPr lang="en-US" sz="1800" b="1" dirty="0" smtClean="0"/>
              <a:t>Compilation of Top-Level Objectives and CEOS Principles</a:t>
            </a:r>
          </a:p>
          <a:p>
            <a:pPr lvl="1"/>
            <a:r>
              <a:rPr lang="en-US" sz="1800" b="1" dirty="0" smtClean="0"/>
              <a:t>Informed by Essential Questions activity (Pat J-J leading)</a:t>
            </a:r>
          </a:p>
          <a:p>
            <a:pPr lvl="1"/>
            <a:r>
              <a:rPr lang="en-US" sz="1800" b="1" dirty="0" smtClean="0"/>
              <a:t>(SIT Chair responsibility)</a:t>
            </a:r>
          </a:p>
          <a:p>
            <a:r>
              <a:rPr lang="en-US" sz="2300" b="1" dirty="0" smtClean="0"/>
              <a:t>CEOS Governance and Processes (5-7 year longevity)</a:t>
            </a:r>
          </a:p>
          <a:p>
            <a:pPr lvl="1"/>
            <a:r>
              <a:rPr lang="en-US" sz="1800" b="1" dirty="0" smtClean="0"/>
              <a:t>Governance, mapping organizational responsibilities to CEOS activity classes</a:t>
            </a:r>
          </a:p>
          <a:p>
            <a:pPr lvl="1"/>
            <a:r>
              <a:rPr lang="en-US" sz="1800" b="1" dirty="0" smtClean="0"/>
              <a:t>Processes and responsibilities for setting priorities</a:t>
            </a:r>
          </a:p>
          <a:p>
            <a:pPr lvl="1"/>
            <a:r>
              <a:rPr lang="en-US" sz="1800" b="1" dirty="0" smtClean="0"/>
              <a:t>Processes for approving new initiatives</a:t>
            </a:r>
          </a:p>
          <a:p>
            <a:pPr lvl="1"/>
            <a:r>
              <a:rPr lang="en-US" sz="1800" b="1" dirty="0" smtClean="0"/>
              <a:t>(SIT Chair responsibility)</a:t>
            </a:r>
          </a:p>
          <a:p>
            <a:r>
              <a:rPr lang="en-US" sz="2300" b="1" dirty="0" smtClean="0"/>
              <a:t>Work Plan (3-year longevity, updated annually)</a:t>
            </a:r>
          </a:p>
          <a:p>
            <a:pPr lvl="1"/>
            <a:r>
              <a:rPr lang="en-US" sz="1800" b="1" dirty="0" smtClean="0"/>
              <a:t>Main focus on substantive coordination, science,  and user-benefit activities</a:t>
            </a:r>
          </a:p>
          <a:p>
            <a:pPr lvl="1"/>
            <a:r>
              <a:rPr lang="en-US" sz="1800" b="1" dirty="0" smtClean="0"/>
              <a:t>May also include strategic and organizational studies</a:t>
            </a:r>
          </a:p>
          <a:p>
            <a:pPr lvl="1"/>
            <a:r>
              <a:rPr lang="en-US" sz="1800" b="1" dirty="0" smtClean="0"/>
              <a:t>Annual evaluation of progress presented at Plenary</a:t>
            </a:r>
          </a:p>
          <a:p>
            <a:pPr lvl="1"/>
            <a:r>
              <a:rPr lang="en-US" sz="1800" b="1" dirty="0" smtClean="0">
                <a:solidFill>
                  <a:srgbClr val="0070C0"/>
                </a:solidFill>
              </a:rPr>
              <a:t>(SIT Chair responsibility “delegated” to CEO/DCEO)</a:t>
            </a:r>
          </a:p>
          <a:p>
            <a:pPr lvl="1">
              <a:buNone/>
            </a:pPr>
            <a:endParaRPr lang="en-US" sz="1800" b="1" dirty="0" smtClean="0"/>
          </a:p>
          <a:p>
            <a:pPr lvl="1"/>
            <a:endParaRPr lang="en-US" sz="1900" b="1" dirty="0" smtClean="0"/>
          </a:p>
          <a:p>
            <a:pPr lvl="1"/>
            <a:endParaRPr lang="en-US" sz="2000" dirty="0" smtClean="0"/>
          </a:p>
          <a:p>
            <a:pPr lvl="1"/>
            <a:endParaRPr lang="en-US" sz="2400" dirty="0" smtClean="0"/>
          </a:p>
          <a:p>
            <a:pPr lvl="1"/>
            <a:endParaRPr lang="en-US" dirty="0" smtClean="0"/>
          </a:p>
          <a:p>
            <a:pPr lvl="1"/>
            <a:endParaRPr lang="en-US" dirty="0" smtClean="0"/>
          </a:p>
          <a:p>
            <a:pPr lvl="1"/>
            <a:endParaRPr lang="en-US" dirty="0"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29500" y="-175288"/>
            <a:ext cx="8229600" cy="1143001"/>
          </a:xfrm>
        </p:spPr>
        <p:txBody>
          <a:bodyPr/>
          <a:lstStyle/>
          <a:p>
            <a:pPr algn="l"/>
            <a:r>
              <a:rPr lang="en-US" dirty="0" smtClean="0"/>
              <a:t>Organizational Functions Report</a:t>
            </a:r>
            <a:endParaRPr lang="en-US" dirty="0"/>
          </a:p>
        </p:txBody>
      </p:sp>
      <p:sp>
        <p:nvSpPr>
          <p:cNvPr id="2052" name="Rectangle 4"/>
          <p:cNvSpPr>
            <a:spLocks noChangeArrowheads="1"/>
          </p:cNvSpPr>
          <p:nvPr/>
        </p:nvSpPr>
        <p:spPr bwMode="auto">
          <a:xfrm>
            <a:off x="-36512" y="1397094"/>
            <a:ext cx="9180512" cy="1815882"/>
          </a:xfrm>
          <a:prstGeom prst="rect">
            <a:avLst/>
          </a:prstGeom>
          <a:solidFill>
            <a:schemeClr val="bg1"/>
          </a:solid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ea typeface="Cambria" pitchFamily="18" charset="0"/>
                <a:cs typeface="Times New Roman" pitchFamily="18" charset="0"/>
              </a:rPr>
              <a:t>   CEOS Self-Study: Key Recommendations</a:t>
            </a:r>
            <a:r>
              <a:rPr kumimoji="0" lang="en-US" sz="2000" b="1" i="0" u="none" strike="noStrike" cap="none" normalizeH="0" dirty="0" smtClean="0">
                <a:ln>
                  <a:noFill/>
                </a:ln>
                <a:solidFill>
                  <a:schemeClr val="tx1"/>
                </a:solidFill>
                <a:effectLst/>
                <a:latin typeface="Times New Roman" pitchFamily="18" charset="0"/>
                <a:ea typeface="Cambria" pitchFamily="18" charset="0"/>
                <a:cs typeface="Times New Roman" pitchFamily="18" charset="0"/>
              </a:rPr>
              <a:t> </a:t>
            </a:r>
            <a:r>
              <a:rPr kumimoji="0" lang="en-US" sz="2000" b="1" i="0" u="none" strike="noStrike" cap="none" normalizeH="0" baseline="0" dirty="0" smtClean="0">
                <a:ln>
                  <a:noFill/>
                </a:ln>
                <a:solidFill>
                  <a:schemeClr val="tx1"/>
                </a:solidFill>
                <a:effectLst/>
                <a:latin typeface="Times New Roman" pitchFamily="18" charset="0"/>
                <a:ea typeface="Cambria" pitchFamily="18" charset="0"/>
                <a:cs typeface="Times New Roman" pitchFamily="18" charset="0"/>
              </a:rPr>
              <a:t>on Organizational Functions</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1" u="none" strike="noStrike" cap="none" normalizeH="0" baseline="0" dirty="0" smtClean="0">
                <a:ln>
                  <a:noFill/>
                </a:ln>
                <a:solidFill>
                  <a:schemeClr val="tx1"/>
                </a:solidFill>
                <a:effectLst/>
                <a:latin typeface="Cambria"/>
                <a:ea typeface="Cambria" pitchFamily="18" charset="0"/>
                <a:cs typeface="Times New Roman" pitchFamily="18" charset="0"/>
              </a:rPr>
              <a:t>   “</a:t>
            </a:r>
            <a:r>
              <a:rPr kumimoji="0" lang="en-US" sz="2000" b="0" i="1" u="none" strike="noStrike" cap="none" normalizeH="0" baseline="0" dirty="0" smtClean="0">
                <a:ln>
                  <a:noFill/>
                </a:ln>
                <a:solidFill>
                  <a:schemeClr val="tx1"/>
                </a:solidFill>
                <a:effectLst/>
                <a:latin typeface="Times New Roman" pitchFamily="18" charset="0"/>
                <a:ea typeface="Cambria" pitchFamily="18" charset="0"/>
                <a:cs typeface="Times New Roman" pitchFamily="18" charset="0"/>
              </a:rPr>
              <a:t>Articulate the organizational functions and relationships that CEOS needs in order to </a:t>
            </a:r>
          </a:p>
          <a:p>
            <a:pPr marL="0" marR="0" lvl="0" indent="0" algn="l" defTabSz="914400" rtl="0" eaLnBrk="0" fontAlgn="base" latinLnBrk="0" hangingPunct="0">
              <a:lnSpc>
                <a:spcPct val="100000"/>
              </a:lnSpc>
              <a:spcBef>
                <a:spcPct val="0"/>
              </a:spcBef>
              <a:spcAft>
                <a:spcPct val="0"/>
              </a:spcAft>
              <a:buClrTx/>
              <a:buSzTx/>
              <a:buFontTx/>
              <a:buNone/>
              <a:tabLst/>
            </a:pPr>
            <a:r>
              <a:rPr lang="en-US" sz="2000" i="1" dirty="0" smtClean="0">
                <a:latin typeface="Times New Roman" pitchFamily="18" charset="0"/>
                <a:ea typeface="Cambria" pitchFamily="18" charset="0"/>
                <a:cs typeface="Times New Roman" pitchFamily="18" charset="0"/>
              </a:rPr>
              <a:t>   </a:t>
            </a:r>
            <a:r>
              <a:rPr kumimoji="0" lang="en-US" sz="2000" b="0" i="1" u="none" strike="noStrike" cap="none" normalizeH="0" baseline="0" dirty="0" smtClean="0">
                <a:ln>
                  <a:noFill/>
                </a:ln>
                <a:solidFill>
                  <a:schemeClr val="tx1"/>
                </a:solidFill>
                <a:effectLst/>
                <a:latin typeface="Times New Roman" pitchFamily="18" charset="0"/>
                <a:ea typeface="Cambria" pitchFamily="18" charset="0"/>
                <a:cs typeface="Times New Roman" pitchFamily="18" charset="0"/>
              </a:rPr>
              <a:t>perform and sustain its work, and consider whether modification of the leadership </a:t>
            </a:r>
          </a:p>
          <a:p>
            <a:pPr marL="0" marR="0" lvl="0" indent="0" algn="l" defTabSz="914400" rtl="0" eaLnBrk="0" fontAlgn="base" latinLnBrk="0" hangingPunct="0">
              <a:lnSpc>
                <a:spcPct val="100000"/>
              </a:lnSpc>
              <a:spcBef>
                <a:spcPct val="0"/>
              </a:spcBef>
              <a:spcAft>
                <a:spcPct val="0"/>
              </a:spcAft>
              <a:buClrTx/>
              <a:buSzTx/>
              <a:buFontTx/>
              <a:buNone/>
              <a:tabLst/>
            </a:pPr>
            <a:r>
              <a:rPr lang="en-US" sz="2000" i="1" dirty="0" smtClean="0">
                <a:latin typeface="Times New Roman" pitchFamily="18" charset="0"/>
                <a:ea typeface="Cambria" pitchFamily="18" charset="0"/>
                <a:cs typeface="Times New Roman" pitchFamily="18" charset="0"/>
              </a:rPr>
              <a:t>   </a:t>
            </a:r>
            <a:r>
              <a:rPr kumimoji="0" lang="en-US" sz="2000" b="0" i="1" u="none" strike="noStrike" cap="none" normalizeH="0" baseline="0" dirty="0" smtClean="0">
                <a:ln>
                  <a:noFill/>
                </a:ln>
                <a:solidFill>
                  <a:schemeClr val="tx1"/>
                </a:solidFill>
                <a:effectLst/>
                <a:latin typeface="Times New Roman" pitchFamily="18" charset="0"/>
                <a:ea typeface="Cambria" pitchFamily="18" charset="0"/>
                <a:cs typeface="Times New Roman" pitchFamily="18" charset="0"/>
              </a:rPr>
              <a:t>structure and organizational elements is needed to support these functions. Clarify </a:t>
            </a:r>
          </a:p>
          <a:p>
            <a:pPr marL="0" marR="0" lvl="0" indent="0" algn="l" defTabSz="914400" rtl="0" eaLnBrk="0" fontAlgn="base" latinLnBrk="0" hangingPunct="0">
              <a:lnSpc>
                <a:spcPct val="100000"/>
              </a:lnSpc>
              <a:spcBef>
                <a:spcPct val="0"/>
              </a:spcBef>
              <a:spcAft>
                <a:spcPct val="0"/>
              </a:spcAft>
              <a:buClrTx/>
              <a:buSzTx/>
              <a:buFontTx/>
              <a:buNone/>
              <a:tabLst/>
            </a:pPr>
            <a:r>
              <a:rPr lang="en-US" sz="2000" i="1" dirty="0" smtClean="0">
                <a:latin typeface="Times New Roman" pitchFamily="18" charset="0"/>
                <a:ea typeface="Cambria" pitchFamily="18" charset="0"/>
                <a:cs typeface="Times New Roman" pitchFamily="18" charset="0"/>
              </a:rPr>
              <a:t>   </a:t>
            </a:r>
            <a:r>
              <a:rPr kumimoji="0" lang="en-US" sz="2000" b="0" i="1" u="none" strike="noStrike" cap="none" normalizeH="0" baseline="0" dirty="0" smtClean="0">
                <a:ln>
                  <a:noFill/>
                </a:ln>
                <a:solidFill>
                  <a:schemeClr val="tx1"/>
                </a:solidFill>
                <a:effectLst/>
                <a:latin typeface="Times New Roman" pitchFamily="18" charset="0"/>
                <a:ea typeface="Cambria" pitchFamily="18" charset="0"/>
                <a:cs typeface="Times New Roman" pitchFamily="18" charset="0"/>
              </a:rPr>
              <a:t>roles and responsibilities for CEOS Leadership at all levels.</a:t>
            </a:r>
            <a:r>
              <a:rPr kumimoji="0" lang="en-US" sz="2000" b="0" i="1" u="none" strike="noStrike" cap="none" normalizeH="0" baseline="0" dirty="0" smtClean="0">
                <a:ln>
                  <a:noFill/>
                </a:ln>
                <a:solidFill>
                  <a:schemeClr val="tx1"/>
                </a:solidFill>
                <a:effectLst/>
                <a:latin typeface="Cambria"/>
                <a:ea typeface="Cambria" pitchFamily="18" charset="0"/>
                <a:cs typeface="Times New Roman" pitchFamily="18" charset="0"/>
              </a:rPr>
              <a:t>”</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53" name="Rectangle 5"/>
          <p:cNvSpPr>
            <a:spLocks noChangeArrowheads="1"/>
          </p:cNvSpPr>
          <p:nvPr/>
        </p:nvSpPr>
        <p:spPr bwMode="auto">
          <a:xfrm>
            <a:off x="1" y="3499841"/>
            <a:ext cx="9144000" cy="2769989"/>
          </a:xfrm>
          <a:prstGeom prst="rect">
            <a:avLst/>
          </a:prstGeom>
          <a:solidFill>
            <a:schemeClr val="bg1"/>
          </a:solid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ea typeface="Cambria" pitchFamily="18" charset="0"/>
                <a:cs typeface="Times New Roman" pitchFamily="18" charset="0"/>
              </a:rPr>
              <a:t>   Charge:</a:t>
            </a:r>
            <a:r>
              <a:rPr kumimoji="0" lang="en-US" sz="2000" b="1" i="0" u="none" strike="noStrike" cap="none" normalizeH="0" dirty="0" smtClean="0">
                <a:ln>
                  <a:noFill/>
                </a:ln>
                <a:solidFill>
                  <a:schemeClr val="tx1"/>
                </a:solidFill>
                <a:effectLst/>
                <a:latin typeface="Times New Roman" pitchFamily="18" charset="0"/>
                <a:ea typeface="Cambria" pitchFamily="18" charset="0"/>
                <a:cs typeface="Times New Roman" pitchFamily="18" charset="0"/>
              </a:rPr>
              <a:t>  </a:t>
            </a:r>
            <a:r>
              <a:rPr kumimoji="0" lang="en-US" sz="2000" b="1" i="0" u="none" strike="noStrike" cap="none" normalizeH="0" baseline="0" dirty="0" smtClean="0">
                <a:ln>
                  <a:noFill/>
                </a:ln>
                <a:solidFill>
                  <a:schemeClr val="tx1"/>
                </a:solidFill>
                <a:effectLst/>
                <a:latin typeface="Times New Roman" pitchFamily="18" charset="0"/>
                <a:ea typeface="Cambria" pitchFamily="18" charset="0"/>
                <a:cs typeface="Times New Roman" pitchFamily="18" charset="0"/>
              </a:rPr>
              <a:t>CEOS Essential Business/Core Activities:</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1" u="none" strike="noStrike" cap="none" normalizeH="0" baseline="0" dirty="0" smtClean="0">
                <a:ln>
                  <a:noFill/>
                </a:ln>
                <a:solidFill>
                  <a:schemeClr val="tx1"/>
                </a:solidFill>
                <a:effectLst/>
                <a:latin typeface="Cambria" pitchFamily="18" charset="0"/>
                <a:ea typeface="Cambria" pitchFamily="18" charset="0"/>
                <a:cs typeface="Times New Roman" pitchFamily="18" charset="0"/>
              </a:rPr>
              <a:t>   </a:t>
            </a:r>
            <a:r>
              <a:rPr lang="en-US" sz="2000" i="1" dirty="0" smtClean="0">
                <a:latin typeface="Cambria" pitchFamily="18" charset="0"/>
                <a:ea typeface="Cambria" pitchFamily="18" charset="0"/>
                <a:cs typeface="Times New Roman" pitchFamily="18" charset="0"/>
              </a:rPr>
              <a:t>I</a:t>
            </a:r>
            <a:r>
              <a:rPr kumimoji="0" lang="en-US" sz="2000" b="0" i="1" u="none" strike="noStrike" cap="none" normalizeH="0" baseline="0" dirty="0" smtClean="0">
                <a:ln>
                  <a:noFill/>
                </a:ln>
                <a:solidFill>
                  <a:schemeClr val="tx1"/>
                </a:solidFill>
                <a:effectLst/>
                <a:latin typeface="Cambria" pitchFamily="18" charset="0"/>
                <a:ea typeface="Cambria" pitchFamily="18" charset="0"/>
                <a:cs typeface="Times New Roman" pitchFamily="18" charset="0"/>
              </a:rPr>
              <a:t>dentify the main responsibilities of the CEO, DCEO, SEO, Working Groups, Virtual </a:t>
            </a:r>
          </a:p>
          <a:p>
            <a:pPr marL="0" marR="0" lvl="0" indent="0" algn="l" defTabSz="914400" rtl="0" eaLnBrk="0" fontAlgn="base" latinLnBrk="0" hangingPunct="0">
              <a:lnSpc>
                <a:spcPct val="100000"/>
              </a:lnSpc>
              <a:spcBef>
                <a:spcPct val="0"/>
              </a:spcBef>
              <a:spcAft>
                <a:spcPct val="0"/>
              </a:spcAft>
              <a:buClrTx/>
              <a:buSzTx/>
              <a:buFontTx/>
              <a:buNone/>
              <a:tabLst/>
            </a:pPr>
            <a:r>
              <a:rPr lang="en-US" sz="2000" i="1" dirty="0" smtClean="0">
                <a:latin typeface="Cambria" pitchFamily="18" charset="0"/>
                <a:ea typeface="Cambria" pitchFamily="18" charset="0"/>
                <a:cs typeface="Times New Roman" pitchFamily="18" charset="0"/>
              </a:rPr>
              <a:t>   </a:t>
            </a:r>
            <a:r>
              <a:rPr kumimoji="0" lang="en-US" sz="2000" b="0" i="1" u="none" strike="noStrike" cap="none" normalizeH="0" baseline="0" dirty="0" smtClean="0">
                <a:ln>
                  <a:noFill/>
                </a:ln>
                <a:solidFill>
                  <a:schemeClr val="tx1"/>
                </a:solidFill>
                <a:effectLst/>
                <a:latin typeface="Cambria" pitchFamily="18" charset="0"/>
                <a:ea typeface="Cambria" pitchFamily="18" charset="0"/>
                <a:cs typeface="Times New Roman" pitchFamily="18" charset="0"/>
              </a:rPr>
              <a:t>Constellations, and SBA Coordinators, using the information gathered in the CEOS    </a:t>
            </a:r>
          </a:p>
          <a:p>
            <a:pPr marL="0" marR="0" lvl="0" indent="0" algn="l" defTabSz="914400" rtl="0" eaLnBrk="0" fontAlgn="base" latinLnBrk="0" hangingPunct="0">
              <a:lnSpc>
                <a:spcPct val="100000"/>
              </a:lnSpc>
              <a:spcBef>
                <a:spcPct val="0"/>
              </a:spcBef>
              <a:spcAft>
                <a:spcPct val="0"/>
              </a:spcAft>
              <a:buClrTx/>
              <a:buSzTx/>
              <a:buFontTx/>
              <a:buNone/>
              <a:tabLst/>
            </a:pPr>
            <a:r>
              <a:rPr lang="en-US" sz="2000" i="1" dirty="0" smtClean="0">
                <a:latin typeface="Cambria" pitchFamily="18" charset="0"/>
                <a:ea typeface="Cambria" pitchFamily="18" charset="0"/>
                <a:cs typeface="Times New Roman" pitchFamily="18" charset="0"/>
              </a:rPr>
              <a:t>   </a:t>
            </a:r>
            <a:r>
              <a:rPr kumimoji="0" lang="en-US" sz="2000" b="0" i="1" u="none" strike="noStrike" cap="none" normalizeH="0" baseline="0" dirty="0" smtClean="0">
                <a:ln>
                  <a:noFill/>
                </a:ln>
                <a:solidFill>
                  <a:schemeClr val="tx1"/>
                </a:solidFill>
                <a:effectLst/>
                <a:latin typeface="Cambria" pitchFamily="18" charset="0"/>
                <a:ea typeface="Cambria" pitchFamily="18" charset="0"/>
                <a:cs typeface="Times New Roman" pitchFamily="18" charset="0"/>
              </a:rPr>
              <a:t>Self-Study and Annexes, and to highlight areas where responsibility is </a:t>
            </a:r>
          </a:p>
          <a:p>
            <a:pPr marL="0" marR="0" lvl="0" indent="0" algn="l" defTabSz="914400" rtl="0" eaLnBrk="0" fontAlgn="base" latinLnBrk="0" hangingPunct="0">
              <a:lnSpc>
                <a:spcPct val="100000"/>
              </a:lnSpc>
              <a:spcBef>
                <a:spcPct val="0"/>
              </a:spcBef>
              <a:spcAft>
                <a:spcPct val="0"/>
              </a:spcAft>
              <a:buClrTx/>
              <a:buSzTx/>
              <a:buFontTx/>
              <a:buNone/>
              <a:tabLst/>
            </a:pPr>
            <a:r>
              <a:rPr lang="en-US" sz="2000" i="1" dirty="0" smtClean="0">
                <a:latin typeface="Cambria" pitchFamily="18" charset="0"/>
                <a:ea typeface="Cambria" pitchFamily="18" charset="0"/>
                <a:cs typeface="Times New Roman" pitchFamily="18" charset="0"/>
              </a:rPr>
              <a:t>      </a:t>
            </a:r>
            <a:r>
              <a:rPr kumimoji="0" lang="en-US" sz="2000" b="0" i="1" u="none" strike="noStrike" cap="none" normalizeH="0" baseline="0" dirty="0" smtClean="0">
                <a:ln>
                  <a:noFill/>
                </a:ln>
                <a:solidFill>
                  <a:schemeClr val="tx1"/>
                </a:solidFill>
                <a:effectLst/>
                <a:latin typeface="Cambria" pitchFamily="18" charset="0"/>
                <a:ea typeface="Cambria" pitchFamily="18" charset="0"/>
                <a:cs typeface="Times New Roman" pitchFamily="18" charset="0"/>
              </a:rPr>
              <a:t>a) unclear, </a:t>
            </a:r>
          </a:p>
          <a:p>
            <a:pPr marL="0" marR="0" lvl="0" indent="0" algn="l" defTabSz="914400" rtl="0" eaLnBrk="0" fontAlgn="base" latinLnBrk="0" hangingPunct="0">
              <a:lnSpc>
                <a:spcPct val="100000"/>
              </a:lnSpc>
              <a:spcBef>
                <a:spcPct val="0"/>
              </a:spcBef>
              <a:spcAft>
                <a:spcPct val="0"/>
              </a:spcAft>
              <a:buClrTx/>
              <a:buSzTx/>
              <a:buFontTx/>
              <a:buNone/>
              <a:tabLst/>
            </a:pPr>
            <a:r>
              <a:rPr lang="en-US" sz="2000" i="1" dirty="0" smtClean="0">
                <a:latin typeface="Cambria" pitchFamily="18" charset="0"/>
                <a:ea typeface="Cambria" pitchFamily="18" charset="0"/>
                <a:cs typeface="Times New Roman" pitchFamily="18" charset="0"/>
              </a:rPr>
              <a:t>      </a:t>
            </a:r>
            <a:r>
              <a:rPr kumimoji="0" lang="en-US" sz="2000" b="0" i="1" u="none" strike="noStrike" cap="none" normalizeH="0" baseline="0" dirty="0" smtClean="0">
                <a:ln>
                  <a:noFill/>
                </a:ln>
                <a:solidFill>
                  <a:schemeClr val="tx1"/>
                </a:solidFill>
                <a:effectLst/>
                <a:latin typeface="Cambria" pitchFamily="18" charset="0"/>
                <a:ea typeface="Cambria" pitchFamily="18" charset="0"/>
                <a:cs typeface="Times New Roman" pitchFamily="18" charset="0"/>
              </a:rPr>
              <a:t>b) overlapping, or </a:t>
            </a:r>
          </a:p>
          <a:p>
            <a:pPr marL="0" marR="0" lvl="0" indent="0" algn="l" defTabSz="914400" rtl="0" eaLnBrk="0" fontAlgn="base" latinLnBrk="0" hangingPunct="0">
              <a:lnSpc>
                <a:spcPct val="100000"/>
              </a:lnSpc>
              <a:spcBef>
                <a:spcPct val="0"/>
              </a:spcBef>
              <a:spcAft>
                <a:spcPct val="0"/>
              </a:spcAft>
              <a:buClrTx/>
              <a:buSzTx/>
              <a:buFontTx/>
              <a:buNone/>
              <a:tabLst/>
            </a:pPr>
            <a:r>
              <a:rPr lang="en-US" sz="2000" i="1" dirty="0" smtClean="0">
                <a:latin typeface="Cambria" pitchFamily="18" charset="0"/>
                <a:ea typeface="Cambria" pitchFamily="18" charset="0"/>
                <a:cs typeface="Times New Roman" pitchFamily="18" charset="0"/>
              </a:rPr>
              <a:t>      </a:t>
            </a:r>
            <a:r>
              <a:rPr kumimoji="0" lang="en-US" sz="2000" b="0" i="1" u="none" strike="noStrike" cap="none" normalizeH="0" baseline="0" dirty="0" smtClean="0">
                <a:ln>
                  <a:noFill/>
                </a:ln>
                <a:solidFill>
                  <a:schemeClr val="tx1"/>
                </a:solidFill>
                <a:effectLst/>
                <a:latin typeface="Cambria" pitchFamily="18" charset="0"/>
                <a:ea typeface="Cambria" pitchFamily="18" charset="0"/>
                <a:cs typeface="Times New Roman" pitchFamily="18" charset="0"/>
              </a:rPr>
              <a:t>c) where there are important areas where no one has responsibility; and </a:t>
            </a:r>
          </a:p>
          <a:p>
            <a:pPr marL="0" marR="0" lvl="0" indent="0" algn="l" defTabSz="914400" rtl="0" eaLnBrk="0" fontAlgn="base" latinLnBrk="0" hangingPunct="0">
              <a:lnSpc>
                <a:spcPct val="100000"/>
              </a:lnSpc>
              <a:spcBef>
                <a:spcPct val="0"/>
              </a:spcBef>
              <a:spcAft>
                <a:spcPct val="0"/>
              </a:spcAft>
              <a:buClrTx/>
              <a:buSzTx/>
              <a:buFontTx/>
              <a:buNone/>
              <a:tabLst/>
            </a:pPr>
            <a:r>
              <a:rPr lang="en-US" sz="2000" i="1" dirty="0" smtClean="0">
                <a:latin typeface="Cambria" pitchFamily="18" charset="0"/>
                <a:ea typeface="Cambria" pitchFamily="18" charset="0"/>
                <a:cs typeface="Times New Roman" pitchFamily="18" charset="0"/>
              </a:rPr>
              <a:t>   D</a:t>
            </a:r>
            <a:r>
              <a:rPr kumimoji="0" lang="en-US" sz="2000" b="0" i="1" u="none" strike="noStrike" cap="none" normalizeH="0" baseline="0" dirty="0" smtClean="0">
                <a:ln>
                  <a:noFill/>
                </a:ln>
                <a:solidFill>
                  <a:schemeClr val="tx1"/>
                </a:solidFill>
                <a:effectLst/>
                <a:latin typeface="Cambria" pitchFamily="18" charset="0"/>
                <a:ea typeface="Cambria" pitchFamily="18" charset="0"/>
                <a:cs typeface="Times New Roman" pitchFamily="18" charset="0"/>
              </a:rPr>
              <a:t>evelop a </a:t>
            </a:r>
            <a:r>
              <a:rPr kumimoji="0" lang="en-US" sz="2000" b="1" i="1" u="none" strike="noStrike" cap="none" normalizeH="0" baseline="0" dirty="0" smtClean="0">
                <a:ln>
                  <a:noFill/>
                </a:ln>
                <a:solidFill>
                  <a:srgbClr val="FF0000"/>
                </a:solidFill>
                <a:effectLst/>
                <a:latin typeface="Cambria" pitchFamily="18" charset="0"/>
                <a:ea typeface="Cambria" pitchFamily="18" charset="0"/>
                <a:cs typeface="Times New Roman" pitchFamily="18" charset="0"/>
              </a:rPr>
              <a:t>suite of options </a:t>
            </a:r>
            <a:r>
              <a:rPr kumimoji="0" lang="en-US" sz="2000" b="0" i="1" u="none" strike="noStrike" cap="none" normalizeH="0" baseline="0" dirty="0" smtClean="0">
                <a:ln>
                  <a:noFill/>
                </a:ln>
                <a:solidFill>
                  <a:schemeClr val="tx1"/>
                </a:solidFill>
                <a:effectLst/>
                <a:latin typeface="Cambria" pitchFamily="18" charset="0"/>
                <a:ea typeface="Cambria" pitchFamily="18" charset="0"/>
                <a:cs typeface="Times New Roman" pitchFamily="18" charset="0"/>
              </a:rPr>
              <a:t>for addressing unclear areas, overlaps, and gaps.</a:t>
            </a:r>
            <a:endParaRPr lang="en-US" sz="2000" b="1" dirty="0" smtClean="0">
              <a:latin typeface="Cambria" pitchFamily="18" charset="0"/>
              <a:ea typeface="Cambria"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slow"/>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4294967295"/>
          </p:nvPr>
        </p:nvSpPr>
        <p:spPr>
          <a:xfrm>
            <a:off x="457200" y="1609725"/>
            <a:ext cx="8686800" cy="5638800"/>
          </a:xfrm>
        </p:spPr>
        <p:txBody>
          <a:bodyPr/>
          <a:lstStyle/>
          <a:p>
            <a:r>
              <a:rPr lang="en-US" sz="2300" b="1" dirty="0" smtClean="0"/>
              <a:t>Organization, Roles, Responsibilities (2</a:t>
            </a:r>
            <a:r>
              <a:rPr lang="en-US" sz="2300" b="1" baseline="30000" dirty="0" smtClean="0"/>
              <a:t>nd</a:t>
            </a:r>
            <a:r>
              <a:rPr lang="en-US" sz="2300" b="1" dirty="0" smtClean="0"/>
              <a:t> –level)</a:t>
            </a:r>
          </a:p>
          <a:p>
            <a:pPr lvl="1">
              <a:spcBef>
                <a:spcPts val="0"/>
              </a:spcBef>
            </a:pPr>
            <a:r>
              <a:rPr lang="en-US" sz="1900" b="1" dirty="0" smtClean="0"/>
              <a:t>Kerry Sawyer, Paul Counet – Co-Chairs</a:t>
            </a:r>
          </a:p>
          <a:p>
            <a:pPr>
              <a:spcBef>
                <a:spcPts val="1200"/>
              </a:spcBef>
            </a:pPr>
            <a:r>
              <a:rPr lang="en-US" sz="2300" b="1" dirty="0" smtClean="0"/>
              <a:t>Decision-making processes (priorities, adjudication of new initiatives, new sub-organizations)</a:t>
            </a:r>
            <a:endParaRPr lang="en-US" sz="2300" b="1" dirty="0" smtClean="0">
              <a:solidFill>
                <a:srgbClr val="FF0000"/>
              </a:solidFill>
            </a:endParaRPr>
          </a:p>
          <a:p>
            <a:pPr lvl="1">
              <a:spcBef>
                <a:spcPts val="0"/>
              </a:spcBef>
            </a:pPr>
            <a:r>
              <a:rPr lang="en-US" sz="1900" b="1" dirty="0" smtClean="0"/>
              <a:t>Tim Stryker, Steven </a:t>
            </a:r>
            <a:r>
              <a:rPr lang="en-US" sz="1900" b="1" dirty="0" err="1" smtClean="0"/>
              <a:t>Hosford</a:t>
            </a:r>
            <a:r>
              <a:rPr lang="en-US" sz="1900" b="1" dirty="0" smtClean="0"/>
              <a:t> – Co-Chairs</a:t>
            </a:r>
          </a:p>
          <a:p>
            <a:pPr>
              <a:spcBef>
                <a:spcPts val="600"/>
              </a:spcBef>
            </a:pPr>
            <a:r>
              <a:rPr lang="en-US" sz="2300" b="1" dirty="0" smtClean="0"/>
              <a:t>Meetings (annual cadence, structure/objectives, virtualization(?))</a:t>
            </a:r>
          </a:p>
          <a:p>
            <a:pPr lvl="1">
              <a:spcBef>
                <a:spcPts val="0"/>
              </a:spcBef>
            </a:pPr>
            <a:r>
              <a:rPr lang="en-US" sz="1900" b="1" dirty="0" smtClean="0"/>
              <a:t>Ivan </a:t>
            </a:r>
            <a:r>
              <a:rPr lang="en-US" sz="1900" b="1" dirty="0" err="1" smtClean="0"/>
              <a:t>Petiteville</a:t>
            </a:r>
            <a:r>
              <a:rPr lang="en-US" sz="1900" b="1" dirty="0" smtClean="0"/>
              <a:t> - Chair</a:t>
            </a:r>
          </a:p>
          <a:p>
            <a:pPr>
              <a:spcBef>
                <a:spcPts val="1200"/>
              </a:spcBef>
            </a:pPr>
            <a:endParaRPr lang="en-US" sz="2300" b="1" i="1" dirty="0" smtClean="0"/>
          </a:p>
          <a:p>
            <a:pPr>
              <a:spcBef>
                <a:spcPts val="1200"/>
              </a:spcBef>
            </a:pPr>
            <a:r>
              <a:rPr lang="en-US" sz="2300" b="1" i="1" dirty="0" smtClean="0"/>
              <a:t>Options, not point solutions</a:t>
            </a:r>
          </a:p>
          <a:p>
            <a:pPr>
              <a:spcBef>
                <a:spcPts val="0"/>
              </a:spcBef>
            </a:pPr>
            <a:r>
              <a:rPr lang="en-US" sz="2300" b="1" i="1" dirty="0" smtClean="0"/>
              <a:t>Based on CSS Report and Annexes – not full new studies</a:t>
            </a:r>
          </a:p>
          <a:p>
            <a:pPr>
              <a:spcBef>
                <a:spcPts val="0"/>
              </a:spcBef>
            </a:pPr>
            <a:r>
              <a:rPr lang="en-US" sz="2300" b="1" i="1" dirty="0" smtClean="0"/>
              <a:t>Reports will inform the Documents</a:t>
            </a:r>
          </a:p>
          <a:p>
            <a:pPr lvl="1">
              <a:spcBef>
                <a:spcPts val="0"/>
              </a:spcBef>
            </a:pPr>
            <a:endParaRPr lang="en-US" sz="1800" b="1" dirty="0" smtClean="0"/>
          </a:p>
          <a:p>
            <a:pPr lvl="1"/>
            <a:endParaRPr lang="en-US" sz="2000" dirty="0" smtClean="0"/>
          </a:p>
          <a:p>
            <a:pPr lvl="1"/>
            <a:endParaRPr lang="en-US" sz="2400" dirty="0" smtClean="0"/>
          </a:p>
          <a:p>
            <a:pPr lvl="1"/>
            <a:endParaRPr lang="en-US" dirty="0" smtClean="0"/>
          </a:p>
          <a:p>
            <a:pPr lvl="1"/>
            <a:endParaRPr lang="en-US" dirty="0" smtClean="0"/>
          </a:p>
          <a:p>
            <a:pPr lvl="1"/>
            <a:endParaRPr lang="en-US" dirty="0" smtClean="0"/>
          </a:p>
        </p:txBody>
      </p:sp>
      <p:sp>
        <p:nvSpPr>
          <p:cNvPr id="2" name="Title 1"/>
          <p:cNvSpPr>
            <a:spLocks noGrp="1"/>
          </p:cNvSpPr>
          <p:nvPr>
            <p:ph type="title" idx="4294967295"/>
          </p:nvPr>
        </p:nvSpPr>
        <p:spPr>
          <a:xfrm>
            <a:off x="1645875" y="-161925"/>
            <a:ext cx="8229600" cy="1143000"/>
          </a:xfrm>
        </p:spPr>
        <p:txBody>
          <a:bodyPr/>
          <a:lstStyle/>
          <a:p>
            <a:pPr algn="l"/>
            <a:r>
              <a:rPr lang="en-US" sz="2800" dirty="0" smtClean="0"/>
              <a:t>REPORTS/COMMITTEES</a:t>
            </a:r>
            <a:endParaRPr lang="en-US" sz="2800" dirty="0"/>
          </a:p>
        </p:txBody>
      </p:sp>
    </p:spTree>
  </p:cSld>
  <p:clrMapOvr>
    <a:masterClrMapping/>
  </p:clrMapOvr>
  <p:transition spd="slow"/>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lstStyle/>
          <a:p>
            <a:pPr algn="l"/>
            <a:r>
              <a:rPr lang="en-US" sz="2800" dirty="0" smtClean="0"/>
              <a:t>Organizational Functions: </a:t>
            </a:r>
            <a:br>
              <a:rPr lang="en-US" sz="2800" dirty="0" smtClean="0"/>
            </a:br>
            <a:r>
              <a:rPr lang="en-US" sz="2800" dirty="0" smtClean="0"/>
              <a:t>Clarifying Roles and Responsibilities</a:t>
            </a:r>
            <a:endParaRPr lang="en-US" sz="2800" dirty="0"/>
          </a:p>
        </p:txBody>
      </p:sp>
      <p:sp>
        <p:nvSpPr>
          <p:cNvPr id="5" name="Content Placeholder 4"/>
          <p:cNvSpPr>
            <a:spLocks noGrp="1"/>
          </p:cNvSpPr>
          <p:nvPr>
            <p:ph idx="1"/>
          </p:nvPr>
        </p:nvSpPr>
        <p:spPr>
          <a:xfrm>
            <a:off x="349696" y="1319796"/>
            <a:ext cx="8686800" cy="5638800"/>
          </a:xfrm>
        </p:spPr>
        <p:txBody>
          <a:bodyPr/>
          <a:lstStyle/>
          <a:p>
            <a:r>
              <a:rPr lang="en-US" sz="2300" b="1" dirty="0" smtClean="0"/>
              <a:t>CSS recommendations regarding deficiencies in the current structure arise from a lack of specificity in the </a:t>
            </a:r>
            <a:r>
              <a:rPr lang="en-US" sz="2300" b="1" u="sng" dirty="0" smtClean="0"/>
              <a:t>responsibilities</a:t>
            </a:r>
            <a:r>
              <a:rPr lang="en-US" sz="2300" b="1" dirty="0" smtClean="0"/>
              <a:t> of the present CEOS sub-organizations</a:t>
            </a:r>
          </a:p>
          <a:p>
            <a:pPr lvl="1"/>
            <a:r>
              <a:rPr lang="en-US" sz="1800" b="1" dirty="0" smtClean="0"/>
              <a:t>CEOS Plenary</a:t>
            </a:r>
          </a:p>
          <a:p>
            <a:pPr lvl="1"/>
            <a:r>
              <a:rPr lang="en-US" sz="1800" b="1" dirty="0" smtClean="0"/>
              <a:t>CEOS SIT</a:t>
            </a:r>
          </a:p>
          <a:p>
            <a:pPr lvl="1"/>
            <a:r>
              <a:rPr lang="en-US" sz="1800" b="1" dirty="0" smtClean="0"/>
              <a:t>CEO</a:t>
            </a:r>
          </a:p>
          <a:p>
            <a:pPr lvl="1"/>
            <a:r>
              <a:rPr lang="en-US" sz="1800" b="1" dirty="0" smtClean="0"/>
              <a:t>WG, VC, SBA Teams, SEO</a:t>
            </a:r>
          </a:p>
          <a:p>
            <a:pPr lvl="1"/>
            <a:r>
              <a:rPr lang="en-US" sz="1800" b="1" i="1" dirty="0" smtClean="0"/>
              <a:t>We have evolved to a focus on “who participates in CEOS activities,” without specifying “what sub-organization is </a:t>
            </a:r>
            <a:r>
              <a:rPr lang="en-US" sz="1800" b="1" i="1" dirty="0" smtClean="0">
                <a:solidFill>
                  <a:srgbClr val="FF0000"/>
                </a:solidFill>
              </a:rPr>
              <a:t>responsible</a:t>
            </a:r>
            <a:r>
              <a:rPr lang="en-US" sz="1800" b="1" i="1" dirty="0" smtClean="0"/>
              <a:t> for carrying out  the activity.”</a:t>
            </a:r>
            <a:r>
              <a:rPr lang="en-US" sz="1800" b="1" dirty="0" smtClean="0"/>
              <a:t> </a:t>
            </a:r>
            <a:endParaRPr lang="en-US" sz="1800" dirty="0" smtClean="0">
              <a:solidFill>
                <a:srgbClr val="FF0000"/>
              </a:solidFill>
            </a:endParaRPr>
          </a:p>
          <a:p>
            <a:r>
              <a:rPr lang="en-US" sz="2300" b="1" dirty="0" smtClean="0"/>
              <a:t>We must assign responsibility for each of the 4 basic activities that span the range of CEOS endeavors:</a:t>
            </a:r>
          </a:p>
          <a:p>
            <a:pPr lvl="1"/>
            <a:r>
              <a:rPr lang="en-US" sz="1800" b="1" dirty="0" smtClean="0"/>
              <a:t>Substantive space-borne coordination, scientific, and user-focused activities (“CEOS Contributions/Accomplishments”)</a:t>
            </a:r>
          </a:p>
          <a:p>
            <a:pPr lvl="1"/>
            <a:r>
              <a:rPr lang="en-US" sz="1800" b="1" dirty="0" smtClean="0"/>
              <a:t>Top-level strategy development</a:t>
            </a:r>
          </a:p>
          <a:p>
            <a:pPr lvl="1"/>
            <a:r>
              <a:rPr lang="en-US" sz="1800" b="1" dirty="0" smtClean="0"/>
              <a:t>Internal CEOS coordination</a:t>
            </a:r>
          </a:p>
          <a:p>
            <a:pPr lvl="1"/>
            <a:r>
              <a:rPr lang="en-US" sz="1800" b="1" dirty="0" smtClean="0"/>
              <a:t>External CEOS coordination </a:t>
            </a:r>
          </a:p>
          <a:p>
            <a:pPr lvl="1"/>
            <a:endParaRPr lang="en-US" sz="2000" b="1" dirty="0" smtClean="0"/>
          </a:p>
          <a:p>
            <a:pPr lvl="1"/>
            <a:endParaRPr lang="en-US" sz="2000" dirty="0" smtClean="0"/>
          </a:p>
          <a:p>
            <a:pPr lvl="1"/>
            <a:endParaRPr lang="en-US" sz="2400" dirty="0" smtClean="0"/>
          </a:p>
          <a:p>
            <a:pPr lvl="1"/>
            <a:endParaRPr lang="en-US" dirty="0" smtClean="0"/>
          </a:p>
          <a:p>
            <a:pPr lvl="1"/>
            <a:endParaRPr lang="en-US" dirty="0" smtClean="0"/>
          </a:p>
          <a:p>
            <a:pPr lvl="1"/>
            <a:endParaRPr lang="en-US" dirty="0" smtClean="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1800" y="-162272"/>
            <a:ext cx="8229600" cy="1143000"/>
          </a:xfrm>
        </p:spPr>
        <p:txBody>
          <a:bodyPr/>
          <a:lstStyle/>
          <a:p>
            <a:r>
              <a:rPr lang="en-US" sz="2800" dirty="0" smtClean="0"/>
              <a:t>Membership and Participation Issues</a:t>
            </a:r>
            <a:endParaRPr lang="en-US" sz="2800" dirty="0"/>
          </a:p>
        </p:txBody>
      </p:sp>
      <p:sp>
        <p:nvSpPr>
          <p:cNvPr id="5" name="Content Placeholder 4"/>
          <p:cNvSpPr>
            <a:spLocks noGrp="1"/>
          </p:cNvSpPr>
          <p:nvPr>
            <p:ph idx="1"/>
          </p:nvPr>
        </p:nvSpPr>
        <p:spPr>
          <a:xfrm>
            <a:off x="183446" y="1534962"/>
            <a:ext cx="8686800" cy="5638800"/>
          </a:xfrm>
        </p:spPr>
        <p:txBody>
          <a:bodyPr/>
          <a:lstStyle/>
          <a:p>
            <a:r>
              <a:rPr lang="en-US" sz="2300" b="1" dirty="0" smtClean="0"/>
              <a:t>CEOS is a volunteer organization with more objectives and aspirations than resources</a:t>
            </a:r>
          </a:p>
          <a:p>
            <a:r>
              <a:rPr lang="en-US" sz="2300" b="1" dirty="0" smtClean="0"/>
              <a:t>Our objective must be to maximize the contributions and sustained, constructive participation of all members/associates, not to limit the involvement only to those who are contributing and participating at a high level  </a:t>
            </a:r>
          </a:p>
          <a:p>
            <a:r>
              <a:rPr lang="en-US" sz="2300" b="1" dirty="0" smtClean="0"/>
              <a:t>We must focus on </a:t>
            </a:r>
            <a:r>
              <a:rPr lang="en-US" sz="2300" b="1" dirty="0" smtClean="0">
                <a:solidFill>
                  <a:srgbClr val="FF0000"/>
                </a:solidFill>
              </a:rPr>
              <a:t>ENGAGING, EDUCATING, and EVALUATING </a:t>
            </a:r>
            <a:r>
              <a:rPr lang="en-US" sz="2300" b="1" dirty="0" smtClean="0"/>
              <a:t>members, especially those who are new or participating at a sub-optimal level</a:t>
            </a:r>
          </a:p>
          <a:p>
            <a:r>
              <a:rPr lang="en-US" sz="2300" b="1" dirty="0" smtClean="0"/>
              <a:t>CEOS SIT has convened an ad hoc task group to address this issue (overseen by Pat J-J)</a:t>
            </a:r>
            <a:endParaRPr lang="en-US" sz="2000" b="1" dirty="0" smtClean="0"/>
          </a:p>
          <a:p>
            <a:pPr lvl="1"/>
            <a:endParaRPr lang="en-US" sz="2000" dirty="0" smtClean="0"/>
          </a:p>
          <a:p>
            <a:pPr lvl="1"/>
            <a:endParaRPr lang="en-US" sz="2400" dirty="0" smtClean="0"/>
          </a:p>
          <a:p>
            <a:pPr lvl="1"/>
            <a:endParaRPr lang="en-US" dirty="0" smtClean="0"/>
          </a:p>
          <a:p>
            <a:pPr lvl="1"/>
            <a:endParaRPr lang="en-US" dirty="0" smtClean="0"/>
          </a:p>
          <a:p>
            <a:pPr lvl="1"/>
            <a:endParaRPr lang="en-US" dirty="0" smtClean="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pPr algn="l"/>
            <a:r>
              <a:rPr lang="en-US" sz="3300" smtClean="0">
                <a:effectLst>
                  <a:outerShdw blurRad="38100" dist="38100" dir="2700000" algn="tl">
                    <a:srgbClr val="C0C0C0"/>
                  </a:outerShdw>
                </a:effectLst>
                <a:latin typeface="Arial" pitchFamily="34" charset="0"/>
                <a:ea typeface="ＭＳ Ｐゴシック" pitchFamily="34" charset="-128"/>
              </a:rPr>
              <a:t>Timeline</a:t>
            </a:r>
            <a:r>
              <a:rPr lang="en-US" sz="3600" smtClean="0">
                <a:effectLst>
                  <a:outerShdw blurRad="38100" dist="38100" dir="2700000" algn="tl">
                    <a:srgbClr val="C0C0C0"/>
                  </a:outerShdw>
                </a:effectLst>
                <a:latin typeface="Arial" pitchFamily="34" charset="0"/>
                <a:ea typeface="ＭＳ Ｐゴシック" pitchFamily="34" charset="-128"/>
              </a:rPr>
              <a:t>:</a:t>
            </a:r>
          </a:p>
        </p:txBody>
      </p:sp>
      <p:sp>
        <p:nvSpPr>
          <p:cNvPr id="35843" name="Content Placeholder 2"/>
          <p:cNvSpPr>
            <a:spLocks noGrp="1"/>
          </p:cNvSpPr>
          <p:nvPr>
            <p:ph idx="1"/>
          </p:nvPr>
        </p:nvSpPr>
        <p:spPr>
          <a:xfrm>
            <a:off x="457200" y="1295400"/>
            <a:ext cx="8229600" cy="5345113"/>
          </a:xfrm>
        </p:spPr>
        <p:txBody>
          <a:bodyPr/>
          <a:lstStyle/>
          <a:p>
            <a:endParaRPr lang="en-US" sz="1800" smtClean="0">
              <a:latin typeface="Arial" pitchFamily="34" charset="0"/>
              <a:ea typeface="ＭＳ Ｐゴシック" pitchFamily="34" charset="-128"/>
            </a:endParaRPr>
          </a:p>
          <a:p>
            <a:endParaRPr lang="en-US" sz="1800" smtClean="0">
              <a:latin typeface="Arial" pitchFamily="34" charset="0"/>
              <a:ea typeface="ＭＳ Ｐゴシック" pitchFamily="34" charset="-128"/>
            </a:endParaRPr>
          </a:p>
          <a:p>
            <a:endParaRPr lang="en-US" sz="1800" smtClean="0">
              <a:latin typeface="Arial" pitchFamily="34" charset="0"/>
              <a:ea typeface="ＭＳ Ｐゴシック" pitchFamily="34" charset="-128"/>
            </a:endParaRPr>
          </a:p>
          <a:p>
            <a:endParaRPr lang="en-US" sz="1800" smtClean="0">
              <a:latin typeface="Arial" pitchFamily="34" charset="0"/>
              <a:ea typeface="ＭＳ Ｐゴシック" pitchFamily="34" charset="-128"/>
            </a:endParaRPr>
          </a:p>
          <a:p>
            <a:endParaRPr lang="en-US" sz="1800" smtClean="0">
              <a:latin typeface="Arial" pitchFamily="34" charset="0"/>
              <a:ea typeface="ＭＳ Ｐゴシック" pitchFamily="34" charset="-128"/>
            </a:endParaRPr>
          </a:p>
          <a:p>
            <a:endParaRPr lang="en-US" sz="1800" smtClean="0">
              <a:latin typeface="Arial" pitchFamily="34" charset="0"/>
              <a:ea typeface="ＭＳ Ｐゴシック" pitchFamily="34" charset="-128"/>
            </a:endParaRPr>
          </a:p>
          <a:p>
            <a:pPr>
              <a:buFont typeface="Arial" pitchFamily="34" charset="0"/>
              <a:buNone/>
            </a:pPr>
            <a:endParaRPr lang="en-US" sz="1800" smtClean="0">
              <a:latin typeface="Arial" pitchFamily="34" charset="0"/>
              <a:ea typeface="ＭＳ Ｐゴシック" pitchFamily="34" charset="-128"/>
            </a:endParaRPr>
          </a:p>
        </p:txBody>
      </p:sp>
      <p:graphicFrame>
        <p:nvGraphicFramePr>
          <p:cNvPr id="4" name="Table 3"/>
          <p:cNvGraphicFramePr>
            <a:graphicFrameLocks noGrp="1"/>
          </p:cNvGraphicFramePr>
          <p:nvPr/>
        </p:nvGraphicFramePr>
        <p:xfrm>
          <a:off x="1371600" y="1600200"/>
          <a:ext cx="6553200" cy="4572000"/>
        </p:xfrm>
        <a:graphic>
          <a:graphicData uri="http://schemas.openxmlformats.org/drawingml/2006/table">
            <a:tbl>
              <a:tblPr/>
              <a:tblGrid>
                <a:gridCol w="2540000"/>
                <a:gridCol w="4013200"/>
              </a:tblGrid>
              <a:tr h="762000">
                <a:tc>
                  <a:txBody>
                    <a:bodyPr/>
                    <a:lstStyle/>
                    <a:p>
                      <a:pPr marL="0" marR="0" lvl="0" indent="0" algn="l" defTabSz="457200" rtl="0" eaLnBrk="1" fontAlgn="base" latinLnBrk="0" hangingPunct="1">
                        <a:lnSpc>
                          <a:spcPct val="100000"/>
                        </a:lnSpc>
                        <a:spcBef>
                          <a:spcPct val="0"/>
                        </a:spcBef>
                        <a:spcAft>
                          <a:spcPts val="3600"/>
                        </a:spcAft>
                        <a:buClrTx/>
                        <a:buSzTx/>
                        <a:buFontTx/>
                        <a:buNone/>
                        <a:tabLst/>
                      </a:pPr>
                      <a:r>
                        <a:rPr kumimoji="0" lang="en-US" sz="1800" b="0" i="0" u="none" strike="noStrike" cap="none" normalizeH="0" baseline="0" smtClean="0">
                          <a:ln>
                            <a:noFill/>
                          </a:ln>
                          <a:solidFill>
                            <a:srgbClr val="002569"/>
                          </a:solidFill>
                          <a:effectLst/>
                          <a:latin typeface="Arial" pitchFamily="34" charset="0"/>
                          <a:ea typeface="ＭＳ Ｐゴシック" pitchFamily="34" charset="-128"/>
                        </a:rPr>
                        <a:t>Dec 2011</a:t>
                      </a:r>
                    </a:p>
                  </a:txBody>
                  <a:tcPr anchor="ctr" horzOverflow="overflow">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FEFE7"/>
                    </a:solidFill>
                  </a:tcPr>
                </a:tc>
                <a:tc>
                  <a:txBody>
                    <a:bodyPr/>
                    <a:lstStyle/>
                    <a:p>
                      <a:pPr marL="0" marR="0" lvl="0" indent="0" algn="l" defTabSz="457200" rtl="0" eaLnBrk="1" fontAlgn="base" latinLnBrk="0" hangingPunct="1">
                        <a:lnSpc>
                          <a:spcPct val="100000"/>
                        </a:lnSpc>
                        <a:spcBef>
                          <a:spcPct val="0"/>
                        </a:spcBef>
                        <a:spcAft>
                          <a:spcPts val="3000"/>
                        </a:spcAft>
                        <a:buClrTx/>
                        <a:buSzTx/>
                        <a:buFontTx/>
                        <a:buNone/>
                        <a:tabLst/>
                      </a:pPr>
                      <a:r>
                        <a:rPr kumimoji="0" lang="en-US" sz="1800" b="0" i="0" u="none" strike="noStrike" cap="none" normalizeH="0" baseline="0" smtClean="0">
                          <a:ln>
                            <a:noFill/>
                          </a:ln>
                          <a:solidFill>
                            <a:srgbClr val="002569"/>
                          </a:solidFill>
                          <a:effectLst/>
                          <a:latin typeface="Arial" pitchFamily="34" charset="0"/>
                          <a:ea typeface="ＭＳ Ｐゴシック" pitchFamily="34" charset="-128"/>
                        </a:rPr>
                        <a:t>Convene M&amp;P Team</a:t>
                      </a:r>
                    </a:p>
                  </a:txBody>
                  <a:tcPr anchor="ctr" horzOverflow="overflow">
                    <a:lnL>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FEFE7"/>
                    </a:solidFill>
                  </a:tcPr>
                </a:tc>
              </a:tr>
              <a:tr h="762000">
                <a:tc>
                  <a:txBody>
                    <a:bodyPr/>
                    <a:lstStyle/>
                    <a:p>
                      <a:pPr marL="0" marR="0" lvl="0" indent="0" algn="l" defTabSz="457200" rtl="0" eaLnBrk="1" fontAlgn="base" latinLnBrk="0" hangingPunct="1">
                        <a:lnSpc>
                          <a:spcPct val="100000"/>
                        </a:lnSpc>
                        <a:spcBef>
                          <a:spcPct val="0"/>
                        </a:spcBef>
                        <a:spcAft>
                          <a:spcPts val="3000"/>
                        </a:spcAft>
                        <a:buClrTx/>
                        <a:buSzTx/>
                        <a:buFontTx/>
                        <a:buNone/>
                        <a:tabLst/>
                      </a:pPr>
                      <a:r>
                        <a:rPr kumimoji="0" lang="en-US" sz="1800" b="0" i="0" u="none" strike="noStrike" cap="none" normalizeH="0" baseline="0" smtClean="0">
                          <a:ln>
                            <a:noFill/>
                          </a:ln>
                          <a:solidFill>
                            <a:srgbClr val="002569"/>
                          </a:solidFill>
                          <a:effectLst/>
                          <a:latin typeface="Arial" pitchFamily="34" charset="0"/>
                          <a:ea typeface="ＭＳ Ｐゴシック" pitchFamily="34" charset="-128"/>
                        </a:rPr>
                        <a:t>Jan – Mar 2012</a:t>
                      </a:r>
                    </a:p>
                  </a:txBody>
                  <a:tcPr anchor="ctr" horzOverflow="overflow">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1">
                        <a:lnSpc>
                          <a:spcPct val="100000"/>
                        </a:lnSpc>
                        <a:spcBef>
                          <a:spcPct val="0"/>
                        </a:spcBef>
                        <a:spcAft>
                          <a:spcPts val="3000"/>
                        </a:spcAft>
                        <a:buClrTx/>
                        <a:buSzTx/>
                        <a:buFontTx/>
                        <a:buNone/>
                        <a:tabLst/>
                      </a:pPr>
                      <a:r>
                        <a:rPr kumimoji="0" lang="en-US" sz="1800" b="0" i="0" u="none" strike="noStrike" cap="none" normalizeH="0" baseline="0" smtClean="0">
                          <a:ln>
                            <a:noFill/>
                          </a:ln>
                          <a:solidFill>
                            <a:srgbClr val="002569"/>
                          </a:solidFill>
                          <a:effectLst/>
                          <a:latin typeface="Arial" pitchFamily="34" charset="0"/>
                          <a:ea typeface="ＭＳ Ｐゴシック" pitchFamily="34" charset="-128"/>
                        </a:rPr>
                        <a:t>M&amp;P Team Telecons &amp; Fact-Finding</a:t>
                      </a:r>
                    </a:p>
                  </a:txBody>
                  <a:tcPr anchor="ctr" horzOverflow="overflow">
                    <a:lnL>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762000">
                <a:tc>
                  <a:txBody>
                    <a:bodyPr/>
                    <a:lstStyle/>
                    <a:p>
                      <a:pPr marL="0" marR="0" lvl="0" indent="0" algn="l" defTabSz="457200" rtl="0" eaLnBrk="1" fontAlgn="base" latinLnBrk="0" hangingPunct="1">
                        <a:lnSpc>
                          <a:spcPct val="100000"/>
                        </a:lnSpc>
                        <a:spcBef>
                          <a:spcPct val="0"/>
                        </a:spcBef>
                        <a:spcAft>
                          <a:spcPts val="3000"/>
                        </a:spcAft>
                        <a:buClrTx/>
                        <a:buSzTx/>
                        <a:buFontTx/>
                        <a:buNone/>
                        <a:tabLst/>
                      </a:pPr>
                      <a:r>
                        <a:rPr kumimoji="0" lang="en-US" sz="1800" b="0" i="0" u="none" strike="noStrike" cap="none" normalizeH="0" baseline="0" smtClean="0">
                          <a:ln>
                            <a:noFill/>
                          </a:ln>
                          <a:solidFill>
                            <a:srgbClr val="002569"/>
                          </a:solidFill>
                          <a:effectLst/>
                          <a:latin typeface="Arial" pitchFamily="34" charset="0"/>
                          <a:ea typeface="ＭＳ Ｐゴシック" pitchFamily="34" charset="-128"/>
                        </a:rPr>
                        <a:t>Late Mar 2012 </a:t>
                      </a:r>
                    </a:p>
                  </a:txBody>
                  <a:tcPr anchor="ctr" horzOverflow="overflow">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FEFE7"/>
                    </a:solidFill>
                  </a:tcPr>
                </a:tc>
                <a:tc>
                  <a:txBody>
                    <a:bodyPr/>
                    <a:lstStyle/>
                    <a:p>
                      <a:pPr marL="0" marR="0" lvl="0" indent="0" algn="l" defTabSz="457200" rtl="0" eaLnBrk="1" fontAlgn="base" latinLnBrk="0" hangingPunct="1">
                        <a:lnSpc>
                          <a:spcPct val="100000"/>
                        </a:lnSpc>
                        <a:spcBef>
                          <a:spcPct val="0"/>
                        </a:spcBef>
                        <a:spcAft>
                          <a:spcPts val="3000"/>
                        </a:spcAft>
                        <a:buClrTx/>
                        <a:buSzTx/>
                        <a:buFontTx/>
                        <a:buNone/>
                        <a:tabLst/>
                      </a:pPr>
                      <a:r>
                        <a:rPr kumimoji="0" lang="en-US" sz="1800" b="0" i="0" u="none" strike="noStrike" cap="none" normalizeH="0" baseline="0" smtClean="0">
                          <a:ln>
                            <a:noFill/>
                          </a:ln>
                          <a:solidFill>
                            <a:srgbClr val="002569"/>
                          </a:solidFill>
                          <a:effectLst/>
                          <a:latin typeface="Arial" pitchFamily="34" charset="0"/>
                          <a:ea typeface="ＭＳ Ｐゴシック" pitchFamily="34" charset="-128"/>
                        </a:rPr>
                        <a:t>“First Look” Report at SIT-27</a:t>
                      </a:r>
                    </a:p>
                  </a:txBody>
                  <a:tcPr anchor="ctr" horzOverflow="overflow">
                    <a:lnL>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FEFE7"/>
                    </a:solidFill>
                  </a:tcPr>
                </a:tc>
              </a:tr>
              <a:tr h="762000">
                <a:tc>
                  <a:txBody>
                    <a:bodyPr/>
                    <a:lstStyle/>
                    <a:p>
                      <a:pPr marL="0" marR="0" lvl="0" indent="0" algn="l" defTabSz="457200" rtl="0" eaLnBrk="1" fontAlgn="base" latinLnBrk="0" hangingPunct="1">
                        <a:lnSpc>
                          <a:spcPct val="100000"/>
                        </a:lnSpc>
                        <a:spcBef>
                          <a:spcPct val="0"/>
                        </a:spcBef>
                        <a:spcAft>
                          <a:spcPts val="3000"/>
                        </a:spcAft>
                        <a:buClrTx/>
                        <a:buSzTx/>
                        <a:buFontTx/>
                        <a:buNone/>
                        <a:tabLst/>
                      </a:pPr>
                      <a:r>
                        <a:rPr kumimoji="0" lang="en-US" sz="1800" b="0" i="0" u="none" strike="noStrike" cap="none" normalizeH="0" baseline="0" smtClean="0">
                          <a:ln>
                            <a:noFill/>
                          </a:ln>
                          <a:solidFill>
                            <a:srgbClr val="002569"/>
                          </a:solidFill>
                          <a:effectLst/>
                          <a:latin typeface="Arial" pitchFamily="34" charset="0"/>
                          <a:ea typeface="ＭＳ Ｐゴシック" pitchFamily="34" charset="-128"/>
                        </a:rPr>
                        <a:t>Apr – July 2012</a:t>
                      </a:r>
                    </a:p>
                  </a:txBody>
                  <a:tcPr anchor="ctr" horzOverflow="overflow">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1">
                        <a:lnSpc>
                          <a:spcPct val="100000"/>
                        </a:lnSpc>
                        <a:spcBef>
                          <a:spcPct val="0"/>
                        </a:spcBef>
                        <a:spcAft>
                          <a:spcPts val="3000"/>
                        </a:spcAft>
                        <a:buClrTx/>
                        <a:buSzTx/>
                        <a:buFontTx/>
                        <a:buNone/>
                        <a:tabLst/>
                      </a:pPr>
                      <a:r>
                        <a:rPr kumimoji="0" lang="en-US" sz="1800" b="0" i="0" u="none" strike="noStrike" cap="none" normalizeH="0" baseline="0" smtClean="0">
                          <a:ln>
                            <a:noFill/>
                          </a:ln>
                          <a:solidFill>
                            <a:srgbClr val="002569"/>
                          </a:solidFill>
                          <a:effectLst/>
                          <a:latin typeface="Arial" pitchFamily="34" charset="0"/>
                          <a:ea typeface="ＭＳ Ｐゴシック" pitchFamily="34" charset="-128"/>
                        </a:rPr>
                        <a:t>Team telecons continued</a:t>
                      </a:r>
                    </a:p>
                  </a:txBody>
                  <a:tcPr anchor="ctr" horzOverflow="overflow">
                    <a:lnL>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762000">
                <a:tc>
                  <a:txBody>
                    <a:bodyPr/>
                    <a:lstStyle/>
                    <a:p>
                      <a:pPr marL="0" marR="0" lvl="0" indent="0" algn="l" defTabSz="457200" rtl="0" eaLnBrk="1" fontAlgn="base" latinLnBrk="0" hangingPunct="1">
                        <a:lnSpc>
                          <a:spcPct val="100000"/>
                        </a:lnSpc>
                        <a:spcBef>
                          <a:spcPct val="0"/>
                        </a:spcBef>
                        <a:spcAft>
                          <a:spcPts val="3000"/>
                        </a:spcAft>
                        <a:buClrTx/>
                        <a:buSzTx/>
                        <a:buFontTx/>
                        <a:buNone/>
                        <a:tabLst/>
                      </a:pPr>
                      <a:r>
                        <a:rPr kumimoji="0" lang="en-US" sz="1800" b="0" i="0" u="none" strike="noStrike" cap="none" normalizeH="0" baseline="0" smtClean="0">
                          <a:ln>
                            <a:noFill/>
                          </a:ln>
                          <a:solidFill>
                            <a:srgbClr val="002569"/>
                          </a:solidFill>
                          <a:effectLst/>
                          <a:latin typeface="Arial" pitchFamily="34" charset="0"/>
                          <a:ea typeface="ＭＳ Ｐゴシック" pitchFamily="34" charset="-128"/>
                        </a:rPr>
                        <a:t>Aug – Sept 2012</a:t>
                      </a:r>
                    </a:p>
                  </a:txBody>
                  <a:tcPr anchor="ctr" horzOverflow="overflow">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FEFE7"/>
                    </a:solidFill>
                  </a:tcPr>
                </a:tc>
                <a:tc>
                  <a:txBody>
                    <a:bodyPr/>
                    <a:lstStyle/>
                    <a:p>
                      <a:pPr marL="0" marR="0" lvl="0" indent="0" algn="l" defTabSz="457200" rtl="0" eaLnBrk="1" fontAlgn="base" latinLnBrk="0" hangingPunct="1">
                        <a:lnSpc>
                          <a:spcPct val="100000"/>
                        </a:lnSpc>
                        <a:spcBef>
                          <a:spcPct val="0"/>
                        </a:spcBef>
                        <a:spcAft>
                          <a:spcPts val="3000"/>
                        </a:spcAft>
                        <a:buClrTx/>
                        <a:buSzTx/>
                        <a:buFontTx/>
                        <a:buNone/>
                        <a:tabLst/>
                      </a:pPr>
                      <a:r>
                        <a:rPr kumimoji="0" lang="en-US" sz="1800" b="0" i="0" u="none" strike="noStrike" cap="none" normalizeH="0" baseline="0" smtClean="0">
                          <a:ln>
                            <a:noFill/>
                          </a:ln>
                          <a:solidFill>
                            <a:srgbClr val="002569"/>
                          </a:solidFill>
                          <a:effectLst/>
                          <a:latin typeface="Arial" pitchFamily="34" charset="0"/>
                          <a:ea typeface="ＭＳ Ｐゴシック" pitchFamily="34" charset="-128"/>
                        </a:rPr>
                        <a:t>Synthesis of Results</a:t>
                      </a:r>
                    </a:p>
                  </a:txBody>
                  <a:tcPr anchor="ctr" horzOverflow="overflow">
                    <a:lnL>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FEFE7"/>
                    </a:solidFill>
                  </a:tcPr>
                </a:tc>
              </a:tr>
              <a:tr h="762000">
                <a:tc>
                  <a:txBody>
                    <a:bodyPr/>
                    <a:lstStyle/>
                    <a:p>
                      <a:pPr marL="0" marR="0" lvl="0" indent="0" algn="l" defTabSz="457200" rtl="0" eaLnBrk="1" fontAlgn="base" latinLnBrk="0" hangingPunct="1">
                        <a:lnSpc>
                          <a:spcPct val="100000"/>
                        </a:lnSpc>
                        <a:spcBef>
                          <a:spcPct val="0"/>
                        </a:spcBef>
                        <a:spcAft>
                          <a:spcPts val="3000"/>
                        </a:spcAft>
                        <a:buClrTx/>
                        <a:buSzTx/>
                        <a:buFontTx/>
                        <a:buNone/>
                        <a:tabLst/>
                      </a:pPr>
                      <a:r>
                        <a:rPr kumimoji="0" lang="en-US" sz="1800" b="0" i="0" u="none" strike="noStrike" cap="none" normalizeH="0" baseline="0" smtClean="0">
                          <a:ln>
                            <a:noFill/>
                          </a:ln>
                          <a:solidFill>
                            <a:srgbClr val="002569"/>
                          </a:solidFill>
                          <a:effectLst/>
                          <a:latin typeface="Arial" pitchFamily="34" charset="0"/>
                          <a:ea typeface="ＭＳ Ｐゴシック" pitchFamily="34" charset="-128"/>
                        </a:rPr>
                        <a:t>October 2012</a:t>
                      </a:r>
                    </a:p>
                  </a:txBody>
                  <a:tcPr anchor="ctr" horzOverflow="overflow">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1">
                        <a:lnSpc>
                          <a:spcPct val="100000"/>
                        </a:lnSpc>
                        <a:spcBef>
                          <a:spcPct val="0"/>
                        </a:spcBef>
                        <a:spcAft>
                          <a:spcPts val="3000"/>
                        </a:spcAft>
                        <a:buClrTx/>
                        <a:buSzTx/>
                        <a:buFontTx/>
                        <a:buNone/>
                        <a:tabLst/>
                      </a:pPr>
                      <a:r>
                        <a:rPr kumimoji="0" lang="en-US" sz="1800" b="0" i="0" u="none" strike="noStrike" cap="none" normalizeH="0" baseline="0" smtClean="0">
                          <a:ln>
                            <a:noFill/>
                          </a:ln>
                          <a:solidFill>
                            <a:srgbClr val="002569"/>
                          </a:solidFill>
                          <a:effectLst/>
                          <a:latin typeface="Arial" pitchFamily="34" charset="0"/>
                          <a:ea typeface="ＭＳ Ｐゴシック" pitchFamily="34" charset="-128"/>
                        </a:rPr>
                        <a:t>Presentation of M&amp;P Final Report</a:t>
                      </a:r>
                    </a:p>
                  </a:txBody>
                  <a:tcPr anchor="ctr" horzOverflow="overflow">
                    <a:lnL>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bl>
          </a:graphicData>
        </a:graphic>
      </p:graphicFrame>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3"/>
          <p:cNvSpPr txBox="1">
            <a:spLocks noChangeArrowheads="1"/>
          </p:cNvSpPr>
          <p:nvPr/>
        </p:nvSpPr>
        <p:spPr bwMode="auto">
          <a:xfrm>
            <a:off x="104648" y="1625346"/>
            <a:ext cx="9039352" cy="3970318"/>
          </a:xfrm>
          <a:prstGeom prst="rect">
            <a:avLst/>
          </a:prstGeom>
          <a:noFill/>
          <a:ln w="9525">
            <a:noFill/>
            <a:miter lim="800000"/>
            <a:headEnd/>
            <a:tailEnd/>
          </a:ln>
        </p:spPr>
        <p:txBody>
          <a:bodyPr wrap="square">
            <a:spAutoFit/>
          </a:bodyPr>
          <a:lstStyle/>
          <a:p>
            <a:r>
              <a:rPr lang="en-US" sz="2800" b="1" dirty="0">
                <a:solidFill>
                  <a:srgbClr val="0000FF"/>
                </a:solidFill>
              </a:rPr>
              <a:t>CSS Implementation: Two years, two phases</a:t>
            </a:r>
          </a:p>
          <a:p>
            <a:pPr marL="566738" indent="-328613"/>
            <a:endParaRPr lang="en-US" sz="2800" dirty="0"/>
          </a:p>
          <a:p>
            <a:pPr marL="238125" indent="-238125"/>
            <a:r>
              <a:rPr lang="en-US" sz="2800" dirty="0"/>
              <a:t>	Phase 1: </a:t>
            </a:r>
            <a:r>
              <a:rPr lang="en-US" sz="2800" dirty="0" smtClean="0"/>
              <a:t>Reports/Implementation of easy-consensus </a:t>
            </a:r>
          </a:p>
          <a:p>
            <a:pPr marL="238125" indent="-238125"/>
            <a:r>
              <a:rPr lang="en-US" sz="2800" dirty="0"/>
              <a:t> </a:t>
            </a:r>
            <a:r>
              <a:rPr lang="en-US" sz="2800" dirty="0" smtClean="0"/>
              <a:t>                 matters </a:t>
            </a:r>
          </a:p>
          <a:p>
            <a:pPr marL="566738" indent="-328613"/>
            <a:r>
              <a:rPr lang="en-US" sz="2800" dirty="0"/>
              <a:t>	</a:t>
            </a:r>
            <a:r>
              <a:rPr lang="en-US" sz="2800" dirty="0" smtClean="0"/>
              <a:t>            Develop </a:t>
            </a:r>
            <a:r>
              <a:rPr lang="en-US" sz="2800" b="1" dirty="0" smtClean="0"/>
              <a:t>options</a:t>
            </a:r>
            <a:r>
              <a:rPr lang="en-US" sz="2800" dirty="0" smtClean="0"/>
              <a:t> for core/substantive issues</a:t>
            </a:r>
            <a:endParaRPr lang="en-US" sz="2800" dirty="0"/>
          </a:p>
          <a:p>
            <a:pPr marL="566738" indent="-328613"/>
            <a:r>
              <a:rPr lang="en-US" sz="2800" dirty="0"/>
              <a:t>					</a:t>
            </a:r>
            <a:r>
              <a:rPr lang="en-US" sz="2800" i="1" dirty="0"/>
              <a:t>(Plenary 2011 – SIT-28)</a:t>
            </a:r>
          </a:p>
          <a:p>
            <a:pPr marL="566738" indent="-328613"/>
            <a:endParaRPr lang="en-US" sz="2800" dirty="0"/>
          </a:p>
          <a:p>
            <a:pPr marL="566738" indent="-328613"/>
            <a:r>
              <a:rPr lang="en-US" sz="2800" dirty="0" smtClean="0"/>
              <a:t>Phase </a:t>
            </a:r>
            <a:r>
              <a:rPr lang="en-US" sz="2800" dirty="0"/>
              <a:t>2: Develop CEOS </a:t>
            </a:r>
            <a:r>
              <a:rPr lang="en-US" sz="2800" dirty="0" smtClean="0"/>
              <a:t>Guiding Documents</a:t>
            </a:r>
            <a:endParaRPr lang="en-US" sz="2800" dirty="0"/>
          </a:p>
          <a:p>
            <a:pPr marL="566738" indent="-328613"/>
            <a:r>
              <a:rPr lang="en-US" sz="2800" dirty="0"/>
              <a:t>					</a:t>
            </a:r>
            <a:r>
              <a:rPr lang="en-US" sz="2800" i="1" dirty="0" smtClean="0"/>
              <a:t>(Plenary 2012 </a:t>
            </a:r>
            <a:r>
              <a:rPr lang="en-US" sz="2800" i="1" dirty="0"/>
              <a:t>– Plenary 2013)</a:t>
            </a:r>
          </a:p>
        </p:txBody>
      </p:sp>
      <p:sp>
        <p:nvSpPr>
          <p:cNvPr id="6147" name="TextBox 2"/>
          <p:cNvSpPr txBox="1">
            <a:spLocks noChangeArrowheads="1"/>
          </p:cNvSpPr>
          <p:nvPr/>
        </p:nvSpPr>
        <p:spPr bwMode="auto">
          <a:xfrm>
            <a:off x="1819275" y="204788"/>
            <a:ext cx="5505450" cy="523875"/>
          </a:xfrm>
          <a:prstGeom prst="rect">
            <a:avLst/>
          </a:prstGeom>
          <a:noFill/>
          <a:ln w="9525">
            <a:noFill/>
            <a:miter lim="800000"/>
            <a:headEnd/>
            <a:tailEnd/>
          </a:ln>
        </p:spPr>
        <p:txBody>
          <a:bodyPr wrap="none">
            <a:spAutoFit/>
          </a:bodyPr>
          <a:lstStyle/>
          <a:p>
            <a:r>
              <a:rPr lang="en-US" sz="2800" b="1">
                <a:solidFill>
                  <a:schemeClr val="bg1"/>
                </a:solidFill>
              </a:rPr>
              <a:t>CSS Implementation: Overview</a:t>
            </a:r>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9125" y="-66500"/>
            <a:ext cx="8686800" cy="980728"/>
          </a:xfrm>
        </p:spPr>
        <p:txBody>
          <a:bodyPr/>
          <a:lstStyle/>
          <a:p>
            <a:pPr algn="l"/>
            <a:r>
              <a:rPr lang="en-US" sz="2800" dirty="0" smtClean="0"/>
              <a:t>CSSII Progress Since the La Jolla SIT-27</a:t>
            </a:r>
            <a:endParaRPr lang="en-US" sz="2800" dirty="0"/>
          </a:p>
        </p:txBody>
      </p:sp>
      <p:sp>
        <p:nvSpPr>
          <p:cNvPr id="5" name="Content Placeholder 4"/>
          <p:cNvSpPr>
            <a:spLocks noGrp="1"/>
          </p:cNvSpPr>
          <p:nvPr>
            <p:ph idx="1"/>
          </p:nvPr>
        </p:nvSpPr>
        <p:spPr>
          <a:xfrm>
            <a:off x="349696" y="1007389"/>
            <a:ext cx="8686800" cy="6165304"/>
          </a:xfrm>
        </p:spPr>
        <p:txBody>
          <a:bodyPr/>
          <a:lstStyle/>
          <a:p>
            <a:pPr lvl="1">
              <a:buNone/>
            </a:pPr>
            <a:endParaRPr lang="en-US" sz="1800" b="1" dirty="0" smtClean="0"/>
          </a:p>
          <a:p>
            <a:r>
              <a:rPr lang="en-US" sz="2300" dirty="0" smtClean="0"/>
              <a:t>Membership and Participation Study/Report completed</a:t>
            </a:r>
          </a:p>
          <a:p>
            <a:pPr>
              <a:spcBef>
                <a:spcPts val="1200"/>
              </a:spcBef>
            </a:pPr>
            <a:r>
              <a:rPr lang="en-US" sz="2300" b="1" dirty="0" smtClean="0"/>
              <a:t>CSSII ½-day workshop in association with SIT Technical meeting, Sept 2012 (Reston, VA)</a:t>
            </a:r>
          </a:p>
          <a:p>
            <a:pPr>
              <a:spcBef>
                <a:spcPts val="1200"/>
              </a:spcBef>
            </a:pPr>
            <a:r>
              <a:rPr lang="en-US" sz="2300" dirty="0" smtClean="0"/>
              <a:t>Definition and approach for the 3 documents</a:t>
            </a:r>
            <a:endParaRPr lang="en-US" sz="2300" b="1" dirty="0" smtClean="0"/>
          </a:p>
          <a:p>
            <a:pPr>
              <a:spcBef>
                <a:spcPts val="1200"/>
              </a:spcBef>
            </a:pPr>
            <a:r>
              <a:rPr lang="en-US" sz="2300" b="1" dirty="0" smtClean="0"/>
              <a:t>Establishment of 3 teams to study/provide options for key elements of the Structure and Governance Document</a:t>
            </a:r>
          </a:p>
          <a:p>
            <a:pPr lvl="1"/>
            <a:r>
              <a:rPr lang="en-US" sz="2100" dirty="0" smtClean="0"/>
              <a:t>Major meetings</a:t>
            </a:r>
          </a:p>
          <a:p>
            <a:pPr lvl="1"/>
            <a:r>
              <a:rPr lang="en-US" sz="2100" b="1" dirty="0" smtClean="0"/>
              <a:t>Roles and </a:t>
            </a:r>
            <a:r>
              <a:rPr lang="en-US" sz="2100" dirty="0" smtClean="0"/>
              <a:t>Responsibilities for CEOS/DCEO, SEO, VC, WG, SBA</a:t>
            </a:r>
          </a:p>
          <a:p>
            <a:pPr lvl="2"/>
            <a:r>
              <a:rPr lang="en-US" sz="1900" b="1" dirty="0" smtClean="0"/>
              <a:t>Primary R&amp;R for Plenary, SIT were established at SIT-27</a:t>
            </a:r>
          </a:p>
          <a:p>
            <a:pPr lvl="1"/>
            <a:r>
              <a:rPr lang="en-US" sz="2100" dirty="0" smtClean="0"/>
              <a:t>Decision-making processes</a:t>
            </a:r>
            <a:endParaRPr lang="en-US" sz="2100" b="1" dirty="0" smtClean="0"/>
          </a:p>
          <a:p>
            <a:pPr>
              <a:spcBef>
                <a:spcPts val="1200"/>
              </a:spcBef>
            </a:pPr>
            <a:r>
              <a:rPr lang="en-US" sz="2300" dirty="0" smtClean="0"/>
              <a:t>Preliminary definition of Essential Questions to inform the Strategic Guidance/Principles and Priorities Document</a:t>
            </a:r>
            <a:endParaRPr lang="en-US" dirty="0" smtClean="0"/>
          </a:p>
          <a:p>
            <a:pPr lvl="1"/>
            <a:endParaRPr lang="en-US"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p:cNvSpPr>
            <a:spLocks noChangeArrowheads="1"/>
          </p:cNvSpPr>
          <p:nvPr/>
        </p:nvSpPr>
        <p:spPr bwMode="auto">
          <a:xfrm>
            <a:off x="323850" y="2994025"/>
            <a:ext cx="8604250" cy="1261884"/>
          </a:xfrm>
          <a:prstGeom prst="rect">
            <a:avLst/>
          </a:prstGeom>
          <a:noFill/>
          <a:ln w="9525">
            <a:noFill/>
            <a:miter lim="800000"/>
            <a:headEnd/>
            <a:tailEnd/>
          </a:ln>
        </p:spPr>
        <p:txBody>
          <a:bodyPr>
            <a:spAutoFit/>
          </a:bodyPr>
          <a:lstStyle/>
          <a:p>
            <a:r>
              <a:rPr lang="en-US" sz="2800" b="1" dirty="0">
                <a:solidFill>
                  <a:srgbClr val="0000FF"/>
                </a:solidFill>
              </a:rPr>
              <a:t>Phase 2:   Develop CEOS </a:t>
            </a:r>
            <a:r>
              <a:rPr lang="en-US" sz="2800" b="1" dirty="0" smtClean="0">
                <a:solidFill>
                  <a:srgbClr val="0000FF"/>
                </a:solidFill>
              </a:rPr>
              <a:t>Guiding </a:t>
            </a:r>
            <a:r>
              <a:rPr lang="en-US" sz="2800" b="1" dirty="0">
                <a:solidFill>
                  <a:srgbClr val="0000FF"/>
                </a:solidFill>
              </a:rPr>
              <a:t>Documents</a:t>
            </a:r>
          </a:p>
          <a:p>
            <a:endParaRPr lang="en-US" sz="2400" b="1" dirty="0">
              <a:solidFill>
                <a:srgbClr val="0000FF"/>
              </a:solidFill>
            </a:endParaRPr>
          </a:p>
          <a:p>
            <a:r>
              <a:rPr lang="en-US" sz="2400" b="1" dirty="0">
                <a:solidFill>
                  <a:srgbClr val="0000FF"/>
                </a:solidFill>
              </a:rPr>
              <a:t>					</a:t>
            </a:r>
            <a:r>
              <a:rPr lang="en-US" sz="2400" b="1" i="1" dirty="0">
                <a:solidFill>
                  <a:srgbClr val="0000FF"/>
                </a:solidFill>
              </a:rPr>
              <a:t>Timeline:  </a:t>
            </a:r>
            <a:r>
              <a:rPr lang="en-US" sz="2400" b="1" i="1" dirty="0" smtClean="0">
                <a:solidFill>
                  <a:srgbClr val="0000FF"/>
                </a:solidFill>
              </a:rPr>
              <a:t>Plenary 2012 - Plenary </a:t>
            </a:r>
            <a:r>
              <a:rPr lang="en-US" sz="2400" b="1" i="1" dirty="0">
                <a:solidFill>
                  <a:srgbClr val="0000FF"/>
                </a:solidFill>
              </a:rPr>
              <a:t>2013</a:t>
            </a:r>
          </a:p>
        </p:txBody>
      </p: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980728"/>
          </a:xfrm>
        </p:spPr>
        <p:txBody>
          <a:bodyPr/>
          <a:lstStyle/>
          <a:p>
            <a:pPr algn="l"/>
            <a:r>
              <a:rPr lang="en-US" sz="2800" dirty="0" smtClean="0"/>
              <a:t>    CEOS New Guiding Documents</a:t>
            </a:r>
            <a:endParaRPr lang="en-US" sz="2800" dirty="0"/>
          </a:p>
        </p:txBody>
      </p:sp>
      <p:sp>
        <p:nvSpPr>
          <p:cNvPr id="5" name="Content Placeholder 4"/>
          <p:cNvSpPr>
            <a:spLocks noGrp="1"/>
          </p:cNvSpPr>
          <p:nvPr>
            <p:ph idx="1"/>
          </p:nvPr>
        </p:nvSpPr>
        <p:spPr>
          <a:xfrm>
            <a:off x="349696" y="1007389"/>
            <a:ext cx="8686800" cy="6165304"/>
          </a:xfrm>
        </p:spPr>
        <p:txBody>
          <a:bodyPr/>
          <a:lstStyle/>
          <a:p>
            <a:pPr lvl="1">
              <a:buNone/>
            </a:pPr>
            <a:endParaRPr lang="en-US" sz="1800" b="1" dirty="0" smtClean="0"/>
          </a:p>
          <a:p>
            <a:r>
              <a:rPr lang="en-US" sz="2300" b="1" dirty="0" smtClean="0"/>
              <a:t>Strategic Guidance Document </a:t>
            </a:r>
          </a:p>
          <a:p>
            <a:pPr lvl="1"/>
            <a:r>
              <a:rPr lang="en-US" sz="1800" b="1" dirty="0" smtClean="0"/>
              <a:t>Compilation of Top-Level Objectives and CEOS Principles</a:t>
            </a:r>
          </a:p>
          <a:p>
            <a:pPr lvl="1"/>
            <a:r>
              <a:rPr lang="en-US" sz="1800" b="1" dirty="0" smtClean="0"/>
              <a:t>(SIT Chair responsibility)</a:t>
            </a:r>
          </a:p>
          <a:p>
            <a:r>
              <a:rPr lang="en-US" sz="2300" b="1" dirty="0" smtClean="0"/>
              <a:t>CEOS Governance and Processes</a:t>
            </a:r>
          </a:p>
          <a:p>
            <a:pPr lvl="1"/>
            <a:r>
              <a:rPr lang="en-US" sz="1800" b="1" dirty="0" smtClean="0"/>
              <a:t>Governance, mapping organizational responsibilities to CEOS activity classes</a:t>
            </a:r>
          </a:p>
          <a:p>
            <a:pPr lvl="1"/>
            <a:r>
              <a:rPr lang="en-US" sz="1800" b="1" dirty="0" smtClean="0"/>
              <a:t>Processes and responsibilities for setting priorities</a:t>
            </a:r>
          </a:p>
          <a:p>
            <a:pPr lvl="1"/>
            <a:r>
              <a:rPr lang="en-US" sz="1800" b="1" dirty="0" smtClean="0"/>
              <a:t>Processes for approving new initiatives</a:t>
            </a:r>
          </a:p>
          <a:p>
            <a:pPr lvl="1"/>
            <a:r>
              <a:rPr lang="en-US" sz="1800" b="1" dirty="0" smtClean="0"/>
              <a:t>(SIT Chair responsibility)</a:t>
            </a:r>
          </a:p>
          <a:p>
            <a:r>
              <a:rPr lang="en-US" sz="2300" b="1" dirty="0" smtClean="0"/>
              <a:t>Work Plan</a:t>
            </a:r>
          </a:p>
          <a:p>
            <a:pPr lvl="1"/>
            <a:r>
              <a:rPr lang="en-US" sz="1800" b="1" dirty="0" smtClean="0"/>
              <a:t>Main focus on substantive coordination, science,  and user-benefit activities</a:t>
            </a:r>
          </a:p>
          <a:p>
            <a:pPr lvl="1"/>
            <a:r>
              <a:rPr lang="en-US" sz="1800" b="1" dirty="0" smtClean="0"/>
              <a:t>May also include strategic and organizational studies</a:t>
            </a:r>
          </a:p>
          <a:p>
            <a:pPr lvl="1"/>
            <a:r>
              <a:rPr lang="en-US" sz="1800" b="1" dirty="0" smtClean="0"/>
              <a:t>Annual evaluation of progress presented at Plenary</a:t>
            </a:r>
          </a:p>
          <a:p>
            <a:pPr lvl="1"/>
            <a:r>
              <a:rPr lang="en-US" sz="1800" b="1" dirty="0" smtClean="0">
                <a:solidFill>
                  <a:srgbClr val="0070C0"/>
                </a:solidFill>
              </a:rPr>
              <a:t>(SIT Chair responsibility “delegated” to CEO/DCEO)</a:t>
            </a:r>
          </a:p>
          <a:p>
            <a:pPr lvl="1">
              <a:buNone/>
            </a:pPr>
            <a:endParaRPr lang="en-US" sz="1800" b="1" dirty="0" smtClean="0"/>
          </a:p>
          <a:p>
            <a:pPr lvl="1"/>
            <a:endParaRPr lang="en-US" sz="1900" b="1" dirty="0" smtClean="0"/>
          </a:p>
          <a:p>
            <a:pPr lvl="1"/>
            <a:endParaRPr lang="en-US" sz="2000" dirty="0" smtClean="0"/>
          </a:p>
          <a:p>
            <a:pPr lvl="1"/>
            <a:endParaRPr lang="en-US" sz="2400" dirty="0" smtClean="0"/>
          </a:p>
          <a:p>
            <a:pPr lvl="1"/>
            <a:endParaRPr lang="en-US" dirty="0" smtClean="0"/>
          </a:p>
          <a:p>
            <a:pPr lvl="1"/>
            <a:endParaRPr lang="en-US" dirty="0" smtClean="0"/>
          </a:p>
          <a:p>
            <a:pPr lvl="1"/>
            <a:endParaRPr lang="en-US"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4_EUM_template_v03">
  <a:themeElements>
    <a:clrScheme name="1_EUM_template_v03 1">
      <a:dk1>
        <a:srgbClr val="002569"/>
      </a:dk1>
      <a:lt1>
        <a:srgbClr val="FFFFFF"/>
      </a:lt1>
      <a:dk2>
        <a:srgbClr val="002569"/>
      </a:dk2>
      <a:lt2>
        <a:srgbClr val="5F758D"/>
      </a:lt2>
      <a:accent1>
        <a:srgbClr val="FF9A00"/>
      </a:accent1>
      <a:accent2>
        <a:srgbClr val="9F2D20"/>
      </a:accent2>
      <a:accent3>
        <a:srgbClr val="FFFFFF"/>
      </a:accent3>
      <a:accent4>
        <a:srgbClr val="001E59"/>
      </a:accent4>
      <a:accent5>
        <a:srgbClr val="FFCAAA"/>
      </a:accent5>
      <a:accent6>
        <a:srgbClr val="90281C"/>
      </a:accent6>
      <a:hlink>
        <a:srgbClr val="7498C0"/>
      </a:hlink>
      <a:folHlink>
        <a:srgbClr val="929497"/>
      </a:folHlink>
    </a:clrScheme>
    <a:fontScheme name="4_EUM_template_v03">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500" b="0" i="0" u="none" strike="noStrike" cap="none" normalizeH="0" baseline="0" smtClean="0">
            <a:ln>
              <a:noFill/>
            </a:ln>
            <a:solidFill>
              <a:srgbClr val="000000"/>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500" b="0" i="0" u="none" strike="noStrike" cap="none" normalizeH="0" baseline="0" smtClean="0">
            <a:ln>
              <a:noFill/>
            </a:ln>
            <a:solidFill>
              <a:srgbClr val="000000"/>
            </a:solidFill>
            <a:effectLst/>
            <a:latin typeface="Tahoma" pitchFamily="34" charset="0"/>
          </a:defRPr>
        </a:defPPr>
      </a:lstStyle>
    </a:lnDef>
  </a:objectDefaults>
  <a:extraClrSchemeLst>
    <a:extraClrScheme>
      <a:clrScheme name="1_EUM_template_v03 1">
        <a:dk1>
          <a:srgbClr val="002569"/>
        </a:dk1>
        <a:lt1>
          <a:srgbClr val="FFFFFF"/>
        </a:lt1>
        <a:dk2>
          <a:srgbClr val="002569"/>
        </a:dk2>
        <a:lt2>
          <a:srgbClr val="5F758D"/>
        </a:lt2>
        <a:accent1>
          <a:srgbClr val="FF9A00"/>
        </a:accent1>
        <a:accent2>
          <a:srgbClr val="9F2D20"/>
        </a:accent2>
        <a:accent3>
          <a:srgbClr val="FFFFFF"/>
        </a:accent3>
        <a:accent4>
          <a:srgbClr val="001E59"/>
        </a:accent4>
        <a:accent5>
          <a:srgbClr val="FFCAAA"/>
        </a:accent5>
        <a:accent6>
          <a:srgbClr val="90281C"/>
        </a:accent6>
        <a:hlink>
          <a:srgbClr val="7498C0"/>
        </a:hlink>
        <a:folHlink>
          <a:srgbClr val="929497"/>
        </a:folHlink>
      </a:clrScheme>
      <a:clrMap bg1="lt1" tx1="dk1" bg2="lt2" tx2="dk2" accent1="accent1" accent2="accent2" accent3="accent3" accent4="accent4" accent5="accent5" accent6="accent6" hlink="hlink" folHlink="folHlink"/>
    </a:extraClrScheme>
    <a:extraClrScheme>
      <a:clrScheme name="1_EUM_template_v03 2">
        <a:dk1>
          <a:srgbClr val="002569"/>
        </a:dk1>
        <a:lt1>
          <a:srgbClr val="FFFFFF"/>
        </a:lt1>
        <a:dk2>
          <a:srgbClr val="002569"/>
        </a:dk2>
        <a:lt2>
          <a:srgbClr val="5F758D"/>
        </a:lt2>
        <a:accent1>
          <a:srgbClr val="F6D0A9"/>
        </a:accent1>
        <a:accent2>
          <a:srgbClr val="EBCAE3"/>
        </a:accent2>
        <a:accent3>
          <a:srgbClr val="FFFFFF"/>
        </a:accent3>
        <a:accent4>
          <a:srgbClr val="001E59"/>
        </a:accent4>
        <a:accent5>
          <a:srgbClr val="FAE4D1"/>
        </a:accent5>
        <a:accent6>
          <a:srgbClr val="D5B7CE"/>
        </a:accent6>
        <a:hlink>
          <a:srgbClr val="4E2029"/>
        </a:hlink>
        <a:folHlink>
          <a:srgbClr val="423B69"/>
        </a:folHlink>
      </a:clrScheme>
      <a:clrMap bg1="lt1" tx1="dk1" bg2="lt2" tx2="dk2" accent1="accent1" accent2="accent2" accent3="accent3" accent4="accent4" accent5="accent5" accent6="accent6" hlink="hlink" folHlink="folHlink"/>
    </a:extraClrScheme>
    <a:extraClrScheme>
      <a:clrScheme name="1_EUM_template_v03 3">
        <a:dk1>
          <a:srgbClr val="002569"/>
        </a:dk1>
        <a:lt1>
          <a:srgbClr val="FFFFFF"/>
        </a:lt1>
        <a:dk2>
          <a:srgbClr val="002569"/>
        </a:dk2>
        <a:lt2>
          <a:srgbClr val="5F758D"/>
        </a:lt2>
        <a:accent1>
          <a:srgbClr val="5B97B1"/>
        </a:accent1>
        <a:accent2>
          <a:srgbClr val="F39600"/>
        </a:accent2>
        <a:accent3>
          <a:srgbClr val="FFFFFF"/>
        </a:accent3>
        <a:accent4>
          <a:srgbClr val="001E59"/>
        </a:accent4>
        <a:accent5>
          <a:srgbClr val="B5C9D5"/>
        </a:accent5>
        <a:accent6>
          <a:srgbClr val="DC8700"/>
        </a:accent6>
        <a:hlink>
          <a:srgbClr val="FFE4AE"/>
        </a:hlink>
        <a:folHlink>
          <a:srgbClr val="002A3D"/>
        </a:folHlink>
      </a:clrScheme>
      <a:clrMap bg1="lt1" tx1="dk1" bg2="lt2" tx2="dk2" accent1="accent1" accent2="accent2" accent3="accent3" accent4="accent4" accent5="accent5" accent6="accent6" hlink="hlink" folHlink="folHlink"/>
    </a:extraClrScheme>
    <a:extraClrScheme>
      <a:clrScheme name="1_EUM_template_v03 4">
        <a:dk1>
          <a:srgbClr val="002569"/>
        </a:dk1>
        <a:lt1>
          <a:srgbClr val="FFFFFF"/>
        </a:lt1>
        <a:dk2>
          <a:srgbClr val="002569"/>
        </a:dk2>
        <a:lt2>
          <a:srgbClr val="5F758D"/>
        </a:lt2>
        <a:accent1>
          <a:srgbClr val="003F80"/>
        </a:accent1>
        <a:accent2>
          <a:srgbClr val="BDD7EE"/>
        </a:accent2>
        <a:accent3>
          <a:srgbClr val="FFFFFF"/>
        </a:accent3>
        <a:accent4>
          <a:srgbClr val="001E59"/>
        </a:accent4>
        <a:accent5>
          <a:srgbClr val="AAAFC0"/>
        </a:accent5>
        <a:accent6>
          <a:srgbClr val="ABC3D8"/>
        </a:accent6>
        <a:hlink>
          <a:srgbClr val="FFD350"/>
        </a:hlink>
        <a:folHlink>
          <a:srgbClr val="EB6F3F"/>
        </a:folHlink>
      </a:clrScheme>
      <a:clrMap bg1="lt1" tx1="dk1" bg2="lt2" tx2="dk2" accent1="accent1" accent2="accent2" accent3="accent3" accent4="accent4" accent5="accent5" accent6="accent6" hlink="hlink" folHlink="folHlink"/>
    </a:extraClrScheme>
    <a:extraClrScheme>
      <a:clrScheme name="1_EUM_template_v03 5">
        <a:dk1>
          <a:srgbClr val="002569"/>
        </a:dk1>
        <a:lt1>
          <a:srgbClr val="FFFFFF"/>
        </a:lt1>
        <a:dk2>
          <a:srgbClr val="002569"/>
        </a:dk2>
        <a:lt2>
          <a:srgbClr val="5F758D"/>
        </a:lt2>
        <a:accent1>
          <a:srgbClr val="C75B12"/>
        </a:accent1>
        <a:accent2>
          <a:srgbClr val="003359"/>
        </a:accent2>
        <a:accent3>
          <a:srgbClr val="FFFFFF"/>
        </a:accent3>
        <a:accent4>
          <a:srgbClr val="001E59"/>
        </a:accent4>
        <a:accent5>
          <a:srgbClr val="E0B5AA"/>
        </a:accent5>
        <a:accent6>
          <a:srgbClr val="002D50"/>
        </a:accent6>
        <a:hlink>
          <a:srgbClr val="92A2BD"/>
        </a:hlink>
        <a:folHlink>
          <a:srgbClr val="C7B37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1212</TotalTime>
  <Words>4525</Words>
  <Application>Microsoft Office PowerPoint</Application>
  <PresentationFormat>On-screen Show (4:3)</PresentationFormat>
  <Paragraphs>587</Paragraphs>
  <Slides>54</Slides>
  <Notes>54</Notes>
  <HiddenSlides>0</HiddenSlides>
  <MMClips>0</MMClips>
  <ScaleCrop>false</ScaleCrop>
  <HeadingPairs>
    <vt:vector size="6" baseType="variant">
      <vt:variant>
        <vt:lpstr>Theme</vt:lpstr>
      </vt:variant>
      <vt:variant>
        <vt:i4>2</vt:i4>
      </vt:variant>
      <vt:variant>
        <vt:lpstr>Links</vt:lpstr>
      </vt:variant>
      <vt:variant>
        <vt:i4>4</vt:i4>
      </vt:variant>
      <vt:variant>
        <vt:lpstr>Slide Titles</vt:lpstr>
      </vt:variant>
      <vt:variant>
        <vt:i4>54</vt:i4>
      </vt:variant>
    </vt:vector>
  </HeadingPairs>
  <TitlesOfParts>
    <vt:vector size="60" baseType="lpstr">
      <vt:lpstr>4_EUM_template_v03</vt:lpstr>
      <vt:lpstr>Custom Design</vt:lpstr>
      <vt:lpstr>???</vt:lpstr>
      <vt:lpstr>???</vt:lpstr>
      <vt:lpstr>???</vt:lpstr>
      <vt:lpstr>???</vt:lpstr>
      <vt:lpstr>Slide 1</vt:lpstr>
      <vt:lpstr>Slide 2</vt:lpstr>
      <vt:lpstr>Slide 3</vt:lpstr>
      <vt:lpstr>CEOS Self-Study: </vt:lpstr>
      <vt:lpstr>Lucca Plenary and La Jolla SIT-27: Producing 3 New Guiding Documents</vt:lpstr>
      <vt:lpstr>Slide 6</vt:lpstr>
      <vt:lpstr>CSSII Progress Since the La Jolla SIT-27</vt:lpstr>
      <vt:lpstr>Slide 8</vt:lpstr>
      <vt:lpstr>    CEOS New Guiding Documents</vt:lpstr>
      <vt:lpstr>Slide 10</vt:lpstr>
      <vt:lpstr>Slide 11</vt:lpstr>
      <vt:lpstr>Slide 12</vt:lpstr>
      <vt:lpstr>CEOS Meetings Report</vt:lpstr>
      <vt:lpstr>CEOS Core Business R&amp;R</vt:lpstr>
      <vt:lpstr>Decision-Making Processes Report</vt:lpstr>
      <vt:lpstr>Slide 16</vt:lpstr>
      <vt:lpstr>Slide 17</vt:lpstr>
      <vt:lpstr>Membership &amp; Participation  Study </vt:lpstr>
      <vt:lpstr>Slide 19</vt:lpstr>
      <vt:lpstr>M&amp;P Team Members</vt:lpstr>
      <vt:lpstr>M&amp;P Study Approach</vt:lpstr>
      <vt:lpstr>M&amp;P Study Approach:</vt:lpstr>
      <vt:lpstr>Findings and Recommendations</vt:lpstr>
      <vt:lpstr>M&amp;P Study: </vt:lpstr>
      <vt:lpstr>Contact Management:   </vt:lpstr>
      <vt:lpstr>Alignment of CEOS with Institutional Goals or Objectives:   </vt:lpstr>
      <vt:lpstr>Institutional Barriers and Impediments:   </vt:lpstr>
      <vt:lpstr>“Invisible Participation:”   </vt:lpstr>
      <vt:lpstr>O</vt:lpstr>
      <vt:lpstr>Deciding New CEOS Projects</vt:lpstr>
      <vt:lpstr>Slide 31</vt:lpstr>
      <vt:lpstr>Slide 32</vt:lpstr>
      <vt:lpstr>Slide 33</vt:lpstr>
      <vt:lpstr>Slide 34</vt:lpstr>
      <vt:lpstr>Slide 35</vt:lpstr>
      <vt:lpstr>Slide 36</vt:lpstr>
      <vt:lpstr>Slide 37</vt:lpstr>
      <vt:lpstr>Slide 38</vt:lpstr>
      <vt:lpstr>Slide 39</vt:lpstr>
      <vt:lpstr>  Schedule (1)  </vt:lpstr>
      <vt:lpstr>  Schedule (2)  </vt:lpstr>
      <vt:lpstr>Slide 42</vt:lpstr>
      <vt:lpstr>Slide 43</vt:lpstr>
      <vt:lpstr>Slide 44</vt:lpstr>
      <vt:lpstr>Slide 45</vt:lpstr>
      <vt:lpstr>Slide 46</vt:lpstr>
      <vt:lpstr>Slide 47</vt:lpstr>
      <vt:lpstr>10 SEPT WORKSHOP SESSION SUMMARY </vt:lpstr>
      <vt:lpstr>  Overview - Principles  </vt:lpstr>
      <vt:lpstr>Organizational Functions Report</vt:lpstr>
      <vt:lpstr>REPORTS/COMMITTEES</vt:lpstr>
      <vt:lpstr>Organizational Functions:  Clarifying Roles and Responsibilities</vt:lpstr>
      <vt:lpstr>Membership and Participation Issues</vt:lpstr>
      <vt:lpstr>Timeline: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Brian Killough</dc:creator>
  <cp:lastModifiedBy>Michael H. Freilich</cp:lastModifiedBy>
  <cp:revision>53</cp:revision>
  <dcterms:created xsi:type="dcterms:W3CDTF">2012-10-18T05:35:27Z</dcterms:created>
  <dcterms:modified xsi:type="dcterms:W3CDTF">2012-10-22T12:55:54Z</dcterms:modified>
</cp:coreProperties>
</file>