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6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7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66" r:id="rId1"/>
    <p:sldMasterId id="2147483767" r:id="rId2"/>
    <p:sldMasterId id="2147483768" r:id="rId3"/>
    <p:sldMasterId id="2147483769" r:id="rId4"/>
    <p:sldMasterId id="2147483770" r:id="rId5"/>
    <p:sldMasterId id="2147483771" r:id="rId6"/>
    <p:sldMasterId id="2147483772" r:id="rId7"/>
    <p:sldMasterId id="2147483773" r:id="rId8"/>
  </p:sldMasterIdLst>
  <p:notesMasterIdLst>
    <p:notesMasterId r:id="rId42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</p:sldIdLst>
  <p:sldSz cx="9144000" cy="5143500" type="screen16x9"/>
  <p:notesSz cx="6858000" cy="9144000"/>
  <p:embeddedFontLst>
    <p:embeddedFont>
      <p:font typeface="Gill Sans" panose="020B0502020104020203" pitchFamily="34" charset="-79"/>
      <p:regular r:id="rId43"/>
      <p:bold r:id="rId44"/>
    </p:embeddedFont>
    <p:embeddedFont>
      <p:font typeface="Arial Narrow" panose="020B0604020202020204" pitchFamily="34" charset="0"/>
      <p:regular r:id="rId45"/>
      <p:bold r:id="rId46"/>
      <p:italic r:id="rId47"/>
      <p:boldItalic r:id="rId48"/>
    </p:embeddedFont>
    <p:embeddedFont>
      <p:font typeface="Roboto" panose="02000000000000000000" pitchFamily="2" charset="0"/>
      <p:regular r:id="rId49"/>
      <p:bold r:id="rId50"/>
      <p:italic r:id="rId51"/>
      <p:boldItalic r:id="rId52"/>
    </p:embeddedFont>
    <p:embeddedFont>
      <p:font typeface="Open Sans" panose="020B0606030504020204" pitchFamily="34" charset="0"/>
      <p:regular r:id="rId53"/>
      <p:bold r:id="rId54"/>
      <p:italic r:id="rId55"/>
      <p:boldItalic r:id="rId56"/>
    </p:embeddedFont>
    <p:embeddedFont>
      <p:font typeface="Arial Black" panose="020B0604020202020204" pitchFamily="34" charset="0"/>
      <p:regular r:id="rId57"/>
    </p:embeddedFont>
    <p:embeddedFont>
      <p:font typeface="Montserrat" pitchFamily="2" charset="77"/>
      <p:regular r:id="rId58"/>
      <p:bold r:id="rId59"/>
      <p:italic r:id="rId60"/>
      <p:boldItalic r:id="rId61"/>
    </p:embeddedFont>
    <p:embeddedFont>
      <p:font typeface="Helvetica Neue" panose="02000503000000020004" pitchFamily="2" charset="0"/>
      <p:regular r:id="rId62"/>
      <p:bold r:id="rId63"/>
      <p:italic r:id="rId64"/>
      <p:boldItalic r:id="rId6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70C6137-B83D-425B-B8B4-81AFD2011E19}">
  <a:tblStyle styleId="{470C6137-B83D-425B-B8B4-81AFD2011E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C96BBF0-D96D-44B1-BEA2-673D3E27B65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8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63" Type="http://schemas.openxmlformats.org/officeDocument/2006/relationships/font" Target="fonts/font21.fntdata"/><Relationship Id="rId68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font" Target="fonts/font16.fntdata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font" Target="fonts/font19.fntdata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64" Type="http://schemas.openxmlformats.org/officeDocument/2006/relationships/font" Target="fonts/font22.fntdata"/><Relationship Id="rId69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font" Target="fonts/font4.fntdata"/><Relationship Id="rId59" Type="http://schemas.openxmlformats.org/officeDocument/2006/relationships/font" Target="fonts/font17.fntdata"/><Relationship Id="rId67" Type="http://schemas.openxmlformats.org/officeDocument/2006/relationships/viewProps" Target="viewProp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font" Target="fonts/font12.fntdata"/><Relationship Id="rId62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font" Target="fonts/font18.fntdata"/><Relationship Id="rId65" Type="http://schemas.openxmlformats.org/officeDocument/2006/relationships/font" Target="fonts/font2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font" Target="fonts/font8.fntdata"/><Relationship Id="rId55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Shape 6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644" name="Shape 6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Shape 741"/>
          <p:cNvSpPr>
            <a:spLocks noGrp="1" noRot="1" noChangeAspect="1"/>
          </p:cNvSpPr>
          <p:nvPr>
            <p:ph type="sldImg" idx="2"/>
          </p:nvPr>
        </p:nvSpPr>
        <p:spPr>
          <a:xfrm>
            <a:off x="701951" y="1143000"/>
            <a:ext cx="5454000" cy="3085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2" name="Shape 74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3" name="Shape 743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25" rIns="91300" bIns="456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Shape 770"/>
          <p:cNvSpPr>
            <a:spLocks noGrp="1" noRot="1" noChangeAspect="1"/>
          </p:cNvSpPr>
          <p:nvPr>
            <p:ph type="sldImg" idx="2"/>
          </p:nvPr>
        </p:nvSpPr>
        <p:spPr>
          <a:xfrm>
            <a:off x="701951" y="1143000"/>
            <a:ext cx="5454000" cy="3085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1" name="Shape 77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2" name="Shape 772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25" rIns="91300" bIns="456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Shape 795"/>
          <p:cNvSpPr>
            <a:spLocks noGrp="1" noRot="1" noChangeAspect="1"/>
          </p:cNvSpPr>
          <p:nvPr>
            <p:ph type="sldImg" idx="2"/>
          </p:nvPr>
        </p:nvSpPr>
        <p:spPr>
          <a:xfrm>
            <a:off x="701951" y="1143000"/>
            <a:ext cx="5454000" cy="3085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6" name="Shape 79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7" name="Shape 797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25" rIns="91300" bIns="456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Shape 801"/>
          <p:cNvSpPr>
            <a:spLocks noGrp="1" noRot="1" noChangeAspect="1"/>
          </p:cNvSpPr>
          <p:nvPr>
            <p:ph type="sldImg" idx="2"/>
          </p:nvPr>
        </p:nvSpPr>
        <p:spPr>
          <a:xfrm>
            <a:off x="701951" y="1143000"/>
            <a:ext cx="5454000" cy="3085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2" name="Shape 80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3" name="Shape 803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25" rIns="91300" bIns="456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Shape 808"/>
          <p:cNvSpPr>
            <a:spLocks noGrp="1" noRot="1" noChangeAspect="1"/>
          </p:cNvSpPr>
          <p:nvPr>
            <p:ph type="sldImg" idx="2"/>
          </p:nvPr>
        </p:nvSpPr>
        <p:spPr>
          <a:xfrm>
            <a:off x="701951" y="1143000"/>
            <a:ext cx="5454000" cy="3085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9" name="Shape 80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0" name="Shape 810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25" rIns="91300" bIns="456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Shape 81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Shape 8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Shape 82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Shape 8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Shape 85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Shape 8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Shape 88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Shape 8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Shape 9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06" name="Shape 90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Helvetica Neue"/>
              <a:buNone/>
            </a:pPr>
            <a:r>
              <a:rPr lang="en-US" sz="2200" u="sng">
                <a:latin typeface="Helvetica Neue"/>
                <a:ea typeface="Helvetica Neue"/>
                <a:cs typeface="Helvetica Neue"/>
                <a:sym typeface="Helvetica Neue"/>
              </a:rPr>
              <a:t>Improving NOAA's Cybersecurity Posture</a:t>
            </a:r>
            <a:endParaRPr sz="2200" u="sng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Currently: Users access federal systems for distribution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31800" lvl="1" indent="-406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–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Some mission-critical systems offer public access to data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31800" lvl="1" indent="-406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–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External users have access inside federal security boundary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Potential: All data access occurs in non-federal system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31800" lvl="1" indent="-406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–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Reallocate security assets and staffing to focus on mission-critical systems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31800" lvl="1" indent="-406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–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Only verified trusted users granted access to federal systems</a:t>
            </a:r>
            <a:endParaRPr sz="12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Shape 656"/>
          <p:cNvSpPr>
            <a:spLocks noGrp="1" noRot="1" noChangeAspect="1"/>
          </p:cNvSpPr>
          <p:nvPr>
            <p:ph type="sldImg" idx="2"/>
          </p:nvPr>
        </p:nvSpPr>
        <p:spPr>
          <a:xfrm>
            <a:off x="701951" y="1143000"/>
            <a:ext cx="5454000" cy="3085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7" name="Shape 6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Shape 658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25" rIns="91300" bIns="456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Shape 91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Shape 9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Shape 93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Shape 9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Shape 9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1" name="Shape 94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222222"/>
                </a:solidFill>
                <a:highlight>
                  <a:srgbClr val="FFFFFF"/>
                </a:highlight>
              </a:rPr>
              <a:t>NCEI’s total dissemination volume is around 2.4 PB/quarter.  This has increased ~0.5 PB/quarter over last year. </a:t>
            </a:r>
            <a:endParaRPr sz="1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3429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222222"/>
                </a:solidFill>
                <a:highlight>
                  <a:srgbClr val="FFFFFF"/>
                </a:highlight>
              </a:rPr>
              <a:t>GSOD  = Global Surface Summary of the Day</a:t>
            </a:r>
            <a:endParaRPr sz="1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3429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222222"/>
                </a:solidFill>
                <a:highlight>
                  <a:srgbClr val="FFFFFF"/>
                </a:highlight>
              </a:rPr>
              <a:t>GHCN-M = Global Historical Climatology Network-Monthly</a:t>
            </a:r>
            <a:endParaRPr sz="12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Shape 94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Shape 9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Shape 9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57" name="Shape 95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Shape 971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Shape 9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Shape 101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/>
              <a:t>The Collaborators are all employing different business models that offer realistic options for a future sustainable strategy.</a:t>
            </a:r>
            <a:endParaRPr sz="18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Shape 10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Shape 102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Someone has to do the labor of translating the data and then loading the data into the tools, but it may not matter who does it.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CRADA has proven to be a good venue to discuss new tools and approaches that may be applied for utilization of the data.</a:t>
            </a:r>
            <a:endParaRPr/>
          </a:p>
        </p:txBody>
      </p:sp>
      <p:sp>
        <p:nvSpPr>
          <p:cNvPr id="1023" name="Shape 10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Shape 10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Shape 1030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Shape 10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6" name="Shape 10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Noto Sans Symbols"/>
              <a:buChar char="▪"/>
            </a:pPr>
            <a:r>
              <a:rPr lang="en-US" sz="1400" b="0" i="0" u="none" strike="noStrike" cap="non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Before</a:t>
            </a:r>
            <a:endParaRPr/>
          </a:p>
          <a:p>
            <a: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Noto Sans Symbols"/>
              <a:buChar char="▪"/>
            </a:pPr>
            <a:r>
              <a:rPr lang="en-US" sz="1400" b="0" i="0" u="none" strike="noStrike" cap="non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researchers could not have tahe entire dataset usable in one place</a:t>
            </a:r>
            <a:endParaRPr/>
          </a:p>
          <a:p>
            <a: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Noto Sans Symbols"/>
              <a:buChar char="▪"/>
            </a:pPr>
            <a:r>
              <a:rPr lang="en-US" sz="1400" b="0" i="0" u="none" strike="noStrike" cap="non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retrospective data were found in one place, realtime in another</a:t>
            </a:r>
            <a:endParaRPr/>
          </a:p>
          <a:p>
            <a: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Noto Sans Symbols"/>
              <a:buChar char="▪"/>
            </a:pPr>
            <a:r>
              <a:rPr lang="en-US" sz="1400" b="0" i="0" u="none" strike="noStrike" cap="non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realtime data access required special links, relationships, and/or payment</a:t>
            </a:r>
            <a:endParaRPr/>
          </a:p>
          <a:p>
            <a: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Noto Sans Symbols"/>
              <a:buChar char="▪"/>
            </a:pPr>
            <a:r>
              <a:rPr lang="en-US" sz="1400" b="0" i="0" u="none" strike="noStrike" cap="non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had to use smaller chunks (limited time, limited places) to develop new ideas</a:t>
            </a:r>
            <a:endParaRPr/>
          </a:p>
          <a:p>
            <a: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Noto Sans Symbols"/>
              <a:buChar char="▪"/>
            </a:pPr>
            <a:r>
              <a:rPr lang="en-US" sz="1400" b="0" i="0" u="none" strike="noStrike" cap="non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had to move 10’s of TB across networks, and store them somewhere</a:t>
            </a:r>
            <a:endParaRPr/>
          </a:p>
          <a:p>
            <a: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Noto Sans Symbols"/>
              <a:buChar char="▪"/>
            </a:pPr>
            <a:r>
              <a:rPr lang="en-US" sz="1400" b="0" i="0" u="none" strike="noStrike" cap="non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had to maintain their own compute power to utilize the data</a:t>
            </a:r>
            <a:endParaRPr/>
          </a:p>
          <a:p>
            <a: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Noto Sans Symbols"/>
              <a:buChar char="▪"/>
            </a:pPr>
            <a:r>
              <a:rPr lang="en-US" sz="1400" b="0" i="0" u="none" strike="noStrike" cap="non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statistical or probabilistic products were incomplete, not as accurate</a:t>
            </a:r>
            <a:endParaRPr/>
          </a:p>
          <a:p>
            <a: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Noto Sans Symbols"/>
              <a:buChar char="▪"/>
            </a:pPr>
            <a:r>
              <a:rPr lang="en-US" sz="1400" b="0" i="0" u="none" strike="noStrike" cap="non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could not develop comprehensive products easily (e.g. CONUS-wide)</a:t>
            </a:r>
            <a:endParaRPr/>
          </a:p>
          <a:p>
            <a: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Noto Sans Symbols"/>
              <a:buChar char="▪"/>
            </a:pPr>
            <a:r>
              <a:rPr lang="en-US" sz="1400" b="0" i="0" u="none" strike="noStrike" cap="non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industry did not have equal access to government data</a:t>
            </a:r>
            <a:endParaRPr/>
          </a:p>
          <a:p>
            <a: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Noto Sans Symbols"/>
              <a:buChar char="▪"/>
            </a:pPr>
            <a:r>
              <a:rPr lang="en-US" sz="1400" b="0" i="0" u="none" strike="noStrike" cap="non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NOAA researchers had advantageous access</a:t>
            </a:r>
            <a:endParaRPr/>
          </a:p>
          <a:p>
            <a:pPr marL="914400" marR="0" lvl="0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2" indent="-127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Noto Sans Symbols"/>
              <a:buChar char="▪"/>
            </a:pPr>
            <a:r>
              <a:rPr lang="en-US" sz="1400" b="0" i="0" u="none" strike="noStrike" cap="non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After</a:t>
            </a:r>
            <a:endParaRPr/>
          </a:p>
          <a:p>
            <a:pPr marL="685800" marR="0" lvl="3" indent="-127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Noto Sans Symbols"/>
              <a:buChar char="▪"/>
            </a:pPr>
            <a:r>
              <a:rPr lang="en-US" sz="1400" b="0" i="0" u="none" strike="noStrike" cap="non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All data -- old to new -- available for free, in one place</a:t>
            </a:r>
            <a:endParaRPr/>
          </a:p>
          <a:p>
            <a:pPr marL="685800" marR="0" lvl="3" indent="-127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Noto Sans Symbols"/>
              <a:buChar char="▪"/>
            </a:pPr>
            <a:r>
              <a:rPr lang="en-US" sz="1400" b="0" i="0" u="none" strike="noStrike" cap="non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can use all available data to develop new ideas</a:t>
            </a:r>
            <a:endParaRPr/>
          </a:p>
          <a:p>
            <a:pPr marL="685800" marR="0" lvl="3" indent="-127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Noto Sans Symbols"/>
              <a:buChar char="▪"/>
            </a:pPr>
            <a:r>
              <a:rPr lang="en-US" sz="1400" b="0" i="0" u="none" strike="noStrike" cap="non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no need to move any data at all across networks</a:t>
            </a:r>
            <a:endParaRPr/>
          </a:p>
          <a:p>
            <a:pPr marL="685800" marR="0" lvl="3" indent="-127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Noto Sans Symbols"/>
              <a:buChar char="▪"/>
            </a:pPr>
            <a:r>
              <a:rPr lang="en-US" sz="1400" b="0" i="0" u="none" strike="noStrike" cap="non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processing and visualization resources on AWS are integrated with storage</a:t>
            </a:r>
            <a:endParaRPr/>
          </a:p>
          <a:p>
            <a:pPr marL="685800" marR="0" lvl="3" indent="-127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Noto Sans Symbols"/>
              <a:buChar char="▪"/>
            </a:pPr>
            <a:r>
              <a:rPr lang="en-US" sz="1400" b="0" i="0" u="none" strike="noStrike" cap="non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Can develop comprehensive, accurate statistical and probabilistic products </a:t>
            </a:r>
            <a:endParaRPr/>
          </a:p>
          <a:p>
            <a:pPr marL="685800" marR="0" lvl="3" indent="-127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Noto Sans Symbols"/>
              <a:buChar char="▪"/>
            </a:pPr>
            <a:r>
              <a:rPr lang="en-US" sz="1400" b="0" i="0" u="none" strike="noStrike" cap="non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industry has equal access to government data</a:t>
            </a:r>
            <a:endParaRPr/>
          </a:p>
          <a:p>
            <a:pPr marL="685800" marR="0" lvl="3" indent="-127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Noto Sans Symbols"/>
              <a:buChar char="▪"/>
            </a:pPr>
            <a:r>
              <a:rPr lang="en-US" sz="1400" b="0" i="0" u="none" strike="noStrike" cap="non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all industry, public, academic have equal access to the government data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Shape 663"/>
          <p:cNvSpPr>
            <a:spLocks noGrp="1" noRot="1" noChangeAspect="1"/>
          </p:cNvSpPr>
          <p:nvPr>
            <p:ph type="sldImg" idx="2"/>
          </p:nvPr>
        </p:nvSpPr>
        <p:spPr>
          <a:xfrm>
            <a:off x="701951" y="1143000"/>
            <a:ext cx="5454000" cy="3085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4" name="Shape 66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Shape 665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25" rIns="91300" bIns="456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Shape 1041"/>
          <p:cNvSpPr>
            <a:spLocks noGrp="1" noRot="1" noChangeAspect="1"/>
          </p:cNvSpPr>
          <p:nvPr>
            <p:ph type="sldImg" idx="2"/>
          </p:nvPr>
        </p:nvSpPr>
        <p:spPr>
          <a:xfrm>
            <a:off x="701951" y="1143000"/>
            <a:ext cx="5454000" cy="3085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2" name="Shape 104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3" name="Shape 1043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25" rIns="91300" bIns="456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Shape 10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049" name="Shape 10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Shape 10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0" name="Shape 106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latin typeface="Arial"/>
                <a:ea typeface="Arial"/>
                <a:cs typeface="Arial"/>
                <a:sym typeface="Arial"/>
              </a:rPr>
              <a:t>Archived NEXRAD data are mostly optimized for </a:t>
            </a:r>
            <a:r>
              <a:rPr lang="en-US" sz="2000" b="0" i="1" u="none" strike="noStrike" cap="none">
                <a:latin typeface="Arial"/>
                <a:ea typeface="Arial"/>
                <a:cs typeface="Arial"/>
                <a:sym typeface="Arial"/>
              </a:rPr>
              <a:t>preservation, </a:t>
            </a:r>
            <a:r>
              <a:rPr lang="en-US" sz="2000" b="0" i="0" u="none" strike="noStrike" cap="none">
                <a:latin typeface="Arial"/>
                <a:ea typeface="Arial"/>
                <a:cs typeface="Arial"/>
                <a:sym typeface="Arial"/>
              </a:rPr>
              <a:t>not access and utilization (except in some select </a:t>
            </a:r>
            <a:r>
              <a:rPr lang="en-US" sz="2000" b="0" i="0" u="none" strike="noStrike" cap="none">
                <a:latin typeface="Roboto"/>
                <a:ea typeface="Roboto"/>
                <a:cs typeface="Roboto"/>
                <a:sym typeface="Roboto"/>
              </a:rPr>
              <a:t>cases)</a:t>
            </a:r>
            <a:endParaRPr sz="1200" b="0" i="0" u="none" strike="noStrike" cap="none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–"/>
            </a:pPr>
            <a:r>
              <a:rPr lang="en-US" sz="1800" b="0" i="0" u="none" strike="noStrike" cap="none">
                <a:latin typeface="Roboto"/>
                <a:ea typeface="Roboto"/>
                <a:cs typeface="Roboto"/>
                <a:sym typeface="Roboto"/>
              </a:rPr>
              <a:t>The utilization of entire NEXRAD archive never before realized</a:t>
            </a:r>
            <a:endParaRPr sz="1200" b="0" i="0" u="none" strike="noStrike" cap="none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14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latin typeface="Arial"/>
                <a:ea typeface="Arial"/>
                <a:cs typeface="Arial"/>
                <a:sym typeface="Arial"/>
              </a:rPr>
              <a:t>All NEXRAD data are publicly available, but difficult to use</a:t>
            </a:r>
            <a:endParaRPr sz="1200" b="0" i="0" u="none" strike="noStrike" cap="none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unwieldy size (270 TB com</a:t>
            </a:r>
            <a:r>
              <a:rPr lang="en-US" sz="1800" b="0" i="0" u="none" strike="noStrike" cap="none">
                <a:latin typeface="Roboto"/>
                <a:ea typeface="Roboto"/>
                <a:cs typeface="Roboto"/>
                <a:sym typeface="Roboto"/>
              </a:rPr>
              <a:t>pressed, 850 TB uncompressed) and </a:t>
            </a: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specialized format (radial volume scan</a:t>
            </a:r>
            <a:r>
              <a:rPr lang="en-US" sz="1800" b="0" i="0" u="none" strike="noStrike" cap="none">
                <a:latin typeface="Roboto"/>
                <a:ea typeface="Roboto"/>
                <a:cs typeface="Roboto"/>
                <a:sym typeface="Roboto"/>
              </a:rPr>
              <a:t> files</a:t>
            </a: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)</a:t>
            </a:r>
            <a:endParaRPr sz="1200" b="0" i="0" u="none" strike="noStrike" cap="none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reside on NOAA’s tape archive, relatively slow to access</a:t>
            </a:r>
            <a:endParaRPr sz="1200" b="0" i="0" u="none" strike="noStrike" cap="none"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685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•"/>
            </a:pPr>
            <a:r>
              <a:rPr lang="en-US" sz="1800" b="0" i="0" u="none" strike="noStrike" cap="none">
                <a:latin typeface="Roboto"/>
                <a:ea typeface="Roboto"/>
                <a:cs typeface="Roboto"/>
                <a:sym typeface="Roboto"/>
              </a:rPr>
              <a:t>Many industry users of both realtime and archived NEXRAD data</a:t>
            </a:r>
            <a:endParaRPr sz="1200" b="0" i="0" u="none" strike="noStrike" cap="none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Multiple derivative uses possible - hail, rain, snow, tornados, etc.</a:t>
            </a:r>
            <a:endParaRPr sz="1200" b="0" i="0" u="none" strike="noStrike" cap="none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NOAA had recently reprocessed 2001-2012 NEXRAD Level</a:t>
            </a:r>
            <a:r>
              <a:rPr lang="en-US" sz="1800" b="0" i="0" u="none" strike="noStrike" cap="none">
                <a:latin typeface="Roboto"/>
                <a:ea typeface="Roboto"/>
                <a:cs typeface="Roboto"/>
                <a:sym typeface="Roboto"/>
              </a:rPr>
              <a:t>-</a:t>
            </a: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II</a:t>
            </a:r>
            <a:endParaRPr sz="1200" b="0" i="0" u="none" strike="noStrike" cap="none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half of the dataset still resided on disk at the </a:t>
            </a:r>
            <a:endParaRPr sz="1200" b="0" i="0" u="none" strike="noStrike" cap="none">
              <a:latin typeface="Calibri"/>
              <a:ea typeface="Calibri"/>
              <a:cs typeface="Calibri"/>
              <a:sym typeface="Calibri"/>
            </a:endParaRPr>
          </a:p>
          <a:p>
            <a:pPr marL="69850" marR="0" lvl="0" indent="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Cooperative Institute for Climate and Satellites in NC (CICS-NC)</a:t>
            </a:r>
            <a:endParaRPr sz="1200" b="0" i="0" u="none" strike="noStrike" cap="none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easy to jump-start initial delivery</a:t>
            </a:r>
            <a:endParaRPr sz="12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Shape 107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Shape 10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>
            <a:spLocks noGrp="1" noRot="1" noChangeAspect="1"/>
          </p:cNvSpPr>
          <p:nvPr>
            <p:ph type="sldImg" idx="2"/>
          </p:nvPr>
        </p:nvSpPr>
        <p:spPr>
          <a:xfrm>
            <a:off x="701951" y="1143000"/>
            <a:ext cx="5454000" cy="3085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1" name="Shape 67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Shape 672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25" rIns="91300" bIns="456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Shape 677"/>
          <p:cNvSpPr>
            <a:spLocks noGrp="1" noRot="1" noChangeAspect="1"/>
          </p:cNvSpPr>
          <p:nvPr>
            <p:ph type="sldImg" idx="2"/>
          </p:nvPr>
        </p:nvSpPr>
        <p:spPr>
          <a:xfrm>
            <a:off x="701951" y="1143000"/>
            <a:ext cx="5454000" cy="3085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8" name="Shape 67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Shape 679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25" rIns="91300" bIns="456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Shape 684"/>
          <p:cNvSpPr>
            <a:spLocks noGrp="1" noRot="1" noChangeAspect="1"/>
          </p:cNvSpPr>
          <p:nvPr>
            <p:ph type="sldImg" idx="2"/>
          </p:nvPr>
        </p:nvSpPr>
        <p:spPr>
          <a:xfrm>
            <a:off x="701951" y="1143000"/>
            <a:ext cx="5454000" cy="3085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5" name="Shape 6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Shape 686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25" rIns="91300" bIns="456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Shape 691"/>
          <p:cNvSpPr>
            <a:spLocks noGrp="1" noRot="1" noChangeAspect="1"/>
          </p:cNvSpPr>
          <p:nvPr>
            <p:ph type="sldImg" idx="2"/>
          </p:nvPr>
        </p:nvSpPr>
        <p:spPr>
          <a:xfrm>
            <a:off x="701951" y="1143000"/>
            <a:ext cx="5454000" cy="3085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2" name="Shape 69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Shape 693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25" rIns="91300" bIns="456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>
            <a:spLocks noGrp="1" noRot="1" noChangeAspect="1"/>
          </p:cNvSpPr>
          <p:nvPr>
            <p:ph type="sldImg" idx="2"/>
          </p:nvPr>
        </p:nvSpPr>
        <p:spPr>
          <a:xfrm>
            <a:off x="701951" y="1143000"/>
            <a:ext cx="5454000" cy="3085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9" name="Shape 69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Shape 700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25" rIns="91300" bIns="456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Shape 717"/>
          <p:cNvSpPr>
            <a:spLocks noGrp="1" noRot="1" noChangeAspect="1"/>
          </p:cNvSpPr>
          <p:nvPr>
            <p:ph type="sldImg" idx="2"/>
          </p:nvPr>
        </p:nvSpPr>
        <p:spPr>
          <a:xfrm>
            <a:off x="701951" y="1143000"/>
            <a:ext cx="5454000" cy="3085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8" name="Shape 71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Shape 719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25" rIns="91300" bIns="456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mailto:Kenneth.Casey@noaa.gov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-68342"/>
            <a:ext cx="8229600" cy="85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pen Sans"/>
              <a:buNone/>
              <a:defRPr sz="3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725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556792" y="4792903"/>
            <a:ext cx="548699" cy="393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499"/>
              </a:buClr>
              <a:buSzPts val="3200"/>
              <a:buFont typeface="Arial Narrow"/>
              <a:buNone/>
              <a:defRPr sz="4400" b="0" i="0" u="none" strike="noStrike" cap="none">
                <a:solidFill>
                  <a:srgbClr val="3D749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45" name="Shape 54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6" name="Shape 54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7" name="Shape 54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8" name="Shape 54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 1"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1" name="Shape 551"/>
          <p:cNvSpPr/>
          <p:nvPr/>
        </p:nvSpPr>
        <p:spPr>
          <a:xfrm>
            <a:off x="628650" y="4961965"/>
            <a:ext cx="3477300" cy="18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Shape 552"/>
          <p:cNvSpPr txBox="1">
            <a:spLocks noGrp="1"/>
          </p:cNvSpPr>
          <p:nvPr>
            <p:ph type="sldNum" idx="12"/>
          </p:nvPr>
        </p:nvSpPr>
        <p:spPr>
          <a:xfrm>
            <a:off x="8556784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">
  <p:cSld name="Title and Content 2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5" name="Shape 555"/>
          <p:cNvSpPr/>
          <p:nvPr/>
        </p:nvSpPr>
        <p:spPr>
          <a:xfrm>
            <a:off x="628650" y="4961965"/>
            <a:ext cx="3477300" cy="18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Shape 556"/>
          <p:cNvSpPr txBox="1">
            <a:spLocks noGrp="1"/>
          </p:cNvSpPr>
          <p:nvPr>
            <p:ph type="sldNum" idx="12"/>
          </p:nvPr>
        </p:nvSpPr>
        <p:spPr>
          <a:xfrm>
            <a:off x="8556784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Shape 563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66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Shape 564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65" name="Shape 565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66" name="Shape 56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Shape 569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Shape 570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71" name="Shape 57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Shape 57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Shape 57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76" name="Shape 57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77" name="Shape 57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Graphic - White Background">
  <p:cSld name="Title and Graphic - White Background"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Shape 580"/>
          <p:cNvSpPr txBox="1">
            <a:spLocks noGrp="1"/>
          </p:cNvSpPr>
          <p:nvPr>
            <p:ph type="title"/>
          </p:nvPr>
        </p:nvSpPr>
        <p:spPr>
          <a:xfrm>
            <a:off x="471900" y="45297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boto"/>
              <a:buNone/>
              <a:defRPr sz="4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boto"/>
              <a:buNone/>
              <a:defRPr sz="4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boto"/>
              <a:buNone/>
              <a:defRPr sz="4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boto"/>
              <a:buNone/>
              <a:defRPr sz="4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boto"/>
              <a:buNone/>
              <a:defRPr sz="4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boto"/>
              <a:buNone/>
              <a:defRPr sz="4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boto"/>
              <a:buNone/>
              <a:defRPr sz="4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boto"/>
              <a:buNone/>
              <a:defRPr sz="4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boto"/>
              <a:buNone/>
              <a:defRPr sz="4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81" name="Shape 58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2" name="Shape 582"/>
          <p:cNvSpPr/>
          <p:nvPr/>
        </p:nvSpPr>
        <p:spPr>
          <a:xfrm>
            <a:off x="292800" y="1315578"/>
            <a:ext cx="8558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285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Shape 585"/>
          <p:cNvSpPr/>
          <p:nvPr/>
        </p:nvSpPr>
        <p:spPr>
          <a:xfrm>
            <a:off x="0" y="1685999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285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Shape 58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87" name="Shape 587"/>
          <p:cNvSpPr txBox="1">
            <a:spLocks noGrp="1"/>
          </p:cNvSpPr>
          <p:nvPr>
            <p:ph type="body" idx="1"/>
          </p:nvPr>
        </p:nvSpPr>
        <p:spPr>
          <a:xfrm>
            <a:off x="471900" y="1919074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88" name="Shape 588"/>
          <p:cNvSpPr txBox="1">
            <a:spLocks noGrp="1"/>
          </p:cNvSpPr>
          <p:nvPr>
            <p:ph type="sldNum" idx="12"/>
          </p:nvPr>
        </p:nvSpPr>
        <p:spPr>
          <a:xfrm>
            <a:off x="8735428" y="4766666"/>
            <a:ext cx="3369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Shape 591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Shape 592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93" name="Shape 593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94" name="Shape 59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Shape 596"/>
          <p:cNvSpPr txBox="1">
            <a:spLocks noGrp="1"/>
          </p:cNvSpPr>
          <p:nvPr>
            <p:ph type="title"/>
          </p:nvPr>
        </p:nvSpPr>
        <p:spPr>
          <a:xfrm>
            <a:off x="460950" y="2065349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4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97" name="Shape 597"/>
          <p:cNvSpPr txBox="1">
            <a:spLocks noGrp="1"/>
          </p:cNvSpPr>
          <p:nvPr>
            <p:ph type="sldNum" idx="12"/>
          </p:nvPr>
        </p:nvSpPr>
        <p:spPr>
          <a:xfrm>
            <a:off x="8735428" y="4766666"/>
            <a:ext cx="3369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82" name="Shape 82"/>
          <p:cNvGrpSpPr/>
          <p:nvPr/>
        </p:nvGrpSpPr>
        <p:grpSpPr>
          <a:xfrm>
            <a:off x="-11112" y="0"/>
            <a:ext cx="9155115" cy="1104806"/>
            <a:chOff x="-11112" y="0"/>
            <a:chExt cx="9155115" cy="1104806"/>
          </a:xfrm>
        </p:grpSpPr>
        <p:pic>
          <p:nvPicPr>
            <p:cNvPr id="83" name="Shape 83"/>
            <p:cNvPicPr preferRelativeResize="0"/>
            <p:nvPr/>
          </p:nvPicPr>
          <p:blipFill rotWithShape="1">
            <a:blip r:embed="rId2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1112" y="0"/>
              <a:ext cx="9155115" cy="266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" name="Shape 84"/>
            <p:cNvSpPr/>
            <p:nvPr/>
          </p:nvSpPr>
          <p:spPr>
            <a:xfrm>
              <a:off x="0" y="316706"/>
              <a:ext cx="9144000" cy="788100"/>
            </a:xfrm>
            <a:prstGeom prst="rect">
              <a:avLst/>
            </a:prstGeom>
            <a:solidFill>
              <a:srgbClr val="266F8B">
                <a:alpha val="8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5" name="Shape 85"/>
          <p:cNvSpPr txBox="1"/>
          <p:nvPr/>
        </p:nvSpPr>
        <p:spPr>
          <a:xfrm>
            <a:off x="415924" y="4933949"/>
            <a:ext cx="8099400" cy="1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B5E4"/>
              </a:buClr>
              <a:buSzPts val="900"/>
              <a:buFont typeface="Calibri"/>
              <a:buNone/>
            </a:pPr>
            <a:r>
              <a:rPr lang="en-US" sz="900">
                <a:solidFill>
                  <a:srgbClr val="73B5E4"/>
                </a:solidFill>
                <a:latin typeface="Calibri"/>
                <a:ea typeface="Calibri"/>
                <a:cs typeface="Calibri"/>
                <a:sym typeface="Calibri"/>
              </a:rPr>
              <a:t>National Oceanic and Atmospheric Administration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00" y="4820840"/>
            <a:ext cx="295275" cy="29527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>
            <a:off x="8001000" y="4907756"/>
            <a:ext cx="1082700" cy="1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B5E4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73B5E4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73B5E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solidFill>
          <a:srgbClr val="4285F4"/>
        </a:solidFill>
        <a:effectLst/>
      </p:bgPr>
    </p:bg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285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Shape 600"/>
          <p:cNvSpPr/>
          <p:nvPr/>
        </p:nvSpPr>
        <p:spPr>
          <a:xfrm>
            <a:off x="0" y="1685999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285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Shape 60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02" name="Shape 60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Roboto"/>
              <a:buNone/>
              <a:defRPr sz="14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4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4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4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4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03" name="Shape 603"/>
          <p:cNvSpPr txBox="1">
            <a:spLocks noGrp="1"/>
          </p:cNvSpPr>
          <p:nvPr>
            <p:ph type="body" idx="2"/>
          </p:nvPr>
        </p:nvSpPr>
        <p:spPr>
          <a:xfrm>
            <a:off x="4694249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04" name="Shape 604"/>
          <p:cNvSpPr txBox="1">
            <a:spLocks noGrp="1"/>
          </p:cNvSpPr>
          <p:nvPr>
            <p:ph type="sldNum" idx="12"/>
          </p:nvPr>
        </p:nvSpPr>
        <p:spPr>
          <a:xfrm>
            <a:off x="8735428" y="4766666"/>
            <a:ext cx="3369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hape 606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Shape 607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Shape 608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09" name="Shape 60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12" name="Shape 6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Shape 61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Shape 61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17" name="Shape 61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18" name="Shape 618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19" name="Shape 61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hape 621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22" name="Shape 62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Shape 625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Shape 62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27" name="Shape 627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28" name="Shape 628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29" name="Shape 62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4"/>
        </a:solidFill>
        <a:effectLst/>
      </p:bgPr>
    </p:bg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 txBox="1">
            <a:spLocks noGrp="1"/>
          </p:cNvSpPr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32" name="Shape 632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33" name="Shape 63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 1"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Shape 63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6" name="Shape 636"/>
          <p:cNvSpPr/>
          <p:nvPr/>
        </p:nvSpPr>
        <p:spPr>
          <a:xfrm>
            <a:off x="628650" y="4961965"/>
            <a:ext cx="3477300" cy="18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Shape 637"/>
          <p:cNvSpPr txBox="1">
            <a:spLocks noGrp="1"/>
          </p:cNvSpPr>
          <p:nvPr>
            <p:ph type="sldNum" idx="12"/>
          </p:nvPr>
        </p:nvSpPr>
        <p:spPr>
          <a:xfrm>
            <a:off x="8556784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">
  <p:cSld name="Title and Content 2"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0" name="Shape 640"/>
          <p:cNvSpPr/>
          <p:nvPr/>
        </p:nvSpPr>
        <p:spPr>
          <a:xfrm>
            <a:off x="628650" y="4961965"/>
            <a:ext cx="3477300" cy="18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Shape 641"/>
          <p:cNvSpPr txBox="1">
            <a:spLocks noGrp="1"/>
          </p:cNvSpPr>
          <p:nvPr>
            <p:ph type="sldNum" idx="12"/>
          </p:nvPr>
        </p:nvSpPr>
        <p:spPr>
          <a:xfrm>
            <a:off x="8556784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Shape 93"/>
          <p:cNvSpPr txBox="1"/>
          <p:nvPr/>
        </p:nvSpPr>
        <p:spPr>
          <a:xfrm>
            <a:off x="805475" y="78563"/>
            <a:ext cx="75372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" name="Shape 94"/>
          <p:cNvSpPr txBox="1"/>
          <p:nvPr/>
        </p:nvSpPr>
        <p:spPr>
          <a:xfrm>
            <a:off x="162300" y="593447"/>
            <a:ext cx="88194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-Bullet Slide">
  <p:cSld name="Sub-Bullet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805476" y="78562"/>
            <a:ext cx="7537199" cy="492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pen Sans"/>
              <a:buNone/>
              <a:defRPr sz="3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0" y="1108331"/>
            <a:ext cx="9144000" cy="3802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ubTitle" idx="2"/>
          </p:nvPr>
        </p:nvSpPr>
        <p:spPr>
          <a:xfrm>
            <a:off x="162300" y="593447"/>
            <a:ext cx="8819400" cy="492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34290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Font typeface="Arial Narrow"/>
              <a:buNone/>
              <a:defRPr sz="3000" b="1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44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Font typeface="Arial Narrow"/>
              <a:buNone/>
              <a:defRPr sz="3000" b="1" i="0" u="none" strike="noStrike" cap="none">
                <a:solidFill>
                  <a:srgbClr val="1C4587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marR="0" lvl="2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Font typeface="Arial Narrow"/>
              <a:buNone/>
              <a:defRPr sz="3000" b="1" i="0" u="none" strike="noStrike" cap="none">
                <a:solidFill>
                  <a:srgbClr val="1C4587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marR="0" lvl="3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Font typeface="Arial Narrow"/>
              <a:buNone/>
              <a:defRPr sz="3000" b="1" i="0" u="none" strike="noStrike" cap="none">
                <a:solidFill>
                  <a:srgbClr val="1C4587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Font typeface="Arial Narrow"/>
              <a:buNone/>
              <a:defRPr sz="3000" b="1" i="0" u="none" strike="noStrike" cap="none">
                <a:solidFill>
                  <a:srgbClr val="1C4587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Font typeface="Arial Narrow"/>
              <a:buNone/>
              <a:defRPr sz="3000" b="1" i="0" u="none" strike="noStrike" cap="none">
                <a:solidFill>
                  <a:srgbClr val="1C4587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Font typeface="Arial Narrow"/>
              <a:buNone/>
              <a:defRPr sz="3000" b="1" i="0" u="none" strike="noStrike" cap="none">
                <a:solidFill>
                  <a:srgbClr val="1C4587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Font typeface="Arial Narrow"/>
              <a:buNone/>
              <a:defRPr sz="3000" b="1" i="0" u="none" strike="noStrike" cap="none">
                <a:solidFill>
                  <a:srgbClr val="1C4587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Font typeface="Arial Narrow"/>
              <a:buNone/>
              <a:defRPr sz="3000" b="1" i="0" u="none" strike="noStrike" cap="none">
                <a:solidFill>
                  <a:srgbClr val="1C4587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600526" y="4924643"/>
            <a:ext cx="471899" cy="17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Shape 141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 rot="5400000">
            <a:off x="5350049" y="1467543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7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4285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Shape 160"/>
          <p:cNvSpPr/>
          <p:nvPr/>
        </p:nvSpPr>
        <p:spPr>
          <a:xfrm>
            <a:off x="0" y="1685999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4285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287625" y="1908676"/>
            <a:ext cx="8688000" cy="30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2800"/>
              <a:buFont typeface="Roboto"/>
              <a:buAutoNum type="arabicPeriod"/>
              <a:defRPr sz="24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2400"/>
              <a:buFont typeface="Roboto"/>
              <a:buAutoNum type="alphaLcPeriod"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2000"/>
              <a:buFont typeface="Roboto"/>
              <a:buAutoNum type="romanLcPeriod"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Roboto"/>
              <a:buAutoNum type="arabicPeriod"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Roboto"/>
              <a:buAutoNum type="alphaLcPeriod"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Roboto"/>
              <a:buAutoNum type="romanLcPeriod"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Roboto"/>
              <a:buAutoNum type="arabicPeriod"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Roboto"/>
              <a:buAutoNum type="alphaLcPeriod"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Roboto"/>
              <a:buAutoNum type="romanLcPeriod"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8735428" y="4766666"/>
            <a:ext cx="3369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Shape 176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74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Shape 177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285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0" y="1685999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285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471900" y="1919074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8735428" y="4766666"/>
            <a:ext cx="3369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250"/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250"/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250"/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250"/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250"/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250"/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250"/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250"/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250"/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ster Slide">
  <p:cSld name="Master Slide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sldNum" idx="12"/>
          </p:nvPr>
        </p:nvSpPr>
        <p:spPr>
          <a:xfrm>
            <a:off x="4449266" y="4882307"/>
            <a:ext cx="236400" cy="1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Gill Sans"/>
              <a:buNone/>
              <a:def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Gill Sans"/>
              <a:buNone/>
              <a:def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Gill Sans"/>
              <a:buNone/>
              <a:def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Gill Sans"/>
              <a:buNone/>
              <a:def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Gill Sans"/>
              <a:buNone/>
              <a:def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Gill Sans"/>
              <a:buNone/>
              <a:def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Gill Sans"/>
              <a:buNone/>
              <a:def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Gill Sans"/>
              <a:buNone/>
              <a:def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Gill Sans"/>
              <a:buNone/>
              <a:def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460950" y="2065349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Roboto"/>
              <a:buNone/>
              <a:defRPr sz="4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sldNum" idx="12"/>
          </p:nvPr>
        </p:nvSpPr>
        <p:spPr>
          <a:xfrm>
            <a:off x="8735428" y="4766666"/>
            <a:ext cx="3369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Slide">
  <p:cSld name="Bullet Slid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805476" y="78562"/>
            <a:ext cx="7537199" cy="492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Montserrat"/>
              <a:buNone/>
              <a:defRPr sz="3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144625" y="632205"/>
            <a:ext cx="8854800" cy="4278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600526" y="4924643"/>
            <a:ext cx="471899" cy="17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None/>
              <a:defRPr sz="1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None/>
              <a:defRPr sz="1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None/>
              <a:defRPr sz="1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None/>
              <a:defRPr sz="1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None/>
              <a:defRPr sz="1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None/>
              <a:defRPr sz="1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None/>
              <a:defRPr sz="1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None/>
              <a:defRPr sz="1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None/>
              <a:defRPr sz="1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Shape 197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Shape 212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226077" y="357800"/>
            <a:ext cx="2808000" cy="9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Shape 221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subTitle" idx="1"/>
          </p:nvPr>
        </p:nvSpPr>
        <p:spPr>
          <a:xfrm>
            <a:off x="265500" y="2779466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4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27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276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276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276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27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277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2" name="Shape 232"/>
          <p:cNvSpPr/>
          <p:nvPr/>
        </p:nvSpPr>
        <p:spPr>
          <a:xfrm>
            <a:off x="628650" y="4961965"/>
            <a:ext cx="3477300" cy="18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Shape 233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Shape 240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Shape 241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42" name="Shape 24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 Slide 1">
  <p:cSld name="Question Slide 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7543800" y="4857750"/>
            <a:ext cx="1143000" cy="17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65760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6576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6576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657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6576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6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6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657600" lvl="0" indent="-8890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Shape 33"/>
          <p:cNvSpPr/>
          <p:nvPr/>
        </p:nvSpPr>
        <p:spPr>
          <a:xfrm>
            <a:off x="102051" y="510581"/>
            <a:ext cx="8906099" cy="17172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Shape 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62551" y="366548"/>
            <a:ext cx="2991823" cy="269264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Shape 35"/>
          <p:cNvSpPr/>
          <p:nvPr/>
        </p:nvSpPr>
        <p:spPr>
          <a:xfrm>
            <a:off x="-25" y="0"/>
            <a:ext cx="9144000" cy="58752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Shape 36"/>
          <p:cNvSpPr txBox="1">
            <a:spLocks noGrp="1"/>
          </p:cNvSpPr>
          <p:nvPr>
            <p:ph type="sldNum" idx="2"/>
          </p:nvPr>
        </p:nvSpPr>
        <p:spPr>
          <a:xfrm>
            <a:off x="8600526" y="4924643"/>
            <a:ext cx="471899" cy="17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Shape 37"/>
          <p:cNvSpPr txBox="1"/>
          <p:nvPr/>
        </p:nvSpPr>
        <p:spPr>
          <a:xfrm>
            <a:off x="378151" y="2014515"/>
            <a:ext cx="7168499" cy="2842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Kenneth S. Casey, PhD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Deputy Director, Data Stewardship Division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National Centers for Environmental Information (NCEI)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1315 East-West Hwy.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Silver Spring, MD 20910-3282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Arial"/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Kenneth.Casey@noaa.gov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301-713-4849 (Office)</a:t>
            </a:r>
            <a:endParaRPr/>
          </a:p>
        </p:txBody>
      </p:sp>
      <p:grpSp>
        <p:nvGrpSpPr>
          <p:cNvPr id="38" name="Shape 38"/>
          <p:cNvGrpSpPr/>
          <p:nvPr/>
        </p:nvGrpSpPr>
        <p:grpSpPr>
          <a:xfrm>
            <a:off x="378285" y="510628"/>
            <a:ext cx="2938958" cy="1204681"/>
            <a:chOff x="3208470" y="993700"/>
            <a:chExt cx="2809174" cy="1279425"/>
          </a:xfrm>
        </p:grpSpPr>
        <p:pic>
          <p:nvPicPr>
            <p:cNvPr id="39" name="Shape 3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738145" y="997112"/>
              <a:ext cx="1279499" cy="1272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Shape 4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208470" y="993700"/>
              <a:ext cx="1279425" cy="12794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Shape 249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2" name="Shape 25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Shape 25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8" name="Shape 258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9" name="Shape 25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Shape 262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64" name="Shape 26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Shape 26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73" name="Shape 27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Shape 276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8" name="Shape 278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79" name="Shape 27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0" name="Shape 28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Shape 283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285" name="Shape 28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9" name="Shape 28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4285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Shape 294"/>
          <p:cNvSpPr/>
          <p:nvPr/>
        </p:nvSpPr>
        <p:spPr>
          <a:xfrm>
            <a:off x="0" y="1685999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4285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287625" y="1908676"/>
            <a:ext cx="8688000" cy="30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Roboto"/>
              <a:buAutoNum type="arabicPeriod"/>
              <a:defRPr sz="24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AutoNum type="alphaLcPeriod"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AutoNum type="romanLcPeriod"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AutoNum type="arabicPeriod"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AutoNum type="alphaLcPeriod"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AutoNum type="romanLcPeriod"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AutoNum type="arabicPeriod"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AutoNum type="alphaLcPeriod"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AutoNum type="romanLcPeriod"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7" name="Shape 297"/>
          <p:cNvSpPr txBox="1">
            <a:spLocks noGrp="1"/>
          </p:cNvSpPr>
          <p:nvPr>
            <p:ph type="sldNum" idx="12"/>
          </p:nvPr>
        </p:nvSpPr>
        <p:spPr>
          <a:xfrm>
            <a:off x="8735428" y="4766666"/>
            <a:ext cx="3369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">
  <p:cSld name="Transition Slid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ctrTitle"/>
          </p:nvPr>
        </p:nvSpPr>
        <p:spPr>
          <a:xfrm>
            <a:off x="219701" y="1597815"/>
            <a:ext cx="8704499" cy="1102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600"/>
              <a:buFont typeface="Arial"/>
              <a:buNone/>
              <a:defRPr sz="3600" b="1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Arial"/>
              <a:buNone/>
              <a:defRPr sz="3600" b="1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Arial"/>
              <a:buNone/>
              <a:defRPr sz="3600" b="1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Arial"/>
              <a:buNone/>
              <a:defRPr sz="3600" b="1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Arial"/>
              <a:buNone/>
              <a:defRPr sz="3600" b="1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Arial"/>
              <a:buNone/>
              <a:defRPr sz="3600" b="1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Arial"/>
              <a:buNone/>
              <a:defRPr sz="3600" b="1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Arial"/>
              <a:buNone/>
              <a:defRPr sz="3600" b="1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987753" y="2914647"/>
            <a:ext cx="7168499" cy="1314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7543800" y="4857751"/>
            <a:ext cx="1143000" cy="238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65760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6576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6576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657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6576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6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6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657600" lvl="0" indent="-8890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Shape 45"/>
          <p:cNvSpPr/>
          <p:nvPr/>
        </p:nvSpPr>
        <p:spPr>
          <a:xfrm>
            <a:off x="102051" y="510581"/>
            <a:ext cx="8906099" cy="17172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/>
          <p:nvPr/>
        </p:nvSpPr>
        <p:spPr>
          <a:xfrm>
            <a:off x="-25" y="0"/>
            <a:ext cx="9144000" cy="58752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Shape 47"/>
          <p:cNvSpPr txBox="1">
            <a:spLocks noGrp="1"/>
          </p:cNvSpPr>
          <p:nvPr>
            <p:ph type="sldNum" idx="2"/>
          </p:nvPr>
        </p:nvSpPr>
        <p:spPr>
          <a:xfrm>
            <a:off x="8600526" y="4924643"/>
            <a:ext cx="471899" cy="17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D7499"/>
              </a:buClr>
              <a:buSzPts val="3200"/>
              <a:buFont typeface="Arial Narrow"/>
              <a:buNone/>
              <a:defRPr sz="4400" b="0" i="0" u="none" strike="noStrike" cap="none">
                <a:solidFill>
                  <a:srgbClr val="3D749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1800"/>
            </a:lvl9pPr>
          </a:lstStyle>
          <a:p>
            <a:endParaRPr/>
          </a:p>
        </p:txBody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1" name="Shape 30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2" name="Shape 30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3" name="Shape 30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ster Slide">
  <p:cSld name="TITLE_AND_BODY_1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sldNum" idx="12"/>
          </p:nvPr>
        </p:nvSpPr>
        <p:spPr>
          <a:xfrm>
            <a:off x="4449266" y="4882307"/>
            <a:ext cx="236400" cy="1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ill Sans"/>
              <a:buNone/>
              <a:def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ill Sans"/>
              <a:buNone/>
              <a:def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ill Sans"/>
              <a:buNone/>
              <a:def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ill Sans"/>
              <a:buNone/>
              <a:def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ill Sans"/>
              <a:buNone/>
              <a:def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ill Sans"/>
              <a:buNone/>
              <a:def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ill Sans"/>
              <a:buNone/>
              <a:def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ill Sans"/>
              <a:buNone/>
              <a:def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ill Sans"/>
              <a:buNone/>
              <a:def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460950" y="2065349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4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8" name="Shape 308"/>
          <p:cNvSpPr txBox="1">
            <a:spLocks noGrp="1"/>
          </p:cNvSpPr>
          <p:nvPr>
            <p:ph type="sldNum" idx="12"/>
          </p:nvPr>
        </p:nvSpPr>
        <p:spPr>
          <a:xfrm>
            <a:off x="8735428" y="4766666"/>
            <a:ext cx="3369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">
    <p:bg>
      <p:bgPr>
        <a:solidFill>
          <a:srgbClr val="4285F4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4285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Shape 311"/>
          <p:cNvSpPr/>
          <p:nvPr/>
        </p:nvSpPr>
        <p:spPr>
          <a:xfrm>
            <a:off x="0" y="1685999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4285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Roboto"/>
              <a:buNone/>
              <a:defRPr sz="14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4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4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4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4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14" name="Shape 314"/>
          <p:cNvSpPr txBox="1">
            <a:spLocks noGrp="1"/>
          </p:cNvSpPr>
          <p:nvPr>
            <p:ph type="body" idx="2"/>
          </p:nvPr>
        </p:nvSpPr>
        <p:spPr>
          <a:xfrm>
            <a:off x="4694249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15" name="Shape 315"/>
          <p:cNvSpPr txBox="1">
            <a:spLocks noGrp="1"/>
          </p:cNvSpPr>
          <p:nvPr>
            <p:ph type="sldNum" idx="12"/>
          </p:nvPr>
        </p:nvSpPr>
        <p:spPr>
          <a:xfrm>
            <a:off x="8735428" y="4766666"/>
            <a:ext cx="3369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8" name="Shape 318"/>
          <p:cNvSpPr/>
          <p:nvPr/>
        </p:nvSpPr>
        <p:spPr>
          <a:xfrm>
            <a:off x="628650" y="4961965"/>
            <a:ext cx="3477300" cy="18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Shape 3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300">
                <a:solidFill>
                  <a:schemeClr val="dk1"/>
                </a:solidFill>
              </a:defRPr>
            </a:lvl1pPr>
            <a:lvl2pPr lvl="1" rtl="0">
              <a:buNone/>
              <a:defRPr sz="1300">
                <a:solidFill>
                  <a:schemeClr val="dk1"/>
                </a:solidFill>
              </a:defRPr>
            </a:lvl2pPr>
            <a:lvl3pPr lvl="2" rtl="0">
              <a:buNone/>
              <a:defRPr sz="1300">
                <a:solidFill>
                  <a:schemeClr val="dk1"/>
                </a:solidFill>
              </a:defRPr>
            </a:lvl3pPr>
            <a:lvl4pPr lvl="3" rtl="0">
              <a:buNone/>
              <a:defRPr sz="1300">
                <a:solidFill>
                  <a:schemeClr val="dk1"/>
                </a:solidFill>
              </a:defRPr>
            </a:lvl4pPr>
            <a:lvl5pPr lvl="4" rtl="0">
              <a:buNone/>
              <a:defRPr sz="1300">
                <a:solidFill>
                  <a:schemeClr val="dk1"/>
                </a:solidFill>
              </a:defRPr>
            </a:lvl5pPr>
            <a:lvl6pPr lvl="5" rtl="0">
              <a:buNone/>
              <a:defRPr sz="1300">
                <a:solidFill>
                  <a:schemeClr val="dk1"/>
                </a:solidFill>
              </a:defRPr>
            </a:lvl6pPr>
            <a:lvl7pPr lvl="6" rtl="0">
              <a:buNone/>
              <a:defRPr sz="1300">
                <a:solidFill>
                  <a:schemeClr val="dk1"/>
                </a:solidFill>
              </a:defRPr>
            </a:lvl7pPr>
            <a:lvl8pPr lvl="7" rtl="0">
              <a:buNone/>
              <a:defRPr sz="1300">
                <a:solidFill>
                  <a:schemeClr val="dk1"/>
                </a:solidFill>
              </a:defRPr>
            </a:lvl8pPr>
            <a:lvl9pPr lvl="8" rtl="0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Shape 326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Shape 327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28" name="Shape 328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9" name="Shape 32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32" name="Shape 33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Shape 33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8" name="Shape 33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Shape 341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Shape 34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4" name="Shape 344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5" name="Shape 34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Shape 348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Shape 349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0" name="Shape 35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 Slide">
  <p:cSld name="Question Slid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7543800" y="4857750"/>
            <a:ext cx="1143000" cy="17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65760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6576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6576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657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6576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6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6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657600" lvl="0" indent="-8890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Shape 50"/>
          <p:cNvSpPr/>
          <p:nvPr/>
        </p:nvSpPr>
        <p:spPr>
          <a:xfrm>
            <a:off x="102051" y="510581"/>
            <a:ext cx="8906099" cy="17172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" name="Shape 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62551" y="366548"/>
            <a:ext cx="2991823" cy="269264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Shape 52"/>
          <p:cNvSpPr/>
          <p:nvPr/>
        </p:nvSpPr>
        <p:spPr>
          <a:xfrm>
            <a:off x="-25" y="0"/>
            <a:ext cx="9144000" cy="58752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 txBox="1">
            <a:spLocks noGrp="1"/>
          </p:cNvSpPr>
          <p:nvPr>
            <p:ph type="sldNum" idx="2"/>
          </p:nvPr>
        </p:nvSpPr>
        <p:spPr>
          <a:xfrm>
            <a:off x="8600526" y="4924643"/>
            <a:ext cx="471899" cy="17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Shape 54"/>
          <p:cNvSpPr txBox="1"/>
          <p:nvPr/>
        </p:nvSpPr>
        <p:spPr>
          <a:xfrm>
            <a:off x="378151" y="2014515"/>
            <a:ext cx="7168499" cy="2842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Scott A. Hausman, PhD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Director, Data Stewardship Division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National Centers for Environmental Information (NCEI)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151 Patton Ave, Rm 420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Asheville, NC 28801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Scott.Hausman@noaa.gov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828-271-4205 (Office), 828-350-3468 (Fax), 828-476-6719 (Cell)</a:t>
            </a:r>
            <a:endParaRPr/>
          </a:p>
        </p:txBody>
      </p:sp>
      <p:grpSp>
        <p:nvGrpSpPr>
          <p:cNvPr id="55" name="Shape 55"/>
          <p:cNvGrpSpPr/>
          <p:nvPr/>
        </p:nvGrpSpPr>
        <p:grpSpPr>
          <a:xfrm>
            <a:off x="378285" y="510628"/>
            <a:ext cx="2938958" cy="1204681"/>
            <a:chOff x="3208470" y="993700"/>
            <a:chExt cx="2809174" cy="1279425"/>
          </a:xfrm>
        </p:grpSpPr>
        <p:pic>
          <p:nvPicPr>
            <p:cNvPr id="56" name="Shape 5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738145" y="997112"/>
              <a:ext cx="1279499" cy="1272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Shape 5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208470" y="993700"/>
              <a:ext cx="1279425" cy="12794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Shape 353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Shape 354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6" name="Shape 35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59" name="Shape 35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Shape 362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Shape 36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64" name="Shape 364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5" name="Shape 36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6" name="Shape 36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Shape 369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371" name="Shape 37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5" name="Shape 37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4285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Shape 380"/>
          <p:cNvSpPr/>
          <p:nvPr/>
        </p:nvSpPr>
        <p:spPr>
          <a:xfrm>
            <a:off x="0" y="1685999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4285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Shape 38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471900" y="1919074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83" name="Shape 383"/>
          <p:cNvSpPr txBox="1">
            <a:spLocks noGrp="1"/>
          </p:cNvSpPr>
          <p:nvPr>
            <p:ph type="sldNum" idx="12"/>
          </p:nvPr>
        </p:nvSpPr>
        <p:spPr>
          <a:xfrm>
            <a:off x="8735428" y="4766666"/>
            <a:ext cx="3369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6" name="Shape 386"/>
          <p:cNvSpPr/>
          <p:nvPr/>
        </p:nvSpPr>
        <p:spPr>
          <a:xfrm>
            <a:off x="628650" y="4961965"/>
            <a:ext cx="3477300" cy="18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Shape 38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300">
                <a:solidFill>
                  <a:schemeClr val="dk1"/>
                </a:solidFill>
              </a:defRPr>
            </a:lvl1pPr>
            <a:lvl2pPr lvl="1" rtl="0">
              <a:buNone/>
              <a:defRPr sz="1300">
                <a:solidFill>
                  <a:schemeClr val="dk1"/>
                </a:solidFill>
              </a:defRPr>
            </a:lvl2pPr>
            <a:lvl3pPr lvl="2" rtl="0">
              <a:buNone/>
              <a:defRPr sz="1300">
                <a:solidFill>
                  <a:schemeClr val="dk1"/>
                </a:solidFill>
              </a:defRPr>
            </a:lvl3pPr>
            <a:lvl4pPr lvl="3" rtl="0">
              <a:buNone/>
              <a:defRPr sz="1300">
                <a:solidFill>
                  <a:schemeClr val="dk1"/>
                </a:solidFill>
              </a:defRPr>
            </a:lvl4pPr>
            <a:lvl5pPr lvl="4" rtl="0">
              <a:buNone/>
              <a:defRPr sz="1300">
                <a:solidFill>
                  <a:schemeClr val="dk1"/>
                </a:solidFill>
              </a:defRPr>
            </a:lvl5pPr>
            <a:lvl6pPr lvl="5" rtl="0">
              <a:buNone/>
              <a:defRPr sz="1300">
                <a:solidFill>
                  <a:schemeClr val="dk1"/>
                </a:solidFill>
              </a:defRPr>
            </a:lvl6pPr>
            <a:lvl7pPr lvl="6" rtl="0">
              <a:buNone/>
              <a:defRPr sz="1300">
                <a:solidFill>
                  <a:schemeClr val="dk1"/>
                </a:solidFill>
              </a:defRPr>
            </a:lvl7pPr>
            <a:lvl8pPr lvl="7" rtl="0">
              <a:buNone/>
              <a:defRPr sz="1300">
                <a:solidFill>
                  <a:schemeClr val="dk1"/>
                </a:solidFill>
              </a:defRPr>
            </a:lvl8pPr>
            <a:lvl9pPr lvl="8" rtl="0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ster Slide">
  <p:cSld name="TITLE_AND_BODY_1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>
            <a:spLocks noGrp="1"/>
          </p:cNvSpPr>
          <p:nvPr>
            <p:ph type="sldNum" idx="12"/>
          </p:nvPr>
        </p:nvSpPr>
        <p:spPr>
          <a:xfrm>
            <a:off x="4449266" y="4882307"/>
            <a:ext cx="236400" cy="1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ill Sans"/>
              <a:buNone/>
              <a:def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ill Sans"/>
              <a:buNone/>
              <a:def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ill Sans"/>
              <a:buNone/>
              <a:def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ill Sans"/>
              <a:buNone/>
              <a:def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ill Sans"/>
              <a:buNone/>
              <a:def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ill Sans"/>
              <a:buNone/>
              <a:def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ill Sans"/>
              <a:buNone/>
              <a:def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ill Sans"/>
              <a:buNone/>
              <a:def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ill Sans"/>
              <a:buNone/>
              <a:def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title"/>
          </p:nvPr>
        </p:nvSpPr>
        <p:spPr>
          <a:xfrm>
            <a:off x="460950" y="2065349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4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92" name="Shape 392"/>
          <p:cNvSpPr txBox="1">
            <a:spLocks noGrp="1"/>
          </p:cNvSpPr>
          <p:nvPr>
            <p:ph type="sldNum" idx="12"/>
          </p:nvPr>
        </p:nvSpPr>
        <p:spPr>
          <a:xfrm>
            <a:off x="8735428" y="4766666"/>
            <a:ext cx="3369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Text Slide">
  <p:cSld name="No Text Slid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600526" y="4924643"/>
            <a:ext cx="471899" cy="17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65760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6576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6576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657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6576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6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6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657600" lvl="0" indent="-8890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805476" y="78562"/>
            <a:ext cx="7537199" cy="492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pen Sans"/>
              <a:buNone/>
              <a:defRPr sz="3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Open Sans"/>
              <a:buNone/>
              <a:defRPr sz="1800" b="1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Open Sans"/>
              <a:buNone/>
              <a:defRPr sz="1800" b="1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Open Sans"/>
              <a:buNone/>
              <a:defRPr sz="1800" b="1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Open Sans"/>
              <a:buNone/>
              <a:defRPr sz="1800" b="1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Open Sans"/>
              <a:buNone/>
              <a:defRPr sz="1800" b="1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Open Sans"/>
              <a:buNone/>
              <a:defRPr sz="1800" b="1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Open Sans"/>
              <a:buNone/>
              <a:defRPr sz="1800" b="1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Open Sans"/>
              <a:buNone/>
              <a:defRPr sz="1800" b="1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2"/>
          </p:nvPr>
        </p:nvSpPr>
        <p:spPr>
          <a:xfrm>
            <a:off x="8600526" y="4924643"/>
            <a:ext cx="471899" cy="17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285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Shape 399"/>
          <p:cNvSpPr/>
          <p:nvPr/>
        </p:nvSpPr>
        <p:spPr>
          <a:xfrm>
            <a:off x="0" y="1685999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285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Shape 40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471900" y="1919074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02" name="Shape 402"/>
          <p:cNvSpPr txBox="1">
            <a:spLocks noGrp="1"/>
          </p:cNvSpPr>
          <p:nvPr>
            <p:ph type="sldNum" idx="12"/>
          </p:nvPr>
        </p:nvSpPr>
        <p:spPr>
          <a:xfrm>
            <a:off x="8735428" y="4766666"/>
            <a:ext cx="3369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250"/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250"/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250"/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250"/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250"/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250"/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250"/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250"/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250"/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Shape 40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Shape 40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08" name="Shape 40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Shape 411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Shape 412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13" name="Shape 41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ster Slide">
  <p:cSld name="Master Slide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>
            <a:spLocks noGrp="1"/>
          </p:cNvSpPr>
          <p:nvPr>
            <p:ph type="sldNum" idx="12"/>
          </p:nvPr>
        </p:nvSpPr>
        <p:spPr>
          <a:xfrm>
            <a:off x="4449266" y="4882307"/>
            <a:ext cx="236400" cy="1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Gill Sans"/>
              <a:buNone/>
              <a:def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Gill Sans"/>
              <a:buNone/>
              <a:def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Gill Sans"/>
              <a:buNone/>
              <a:def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Gill Sans"/>
              <a:buNone/>
              <a:def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Gill Sans"/>
              <a:buNone/>
              <a:def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Gill Sans"/>
              <a:buNone/>
              <a:def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Gill Sans"/>
              <a:buNone/>
              <a:def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Gill Sans"/>
              <a:buNone/>
              <a:def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Gill Sans"/>
              <a:buNone/>
              <a:def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>
            <a:spLocks noGrp="1"/>
          </p:cNvSpPr>
          <p:nvPr>
            <p:ph type="title"/>
          </p:nvPr>
        </p:nvSpPr>
        <p:spPr>
          <a:xfrm>
            <a:off x="460950" y="2065349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Roboto"/>
              <a:buNone/>
              <a:defRPr sz="4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18" name="Shape 418"/>
          <p:cNvSpPr txBox="1">
            <a:spLocks noGrp="1"/>
          </p:cNvSpPr>
          <p:nvPr>
            <p:ph type="sldNum" idx="12"/>
          </p:nvPr>
        </p:nvSpPr>
        <p:spPr>
          <a:xfrm>
            <a:off x="8735428" y="4766666"/>
            <a:ext cx="3369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Shape 42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70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Shape 42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23" name="Shape 42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24" name="Shape 42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solidFill>
          <a:srgbClr val="4285F4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285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Shape 429"/>
          <p:cNvSpPr/>
          <p:nvPr/>
        </p:nvSpPr>
        <p:spPr>
          <a:xfrm>
            <a:off x="0" y="1685999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285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Shape 43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4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4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4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4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4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32" name="Shape 432"/>
          <p:cNvSpPr txBox="1">
            <a:spLocks noGrp="1"/>
          </p:cNvSpPr>
          <p:nvPr>
            <p:ph type="body" idx="2"/>
          </p:nvPr>
        </p:nvSpPr>
        <p:spPr>
          <a:xfrm>
            <a:off x="4694248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33" name="Shape 433"/>
          <p:cNvSpPr txBox="1">
            <a:spLocks noGrp="1"/>
          </p:cNvSpPr>
          <p:nvPr>
            <p:ph type="sldNum" idx="12"/>
          </p:nvPr>
        </p:nvSpPr>
        <p:spPr>
          <a:xfrm>
            <a:off x="8735428" y="4766666"/>
            <a:ext cx="3369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250"/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250"/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250"/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250"/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250"/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250"/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250"/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250"/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250"/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36" name="Shape 43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Shape 439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Shape 44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42" name="Shape 442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43" name="Shape 44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805476" y="78562"/>
            <a:ext cx="7537199" cy="492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pen Sans"/>
              <a:buNone/>
              <a:defRPr sz="3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4" name="Shape 64"/>
          <p:cNvSpPr/>
          <p:nvPr/>
        </p:nvSpPr>
        <p:spPr>
          <a:xfrm>
            <a:off x="-38825" y="-2025"/>
            <a:ext cx="9144000" cy="5143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Shape 446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Shape 447"/>
          <p:cNvSpPr txBox="1">
            <a:spLocks noGrp="1"/>
          </p:cNvSpPr>
          <p:nvPr>
            <p:ph type="title"/>
          </p:nvPr>
        </p:nvSpPr>
        <p:spPr>
          <a:xfrm>
            <a:off x="226077" y="357800"/>
            <a:ext cx="2808000" cy="9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48" name="Shape 448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49" name="Shape 44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52" name="Shape 45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Shape 455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Shape 45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57" name="Shape 457"/>
          <p:cNvSpPr txBox="1">
            <a:spLocks noGrp="1"/>
          </p:cNvSpPr>
          <p:nvPr>
            <p:ph type="subTitle" idx="1"/>
          </p:nvPr>
        </p:nvSpPr>
        <p:spPr>
          <a:xfrm>
            <a:off x="265500" y="2779466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58" name="Shape 458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59" name="Shape 45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Shape 462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Shape 463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64" name="Shape 46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rgbClr val="FFFFFF"/>
        </a:solidFill>
        <a:effectLst/>
      </p:bgPr>
    </p:bg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>
            <a:spLocks noGrp="1"/>
          </p:cNvSpPr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67" name="Shape 467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68" name="Shape 46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27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276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276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276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27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277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1" name="Shape 471"/>
          <p:cNvSpPr/>
          <p:nvPr/>
        </p:nvSpPr>
        <p:spPr>
          <a:xfrm>
            <a:off x="628650" y="4961965"/>
            <a:ext cx="3477300" cy="181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Shape 472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Shape 479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74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Shape 480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Shape 481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2" name="Shape 48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Shape 485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Shape 48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7" name="Shape 48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 txBox="1">
            <a:spLocks noGrp="1"/>
          </p:cNvSpPr>
          <p:nvPr>
            <p:ph type="title"/>
          </p:nvPr>
        </p:nvSpPr>
        <p:spPr>
          <a:xfrm>
            <a:off x="460950" y="2065349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4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90" name="Shape 490"/>
          <p:cNvSpPr txBox="1">
            <a:spLocks noGrp="1"/>
          </p:cNvSpPr>
          <p:nvPr>
            <p:ph type="sldNum" idx="12"/>
          </p:nvPr>
        </p:nvSpPr>
        <p:spPr>
          <a:xfrm>
            <a:off x="8735428" y="4766666"/>
            <a:ext cx="3369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Shape 493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Shape 494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95" name="Shape 495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96" name="Shape 49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up Slide">
  <p:cSld name="Backup Slid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05476" y="78562"/>
            <a:ext cx="7537199" cy="492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pen Sans"/>
              <a:buNone/>
              <a:defRPr sz="3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7" name="Shape 67"/>
          <p:cNvSpPr/>
          <p:nvPr/>
        </p:nvSpPr>
        <p:spPr>
          <a:xfrm>
            <a:off x="-38825" y="-2025"/>
            <a:ext cx="9144000" cy="5143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8" name="Shape 68"/>
          <p:cNvSpPr txBox="1"/>
          <p:nvPr/>
        </p:nvSpPr>
        <p:spPr>
          <a:xfrm>
            <a:off x="876001" y="1468395"/>
            <a:ext cx="7391999" cy="2206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6000"/>
              <a:buFont typeface="Arial Black"/>
              <a:buNone/>
            </a:pPr>
            <a:r>
              <a:rPr lang="en-US" sz="6000" b="0" i="0" u="none" strike="noStrike" cap="none">
                <a:solidFill>
                  <a:srgbClr val="073763"/>
                </a:solidFill>
                <a:latin typeface="Arial Black"/>
                <a:ea typeface="Arial Black"/>
                <a:cs typeface="Arial Black"/>
                <a:sym typeface="Arial Black"/>
              </a:rPr>
              <a:t>Backup Slides</a:t>
            </a:r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ster Slide">
  <p:cSld name="Master Slide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 txBox="1">
            <a:spLocks noGrp="1"/>
          </p:cNvSpPr>
          <p:nvPr>
            <p:ph type="sldNum" idx="12"/>
          </p:nvPr>
        </p:nvSpPr>
        <p:spPr>
          <a:xfrm>
            <a:off x="4449266" y="4882307"/>
            <a:ext cx="236400" cy="1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  <a:def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  <a:def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  <a:def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  <a:def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  <a:def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  <a:def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  <a:def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  <a:def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  <a:def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285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Shape 501"/>
          <p:cNvSpPr/>
          <p:nvPr/>
        </p:nvSpPr>
        <p:spPr>
          <a:xfrm>
            <a:off x="0" y="1685999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285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03" name="Shape 503"/>
          <p:cNvSpPr txBox="1">
            <a:spLocks noGrp="1"/>
          </p:cNvSpPr>
          <p:nvPr>
            <p:ph type="body" idx="1"/>
          </p:nvPr>
        </p:nvSpPr>
        <p:spPr>
          <a:xfrm>
            <a:off x="471900" y="1919074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04" name="Shape 504"/>
          <p:cNvSpPr txBox="1">
            <a:spLocks noGrp="1"/>
          </p:cNvSpPr>
          <p:nvPr>
            <p:ph type="sldNum" idx="12"/>
          </p:nvPr>
        </p:nvSpPr>
        <p:spPr>
          <a:xfrm>
            <a:off x="8735428" y="4766666"/>
            <a:ext cx="3369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solidFill>
          <a:srgbClr val="4285F4"/>
        </a:solidFill>
        <a:effectLst/>
      </p:bgPr>
    </p:bg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285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Shape 507"/>
          <p:cNvSpPr/>
          <p:nvPr/>
        </p:nvSpPr>
        <p:spPr>
          <a:xfrm>
            <a:off x="0" y="1685999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285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Shape 50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09" name="Shape 509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Roboto"/>
              <a:buNone/>
              <a:defRPr sz="14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4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4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4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4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10" name="Shape 510"/>
          <p:cNvSpPr txBox="1">
            <a:spLocks noGrp="1"/>
          </p:cNvSpPr>
          <p:nvPr>
            <p:ph type="body" idx="2"/>
          </p:nvPr>
        </p:nvSpPr>
        <p:spPr>
          <a:xfrm>
            <a:off x="4694249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11" name="Shape 511"/>
          <p:cNvSpPr txBox="1">
            <a:spLocks noGrp="1"/>
          </p:cNvSpPr>
          <p:nvPr>
            <p:ph type="sldNum" idx="12"/>
          </p:nvPr>
        </p:nvSpPr>
        <p:spPr>
          <a:xfrm>
            <a:off x="8735428" y="4766666"/>
            <a:ext cx="3369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Shape 514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16" name="Shape 51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19" name="Shape 51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Shape 52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Shape 52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26" name="Shape 52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27" name="Shape 527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28" name="Shape 52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31" name="Shape 53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Shape 534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Shape 53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36" name="Shape 536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37" name="Shape 53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38" name="Shape 53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4"/>
        </a:solidFill>
        <a:effectLst/>
      </p:bgPr>
    </p:bg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 txBox="1">
            <a:spLocks noGrp="1"/>
          </p:cNvSpPr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42" name="Shape 54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163325" y="4918636"/>
            <a:ext cx="8829900" cy="188729"/>
          </a:xfrm>
          <a:prstGeom prst="rect">
            <a:avLst/>
          </a:prstGeom>
          <a:solidFill>
            <a:srgbClr val="3D85C6"/>
          </a:solidFill>
          <a:ln w="1905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92401" y="608491"/>
            <a:ext cx="8558099" cy="4278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Arial Narrow"/>
              <a:buChar char="•"/>
              <a:defRPr sz="2400" b="0" i="0" u="none" strike="noStrike" cap="none">
                <a:solidFill>
                  <a:srgbClr val="1C4587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Arial Narrow"/>
              <a:buChar char="–"/>
              <a:defRPr sz="2400" b="0" i="0" u="none" strike="noStrike" cap="none">
                <a:solidFill>
                  <a:srgbClr val="1C4587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Arial Narrow"/>
              <a:buChar char="•"/>
              <a:defRPr sz="2400" b="0" i="0" u="none" strike="noStrike" cap="none">
                <a:solidFill>
                  <a:srgbClr val="1C4587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Arial Narrow"/>
              <a:buChar char="–"/>
              <a:defRPr sz="2400" b="0" i="0" u="none" strike="noStrike" cap="none">
                <a:solidFill>
                  <a:srgbClr val="1C4587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Arial Narrow"/>
              <a:buChar char="»"/>
              <a:defRPr sz="2400" b="0" i="0" u="none" strike="noStrike" cap="none">
                <a:solidFill>
                  <a:srgbClr val="1C4587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Arial Narrow"/>
              <a:buChar char="»"/>
              <a:defRPr sz="2400" b="0" i="0" u="none" strike="noStrike" cap="none">
                <a:solidFill>
                  <a:srgbClr val="1C4587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Arial Narrow"/>
              <a:buChar char="»"/>
              <a:defRPr sz="2400" b="0" i="0" u="none" strike="noStrike" cap="none">
                <a:solidFill>
                  <a:srgbClr val="1C4587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Arial Narrow"/>
              <a:buChar char="»"/>
              <a:defRPr sz="2400" b="0" i="0" u="none" strike="noStrike" cap="none">
                <a:solidFill>
                  <a:srgbClr val="1C4587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Arial Narrow"/>
              <a:buChar char="»"/>
              <a:defRPr sz="2400" b="0" i="0" u="none" strike="noStrike" cap="none">
                <a:solidFill>
                  <a:srgbClr val="1C4587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8" name="Shape 8"/>
          <p:cNvSpPr/>
          <p:nvPr/>
        </p:nvSpPr>
        <p:spPr>
          <a:xfrm>
            <a:off x="357201" y="85230"/>
            <a:ext cx="8428499" cy="478170"/>
          </a:xfrm>
          <a:prstGeom prst="rect">
            <a:avLst/>
          </a:prstGeom>
          <a:solidFill>
            <a:srgbClr val="3D85C6"/>
          </a:solidFill>
          <a:ln w="1905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9"/>
          <p:cNvSpPr/>
          <p:nvPr/>
        </p:nvSpPr>
        <p:spPr>
          <a:xfrm>
            <a:off x="8883282" y="4918749"/>
            <a:ext cx="209699" cy="188729"/>
          </a:xfrm>
          <a:prstGeom prst="ellipse">
            <a:avLst/>
          </a:prstGeom>
          <a:solidFill>
            <a:srgbClr val="3D85C6"/>
          </a:solidFill>
          <a:ln w="1905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05476" y="78562"/>
            <a:ext cx="7537199" cy="492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pen Sans"/>
              <a:buNone/>
              <a:defRPr sz="3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/>
          <p:nvPr/>
        </p:nvSpPr>
        <p:spPr>
          <a:xfrm rot="-2388483">
            <a:off x="6363549" y="3801401"/>
            <a:ext cx="2665343" cy="581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DDDDD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600526" y="4924643"/>
            <a:ext cx="471899" cy="17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Shape 13"/>
          <p:cNvSpPr/>
          <p:nvPr/>
        </p:nvSpPr>
        <p:spPr>
          <a:xfrm>
            <a:off x="92055" y="85410"/>
            <a:ext cx="531300" cy="47817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4"/>
          <p:cNvSpPr/>
          <p:nvPr/>
        </p:nvSpPr>
        <p:spPr>
          <a:xfrm>
            <a:off x="8514468" y="85140"/>
            <a:ext cx="531300" cy="47817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21802" y="111961"/>
            <a:ext cx="471899" cy="42470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"/>
          <p:cNvSpPr/>
          <p:nvPr/>
        </p:nvSpPr>
        <p:spPr>
          <a:xfrm>
            <a:off x="54776" y="4918818"/>
            <a:ext cx="209699" cy="188729"/>
          </a:xfrm>
          <a:prstGeom prst="ellipse">
            <a:avLst/>
          </a:prstGeom>
          <a:solidFill>
            <a:srgbClr val="3D85C6"/>
          </a:solidFill>
          <a:ln w="1905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Shape 1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544201" y="111961"/>
            <a:ext cx="471899" cy="42470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 txBox="1"/>
          <p:nvPr/>
        </p:nvSpPr>
        <p:spPr>
          <a:xfrm>
            <a:off x="62896" y="4893998"/>
            <a:ext cx="4736099" cy="233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"/>
              <a:buNone/>
            </a:pPr>
            <a:r>
              <a:rPr lang="en-US" sz="1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NOAA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7" name="Shape 23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23" name="Shape 32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96" name="Shape 39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75" name="Shape 47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76" name="Shape 47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59" name="Shape 559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60" name="Shape 56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aws.amazon.com/noaa-big-data/nexrad/" TargetMode="External"/><Relationship Id="rId7" Type="http://schemas.openxmlformats.org/officeDocument/2006/relationships/hyperlink" Target="http://edc.occ-data.org/" TargetMode="Externa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0.xml"/><Relationship Id="rId6" Type="http://schemas.openxmlformats.org/officeDocument/2006/relationships/hyperlink" Target="https://noaa-crada.mybluemix.net/" TargetMode="External"/><Relationship Id="rId11" Type="http://schemas.openxmlformats.org/officeDocument/2006/relationships/image" Target="../media/image16.png"/><Relationship Id="rId5" Type="http://schemas.openxmlformats.org/officeDocument/2006/relationships/hyperlink" Target="https://explorer.earthengine.google.com/#index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s://cloud.google.com/bigquery/public-data/" TargetMode="External"/><Relationship Id="rId9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s3.amazonaws.com/noaa-nexrad-level2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32.png"/><Relationship Id="rId4" Type="http://schemas.openxmlformats.org/officeDocument/2006/relationships/hyperlink" Target="http://occ-data.org/NOAANEXRAD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nosc.noaa.gov/EDMC/PD.DSP.php" TargetMode="External"/><Relationship Id="rId3" Type="http://schemas.openxmlformats.org/officeDocument/2006/relationships/hyperlink" Target="https://nosc.noaa.gov/EDMC/PD.DMP.php" TargetMode="External"/><Relationship Id="rId7" Type="http://schemas.openxmlformats.org/officeDocument/2006/relationships/hyperlink" Target="https://nosc.noaa.gov/EDMC/documents/NOAA_Procedure_document_final_12-16-1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nosc.noaa.gov/EDMC/PD.DC.php" TargetMode="External"/><Relationship Id="rId5" Type="http://schemas.openxmlformats.org/officeDocument/2006/relationships/hyperlink" Target="https://nosc.noaa.gov/EDMC/PD.DD.php" TargetMode="External"/><Relationship Id="rId4" Type="http://schemas.openxmlformats.org/officeDocument/2006/relationships/hyperlink" Target="https://nosc.noaa.gov/EDMC/PD.DA.php" TargetMode="External"/><Relationship Id="rId9" Type="http://schemas.openxmlformats.org/officeDocument/2006/relationships/hyperlink" Target="https://data.noaa.gov/onestop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/>
          <p:nvPr/>
        </p:nvSpPr>
        <p:spPr>
          <a:xfrm>
            <a:off x="0" y="533400"/>
            <a:ext cx="9177900" cy="2375137"/>
          </a:xfrm>
          <a:prstGeom prst="rect">
            <a:avLst/>
          </a:prstGeom>
          <a:solidFill>
            <a:srgbClr val="0068B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776"/>
              <a:buFont typeface="Arial"/>
              <a:buNone/>
            </a:pPr>
            <a:endParaRPr sz="7776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7" name="Shape 647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78050" cy="1523367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Shape 648"/>
          <p:cNvSpPr/>
          <p:nvPr/>
        </p:nvSpPr>
        <p:spPr>
          <a:xfrm>
            <a:off x="30486000" y="14761028"/>
            <a:ext cx="1607690" cy="431729"/>
          </a:xfrm>
          <a:prstGeom prst="rect">
            <a:avLst/>
          </a:prstGeom>
          <a:solidFill>
            <a:srgbClr val="0068B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Shape 649"/>
          <p:cNvSpPr txBox="1"/>
          <p:nvPr/>
        </p:nvSpPr>
        <p:spPr>
          <a:xfrm>
            <a:off x="0" y="4170896"/>
            <a:ext cx="9144000" cy="403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B9DA0"/>
              </a:buClr>
              <a:buSzPts val="300"/>
              <a:buFont typeface="Arial"/>
              <a:buNone/>
            </a:pPr>
            <a:r>
              <a:rPr lang="en-US" sz="1600" dirty="0">
                <a:solidFill>
                  <a:srgbClr val="9B9DA0"/>
                </a:solidFill>
                <a:latin typeface="Arial Narrow"/>
                <a:ea typeface="Arial Narrow"/>
                <a:cs typeface="Arial Narrow"/>
                <a:sym typeface="Arial Narrow"/>
              </a:rPr>
              <a:t>Future Data Architectures Big Data Workshop</a:t>
            </a:r>
            <a:endParaRPr sz="1600" dirty="0"/>
          </a:p>
        </p:txBody>
      </p:sp>
      <p:sp>
        <p:nvSpPr>
          <p:cNvPr id="650" name="Shape 650"/>
          <p:cNvSpPr txBox="1"/>
          <p:nvPr/>
        </p:nvSpPr>
        <p:spPr>
          <a:xfrm>
            <a:off x="0" y="4519988"/>
            <a:ext cx="9144000" cy="335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AECC"/>
              </a:buClr>
              <a:buSzPts val="200"/>
              <a:buFont typeface="Arial Narrow"/>
              <a:buNone/>
            </a:pPr>
            <a:r>
              <a:rPr lang="en-US" sz="800" b="0" i="0" u="none" strike="noStrike" cap="none">
                <a:solidFill>
                  <a:srgbClr val="80AECC"/>
                </a:solidFill>
                <a:latin typeface="Arial Narrow"/>
                <a:ea typeface="Arial Narrow"/>
                <a:cs typeface="Arial Narrow"/>
                <a:sym typeface="Arial Narrow"/>
              </a:rPr>
              <a:t>National Oceanic and Atmospheric Administration </a:t>
            </a:r>
            <a:endParaRPr/>
          </a:p>
        </p:txBody>
      </p:sp>
      <p:pic>
        <p:nvPicPr>
          <p:cNvPr id="651" name="Shape 6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876" y="101403"/>
            <a:ext cx="1064866" cy="1066820"/>
          </a:xfrm>
          <a:prstGeom prst="rect">
            <a:avLst/>
          </a:prstGeom>
          <a:noFill/>
          <a:ln>
            <a:noFill/>
          </a:ln>
        </p:spPr>
      </p:pic>
      <p:sp>
        <p:nvSpPr>
          <p:cNvPr id="652" name="Shape 652"/>
          <p:cNvSpPr/>
          <p:nvPr/>
        </p:nvSpPr>
        <p:spPr>
          <a:xfrm>
            <a:off x="0" y="1523375"/>
            <a:ext cx="9177900" cy="1347416"/>
          </a:xfrm>
          <a:prstGeom prst="rect">
            <a:avLst/>
          </a:prstGeom>
          <a:solidFill>
            <a:schemeClr val="dk1">
              <a:alpha val="24313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</a:pPr>
            <a:endParaRPr sz="5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Shape 653"/>
          <p:cNvSpPr txBox="1"/>
          <p:nvPr/>
        </p:nvSpPr>
        <p:spPr>
          <a:xfrm>
            <a:off x="269875" y="1907350"/>
            <a:ext cx="8672100" cy="7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Narrow"/>
              <a:buNone/>
            </a:pPr>
            <a:r>
              <a:rPr lang="en-US" sz="3600" b="1">
                <a:solidFill>
                  <a:schemeClr val="lt1"/>
                </a:solidFill>
              </a:rPr>
              <a:t>Big Data and Cloud Initiatives at NOAA</a:t>
            </a:r>
            <a:endParaRPr/>
          </a:p>
        </p:txBody>
      </p:sp>
      <p:sp>
        <p:nvSpPr>
          <p:cNvPr id="654" name="Shape 654"/>
          <p:cNvSpPr txBox="1"/>
          <p:nvPr/>
        </p:nvSpPr>
        <p:spPr>
          <a:xfrm>
            <a:off x="138223" y="2953493"/>
            <a:ext cx="8910084" cy="106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lvl="0"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Kenneth S. Casey: Deputy and Acting Director, NCEI Data </a:t>
            </a:r>
            <a:r>
              <a:rPr lang="en-US" dirty="0">
                <a:solidFill>
                  <a:schemeClr val="dk1"/>
                </a:solidFill>
              </a:rPr>
              <a:t>Stewardship Division</a:t>
            </a:r>
            <a:endParaRPr lang="en-US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 Kearns: NOAA Chief Data Officer 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Jeff de la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Beaujardiere</a:t>
            </a:r>
            <a:r>
              <a:rPr lang="en-US" dirty="0">
                <a:solidFill>
                  <a:schemeClr val="dk1"/>
                </a:solidFill>
              </a:rPr>
              <a:t>: NOAA Data Management Architect  </a:t>
            </a: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Eric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Kihn</a:t>
            </a:r>
            <a:r>
              <a:rPr lang="en-US" dirty="0">
                <a:solidFill>
                  <a:schemeClr val="dk1"/>
                </a:solidFill>
              </a:rPr>
              <a:t>: Director, NCEI Center for Coasts Oceans and Geophysics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Shape 745"/>
          <p:cNvSpPr/>
          <p:nvPr/>
        </p:nvSpPr>
        <p:spPr>
          <a:xfrm rot="-5400000">
            <a:off x="-701200" y="2538650"/>
            <a:ext cx="2266500" cy="5748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/>
              <a:t>Data Collection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Shape 746"/>
          <p:cNvSpPr txBox="1"/>
          <p:nvPr/>
        </p:nvSpPr>
        <p:spPr>
          <a:xfrm>
            <a:off x="0" y="280556"/>
            <a:ext cx="9144000" cy="8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NOAA</a:t>
            </a:r>
            <a:r>
              <a:rPr lang="en-US" sz="3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’s Open Data Framework</a:t>
            </a:r>
            <a:r>
              <a:rPr lang="en-US" sz="3800" b="0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30,000 ft</a:t>
            </a:r>
            <a:endParaRPr sz="3800" b="0" i="0" u="none" strike="noStrike" cap="none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Shape 747"/>
          <p:cNvSpPr/>
          <p:nvPr/>
        </p:nvSpPr>
        <p:spPr>
          <a:xfrm rot="5400000">
            <a:off x="1971350" y="3818350"/>
            <a:ext cx="443400" cy="138000"/>
          </a:xfrm>
          <a:prstGeom prst="rect">
            <a:avLst/>
          </a:prstGeom>
          <a:solidFill>
            <a:srgbClr val="88888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Shape 748"/>
          <p:cNvSpPr/>
          <p:nvPr/>
        </p:nvSpPr>
        <p:spPr>
          <a:xfrm rot="5400000">
            <a:off x="4548500" y="3818350"/>
            <a:ext cx="443400" cy="138000"/>
          </a:xfrm>
          <a:prstGeom prst="rect">
            <a:avLst/>
          </a:prstGeom>
          <a:solidFill>
            <a:srgbClr val="88888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Shape 749"/>
          <p:cNvSpPr/>
          <p:nvPr/>
        </p:nvSpPr>
        <p:spPr>
          <a:xfrm rot="5400000">
            <a:off x="7186450" y="3818350"/>
            <a:ext cx="443400" cy="138000"/>
          </a:xfrm>
          <a:prstGeom prst="rect">
            <a:avLst/>
          </a:prstGeom>
          <a:solidFill>
            <a:srgbClr val="88888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Shape 750"/>
          <p:cNvSpPr/>
          <p:nvPr/>
        </p:nvSpPr>
        <p:spPr>
          <a:xfrm>
            <a:off x="6274888" y="1844450"/>
            <a:ext cx="2266500" cy="19632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Access Services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Shape 751"/>
          <p:cNvSpPr txBox="1"/>
          <p:nvPr/>
        </p:nvSpPr>
        <p:spPr>
          <a:xfrm>
            <a:off x="3727703" y="1196200"/>
            <a:ext cx="17685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Managers and Data Scientists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2" name="Shape 752" descr="Free vector graphic: Contact, Friend, Icon, Pawn, Person - Free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56026" y="1196152"/>
            <a:ext cx="371401" cy="479225"/>
          </a:xfrm>
          <a:prstGeom prst="rect">
            <a:avLst/>
          </a:prstGeom>
          <a:noFill/>
          <a:ln>
            <a:noFill/>
          </a:ln>
        </p:spPr>
      </p:pic>
      <p:sp>
        <p:nvSpPr>
          <p:cNvPr id="753" name="Shape 753"/>
          <p:cNvSpPr/>
          <p:nvPr/>
        </p:nvSpPr>
        <p:spPr>
          <a:xfrm>
            <a:off x="3667350" y="1844450"/>
            <a:ext cx="2266500" cy="19632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Management </a:t>
            </a:r>
            <a:r>
              <a:rPr lang="en-US" sz="2400"/>
              <a:t>Services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Shape 754"/>
          <p:cNvSpPr/>
          <p:nvPr/>
        </p:nvSpPr>
        <p:spPr>
          <a:xfrm>
            <a:off x="5882675" y="2688000"/>
            <a:ext cx="443400" cy="2247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88888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Shape 755"/>
          <p:cNvSpPr/>
          <p:nvPr/>
        </p:nvSpPr>
        <p:spPr>
          <a:xfrm>
            <a:off x="1059800" y="1844450"/>
            <a:ext cx="2266500" cy="1963200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Ingest Services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6" name="Shape 756" descr="Free vector graphic: Contact, Friend, Icon, Pawn, Person - Free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3654" y="1196114"/>
            <a:ext cx="371401" cy="479225"/>
          </a:xfrm>
          <a:prstGeom prst="rect">
            <a:avLst/>
          </a:prstGeom>
          <a:noFill/>
          <a:ln>
            <a:noFill/>
          </a:ln>
        </p:spPr>
      </p:pic>
      <p:sp>
        <p:nvSpPr>
          <p:cNvPr id="757" name="Shape 757"/>
          <p:cNvSpPr txBox="1"/>
          <p:nvPr/>
        </p:nvSpPr>
        <p:spPr>
          <a:xfrm>
            <a:off x="1635050" y="1196195"/>
            <a:ext cx="14874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Producers and Operators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Shape 758"/>
          <p:cNvSpPr/>
          <p:nvPr/>
        </p:nvSpPr>
        <p:spPr>
          <a:xfrm>
            <a:off x="658775" y="2688000"/>
            <a:ext cx="443400" cy="224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8888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Shape 759"/>
          <p:cNvSpPr/>
          <p:nvPr/>
        </p:nvSpPr>
        <p:spPr>
          <a:xfrm>
            <a:off x="3275125" y="2688000"/>
            <a:ext cx="443400" cy="2247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88888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Shape 760"/>
          <p:cNvSpPr txBox="1"/>
          <p:nvPr/>
        </p:nvSpPr>
        <p:spPr>
          <a:xfrm>
            <a:off x="6424900" y="1196200"/>
            <a:ext cx="16194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Consumers and the Public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1" name="Shape 761" descr="Free vector graphic: Contact, Friend, Icon, Pawn, Person - Free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04154" y="1196152"/>
            <a:ext cx="371401" cy="479225"/>
          </a:xfrm>
          <a:prstGeom prst="rect">
            <a:avLst/>
          </a:prstGeom>
          <a:noFill/>
          <a:ln>
            <a:noFill/>
          </a:ln>
        </p:spPr>
      </p:pic>
      <p:sp>
        <p:nvSpPr>
          <p:cNvPr id="762" name="Shape 762"/>
          <p:cNvSpPr/>
          <p:nvPr/>
        </p:nvSpPr>
        <p:spPr>
          <a:xfrm>
            <a:off x="8659775" y="2688000"/>
            <a:ext cx="443400" cy="224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8888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Shape 763"/>
          <p:cNvSpPr/>
          <p:nvPr/>
        </p:nvSpPr>
        <p:spPr>
          <a:xfrm>
            <a:off x="1047350" y="4045950"/>
            <a:ext cx="2291400" cy="765600"/>
          </a:xfrm>
          <a:prstGeom prst="roundRect">
            <a:avLst>
              <a:gd name="adj" fmla="val 16667"/>
            </a:avLst>
          </a:prstGeom>
          <a:solidFill>
            <a:srgbClr val="B4A7D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Data</a:t>
            </a:r>
            <a:r>
              <a:rPr lang="en-US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Storage and Processing Services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Shape 764"/>
          <p:cNvSpPr/>
          <p:nvPr/>
        </p:nvSpPr>
        <p:spPr>
          <a:xfrm>
            <a:off x="6262450" y="4045950"/>
            <a:ext cx="2291400" cy="765600"/>
          </a:xfrm>
          <a:prstGeom prst="roundRect">
            <a:avLst>
              <a:gd name="adj" fmla="val 16667"/>
            </a:avLst>
          </a:prstGeom>
          <a:solidFill>
            <a:srgbClr val="B4A7D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Data</a:t>
            </a:r>
            <a:r>
              <a:rPr lang="en-US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Storage and Processing Services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Shape 765"/>
          <p:cNvSpPr/>
          <p:nvPr/>
        </p:nvSpPr>
        <p:spPr>
          <a:xfrm>
            <a:off x="3654900" y="4045950"/>
            <a:ext cx="2291400" cy="765600"/>
          </a:xfrm>
          <a:prstGeom prst="roundRect">
            <a:avLst>
              <a:gd name="adj" fmla="val 16667"/>
            </a:avLst>
          </a:prstGeom>
          <a:solidFill>
            <a:srgbClr val="B4A7D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Data</a:t>
            </a:r>
            <a:r>
              <a:rPr lang="en-US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Storage and Processing Services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Shape 766"/>
          <p:cNvSpPr/>
          <p:nvPr/>
        </p:nvSpPr>
        <p:spPr>
          <a:xfrm>
            <a:off x="3275125" y="4364400"/>
            <a:ext cx="443400" cy="2247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88888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Shape 767"/>
          <p:cNvSpPr/>
          <p:nvPr/>
        </p:nvSpPr>
        <p:spPr>
          <a:xfrm>
            <a:off x="5865925" y="4364400"/>
            <a:ext cx="443400" cy="2247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88888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Shape 768"/>
          <p:cNvSpPr/>
          <p:nvPr/>
        </p:nvSpPr>
        <p:spPr>
          <a:xfrm>
            <a:off x="267200" y="4194950"/>
            <a:ext cx="467700" cy="467700"/>
          </a:xfrm>
          <a:prstGeom prst="smileyFace">
            <a:avLst>
              <a:gd name="adj" fmla="val -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Shape 774"/>
          <p:cNvSpPr/>
          <p:nvPr/>
        </p:nvSpPr>
        <p:spPr>
          <a:xfrm rot="-5400000">
            <a:off x="-701200" y="2538650"/>
            <a:ext cx="2266500" cy="5748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/>
              <a:t>Data Collection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Shape 775"/>
          <p:cNvSpPr txBox="1"/>
          <p:nvPr/>
        </p:nvSpPr>
        <p:spPr>
          <a:xfrm>
            <a:off x="0" y="280556"/>
            <a:ext cx="9144000" cy="8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NOAA</a:t>
            </a:r>
            <a:r>
              <a:rPr lang="en-US" sz="3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’s Open Data Framework</a:t>
            </a:r>
            <a:r>
              <a:rPr lang="en-US" sz="3800" b="0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30,000 ft</a:t>
            </a:r>
            <a:endParaRPr sz="3800" b="0" i="0" u="none" strike="noStrike" cap="none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Shape 776"/>
          <p:cNvSpPr/>
          <p:nvPr/>
        </p:nvSpPr>
        <p:spPr>
          <a:xfrm rot="5400000">
            <a:off x="1971350" y="3818350"/>
            <a:ext cx="443400" cy="138000"/>
          </a:xfrm>
          <a:prstGeom prst="rect">
            <a:avLst/>
          </a:prstGeom>
          <a:solidFill>
            <a:srgbClr val="88888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Shape 777"/>
          <p:cNvSpPr/>
          <p:nvPr/>
        </p:nvSpPr>
        <p:spPr>
          <a:xfrm rot="5400000">
            <a:off x="4548500" y="3818350"/>
            <a:ext cx="443400" cy="138000"/>
          </a:xfrm>
          <a:prstGeom prst="rect">
            <a:avLst/>
          </a:prstGeom>
          <a:solidFill>
            <a:srgbClr val="88888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Shape 778"/>
          <p:cNvSpPr/>
          <p:nvPr/>
        </p:nvSpPr>
        <p:spPr>
          <a:xfrm rot="5400000">
            <a:off x="7186450" y="3818350"/>
            <a:ext cx="443400" cy="138000"/>
          </a:xfrm>
          <a:prstGeom prst="rect">
            <a:avLst/>
          </a:prstGeom>
          <a:solidFill>
            <a:srgbClr val="88888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Shape 779"/>
          <p:cNvSpPr/>
          <p:nvPr/>
        </p:nvSpPr>
        <p:spPr>
          <a:xfrm>
            <a:off x="6274888" y="1844450"/>
            <a:ext cx="2266500" cy="19632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Access Services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Shape 780"/>
          <p:cNvSpPr/>
          <p:nvPr/>
        </p:nvSpPr>
        <p:spPr>
          <a:xfrm>
            <a:off x="907400" y="4045950"/>
            <a:ext cx="7725564" cy="937224"/>
          </a:xfrm>
          <a:prstGeom prst="cloud">
            <a:avLst/>
          </a:prstGeom>
          <a:solidFill>
            <a:srgbClr val="B4A7D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/>
              <a:t>Data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Storage and Processing Services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Shape 781"/>
          <p:cNvSpPr txBox="1"/>
          <p:nvPr/>
        </p:nvSpPr>
        <p:spPr>
          <a:xfrm>
            <a:off x="3727703" y="1196200"/>
            <a:ext cx="17685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Managers and Data Scientists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2" name="Shape 782" descr="Free vector graphic: Contact, Friend, Icon, Pawn, Person - Free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56026" y="1196152"/>
            <a:ext cx="371401" cy="479225"/>
          </a:xfrm>
          <a:prstGeom prst="rect">
            <a:avLst/>
          </a:prstGeom>
          <a:noFill/>
          <a:ln>
            <a:noFill/>
          </a:ln>
        </p:spPr>
      </p:pic>
      <p:sp>
        <p:nvSpPr>
          <p:cNvPr id="783" name="Shape 783"/>
          <p:cNvSpPr/>
          <p:nvPr/>
        </p:nvSpPr>
        <p:spPr>
          <a:xfrm>
            <a:off x="3667350" y="1844450"/>
            <a:ext cx="2266500" cy="19632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Management </a:t>
            </a:r>
            <a:r>
              <a:rPr lang="en-US" sz="2400"/>
              <a:t>Services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Shape 784"/>
          <p:cNvSpPr/>
          <p:nvPr/>
        </p:nvSpPr>
        <p:spPr>
          <a:xfrm>
            <a:off x="5882675" y="2688000"/>
            <a:ext cx="443400" cy="2247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88888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Shape 785"/>
          <p:cNvSpPr/>
          <p:nvPr/>
        </p:nvSpPr>
        <p:spPr>
          <a:xfrm>
            <a:off x="1059800" y="1844450"/>
            <a:ext cx="2266500" cy="1963200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Ingest Services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6" name="Shape 786" descr="Free vector graphic: Contact, Friend, Icon, Pawn, Person - Free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3654" y="1196114"/>
            <a:ext cx="371401" cy="479225"/>
          </a:xfrm>
          <a:prstGeom prst="rect">
            <a:avLst/>
          </a:prstGeom>
          <a:noFill/>
          <a:ln>
            <a:noFill/>
          </a:ln>
        </p:spPr>
      </p:pic>
      <p:sp>
        <p:nvSpPr>
          <p:cNvPr id="787" name="Shape 787"/>
          <p:cNvSpPr txBox="1"/>
          <p:nvPr/>
        </p:nvSpPr>
        <p:spPr>
          <a:xfrm>
            <a:off x="1635050" y="1196195"/>
            <a:ext cx="14874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Producers and Operators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Shape 788"/>
          <p:cNvSpPr/>
          <p:nvPr/>
        </p:nvSpPr>
        <p:spPr>
          <a:xfrm>
            <a:off x="658775" y="2688000"/>
            <a:ext cx="443400" cy="224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8888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Shape 789"/>
          <p:cNvSpPr/>
          <p:nvPr/>
        </p:nvSpPr>
        <p:spPr>
          <a:xfrm>
            <a:off x="3275125" y="2688000"/>
            <a:ext cx="443400" cy="2247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88888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Shape 790"/>
          <p:cNvSpPr txBox="1"/>
          <p:nvPr/>
        </p:nvSpPr>
        <p:spPr>
          <a:xfrm>
            <a:off x="6424900" y="1196200"/>
            <a:ext cx="16194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Consumers and the Public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1" name="Shape 791" descr="Free vector graphic: Contact, Friend, Icon, Pawn, Person - Free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04154" y="1196152"/>
            <a:ext cx="371401" cy="479225"/>
          </a:xfrm>
          <a:prstGeom prst="rect">
            <a:avLst/>
          </a:prstGeom>
          <a:noFill/>
          <a:ln>
            <a:noFill/>
          </a:ln>
        </p:spPr>
      </p:pic>
      <p:sp>
        <p:nvSpPr>
          <p:cNvPr id="792" name="Shape 792"/>
          <p:cNvSpPr/>
          <p:nvPr/>
        </p:nvSpPr>
        <p:spPr>
          <a:xfrm>
            <a:off x="8659775" y="2688000"/>
            <a:ext cx="443400" cy="224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8888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Shape 793"/>
          <p:cNvSpPr/>
          <p:nvPr/>
        </p:nvSpPr>
        <p:spPr>
          <a:xfrm>
            <a:off x="267200" y="4194950"/>
            <a:ext cx="467700" cy="467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Shape 799"/>
          <p:cNvSpPr txBox="1"/>
          <p:nvPr/>
        </p:nvSpPr>
        <p:spPr>
          <a:xfrm>
            <a:off x="454200" y="1364000"/>
            <a:ext cx="8235600" cy="25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So the cloud has a lot of appeal, but how do we get started and make it a reality?</a:t>
            </a:r>
            <a:endParaRPr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5" name="Shape 8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551" y="466075"/>
            <a:ext cx="6222499" cy="4623150"/>
          </a:xfrm>
          <a:prstGeom prst="rect">
            <a:avLst/>
          </a:prstGeom>
          <a:noFill/>
          <a:ln>
            <a:noFill/>
          </a:ln>
        </p:spPr>
      </p:pic>
      <p:sp>
        <p:nvSpPr>
          <p:cNvPr id="806" name="Shape 806"/>
          <p:cNvSpPr txBox="1"/>
          <p:nvPr/>
        </p:nvSpPr>
        <p:spPr>
          <a:xfrm>
            <a:off x="6549075" y="1211600"/>
            <a:ext cx="2363700" cy="3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Emerging detailed view, fresh from this week’s NOAA EDM Workshop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just containerizing VMs but looking at “microservices” and cloud-native capabilities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Shape 812"/>
          <p:cNvSpPr txBox="1"/>
          <p:nvPr/>
        </p:nvSpPr>
        <p:spPr>
          <a:xfrm>
            <a:off x="0" y="280556"/>
            <a:ext cx="9144000" cy="8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Getting Started: NOAA Cloud Projects</a:t>
            </a:r>
            <a:endParaRPr sz="3800" b="0" i="0" u="none" strike="noStrike" cap="none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Shape 813"/>
          <p:cNvSpPr txBox="1"/>
          <p:nvPr/>
        </p:nvSpPr>
        <p:spPr>
          <a:xfrm>
            <a:off x="262575" y="1211600"/>
            <a:ext cx="8649900" cy="32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Google Mail/Calendar/Drive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NOAA Cloud Sandbox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AWS and Azure Blanket Purchase Agreement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Cloud Pilots at NCEI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NESDIS Secure Ingest Gateway Pilot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Backup in AWS Glacier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NESDIS Cloud Strategy development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NOAA Big Data Project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4" name="Shape 814"/>
          <p:cNvSpPr txBox="1"/>
          <p:nvPr/>
        </p:nvSpPr>
        <p:spPr>
          <a:xfrm>
            <a:off x="3691575" y="4293975"/>
            <a:ext cx="54525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NCEI = National Centers for Environmental Information</a:t>
            </a:r>
            <a:endParaRPr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AWS = Amazon Web Services</a:t>
            </a:r>
            <a:endParaRPr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CLASS = Comprehensive Large Array-data Stewardship System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Shape 819"/>
          <p:cNvSpPr/>
          <p:nvPr/>
        </p:nvSpPr>
        <p:spPr>
          <a:xfrm>
            <a:off x="0" y="0"/>
            <a:ext cx="5285700" cy="16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50"/>
              <a:buFont typeface="Helvetica Neue"/>
              <a:buNone/>
            </a:pPr>
            <a:r>
              <a:rPr lang="en-US" sz="4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Big Data Project</a:t>
            </a:r>
            <a:endParaRPr/>
          </a:p>
        </p:txBody>
      </p:sp>
      <p:sp>
        <p:nvSpPr>
          <p:cNvPr id="820" name="Shape 820"/>
          <p:cNvSpPr/>
          <p:nvPr/>
        </p:nvSpPr>
        <p:spPr>
          <a:xfrm>
            <a:off x="384225" y="1763475"/>
            <a:ext cx="85104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Experiment with Industry via Cooperative Research and Development Agreements</a:t>
            </a:r>
            <a:endParaRPr sz="1800"/>
          </a:p>
          <a:p>
            <a:pPr marL="9144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 separate, identical agreements – extending to Apr 2019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Industry provides access to NOAA’s open data to all users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remain open, are not to be sold</a:t>
            </a:r>
            <a:endParaRPr sz="1800"/>
          </a:p>
          <a:p>
            <a:pPr marL="9144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Collaborators monetize services based on data</a:t>
            </a:r>
            <a:endParaRPr sz="18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open data to combine 3 powerful resources:</a:t>
            </a:r>
            <a:endParaRPr sz="1800"/>
          </a:p>
          <a:p>
            <a:pPr marL="990600" marR="0" lvl="1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NOAA’s </a:t>
            </a: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science and subject matter expertise</a:t>
            </a:r>
            <a:endParaRPr sz="1800"/>
          </a:p>
          <a:p>
            <a:pPr marL="990600" marR="0" lvl="1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Industry’s </a:t>
            </a: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storage and cloud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expertise</a:t>
            </a:r>
            <a:endParaRPr sz="1800"/>
          </a:p>
          <a:p>
            <a:pPr marL="990600" marR="0" lvl="1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Industry’s</a:t>
            </a: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user-focused tools and processing</a:t>
            </a:r>
            <a:endParaRPr sz="1800"/>
          </a:p>
        </p:txBody>
      </p:sp>
      <p:grpSp>
        <p:nvGrpSpPr>
          <p:cNvPr id="821" name="Shape 821"/>
          <p:cNvGrpSpPr/>
          <p:nvPr/>
        </p:nvGrpSpPr>
        <p:grpSpPr>
          <a:xfrm>
            <a:off x="5285738" y="177620"/>
            <a:ext cx="3744947" cy="1324306"/>
            <a:chOff x="5571461" y="-1"/>
            <a:chExt cx="3572400" cy="1658700"/>
          </a:xfrm>
        </p:grpSpPr>
        <p:sp>
          <p:nvSpPr>
            <p:cNvPr id="822" name="Shape 822"/>
            <p:cNvSpPr/>
            <p:nvPr/>
          </p:nvSpPr>
          <p:spPr>
            <a:xfrm>
              <a:off x="5571461" y="-1"/>
              <a:ext cx="3572400" cy="16587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0156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23" name="Shape 8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182424" y="166733"/>
              <a:ext cx="1326599" cy="558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4" name="Shape 82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020531" y="1046550"/>
              <a:ext cx="1163400" cy="532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5" name="Shape 82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183931" y="1119750"/>
              <a:ext cx="710700" cy="275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6" name="Shape 826" descr="C:\Users\shane.glass\Pictures\Logos\Microsoft_logo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646531" y="1119750"/>
              <a:ext cx="1326600" cy="274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7" name="Shape 827" descr="https://media.licdn.com/mpr/mpr/shrink_200_200/AAEAAQAAAAAAAAmBAAAAJGUxMDJkNWUzLTZhMTMtNDk2Mi1iNmFkLTNlMjE5MzFiYzE5Ng.png"/>
            <p:cNvPicPr preferRelativeResize="0"/>
            <p:nvPr/>
          </p:nvPicPr>
          <p:blipFill rotWithShape="1">
            <a:blip r:embed="rId7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6984" b="27163"/>
            <a:stretch/>
          </p:blipFill>
          <p:spPr>
            <a:xfrm>
              <a:off x="7835177" y="285749"/>
              <a:ext cx="806700" cy="358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Shape 832"/>
          <p:cNvSpPr/>
          <p:nvPr/>
        </p:nvSpPr>
        <p:spPr>
          <a:xfrm>
            <a:off x="4394618" y="2588465"/>
            <a:ext cx="4240200" cy="1802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54896"/>
                </a:lnTo>
                <a:cubicBezTo>
                  <a:pt x="1345" y="56903"/>
                  <a:pt x="5049" y="58860"/>
                  <a:pt x="13190" y="54568"/>
                </a:cubicBezTo>
                <a:cubicBezTo>
                  <a:pt x="15698" y="53245"/>
                  <a:pt x="19847" y="52522"/>
                  <a:pt x="20775" y="52472"/>
                </a:cubicBezTo>
                <a:cubicBezTo>
                  <a:pt x="28978" y="52033"/>
                  <a:pt x="35718" y="58865"/>
                  <a:pt x="35495" y="67171"/>
                </a:cubicBezTo>
                <a:cubicBezTo>
                  <a:pt x="35278" y="75104"/>
                  <a:pt x="28739" y="81402"/>
                  <a:pt x="20775" y="81419"/>
                </a:cubicBezTo>
                <a:cubicBezTo>
                  <a:pt x="18239" y="81419"/>
                  <a:pt x="13485" y="79612"/>
                  <a:pt x="13040" y="79412"/>
                </a:cubicBezTo>
                <a:cubicBezTo>
                  <a:pt x="4899" y="75710"/>
                  <a:pt x="1523" y="77066"/>
                  <a:pt x="0" y="78934"/>
                </a:cubicBezTo>
                <a:lnTo>
                  <a:pt x="0" y="120000"/>
                </a:lnTo>
                <a:cubicBezTo>
                  <a:pt x="30740" y="120077"/>
                  <a:pt x="61504" y="108398"/>
                  <a:pt x="84954" y="84977"/>
                </a:cubicBezTo>
                <a:cubicBezTo>
                  <a:pt x="108449" y="61523"/>
                  <a:pt x="120116" y="30742"/>
                  <a:pt x="120000" y="0"/>
                </a:cubicBezTo>
                <a:lnTo>
                  <a:pt x="78103" y="0"/>
                </a:lnTo>
                <a:cubicBezTo>
                  <a:pt x="76563" y="1489"/>
                  <a:pt x="75706" y="3546"/>
                  <a:pt x="75734" y="5687"/>
                </a:cubicBezTo>
                <a:cubicBezTo>
                  <a:pt x="75773" y="8499"/>
                  <a:pt x="77308" y="10979"/>
                  <a:pt x="78404" y="13558"/>
                </a:cubicBezTo>
                <a:cubicBezTo>
                  <a:pt x="79499" y="16138"/>
                  <a:pt x="80044" y="19968"/>
                  <a:pt x="80083" y="21313"/>
                </a:cubicBezTo>
                <a:cubicBezTo>
                  <a:pt x="80316" y="29346"/>
                  <a:pt x="74144" y="36184"/>
                  <a:pt x="66253" y="35978"/>
                </a:cubicBezTo>
                <a:cubicBezTo>
                  <a:pt x="58701" y="35784"/>
                  <a:pt x="52995" y="29168"/>
                  <a:pt x="53140" y="21463"/>
                </a:cubicBezTo>
                <a:cubicBezTo>
                  <a:pt x="53185" y="18928"/>
                  <a:pt x="55131" y="14059"/>
                  <a:pt x="55298" y="13708"/>
                </a:cubicBezTo>
                <a:cubicBezTo>
                  <a:pt x="57466" y="9105"/>
                  <a:pt x="57984" y="5976"/>
                  <a:pt x="57606" y="3802"/>
                </a:cubicBezTo>
                <a:cubicBezTo>
                  <a:pt x="57233" y="1678"/>
                  <a:pt x="56060" y="539"/>
                  <a:pt x="5487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85F4"/>
              </a:buClr>
              <a:buFont typeface="Arial"/>
              <a:buNone/>
            </a:pPr>
            <a:endParaRPr sz="1400" b="0" i="0" u="none" strike="noStrike" cap="none">
              <a:solidFill>
                <a:srgbClr val="4285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Shape 833"/>
          <p:cNvSpPr/>
          <p:nvPr/>
        </p:nvSpPr>
        <p:spPr>
          <a:xfrm>
            <a:off x="4394618" y="2578940"/>
            <a:ext cx="4240200" cy="1802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54896"/>
                </a:lnTo>
                <a:cubicBezTo>
                  <a:pt x="1345" y="56903"/>
                  <a:pt x="5049" y="58860"/>
                  <a:pt x="13190" y="54568"/>
                </a:cubicBezTo>
                <a:cubicBezTo>
                  <a:pt x="15698" y="53245"/>
                  <a:pt x="19847" y="52522"/>
                  <a:pt x="20775" y="52472"/>
                </a:cubicBezTo>
                <a:cubicBezTo>
                  <a:pt x="28978" y="52033"/>
                  <a:pt x="35718" y="58865"/>
                  <a:pt x="35495" y="67171"/>
                </a:cubicBezTo>
                <a:cubicBezTo>
                  <a:pt x="35278" y="75104"/>
                  <a:pt x="28739" y="81402"/>
                  <a:pt x="20775" y="81419"/>
                </a:cubicBezTo>
                <a:cubicBezTo>
                  <a:pt x="18239" y="81419"/>
                  <a:pt x="13485" y="79612"/>
                  <a:pt x="13040" y="79412"/>
                </a:cubicBezTo>
                <a:cubicBezTo>
                  <a:pt x="4899" y="75710"/>
                  <a:pt x="1523" y="77066"/>
                  <a:pt x="0" y="78934"/>
                </a:cubicBezTo>
                <a:lnTo>
                  <a:pt x="0" y="120000"/>
                </a:lnTo>
                <a:cubicBezTo>
                  <a:pt x="30740" y="120077"/>
                  <a:pt x="61504" y="108398"/>
                  <a:pt x="84954" y="84977"/>
                </a:cubicBezTo>
                <a:cubicBezTo>
                  <a:pt x="108449" y="61523"/>
                  <a:pt x="120116" y="30742"/>
                  <a:pt x="120000" y="0"/>
                </a:cubicBezTo>
                <a:lnTo>
                  <a:pt x="78103" y="0"/>
                </a:lnTo>
                <a:cubicBezTo>
                  <a:pt x="76563" y="1489"/>
                  <a:pt x="75706" y="3546"/>
                  <a:pt x="75734" y="5687"/>
                </a:cubicBezTo>
                <a:cubicBezTo>
                  <a:pt x="75773" y="8499"/>
                  <a:pt x="77308" y="10979"/>
                  <a:pt x="78404" y="13558"/>
                </a:cubicBezTo>
                <a:cubicBezTo>
                  <a:pt x="79499" y="16138"/>
                  <a:pt x="80044" y="19968"/>
                  <a:pt x="80083" y="21313"/>
                </a:cubicBezTo>
                <a:cubicBezTo>
                  <a:pt x="80316" y="29346"/>
                  <a:pt x="74144" y="36184"/>
                  <a:pt x="66253" y="35978"/>
                </a:cubicBezTo>
                <a:cubicBezTo>
                  <a:pt x="58701" y="35784"/>
                  <a:pt x="52995" y="29168"/>
                  <a:pt x="53140" y="21463"/>
                </a:cubicBezTo>
                <a:cubicBezTo>
                  <a:pt x="53185" y="18928"/>
                  <a:pt x="55131" y="14059"/>
                  <a:pt x="55298" y="13708"/>
                </a:cubicBezTo>
                <a:cubicBezTo>
                  <a:pt x="57466" y="9105"/>
                  <a:pt x="57984" y="5976"/>
                  <a:pt x="57606" y="3802"/>
                </a:cubicBezTo>
                <a:cubicBezTo>
                  <a:pt x="57233" y="1678"/>
                  <a:pt x="56060" y="539"/>
                  <a:pt x="5487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85F4"/>
              </a:buClr>
              <a:buFont typeface="Arial"/>
              <a:buNone/>
            </a:pPr>
            <a:endParaRPr>
              <a:solidFill>
                <a:srgbClr val="4285F4"/>
              </a:solidFill>
            </a:endParaRPr>
          </a:p>
        </p:txBody>
      </p:sp>
      <p:sp>
        <p:nvSpPr>
          <p:cNvPr id="834" name="Shape 834"/>
          <p:cNvSpPr/>
          <p:nvPr/>
        </p:nvSpPr>
        <p:spPr>
          <a:xfrm>
            <a:off x="453270" y="2048239"/>
            <a:ext cx="5220000" cy="2342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0455" y="0"/>
                </a:moveTo>
                <a:cubicBezTo>
                  <a:pt x="34153" y="-11"/>
                  <a:pt x="29145" y="5167"/>
                  <a:pt x="29139" y="11489"/>
                </a:cubicBezTo>
                <a:cubicBezTo>
                  <a:pt x="29139" y="12556"/>
                  <a:pt x="29507" y="14112"/>
                  <a:pt x="29948" y="15429"/>
                </a:cubicBezTo>
                <a:cubicBezTo>
                  <a:pt x="30322" y="16540"/>
                  <a:pt x="30718" y="17457"/>
                  <a:pt x="30784" y="17590"/>
                </a:cubicBezTo>
                <a:cubicBezTo>
                  <a:pt x="35201" y="26496"/>
                  <a:pt x="30996" y="27630"/>
                  <a:pt x="29485" y="27819"/>
                </a:cubicBezTo>
                <a:lnTo>
                  <a:pt x="29139" y="27819"/>
                </a:lnTo>
                <a:lnTo>
                  <a:pt x="29022" y="27819"/>
                </a:lnTo>
                <a:lnTo>
                  <a:pt x="5" y="27819"/>
                </a:lnTo>
                <a:cubicBezTo>
                  <a:pt x="-50" y="51421"/>
                  <a:pt x="8978" y="75045"/>
                  <a:pt x="27081" y="93058"/>
                </a:cubicBezTo>
                <a:cubicBezTo>
                  <a:pt x="45078" y="110965"/>
                  <a:pt x="68658" y="119955"/>
                  <a:pt x="92248" y="120000"/>
                </a:cubicBezTo>
                <a:lnTo>
                  <a:pt x="92248" y="89986"/>
                </a:lnTo>
                <a:cubicBezTo>
                  <a:pt x="92840" y="88213"/>
                  <a:pt x="94987" y="86030"/>
                  <a:pt x="102638" y="89824"/>
                </a:cubicBezTo>
                <a:cubicBezTo>
                  <a:pt x="104624" y="90808"/>
                  <a:pt x="107981" y="91097"/>
                  <a:pt x="108634" y="91091"/>
                </a:cubicBezTo>
                <a:cubicBezTo>
                  <a:pt x="115382" y="91019"/>
                  <a:pt x="120412" y="84991"/>
                  <a:pt x="119977" y="78107"/>
                </a:cubicBezTo>
                <a:cubicBezTo>
                  <a:pt x="119581" y="71923"/>
                  <a:pt x="114763" y="66845"/>
                  <a:pt x="108634" y="66800"/>
                </a:cubicBezTo>
                <a:cubicBezTo>
                  <a:pt x="106676" y="66789"/>
                  <a:pt x="102856" y="68334"/>
                  <a:pt x="102638" y="68439"/>
                </a:cubicBezTo>
                <a:cubicBezTo>
                  <a:pt x="94981" y="72228"/>
                  <a:pt x="92834" y="70050"/>
                  <a:pt x="92248" y="68278"/>
                </a:cubicBezTo>
                <a:lnTo>
                  <a:pt x="92248" y="27819"/>
                </a:lnTo>
                <a:lnTo>
                  <a:pt x="51821" y="27819"/>
                </a:lnTo>
                <a:cubicBezTo>
                  <a:pt x="50315" y="27458"/>
                  <a:pt x="46590" y="26402"/>
                  <a:pt x="50756" y="17290"/>
                </a:cubicBezTo>
                <a:cubicBezTo>
                  <a:pt x="51670" y="15290"/>
                  <a:pt x="51838" y="11989"/>
                  <a:pt x="51821" y="11306"/>
                </a:cubicBezTo>
                <a:cubicBezTo>
                  <a:pt x="51648" y="5072"/>
                  <a:pt x="46657" y="5"/>
                  <a:pt x="40455" y="0"/>
                </a:cubicBezTo>
                <a:close/>
              </a:path>
            </a:pathLst>
          </a:cu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85F4"/>
              </a:buClr>
              <a:buFont typeface="Arial"/>
              <a:buNone/>
            </a:pPr>
            <a:endParaRPr sz="1400" b="0" i="0" u="none" strike="noStrike" cap="none">
              <a:solidFill>
                <a:srgbClr val="4285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Shape 835"/>
          <p:cNvSpPr/>
          <p:nvPr/>
        </p:nvSpPr>
        <p:spPr>
          <a:xfrm>
            <a:off x="4395030" y="827878"/>
            <a:ext cx="4240200" cy="2342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27" y="0"/>
                </a:moveTo>
                <a:cubicBezTo>
                  <a:pt x="416" y="0"/>
                  <a:pt x="211" y="22"/>
                  <a:pt x="0" y="22"/>
                </a:cubicBezTo>
                <a:lnTo>
                  <a:pt x="300" y="32161"/>
                </a:lnTo>
                <a:cubicBezTo>
                  <a:pt x="1177" y="33927"/>
                  <a:pt x="4116" y="36072"/>
                  <a:pt x="13811" y="32344"/>
                </a:cubicBezTo>
                <a:cubicBezTo>
                  <a:pt x="16277" y="31400"/>
                  <a:pt x="19872" y="31011"/>
                  <a:pt x="21522" y="31055"/>
                </a:cubicBezTo>
                <a:cubicBezTo>
                  <a:pt x="39300" y="31544"/>
                  <a:pt x="38755" y="51522"/>
                  <a:pt x="21522" y="51650"/>
                </a:cubicBezTo>
                <a:cubicBezTo>
                  <a:pt x="18916" y="51672"/>
                  <a:pt x="15061" y="50522"/>
                  <a:pt x="13811" y="50033"/>
                </a:cubicBezTo>
                <a:cubicBezTo>
                  <a:pt x="4150" y="46294"/>
                  <a:pt x="1188" y="48422"/>
                  <a:pt x="300" y="50194"/>
                </a:cubicBezTo>
                <a:lnTo>
                  <a:pt x="177" y="91927"/>
                </a:lnTo>
                <a:lnTo>
                  <a:pt x="51927" y="91927"/>
                </a:lnTo>
                <a:lnTo>
                  <a:pt x="52105" y="91927"/>
                </a:lnTo>
                <a:lnTo>
                  <a:pt x="52527" y="91927"/>
                </a:lnTo>
                <a:cubicBezTo>
                  <a:pt x="54555" y="92027"/>
                  <a:pt x="60427" y="93105"/>
                  <a:pt x="54322" y="102683"/>
                </a:cubicBezTo>
                <a:cubicBezTo>
                  <a:pt x="54188" y="102888"/>
                  <a:pt x="52200" y="106711"/>
                  <a:pt x="52200" y="108661"/>
                </a:cubicBezTo>
                <a:cubicBezTo>
                  <a:pt x="52194" y="114916"/>
                  <a:pt x="58777" y="120000"/>
                  <a:pt x="66877" y="120000"/>
                </a:cubicBezTo>
                <a:cubicBezTo>
                  <a:pt x="74972" y="119994"/>
                  <a:pt x="81511" y="114916"/>
                  <a:pt x="81522" y="108661"/>
                </a:cubicBezTo>
                <a:cubicBezTo>
                  <a:pt x="81527" y="108022"/>
                  <a:pt x="81155" y="104666"/>
                  <a:pt x="79877" y="102683"/>
                </a:cubicBezTo>
                <a:cubicBezTo>
                  <a:pt x="73761" y="93172"/>
                  <a:pt x="79388" y="92077"/>
                  <a:pt x="81405" y="91927"/>
                </a:cubicBezTo>
                <a:lnTo>
                  <a:pt x="81822" y="91927"/>
                </a:lnTo>
                <a:lnTo>
                  <a:pt x="82005" y="91927"/>
                </a:lnTo>
                <a:lnTo>
                  <a:pt x="120000" y="91927"/>
                </a:lnTo>
                <a:cubicBezTo>
                  <a:pt x="119911" y="68422"/>
                  <a:pt x="108272" y="44938"/>
                  <a:pt x="85050" y="27011"/>
                </a:cubicBezTo>
                <a:cubicBezTo>
                  <a:pt x="61738" y="9005"/>
                  <a:pt x="31183" y="0"/>
                  <a:pt x="627" y="0"/>
                </a:cubicBezTo>
                <a:close/>
              </a:path>
            </a:pathLst>
          </a:cu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85F4"/>
              </a:buClr>
              <a:buFont typeface="Arial"/>
              <a:buNone/>
            </a:pPr>
            <a:endParaRPr sz="1400" b="0" i="0" u="none" strike="noStrike" cap="none">
              <a:solidFill>
                <a:srgbClr val="4285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Shape 836"/>
          <p:cNvSpPr/>
          <p:nvPr/>
        </p:nvSpPr>
        <p:spPr>
          <a:xfrm>
            <a:off x="454860" y="832877"/>
            <a:ext cx="5217000" cy="1791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2129" y="0"/>
                </a:moveTo>
                <a:cubicBezTo>
                  <a:pt x="68565" y="61"/>
                  <a:pt x="45017" y="11811"/>
                  <a:pt x="27042" y="35233"/>
                </a:cubicBezTo>
                <a:cubicBezTo>
                  <a:pt x="9073" y="58644"/>
                  <a:pt x="50" y="89311"/>
                  <a:pt x="0" y="120000"/>
                </a:cubicBezTo>
                <a:lnTo>
                  <a:pt x="31632" y="120000"/>
                </a:lnTo>
                <a:cubicBezTo>
                  <a:pt x="33293" y="118961"/>
                  <a:pt x="34860" y="115905"/>
                  <a:pt x="31398" y="106661"/>
                </a:cubicBezTo>
                <a:cubicBezTo>
                  <a:pt x="31287" y="106355"/>
                  <a:pt x="29809" y="101405"/>
                  <a:pt x="29781" y="98861"/>
                </a:cubicBezTo>
                <a:cubicBezTo>
                  <a:pt x="29704" y="90911"/>
                  <a:pt x="34371" y="84233"/>
                  <a:pt x="40400" y="84105"/>
                </a:cubicBezTo>
                <a:cubicBezTo>
                  <a:pt x="46378" y="83977"/>
                  <a:pt x="51179" y="90411"/>
                  <a:pt x="51079" y="98200"/>
                </a:cubicBezTo>
                <a:cubicBezTo>
                  <a:pt x="51040" y="101322"/>
                  <a:pt x="49490" y="106755"/>
                  <a:pt x="48651" y="111300"/>
                </a:cubicBezTo>
                <a:cubicBezTo>
                  <a:pt x="48334" y="113011"/>
                  <a:pt x="48145" y="114800"/>
                  <a:pt x="48490" y="116505"/>
                </a:cubicBezTo>
                <a:cubicBezTo>
                  <a:pt x="48773" y="117888"/>
                  <a:pt x="49390" y="119111"/>
                  <a:pt x="50245" y="120000"/>
                </a:cubicBezTo>
                <a:lnTo>
                  <a:pt x="92129" y="120000"/>
                </a:lnTo>
                <a:lnTo>
                  <a:pt x="92129" y="66516"/>
                </a:lnTo>
                <a:cubicBezTo>
                  <a:pt x="92790" y="64211"/>
                  <a:pt x="95179" y="61150"/>
                  <a:pt x="102503" y="66311"/>
                </a:cubicBezTo>
                <a:cubicBezTo>
                  <a:pt x="104525" y="67733"/>
                  <a:pt x="107914" y="68422"/>
                  <a:pt x="108653" y="68444"/>
                </a:cubicBezTo>
                <a:cubicBezTo>
                  <a:pt x="111765" y="68555"/>
                  <a:pt x="114588" y="66827"/>
                  <a:pt x="116627" y="64111"/>
                </a:cubicBezTo>
                <a:cubicBezTo>
                  <a:pt x="117666" y="62727"/>
                  <a:pt x="118505" y="61077"/>
                  <a:pt x="119088" y="59261"/>
                </a:cubicBezTo>
                <a:cubicBezTo>
                  <a:pt x="119672" y="57438"/>
                  <a:pt x="119994" y="55444"/>
                  <a:pt x="119999" y="53361"/>
                </a:cubicBezTo>
                <a:cubicBezTo>
                  <a:pt x="120016" y="49144"/>
                  <a:pt x="118722" y="45261"/>
                  <a:pt x="116560" y="42550"/>
                </a:cubicBezTo>
                <a:cubicBezTo>
                  <a:pt x="114477" y="39938"/>
                  <a:pt x="111643" y="38472"/>
                  <a:pt x="108537" y="38422"/>
                </a:cubicBezTo>
                <a:cubicBezTo>
                  <a:pt x="106603" y="38394"/>
                  <a:pt x="102814" y="40111"/>
                  <a:pt x="102553" y="40261"/>
                </a:cubicBezTo>
                <a:cubicBezTo>
                  <a:pt x="94996" y="44622"/>
                  <a:pt x="92929" y="42277"/>
                  <a:pt x="92151" y="40050"/>
                </a:cubicBezTo>
                <a:lnTo>
                  <a:pt x="92129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75BB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>
              <a:solidFill>
                <a:srgbClr val="4285F4"/>
              </a:solidFill>
            </a:endParaRPr>
          </a:p>
        </p:txBody>
      </p:sp>
      <p:pic>
        <p:nvPicPr>
          <p:cNvPr id="837" name="Shape 837" descr="https://upload.wikimedia.org/wikipedia/commons/thumb/7/79/NOAA_logo.svg/2000px-NOAA_logo.sv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1725" y="1126775"/>
            <a:ext cx="1296000" cy="101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Shape 8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04334" y="1126785"/>
            <a:ext cx="1326600" cy="41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Shape 8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09430" y="2158074"/>
            <a:ext cx="1163400" cy="39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0" name="Shape 8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48358" y="2034186"/>
            <a:ext cx="710700" cy="20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Shape 841" descr="C:\Users\shane.glass\Pictures\Logos\Microsoft_logo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53368" y="1921424"/>
            <a:ext cx="1326600" cy="20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2" name="Shape 842" descr="https://media.licdn.com/mpr/mpr/shrink_200_200/AAEAAQAAAAAAAAmBAAAAJGUxMDJkNWUzLTZhMTMtNDk2Mi1iNmFkLTNlMjE5MzFiYzE5Ng.png"/>
          <p:cNvPicPr preferRelativeResize="0"/>
          <p:nvPr/>
        </p:nvPicPr>
        <p:blipFill rotWithShape="1">
          <a:blip r:embed="rId8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984" b="27163"/>
          <a:stretch/>
        </p:blipFill>
        <p:spPr>
          <a:xfrm>
            <a:off x="6918746" y="1594094"/>
            <a:ext cx="806700" cy="2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843" name="Shape 843"/>
          <p:cNvSpPr/>
          <p:nvPr/>
        </p:nvSpPr>
        <p:spPr>
          <a:xfrm>
            <a:off x="2215425" y="3043563"/>
            <a:ext cx="786300" cy="777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8277" y="0"/>
                </a:moveTo>
                <a:cubicBezTo>
                  <a:pt x="84688" y="0"/>
                  <a:pt x="80944" y="2972"/>
                  <a:pt x="79183" y="7233"/>
                </a:cubicBezTo>
                <a:cubicBezTo>
                  <a:pt x="77111" y="12238"/>
                  <a:pt x="77272" y="16322"/>
                  <a:pt x="79761" y="21250"/>
                </a:cubicBezTo>
                <a:lnTo>
                  <a:pt x="81838" y="25416"/>
                </a:lnTo>
                <a:lnTo>
                  <a:pt x="78605" y="27244"/>
                </a:lnTo>
                <a:cubicBezTo>
                  <a:pt x="72172" y="30844"/>
                  <a:pt x="71877" y="31272"/>
                  <a:pt x="70666" y="40127"/>
                </a:cubicBezTo>
                <a:cubicBezTo>
                  <a:pt x="69566" y="48122"/>
                  <a:pt x="69255" y="48905"/>
                  <a:pt x="65861" y="51216"/>
                </a:cubicBezTo>
                <a:cubicBezTo>
                  <a:pt x="61977" y="53861"/>
                  <a:pt x="60300" y="53694"/>
                  <a:pt x="60272" y="50666"/>
                </a:cubicBezTo>
                <a:cubicBezTo>
                  <a:pt x="60255" y="48727"/>
                  <a:pt x="36566" y="33994"/>
                  <a:pt x="33455" y="33994"/>
                </a:cubicBezTo>
                <a:cubicBezTo>
                  <a:pt x="32105" y="33994"/>
                  <a:pt x="31872" y="35622"/>
                  <a:pt x="32200" y="43572"/>
                </a:cubicBezTo>
                <a:lnTo>
                  <a:pt x="32605" y="53111"/>
                </a:lnTo>
                <a:lnTo>
                  <a:pt x="16050" y="63411"/>
                </a:lnTo>
                <a:lnTo>
                  <a:pt x="0" y="73366"/>
                </a:lnTo>
                <a:lnTo>
                  <a:pt x="33" y="75844"/>
                </a:lnTo>
                <a:lnTo>
                  <a:pt x="34616" y="97061"/>
                </a:lnTo>
                <a:cubicBezTo>
                  <a:pt x="53638" y="108722"/>
                  <a:pt x="69738" y="118788"/>
                  <a:pt x="70394" y="119450"/>
                </a:cubicBezTo>
                <a:cubicBezTo>
                  <a:pt x="70611" y="119672"/>
                  <a:pt x="71566" y="119838"/>
                  <a:pt x="72983" y="120000"/>
                </a:cubicBezTo>
                <a:lnTo>
                  <a:pt x="95977" y="105638"/>
                </a:lnTo>
                <a:lnTo>
                  <a:pt x="120000" y="90622"/>
                </a:lnTo>
                <a:lnTo>
                  <a:pt x="120000" y="89000"/>
                </a:lnTo>
                <a:lnTo>
                  <a:pt x="116183" y="86622"/>
                </a:lnTo>
                <a:lnTo>
                  <a:pt x="112366" y="84250"/>
                </a:lnTo>
                <a:lnTo>
                  <a:pt x="113083" y="66477"/>
                </a:lnTo>
                <a:lnTo>
                  <a:pt x="113800" y="48700"/>
                </a:lnTo>
                <a:lnTo>
                  <a:pt x="111005" y="46844"/>
                </a:lnTo>
                <a:cubicBezTo>
                  <a:pt x="109455" y="45816"/>
                  <a:pt x="107150" y="42655"/>
                  <a:pt x="105894" y="39783"/>
                </a:cubicBezTo>
                <a:cubicBezTo>
                  <a:pt x="104638" y="36911"/>
                  <a:pt x="101700" y="32561"/>
                  <a:pt x="99350" y="30138"/>
                </a:cubicBezTo>
                <a:lnTo>
                  <a:pt x="95094" y="25761"/>
                </a:lnTo>
                <a:lnTo>
                  <a:pt x="97205" y="22455"/>
                </a:lnTo>
                <a:cubicBezTo>
                  <a:pt x="99655" y="18700"/>
                  <a:pt x="100116" y="10477"/>
                  <a:pt x="98094" y="5994"/>
                </a:cubicBezTo>
                <a:cubicBezTo>
                  <a:pt x="96638" y="2766"/>
                  <a:pt x="92094" y="0"/>
                  <a:pt x="88277" y="0"/>
                </a:cubicBezTo>
                <a:close/>
              </a:path>
            </a:pathLst>
          </a:custGeom>
          <a:noFill/>
          <a:ln>
            <a:noFill/>
          </a:ln>
        </p:spPr>
      </p:sp>
      <p:sp>
        <p:nvSpPr>
          <p:cNvPr id="844" name="Shape 844"/>
          <p:cNvSpPr/>
          <p:nvPr/>
        </p:nvSpPr>
        <p:spPr>
          <a:xfrm>
            <a:off x="5687615" y="3086100"/>
            <a:ext cx="1398900" cy="1105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1711" y="0"/>
                </a:moveTo>
                <a:cubicBezTo>
                  <a:pt x="46694" y="272"/>
                  <a:pt x="45500" y="766"/>
                  <a:pt x="44050" y="1744"/>
                </a:cubicBezTo>
                <a:cubicBezTo>
                  <a:pt x="38727" y="5344"/>
                  <a:pt x="37788" y="11283"/>
                  <a:pt x="41294" y="19383"/>
                </a:cubicBezTo>
                <a:cubicBezTo>
                  <a:pt x="41822" y="20605"/>
                  <a:pt x="40888" y="21711"/>
                  <a:pt x="37888" y="23422"/>
                </a:cubicBezTo>
                <a:cubicBezTo>
                  <a:pt x="35616" y="24722"/>
                  <a:pt x="33622" y="25877"/>
                  <a:pt x="33427" y="26011"/>
                </a:cubicBezTo>
                <a:cubicBezTo>
                  <a:pt x="33238" y="26144"/>
                  <a:pt x="32744" y="29405"/>
                  <a:pt x="32338" y="33244"/>
                </a:cubicBezTo>
                <a:cubicBezTo>
                  <a:pt x="31661" y="39722"/>
                  <a:pt x="31361" y="40372"/>
                  <a:pt x="28116" y="42166"/>
                </a:cubicBezTo>
                <a:cubicBezTo>
                  <a:pt x="26194" y="43227"/>
                  <a:pt x="24100" y="43816"/>
                  <a:pt x="23488" y="43455"/>
                </a:cubicBezTo>
                <a:cubicBezTo>
                  <a:pt x="22877" y="43100"/>
                  <a:pt x="22366" y="39688"/>
                  <a:pt x="22366" y="35894"/>
                </a:cubicBezTo>
                <a:lnTo>
                  <a:pt x="22366" y="29016"/>
                </a:lnTo>
                <a:lnTo>
                  <a:pt x="14672" y="24588"/>
                </a:lnTo>
                <a:lnTo>
                  <a:pt x="6944" y="20194"/>
                </a:lnTo>
                <a:lnTo>
                  <a:pt x="3538" y="22100"/>
                </a:lnTo>
                <a:lnTo>
                  <a:pt x="138" y="23972"/>
                </a:lnTo>
                <a:lnTo>
                  <a:pt x="0" y="48272"/>
                </a:lnTo>
                <a:lnTo>
                  <a:pt x="3916" y="50627"/>
                </a:lnTo>
                <a:cubicBezTo>
                  <a:pt x="7105" y="52538"/>
                  <a:pt x="8272" y="53927"/>
                  <a:pt x="8272" y="55833"/>
                </a:cubicBezTo>
                <a:cubicBezTo>
                  <a:pt x="8272" y="57255"/>
                  <a:pt x="9050" y="58694"/>
                  <a:pt x="9972" y="59033"/>
                </a:cubicBezTo>
                <a:cubicBezTo>
                  <a:pt x="12927" y="60105"/>
                  <a:pt x="23111" y="57522"/>
                  <a:pt x="28494" y="54344"/>
                </a:cubicBezTo>
                <a:cubicBezTo>
                  <a:pt x="35455" y="50233"/>
                  <a:pt x="36494" y="51161"/>
                  <a:pt x="36494" y="61550"/>
                </a:cubicBezTo>
                <a:cubicBezTo>
                  <a:pt x="36494" y="66000"/>
                  <a:pt x="37027" y="76611"/>
                  <a:pt x="37683" y="85172"/>
                </a:cubicBezTo>
                <a:lnTo>
                  <a:pt x="38877" y="100744"/>
                </a:lnTo>
                <a:lnTo>
                  <a:pt x="34961" y="104522"/>
                </a:lnTo>
                <a:cubicBezTo>
                  <a:pt x="29988" y="109355"/>
                  <a:pt x="30033" y="111216"/>
                  <a:pt x="35133" y="113216"/>
                </a:cubicBezTo>
                <a:cubicBezTo>
                  <a:pt x="37366" y="114094"/>
                  <a:pt x="40661" y="115988"/>
                  <a:pt x="42450" y="117416"/>
                </a:cubicBezTo>
                <a:lnTo>
                  <a:pt x="45683" y="120000"/>
                </a:lnTo>
                <a:lnTo>
                  <a:pt x="46127" y="120000"/>
                </a:lnTo>
                <a:lnTo>
                  <a:pt x="54127" y="115377"/>
                </a:lnTo>
                <a:lnTo>
                  <a:pt x="62261" y="110661"/>
                </a:lnTo>
                <a:lnTo>
                  <a:pt x="62977" y="103588"/>
                </a:lnTo>
                <a:lnTo>
                  <a:pt x="63727" y="96477"/>
                </a:lnTo>
                <a:lnTo>
                  <a:pt x="73088" y="91116"/>
                </a:lnTo>
                <a:lnTo>
                  <a:pt x="82450" y="85783"/>
                </a:lnTo>
                <a:lnTo>
                  <a:pt x="86300" y="87788"/>
                </a:lnTo>
                <a:cubicBezTo>
                  <a:pt x="88427" y="88900"/>
                  <a:pt x="92605" y="91105"/>
                  <a:pt x="95588" y="92700"/>
                </a:cubicBezTo>
                <a:lnTo>
                  <a:pt x="101038" y="95605"/>
                </a:lnTo>
                <a:lnTo>
                  <a:pt x="110500" y="90305"/>
                </a:lnTo>
                <a:lnTo>
                  <a:pt x="120000" y="84977"/>
                </a:lnTo>
                <a:lnTo>
                  <a:pt x="120000" y="66655"/>
                </a:lnTo>
                <a:lnTo>
                  <a:pt x="111044" y="61650"/>
                </a:lnTo>
                <a:lnTo>
                  <a:pt x="102094" y="56638"/>
                </a:lnTo>
                <a:lnTo>
                  <a:pt x="101788" y="46850"/>
                </a:lnTo>
                <a:lnTo>
                  <a:pt x="101483" y="37061"/>
                </a:lnTo>
                <a:lnTo>
                  <a:pt x="92155" y="32083"/>
                </a:lnTo>
                <a:cubicBezTo>
                  <a:pt x="81705" y="26522"/>
                  <a:pt x="83905" y="26405"/>
                  <a:pt x="72066" y="32988"/>
                </a:cubicBezTo>
                <a:lnTo>
                  <a:pt x="66961" y="35833"/>
                </a:lnTo>
                <a:lnTo>
                  <a:pt x="64750" y="31694"/>
                </a:lnTo>
                <a:cubicBezTo>
                  <a:pt x="63527" y="29427"/>
                  <a:pt x="60572" y="26088"/>
                  <a:pt x="58177" y="24266"/>
                </a:cubicBezTo>
                <a:cubicBezTo>
                  <a:pt x="54083" y="21144"/>
                  <a:pt x="53944" y="20861"/>
                  <a:pt x="55627" y="19094"/>
                </a:cubicBezTo>
                <a:cubicBezTo>
                  <a:pt x="56611" y="18066"/>
                  <a:pt x="57627" y="14955"/>
                  <a:pt x="57905" y="12211"/>
                </a:cubicBezTo>
                <a:cubicBezTo>
                  <a:pt x="58361" y="7727"/>
                  <a:pt x="58083" y="6844"/>
                  <a:pt x="54944" y="3455"/>
                </a:cubicBezTo>
                <a:lnTo>
                  <a:pt x="51711" y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45" name="Shape 845"/>
          <p:cNvSpPr/>
          <p:nvPr/>
        </p:nvSpPr>
        <p:spPr>
          <a:xfrm>
            <a:off x="371043" y="114527"/>
            <a:ext cx="38652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NOAA</a:t>
            </a:r>
            <a:endParaRPr sz="1400" b="0" i="0" u="none" strike="noStrike" cap="none">
              <a:solidFill>
                <a:srgbClr val="4285F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Data </a:t>
            </a:r>
            <a:r>
              <a:rPr lang="en-US" sz="2000" b="1" i="0" u="none" strike="noStrike" cap="none">
                <a:solidFill>
                  <a:srgbClr val="FFFFFF"/>
                </a:solidFill>
              </a:rPr>
              <a:t>Expertise</a:t>
            </a:r>
            <a:endParaRPr b="1"/>
          </a:p>
        </p:txBody>
      </p:sp>
      <p:sp>
        <p:nvSpPr>
          <p:cNvPr id="846" name="Shape 846"/>
          <p:cNvSpPr/>
          <p:nvPr/>
        </p:nvSpPr>
        <p:spPr>
          <a:xfrm>
            <a:off x="5112458" y="114527"/>
            <a:ext cx="39003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CRADA Collaborators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Infrastructure Expertise</a:t>
            </a:r>
            <a:endParaRPr/>
          </a:p>
        </p:txBody>
      </p:sp>
      <p:sp>
        <p:nvSpPr>
          <p:cNvPr id="847" name="Shape 847"/>
          <p:cNvSpPr/>
          <p:nvPr/>
        </p:nvSpPr>
        <p:spPr>
          <a:xfrm>
            <a:off x="178885" y="4342970"/>
            <a:ext cx="42495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End User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Wider Consumer Community</a:t>
            </a:r>
            <a:endParaRPr/>
          </a:p>
        </p:txBody>
      </p:sp>
      <p:sp>
        <p:nvSpPr>
          <p:cNvPr id="848" name="Shape 848"/>
          <p:cNvSpPr/>
          <p:nvPr/>
        </p:nvSpPr>
        <p:spPr>
          <a:xfrm>
            <a:off x="5112458" y="4342970"/>
            <a:ext cx="3900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Third Party Partner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Value-Added Services</a:t>
            </a:r>
            <a:endParaRPr/>
          </a:p>
        </p:txBody>
      </p:sp>
      <p:pic>
        <p:nvPicPr>
          <p:cNvPr id="849" name="Shape 84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355714" y="1879864"/>
            <a:ext cx="2239800" cy="1353000"/>
          </a:xfrm>
          <a:prstGeom prst="rect">
            <a:avLst/>
          </a:prstGeom>
          <a:noFill/>
          <a:ln>
            <a:noFill/>
          </a:ln>
          <a:effectLst>
            <a:outerShdw blurRad="241300" dist="120037" dir="3496467" rotWithShape="0">
              <a:srgbClr val="000000">
                <a:alpha val="76470"/>
              </a:srgbClr>
            </a:outerShdw>
          </a:effectLst>
        </p:spPr>
      </p:pic>
      <p:sp>
        <p:nvSpPr>
          <p:cNvPr id="850" name="Shape 850"/>
          <p:cNvSpPr/>
          <p:nvPr/>
        </p:nvSpPr>
        <p:spPr>
          <a:xfrm>
            <a:off x="3737595" y="2299356"/>
            <a:ext cx="1439400" cy="5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-US" sz="1700" b="1" i="0" u="none" strike="noStrike" cap="none">
                <a:latin typeface="Arial"/>
                <a:ea typeface="Arial"/>
                <a:cs typeface="Arial"/>
                <a:sym typeface="Arial"/>
              </a:rPr>
              <a:t>BDP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-US" sz="1700" b="1" i="0" u="none" strike="noStrike" cap="none">
                <a:latin typeface="Arial"/>
                <a:ea typeface="Arial"/>
                <a:cs typeface="Arial"/>
                <a:sym typeface="Arial"/>
              </a:rPr>
              <a:t>Ecosystem</a:t>
            </a:r>
            <a:endParaRPr/>
          </a:p>
        </p:txBody>
      </p:sp>
      <p:sp>
        <p:nvSpPr>
          <p:cNvPr id="851" name="Shape 851"/>
          <p:cNvSpPr txBox="1">
            <a:spLocks noGrp="1"/>
          </p:cNvSpPr>
          <p:nvPr>
            <p:ph type="sldNum" idx="12"/>
          </p:nvPr>
        </p:nvSpPr>
        <p:spPr>
          <a:xfrm>
            <a:off x="8735428" y="4766666"/>
            <a:ext cx="336900" cy="251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Shape 856"/>
          <p:cNvSpPr/>
          <p:nvPr/>
        </p:nvSpPr>
        <p:spPr>
          <a:xfrm>
            <a:off x="2215042" y="522963"/>
            <a:ext cx="4699800" cy="3678300"/>
          </a:xfrm>
          <a:prstGeom prst="ellipse">
            <a:avLst/>
          </a:prstGeom>
          <a:noFill/>
          <a:ln w="63500" cap="flat" cmpd="sng">
            <a:solidFill>
              <a:srgbClr val="E5E5E5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</a:pPr>
            <a:endParaRPr sz="1400" b="0" i="0" u="none" strike="noStrike" cap="none">
              <a:solidFill>
                <a:srgbClr val="4285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Shape 857"/>
          <p:cNvSpPr/>
          <p:nvPr/>
        </p:nvSpPr>
        <p:spPr>
          <a:xfrm>
            <a:off x="3606351" y="1497764"/>
            <a:ext cx="1912800" cy="1738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90000"/>
                </a:move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lnTo>
                  <a:pt x="60000" y="0"/>
                </a:lnTo>
                <a:lnTo>
                  <a:pt x="120000" y="30000"/>
                </a:lnTo>
                <a:cubicBezTo>
                  <a:pt x="120000" y="30000"/>
                  <a:pt x="120000" y="90000"/>
                  <a:pt x="120000" y="90000"/>
                </a:cubicBezTo>
                <a:close/>
              </a:path>
            </a:pathLst>
          </a:custGeom>
          <a:solidFill>
            <a:srgbClr val="B9B9B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63500" marR="6350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dirty="0">
              <a:solidFill>
                <a:schemeClr val="bg2"/>
              </a:solidFill>
            </a:endParaRPr>
          </a:p>
        </p:txBody>
      </p:sp>
      <p:sp>
        <p:nvSpPr>
          <p:cNvPr id="858" name="Shape 858"/>
          <p:cNvSpPr/>
          <p:nvPr/>
        </p:nvSpPr>
        <p:spPr>
          <a:xfrm>
            <a:off x="5329250" y="1293154"/>
            <a:ext cx="599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1400" b="0" i="0" u="none" strike="noStrike" cap="none">
              <a:solidFill>
                <a:srgbClr val="4285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9" name="Shape 859"/>
          <p:cNvGrpSpPr/>
          <p:nvPr/>
        </p:nvGrpSpPr>
        <p:grpSpPr>
          <a:xfrm>
            <a:off x="2633101" y="146700"/>
            <a:ext cx="2579821" cy="1560922"/>
            <a:chOff x="7412" y="0"/>
            <a:chExt cx="2212537" cy="1710600"/>
          </a:xfrm>
        </p:grpSpPr>
        <p:sp>
          <p:nvSpPr>
            <p:cNvPr id="860" name="Shape 860"/>
            <p:cNvSpPr/>
            <p:nvPr/>
          </p:nvSpPr>
          <p:spPr>
            <a:xfrm>
              <a:off x="7412" y="0"/>
              <a:ext cx="1481400" cy="1710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90000"/>
                  </a:moveTo>
                  <a:lnTo>
                    <a:pt x="60000" y="120000"/>
                  </a:lnTo>
                  <a:lnTo>
                    <a:pt x="0" y="90000"/>
                  </a:lnTo>
                  <a:lnTo>
                    <a:pt x="0" y="30000"/>
                  </a:lnTo>
                  <a:lnTo>
                    <a:pt x="60000" y="0"/>
                  </a:lnTo>
                  <a:lnTo>
                    <a:pt x="120000" y="30000"/>
                  </a:lnTo>
                  <a:cubicBezTo>
                    <a:pt x="120000" y="30000"/>
                    <a:pt x="120000" y="90000"/>
                    <a:pt x="120000" y="90000"/>
                  </a:cubicBezTo>
                  <a:close/>
                </a:path>
              </a:pathLst>
            </a:custGeom>
            <a:solidFill>
              <a:srgbClr val="3197E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63500" marR="6350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"/>
                <a:buNone/>
              </a:pPr>
              <a:endParaRPr sz="1400" b="0" i="0" u="none" strike="noStrike" cap="none" dirty="0">
                <a:solidFill>
                  <a:srgbClr val="4285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Shape 861"/>
            <p:cNvSpPr/>
            <p:nvPr/>
          </p:nvSpPr>
          <p:spPr>
            <a:xfrm>
              <a:off x="723849" y="760102"/>
              <a:ext cx="1496100" cy="7947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5122" y="0"/>
                  </a:moveTo>
                  <a:lnTo>
                    <a:pt x="106483" y="1522"/>
                  </a:lnTo>
                  <a:lnTo>
                    <a:pt x="120000" y="15266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13827"/>
                  </a:lnTo>
                  <a:lnTo>
                    <a:pt x="15122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"/>
                <a:buNone/>
              </a:pPr>
              <a:r>
                <a:rPr lang="en-US" sz="1500" b="0" i="0" u="none" strike="noStrike" cap="none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Augmentation,</a:t>
              </a:r>
              <a:endParaRPr sz="15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"/>
                <a:buNone/>
              </a:pPr>
              <a:r>
                <a:rPr lang="en-US" sz="1500" b="0" i="0" u="none" strike="noStrike" cap="none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not replacement</a:t>
              </a:r>
              <a:endParaRPr sz="15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"/>
                <a:buNone/>
              </a:pPr>
              <a:r>
                <a:rPr lang="en-US" sz="1500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of services</a:t>
              </a:r>
              <a:endParaRPr sz="15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862" name="Shape 862"/>
          <p:cNvGrpSpPr/>
          <p:nvPr/>
        </p:nvGrpSpPr>
        <p:grpSpPr>
          <a:xfrm>
            <a:off x="1567050" y="1588379"/>
            <a:ext cx="1727312" cy="1678914"/>
            <a:chOff x="0" y="0"/>
            <a:chExt cx="1481400" cy="1839906"/>
          </a:xfrm>
        </p:grpSpPr>
        <p:sp>
          <p:nvSpPr>
            <p:cNvPr id="863" name="Shape 863"/>
            <p:cNvSpPr/>
            <p:nvPr/>
          </p:nvSpPr>
          <p:spPr>
            <a:xfrm>
              <a:off x="0" y="0"/>
              <a:ext cx="1481400" cy="1710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30000"/>
                  </a:moveTo>
                  <a:lnTo>
                    <a:pt x="120000" y="90000"/>
                  </a:lnTo>
                  <a:lnTo>
                    <a:pt x="60000" y="120000"/>
                  </a:lnTo>
                  <a:lnTo>
                    <a:pt x="0" y="90000"/>
                  </a:lnTo>
                  <a:lnTo>
                    <a:pt x="0" y="30000"/>
                  </a:lnTo>
                  <a:lnTo>
                    <a:pt x="60000" y="0"/>
                  </a:lnTo>
                  <a:cubicBezTo>
                    <a:pt x="60000" y="0"/>
                    <a:pt x="120000" y="30000"/>
                    <a:pt x="120000" y="30000"/>
                  </a:cubicBezTo>
                  <a:close/>
                </a:path>
              </a:pathLst>
            </a:custGeom>
            <a:solidFill>
              <a:srgbClr val="72B1D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63500" marR="6350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"/>
                <a:buNone/>
              </a:pPr>
              <a:endParaRPr sz="1400" b="0" i="0" u="none" strike="noStrike" cap="none">
                <a:solidFill>
                  <a:srgbClr val="4285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Shape 864"/>
            <p:cNvSpPr/>
            <p:nvPr/>
          </p:nvSpPr>
          <p:spPr>
            <a:xfrm>
              <a:off x="766884" y="756606"/>
              <a:ext cx="163203" cy="108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5122" y="0"/>
                  </a:moveTo>
                  <a:lnTo>
                    <a:pt x="106483" y="1522"/>
                  </a:lnTo>
                  <a:lnTo>
                    <a:pt x="120000" y="15266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13827"/>
                  </a:lnTo>
                  <a:lnTo>
                    <a:pt x="15122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"/>
                <a:buNone/>
              </a:pPr>
              <a:r>
                <a:rPr lang="en-US" sz="1600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Leverages</a:t>
              </a:r>
            </a:p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"/>
                <a:buNone/>
              </a:pPr>
              <a:r>
                <a:rPr lang="en-US" sz="1600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expertise of </a:t>
              </a:r>
            </a:p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"/>
                <a:buNone/>
              </a:pPr>
              <a:r>
                <a:rPr lang="en-US" sz="1600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NOAA and </a:t>
              </a:r>
            </a:p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"/>
                <a:buNone/>
              </a:pPr>
              <a:r>
                <a:rPr lang="en-US" sz="1600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industry</a:t>
              </a:r>
              <a:endParaRPr dirty="0"/>
            </a:p>
          </p:txBody>
        </p:sp>
      </p:grpSp>
      <p:grpSp>
        <p:nvGrpSpPr>
          <p:cNvPr id="865" name="Shape 865"/>
          <p:cNvGrpSpPr/>
          <p:nvPr/>
        </p:nvGrpSpPr>
        <p:grpSpPr>
          <a:xfrm>
            <a:off x="2633101" y="3025927"/>
            <a:ext cx="2420616" cy="1560923"/>
            <a:chOff x="0" y="0"/>
            <a:chExt cx="2076000" cy="1710600"/>
          </a:xfrm>
        </p:grpSpPr>
        <p:sp>
          <p:nvSpPr>
            <p:cNvPr id="866" name="Shape 866"/>
            <p:cNvSpPr/>
            <p:nvPr/>
          </p:nvSpPr>
          <p:spPr>
            <a:xfrm>
              <a:off x="0" y="0"/>
              <a:ext cx="1481400" cy="1710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lnTo>
                    <a:pt x="120000" y="30000"/>
                  </a:lnTo>
                  <a:lnTo>
                    <a:pt x="120000" y="90000"/>
                  </a:lnTo>
                  <a:lnTo>
                    <a:pt x="60000" y="120000"/>
                  </a:lnTo>
                  <a:lnTo>
                    <a:pt x="0" y="90000"/>
                  </a:lnTo>
                  <a:lnTo>
                    <a:pt x="0" y="30000"/>
                  </a:lnTo>
                  <a:cubicBezTo>
                    <a:pt x="0" y="30000"/>
                    <a:pt x="60000" y="0"/>
                    <a:pt x="60000" y="0"/>
                  </a:cubicBezTo>
                  <a:close/>
                </a:path>
              </a:pathLst>
            </a:custGeom>
            <a:solidFill>
              <a:srgbClr val="3484C9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63500" marR="6350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"/>
                <a:buNone/>
              </a:pPr>
              <a:endParaRPr sz="1400" b="0" i="0" u="none" strike="noStrike" cap="none">
                <a:solidFill>
                  <a:srgbClr val="4285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Shape 867"/>
            <p:cNvSpPr/>
            <p:nvPr/>
          </p:nvSpPr>
          <p:spPr>
            <a:xfrm>
              <a:off x="740700" y="713319"/>
              <a:ext cx="1335300" cy="786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5122" y="0"/>
                  </a:moveTo>
                  <a:lnTo>
                    <a:pt x="106483" y="1522"/>
                  </a:lnTo>
                  <a:lnTo>
                    <a:pt x="120000" y="15266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13827"/>
                  </a:lnTo>
                  <a:lnTo>
                    <a:pt x="15122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"/>
                <a:buNone/>
              </a:pPr>
              <a:r>
                <a:rPr lang="en-US" sz="1600" b="0" i="0" u="none" strike="noStrike" cap="none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Data remain</a:t>
              </a:r>
            </a:p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"/>
                <a:buNone/>
              </a:pPr>
              <a:r>
                <a:rPr lang="en-US" sz="1600" b="0" i="0" u="none" strike="noStrike" cap="none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free and open</a:t>
              </a:r>
              <a:endParaRPr dirty="0"/>
            </a:p>
          </p:txBody>
        </p:sp>
      </p:grpSp>
      <p:grpSp>
        <p:nvGrpSpPr>
          <p:cNvPr id="868" name="Shape 868"/>
          <p:cNvGrpSpPr/>
          <p:nvPr/>
        </p:nvGrpSpPr>
        <p:grpSpPr>
          <a:xfrm>
            <a:off x="4765206" y="3025927"/>
            <a:ext cx="2480693" cy="1711358"/>
            <a:chOff x="0" y="0"/>
            <a:chExt cx="2127525" cy="1875461"/>
          </a:xfrm>
        </p:grpSpPr>
        <p:sp>
          <p:nvSpPr>
            <p:cNvPr id="869" name="Shape 869"/>
            <p:cNvSpPr/>
            <p:nvPr/>
          </p:nvSpPr>
          <p:spPr>
            <a:xfrm>
              <a:off x="0" y="0"/>
              <a:ext cx="1481400" cy="1710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30000"/>
                  </a:moveTo>
                  <a:lnTo>
                    <a:pt x="60000" y="0"/>
                  </a:lnTo>
                  <a:lnTo>
                    <a:pt x="120000" y="30000"/>
                  </a:lnTo>
                  <a:lnTo>
                    <a:pt x="120000" y="90000"/>
                  </a:lnTo>
                  <a:lnTo>
                    <a:pt x="60000" y="120000"/>
                  </a:lnTo>
                  <a:lnTo>
                    <a:pt x="0" y="90000"/>
                  </a:lnTo>
                  <a:cubicBezTo>
                    <a:pt x="0" y="90000"/>
                    <a:pt x="0" y="30000"/>
                    <a:pt x="0" y="30000"/>
                  </a:cubicBezTo>
                  <a:close/>
                </a:path>
              </a:pathLst>
            </a:custGeom>
            <a:solidFill>
              <a:srgbClr val="3484C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Font typeface="Helvetica Neue"/>
                <a:buNone/>
              </a:pPr>
              <a:endParaRPr sz="1400" b="0" i="0" u="none" strike="noStrike" cap="none">
                <a:solidFill>
                  <a:srgbClr val="4285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Shape 870"/>
            <p:cNvSpPr/>
            <p:nvPr/>
          </p:nvSpPr>
          <p:spPr>
            <a:xfrm>
              <a:off x="792225" y="792161"/>
              <a:ext cx="1335300" cy="108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5122" y="0"/>
                  </a:moveTo>
                  <a:lnTo>
                    <a:pt x="106483" y="1522"/>
                  </a:lnTo>
                  <a:lnTo>
                    <a:pt x="120000" y="15266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13827"/>
                  </a:lnTo>
                  <a:lnTo>
                    <a:pt x="15122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"/>
                <a:buNone/>
              </a:pPr>
              <a:r>
                <a:rPr lang="en-US" sz="1600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Collaborators </a:t>
              </a:r>
            </a:p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"/>
                <a:buNone/>
              </a:pPr>
              <a:r>
                <a:rPr lang="en-US" sz="1600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monetize services, </a:t>
              </a:r>
              <a:endParaRPr sz="16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"/>
                <a:buNone/>
              </a:pPr>
              <a:r>
                <a:rPr lang="en-US" sz="1600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not data</a:t>
              </a:r>
              <a:endParaRPr dirty="0"/>
            </a:p>
          </p:txBody>
        </p:sp>
      </p:grpSp>
      <p:grpSp>
        <p:nvGrpSpPr>
          <p:cNvPr id="871" name="Shape 871"/>
          <p:cNvGrpSpPr/>
          <p:nvPr/>
        </p:nvGrpSpPr>
        <p:grpSpPr>
          <a:xfrm>
            <a:off x="5849640" y="1588382"/>
            <a:ext cx="2505797" cy="1560922"/>
            <a:chOff x="0" y="0"/>
            <a:chExt cx="2149050" cy="1710600"/>
          </a:xfrm>
        </p:grpSpPr>
        <p:sp>
          <p:nvSpPr>
            <p:cNvPr id="872" name="Shape 872"/>
            <p:cNvSpPr/>
            <p:nvPr/>
          </p:nvSpPr>
          <p:spPr>
            <a:xfrm>
              <a:off x="0" y="0"/>
              <a:ext cx="1481400" cy="1710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90000"/>
                  </a:moveTo>
                  <a:lnTo>
                    <a:pt x="0" y="30000"/>
                  </a:lnTo>
                  <a:lnTo>
                    <a:pt x="60000" y="0"/>
                  </a:lnTo>
                  <a:lnTo>
                    <a:pt x="120000" y="30000"/>
                  </a:lnTo>
                  <a:lnTo>
                    <a:pt x="120000" y="90000"/>
                  </a:lnTo>
                  <a:lnTo>
                    <a:pt x="60000" y="120000"/>
                  </a:lnTo>
                  <a:cubicBezTo>
                    <a:pt x="60000" y="120000"/>
                    <a:pt x="0" y="90000"/>
                    <a:pt x="0" y="90000"/>
                  </a:cubicBezTo>
                  <a:close/>
                </a:path>
              </a:pathLst>
            </a:custGeom>
            <a:solidFill>
              <a:srgbClr val="72B1D7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Font typeface="Helvetica Neue"/>
                <a:buNone/>
              </a:pPr>
              <a:endParaRPr sz="1400" b="0" i="0" u="none" strike="noStrike" cap="none">
                <a:solidFill>
                  <a:srgbClr val="4285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Shape 873"/>
            <p:cNvSpPr/>
            <p:nvPr/>
          </p:nvSpPr>
          <p:spPr>
            <a:xfrm>
              <a:off x="813750" y="716732"/>
              <a:ext cx="1335300" cy="8475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5122" y="0"/>
                  </a:moveTo>
                  <a:lnTo>
                    <a:pt x="106483" y="1522"/>
                  </a:lnTo>
                  <a:lnTo>
                    <a:pt x="120000" y="15266"/>
                  </a:lnTo>
                  <a:lnTo>
                    <a:pt x="120000" y="120000"/>
                  </a:lnTo>
                  <a:lnTo>
                    <a:pt x="60000" y="120000"/>
                  </a:lnTo>
                  <a:lnTo>
                    <a:pt x="0" y="120000"/>
                  </a:lnTo>
                  <a:lnTo>
                    <a:pt x="0" y="13827"/>
                  </a:lnTo>
                  <a:lnTo>
                    <a:pt x="15122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"/>
                <a:buNone/>
              </a:pPr>
              <a:r>
                <a:rPr lang="en-US" sz="1600" b="0" i="0" u="none" strike="noStrike" cap="none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No Net Cost </a:t>
              </a:r>
            </a:p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"/>
                <a:buNone/>
              </a:pPr>
              <a:r>
                <a:rPr lang="en-US" sz="1600" b="0" i="0" u="none" strike="noStrike" cap="none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to Tax</a:t>
              </a:r>
              <a:r>
                <a:rPr lang="en-US" sz="1600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</a:t>
              </a:r>
              <a:r>
                <a:rPr lang="en-US" sz="1600" b="0" i="0" u="none" strike="noStrike" cap="none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ayers</a:t>
              </a:r>
              <a:endParaRPr dirty="0"/>
            </a:p>
          </p:txBody>
        </p:sp>
      </p:grpSp>
      <p:grpSp>
        <p:nvGrpSpPr>
          <p:cNvPr id="874" name="Shape 874"/>
          <p:cNvGrpSpPr/>
          <p:nvPr/>
        </p:nvGrpSpPr>
        <p:grpSpPr>
          <a:xfrm>
            <a:off x="4765206" y="146709"/>
            <a:ext cx="2418295" cy="1560923"/>
            <a:chOff x="0" y="0"/>
            <a:chExt cx="2074010" cy="1710600"/>
          </a:xfrm>
        </p:grpSpPr>
        <p:sp>
          <p:nvSpPr>
            <p:cNvPr id="875" name="Shape 875"/>
            <p:cNvSpPr/>
            <p:nvPr/>
          </p:nvSpPr>
          <p:spPr>
            <a:xfrm>
              <a:off x="0" y="0"/>
              <a:ext cx="1481400" cy="1710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20000"/>
                  </a:moveTo>
                  <a:lnTo>
                    <a:pt x="0" y="90000"/>
                  </a:lnTo>
                  <a:lnTo>
                    <a:pt x="0" y="30000"/>
                  </a:lnTo>
                  <a:lnTo>
                    <a:pt x="60000" y="0"/>
                  </a:lnTo>
                  <a:lnTo>
                    <a:pt x="120000" y="30000"/>
                  </a:lnTo>
                  <a:lnTo>
                    <a:pt x="119994" y="90000"/>
                  </a:lnTo>
                  <a:cubicBezTo>
                    <a:pt x="119994" y="90000"/>
                    <a:pt x="60000" y="120000"/>
                    <a:pt x="60000" y="120000"/>
                  </a:cubicBezTo>
                  <a:close/>
                </a:path>
              </a:pathLst>
            </a:custGeom>
            <a:solidFill>
              <a:srgbClr val="3197E0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Font typeface="Helvetica Neue"/>
                <a:buNone/>
              </a:pPr>
              <a:endParaRPr sz="1400" b="0" i="0" u="none" strike="noStrike" cap="none">
                <a:solidFill>
                  <a:srgbClr val="4285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Shape 876"/>
            <p:cNvSpPr/>
            <p:nvPr/>
          </p:nvSpPr>
          <p:spPr>
            <a:xfrm>
              <a:off x="738710" y="692555"/>
              <a:ext cx="1335300" cy="665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5122" y="0"/>
                  </a:moveTo>
                  <a:lnTo>
                    <a:pt x="106483" y="1522"/>
                  </a:lnTo>
                  <a:lnTo>
                    <a:pt x="120000" y="15266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13827"/>
                  </a:lnTo>
                  <a:lnTo>
                    <a:pt x="15122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"/>
                <a:buNone/>
              </a:pPr>
              <a:r>
                <a:rPr lang="en-US" sz="1600" b="0" i="0" u="none" strike="noStrike" cap="none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Fair and Level</a:t>
              </a:r>
              <a:endParaRPr sz="16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"/>
                <a:buNone/>
              </a:pPr>
              <a:r>
                <a:rPr lang="en-US" sz="1600" b="0" i="0" u="none" strike="noStrike" cap="none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Access</a:t>
              </a:r>
              <a:endParaRPr dirty="0"/>
            </a:p>
          </p:txBody>
        </p:sp>
      </p:grpSp>
      <p:sp>
        <p:nvSpPr>
          <p:cNvPr id="877" name="Shape 877"/>
          <p:cNvSpPr/>
          <p:nvPr/>
        </p:nvSpPr>
        <p:spPr>
          <a:xfrm>
            <a:off x="3376375" y="1362700"/>
            <a:ext cx="2391300" cy="2026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Shape 878"/>
          <p:cNvSpPr txBox="1">
            <a:spLocks noGrp="1"/>
          </p:cNvSpPr>
          <p:nvPr>
            <p:ph type="body" idx="1"/>
          </p:nvPr>
        </p:nvSpPr>
        <p:spPr>
          <a:xfrm>
            <a:off x="57150" y="4696819"/>
            <a:ext cx="9087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Leverage the value of NOAA’s data to increase their utilization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79" name="Shape 87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Shape 884"/>
          <p:cNvSpPr txBox="1">
            <a:spLocks noGrp="1"/>
          </p:cNvSpPr>
          <p:nvPr>
            <p:ph type="body" idx="1"/>
          </p:nvPr>
        </p:nvSpPr>
        <p:spPr>
          <a:xfrm>
            <a:off x="57150" y="4696819"/>
            <a:ext cx="9087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Industry Builds What It Needs to Support Its Users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85" name="Shape 88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886" name="Shape 886"/>
          <p:cNvSpPr txBox="1"/>
          <p:nvPr/>
        </p:nvSpPr>
        <p:spPr>
          <a:xfrm>
            <a:off x="8523541" y="412723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grpSp>
        <p:nvGrpSpPr>
          <p:cNvPr id="887" name="Shape 887"/>
          <p:cNvGrpSpPr/>
          <p:nvPr/>
        </p:nvGrpSpPr>
        <p:grpSpPr>
          <a:xfrm>
            <a:off x="344774" y="182291"/>
            <a:ext cx="6256500" cy="4339819"/>
            <a:chOff x="0" y="6345"/>
            <a:chExt cx="6256500" cy="4339819"/>
          </a:xfrm>
        </p:grpSpPr>
        <p:sp>
          <p:nvSpPr>
            <p:cNvPr id="888" name="Shape 888"/>
            <p:cNvSpPr/>
            <p:nvPr/>
          </p:nvSpPr>
          <p:spPr>
            <a:xfrm>
              <a:off x="2346150" y="6345"/>
              <a:ext cx="1564200" cy="1086600"/>
            </a:xfrm>
            <a:prstGeom prst="trapezoid">
              <a:avLst>
                <a:gd name="adj" fmla="val 71977"/>
              </a:avLst>
            </a:prstGeom>
            <a:gradFill>
              <a:gsLst>
                <a:gs pos="0">
                  <a:srgbClr val="007DD9"/>
                </a:gs>
                <a:gs pos="100000">
                  <a:srgbClr val="89BDFF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Shape 889"/>
            <p:cNvSpPr txBox="1"/>
            <p:nvPr/>
          </p:nvSpPr>
          <p:spPr>
            <a:xfrm>
              <a:off x="2346150" y="6345"/>
              <a:ext cx="1564200" cy="108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750" tIns="31750" rIns="31750" bIns="31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875"/>
                </a:spcBef>
                <a:spcAft>
                  <a:spcPts val="0"/>
                </a:spcAft>
                <a:buClr>
                  <a:srgbClr val="FFFFFF"/>
                </a:buClr>
                <a:buSzPts val="2500"/>
                <a:buFont typeface="Arial"/>
                <a:buNone/>
              </a:pPr>
              <a:r>
                <a:rPr lang="en-US" sz="25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Uses</a:t>
              </a:r>
              <a:endParaRPr/>
            </a:p>
          </p:txBody>
        </p:sp>
        <p:sp>
          <p:nvSpPr>
            <p:cNvPr id="890" name="Shape 890"/>
            <p:cNvSpPr/>
            <p:nvPr/>
          </p:nvSpPr>
          <p:spPr>
            <a:xfrm>
              <a:off x="1564100" y="1086521"/>
              <a:ext cx="3128100" cy="1086600"/>
            </a:xfrm>
            <a:prstGeom prst="trapezoid">
              <a:avLst>
                <a:gd name="adj" fmla="val 71977"/>
              </a:avLst>
            </a:prstGeom>
            <a:gradFill>
              <a:gsLst>
                <a:gs pos="0">
                  <a:srgbClr val="007DD9"/>
                </a:gs>
                <a:gs pos="100000">
                  <a:srgbClr val="89BDFF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Shape 891"/>
            <p:cNvSpPr txBox="1"/>
            <p:nvPr/>
          </p:nvSpPr>
          <p:spPr>
            <a:xfrm>
              <a:off x="2111535" y="1086521"/>
              <a:ext cx="2033400" cy="108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750" tIns="31750" rIns="31750" bIns="31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500"/>
                <a:buFont typeface="Arial"/>
                <a:buNone/>
              </a:pPr>
              <a:r>
                <a:rPr lang="en-US" sz="25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Decision Support Tools</a:t>
              </a:r>
              <a:endParaRPr/>
            </a:p>
          </p:txBody>
        </p:sp>
        <p:sp>
          <p:nvSpPr>
            <p:cNvPr id="892" name="Shape 892"/>
            <p:cNvSpPr/>
            <p:nvPr/>
          </p:nvSpPr>
          <p:spPr>
            <a:xfrm>
              <a:off x="782050" y="2173043"/>
              <a:ext cx="4692300" cy="1086600"/>
            </a:xfrm>
            <a:prstGeom prst="trapezoid">
              <a:avLst>
                <a:gd name="adj" fmla="val 71977"/>
              </a:avLst>
            </a:prstGeom>
            <a:gradFill>
              <a:gsLst>
                <a:gs pos="0">
                  <a:srgbClr val="FF0000"/>
                </a:gs>
                <a:gs pos="100000">
                  <a:srgbClr val="89BDFF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Shape 893"/>
            <p:cNvSpPr txBox="1"/>
            <p:nvPr/>
          </p:nvSpPr>
          <p:spPr>
            <a:xfrm>
              <a:off x="1603202" y="2173043"/>
              <a:ext cx="3050100" cy="108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750" tIns="31750" rIns="31750" bIns="31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500"/>
                <a:buFont typeface="Arial"/>
                <a:buNone/>
              </a:pPr>
              <a:r>
                <a:rPr lang="en-US" sz="25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Cloud Platforms</a:t>
              </a:r>
              <a:endParaRPr/>
            </a:p>
          </p:txBody>
        </p:sp>
        <p:sp>
          <p:nvSpPr>
            <p:cNvPr id="894" name="Shape 894"/>
            <p:cNvSpPr/>
            <p:nvPr/>
          </p:nvSpPr>
          <p:spPr>
            <a:xfrm>
              <a:off x="0" y="3259564"/>
              <a:ext cx="6256500" cy="1086600"/>
            </a:xfrm>
            <a:prstGeom prst="trapezoid">
              <a:avLst>
                <a:gd name="adj" fmla="val 71977"/>
              </a:avLst>
            </a:prstGeom>
            <a:gradFill>
              <a:gsLst>
                <a:gs pos="0">
                  <a:srgbClr val="007DD9"/>
                </a:gs>
                <a:gs pos="100000">
                  <a:srgbClr val="89BDFF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Shape 895"/>
            <p:cNvSpPr txBox="1"/>
            <p:nvPr/>
          </p:nvSpPr>
          <p:spPr>
            <a:xfrm>
              <a:off x="1094869" y="3259564"/>
              <a:ext cx="4066800" cy="108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750" tIns="31750" rIns="31750" bIns="31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500"/>
                <a:buFont typeface="Arial"/>
                <a:buNone/>
              </a:pPr>
              <a:r>
                <a:rPr lang="en-US" sz="25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NOAA Data and Expertise </a:t>
              </a:r>
              <a:endParaRPr/>
            </a:p>
          </p:txBody>
        </p:sp>
      </p:grpSp>
      <p:pic>
        <p:nvPicPr>
          <p:cNvPr id="896" name="Shape 896" descr="https://upload.wikimedia.org/wikipedia/commons/thumb/7/79/NOAA_logo.svg/2000px-NOAA_logo.sv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74117" y="3682394"/>
            <a:ext cx="848240" cy="791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7" name="Shape 8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28796" y="2414313"/>
            <a:ext cx="1326600" cy="55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8" name="Shape 89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58051" y="2531024"/>
            <a:ext cx="710700" cy="27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9" name="Shape 899" descr="C:\Users\shane.glass\Pictures\Logos\Microsoft_logo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35005" y="3065309"/>
            <a:ext cx="1326600" cy="27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0" name="Shape 90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22357" y="2410192"/>
            <a:ext cx="1163400" cy="53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1" name="Shape 901" descr="https://media.licdn.com/mpr/mpr/shrink_200_200/AAEAAQAAAAAAAAmBAAAAJGUxMDJkNWUzLTZhMTMtNDk2Mi1iNmFkLTNlMjE5MzFiYzE5Ng.png"/>
          <p:cNvPicPr preferRelativeResize="0"/>
          <p:nvPr/>
        </p:nvPicPr>
        <p:blipFill rotWithShape="1">
          <a:blip r:embed="rId8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984" b="27163"/>
          <a:stretch/>
        </p:blipFill>
        <p:spPr>
          <a:xfrm>
            <a:off x="7684817" y="3065309"/>
            <a:ext cx="806700" cy="358500"/>
          </a:xfrm>
          <a:prstGeom prst="rect">
            <a:avLst/>
          </a:prstGeom>
          <a:noFill/>
          <a:ln>
            <a:noFill/>
          </a:ln>
        </p:spPr>
      </p:pic>
      <p:sp>
        <p:nvSpPr>
          <p:cNvPr id="902" name="Shape 902"/>
          <p:cNvSpPr txBox="1"/>
          <p:nvPr/>
        </p:nvSpPr>
        <p:spPr>
          <a:xfrm>
            <a:off x="5198346" y="1496070"/>
            <a:ext cx="2993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800" b="0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rd</a:t>
            </a: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Parties</a:t>
            </a:r>
            <a:endParaRPr/>
          </a:p>
        </p:txBody>
      </p:sp>
      <p:sp>
        <p:nvSpPr>
          <p:cNvPr id="903" name="Shape 903"/>
          <p:cNvSpPr txBox="1"/>
          <p:nvPr/>
        </p:nvSpPr>
        <p:spPr>
          <a:xfrm>
            <a:off x="4402974" y="466262"/>
            <a:ext cx="4258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Information Consumers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Shape 908"/>
          <p:cNvSpPr/>
          <p:nvPr/>
        </p:nvSpPr>
        <p:spPr>
          <a:xfrm>
            <a:off x="50" y="1680469"/>
            <a:ext cx="9144000" cy="346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Shape 909"/>
          <p:cNvSpPr/>
          <p:nvPr/>
        </p:nvSpPr>
        <p:spPr>
          <a:xfrm>
            <a:off x="137650" y="1771013"/>
            <a:ext cx="9006300" cy="335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Shape 910"/>
          <p:cNvSpPr txBox="1">
            <a:spLocks noGrp="1"/>
          </p:cNvSpPr>
          <p:nvPr>
            <p:ph type="title"/>
          </p:nvPr>
        </p:nvSpPr>
        <p:spPr>
          <a:xfrm>
            <a:off x="50" y="1025"/>
            <a:ext cx="9144000" cy="11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-US" sz="3600">
                <a:latin typeface="Helvetica Neue"/>
                <a:ea typeface="Helvetica Neue"/>
                <a:cs typeface="Helvetica Neue"/>
                <a:sym typeface="Helvetica Neue"/>
              </a:rPr>
              <a:t>Leveraged a Data Broker </a:t>
            </a:r>
            <a:endParaRPr sz="3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-US" sz="2400">
                <a:latin typeface="Helvetica Neue"/>
                <a:ea typeface="Helvetica Neue"/>
                <a:cs typeface="Helvetica Neue"/>
                <a:sym typeface="Helvetica Neue"/>
              </a:rPr>
              <a:t>Improves Cybersecurity Posture and Facilitates Data Upload</a:t>
            </a:r>
            <a:endParaRPr sz="2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1" name="Shape 911"/>
          <p:cNvSpPr/>
          <p:nvPr/>
        </p:nvSpPr>
        <p:spPr>
          <a:xfrm>
            <a:off x="787150" y="1117650"/>
            <a:ext cx="7871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</a:pPr>
            <a:r>
              <a:rPr lang="en-US" sz="2400">
                <a:solidFill>
                  <a:schemeClr val="accent4"/>
                </a:solidFill>
              </a:rPr>
              <a:t>One-to-Many, Limited by Cloud Infrastructure Only</a:t>
            </a:r>
            <a:endParaRPr sz="240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Shape 912"/>
          <p:cNvSpPr txBox="1">
            <a:spLocks noGrp="1"/>
          </p:cNvSpPr>
          <p:nvPr>
            <p:ph type="sldNum" idx="12"/>
          </p:nvPr>
        </p:nvSpPr>
        <p:spPr>
          <a:xfrm>
            <a:off x="8735428" y="4766666"/>
            <a:ext cx="336900" cy="251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Font typeface="Roboto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grpSp>
        <p:nvGrpSpPr>
          <p:cNvPr id="913" name="Shape 913"/>
          <p:cNvGrpSpPr/>
          <p:nvPr/>
        </p:nvGrpSpPr>
        <p:grpSpPr>
          <a:xfrm>
            <a:off x="68850" y="1713703"/>
            <a:ext cx="9006300" cy="3424444"/>
            <a:chOff x="68850" y="2284938"/>
            <a:chExt cx="9006300" cy="4565926"/>
          </a:xfrm>
        </p:grpSpPr>
        <p:pic>
          <p:nvPicPr>
            <p:cNvPr id="914" name="Shape 914" descr="BDPScheme.png"/>
            <p:cNvPicPr preferRelativeResize="0"/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970"/>
            <a:stretch/>
          </p:blipFill>
          <p:spPr>
            <a:xfrm>
              <a:off x="68850" y="2284938"/>
              <a:ext cx="9006300" cy="456592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15" name="Shape 915"/>
            <p:cNvGrpSpPr/>
            <p:nvPr/>
          </p:nvGrpSpPr>
          <p:grpSpPr>
            <a:xfrm>
              <a:off x="2402475" y="2484200"/>
              <a:ext cx="6423229" cy="4037106"/>
              <a:chOff x="2384767" y="2403322"/>
              <a:chExt cx="6475682" cy="4093183"/>
            </a:xfrm>
          </p:grpSpPr>
          <p:sp>
            <p:nvSpPr>
              <p:cNvPr id="916" name="Shape 916"/>
              <p:cNvSpPr txBox="1"/>
              <p:nvPr/>
            </p:nvSpPr>
            <p:spPr>
              <a:xfrm>
                <a:off x="2384767" y="2403322"/>
                <a:ext cx="2742000" cy="92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/>
                  <a:t>One-way transfer out of federal systems. Only </a:t>
                </a:r>
                <a:r>
                  <a:rPr lang="en-US" b="1"/>
                  <a:t>trusted users </a:t>
                </a:r>
                <a:r>
                  <a:rPr lang="en-US"/>
                  <a:t>inside security boundary</a:t>
                </a:r>
                <a:endParaRPr/>
              </a:p>
            </p:txBody>
          </p:sp>
          <p:sp>
            <p:nvSpPr>
              <p:cNvPr id="917" name="Shape 917"/>
              <p:cNvSpPr txBox="1"/>
              <p:nvPr/>
            </p:nvSpPr>
            <p:spPr>
              <a:xfrm>
                <a:off x="5921948" y="5529005"/>
                <a:ext cx="2938500" cy="96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/>
                  <a:t>Distributing a single copy of data can support all users. Reallocate resources to support the mission</a:t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Shape 660"/>
          <p:cNvSpPr txBox="1"/>
          <p:nvPr/>
        </p:nvSpPr>
        <p:spPr>
          <a:xfrm>
            <a:off x="0" y="280556"/>
            <a:ext cx="9144000" cy="8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NOAA</a:t>
            </a:r>
            <a:r>
              <a:rPr lang="en-US" sz="3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’s</a:t>
            </a:r>
            <a:r>
              <a:rPr lang="en-US" sz="3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Big Data Challenges - Data Access</a:t>
            </a:r>
            <a:endParaRPr sz="3800" b="0" i="0" u="none" strike="noStrike" cap="none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1" name="Shape 6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875" y="1456200"/>
            <a:ext cx="7710300" cy="35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Shape 922"/>
          <p:cNvSpPr txBox="1">
            <a:spLocks noGrp="1"/>
          </p:cNvSpPr>
          <p:nvPr>
            <p:ph type="title"/>
          </p:nvPr>
        </p:nvSpPr>
        <p:spPr>
          <a:xfrm>
            <a:off x="282000" y="98569"/>
            <a:ext cx="85800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50"/>
              <a:buFont typeface="Helvetica Neue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Big Data Project </a:t>
            </a:r>
            <a:endParaRPr sz="36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50"/>
              <a:buFont typeface="Helvetica Neue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Collaborators’ Offerings</a:t>
            </a:r>
            <a:endParaRPr sz="3600"/>
          </a:p>
        </p:txBody>
      </p:sp>
      <p:sp>
        <p:nvSpPr>
          <p:cNvPr id="923" name="Shape 923"/>
          <p:cNvSpPr txBox="1"/>
          <p:nvPr/>
        </p:nvSpPr>
        <p:spPr>
          <a:xfrm>
            <a:off x="1696075" y="1698722"/>
            <a:ext cx="7333500" cy="32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AWS</a:t>
            </a:r>
            <a:endParaRPr sz="2000"/>
          </a:p>
          <a:p>
            <a:pPr marL="742950" marR="0" lvl="1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○"/>
            </a:pPr>
            <a:r>
              <a:rPr lang="en-US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https://aws.amazon.com/noaa-big-data/</a:t>
            </a:r>
            <a:endParaRPr sz="180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Google Cloud Platform</a:t>
            </a:r>
            <a:endParaRPr sz="2000"/>
          </a:p>
          <a:p>
            <a:pPr marL="742950" marR="0" lvl="1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lang="en-US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https://cloud.google.com/bigquery/public-data/</a:t>
            </a:r>
            <a:endParaRPr sz="1800"/>
          </a:p>
          <a:p>
            <a:pPr marL="742950" marR="0" lvl="1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lang="en-US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https://explorer.earthengine.google.com/#index</a:t>
            </a:r>
            <a:endParaRPr sz="180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IBM</a:t>
            </a:r>
            <a:endParaRPr sz="2000"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</a:pPr>
            <a:r>
              <a:rPr lang="en-US" sz="2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https://noaa-crada.mybluemix.net/</a:t>
            </a:r>
            <a:endParaRPr sz="200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Microsoft</a:t>
            </a:r>
            <a:endParaRPr sz="2000"/>
          </a:p>
          <a:p>
            <a:pPr marL="742950" marR="0" lvl="1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public services to date</a:t>
            </a:r>
            <a:endParaRPr sz="180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Open Commons Consortium</a:t>
            </a:r>
            <a:endParaRPr sz="2000"/>
          </a:p>
          <a:p>
            <a:pPr marL="742950" marR="0" lvl="1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lang="en-US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http://edc.occ-data.org/</a:t>
            </a:r>
            <a:endParaRPr sz="1800"/>
          </a:p>
        </p:txBody>
      </p:sp>
      <p:grpSp>
        <p:nvGrpSpPr>
          <p:cNvPr id="924" name="Shape 924"/>
          <p:cNvGrpSpPr/>
          <p:nvPr/>
        </p:nvGrpSpPr>
        <p:grpSpPr>
          <a:xfrm>
            <a:off x="255170" y="1906385"/>
            <a:ext cx="1326606" cy="2753803"/>
            <a:chOff x="483770" y="2541846"/>
            <a:chExt cx="1326606" cy="3671737"/>
          </a:xfrm>
        </p:grpSpPr>
        <p:pic>
          <p:nvPicPr>
            <p:cNvPr id="925" name="Shape 92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83776" y="2541846"/>
              <a:ext cx="1326600" cy="558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6" name="Shape 926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65381" y="3502298"/>
              <a:ext cx="1163400" cy="532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7" name="Shape 927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791732" y="4453069"/>
              <a:ext cx="710700" cy="275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8" name="Shape 928" descr="C:\Users\shane.glass\Pictures\Logos\Microsoft_logo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483770" y="5146738"/>
              <a:ext cx="1326600" cy="274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9" name="Shape 929" descr="https://media.licdn.com/mpr/mpr/shrink_200_200/AAEAAQAAAAAAAAmBAAAAJGUxMDJkNWUzLTZhMTMtNDk2Mi1iNmFkLTNlMjE5MzFiYzE5Ng.png"/>
            <p:cNvPicPr preferRelativeResize="0"/>
            <p:nvPr/>
          </p:nvPicPr>
          <p:blipFill rotWithShape="1">
            <a:blip r:embed="rId12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6984" b="27163"/>
            <a:stretch/>
          </p:blipFill>
          <p:spPr>
            <a:xfrm>
              <a:off x="743735" y="5855083"/>
              <a:ext cx="806700" cy="358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30" name="Shape 930"/>
          <p:cNvSpPr/>
          <p:nvPr/>
        </p:nvSpPr>
        <p:spPr>
          <a:xfrm>
            <a:off x="292800" y="1239378"/>
            <a:ext cx="8558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accent4"/>
                </a:solidFill>
              </a:rPr>
              <a:t>35</a:t>
            </a:r>
            <a:r>
              <a:rPr lang="en-US" sz="24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+ NOAA datasets are now available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Shape 935"/>
          <p:cNvSpPr/>
          <p:nvPr/>
        </p:nvSpPr>
        <p:spPr>
          <a:xfrm>
            <a:off x="321275" y="1184513"/>
            <a:ext cx="8429100" cy="3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Char char="○"/>
            </a:pPr>
            <a:r>
              <a:rPr lang="en-US"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Access to NOAA data files on cloud platforms has resulted in increased usage of NOAA’s data</a:t>
            </a:r>
            <a:br>
              <a:rPr lang="en-US"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24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Char char="○"/>
            </a:pPr>
            <a:r>
              <a:rPr lang="en-US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Exchange of expertise is critically important</a:t>
            </a:r>
            <a:br>
              <a:rPr lang="en-US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Char char="○"/>
            </a:pPr>
            <a:r>
              <a:rPr lang="en-US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Integration of NOAA data into industry tools is most effective</a:t>
            </a:r>
            <a:endParaRPr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36" name="Shape 936"/>
          <p:cNvSpPr/>
          <p:nvPr/>
        </p:nvSpPr>
        <p:spPr>
          <a:xfrm>
            <a:off x="541625" y="128288"/>
            <a:ext cx="7988400" cy="9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There is measurable, latent demand </a:t>
            </a:r>
            <a:endParaRPr sz="3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NOAA data</a:t>
            </a:r>
            <a:endParaRPr sz="3000"/>
          </a:p>
        </p:txBody>
      </p:sp>
      <p:sp>
        <p:nvSpPr>
          <p:cNvPr id="937" name="Shape 937"/>
          <p:cNvSpPr txBox="1">
            <a:spLocks noGrp="1"/>
          </p:cNvSpPr>
          <p:nvPr>
            <p:ph type="sldNum" idx="12"/>
          </p:nvPr>
        </p:nvSpPr>
        <p:spPr>
          <a:xfrm>
            <a:off x="4449266" y="4882307"/>
            <a:ext cx="236400" cy="186900"/>
          </a:xfrm>
          <a:prstGeom prst="rect">
            <a:avLst/>
          </a:prstGeom>
        </p:spPr>
        <p:txBody>
          <a:bodyPr spcFirstLastPara="1" wrap="square" lIns="35700" tIns="35700" rIns="35700" bIns="3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ill Sans"/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21</a:t>
            </a:fld>
            <a:endParaRPr>
              <a:solidFill>
                <a:srgbClr val="FFFFFF"/>
              </a:solidFill>
            </a:endParaRPr>
          </a:p>
        </p:txBody>
      </p:sp>
      <p:cxnSp>
        <p:nvCxnSpPr>
          <p:cNvPr id="938" name="Shape 938"/>
          <p:cNvCxnSpPr/>
          <p:nvPr/>
        </p:nvCxnSpPr>
        <p:spPr>
          <a:xfrm rot="10800000" flipH="1">
            <a:off x="-39275" y="1055438"/>
            <a:ext cx="9213900" cy="99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Shape 943"/>
          <p:cNvSpPr/>
          <p:nvPr/>
        </p:nvSpPr>
        <p:spPr>
          <a:xfrm>
            <a:off x="294925" y="1897819"/>
            <a:ext cx="8777400" cy="30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●"/>
            </a:pPr>
            <a:r>
              <a:rPr lang="en-US" sz="2400">
                <a:latin typeface="Helvetica Neue"/>
                <a:ea typeface="Helvetica Neue"/>
                <a:cs typeface="Helvetica Neue"/>
                <a:sym typeface="Helvetica Neue"/>
              </a:rPr>
              <a:t>NEXRAD on AWS stats (270 TB)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Char char="○"/>
            </a:pP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2.3x increase in usage over past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Char char="○"/>
            </a:pP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Redirected orders from NOAA to AWS as option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Char char="○"/>
            </a:pP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Ansari et al, BAMS 2017</a:t>
            </a:r>
            <a:b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</a:b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●"/>
            </a:pPr>
            <a:r>
              <a:rPr lang="en-US" sz="2400">
                <a:latin typeface="Helvetica Neue"/>
                <a:ea typeface="Helvetica Neue"/>
                <a:cs typeface="Helvetica Neue"/>
                <a:sym typeface="Helvetica Neue"/>
              </a:rPr>
              <a:t>GHCN-M and GSOD on Google (&lt; 0.1 GB)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Char char="○"/>
            </a:pP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800,000 data requests between Jan and Apr 2017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Char char="○"/>
            </a:pPr>
            <a:r>
              <a:rPr lang="en-US" sz="2000" b="1">
                <a:latin typeface="Helvetica Neue"/>
                <a:ea typeface="Helvetica Neue"/>
                <a:cs typeface="Helvetica Neue"/>
                <a:sym typeface="Helvetica Neue"/>
              </a:rPr>
              <a:t>1.2 PBs of data delivered, ~10-100x increase</a:t>
            </a:r>
            <a:endParaRPr sz="20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Char char="○"/>
            </a:pP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No redirects - completely organic utilization!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Shape 944"/>
          <p:cNvSpPr txBox="1">
            <a:spLocks noGrp="1"/>
          </p:cNvSpPr>
          <p:nvPr>
            <p:ph type="title"/>
          </p:nvPr>
        </p:nvSpPr>
        <p:spPr>
          <a:xfrm>
            <a:off x="460950" y="400050"/>
            <a:ext cx="8222100" cy="10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-US" sz="4400">
                <a:latin typeface="Helvetica Neue"/>
                <a:ea typeface="Helvetica Neue"/>
                <a:cs typeface="Helvetica Neue"/>
                <a:sym typeface="Helvetica Neue"/>
              </a:rPr>
              <a:t>Increased Usage of NOAA Data  via BDP</a:t>
            </a:r>
            <a:endParaRPr sz="4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5" name="Shape 945"/>
          <p:cNvSpPr txBox="1">
            <a:spLocks noGrp="1"/>
          </p:cNvSpPr>
          <p:nvPr>
            <p:ph type="sldNum" idx="12"/>
          </p:nvPr>
        </p:nvSpPr>
        <p:spPr>
          <a:xfrm>
            <a:off x="8735428" y="4766666"/>
            <a:ext cx="336900" cy="251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Font typeface="Roboto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946" name="Shape 946"/>
          <p:cNvSpPr txBox="1"/>
          <p:nvPr/>
        </p:nvSpPr>
        <p:spPr>
          <a:xfrm rot="-5400000">
            <a:off x="6937300" y="2962375"/>
            <a:ext cx="32898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22222"/>
                </a:solidFill>
              </a:rPr>
              <a:t>GSOD  = Global Surface Summary of the Day</a:t>
            </a:r>
            <a:endParaRPr sz="1200">
              <a:solidFill>
                <a:srgbClr val="222222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22222"/>
                </a:solidFill>
              </a:rPr>
              <a:t>GHCN-M = Global Historical Climatology Network-Monthly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Shape 951"/>
          <p:cNvSpPr/>
          <p:nvPr/>
        </p:nvSpPr>
        <p:spPr>
          <a:xfrm>
            <a:off x="397475" y="1032113"/>
            <a:ext cx="8429100" cy="36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Char char="○"/>
            </a:pPr>
            <a:r>
              <a:rPr lang="en-US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Vastly improved level of service for users:</a:t>
            </a:r>
            <a:endParaRPr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■"/>
            </a:pPr>
            <a:r>
              <a:rPr lang="en-US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Essentially unlimited access capacity</a:t>
            </a:r>
            <a:endParaRPr sz="21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■"/>
            </a:pPr>
            <a:r>
              <a:rPr lang="en-US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Substantially faster, in many cases</a:t>
            </a:r>
            <a:endParaRPr sz="21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Char char="○"/>
            </a:pPr>
            <a:r>
              <a:rPr lang="en-US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Translation of earth science data to more readily consumable forms</a:t>
            </a:r>
            <a:endParaRPr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Char char="○"/>
            </a:pPr>
            <a:r>
              <a:rPr lang="en-US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Better Cybersecurity posture for NOAA systems immediately realizable - use “data broker” </a:t>
            </a:r>
            <a:endParaRPr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Char char="○"/>
            </a:pPr>
            <a:r>
              <a:rPr lang="en-US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Reduced loads on NOAA systems</a:t>
            </a:r>
            <a:endParaRPr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i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52" name="Shape 952"/>
          <p:cNvSpPr/>
          <p:nvPr/>
        </p:nvSpPr>
        <p:spPr>
          <a:xfrm>
            <a:off x="397475" y="138113"/>
            <a:ext cx="8429100" cy="9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Cloud platforms provide significant advantages for public access</a:t>
            </a:r>
            <a:endParaRPr sz="3000" u="sng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53" name="Shape 953"/>
          <p:cNvSpPr txBox="1">
            <a:spLocks noGrp="1"/>
          </p:cNvSpPr>
          <p:nvPr>
            <p:ph type="sldNum" idx="12"/>
          </p:nvPr>
        </p:nvSpPr>
        <p:spPr>
          <a:xfrm>
            <a:off x="4449266" y="4882307"/>
            <a:ext cx="236400" cy="186900"/>
          </a:xfrm>
          <a:prstGeom prst="rect">
            <a:avLst/>
          </a:prstGeom>
        </p:spPr>
        <p:txBody>
          <a:bodyPr spcFirstLastPara="1" wrap="square" lIns="35700" tIns="35700" rIns="35700" bIns="3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ill Sans"/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23</a:t>
            </a:fld>
            <a:endParaRPr>
              <a:solidFill>
                <a:srgbClr val="FFFFFF"/>
              </a:solidFill>
            </a:endParaRPr>
          </a:p>
        </p:txBody>
      </p:sp>
      <p:cxnSp>
        <p:nvCxnSpPr>
          <p:cNvPr id="954" name="Shape 954"/>
          <p:cNvCxnSpPr/>
          <p:nvPr/>
        </p:nvCxnSpPr>
        <p:spPr>
          <a:xfrm rot="10800000" flipH="1">
            <a:off x="-39275" y="1055438"/>
            <a:ext cx="9213900" cy="99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Shape 959"/>
          <p:cNvSpPr txBox="1">
            <a:spLocks noGrp="1"/>
          </p:cNvSpPr>
          <p:nvPr>
            <p:ph type="title"/>
          </p:nvPr>
        </p:nvSpPr>
        <p:spPr>
          <a:xfrm>
            <a:off x="460950" y="393394"/>
            <a:ext cx="8222100" cy="9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-US" sz="4800">
                <a:latin typeface="Helvetica Neue"/>
                <a:ea typeface="Helvetica Neue"/>
                <a:cs typeface="Helvetica Neue"/>
                <a:sym typeface="Helvetica Neue"/>
              </a:rPr>
              <a:t>Advantages of </a:t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-US" sz="4800">
                <a:latin typeface="Helvetica Neue"/>
                <a:ea typeface="Helvetica Neue"/>
                <a:cs typeface="Helvetica Neue"/>
                <a:sym typeface="Helvetica Neue"/>
              </a:rPr>
              <a:t>Cloud Platforms</a:t>
            </a:r>
            <a:endParaRPr sz="48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60" name="Shape 960"/>
          <p:cNvSpPr/>
          <p:nvPr/>
        </p:nvSpPr>
        <p:spPr>
          <a:xfrm>
            <a:off x="1297707" y="1314450"/>
            <a:ext cx="6548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</a:pPr>
            <a:endParaRPr sz="240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Shape 961"/>
          <p:cNvSpPr txBox="1">
            <a:spLocks noGrp="1"/>
          </p:cNvSpPr>
          <p:nvPr>
            <p:ph type="sldNum" idx="12"/>
          </p:nvPr>
        </p:nvSpPr>
        <p:spPr>
          <a:xfrm>
            <a:off x="8735428" y="4766666"/>
            <a:ext cx="336900" cy="251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Font typeface="Roboto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962" name="Shape 962"/>
          <p:cNvSpPr/>
          <p:nvPr/>
        </p:nvSpPr>
        <p:spPr>
          <a:xfrm>
            <a:off x="694200" y="2015550"/>
            <a:ext cx="25299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Font typeface="Helvetica Neue"/>
              <a:buNone/>
            </a:pPr>
            <a:endParaRPr/>
          </a:p>
        </p:txBody>
      </p:sp>
      <p:sp>
        <p:nvSpPr>
          <p:cNvPr id="963" name="Shape 963"/>
          <p:cNvSpPr/>
          <p:nvPr/>
        </p:nvSpPr>
        <p:spPr>
          <a:xfrm>
            <a:off x="5112775" y="1995525"/>
            <a:ext cx="25299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Font typeface="Helvetica Neue"/>
              <a:buNone/>
            </a:pPr>
            <a:endParaRPr/>
          </a:p>
        </p:txBody>
      </p:sp>
      <p:graphicFrame>
        <p:nvGraphicFramePr>
          <p:cNvPr id="964" name="Shape 964"/>
          <p:cNvGraphicFramePr/>
          <p:nvPr/>
        </p:nvGraphicFramePr>
        <p:xfrm>
          <a:off x="1114725" y="1813931"/>
          <a:ext cx="6914550" cy="1074150"/>
        </p:xfrm>
        <a:graphic>
          <a:graphicData uri="http://schemas.openxmlformats.org/drawingml/2006/table">
            <a:tbl>
              <a:tblPr>
                <a:noFill/>
                <a:tableStyleId>{470C6137-B83D-425B-B8B4-81AFD2011E19}</a:tableStyleId>
              </a:tblPr>
              <a:tblGrid>
                <a:gridCol w="3457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8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Scalability</a:t>
                      </a:r>
                      <a:endParaRPr sz="18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8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Cutting-Edge Tools</a:t>
                      </a:r>
                      <a:endParaRPr sz="18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7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Surge capacity without unnecessary cost</a:t>
                      </a:r>
                      <a:endParaRPr sz="15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Tools reduce barriers to </a:t>
                      </a:r>
                      <a:endParaRPr sz="15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ctr" rtl="0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data utilization</a:t>
                      </a:r>
                      <a:endParaRPr sz="15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65" name="Shape 965"/>
          <p:cNvGraphicFramePr/>
          <p:nvPr/>
        </p:nvGraphicFramePr>
        <p:xfrm>
          <a:off x="367875" y="3203831"/>
          <a:ext cx="8471000" cy="1862425"/>
        </p:xfrm>
        <a:graphic>
          <a:graphicData uri="http://schemas.openxmlformats.org/drawingml/2006/table">
            <a:tbl>
              <a:tblPr>
                <a:noFill/>
                <a:tableStyleId>{EC96BBF0-D96D-44B1-BEA2-673D3E27B65A}</a:tableStyleId>
              </a:tblPr>
              <a:tblGrid>
                <a:gridCol w="423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09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sng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NOAA Wins</a:t>
                      </a:r>
                      <a:endParaRPr sz="1100" u="sng"/>
                    </a:p>
                  </a:txBody>
                  <a:tcPr marL="0" marR="0" marT="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sng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End User Wins</a:t>
                      </a:r>
                      <a:endParaRPr sz="1100" u="sng"/>
                    </a:p>
                  </a:txBody>
                  <a:tcPr marL="0" marR="0" marT="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1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Reduced Server Burdens</a:t>
                      </a:r>
                      <a:endParaRPr sz="15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88900" marR="88900" marT="66675" marB="6667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Faster time to utilization</a:t>
                      </a:r>
                      <a:endParaRPr sz="15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88900" marR="88900" marT="66675" marB="6667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966" name="Shape 966"/>
          <p:cNvGrpSpPr/>
          <p:nvPr/>
        </p:nvGrpSpPr>
        <p:grpSpPr>
          <a:xfrm>
            <a:off x="589794" y="4066821"/>
            <a:ext cx="3691719" cy="951053"/>
            <a:chOff x="995075" y="5593296"/>
            <a:chExt cx="3204339" cy="1001530"/>
          </a:xfrm>
        </p:grpSpPr>
        <p:pic>
          <p:nvPicPr>
            <p:cNvPr id="967" name="Shape 96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95075" y="5593296"/>
              <a:ext cx="1162401" cy="1001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8" name="Shape 96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328388" y="5593300"/>
              <a:ext cx="1871026" cy="10015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69" name="Shape 969"/>
          <p:cNvSpPr/>
          <p:nvPr/>
        </p:nvSpPr>
        <p:spPr>
          <a:xfrm>
            <a:off x="6255600" y="3940775"/>
            <a:ext cx="1019400" cy="9510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Shape 974"/>
          <p:cNvSpPr/>
          <p:nvPr/>
        </p:nvSpPr>
        <p:spPr>
          <a:xfrm>
            <a:off x="75" y="1233126"/>
            <a:ext cx="9144000" cy="27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Shape 975"/>
          <p:cNvSpPr txBox="1">
            <a:spLocks noGrp="1"/>
          </p:cNvSpPr>
          <p:nvPr>
            <p:ph type="sldNum" idx="12"/>
          </p:nvPr>
        </p:nvSpPr>
        <p:spPr>
          <a:xfrm>
            <a:off x="8523541" y="3627265"/>
            <a:ext cx="548700" cy="3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25</a:t>
            </a:fld>
            <a:endParaRPr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6" name="Shape 976"/>
          <p:cNvSpPr txBox="1">
            <a:spLocks noGrp="1"/>
          </p:cNvSpPr>
          <p:nvPr>
            <p:ph type="title"/>
          </p:nvPr>
        </p:nvSpPr>
        <p:spPr>
          <a:xfrm>
            <a:off x="460950" y="19050"/>
            <a:ext cx="8222100" cy="10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-US" sz="3000">
                <a:latin typeface="Helvetica Neue"/>
                <a:ea typeface="Helvetica Neue"/>
                <a:cs typeface="Helvetica Neue"/>
                <a:sym typeface="Helvetica Neue"/>
              </a:rPr>
              <a:t>NOAA/NCEI Example: </a:t>
            </a:r>
            <a:endParaRPr sz="3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-US" sz="3000">
                <a:latin typeface="Helvetica Neue"/>
                <a:ea typeface="Helvetica Neue"/>
                <a:cs typeface="Helvetica Neue"/>
                <a:sym typeface="Helvetica Neue"/>
              </a:rPr>
              <a:t>Cloud Could Improve “Last Mile” Efforts</a:t>
            </a:r>
            <a:endParaRPr sz="30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7" name="Shape 977"/>
          <p:cNvSpPr/>
          <p:nvPr/>
        </p:nvSpPr>
        <p:spPr>
          <a:xfrm>
            <a:off x="2266413" y="1290991"/>
            <a:ext cx="3983400" cy="2441700"/>
          </a:xfrm>
          <a:prstGeom prst="roundRect">
            <a:avLst>
              <a:gd name="adj" fmla="val 5475"/>
            </a:avLst>
          </a:prstGeom>
          <a:noFill/>
          <a:ln w="15875" cap="flat" cmpd="sng">
            <a:solidFill>
              <a:srgbClr val="3D74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Shape 978"/>
          <p:cNvSpPr/>
          <p:nvPr/>
        </p:nvSpPr>
        <p:spPr>
          <a:xfrm>
            <a:off x="344496" y="3999889"/>
            <a:ext cx="1753800" cy="963000"/>
          </a:xfrm>
          <a:prstGeom prst="roundRect">
            <a:avLst>
              <a:gd name="adj" fmla="val 10192"/>
            </a:avLst>
          </a:prstGeom>
          <a:solidFill>
            <a:srgbClr val="4F81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Shape 979"/>
          <p:cNvSpPr/>
          <p:nvPr/>
        </p:nvSpPr>
        <p:spPr>
          <a:xfrm rot="10800000" flipH="1">
            <a:off x="935674" y="2573476"/>
            <a:ext cx="1081500" cy="745500"/>
          </a:xfrm>
          <a:prstGeom prst="bentArrow">
            <a:avLst>
              <a:gd name="adj1" fmla="val 31069"/>
              <a:gd name="adj2" fmla="val 29552"/>
              <a:gd name="adj3" fmla="val 34104"/>
              <a:gd name="adj4" fmla="val 43750"/>
            </a:avLst>
          </a:prstGeom>
          <a:solidFill>
            <a:srgbClr val="4CB9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0" name="Shape 980"/>
          <p:cNvSpPr/>
          <p:nvPr/>
        </p:nvSpPr>
        <p:spPr>
          <a:xfrm>
            <a:off x="475145" y="1622365"/>
            <a:ext cx="1492500" cy="1181700"/>
          </a:xfrm>
          <a:prstGeom prst="ellipse">
            <a:avLst/>
          </a:prstGeom>
          <a:solidFill>
            <a:srgbClr val="4F81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1" name="Shape 981"/>
          <p:cNvSpPr/>
          <p:nvPr/>
        </p:nvSpPr>
        <p:spPr>
          <a:xfrm>
            <a:off x="6501217" y="1290991"/>
            <a:ext cx="2469000" cy="3659700"/>
          </a:xfrm>
          <a:prstGeom prst="roundRect">
            <a:avLst>
              <a:gd name="adj" fmla="val 6321"/>
            </a:avLst>
          </a:prstGeom>
          <a:noFill/>
          <a:ln w="15875" cap="flat" cmpd="sng">
            <a:solidFill>
              <a:srgbClr val="3D74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2" name="Shape 982"/>
          <p:cNvSpPr/>
          <p:nvPr/>
        </p:nvSpPr>
        <p:spPr>
          <a:xfrm>
            <a:off x="2219089" y="2862978"/>
            <a:ext cx="4492200" cy="540000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3" name="Shape 983"/>
          <p:cNvSpPr/>
          <p:nvPr/>
        </p:nvSpPr>
        <p:spPr>
          <a:xfrm>
            <a:off x="2266413" y="3989950"/>
            <a:ext cx="3983400" cy="960600"/>
          </a:xfrm>
          <a:prstGeom prst="roundRect">
            <a:avLst>
              <a:gd name="adj" fmla="val 13797"/>
            </a:avLst>
          </a:prstGeom>
          <a:noFill/>
          <a:ln w="1587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Shape 984"/>
          <p:cNvSpPr txBox="1"/>
          <p:nvPr/>
        </p:nvSpPr>
        <p:spPr>
          <a:xfrm>
            <a:off x="2376274" y="4353128"/>
            <a:ext cx="37368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5D8A"/>
              </a:buClr>
              <a:buFont typeface="Arial"/>
              <a:buNone/>
            </a:pPr>
            <a:r>
              <a:rPr lang="en-US" sz="1400" b="1" i="0" u="none" strike="noStrike" cap="none">
                <a:solidFill>
                  <a:srgbClr val="385D8A"/>
                </a:solidFill>
                <a:latin typeface="Arial"/>
                <a:ea typeface="Arial"/>
                <a:cs typeface="Arial"/>
                <a:sym typeface="Arial"/>
              </a:rPr>
              <a:t>PRESERVATION</a:t>
            </a:r>
            <a:endParaRPr/>
          </a:p>
        </p:txBody>
      </p:sp>
      <p:sp>
        <p:nvSpPr>
          <p:cNvPr id="985" name="Shape 985"/>
          <p:cNvSpPr txBox="1"/>
          <p:nvPr/>
        </p:nvSpPr>
        <p:spPr>
          <a:xfrm>
            <a:off x="79072" y="1199635"/>
            <a:ext cx="21687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5D8A"/>
              </a:buClr>
              <a:buFont typeface="Arial"/>
              <a:buNone/>
            </a:pPr>
            <a:r>
              <a:rPr lang="en-US" sz="1400" b="1" i="0" u="none" strike="noStrike" cap="none">
                <a:solidFill>
                  <a:srgbClr val="385D8A"/>
                </a:solidFill>
                <a:latin typeface="Arial"/>
                <a:ea typeface="Arial"/>
                <a:cs typeface="Arial"/>
                <a:sym typeface="Arial"/>
              </a:rPr>
              <a:t>FUNDAMENTAL DATASET (bathymetry)</a:t>
            </a:r>
            <a:endParaRPr/>
          </a:p>
        </p:txBody>
      </p:sp>
      <p:sp>
        <p:nvSpPr>
          <p:cNvPr id="986" name="Shape 986"/>
          <p:cNvSpPr/>
          <p:nvPr/>
        </p:nvSpPr>
        <p:spPr>
          <a:xfrm>
            <a:off x="2131866" y="2894092"/>
            <a:ext cx="1445700" cy="438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CB9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Shape 987"/>
          <p:cNvSpPr/>
          <p:nvPr/>
        </p:nvSpPr>
        <p:spPr>
          <a:xfrm>
            <a:off x="907800" y="3200558"/>
            <a:ext cx="569700" cy="7992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4CB9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Shape 988"/>
          <p:cNvSpPr/>
          <p:nvPr/>
        </p:nvSpPr>
        <p:spPr>
          <a:xfrm>
            <a:off x="3661932" y="2894092"/>
            <a:ext cx="1483800" cy="438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CB9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Shape 989"/>
          <p:cNvSpPr/>
          <p:nvPr/>
        </p:nvSpPr>
        <p:spPr>
          <a:xfrm>
            <a:off x="5249889" y="2894092"/>
            <a:ext cx="1483800" cy="438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CB9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Shape 990"/>
          <p:cNvSpPr/>
          <p:nvPr/>
        </p:nvSpPr>
        <p:spPr>
          <a:xfrm>
            <a:off x="7360353" y="1169673"/>
            <a:ext cx="731400" cy="579000"/>
          </a:xfrm>
          <a:prstGeom prst="ellipse">
            <a:avLst/>
          </a:prstGeom>
          <a:solidFill>
            <a:srgbClr val="F7AC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1" name="Shape 991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86" t="21752" r="19977" b="18847"/>
          <a:stretch/>
        </p:blipFill>
        <p:spPr>
          <a:xfrm>
            <a:off x="7427378" y="1236484"/>
            <a:ext cx="597600" cy="467100"/>
          </a:xfrm>
          <a:prstGeom prst="rect">
            <a:avLst/>
          </a:prstGeom>
          <a:noFill/>
          <a:ln>
            <a:noFill/>
          </a:ln>
        </p:spPr>
      </p:pic>
      <p:sp>
        <p:nvSpPr>
          <p:cNvPr id="992" name="Shape 992"/>
          <p:cNvSpPr txBox="1"/>
          <p:nvPr/>
        </p:nvSpPr>
        <p:spPr>
          <a:xfrm>
            <a:off x="2449258" y="2016120"/>
            <a:ext cx="1303800" cy="10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14297" marR="0" lvl="0" indent="-114297" algn="l" rtl="0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385D8A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Shoreline</a:t>
            </a:r>
            <a:endParaRPr/>
          </a:p>
          <a:p>
            <a:pPr marL="114297" marR="0" lvl="0" indent="-114297" algn="l" rtl="0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385D8A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Topographic </a:t>
            </a:r>
            <a:endParaRPr/>
          </a:p>
          <a:p>
            <a:pPr marL="114297" marR="0" lvl="0" indent="-114297" algn="l" rtl="0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385D8A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Bathymetric </a:t>
            </a:r>
            <a:endParaRPr/>
          </a:p>
        </p:txBody>
      </p:sp>
      <p:sp>
        <p:nvSpPr>
          <p:cNvPr id="993" name="Shape 993"/>
          <p:cNvSpPr txBox="1"/>
          <p:nvPr/>
        </p:nvSpPr>
        <p:spPr>
          <a:xfrm>
            <a:off x="3658998" y="2016120"/>
            <a:ext cx="1542900" cy="9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297" marR="0" lvl="0" indent="-1142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5D8A"/>
              </a:buClr>
              <a:buSzPts val="1300"/>
              <a:buFont typeface="Arial"/>
              <a:buChar char="•"/>
            </a:pPr>
            <a:r>
              <a:rPr lang="en-US" sz="13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Convert to common datums</a:t>
            </a:r>
            <a:endParaRPr/>
          </a:p>
          <a:p>
            <a:pPr marL="114297" marR="0" lvl="0" indent="-1142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5D8A"/>
              </a:buClr>
              <a:buSzPts val="1300"/>
              <a:buFont typeface="Arial"/>
              <a:buChar char="•"/>
            </a:pPr>
            <a:r>
              <a:rPr lang="en-US" sz="13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Assess the datasets for quality and accuracy</a:t>
            </a:r>
            <a:endParaRPr/>
          </a:p>
          <a:p>
            <a:pPr marL="114297" marR="0" lvl="0" indent="-1142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 Narrow"/>
              <a:buChar char="•"/>
            </a:pPr>
            <a:r>
              <a:rPr lang="en-US" sz="13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Data cleaning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94" name="Shape 994"/>
          <p:cNvSpPr txBox="1"/>
          <p:nvPr/>
        </p:nvSpPr>
        <p:spPr>
          <a:xfrm>
            <a:off x="4993232" y="2016120"/>
            <a:ext cx="11511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297" marR="0" lvl="0" indent="-1142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5D8A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Build and evaluate the DEM</a:t>
            </a:r>
            <a:endParaRPr/>
          </a:p>
        </p:txBody>
      </p:sp>
      <p:sp>
        <p:nvSpPr>
          <p:cNvPr id="995" name="Shape 995"/>
          <p:cNvSpPr txBox="1"/>
          <p:nvPr/>
        </p:nvSpPr>
        <p:spPr>
          <a:xfrm>
            <a:off x="6449125" y="2707221"/>
            <a:ext cx="2553900" cy="1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Coastal Digital Elevation Model (DEM)</a:t>
            </a:r>
            <a:endParaRPr/>
          </a:p>
        </p:txBody>
      </p:sp>
      <p:sp>
        <p:nvSpPr>
          <p:cNvPr id="996" name="Shape 996"/>
          <p:cNvSpPr/>
          <p:nvPr/>
        </p:nvSpPr>
        <p:spPr>
          <a:xfrm>
            <a:off x="7400424" y="4490876"/>
            <a:ext cx="731400" cy="579000"/>
          </a:xfrm>
          <a:prstGeom prst="ellipse">
            <a:avLst/>
          </a:prstGeom>
          <a:solidFill>
            <a:srgbClr val="F7AC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7" name="Shape 9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00424" y="4540532"/>
            <a:ext cx="701400" cy="4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998" name="Shape 998"/>
          <p:cNvSpPr txBox="1"/>
          <p:nvPr/>
        </p:nvSpPr>
        <p:spPr>
          <a:xfrm>
            <a:off x="6501217" y="4190968"/>
            <a:ext cx="2469000" cy="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Help mitigate coastal hazards and improve community preparedness</a:t>
            </a:r>
            <a:endParaRPr/>
          </a:p>
        </p:txBody>
      </p:sp>
      <p:pic>
        <p:nvPicPr>
          <p:cNvPr id="999" name="Shape 999"/>
          <p:cNvPicPr preferRelativeResize="0"/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2"/>
          <a:stretch/>
        </p:blipFill>
        <p:spPr>
          <a:xfrm>
            <a:off x="6580050" y="3319330"/>
            <a:ext cx="2342100" cy="896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00" name="Shape 100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5011" y="1713837"/>
            <a:ext cx="1725600" cy="136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1" name="Shape 1001"/>
          <p:cNvSpPr txBox="1"/>
          <p:nvPr/>
        </p:nvSpPr>
        <p:spPr>
          <a:xfrm>
            <a:off x="2369383" y="1791822"/>
            <a:ext cx="12612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5D8A"/>
              </a:buClr>
              <a:buFont typeface="Arial"/>
              <a:buNone/>
            </a:pPr>
            <a:r>
              <a:rPr lang="en-US" sz="1400" b="1" i="0" u="none" strike="noStrike" cap="none">
                <a:solidFill>
                  <a:srgbClr val="385D8A"/>
                </a:solidFill>
                <a:latin typeface="Arial"/>
                <a:ea typeface="Arial"/>
                <a:cs typeface="Arial"/>
                <a:sym typeface="Arial"/>
              </a:rPr>
              <a:t>INTEGRATE</a:t>
            </a:r>
            <a:endParaRPr/>
          </a:p>
        </p:txBody>
      </p:sp>
      <p:sp>
        <p:nvSpPr>
          <p:cNvPr id="1002" name="Shape 1002"/>
          <p:cNvSpPr/>
          <p:nvPr/>
        </p:nvSpPr>
        <p:spPr>
          <a:xfrm>
            <a:off x="2646091" y="1180282"/>
            <a:ext cx="731400" cy="579000"/>
          </a:xfrm>
          <a:prstGeom prst="ellipse">
            <a:avLst/>
          </a:prstGeom>
          <a:solidFill>
            <a:srgbClr val="83C937"/>
          </a:solidFill>
          <a:ln w="34925" cap="flat" cmpd="sng">
            <a:solidFill>
              <a:srgbClr val="E4E4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Shape 1003"/>
          <p:cNvSpPr txBox="1"/>
          <p:nvPr/>
        </p:nvSpPr>
        <p:spPr>
          <a:xfrm>
            <a:off x="3689271" y="1791822"/>
            <a:ext cx="11535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5D8A"/>
              </a:buClr>
              <a:buFont typeface="Arial"/>
              <a:buNone/>
            </a:pPr>
            <a:r>
              <a:rPr lang="en-US" sz="1400" b="1" i="0" u="none" strike="noStrike" cap="none">
                <a:solidFill>
                  <a:srgbClr val="385D8A"/>
                </a:solidFill>
                <a:latin typeface="Arial"/>
                <a:ea typeface="Arial"/>
                <a:cs typeface="Arial"/>
                <a:sym typeface="Arial"/>
              </a:rPr>
              <a:t>ENHANCE</a:t>
            </a:r>
            <a:endParaRPr/>
          </a:p>
        </p:txBody>
      </p:sp>
      <p:sp>
        <p:nvSpPr>
          <p:cNvPr id="1004" name="Shape 1004"/>
          <p:cNvSpPr txBox="1"/>
          <p:nvPr/>
        </p:nvSpPr>
        <p:spPr>
          <a:xfrm>
            <a:off x="5016139" y="1791822"/>
            <a:ext cx="10050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5D8A"/>
              </a:buClr>
              <a:buFont typeface="Arial"/>
              <a:buNone/>
            </a:pPr>
            <a:r>
              <a:rPr lang="en-US" sz="1400" b="1" i="0" u="none" strike="noStrike" cap="none">
                <a:solidFill>
                  <a:srgbClr val="385D8A"/>
                </a:solidFill>
                <a:latin typeface="Arial"/>
                <a:ea typeface="Arial"/>
                <a:cs typeface="Arial"/>
                <a:sym typeface="Arial"/>
              </a:rPr>
              <a:t>ASSESS</a:t>
            </a:r>
            <a:endParaRPr/>
          </a:p>
        </p:txBody>
      </p:sp>
      <p:sp>
        <p:nvSpPr>
          <p:cNvPr id="1005" name="Shape 1005"/>
          <p:cNvSpPr/>
          <p:nvPr/>
        </p:nvSpPr>
        <p:spPr>
          <a:xfrm>
            <a:off x="3894044" y="1180282"/>
            <a:ext cx="731400" cy="579000"/>
          </a:xfrm>
          <a:prstGeom prst="ellipse">
            <a:avLst/>
          </a:prstGeom>
          <a:solidFill>
            <a:srgbClr val="83C937"/>
          </a:solidFill>
          <a:ln w="34925" cap="flat" cmpd="sng">
            <a:solidFill>
              <a:srgbClr val="E4E4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6" name="Shape 1006"/>
          <p:cNvSpPr/>
          <p:nvPr/>
        </p:nvSpPr>
        <p:spPr>
          <a:xfrm>
            <a:off x="5121898" y="1180282"/>
            <a:ext cx="731400" cy="579000"/>
          </a:xfrm>
          <a:prstGeom prst="ellipse">
            <a:avLst/>
          </a:prstGeom>
          <a:solidFill>
            <a:srgbClr val="83C937"/>
          </a:solidFill>
          <a:ln w="34925" cap="flat" cmpd="sng">
            <a:solidFill>
              <a:srgbClr val="E4E4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7" name="Shape 100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54092" y="1213806"/>
            <a:ext cx="641700" cy="50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Shape 100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96812" y="1270029"/>
            <a:ext cx="546000" cy="43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9" name="Shape 1009"/>
          <p:cNvSpPr txBox="1"/>
          <p:nvPr/>
        </p:nvSpPr>
        <p:spPr>
          <a:xfrm>
            <a:off x="6491126" y="1723849"/>
            <a:ext cx="2478900" cy="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5D8A"/>
              </a:buClr>
              <a:buFont typeface="Arial"/>
              <a:buNone/>
            </a:pPr>
            <a:r>
              <a:rPr lang="en-US" sz="1200" b="1" i="0" u="none" strike="noStrike" cap="none">
                <a:solidFill>
                  <a:srgbClr val="385D8A"/>
                </a:solidFill>
                <a:latin typeface="Arial"/>
                <a:ea typeface="Arial"/>
                <a:cs typeface="Arial"/>
                <a:sym typeface="Arial"/>
              </a:rPr>
              <a:t>PRODUCT/SERVICE</a:t>
            </a:r>
            <a:endParaRPr/>
          </a:p>
          <a:p>
            <a:pPr marL="0" marR="0" lvl="0" indent="0" algn="ctr" rtl="0">
              <a:lnSpc>
                <a:spcPct val="42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1" i="0" u="none" strike="noStrike" cap="none">
              <a:solidFill>
                <a:srgbClr val="385D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Shape 1010"/>
          <p:cNvSpPr txBox="1"/>
          <p:nvPr/>
        </p:nvSpPr>
        <p:spPr>
          <a:xfrm>
            <a:off x="6496171" y="3085024"/>
            <a:ext cx="2469000" cy="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5D8A"/>
              </a:buClr>
              <a:buFont typeface="Arial"/>
              <a:buNone/>
            </a:pPr>
            <a:r>
              <a:rPr lang="en-US" sz="1200" b="1" i="0" u="none" strike="noStrike" cap="none">
                <a:solidFill>
                  <a:srgbClr val="385D8A"/>
                </a:solidFill>
                <a:latin typeface="Arial"/>
                <a:ea typeface="Arial"/>
                <a:cs typeface="Arial"/>
                <a:sym typeface="Arial"/>
              </a:rPr>
              <a:t>BENEFIT TO THE NATION</a:t>
            </a:r>
            <a:endParaRPr/>
          </a:p>
          <a:p>
            <a:pPr marL="0" marR="0" lvl="0" indent="0" algn="ctr" rtl="0">
              <a:lnSpc>
                <a:spcPct val="42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1" i="0" u="none" strike="noStrike" cap="none">
              <a:solidFill>
                <a:srgbClr val="385D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1" name="Shape 10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725096" y="1256198"/>
            <a:ext cx="584100" cy="45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2" name="Shape 101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541762" y="1896321"/>
            <a:ext cx="2380500" cy="83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3" name="Shape 1013"/>
          <p:cNvSpPr txBox="1"/>
          <p:nvPr/>
        </p:nvSpPr>
        <p:spPr>
          <a:xfrm>
            <a:off x="353001" y="4092258"/>
            <a:ext cx="17019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National </a:t>
            </a:r>
            <a:r>
              <a:rPr lang="en-US" sz="1800" b="1">
                <a:solidFill>
                  <a:srgbClr val="FFFFFF"/>
                </a:solidFill>
              </a:rPr>
              <a:t>Ocean</a:t>
            </a:r>
            <a:r>
              <a:rPr lang="en-US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Service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Shape 1018"/>
          <p:cNvSpPr txBox="1">
            <a:spLocks noGrp="1"/>
          </p:cNvSpPr>
          <p:nvPr>
            <p:ph type="body" idx="1"/>
          </p:nvPr>
        </p:nvSpPr>
        <p:spPr>
          <a:xfrm>
            <a:off x="228025" y="1865814"/>
            <a:ext cx="8688000" cy="30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 </a:t>
            </a:r>
            <a:r>
              <a:rPr lang="en-US"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Totally free storage and</a:t>
            </a:r>
            <a:r>
              <a:rPr lang="en-US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distribution </a:t>
            </a:r>
            <a:r>
              <a:rPr lang="en-US"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</a:t>
            </a:r>
            <a:r>
              <a:rPr lang="en-US" sz="2400" u="sng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</a:t>
            </a:r>
            <a:r>
              <a:rPr lang="en-US"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users and </a:t>
            </a:r>
            <a:r>
              <a:rPr lang="en-US" sz="2400" u="sng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 </a:t>
            </a:r>
            <a:r>
              <a:rPr lang="en-US"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NOAA data through partnerships with industry is not sustainable under the current model</a:t>
            </a:r>
            <a:endParaRPr sz="24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marR="0" lvl="1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AutoNum type="alphaLcPeriod"/>
            </a:pPr>
            <a:r>
              <a:rPr lang="en-US" sz="2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Access versus Dissemination</a:t>
            </a:r>
            <a:endParaRPr sz="20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 </a:t>
            </a:r>
            <a:r>
              <a:rPr lang="en-US"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key asset that NOAA brings to the BDP is not its data, but its expertise to understand and support the data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Shape 1019"/>
          <p:cNvSpPr/>
          <p:nvPr/>
        </p:nvSpPr>
        <p:spPr>
          <a:xfrm>
            <a:off x="-2530" y="356627"/>
            <a:ext cx="9149100" cy="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-US" sz="4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BDP Lessons Learned</a:t>
            </a:r>
            <a:endParaRPr/>
          </a:p>
        </p:txBody>
      </p:sp>
      <p:sp>
        <p:nvSpPr>
          <p:cNvPr id="1020" name="Shape 1020"/>
          <p:cNvSpPr txBox="1">
            <a:spLocks noGrp="1"/>
          </p:cNvSpPr>
          <p:nvPr>
            <p:ph type="sldNum" idx="12"/>
          </p:nvPr>
        </p:nvSpPr>
        <p:spPr>
          <a:xfrm>
            <a:off x="8735428" y="4766666"/>
            <a:ext cx="336900" cy="251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Font typeface="Roboto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Shape 1025"/>
          <p:cNvSpPr txBox="1">
            <a:spLocks noGrp="1"/>
          </p:cNvSpPr>
          <p:nvPr>
            <p:ph type="body" idx="1"/>
          </p:nvPr>
        </p:nvSpPr>
        <p:spPr>
          <a:xfrm>
            <a:off x="228000" y="1474839"/>
            <a:ext cx="8688000" cy="3076500"/>
          </a:xfrm>
          <a:prstGeom prst="rect">
            <a:avLst/>
          </a:prstGeom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 NOAA owns data quality and must provide continuous and reliable stewardship of the data it is publishing to the Collaborators’ systems for the BDP to succeed</a:t>
            </a:r>
            <a:endParaRPr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4. A defined commitment and level of service are needed by both NOAA and the Collaborators to support their respective business models, including the “data broker” role</a:t>
            </a:r>
            <a:endParaRPr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26" name="Shape 1026"/>
          <p:cNvSpPr/>
          <p:nvPr/>
        </p:nvSpPr>
        <p:spPr>
          <a:xfrm>
            <a:off x="-2530" y="356627"/>
            <a:ext cx="9149100" cy="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-US" sz="4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More Lessons Learned</a:t>
            </a:r>
            <a:endParaRPr/>
          </a:p>
        </p:txBody>
      </p:sp>
      <p:sp>
        <p:nvSpPr>
          <p:cNvPr id="1027" name="Shape 1027"/>
          <p:cNvSpPr txBox="1">
            <a:spLocks noGrp="1"/>
          </p:cNvSpPr>
          <p:nvPr>
            <p:ph type="sldNum" idx="12"/>
          </p:nvPr>
        </p:nvSpPr>
        <p:spPr>
          <a:xfrm>
            <a:off x="8735428" y="4766666"/>
            <a:ext cx="336900" cy="251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Font typeface="Roboto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Shape 1032"/>
          <p:cNvSpPr txBox="1">
            <a:spLocks noGrp="1"/>
          </p:cNvSpPr>
          <p:nvPr>
            <p:ph type="body" idx="1"/>
          </p:nvPr>
        </p:nvSpPr>
        <p:spPr>
          <a:xfrm>
            <a:off x="460960" y="176983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NOAA is concluding the CRADA / Experimental Phase of the project in Apr 2019.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BDP Collaborators are still engaged.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Gathering requirements from inside NOAA.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016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None/>
            </a:pPr>
            <a:endParaRPr sz="200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the proper business model to sustain the Partnerships </a:t>
            </a: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&amp;</a:t>
            </a:r>
            <a:r>
              <a:rPr lang="en-US" sz="22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public data access on the commercial cloud?</a:t>
            </a:r>
            <a:endParaRPr sz="220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the optimal service model?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None/>
            </a:pPr>
            <a:endParaRPr sz="1800" b="0" i="0" u="none" strike="noStrike" cap="none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3" name="Shape 1033"/>
          <p:cNvSpPr/>
          <p:nvPr/>
        </p:nvSpPr>
        <p:spPr>
          <a:xfrm>
            <a:off x="-2530" y="356627"/>
            <a:ext cx="9149100" cy="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-US" sz="4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Future Directions of the BDP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Shape 1038"/>
          <p:cNvSpPr txBox="1"/>
          <p:nvPr/>
        </p:nvSpPr>
        <p:spPr>
          <a:xfrm>
            <a:off x="418350" y="872813"/>
            <a:ext cx="8274900" cy="41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Big Data Project </a:t>
            </a:r>
            <a:r>
              <a:rPr lang="en-US" sz="2400"/>
              <a:t>works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with its CRADA </a:t>
            </a:r>
            <a:r>
              <a:rPr lang="en-US" sz="2400"/>
              <a:t>C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ollaborators to publish NOAA data to their platforms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Collaborators </a:t>
            </a:r>
            <a:r>
              <a:rPr lang="en-US" sz="2400"/>
              <a:t>provide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services to enable data use</a:t>
            </a:r>
            <a:endParaRPr sz="2400"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Though available stats are limited, the BDP has seen increases in data usage from 2 to 100 times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BDP is exploring how to effectively scale the value of NOAA </a:t>
            </a:r>
            <a:r>
              <a:rPr lang="en-US" sz="2400"/>
              <a:t>subject matter experts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by leveraging Collaborators’ tools, in which the data are most understandable and usable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9" name="Shape 1039"/>
          <p:cNvSpPr txBox="1">
            <a:spLocks noGrp="1"/>
          </p:cNvSpPr>
          <p:nvPr>
            <p:ph type="title"/>
          </p:nvPr>
        </p:nvSpPr>
        <p:spPr>
          <a:xfrm>
            <a:off x="98250" y="7350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4400">
                <a:latin typeface="Helvetica Neue"/>
                <a:ea typeface="Helvetica Neue"/>
                <a:cs typeface="Helvetica Neue"/>
                <a:sym typeface="Helvetica Neue"/>
              </a:rPr>
              <a:t>Big Data Project </a:t>
            </a:r>
            <a:r>
              <a:rPr lang="en-US" sz="440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Summary</a:t>
            </a:r>
            <a:endParaRPr sz="4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 txBox="1"/>
          <p:nvPr/>
        </p:nvSpPr>
        <p:spPr>
          <a:xfrm>
            <a:off x="0" y="280556"/>
            <a:ext cx="9144000" cy="8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NOAA</a:t>
            </a:r>
            <a:r>
              <a:rPr lang="en-US" sz="3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’s</a:t>
            </a:r>
            <a:r>
              <a:rPr lang="en-US" sz="3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Big Data Challenges - Archive Growth</a:t>
            </a:r>
            <a:endParaRPr sz="3800" b="0" i="0" u="none" strike="noStrike" cap="none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8" name="Shape 6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025" y="1429500"/>
            <a:ext cx="8946300" cy="340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Shape 1045"/>
          <p:cNvSpPr txBox="1"/>
          <p:nvPr/>
        </p:nvSpPr>
        <p:spPr>
          <a:xfrm>
            <a:off x="0" y="280556"/>
            <a:ext cx="9144000" cy="8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Wrap Up</a:t>
            </a:r>
            <a:endParaRPr sz="3800" b="0" i="0" u="none" strike="noStrike" cap="none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Shape 1046"/>
          <p:cNvSpPr txBox="1"/>
          <p:nvPr/>
        </p:nvSpPr>
        <p:spPr>
          <a:xfrm>
            <a:off x="454200" y="1135400"/>
            <a:ext cx="8235600" cy="3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NOAA has Big Data challenges, by every definition of the term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are addressing these challenges by </a:t>
            </a:r>
            <a:r>
              <a:rPr lang="en-US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getting organized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lang="en-US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getting started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Building a NOAA Environmental Data Management Community and an Open Data Framework…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...With the commercial cloud as a clear part of that future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Cloud pilots, cloud strategy plans, and the Big Data Project leading the way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Lessons learned will guide operational cloud deployments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Shape 1051"/>
          <p:cNvSpPr/>
          <p:nvPr/>
        </p:nvSpPr>
        <p:spPr>
          <a:xfrm>
            <a:off x="30486000" y="14761028"/>
            <a:ext cx="1607700" cy="431700"/>
          </a:xfrm>
          <a:prstGeom prst="rect">
            <a:avLst/>
          </a:prstGeom>
          <a:solidFill>
            <a:srgbClr val="0068B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Shape 1052"/>
          <p:cNvSpPr/>
          <p:nvPr/>
        </p:nvSpPr>
        <p:spPr>
          <a:xfrm>
            <a:off x="0" y="0"/>
            <a:ext cx="9177900" cy="2611800"/>
          </a:xfrm>
          <a:prstGeom prst="rect">
            <a:avLst/>
          </a:prstGeom>
          <a:solidFill>
            <a:srgbClr val="0068B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776"/>
              <a:buFont typeface="Arial"/>
              <a:buNone/>
            </a:pPr>
            <a:endParaRPr sz="7776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3" name="Shape 1053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78050" cy="1523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4" name="Shape 10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876" y="101403"/>
            <a:ext cx="1064866" cy="1066820"/>
          </a:xfrm>
          <a:prstGeom prst="rect">
            <a:avLst/>
          </a:prstGeom>
          <a:noFill/>
          <a:ln>
            <a:noFill/>
          </a:ln>
        </p:spPr>
      </p:pic>
      <p:sp>
        <p:nvSpPr>
          <p:cNvPr id="1055" name="Shape 1055"/>
          <p:cNvSpPr/>
          <p:nvPr/>
        </p:nvSpPr>
        <p:spPr>
          <a:xfrm>
            <a:off x="0" y="1168225"/>
            <a:ext cx="9177900" cy="1443600"/>
          </a:xfrm>
          <a:prstGeom prst="rect">
            <a:avLst/>
          </a:prstGeom>
          <a:solidFill>
            <a:schemeClr val="dk1">
              <a:alpha val="2431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</a:pPr>
            <a:endParaRPr sz="5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Shape 1056"/>
          <p:cNvSpPr txBox="1"/>
          <p:nvPr/>
        </p:nvSpPr>
        <p:spPr>
          <a:xfrm>
            <a:off x="269875" y="1777575"/>
            <a:ext cx="8672100" cy="8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Narrow"/>
              <a:buNone/>
            </a:pPr>
            <a:r>
              <a:rPr lang="en-US" sz="3600" b="1">
                <a:solidFill>
                  <a:schemeClr val="lt1"/>
                </a:solidFill>
              </a:rPr>
              <a:t>Any Questions?</a:t>
            </a:r>
            <a:endParaRPr/>
          </a:p>
        </p:txBody>
      </p:sp>
      <p:sp>
        <p:nvSpPr>
          <p:cNvPr id="1057" name="Shape 1057"/>
          <p:cNvSpPr txBox="1"/>
          <p:nvPr/>
        </p:nvSpPr>
        <p:spPr>
          <a:xfrm>
            <a:off x="713600" y="2611875"/>
            <a:ext cx="8430300" cy="12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 Narrow"/>
              <a:buNone/>
            </a:pPr>
            <a:br>
              <a:rPr lang="en-US" sz="2400">
                <a:solidFill>
                  <a:schemeClr val="dk1"/>
                </a:solidFill>
              </a:rPr>
            </a:br>
            <a:r>
              <a:rPr lang="en-US" sz="2400">
                <a:solidFill>
                  <a:schemeClr val="dk1"/>
                </a:solidFill>
              </a:rPr>
              <a:t>Kenneth.Casey@noaa.gov</a:t>
            </a:r>
            <a:br>
              <a:rPr lang="en-US" sz="2400">
                <a:solidFill>
                  <a:schemeClr val="dk1"/>
                </a:solidFill>
              </a:rPr>
            </a:br>
            <a:r>
              <a:rPr lang="en-US" sz="2400">
                <a:solidFill>
                  <a:schemeClr val="dk1"/>
                </a:solidFill>
              </a:rPr>
              <a:t>+1-301-713-4849</a:t>
            </a:r>
            <a:br>
              <a:rPr lang="en-US" sz="2400">
                <a:solidFill>
                  <a:schemeClr val="dk1"/>
                </a:solidFill>
              </a:rPr>
            </a:b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Shape 1062"/>
          <p:cNvSpPr/>
          <p:nvPr/>
        </p:nvSpPr>
        <p:spPr>
          <a:xfrm>
            <a:off x="0" y="367897"/>
            <a:ext cx="91440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-US"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NEXRAD Weather Radar Data</a:t>
            </a:r>
            <a:endParaRPr/>
          </a:p>
        </p:txBody>
      </p:sp>
      <p:sp>
        <p:nvSpPr>
          <p:cNvPr id="1063" name="Shape 1063"/>
          <p:cNvSpPr/>
          <p:nvPr/>
        </p:nvSpPr>
        <p:spPr>
          <a:xfrm>
            <a:off x="76050" y="4596393"/>
            <a:ext cx="85863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AWS: Oct ‘15</a:t>
            </a:r>
            <a:r>
              <a:rPr lang="en-US" sz="18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</a:t>
            </a:r>
            <a:r>
              <a:rPr lang="en-US" sz="1800" b="1" i="0" u="sng" strike="noStrike" cap="non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https://s3.amazonaws.com/noaa-nexrad-level2</a:t>
            </a:r>
            <a:r>
              <a:rPr lang="en-US" sz="1800" b="1" i="0" u="none" strike="noStrike" cap="none">
                <a:solidFill>
                  <a:srgbClr val="4285F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(1991+)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OCC: Jun ‘16   </a:t>
            </a:r>
            <a:r>
              <a:rPr lang="en-US" sz="1800" b="1" i="0" u="sng" strike="noStrike" cap="non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http://occ-data.org/NOAANEXRAD/</a:t>
            </a:r>
            <a:r>
              <a:rPr lang="en-US" sz="1800" b="1" i="0" u="none" strike="noStrike" cap="none">
                <a:solidFill>
                  <a:srgbClr val="4285F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</a:t>
            </a:r>
            <a:r>
              <a:rPr lang="en-US" sz="18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(2015+)</a:t>
            </a:r>
            <a:endParaRPr/>
          </a:p>
        </p:txBody>
      </p:sp>
      <p:pic>
        <p:nvPicPr>
          <p:cNvPr id="1064" name="Shape 106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0923" y="1375874"/>
            <a:ext cx="6835800" cy="3163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5" name="Shape 1065"/>
          <p:cNvCxnSpPr/>
          <p:nvPr/>
        </p:nvCxnSpPr>
        <p:spPr>
          <a:xfrm rot="10800000">
            <a:off x="4994200" y="1753088"/>
            <a:ext cx="8100" cy="23919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1066" name="Shape 1066"/>
          <p:cNvSpPr/>
          <p:nvPr/>
        </p:nvSpPr>
        <p:spPr>
          <a:xfrm rot="-5400000">
            <a:off x="204724" y="2655207"/>
            <a:ext cx="1375800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-US" sz="1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TB accessed</a:t>
            </a:r>
            <a:endParaRPr/>
          </a:p>
        </p:txBody>
      </p:sp>
      <p:grpSp>
        <p:nvGrpSpPr>
          <p:cNvPr id="1067" name="Shape 1067"/>
          <p:cNvGrpSpPr/>
          <p:nvPr/>
        </p:nvGrpSpPr>
        <p:grpSpPr>
          <a:xfrm>
            <a:off x="6854975" y="2338621"/>
            <a:ext cx="2239449" cy="1689692"/>
            <a:chOff x="0" y="0"/>
            <a:chExt cx="2239449" cy="2252923"/>
          </a:xfrm>
        </p:grpSpPr>
        <p:sp>
          <p:nvSpPr>
            <p:cNvPr id="1068" name="Shape 1068"/>
            <p:cNvSpPr/>
            <p:nvPr/>
          </p:nvSpPr>
          <p:spPr>
            <a:xfrm>
              <a:off x="384500" y="325863"/>
              <a:ext cx="1309800" cy="1366800"/>
            </a:xfrm>
            <a:prstGeom prst="roundRect">
              <a:avLst>
                <a:gd name="adj" fmla="val 16667"/>
              </a:avLst>
            </a:prstGeom>
            <a:solidFill>
              <a:srgbClr val="EFEFEF"/>
            </a:solidFill>
            <a:ln w="9525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4285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9" name="Shape 1069"/>
            <p:cNvGrpSpPr/>
            <p:nvPr/>
          </p:nvGrpSpPr>
          <p:grpSpPr>
            <a:xfrm>
              <a:off x="0" y="0"/>
              <a:ext cx="2239449" cy="2252923"/>
              <a:chOff x="0" y="0"/>
              <a:chExt cx="2239449" cy="2252923"/>
            </a:xfrm>
          </p:grpSpPr>
          <p:sp>
            <p:nvSpPr>
              <p:cNvPr id="1070" name="Shape 1070"/>
              <p:cNvSpPr/>
              <p:nvPr/>
            </p:nvSpPr>
            <p:spPr>
              <a:xfrm>
                <a:off x="465849" y="374688"/>
                <a:ext cx="1773600" cy="123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0" tIns="91400" rIns="91400" bIns="914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8761D"/>
                  </a:buClr>
                  <a:buFont typeface="Arial"/>
                  <a:buNone/>
                </a:pPr>
                <a:r>
                  <a:rPr lang="en-US" sz="2400" b="1" i="0" u="none" strike="noStrike" cap="none">
                    <a:solidFill>
                      <a:srgbClr val="38761D"/>
                    </a:solidFill>
                    <a:latin typeface="Arial"/>
                    <a:ea typeface="Arial"/>
                    <a:cs typeface="Arial"/>
                    <a:sym typeface="Arial"/>
                  </a:rPr>
                  <a:t>AWS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FA8DC"/>
                  </a:buClr>
                  <a:buFont typeface="Arial"/>
                  <a:buNone/>
                </a:pPr>
                <a:r>
                  <a:rPr lang="en-US" sz="2400" b="1" i="0" u="none" strike="noStrike" cap="none">
                    <a:solidFill>
                      <a:srgbClr val="6FA8DC"/>
                    </a:solidFill>
                    <a:latin typeface="Arial"/>
                    <a:ea typeface="Arial"/>
                    <a:cs typeface="Arial"/>
                    <a:sym typeface="Arial"/>
                  </a:rPr>
                  <a:t>NOAA</a:t>
                </a:r>
                <a:endParaRPr/>
              </a:p>
            </p:txBody>
          </p:sp>
          <p:sp>
            <p:nvSpPr>
              <p:cNvPr id="1071" name="Shape 1071"/>
              <p:cNvSpPr/>
              <p:nvPr/>
            </p:nvSpPr>
            <p:spPr>
              <a:xfrm rot="10170511" flipH="1">
                <a:off x="399791" y="1825435"/>
                <a:ext cx="601353" cy="37587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20000"/>
                    </a:moveTo>
                    <a:cubicBezTo>
                      <a:pt x="115994" y="101743"/>
                      <a:pt x="115994" y="29876"/>
                      <a:pt x="96000" y="10485"/>
                    </a:cubicBezTo>
                    <a:cubicBezTo>
                      <a:pt x="76000" y="-8910"/>
                      <a:pt x="16000" y="4774"/>
                      <a:pt x="0" y="3634"/>
                    </a:cubicBezTo>
                  </a:path>
                </a:pathLst>
              </a:custGeom>
              <a:noFill/>
              <a:ln w="38100" cap="flat" cmpd="sng">
                <a:solidFill>
                  <a:srgbClr val="9FC5E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4285F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2" name="Shape 1072"/>
              <p:cNvSpPr/>
              <p:nvPr/>
            </p:nvSpPr>
            <p:spPr>
              <a:xfrm>
                <a:off x="0" y="0"/>
                <a:ext cx="894900" cy="2853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20000"/>
                    </a:moveTo>
                    <a:cubicBezTo>
                      <a:pt x="115994" y="101743"/>
                      <a:pt x="115994" y="29876"/>
                      <a:pt x="96000" y="10485"/>
                    </a:cubicBezTo>
                    <a:cubicBezTo>
                      <a:pt x="76000" y="-8910"/>
                      <a:pt x="16000" y="4774"/>
                      <a:pt x="0" y="3634"/>
                    </a:cubicBezTo>
                  </a:path>
                </a:pathLst>
              </a:custGeom>
              <a:noFill/>
              <a:ln w="38100" cap="flat" cmpd="sng">
                <a:solidFill>
                  <a:srgbClr val="38761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4285F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73" name="Shape 1073"/>
          <p:cNvSpPr/>
          <p:nvPr/>
        </p:nvSpPr>
        <p:spPr>
          <a:xfrm>
            <a:off x="4019400" y="1954481"/>
            <a:ext cx="998700" cy="2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 BDP</a:t>
            </a:r>
            <a:endParaRPr/>
          </a:p>
        </p:txBody>
      </p:sp>
      <p:sp>
        <p:nvSpPr>
          <p:cNvPr id="1074" name="Shape 1074"/>
          <p:cNvSpPr/>
          <p:nvPr/>
        </p:nvSpPr>
        <p:spPr>
          <a:xfrm>
            <a:off x="6569399" y="4852133"/>
            <a:ext cx="1926900" cy="2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-US" sz="12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(S. Ansari et al, 2016)</a:t>
            </a:r>
            <a:endParaRPr/>
          </a:p>
        </p:txBody>
      </p:sp>
      <p:sp>
        <p:nvSpPr>
          <p:cNvPr id="1075" name="Shape 1075"/>
          <p:cNvSpPr txBox="1">
            <a:spLocks noGrp="1"/>
          </p:cNvSpPr>
          <p:nvPr>
            <p:ph type="sldNum" idx="12"/>
          </p:nvPr>
        </p:nvSpPr>
        <p:spPr>
          <a:xfrm>
            <a:off x="8735428" y="4766666"/>
            <a:ext cx="336900" cy="251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Shape 1080"/>
          <p:cNvSpPr/>
          <p:nvPr/>
        </p:nvSpPr>
        <p:spPr>
          <a:xfrm>
            <a:off x="894782" y="774501"/>
            <a:ext cx="714300" cy="535800"/>
          </a:xfrm>
          <a:prstGeom prst="ellipse">
            <a:avLst/>
          </a:prstGeom>
          <a:solidFill>
            <a:srgbClr val="A6E0FA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01</a:t>
            </a:r>
            <a:endParaRPr/>
          </a:p>
        </p:txBody>
      </p:sp>
      <p:sp>
        <p:nvSpPr>
          <p:cNvPr id="1081" name="Shape 1081"/>
          <p:cNvSpPr/>
          <p:nvPr/>
        </p:nvSpPr>
        <p:spPr>
          <a:xfrm>
            <a:off x="1759148" y="942922"/>
            <a:ext cx="2902200" cy="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Helvetica Neue"/>
              <a:buNone/>
            </a:pPr>
            <a:r>
              <a:rPr lang="en-US" sz="1100" b="0" i="0" u="none" strike="noStrike" cap="non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CRADA Collaborators &amp; any Third-Party Partners work together to identify datasets of interest &amp; develop business cases</a:t>
            </a:r>
            <a:endParaRPr/>
          </a:p>
        </p:txBody>
      </p:sp>
      <p:sp>
        <p:nvSpPr>
          <p:cNvPr id="1082" name="Shape 1082"/>
          <p:cNvSpPr/>
          <p:nvPr/>
        </p:nvSpPr>
        <p:spPr>
          <a:xfrm>
            <a:off x="1759148" y="722085"/>
            <a:ext cx="2902200" cy="2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83C9"/>
              </a:buClr>
              <a:buFont typeface="Helvetica Neue"/>
              <a:buNone/>
            </a:pPr>
            <a:r>
              <a:rPr lang="en-US" sz="1600" b="1" i="0" u="none" strike="noStrike" cap="none">
                <a:solidFill>
                  <a:srgbClr val="3483C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Business Discovery</a:t>
            </a:r>
            <a:endParaRPr/>
          </a:p>
        </p:txBody>
      </p:sp>
      <p:sp>
        <p:nvSpPr>
          <p:cNvPr id="1083" name="Shape 1083"/>
          <p:cNvSpPr/>
          <p:nvPr/>
        </p:nvSpPr>
        <p:spPr>
          <a:xfrm>
            <a:off x="894782" y="1591568"/>
            <a:ext cx="714300" cy="535800"/>
          </a:xfrm>
          <a:prstGeom prst="ellipse">
            <a:avLst/>
          </a:prstGeom>
          <a:solidFill>
            <a:srgbClr val="7FBAD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02</a:t>
            </a:r>
            <a:endParaRPr/>
          </a:p>
        </p:txBody>
      </p:sp>
      <p:sp>
        <p:nvSpPr>
          <p:cNvPr id="1084" name="Shape 1084"/>
          <p:cNvSpPr/>
          <p:nvPr/>
        </p:nvSpPr>
        <p:spPr>
          <a:xfrm>
            <a:off x="1759148" y="1811792"/>
            <a:ext cx="25092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Helvetica Neue"/>
              <a:buNone/>
            </a:pPr>
            <a:r>
              <a:rPr lang="en-US" sz="1100" b="0" i="0" u="none" strike="noStrike" cap="non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Develop a strategy for data delivery from NOAA to BDP Collaborators</a:t>
            </a:r>
            <a:endParaRPr/>
          </a:p>
        </p:txBody>
      </p:sp>
      <p:sp>
        <p:nvSpPr>
          <p:cNvPr id="1085" name="Shape 1085"/>
          <p:cNvSpPr/>
          <p:nvPr/>
        </p:nvSpPr>
        <p:spPr>
          <a:xfrm>
            <a:off x="1759148" y="1591568"/>
            <a:ext cx="2976600" cy="2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83C9"/>
              </a:buClr>
              <a:buFont typeface="Helvetica Neue"/>
              <a:buNone/>
            </a:pPr>
            <a:r>
              <a:rPr lang="en-US" sz="1600" b="1" i="0" u="none" strike="noStrike" cap="none">
                <a:solidFill>
                  <a:srgbClr val="3483C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Initial Technical Discussion</a:t>
            </a:r>
            <a:endParaRPr/>
          </a:p>
        </p:txBody>
      </p:sp>
      <p:sp>
        <p:nvSpPr>
          <p:cNvPr id="1086" name="Shape 1086"/>
          <p:cNvSpPr/>
          <p:nvPr/>
        </p:nvSpPr>
        <p:spPr>
          <a:xfrm>
            <a:off x="894782" y="2408634"/>
            <a:ext cx="714300" cy="535800"/>
          </a:xfrm>
          <a:prstGeom prst="ellipse">
            <a:avLst/>
          </a:prstGeom>
          <a:solidFill>
            <a:srgbClr val="4098C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03</a:t>
            </a:r>
            <a:endParaRPr/>
          </a:p>
        </p:txBody>
      </p:sp>
      <p:sp>
        <p:nvSpPr>
          <p:cNvPr id="1087" name="Shape 1087"/>
          <p:cNvSpPr/>
          <p:nvPr/>
        </p:nvSpPr>
        <p:spPr>
          <a:xfrm>
            <a:off x="1759148" y="2628859"/>
            <a:ext cx="26346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Helvetica Neue"/>
              <a:buNone/>
            </a:pPr>
            <a:r>
              <a:rPr lang="en-US" sz="1100" b="0" i="0" u="none" strike="noStrike" cap="non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Engage NOAA SMEs, BDP Collaborators for technical interchanges</a:t>
            </a:r>
            <a:endParaRPr/>
          </a:p>
        </p:txBody>
      </p:sp>
      <p:sp>
        <p:nvSpPr>
          <p:cNvPr id="1088" name="Shape 1088"/>
          <p:cNvSpPr/>
          <p:nvPr/>
        </p:nvSpPr>
        <p:spPr>
          <a:xfrm>
            <a:off x="1759148" y="2408634"/>
            <a:ext cx="2675400" cy="2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83C9"/>
              </a:buClr>
              <a:buFont typeface="Helvetica Neue"/>
              <a:buNone/>
            </a:pPr>
            <a:r>
              <a:rPr lang="en-US" sz="1600" b="1" i="0" u="none" strike="noStrike" cap="none">
                <a:solidFill>
                  <a:srgbClr val="3483C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In-Depth Data Discussions</a:t>
            </a:r>
            <a:endParaRPr/>
          </a:p>
        </p:txBody>
      </p:sp>
      <p:sp>
        <p:nvSpPr>
          <p:cNvPr id="1089" name="Shape 1089"/>
          <p:cNvSpPr/>
          <p:nvPr/>
        </p:nvSpPr>
        <p:spPr>
          <a:xfrm>
            <a:off x="894782" y="3225700"/>
            <a:ext cx="714300" cy="535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04</a:t>
            </a:r>
            <a:endParaRPr/>
          </a:p>
        </p:txBody>
      </p:sp>
      <p:sp>
        <p:nvSpPr>
          <p:cNvPr id="1090" name="Shape 1090"/>
          <p:cNvSpPr/>
          <p:nvPr/>
        </p:nvSpPr>
        <p:spPr>
          <a:xfrm>
            <a:off x="1759148" y="3331625"/>
            <a:ext cx="3152400" cy="8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Helvetica Neue"/>
              <a:buNone/>
            </a:pPr>
            <a:r>
              <a:rPr lang="en-US" sz="1100" b="0" i="0" u="none" strike="noStrike" cap="none" dirty="0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Collaborators and their Partners create services</a:t>
            </a:r>
            <a:endParaRPr dirty="0"/>
          </a:p>
          <a:p>
            <a:pPr marL="215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100"/>
              <a:buFont typeface="Helvetica Neue"/>
              <a:buChar char="✦"/>
            </a:pPr>
            <a:r>
              <a:rPr lang="en-US" sz="1100" b="0" i="0" u="none" strike="noStrike" cap="none" dirty="0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Develop markets &amp; financial opportunities based on NOAA data</a:t>
            </a:r>
            <a:endParaRPr dirty="0"/>
          </a:p>
          <a:p>
            <a:pPr marL="215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100"/>
              <a:buFont typeface="Helvetica Neue"/>
              <a:buChar char="✦"/>
            </a:pPr>
            <a:r>
              <a:rPr lang="en-US" sz="1100" b="0" i="0" u="none" strike="noStrike" cap="none" dirty="0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Generate revenue and profits</a:t>
            </a:r>
            <a:endParaRPr dirty="0"/>
          </a:p>
        </p:txBody>
      </p:sp>
      <p:sp>
        <p:nvSpPr>
          <p:cNvPr id="1091" name="Shape 1091"/>
          <p:cNvSpPr/>
          <p:nvPr/>
        </p:nvSpPr>
        <p:spPr>
          <a:xfrm>
            <a:off x="1759148" y="3130450"/>
            <a:ext cx="3654900" cy="2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83C9"/>
              </a:buClr>
              <a:buFont typeface="Helvetica Neue"/>
              <a:buNone/>
            </a:pPr>
            <a:r>
              <a:rPr lang="en-US" sz="1600" b="1" i="0" u="none" strike="noStrike" cap="none">
                <a:solidFill>
                  <a:srgbClr val="3483C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Product Development</a:t>
            </a:r>
            <a:endParaRPr/>
          </a:p>
        </p:txBody>
      </p:sp>
      <p:sp>
        <p:nvSpPr>
          <p:cNvPr id="1092" name="Shape 1092"/>
          <p:cNvSpPr/>
          <p:nvPr/>
        </p:nvSpPr>
        <p:spPr>
          <a:xfrm>
            <a:off x="894782" y="4042767"/>
            <a:ext cx="714300" cy="535800"/>
          </a:xfrm>
          <a:prstGeom prst="ellipse">
            <a:avLst/>
          </a:prstGeom>
          <a:solidFill>
            <a:srgbClr val="015F9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FFFF"/>
              </a:buClr>
              <a:buFont typeface="Helvetica Neue"/>
              <a:buNone/>
            </a:pPr>
            <a:r>
              <a:rPr lang="en-US" sz="2400" b="0" i="0" u="none" strike="noStrike" cap="none">
                <a:solidFill>
                  <a:srgbClr val="FC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05</a:t>
            </a:r>
            <a:endParaRPr/>
          </a:p>
        </p:txBody>
      </p:sp>
      <p:sp>
        <p:nvSpPr>
          <p:cNvPr id="1093" name="Shape 1093"/>
          <p:cNvSpPr/>
          <p:nvPr/>
        </p:nvSpPr>
        <p:spPr>
          <a:xfrm>
            <a:off x="1759148" y="4262992"/>
            <a:ext cx="3152400" cy="8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Helvetica Neue"/>
              <a:buNone/>
            </a:pPr>
            <a:r>
              <a:rPr lang="en-US" sz="1100" b="0" i="0" u="none" strike="noStrike" cap="none" dirty="0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NOAA continues all of it’s existing data services</a:t>
            </a:r>
            <a:endParaRPr dirty="0"/>
          </a:p>
          <a:p>
            <a:pPr marL="110289" marR="0" lvl="0" indent="-1102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100"/>
              <a:buFont typeface="Helvetica Neue"/>
              <a:buChar char="•"/>
            </a:pPr>
            <a:r>
              <a:rPr lang="en-US" sz="1100" b="0" i="0" u="none" strike="noStrike" cap="none" dirty="0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 interruption of existing services to customers, but new options</a:t>
            </a:r>
            <a:endParaRPr dirty="0"/>
          </a:p>
          <a:p>
            <a:pPr marL="110289" marR="0" lvl="0" indent="-1102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100"/>
              <a:buFont typeface="Helvetica Neue"/>
              <a:buChar char="•"/>
            </a:pPr>
            <a:r>
              <a:rPr lang="en-US" sz="1100" b="0" i="0" u="none" strike="noStrike" cap="none" dirty="0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BDP activities are an augmentation of existing services</a:t>
            </a:r>
            <a:endParaRPr dirty="0"/>
          </a:p>
        </p:txBody>
      </p:sp>
      <p:sp>
        <p:nvSpPr>
          <p:cNvPr id="1094" name="Shape 1094"/>
          <p:cNvSpPr/>
          <p:nvPr/>
        </p:nvSpPr>
        <p:spPr>
          <a:xfrm>
            <a:off x="1759148" y="4042767"/>
            <a:ext cx="2969100" cy="2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83C9"/>
              </a:buClr>
              <a:buFont typeface="Helvetica Neue"/>
              <a:buNone/>
            </a:pPr>
            <a:r>
              <a:rPr lang="en-US" sz="1600" b="1" i="0" u="none" strike="noStrike" cap="none">
                <a:solidFill>
                  <a:srgbClr val="3483C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Augmented NOAA Services</a:t>
            </a:r>
            <a:endParaRPr/>
          </a:p>
        </p:txBody>
      </p:sp>
      <p:grpSp>
        <p:nvGrpSpPr>
          <p:cNvPr id="1095" name="Shape 1095"/>
          <p:cNvGrpSpPr/>
          <p:nvPr/>
        </p:nvGrpSpPr>
        <p:grpSpPr>
          <a:xfrm>
            <a:off x="4811508" y="3691700"/>
            <a:ext cx="4332556" cy="1632774"/>
            <a:chOff x="139" y="0"/>
            <a:chExt cx="4332556" cy="2177032"/>
          </a:xfrm>
        </p:grpSpPr>
        <p:sp>
          <p:nvSpPr>
            <p:cNvPr id="1096" name="Shape 1096"/>
            <p:cNvSpPr/>
            <p:nvPr/>
          </p:nvSpPr>
          <p:spPr>
            <a:xfrm flipH="1">
              <a:off x="139" y="0"/>
              <a:ext cx="4091400" cy="1730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939" y="4840"/>
                  </a:moveTo>
                  <a:cubicBezTo>
                    <a:pt x="118219" y="5388"/>
                    <a:pt x="118482" y="5998"/>
                    <a:pt x="118723" y="6675"/>
                  </a:cubicBezTo>
                  <a:cubicBezTo>
                    <a:pt x="120935" y="12898"/>
                    <a:pt x="120167" y="22237"/>
                    <a:pt x="117239" y="26344"/>
                  </a:cubicBezTo>
                  <a:cubicBezTo>
                    <a:pt x="115873" y="24621"/>
                    <a:pt x="114322" y="23899"/>
                    <a:pt x="112799" y="24223"/>
                  </a:cubicBezTo>
                  <a:cubicBezTo>
                    <a:pt x="111277" y="24548"/>
                    <a:pt x="109782" y="25924"/>
                    <a:pt x="108522" y="28398"/>
                  </a:cubicBezTo>
                  <a:lnTo>
                    <a:pt x="97610" y="49762"/>
                  </a:lnTo>
                  <a:cubicBezTo>
                    <a:pt x="97610" y="49757"/>
                    <a:pt x="97610" y="49751"/>
                    <a:pt x="97610" y="49745"/>
                  </a:cubicBezTo>
                  <a:cubicBezTo>
                    <a:pt x="97610" y="49740"/>
                    <a:pt x="97615" y="49729"/>
                    <a:pt x="97615" y="49723"/>
                  </a:cubicBezTo>
                  <a:lnTo>
                    <a:pt x="97016" y="50881"/>
                  </a:lnTo>
                  <a:cubicBezTo>
                    <a:pt x="96977" y="46959"/>
                    <a:pt x="96389" y="43170"/>
                    <a:pt x="95325" y="40160"/>
                  </a:cubicBezTo>
                  <a:cubicBezTo>
                    <a:pt x="95017" y="39281"/>
                    <a:pt x="94665" y="38481"/>
                    <a:pt x="94290" y="37765"/>
                  </a:cubicBezTo>
                  <a:lnTo>
                    <a:pt x="111053" y="4996"/>
                  </a:lnTo>
                  <a:cubicBezTo>
                    <a:pt x="111332" y="4437"/>
                    <a:pt x="111640" y="3950"/>
                    <a:pt x="111965" y="3547"/>
                  </a:cubicBezTo>
                  <a:cubicBezTo>
                    <a:pt x="113550" y="1561"/>
                    <a:pt x="115448" y="1550"/>
                    <a:pt x="117043" y="3480"/>
                  </a:cubicBezTo>
                  <a:cubicBezTo>
                    <a:pt x="117362" y="3861"/>
                    <a:pt x="117659" y="4297"/>
                    <a:pt x="117939" y="4840"/>
                  </a:cubicBezTo>
                  <a:close/>
                  <a:moveTo>
                    <a:pt x="106109" y="3262"/>
                  </a:moveTo>
                  <a:cubicBezTo>
                    <a:pt x="106389" y="3799"/>
                    <a:pt x="106657" y="4415"/>
                    <a:pt x="106893" y="5097"/>
                  </a:cubicBezTo>
                  <a:cubicBezTo>
                    <a:pt x="106937" y="5220"/>
                    <a:pt x="106977" y="5338"/>
                    <a:pt x="107016" y="5461"/>
                  </a:cubicBezTo>
                  <a:lnTo>
                    <a:pt x="92106" y="34654"/>
                  </a:lnTo>
                  <a:cubicBezTo>
                    <a:pt x="91720" y="34335"/>
                    <a:pt x="91322" y="34094"/>
                    <a:pt x="90919" y="33932"/>
                  </a:cubicBezTo>
                  <a:cubicBezTo>
                    <a:pt x="90510" y="33770"/>
                    <a:pt x="90096" y="33686"/>
                    <a:pt x="89687" y="33686"/>
                  </a:cubicBezTo>
                  <a:lnTo>
                    <a:pt x="83736" y="33708"/>
                  </a:lnTo>
                  <a:lnTo>
                    <a:pt x="99217" y="3407"/>
                  </a:lnTo>
                  <a:cubicBezTo>
                    <a:pt x="100952" y="11"/>
                    <a:pt x="103326" y="-436"/>
                    <a:pt x="105213" y="1880"/>
                  </a:cubicBezTo>
                  <a:cubicBezTo>
                    <a:pt x="105526" y="2260"/>
                    <a:pt x="105823" y="2725"/>
                    <a:pt x="106109" y="3262"/>
                  </a:cubicBezTo>
                  <a:close/>
                  <a:moveTo>
                    <a:pt x="117374" y="35208"/>
                  </a:moveTo>
                  <a:cubicBezTo>
                    <a:pt x="119288" y="40675"/>
                    <a:pt x="118975" y="48766"/>
                    <a:pt x="116668" y="53315"/>
                  </a:cubicBezTo>
                  <a:lnTo>
                    <a:pt x="98052" y="89766"/>
                  </a:lnTo>
                  <a:cubicBezTo>
                    <a:pt x="96876" y="92071"/>
                    <a:pt x="94805" y="93101"/>
                    <a:pt x="93030" y="93554"/>
                  </a:cubicBezTo>
                  <a:cubicBezTo>
                    <a:pt x="91249" y="94007"/>
                    <a:pt x="89771" y="93890"/>
                    <a:pt x="89771" y="93890"/>
                  </a:cubicBezTo>
                  <a:lnTo>
                    <a:pt x="61833" y="93940"/>
                  </a:lnTo>
                  <a:cubicBezTo>
                    <a:pt x="61648" y="93940"/>
                    <a:pt x="61464" y="93918"/>
                    <a:pt x="61284" y="93879"/>
                  </a:cubicBezTo>
                  <a:cubicBezTo>
                    <a:pt x="61105" y="93834"/>
                    <a:pt x="60926" y="93772"/>
                    <a:pt x="60753" y="93694"/>
                  </a:cubicBezTo>
                  <a:cubicBezTo>
                    <a:pt x="59347" y="93269"/>
                    <a:pt x="56783" y="92508"/>
                    <a:pt x="53608" y="90085"/>
                  </a:cubicBezTo>
                  <a:cubicBezTo>
                    <a:pt x="50434" y="87662"/>
                    <a:pt x="46649" y="83588"/>
                    <a:pt x="42797" y="76538"/>
                  </a:cubicBezTo>
                  <a:lnTo>
                    <a:pt x="20878" y="119999"/>
                  </a:lnTo>
                  <a:lnTo>
                    <a:pt x="0" y="84142"/>
                  </a:lnTo>
                  <a:cubicBezTo>
                    <a:pt x="8823" y="66510"/>
                    <a:pt x="17753" y="49186"/>
                    <a:pt x="26745" y="32046"/>
                  </a:cubicBezTo>
                  <a:cubicBezTo>
                    <a:pt x="29623" y="26557"/>
                    <a:pt x="31779" y="22410"/>
                    <a:pt x="35115" y="18605"/>
                  </a:cubicBezTo>
                  <a:cubicBezTo>
                    <a:pt x="43195" y="9395"/>
                    <a:pt x="51430" y="15158"/>
                    <a:pt x="65030" y="38425"/>
                  </a:cubicBezTo>
                  <a:lnTo>
                    <a:pt x="89643" y="38369"/>
                  </a:lnTo>
                  <a:cubicBezTo>
                    <a:pt x="91333" y="38369"/>
                    <a:pt x="92851" y="40188"/>
                    <a:pt x="93853" y="43047"/>
                  </a:cubicBezTo>
                  <a:cubicBezTo>
                    <a:pt x="94637" y="45274"/>
                    <a:pt x="95113" y="48139"/>
                    <a:pt x="95113" y="51245"/>
                  </a:cubicBezTo>
                  <a:cubicBezTo>
                    <a:pt x="95118" y="54004"/>
                    <a:pt x="94749" y="56639"/>
                    <a:pt x="94082" y="58816"/>
                  </a:cubicBezTo>
                  <a:cubicBezTo>
                    <a:pt x="93646" y="60237"/>
                    <a:pt x="93086" y="61429"/>
                    <a:pt x="92448" y="62325"/>
                  </a:cubicBezTo>
                  <a:cubicBezTo>
                    <a:pt x="91608" y="63494"/>
                    <a:pt x="90650" y="64115"/>
                    <a:pt x="89676" y="64126"/>
                  </a:cubicBezTo>
                  <a:lnTo>
                    <a:pt x="62337" y="64322"/>
                  </a:lnTo>
                  <a:cubicBezTo>
                    <a:pt x="61749" y="64154"/>
                    <a:pt x="61240" y="65290"/>
                    <a:pt x="61279" y="66684"/>
                  </a:cubicBezTo>
                  <a:cubicBezTo>
                    <a:pt x="61312" y="67786"/>
                    <a:pt x="61693" y="68653"/>
                    <a:pt x="62158" y="68687"/>
                  </a:cubicBezTo>
                  <a:cubicBezTo>
                    <a:pt x="62427" y="68687"/>
                    <a:pt x="62695" y="68687"/>
                    <a:pt x="62970" y="68692"/>
                  </a:cubicBezTo>
                  <a:cubicBezTo>
                    <a:pt x="71872" y="68732"/>
                    <a:pt x="80780" y="68715"/>
                    <a:pt x="89687" y="68664"/>
                  </a:cubicBezTo>
                  <a:cubicBezTo>
                    <a:pt x="89911" y="68659"/>
                    <a:pt x="91793" y="68206"/>
                    <a:pt x="93584" y="65402"/>
                  </a:cubicBezTo>
                  <a:cubicBezTo>
                    <a:pt x="94945" y="63281"/>
                    <a:pt x="96736" y="58290"/>
                    <a:pt x="98018" y="55901"/>
                  </a:cubicBezTo>
                  <a:cubicBezTo>
                    <a:pt x="103556" y="45582"/>
                    <a:pt x="109703" y="33490"/>
                    <a:pt x="109703" y="33490"/>
                  </a:cubicBezTo>
                  <a:cubicBezTo>
                    <a:pt x="112021" y="28963"/>
                    <a:pt x="115453" y="29735"/>
                    <a:pt x="117374" y="35208"/>
                  </a:cubicBezTo>
                  <a:close/>
                  <a:moveTo>
                    <a:pt x="94150" y="2831"/>
                  </a:moveTo>
                  <a:cubicBezTo>
                    <a:pt x="94430" y="3368"/>
                    <a:pt x="94693" y="3984"/>
                    <a:pt x="94933" y="4666"/>
                  </a:cubicBezTo>
                  <a:cubicBezTo>
                    <a:pt x="94978" y="4789"/>
                    <a:pt x="95017" y="4913"/>
                    <a:pt x="95062" y="5041"/>
                  </a:cubicBezTo>
                  <a:lnTo>
                    <a:pt x="80332" y="33870"/>
                  </a:lnTo>
                  <a:cubicBezTo>
                    <a:pt x="80242" y="33859"/>
                    <a:pt x="78070" y="33786"/>
                    <a:pt x="75914" y="33714"/>
                  </a:cubicBezTo>
                  <a:cubicBezTo>
                    <a:pt x="73759" y="33641"/>
                    <a:pt x="71625" y="33574"/>
                    <a:pt x="71625" y="33574"/>
                  </a:cubicBezTo>
                  <a:lnTo>
                    <a:pt x="87257" y="2960"/>
                  </a:lnTo>
                  <a:cubicBezTo>
                    <a:pt x="88993" y="-436"/>
                    <a:pt x="91361" y="-867"/>
                    <a:pt x="93248" y="1443"/>
                  </a:cubicBezTo>
                  <a:cubicBezTo>
                    <a:pt x="93567" y="1829"/>
                    <a:pt x="93864" y="2294"/>
                    <a:pt x="94150" y="283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Font typeface="Helvetica Neue"/>
                <a:buNone/>
              </a:pPr>
              <a:endParaRPr sz="1400" b="0" i="0" u="none" strike="noStrike" cap="none">
                <a:solidFill>
                  <a:srgbClr val="4285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Shape 1097"/>
            <p:cNvSpPr/>
            <p:nvPr/>
          </p:nvSpPr>
          <p:spPr>
            <a:xfrm>
              <a:off x="2693195" y="462532"/>
              <a:ext cx="1639500" cy="1714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8133" y="0"/>
                  </a:moveTo>
                  <a:lnTo>
                    <a:pt x="0" y="66211"/>
                  </a:lnTo>
                  <a:lnTo>
                    <a:pt x="67038" y="120000"/>
                  </a:lnTo>
                  <a:lnTo>
                    <a:pt x="120000" y="120000"/>
                  </a:lnTo>
                  <a:lnTo>
                    <a:pt x="120000" y="49627"/>
                  </a:lnTo>
                  <a:lnTo>
                    <a:pt x="58133" y="0"/>
                  </a:lnTo>
                  <a:close/>
                </a:path>
              </a:pathLst>
            </a:custGeom>
            <a:solidFill>
              <a:srgbClr val="3197E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Font typeface="Helvetica Neue"/>
                <a:buNone/>
              </a:pPr>
              <a:endParaRPr sz="1400" b="0" i="0" u="none" strike="noStrike" cap="none">
                <a:solidFill>
                  <a:srgbClr val="4285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8" name="Shape 1098"/>
          <p:cNvSpPr/>
          <p:nvPr/>
        </p:nvSpPr>
        <p:spPr>
          <a:xfrm>
            <a:off x="5118043" y="850701"/>
            <a:ext cx="2509200" cy="129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7322" y="38966"/>
                </a:moveTo>
                <a:cubicBezTo>
                  <a:pt x="95716" y="17066"/>
                  <a:pt x="82983" y="0"/>
                  <a:pt x="67500" y="0"/>
                </a:cubicBezTo>
                <a:cubicBezTo>
                  <a:pt x="57572" y="0"/>
                  <a:pt x="48800" y="7044"/>
                  <a:pt x="43338" y="17850"/>
                </a:cubicBezTo>
                <a:cubicBezTo>
                  <a:pt x="41488" y="16961"/>
                  <a:pt x="39550" y="16361"/>
                  <a:pt x="37500" y="16361"/>
                </a:cubicBezTo>
                <a:cubicBezTo>
                  <a:pt x="27144" y="16361"/>
                  <a:pt x="18750" y="28572"/>
                  <a:pt x="18750" y="43638"/>
                </a:cubicBezTo>
                <a:cubicBezTo>
                  <a:pt x="18750" y="44172"/>
                  <a:pt x="18722" y="44672"/>
                  <a:pt x="18738" y="45200"/>
                </a:cubicBezTo>
                <a:cubicBezTo>
                  <a:pt x="7844" y="49844"/>
                  <a:pt x="0" y="64466"/>
                  <a:pt x="0" y="81816"/>
                </a:cubicBezTo>
                <a:cubicBezTo>
                  <a:pt x="0" y="102905"/>
                  <a:pt x="11750" y="120000"/>
                  <a:pt x="26250" y="120000"/>
                </a:cubicBezTo>
                <a:cubicBezTo>
                  <a:pt x="41750" y="120000"/>
                  <a:pt x="93750" y="119861"/>
                  <a:pt x="93750" y="119861"/>
                </a:cubicBezTo>
                <a:cubicBezTo>
                  <a:pt x="108405" y="118455"/>
                  <a:pt x="120000" y="100766"/>
                  <a:pt x="120000" y="79088"/>
                </a:cubicBezTo>
                <a:cubicBezTo>
                  <a:pt x="120000" y="59211"/>
                  <a:pt x="110244" y="42655"/>
                  <a:pt x="97322" y="38966"/>
                </a:cubicBezTo>
                <a:close/>
              </a:path>
            </a:pathLst>
          </a:custGeom>
          <a:solidFill>
            <a:srgbClr val="3197E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1400" b="0" i="0" u="none" strike="noStrike" cap="none">
              <a:solidFill>
                <a:srgbClr val="4285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Shape 1099"/>
          <p:cNvSpPr/>
          <p:nvPr/>
        </p:nvSpPr>
        <p:spPr>
          <a:xfrm>
            <a:off x="5479641" y="1406574"/>
            <a:ext cx="1785900" cy="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-US" sz="3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BDP</a:t>
            </a:r>
            <a:endParaRPr/>
          </a:p>
        </p:txBody>
      </p:sp>
      <p:sp>
        <p:nvSpPr>
          <p:cNvPr id="1100" name="Shape 1100"/>
          <p:cNvSpPr/>
          <p:nvPr/>
        </p:nvSpPr>
        <p:spPr>
          <a:xfrm>
            <a:off x="236825" y="38100"/>
            <a:ext cx="86868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5F97"/>
              </a:buClr>
              <a:buFont typeface="Helvetica Neue"/>
              <a:buNone/>
            </a:pPr>
            <a:r>
              <a:rPr lang="en-US" sz="4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Big Data Project Methodology</a:t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1101" name="Shape 1101"/>
          <p:cNvGrpSpPr/>
          <p:nvPr/>
        </p:nvGrpSpPr>
        <p:grpSpPr>
          <a:xfrm>
            <a:off x="4924894" y="2248925"/>
            <a:ext cx="2895301" cy="1540680"/>
            <a:chOff x="0" y="0"/>
            <a:chExt cx="2895301" cy="2054240"/>
          </a:xfrm>
        </p:grpSpPr>
        <p:grpSp>
          <p:nvGrpSpPr>
            <p:cNvPr id="1102" name="Shape 1102"/>
            <p:cNvGrpSpPr/>
            <p:nvPr/>
          </p:nvGrpSpPr>
          <p:grpSpPr>
            <a:xfrm>
              <a:off x="261763" y="0"/>
              <a:ext cx="2633538" cy="2054240"/>
              <a:chOff x="0" y="0"/>
              <a:chExt cx="2633538" cy="2054240"/>
            </a:xfrm>
          </p:grpSpPr>
          <p:grpSp>
            <p:nvGrpSpPr>
              <p:cNvPr id="1103" name="Shape 1103"/>
              <p:cNvGrpSpPr/>
              <p:nvPr/>
            </p:nvGrpSpPr>
            <p:grpSpPr>
              <a:xfrm>
                <a:off x="17859" y="0"/>
                <a:ext cx="623400" cy="623400"/>
                <a:chOff x="0" y="0"/>
                <a:chExt cx="623400" cy="623400"/>
              </a:xfrm>
            </p:grpSpPr>
            <p:sp>
              <p:nvSpPr>
                <p:cNvPr id="1104" name="Shape 1104"/>
                <p:cNvSpPr/>
                <p:nvPr/>
              </p:nvSpPr>
              <p:spPr>
                <a:xfrm>
                  <a:off x="0" y="0"/>
                  <a:ext cx="623400" cy="623400"/>
                </a:xfrm>
                <a:prstGeom prst="ellipse">
                  <a:avLst/>
                </a:prstGeom>
                <a:solidFill>
                  <a:srgbClr val="3197E0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33"/>
                    </a:buClr>
                    <a:buFont typeface="Helvetica Neue"/>
                    <a:buNone/>
                  </a:pPr>
                  <a:endParaRPr sz="1400" b="0" i="0" u="none" strike="noStrike" cap="none">
                    <a:solidFill>
                      <a:srgbClr val="4285F4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5" name="Shape 1105"/>
                <p:cNvSpPr/>
                <p:nvPr/>
              </p:nvSpPr>
              <p:spPr>
                <a:xfrm>
                  <a:off x="173686" y="209227"/>
                  <a:ext cx="276000" cy="2049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11583" y="47400"/>
                      </a:moveTo>
                      <a:lnTo>
                        <a:pt x="98877" y="47400"/>
                      </a:lnTo>
                      <a:lnTo>
                        <a:pt x="98877" y="70422"/>
                      </a:lnTo>
                      <a:cubicBezTo>
                        <a:pt x="98877" y="81727"/>
                        <a:pt x="92238" y="90961"/>
                        <a:pt x="83772" y="90961"/>
                      </a:cubicBezTo>
                      <a:lnTo>
                        <a:pt x="50877" y="90961"/>
                      </a:lnTo>
                      <a:lnTo>
                        <a:pt x="50877" y="98944"/>
                      </a:lnTo>
                      <a:cubicBezTo>
                        <a:pt x="50877" y="105150"/>
                        <a:pt x="54650" y="110177"/>
                        <a:pt x="59294" y="110177"/>
                      </a:cubicBezTo>
                      <a:lnTo>
                        <a:pt x="92933" y="110177"/>
                      </a:lnTo>
                      <a:lnTo>
                        <a:pt x="106561" y="120000"/>
                      </a:lnTo>
                      <a:lnTo>
                        <a:pt x="106561" y="110177"/>
                      </a:lnTo>
                      <a:lnTo>
                        <a:pt x="111583" y="110177"/>
                      </a:lnTo>
                      <a:cubicBezTo>
                        <a:pt x="116233" y="110177"/>
                        <a:pt x="120000" y="105150"/>
                        <a:pt x="120000" y="98944"/>
                      </a:cubicBezTo>
                      <a:lnTo>
                        <a:pt x="120000" y="58633"/>
                      </a:lnTo>
                      <a:cubicBezTo>
                        <a:pt x="120000" y="52433"/>
                        <a:pt x="116233" y="47400"/>
                        <a:pt x="111583" y="47400"/>
                      </a:cubicBezTo>
                      <a:close/>
                      <a:moveTo>
                        <a:pt x="38400" y="85833"/>
                      </a:moveTo>
                      <a:lnTo>
                        <a:pt x="37161" y="85833"/>
                      </a:lnTo>
                      <a:lnTo>
                        <a:pt x="14400" y="102066"/>
                      </a:lnTo>
                      <a:lnTo>
                        <a:pt x="14400" y="85833"/>
                      </a:lnTo>
                      <a:lnTo>
                        <a:pt x="11522" y="85833"/>
                      </a:lnTo>
                      <a:cubicBezTo>
                        <a:pt x="5155" y="85833"/>
                        <a:pt x="0" y="78950"/>
                        <a:pt x="0" y="70461"/>
                      </a:cubicBezTo>
                      <a:lnTo>
                        <a:pt x="0" y="15372"/>
                      </a:lnTo>
                      <a:cubicBezTo>
                        <a:pt x="0" y="6883"/>
                        <a:pt x="5155" y="0"/>
                        <a:pt x="11522" y="0"/>
                      </a:cubicBezTo>
                      <a:lnTo>
                        <a:pt x="83522" y="0"/>
                      </a:lnTo>
                      <a:cubicBezTo>
                        <a:pt x="89883" y="0"/>
                        <a:pt x="95038" y="6883"/>
                        <a:pt x="95038" y="15372"/>
                      </a:cubicBezTo>
                      <a:lnTo>
                        <a:pt x="95038" y="24338"/>
                      </a:lnTo>
                      <a:lnTo>
                        <a:pt x="95038" y="47400"/>
                      </a:lnTo>
                      <a:lnTo>
                        <a:pt x="95038" y="70422"/>
                      </a:lnTo>
                      <a:cubicBezTo>
                        <a:pt x="95038" y="78916"/>
                        <a:pt x="90133" y="85833"/>
                        <a:pt x="83772" y="85833"/>
                      </a:cubicBezTo>
                      <a:lnTo>
                        <a:pt x="50877" y="85833"/>
                      </a:lnTo>
                      <a:cubicBezTo>
                        <a:pt x="50877" y="85833"/>
                        <a:pt x="38400" y="85833"/>
                        <a:pt x="38400" y="8583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33"/>
                    </a:buClr>
                    <a:buFont typeface="Helvetica Neue"/>
                    <a:buNone/>
                  </a:pPr>
                  <a:endParaRPr sz="1400" b="0" i="0" u="none" strike="noStrike" cap="none">
                    <a:solidFill>
                      <a:srgbClr val="4285F4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06" name="Shape 1106"/>
              <p:cNvGrpSpPr/>
              <p:nvPr/>
            </p:nvGrpSpPr>
            <p:grpSpPr>
              <a:xfrm>
                <a:off x="1341480" y="0"/>
                <a:ext cx="801900" cy="801900"/>
                <a:chOff x="0" y="0"/>
                <a:chExt cx="801900" cy="801900"/>
              </a:xfrm>
            </p:grpSpPr>
            <p:sp>
              <p:nvSpPr>
                <p:cNvPr id="1107" name="Shape 1107"/>
                <p:cNvSpPr/>
                <p:nvPr/>
              </p:nvSpPr>
              <p:spPr>
                <a:xfrm>
                  <a:off x="0" y="0"/>
                  <a:ext cx="801900" cy="801900"/>
                </a:xfrm>
                <a:prstGeom prst="ellipse">
                  <a:avLst/>
                </a:prstGeom>
                <a:solidFill>
                  <a:srgbClr val="B9B9B9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33"/>
                    </a:buClr>
                    <a:buFont typeface="Helvetica Neue"/>
                    <a:buNone/>
                  </a:pPr>
                  <a:endParaRPr sz="1400" b="0" i="0" u="none" strike="noStrike" cap="none">
                    <a:solidFill>
                      <a:srgbClr val="4285F4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8" name="Shape 1108"/>
                <p:cNvSpPr/>
                <p:nvPr/>
              </p:nvSpPr>
              <p:spPr>
                <a:xfrm>
                  <a:off x="247094" y="197787"/>
                  <a:ext cx="307800" cy="406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94336" y="7022"/>
                      </a:moveTo>
                      <a:cubicBezTo>
                        <a:pt x="91970" y="5988"/>
                        <a:pt x="88940" y="6605"/>
                        <a:pt x="87574" y="8394"/>
                      </a:cubicBezTo>
                      <a:lnTo>
                        <a:pt x="80262" y="17977"/>
                      </a:lnTo>
                      <a:cubicBezTo>
                        <a:pt x="83561" y="18983"/>
                        <a:pt x="86450" y="20200"/>
                        <a:pt x="88979" y="21522"/>
                      </a:cubicBezTo>
                      <a:lnTo>
                        <a:pt x="96146" y="12138"/>
                      </a:lnTo>
                      <a:cubicBezTo>
                        <a:pt x="97511" y="10350"/>
                        <a:pt x="96702" y="8061"/>
                        <a:pt x="94336" y="7022"/>
                      </a:cubicBezTo>
                      <a:close/>
                      <a:moveTo>
                        <a:pt x="119342" y="26050"/>
                      </a:moveTo>
                      <a:cubicBezTo>
                        <a:pt x="117965" y="24255"/>
                        <a:pt x="114941" y="23644"/>
                        <a:pt x="112569" y="24677"/>
                      </a:cubicBezTo>
                      <a:lnTo>
                        <a:pt x="100277" y="30044"/>
                      </a:lnTo>
                      <a:cubicBezTo>
                        <a:pt x="102311" y="32216"/>
                        <a:pt x="103908" y="34427"/>
                        <a:pt x="105167" y="36561"/>
                      </a:cubicBezTo>
                      <a:lnTo>
                        <a:pt x="117521" y="31166"/>
                      </a:lnTo>
                      <a:cubicBezTo>
                        <a:pt x="119893" y="30127"/>
                        <a:pt x="120702" y="27844"/>
                        <a:pt x="119342" y="26050"/>
                      </a:cubicBezTo>
                      <a:close/>
                      <a:moveTo>
                        <a:pt x="7430" y="24405"/>
                      </a:moveTo>
                      <a:cubicBezTo>
                        <a:pt x="5058" y="23372"/>
                        <a:pt x="2034" y="23983"/>
                        <a:pt x="663" y="25777"/>
                      </a:cubicBezTo>
                      <a:cubicBezTo>
                        <a:pt x="-702" y="27572"/>
                        <a:pt x="106" y="29861"/>
                        <a:pt x="2478" y="30894"/>
                      </a:cubicBezTo>
                      <a:lnTo>
                        <a:pt x="14799" y="36277"/>
                      </a:lnTo>
                      <a:cubicBezTo>
                        <a:pt x="16080" y="34144"/>
                        <a:pt x="17699" y="31950"/>
                        <a:pt x="19750" y="29788"/>
                      </a:cubicBezTo>
                      <a:cubicBezTo>
                        <a:pt x="19750" y="29788"/>
                        <a:pt x="7430" y="24405"/>
                        <a:pt x="7430" y="24405"/>
                      </a:cubicBezTo>
                      <a:close/>
                      <a:moveTo>
                        <a:pt x="32582" y="8238"/>
                      </a:moveTo>
                      <a:cubicBezTo>
                        <a:pt x="31211" y="6444"/>
                        <a:pt x="28187" y="5833"/>
                        <a:pt x="25815" y="6866"/>
                      </a:cubicBezTo>
                      <a:cubicBezTo>
                        <a:pt x="23454" y="7900"/>
                        <a:pt x="22645" y="10188"/>
                        <a:pt x="24011" y="11983"/>
                      </a:cubicBezTo>
                      <a:lnTo>
                        <a:pt x="31160" y="21350"/>
                      </a:lnTo>
                      <a:cubicBezTo>
                        <a:pt x="33706" y="20038"/>
                        <a:pt x="36612" y="18844"/>
                        <a:pt x="39923" y="17861"/>
                      </a:cubicBezTo>
                      <a:cubicBezTo>
                        <a:pt x="39923" y="17861"/>
                        <a:pt x="32582" y="8238"/>
                        <a:pt x="32582" y="8238"/>
                      </a:cubicBezTo>
                      <a:close/>
                      <a:moveTo>
                        <a:pt x="60101" y="0"/>
                      </a:moveTo>
                      <a:cubicBezTo>
                        <a:pt x="57375" y="0"/>
                        <a:pt x="55155" y="1677"/>
                        <a:pt x="55155" y="3744"/>
                      </a:cubicBezTo>
                      <a:lnTo>
                        <a:pt x="55155" y="15294"/>
                      </a:lnTo>
                      <a:cubicBezTo>
                        <a:pt x="56352" y="15222"/>
                        <a:pt x="63782" y="15244"/>
                        <a:pt x="65052" y="15322"/>
                      </a:cubicBezTo>
                      <a:lnTo>
                        <a:pt x="65052" y="3744"/>
                      </a:lnTo>
                      <a:cubicBezTo>
                        <a:pt x="65052" y="1677"/>
                        <a:pt x="62838" y="0"/>
                        <a:pt x="60101" y="0"/>
                      </a:cubicBezTo>
                      <a:close/>
                      <a:moveTo>
                        <a:pt x="103576" y="50377"/>
                      </a:moveTo>
                      <a:cubicBezTo>
                        <a:pt x="102452" y="39394"/>
                        <a:pt x="92307" y="19844"/>
                        <a:pt x="59926" y="19844"/>
                      </a:cubicBezTo>
                      <a:cubicBezTo>
                        <a:pt x="59921" y="19844"/>
                        <a:pt x="59915" y="19844"/>
                        <a:pt x="59910" y="19844"/>
                      </a:cubicBezTo>
                      <a:cubicBezTo>
                        <a:pt x="59904" y="19844"/>
                        <a:pt x="59904" y="19844"/>
                        <a:pt x="59898" y="19844"/>
                      </a:cubicBezTo>
                      <a:cubicBezTo>
                        <a:pt x="59893" y="19844"/>
                        <a:pt x="59887" y="19844"/>
                        <a:pt x="59887" y="19844"/>
                      </a:cubicBezTo>
                      <a:cubicBezTo>
                        <a:pt x="59881" y="19844"/>
                        <a:pt x="59876" y="19844"/>
                        <a:pt x="59870" y="19844"/>
                      </a:cubicBezTo>
                      <a:cubicBezTo>
                        <a:pt x="27484" y="19844"/>
                        <a:pt x="17345" y="39394"/>
                        <a:pt x="16221" y="50377"/>
                      </a:cubicBezTo>
                      <a:cubicBezTo>
                        <a:pt x="15259" y="60288"/>
                        <a:pt x="24320" y="69522"/>
                        <a:pt x="25348" y="70972"/>
                      </a:cubicBezTo>
                      <a:cubicBezTo>
                        <a:pt x="27035" y="73338"/>
                        <a:pt x="37629" y="82361"/>
                        <a:pt x="38006" y="87816"/>
                      </a:cubicBezTo>
                      <a:cubicBezTo>
                        <a:pt x="38529" y="95327"/>
                        <a:pt x="39737" y="95527"/>
                        <a:pt x="44571" y="96416"/>
                      </a:cubicBezTo>
                      <a:cubicBezTo>
                        <a:pt x="49500" y="97327"/>
                        <a:pt x="70296" y="97327"/>
                        <a:pt x="75220" y="96416"/>
                      </a:cubicBezTo>
                      <a:cubicBezTo>
                        <a:pt x="80054" y="95527"/>
                        <a:pt x="81268" y="95327"/>
                        <a:pt x="81791" y="87816"/>
                      </a:cubicBezTo>
                      <a:cubicBezTo>
                        <a:pt x="82167" y="82361"/>
                        <a:pt x="92762" y="73338"/>
                        <a:pt x="94443" y="70972"/>
                      </a:cubicBezTo>
                      <a:cubicBezTo>
                        <a:pt x="95477" y="69522"/>
                        <a:pt x="104537" y="60288"/>
                        <a:pt x="103576" y="50377"/>
                      </a:cubicBezTo>
                      <a:close/>
                      <a:moveTo>
                        <a:pt x="77317" y="106688"/>
                      </a:moveTo>
                      <a:cubicBezTo>
                        <a:pt x="77317" y="105505"/>
                        <a:pt x="76046" y="104538"/>
                        <a:pt x="74478" y="104538"/>
                      </a:cubicBezTo>
                      <a:lnTo>
                        <a:pt x="45318" y="104538"/>
                      </a:lnTo>
                      <a:cubicBezTo>
                        <a:pt x="43745" y="104538"/>
                        <a:pt x="42474" y="105505"/>
                        <a:pt x="42474" y="106688"/>
                      </a:cubicBezTo>
                      <a:lnTo>
                        <a:pt x="42474" y="106688"/>
                      </a:lnTo>
                      <a:cubicBezTo>
                        <a:pt x="42474" y="107877"/>
                        <a:pt x="43745" y="108838"/>
                        <a:pt x="45318" y="108838"/>
                      </a:cubicBezTo>
                      <a:lnTo>
                        <a:pt x="74478" y="108838"/>
                      </a:lnTo>
                      <a:cubicBezTo>
                        <a:pt x="76046" y="108838"/>
                        <a:pt x="77317" y="107877"/>
                        <a:pt x="77317" y="106688"/>
                      </a:cubicBezTo>
                      <a:cubicBezTo>
                        <a:pt x="77317" y="106688"/>
                        <a:pt x="77317" y="106688"/>
                        <a:pt x="77317" y="106688"/>
                      </a:cubicBezTo>
                      <a:close/>
                      <a:moveTo>
                        <a:pt x="77317" y="100816"/>
                      </a:moveTo>
                      <a:cubicBezTo>
                        <a:pt x="77317" y="99633"/>
                        <a:pt x="76046" y="98672"/>
                        <a:pt x="74478" y="98672"/>
                      </a:cubicBezTo>
                      <a:lnTo>
                        <a:pt x="45318" y="98672"/>
                      </a:lnTo>
                      <a:cubicBezTo>
                        <a:pt x="43745" y="98672"/>
                        <a:pt x="42474" y="99633"/>
                        <a:pt x="42474" y="100816"/>
                      </a:cubicBezTo>
                      <a:lnTo>
                        <a:pt x="42474" y="100816"/>
                      </a:lnTo>
                      <a:cubicBezTo>
                        <a:pt x="42474" y="102005"/>
                        <a:pt x="43745" y="102972"/>
                        <a:pt x="45318" y="102972"/>
                      </a:cubicBezTo>
                      <a:lnTo>
                        <a:pt x="74478" y="102972"/>
                      </a:lnTo>
                      <a:cubicBezTo>
                        <a:pt x="76046" y="102972"/>
                        <a:pt x="77317" y="102005"/>
                        <a:pt x="77317" y="100816"/>
                      </a:cubicBezTo>
                      <a:cubicBezTo>
                        <a:pt x="77317" y="100816"/>
                        <a:pt x="77317" y="100816"/>
                        <a:pt x="77317" y="100816"/>
                      </a:cubicBezTo>
                      <a:close/>
                      <a:moveTo>
                        <a:pt x="47213" y="110411"/>
                      </a:moveTo>
                      <a:lnTo>
                        <a:pt x="72578" y="110411"/>
                      </a:lnTo>
                      <a:cubicBezTo>
                        <a:pt x="72578" y="115705"/>
                        <a:pt x="66902" y="120000"/>
                        <a:pt x="59898" y="120000"/>
                      </a:cubicBezTo>
                      <a:cubicBezTo>
                        <a:pt x="52895" y="120000"/>
                        <a:pt x="47213" y="115705"/>
                        <a:pt x="47213" y="11041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b" anchorCtr="0">
                  <a:noAutofit/>
                </a:bodyPr>
                <a:lstStyle/>
                <a:p>
                  <a:pPr marL="0" marR="0" lvl="0" indent="0" algn="ctr" rtl="0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33"/>
                    </a:buClr>
                    <a:buFont typeface="Helvetica Neue"/>
                    <a:buNone/>
                  </a:pPr>
                  <a:endParaRPr sz="1400" b="0" i="0" u="none" strike="noStrike" cap="none">
                    <a:solidFill>
                      <a:srgbClr val="4285F4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09" name="Shape 1109"/>
              <p:cNvGrpSpPr/>
              <p:nvPr/>
            </p:nvGrpSpPr>
            <p:grpSpPr>
              <a:xfrm>
                <a:off x="1921038" y="797338"/>
                <a:ext cx="712500" cy="712500"/>
                <a:chOff x="0" y="0"/>
                <a:chExt cx="712500" cy="712500"/>
              </a:xfrm>
            </p:grpSpPr>
            <p:sp>
              <p:nvSpPr>
                <p:cNvPr id="1110" name="Shape 1110"/>
                <p:cNvSpPr/>
                <p:nvPr/>
              </p:nvSpPr>
              <p:spPr>
                <a:xfrm>
                  <a:off x="0" y="0"/>
                  <a:ext cx="712500" cy="712500"/>
                </a:xfrm>
                <a:prstGeom prst="ellipse">
                  <a:avLst/>
                </a:pr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33"/>
                    </a:buClr>
                    <a:buFont typeface="Helvetica Neue"/>
                    <a:buNone/>
                  </a:pPr>
                  <a:endParaRPr sz="1400" b="0" i="0" u="none" strike="noStrike" cap="none">
                    <a:solidFill>
                      <a:srgbClr val="4285F4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1" name="Shape 1111"/>
                <p:cNvSpPr/>
                <p:nvPr/>
              </p:nvSpPr>
              <p:spPr>
                <a:xfrm>
                  <a:off x="176649" y="216694"/>
                  <a:ext cx="359400" cy="2793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8600" y="11"/>
                      </a:moveTo>
                      <a:cubicBezTo>
                        <a:pt x="11050" y="11"/>
                        <a:pt x="0" y="7887"/>
                        <a:pt x="0" y="14358"/>
                      </a:cubicBezTo>
                      <a:cubicBezTo>
                        <a:pt x="0" y="22903"/>
                        <a:pt x="0" y="54577"/>
                        <a:pt x="0" y="67131"/>
                      </a:cubicBezTo>
                      <a:lnTo>
                        <a:pt x="4372" y="55235"/>
                      </a:lnTo>
                      <a:cubicBezTo>
                        <a:pt x="8055" y="45762"/>
                        <a:pt x="17011" y="41911"/>
                        <a:pt x="24372" y="46656"/>
                      </a:cubicBezTo>
                      <a:lnTo>
                        <a:pt x="61011" y="70229"/>
                      </a:lnTo>
                      <a:cubicBezTo>
                        <a:pt x="68366" y="74973"/>
                        <a:pt x="71361" y="86493"/>
                        <a:pt x="67677" y="95966"/>
                      </a:cubicBezTo>
                      <a:cubicBezTo>
                        <a:pt x="67677" y="95966"/>
                        <a:pt x="60055" y="115215"/>
                        <a:pt x="60055" y="115215"/>
                      </a:cubicBezTo>
                      <a:cubicBezTo>
                        <a:pt x="62077" y="119713"/>
                        <a:pt x="66527" y="121332"/>
                        <a:pt x="70083" y="118819"/>
                      </a:cubicBezTo>
                      <a:cubicBezTo>
                        <a:pt x="72600" y="117042"/>
                        <a:pt x="72866" y="111218"/>
                        <a:pt x="72155" y="106276"/>
                      </a:cubicBezTo>
                      <a:lnTo>
                        <a:pt x="73783" y="105411"/>
                      </a:lnTo>
                      <a:cubicBezTo>
                        <a:pt x="75761" y="110049"/>
                        <a:pt x="80316" y="111780"/>
                        <a:pt x="83922" y="109228"/>
                      </a:cubicBezTo>
                      <a:cubicBezTo>
                        <a:pt x="86550" y="107373"/>
                        <a:pt x="87316" y="101037"/>
                        <a:pt x="86777" y="95966"/>
                      </a:cubicBezTo>
                      <a:lnTo>
                        <a:pt x="88233" y="94954"/>
                      </a:lnTo>
                      <a:cubicBezTo>
                        <a:pt x="91205" y="98434"/>
                        <a:pt x="95627" y="101290"/>
                        <a:pt x="98261" y="99423"/>
                      </a:cubicBezTo>
                      <a:cubicBezTo>
                        <a:pt x="101872" y="96877"/>
                        <a:pt x="102544" y="90945"/>
                        <a:pt x="100561" y="86302"/>
                      </a:cubicBezTo>
                      <a:lnTo>
                        <a:pt x="77983" y="34614"/>
                      </a:lnTo>
                      <a:lnTo>
                        <a:pt x="66833" y="47955"/>
                      </a:lnTo>
                      <a:cubicBezTo>
                        <a:pt x="66833" y="47955"/>
                        <a:pt x="49461" y="49315"/>
                        <a:pt x="46611" y="45644"/>
                      </a:cubicBezTo>
                      <a:cubicBezTo>
                        <a:pt x="43638" y="41827"/>
                        <a:pt x="44705" y="19041"/>
                        <a:pt x="44705" y="19041"/>
                      </a:cubicBezTo>
                      <a:lnTo>
                        <a:pt x="59605" y="11"/>
                      </a:lnTo>
                      <a:cubicBezTo>
                        <a:pt x="59605" y="11"/>
                        <a:pt x="33922" y="11"/>
                        <a:pt x="18600" y="11"/>
                      </a:cubicBezTo>
                      <a:close/>
                      <a:moveTo>
                        <a:pt x="71538" y="84"/>
                      </a:moveTo>
                      <a:lnTo>
                        <a:pt x="56638" y="19260"/>
                      </a:lnTo>
                      <a:lnTo>
                        <a:pt x="52938" y="24089"/>
                      </a:lnTo>
                      <a:cubicBezTo>
                        <a:pt x="52938" y="24089"/>
                        <a:pt x="51844" y="32556"/>
                        <a:pt x="54733" y="36272"/>
                      </a:cubicBezTo>
                      <a:cubicBezTo>
                        <a:pt x="57427" y="39741"/>
                        <a:pt x="64088" y="38437"/>
                        <a:pt x="64088" y="38437"/>
                      </a:cubicBezTo>
                      <a:lnTo>
                        <a:pt x="82633" y="19260"/>
                      </a:lnTo>
                      <a:lnTo>
                        <a:pt x="108794" y="81619"/>
                      </a:lnTo>
                      <a:cubicBezTo>
                        <a:pt x="108794" y="81619"/>
                        <a:pt x="120000" y="81585"/>
                        <a:pt x="120000" y="76789"/>
                      </a:cubicBezTo>
                      <a:cubicBezTo>
                        <a:pt x="119994" y="47718"/>
                        <a:pt x="120000" y="33680"/>
                        <a:pt x="120000" y="24089"/>
                      </a:cubicBezTo>
                      <a:cubicBezTo>
                        <a:pt x="120000" y="24089"/>
                        <a:pt x="115588" y="14448"/>
                        <a:pt x="113950" y="12340"/>
                      </a:cubicBezTo>
                      <a:cubicBezTo>
                        <a:pt x="112427" y="10383"/>
                        <a:pt x="106538" y="230"/>
                        <a:pt x="97533" y="84"/>
                      </a:cubicBezTo>
                      <a:cubicBezTo>
                        <a:pt x="86572" y="-101"/>
                        <a:pt x="71538" y="84"/>
                        <a:pt x="71538" y="84"/>
                      </a:cubicBezTo>
                      <a:close/>
                      <a:moveTo>
                        <a:pt x="15855" y="53863"/>
                      </a:moveTo>
                      <a:cubicBezTo>
                        <a:pt x="14494" y="54442"/>
                        <a:pt x="13350" y="55690"/>
                        <a:pt x="12661" y="57467"/>
                      </a:cubicBezTo>
                      <a:lnTo>
                        <a:pt x="4311" y="78881"/>
                      </a:lnTo>
                      <a:cubicBezTo>
                        <a:pt x="2933" y="82428"/>
                        <a:pt x="4016" y="86763"/>
                        <a:pt x="6777" y="88539"/>
                      </a:cubicBezTo>
                      <a:cubicBezTo>
                        <a:pt x="9538" y="90316"/>
                        <a:pt x="12905" y="88848"/>
                        <a:pt x="14283" y="85295"/>
                      </a:cubicBezTo>
                      <a:cubicBezTo>
                        <a:pt x="14283" y="85295"/>
                        <a:pt x="22633" y="63881"/>
                        <a:pt x="22633" y="63881"/>
                      </a:cubicBezTo>
                      <a:cubicBezTo>
                        <a:pt x="24016" y="60334"/>
                        <a:pt x="22872" y="56005"/>
                        <a:pt x="20111" y="54223"/>
                      </a:cubicBezTo>
                      <a:cubicBezTo>
                        <a:pt x="18733" y="53335"/>
                        <a:pt x="17211" y="53284"/>
                        <a:pt x="15855" y="53863"/>
                      </a:cubicBezTo>
                      <a:close/>
                      <a:moveTo>
                        <a:pt x="29188" y="62442"/>
                      </a:moveTo>
                      <a:cubicBezTo>
                        <a:pt x="27827" y="63021"/>
                        <a:pt x="26627" y="64269"/>
                        <a:pt x="25938" y="66046"/>
                      </a:cubicBezTo>
                      <a:lnTo>
                        <a:pt x="17644" y="87460"/>
                      </a:lnTo>
                      <a:cubicBezTo>
                        <a:pt x="16266" y="91007"/>
                        <a:pt x="17350" y="95336"/>
                        <a:pt x="20111" y="97118"/>
                      </a:cubicBezTo>
                      <a:cubicBezTo>
                        <a:pt x="22872" y="98895"/>
                        <a:pt x="26238" y="97427"/>
                        <a:pt x="27616" y="93874"/>
                      </a:cubicBezTo>
                      <a:cubicBezTo>
                        <a:pt x="27616" y="93874"/>
                        <a:pt x="35966" y="72460"/>
                        <a:pt x="35966" y="72460"/>
                      </a:cubicBezTo>
                      <a:cubicBezTo>
                        <a:pt x="37350" y="68913"/>
                        <a:pt x="36205" y="64584"/>
                        <a:pt x="33444" y="62802"/>
                      </a:cubicBezTo>
                      <a:cubicBezTo>
                        <a:pt x="32066" y="61914"/>
                        <a:pt x="30544" y="61863"/>
                        <a:pt x="29188" y="62442"/>
                      </a:cubicBezTo>
                      <a:close/>
                      <a:moveTo>
                        <a:pt x="42522" y="71021"/>
                      </a:moveTo>
                      <a:cubicBezTo>
                        <a:pt x="41166" y="71600"/>
                        <a:pt x="39961" y="72848"/>
                        <a:pt x="39272" y="74625"/>
                      </a:cubicBezTo>
                      <a:lnTo>
                        <a:pt x="30922" y="96039"/>
                      </a:lnTo>
                      <a:cubicBezTo>
                        <a:pt x="29544" y="99586"/>
                        <a:pt x="30683" y="103921"/>
                        <a:pt x="33444" y="105697"/>
                      </a:cubicBezTo>
                      <a:cubicBezTo>
                        <a:pt x="36205" y="107474"/>
                        <a:pt x="39572" y="106001"/>
                        <a:pt x="40950" y="102453"/>
                      </a:cubicBezTo>
                      <a:cubicBezTo>
                        <a:pt x="40950" y="102453"/>
                        <a:pt x="49300" y="81040"/>
                        <a:pt x="49300" y="81040"/>
                      </a:cubicBezTo>
                      <a:cubicBezTo>
                        <a:pt x="50683" y="77492"/>
                        <a:pt x="49538" y="73163"/>
                        <a:pt x="46777" y="71381"/>
                      </a:cubicBezTo>
                      <a:cubicBezTo>
                        <a:pt x="45400" y="70493"/>
                        <a:pt x="43877" y="70442"/>
                        <a:pt x="42522" y="71021"/>
                      </a:cubicBezTo>
                      <a:close/>
                      <a:moveTo>
                        <a:pt x="55855" y="79600"/>
                      </a:moveTo>
                      <a:cubicBezTo>
                        <a:pt x="54494" y="80179"/>
                        <a:pt x="53294" y="81427"/>
                        <a:pt x="52605" y="83204"/>
                      </a:cubicBezTo>
                      <a:lnTo>
                        <a:pt x="44255" y="104618"/>
                      </a:lnTo>
                      <a:cubicBezTo>
                        <a:pt x="42877" y="108165"/>
                        <a:pt x="44016" y="112494"/>
                        <a:pt x="46777" y="114276"/>
                      </a:cubicBezTo>
                      <a:cubicBezTo>
                        <a:pt x="49538" y="116053"/>
                        <a:pt x="52905" y="114659"/>
                        <a:pt x="54283" y="111106"/>
                      </a:cubicBezTo>
                      <a:lnTo>
                        <a:pt x="62633" y="89619"/>
                      </a:lnTo>
                      <a:cubicBezTo>
                        <a:pt x="64016" y="86071"/>
                        <a:pt x="62872" y="81737"/>
                        <a:pt x="60111" y="79960"/>
                      </a:cubicBezTo>
                      <a:cubicBezTo>
                        <a:pt x="58733" y="79072"/>
                        <a:pt x="57211" y="79021"/>
                        <a:pt x="55855" y="79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33"/>
                    </a:buClr>
                    <a:buFont typeface="Helvetica Neue"/>
                    <a:buNone/>
                  </a:pPr>
                  <a:endParaRPr sz="1400" b="0" i="0" u="none" strike="noStrike" cap="none">
                    <a:solidFill>
                      <a:srgbClr val="4285F4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12" name="Shape 1112"/>
              <p:cNvGrpSpPr/>
              <p:nvPr/>
            </p:nvGrpSpPr>
            <p:grpSpPr>
              <a:xfrm>
                <a:off x="0" y="899342"/>
                <a:ext cx="712500" cy="712500"/>
                <a:chOff x="0" y="0"/>
                <a:chExt cx="712500" cy="712500"/>
              </a:xfrm>
            </p:grpSpPr>
            <p:sp>
              <p:nvSpPr>
                <p:cNvPr id="1113" name="Shape 1113"/>
                <p:cNvSpPr/>
                <p:nvPr/>
              </p:nvSpPr>
              <p:spPr>
                <a:xfrm>
                  <a:off x="0" y="0"/>
                  <a:ext cx="712500" cy="712500"/>
                </a:xfrm>
                <a:prstGeom prst="ellipse">
                  <a:avLst/>
                </a:prstGeom>
                <a:solidFill>
                  <a:srgbClr val="72B1D7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33"/>
                    </a:buClr>
                    <a:buFont typeface="Helvetica Neue"/>
                    <a:buNone/>
                  </a:pPr>
                  <a:endParaRPr sz="1400" b="0" i="0" u="none" strike="noStrike" cap="none">
                    <a:solidFill>
                      <a:srgbClr val="4285F4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4" name="Shape 1114"/>
                <p:cNvSpPr/>
                <p:nvPr/>
              </p:nvSpPr>
              <p:spPr>
                <a:xfrm>
                  <a:off x="175693" y="175763"/>
                  <a:ext cx="361200" cy="361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48272" y="17233"/>
                      </a:moveTo>
                      <a:cubicBezTo>
                        <a:pt x="56561" y="17233"/>
                        <a:pt x="64355" y="20444"/>
                        <a:pt x="70211" y="26272"/>
                      </a:cubicBezTo>
                      <a:cubicBezTo>
                        <a:pt x="76061" y="32083"/>
                        <a:pt x="79277" y="39816"/>
                        <a:pt x="79277" y="48033"/>
                      </a:cubicBezTo>
                      <a:cubicBezTo>
                        <a:pt x="79277" y="56255"/>
                        <a:pt x="76061" y="63983"/>
                        <a:pt x="70211" y="69794"/>
                      </a:cubicBezTo>
                      <a:cubicBezTo>
                        <a:pt x="64355" y="75622"/>
                        <a:pt x="56561" y="78833"/>
                        <a:pt x="48272" y="78833"/>
                      </a:cubicBezTo>
                      <a:cubicBezTo>
                        <a:pt x="39983" y="78833"/>
                        <a:pt x="32194" y="75622"/>
                        <a:pt x="26338" y="69794"/>
                      </a:cubicBezTo>
                      <a:cubicBezTo>
                        <a:pt x="20488" y="63983"/>
                        <a:pt x="17266" y="56250"/>
                        <a:pt x="17266" y="48033"/>
                      </a:cubicBezTo>
                      <a:cubicBezTo>
                        <a:pt x="17266" y="39811"/>
                        <a:pt x="20488" y="32083"/>
                        <a:pt x="26338" y="26272"/>
                      </a:cubicBezTo>
                      <a:cubicBezTo>
                        <a:pt x="32194" y="20444"/>
                        <a:pt x="39983" y="17233"/>
                        <a:pt x="48272" y="17233"/>
                      </a:cubicBezTo>
                      <a:close/>
                      <a:moveTo>
                        <a:pt x="89716" y="72700"/>
                      </a:moveTo>
                      <a:cubicBezTo>
                        <a:pt x="94172" y="65322"/>
                        <a:pt x="96544" y="56861"/>
                        <a:pt x="96544" y="48033"/>
                      </a:cubicBezTo>
                      <a:cubicBezTo>
                        <a:pt x="96544" y="35200"/>
                        <a:pt x="91522" y="23133"/>
                        <a:pt x="82400" y="14061"/>
                      </a:cubicBezTo>
                      <a:cubicBezTo>
                        <a:pt x="73283" y="4994"/>
                        <a:pt x="61161" y="0"/>
                        <a:pt x="48272" y="0"/>
                      </a:cubicBezTo>
                      <a:cubicBezTo>
                        <a:pt x="35388" y="0"/>
                        <a:pt x="23266" y="4994"/>
                        <a:pt x="14150" y="14061"/>
                      </a:cubicBezTo>
                      <a:cubicBezTo>
                        <a:pt x="5027" y="23133"/>
                        <a:pt x="0" y="35200"/>
                        <a:pt x="0" y="48033"/>
                      </a:cubicBezTo>
                      <a:cubicBezTo>
                        <a:pt x="0" y="60872"/>
                        <a:pt x="5027" y="72933"/>
                        <a:pt x="14150" y="82011"/>
                      </a:cubicBezTo>
                      <a:cubicBezTo>
                        <a:pt x="23266" y="91072"/>
                        <a:pt x="35383" y="96066"/>
                        <a:pt x="48272" y="96066"/>
                      </a:cubicBezTo>
                      <a:cubicBezTo>
                        <a:pt x="48272" y="96066"/>
                        <a:pt x="48272" y="96066"/>
                        <a:pt x="48277" y="96066"/>
                      </a:cubicBezTo>
                      <a:cubicBezTo>
                        <a:pt x="56827" y="96066"/>
                        <a:pt x="65044" y="93866"/>
                        <a:pt x="72266" y="89733"/>
                      </a:cubicBezTo>
                      <a:lnTo>
                        <a:pt x="102705" y="120000"/>
                      </a:lnTo>
                      <a:lnTo>
                        <a:pt x="120000" y="102805"/>
                      </a:lnTo>
                      <a:cubicBezTo>
                        <a:pt x="120000" y="102805"/>
                        <a:pt x="89716" y="72700"/>
                        <a:pt x="89716" y="727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33"/>
                    </a:buClr>
                    <a:buFont typeface="Helvetica Neue"/>
                    <a:buNone/>
                  </a:pPr>
                  <a:endParaRPr sz="1400" b="0" i="0" u="none" strike="noStrike" cap="none">
                    <a:solidFill>
                      <a:srgbClr val="4285F4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15" name="Shape 1115"/>
              <p:cNvGrpSpPr/>
              <p:nvPr/>
            </p:nvGrpSpPr>
            <p:grpSpPr>
              <a:xfrm>
                <a:off x="992804" y="1430840"/>
                <a:ext cx="623400" cy="623400"/>
                <a:chOff x="0" y="0"/>
                <a:chExt cx="623400" cy="623400"/>
              </a:xfrm>
            </p:grpSpPr>
            <p:sp>
              <p:nvSpPr>
                <p:cNvPr id="1116" name="Shape 1116"/>
                <p:cNvSpPr/>
                <p:nvPr/>
              </p:nvSpPr>
              <p:spPr>
                <a:xfrm>
                  <a:off x="0" y="0"/>
                  <a:ext cx="623400" cy="623400"/>
                </a:xfrm>
                <a:prstGeom prst="ellipse">
                  <a:avLst/>
                </a:prstGeom>
                <a:solidFill>
                  <a:srgbClr val="3484C9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33"/>
                    </a:buClr>
                    <a:buFont typeface="Helvetica Neue"/>
                    <a:buNone/>
                  </a:pPr>
                  <a:endParaRPr sz="1400" b="0" i="0" u="none" strike="noStrike" cap="none">
                    <a:solidFill>
                      <a:srgbClr val="4285F4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7" name="Shape 1117"/>
                <p:cNvSpPr/>
                <p:nvPr/>
              </p:nvSpPr>
              <p:spPr>
                <a:xfrm>
                  <a:off x="174660" y="174658"/>
                  <a:ext cx="273900" cy="2739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68111" y="80344"/>
                      </a:moveTo>
                      <a:cubicBezTo>
                        <a:pt x="56872" y="84822"/>
                        <a:pt x="44133" y="79344"/>
                        <a:pt x="39655" y="68111"/>
                      </a:cubicBezTo>
                      <a:cubicBezTo>
                        <a:pt x="35177" y="56877"/>
                        <a:pt x="40655" y="44133"/>
                        <a:pt x="51888" y="39655"/>
                      </a:cubicBezTo>
                      <a:cubicBezTo>
                        <a:pt x="63127" y="35177"/>
                        <a:pt x="75866" y="40655"/>
                        <a:pt x="80344" y="51888"/>
                      </a:cubicBezTo>
                      <a:cubicBezTo>
                        <a:pt x="84822" y="63122"/>
                        <a:pt x="79344" y="75866"/>
                        <a:pt x="68111" y="80344"/>
                      </a:cubicBezTo>
                      <a:close/>
                      <a:moveTo>
                        <a:pt x="108900" y="54344"/>
                      </a:moveTo>
                      <a:cubicBezTo>
                        <a:pt x="115744" y="50500"/>
                        <a:pt x="120000" y="47872"/>
                        <a:pt x="120000" y="47872"/>
                      </a:cubicBezTo>
                      <a:lnTo>
                        <a:pt x="111888" y="27522"/>
                      </a:lnTo>
                      <a:cubicBezTo>
                        <a:pt x="111888" y="27522"/>
                        <a:pt x="106966" y="28544"/>
                        <a:pt x="99322" y="30466"/>
                      </a:cubicBezTo>
                      <a:cubicBezTo>
                        <a:pt x="96333" y="26500"/>
                        <a:pt x="92777" y="23005"/>
                        <a:pt x="88750" y="20105"/>
                      </a:cubicBezTo>
                      <a:cubicBezTo>
                        <a:pt x="90661" y="11750"/>
                        <a:pt x="91572" y="6277"/>
                        <a:pt x="91572" y="6277"/>
                      </a:cubicBezTo>
                      <a:lnTo>
                        <a:pt x="77200" y="94"/>
                      </a:lnTo>
                      <a:cubicBezTo>
                        <a:pt x="77200" y="94"/>
                        <a:pt x="73844" y="4533"/>
                        <a:pt x="69083" y="11666"/>
                      </a:cubicBezTo>
                      <a:cubicBezTo>
                        <a:pt x="64816" y="10877"/>
                        <a:pt x="55161" y="11055"/>
                        <a:pt x="54411" y="11144"/>
                      </a:cubicBezTo>
                      <a:cubicBezTo>
                        <a:pt x="50533" y="4277"/>
                        <a:pt x="47866" y="0"/>
                        <a:pt x="47866" y="0"/>
                      </a:cubicBezTo>
                      <a:lnTo>
                        <a:pt x="27527" y="8111"/>
                      </a:lnTo>
                      <a:cubicBezTo>
                        <a:pt x="27527" y="8111"/>
                        <a:pt x="28533" y="13061"/>
                        <a:pt x="30450" y="20744"/>
                      </a:cubicBezTo>
                      <a:cubicBezTo>
                        <a:pt x="26544" y="23688"/>
                        <a:pt x="23094" y="27194"/>
                        <a:pt x="20216" y="31155"/>
                      </a:cubicBezTo>
                      <a:cubicBezTo>
                        <a:pt x="11816" y="29255"/>
                        <a:pt x="6305" y="28355"/>
                        <a:pt x="6305" y="28355"/>
                      </a:cubicBezTo>
                      <a:lnTo>
                        <a:pt x="122" y="42733"/>
                      </a:lnTo>
                      <a:cubicBezTo>
                        <a:pt x="122" y="42733"/>
                        <a:pt x="4550" y="46100"/>
                        <a:pt x="11683" y="50855"/>
                      </a:cubicBezTo>
                      <a:cubicBezTo>
                        <a:pt x="10861" y="55227"/>
                        <a:pt x="11055" y="64883"/>
                        <a:pt x="11133" y="65561"/>
                      </a:cubicBezTo>
                      <a:cubicBezTo>
                        <a:pt x="4266" y="69455"/>
                        <a:pt x="0" y="72127"/>
                        <a:pt x="0" y="72127"/>
                      </a:cubicBezTo>
                      <a:lnTo>
                        <a:pt x="8111" y="92472"/>
                      </a:lnTo>
                      <a:cubicBezTo>
                        <a:pt x="8111" y="92472"/>
                        <a:pt x="13061" y="91483"/>
                        <a:pt x="20733" y="89588"/>
                      </a:cubicBezTo>
                      <a:cubicBezTo>
                        <a:pt x="23683" y="93505"/>
                        <a:pt x="27200" y="96966"/>
                        <a:pt x="31172" y="99850"/>
                      </a:cubicBezTo>
                      <a:cubicBezTo>
                        <a:pt x="29294" y="108155"/>
                        <a:pt x="28400" y="113600"/>
                        <a:pt x="28400" y="113600"/>
                      </a:cubicBezTo>
                      <a:lnTo>
                        <a:pt x="42455" y="119644"/>
                      </a:lnTo>
                      <a:cubicBezTo>
                        <a:pt x="42455" y="119644"/>
                        <a:pt x="45755" y="115305"/>
                        <a:pt x="50461" y="108305"/>
                      </a:cubicBezTo>
                      <a:cubicBezTo>
                        <a:pt x="55077" y="109216"/>
                        <a:pt x="64994" y="108983"/>
                        <a:pt x="65622" y="108916"/>
                      </a:cubicBezTo>
                      <a:cubicBezTo>
                        <a:pt x="69483" y="115755"/>
                        <a:pt x="72133" y="120000"/>
                        <a:pt x="72133" y="120000"/>
                      </a:cubicBezTo>
                      <a:lnTo>
                        <a:pt x="92472" y="111888"/>
                      </a:lnTo>
                      <a:cubicBezTo>
                        <a:pt x="92472" y="111888"/>
                        <a:pt x="91472" y="106977"/>
                        <a:pt x="89566" y="99338"/>
                      </a:cubicBezTo>
                      <a:cubicBezTo>
                        <a:pt x="93633" y="96277"/>
                        <a:pt x="97211" y="92622"/>
                        <a:pt x="100161" y="88466"/>
                      </a:cubicBezTo>
                      <a:cubicBezTo>
                        <a:pt x="108388" y="90322"/>
                        <a:pt x="113766" y="91216"/>
                        <a:pt x="113766" y="91216"/>
                      </a:cubicBezTo>
                      <a:lnTo>
                        <a:pt x="119811" y="77161"/>
                      </a:lnTo>
                      <a:cubicBezTo>
                        <a:pt x="119811" y="77161"/>
                        <a:pt x="115427" y="73855"/>
                        <a:pt x="108377" y="69144"/>
                      </a:cubicBezTo>
                      <a:cubicBezTo>
                        <a:pt x="109177" y="64861"/>
                        <a:pt x="108988" y="55122"/>
                        <a:pt x="108900" y="543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26775" tIns="26775" rIns="26775" bIns="2677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33"/>
                    </a:buClr>
                    <a:buFont typeface="Helvetica Neue"/>
                    <a:buNone/>
                  </a:pPr>
                  <a:endParaRPr sz="1400" b="0" i="0" u="none" strike="noStrike" cap="none">
                    <a:solidFill>
                      <a:srgbClr val="4285F4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118" name="Shape 1118"/>
            <p:cNvSpPr/>
            <p:nvPr/>
          </p:nvSpPr>
          <p:spPr>
            <a:xfrm>
              <a:off x="1051962" y="699533"/>
              <a:ext cx="459900" cy="459900"/>
            </a:xfrm>
            <a:prstGeom prst="ellipse">
              <a:avLst/>
            </a:prstGeom>
            <a:solidFill>
              <a:srgbClr val="3484C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Font typeface="Helvetica Neue"/>
                <a:buNone/>
              </a:pPr>
              <a:endParaRPr sz="1400" b="0" i="0" u="none" strike="noStrike" cap="none">
                <a:solidFill>
                  <a:srgbClr val="4285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Shape 1119"/>
            <p:cNvSpPr/>
            <p:nvPr/>
          </p:nvSpPr>
          <p:spPr>
            <a:xfrm>
              <a:off x="2539116" y="400091"/>
              <a:ext cx="178500" cy="178500"/>
            </a:xfrm>
            <a:prstGeom prst="ellipse">
              <a:avLst/>
            </a:prstGeom>
            <a:solidFill>
              <a:srgbClr val="72B1D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Font typeface="Helvetica Neue"/>
                <a:buNone/>
              </a:pPr>
              <a:endParaRPr sz="1400" b="0" i="0" u="none" strike="noStrike" cap="none">
                <a:solidFill>
                  <a:srgbClr val="4285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Shape 1120"/>
            <p:cNvSpPr/>
            <p:nvPr/>
          </p:nvSpPr>
          <p:spPr>
            <a:xfrm>
              <a:off x="2048855" y="1554617"/>
              <a:ext cx="267900" cy="267900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Font typeface="Helvetica Neue"/>
                <a:buNone/>
              </a:pPr>
              <a:endParaRPr sz="1400" b="0" i="0" u="none" strike="noStrike" cap="none">
                <a:solidFill>
                  <a:srgbClr val="4285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Shape 1121"/>
            <p:cNvSpPr/>
            <p:nvPr/>
          </p:nvSpPr>
          <p:spPr>
            <a:xfrm>
              <a:off x="0" y="623333"/>
              <a:ext cx="267900" cy="267900"/>
            </a:xfrm>
            <a:prstGeom prst="ellipse">
              <a:avLst/>
            </a:prstGeom>
            <a:solidFill>
              <a:srgbClr val="B9B9B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Font typeface="Helvetica Neue"/>
                <a:buNone/>
              </a:pPr>
              <a:endParaRPr sz="1400" b="0" i="0" u="none" strike="noStrike" cap="none">
                <a:solidFill>
                  <a:srgbClr val="4285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Shape 1122"/>
            <p:cNvSpPr/>
            <p:nvPr/>
          </p:nvSpPr>
          <p:spPr>
            <a:xfrm>
              <a:off x="1120622" y="199554"/>
              <a:ext cx="267900" cy="267900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Font typeface="Helvetica Neue"/>
                <a:buNone/>
              </a:pPr>
              <a:endParaRPr sz="1400" b="0" i="0" u="none" strike="noStrike" cap="none">
                <a:solidFill>
                  <a:srgbClr val="4285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Shape 1123"/>
            <p:cNvSpPr/>
            <p:nvPr/>
          </p:nvSpPr>
          <p:spPr>
            <a:xfrm>
              <a:off x="1618941" y="949143"/>
              <a:ext cx="178500" cy="178500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Font typeface="Helvetica Neue"/>
                <a:buNone/>
              </a:pPr>
              <a:endParaRPr sz="1400" b="0" i="0" u="none" strike="noStrike" cap="none">
                <a:solidFill>
                  <a:srgbClr val="4285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Shape 1124"/>
            <p:cNvSpPr/>
            <p:nvPr/>
          </p:nvSpPr>
          <p:spPr>
            <a:xfrm>
              <a:off x="1141639" y="813754"/>
              <a:ext cx="267900" cy="256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8516" y="0"/>
                  </a:moveTo>
                  <a:cubicBezTo>
                    <a:pt x="36750" y="0"/>
                    <a:pt x="19111" y="15094"/>
                    <a:pt x="19111" y="33716"/>
                  </a:cubicBezTo>
                  <a:cubicBezTo>
                    <a:pt x="19111" y="33888"/>
                    <a:pt x="19111" y="34027"/>
                    <a:pt x="19111" y="34200"/>
                  </a:cubicBezTo>
                  <a:cubicBezTo>
                    <a:pt x="8200" y="36088"/>
                    <a:pt x="0" y="44344"/>
                    <a:pt x="0" y="54233"/>
                  </a:cubicBezTo>
                  <a:cubicBezTo>
                    <a:pt x="0" y="65516"/>
                    <a:pt x="10688" y="74666"/>
                    <a:pt x="23877" y="74666"/>
                  </a:cubicBezTo>
                  <a:lnTo>
                    <a:pt x="54361" y="74666"/>
                  </a:lnTo>
                  <a:lnTo>
                    <a:pt x="38272" y="94044"/>
                  </a:lnTo>
                  <a:lnTo>
                    <a:pt x="61333" y="94044"/>
                  </a:lnTo>
                  <a:lnTo>
                    <a:pt x="55594" y="120000"/>
                  </a:lnTo>
                  <a:lnTo>
                    <a:pt x="84438" y="85277"/>
                  </a:lnTo>
                  <a:cubicBezTo>
                    <a:pt x="84438" y="85277"/>
                    <a:pt x="61333" y="85277"/>
                    <a:pt x="61333" y="85277"/>
                  </a:cubicBezTo>
                  <a:lnTo>
                    <a:pt x="63688" y="74666"/>
                  </a:lnTo>
                  <a:lnTo>
                    <a:pt x="93766" y="74666"/>
                  </a:lnTo>
                  <a:cubicBezTo>
                    <a:pt x="93861" y="74666"/>
                    <a:pt x="93927" y="74666"/>
                    <a:pt x="94022" y="74666"/>
                  </a:cubicBezTo>
                  <a:cubicBezTo>
                    <a:pt x="108366" y="74666"/>
                    <a:pt x="120000" y="64755"/>
                    <a:pt x="120000" y="52483"/>
                  </a:cubicBezTo>
                  <a:cubicBezTo>
                    <a:pt x="120000" y="41283"/>
                    <a:pt x="110355" y="32005"/>
                    <a:pt x="97761" y="30472"/>
                  </a:cubicBezTo>
                  <a:cubicBezTo>
                    <a:pt x="95861" y="13366"/>
                    <a:pt x="79005" y="0"/>
                    <a:pt x="585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Font typeface="Helvetica Neue"/>
                <a:buNone/>
              </a:pPr>
              <a:endParaRPr sz="1400" b="0" i="0" u="none" strike="noStrike" cap="none">
                <a:solidFill>
                  <a:srgbClr val="4285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25" name="Shape 112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Shape 674"/>
          <p:cNvSpPr txBox="1"/>
          <p:nvPr/>
        </p:nvSpPr>
        <p:spPr>
          <a:xfrm>
            <a:off x="0" y="280556"/>
            <a:ext cx="9144000" cy="8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NOAA</a:t>
            </a:r>
            <a:r>
              <a:rPr lang="en-US" sz="3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’s</a:t>
            </a:r>
            <a:r>
              <a:rPr lang="en-US" sz="3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Big Data Challenges - Diversity</a:t>
            </a:r>
            <a:endParaRPr sz="3800" b="0" i="0" u="none" strike="noStrike" cap="none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Shape 675"/>
          <p:cNvSpPr txBox="1"/>
          <p:nvPr/>
        </p:nvSpPr>
        <p:spPr>
          <a:xfrm>
            <a:off x="454200" y="1364000"/>
            <a:ext cx="8235600" cy="32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NOAA collects, maintains, analyzes, produces, and serves a tremendous variety of data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the surface of the sun to the bottom of the sea, and everything in between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ships and satellites and radar and divers in the water and drifting buoys and autonomous platforms and …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 65,000 collections in our catalog with billions of data granules, provided by thousands of organizations, spanning centuries and the globe...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Shape 681"/>
          <p:cNvSpPr txBox="1"/>
          <p:nvPr/>
        </p:nvSpPr>
        <p:spPr>
          <a:xfrm>
            <a:off x="0" y="280556"/>
            <a:ext cx="9144000" cy="8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endParaRPr sz="3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Shape 682"/>
          <p:cNvSpPr txBox="1"/>
          <p:nvPr/>
        </p:nvSpPr>
        <p:spPr>
          <a:xfrm>
            <a:off x="454200" y="1364000"/>
            <a:ext cx="8235600" cy="25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So What Are We Doing About It?</a:t>
            </a:r>
            <a:endParaRPr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Shape 688"/>
          <p:cNvSpPr txBox="1"/>
          <p:nvPr/>
        </p:nvSpPr>
        <p:spPr>
          <a:xfrm>
            <a:off x="0" y="280556"/>
            <a:ext cx="9144000" cy="8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endParaRPr sz="3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Shape 689"/>
          <p:cNvSpPr txBox="1"/>
          <p:nvPr/>
        </p:nvSpPr>
        <p:spPr>
          <a:xfrm>
            <a:off x="454200" y="1364000"/>
            <a:ext cx="8235600" cy="25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Getting Organized and Getting Started </a:t>
            </a:r>
            <a:endParaRPr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Shape 695"/>
          <p:cNvSpPr txBox="1"/>
          <p:nvPr/>
        </p:nvSpPr>
        <p:spPr>
          <a:xfrm>
            <a:off x="0" y="280556"/>
            <a:ext cx="9144000" cy="8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Getting Organized</a:t>
            </a:r>
            <a:endParaRPr sz="3800" b="0" i="0" u="none" strike="noStrike" cap="none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Shape 696"/>
          <p:cNvSpPr txBox="1"/>
          <p:nvPr/>
        </p:nvSpPr>
        <p:spPr>
          <a:xfrm>
            <a:off x="200800" y="1135400"/>
            <a:ext cx="8757600" cy="3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NOAA Environmental Data Procedural Directives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Char char="○"/>
            </a:pPr>
            <a:r>
              <a:rPr lang="en-US" sz="1800" u="sng">
                <a:solidFill>
                  <a:srgbClr val="6AA84F"/>
                </a:solidFill>
                <a:hlinkClick r:id="rId3"/>
              </a:rPr>
              <a:t>Data Management Planning</a:t>
            </a:r>
            <a:r>
              <a:rPr lang="en-US" sz="1800" u="sng">
                <a:solidFill>
                  <a:srgbClr val="6AA84F"/>
                </a:solidFill>
              </a:rPr>
              <a:t> </a:t>
            </a:r>
            <a:endParaRPr sz="1800" u="sng">
              <a:solidFill>
                <a:srgbClr val="6AA84F"/>
              </a:solidFill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Char char="○"/>
            </a:pPr>
            <a:r>
              <a:rPr lang="en-US" sz="1800" u="sng">
                <a:solidFill>
                  <a:srgbClr val="6AA84F"/>
                </a:solidFill>
                <a:hlinkClick r:id="rId4"/>
              </a:rPr>
              <a:t>Data Access</a:t>
            </a:r>
            <a:endParaRPr sz="1800" u="sng">
              <a:solidFill>
                <a:srgbClr val="6AA84F"/>
              </a:solidFill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Char char="○"/>
            </a:pPr>
            <a:r>
              <a:rPr lang="en-US" sz="1800" u="sng">
                <a:solidFill>
                  <a:srgbClr val="6AA84F"/>
                </a:solidFill>
                <a:hlinkClick r:id="rId5"/>
              </a:rPr>
              <a:t>Data Documentation</a:t>
            </a:r>
            <a:endParaRPr sz="1800" u="sng">
              <a:solidFill>
                <a:srgbClr val="6AA84F"/>
              </a:solidFill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Char char="○"/>
            </a:pPr>
            <a:r>
              <a:rPr lang="en-US" sz="1800" u="sng">
                <a:solidFill>
                  <a:srgbClr val="6AA84F"/>
                </a:solidFill>
                <a:hlinkClick r:id="rId6"/>
              </a:rPr>
              <a:t>Data Citation</a:t>
            </a:r>
            <a:endParaRPr sz="1800" u="sng">
              <a:solidFill>
                <a:srgbClr val="6AA84F"/>
              </a:solidFill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Char char="○"/>
            </a:pPr>
            <a:r>
              <a:rPr lang="en-US" sz="1800" u="sng">
                <a:solidFill>
                  <a:srgbClr val="6AA84F"/>
                </a:solidFill>
                <a:hlinkClick r:id="rId7"/>
              </a:rPr>
              <a:t>NOAA Procedure for Scientific Records Appraisal</a:t>
            </a:r>
            <a:endParaRPr sz="1800" u="sng">
              <a:solidFill>
                <a:srgbClr val="6AA84F"/>
              </a:solidFill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Font typeface="Calibri"/>
              <a:buChar char="○"/>
            </a:pPr>
            <a:r>
              <a:rPr lang="en-US" sz="1800" u="sng">
                <a:solidFill>
                  <a:srgbClr val="6AA84F"/>
                </a:solidFill>
                <a:hlinkClick r:id="rId8"/>
              </a:rPr>
              <a:t>Data and Publication Sharing for Grants, Coop. Agreements, and Contracts</a:t>
            </a:r>
            <a:r>
              <a:rPr lang="en-US" sz="1800">
                <a:solidFill>
                  <a:srgbClr val="6AA84F"/>
                </a:solidFill>
              </a:rPr>
              <a:t> </a:t>
            </a:r>
            <a:endParaRPr sz="1800">
              <a:solidFill>
                <a:srgbClr val="6AA84F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NOAA Data Catalog and OneStop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Font typeface="Calibri"/>
              <a:buChar char="○"/>
            </a:pPr>
            <a:r>
              <a:rPr lang="en-US" sz="1800" u="sng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https://data.noaa.gov/onestop</a:t>
            </a:r>
            <a:r>
              <a:rPr lang="en-US" sz="1800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NOAA Environmental Data Management Community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EDM Committee, EDM Workshops, Line Office Data Management Working Groups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Data Framework...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Shape 702"/>
          <p:cNvSpPr txBox="1"/>
          <p:nvPr/>
        </p:nvSpPr>
        <p:spPr>
          <a:xfrm>
            <a:off x="0" y="280556"/>
            <a:ext cx="9144000" cy="8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Are Making Big Data FAIR</a:t>
            </a:r>
            <a:endParaRPr sz="3800" b="0" i="0" u="none" strike="noStrike" cap="none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3" name="Shape 703"/>
          <p:cNvGrpSpPr/>
          <p:nvPr/>
        </p:nvGrpSpPr>
        <p:grpSpPr>
          <a:xfrm>
            <a:off x="174920" y="1987296"/>
            <a:ext cx="1969800" cy="2341814"/>
            <a:chOff x="174920" y="1987296"/>
            <a:chExt cx="1969800" cy="2341814"/>
          </a:xfrm>
        </p:grpSpPr>
        <p:sp>
          <p:nvSpPr>
            <p:cNvPr id="704" name="Shape 704"/>
            <p:cNvSpPr/>
            <p:nvPr/>
          </p:nvSpPr>
          <p:spPr>
            <a:xfrm>
              <a:off x="174920" y="1987296"/>
              <a:ext cx="1969800" cy="1820400"/>
            </a:xfrm>
            <a:prstGeom prst="roundRect">
              <a:avLst>
                <a:gd name="adj" fmla="val 16667"/>
              </a:avLst>
            </a:prstGeom>
            <a:solidFill>
              <a:srgbClr val="A4C2F4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7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</a:t>
              </a:r>
              <a:endParaRPr sz="7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Shape 705"/>
            <p:cNvSpPr txBox="1"/>
            <p:nvPr/>
          </p:nvSpPr>
          <p:spPr>
            <a:xfrm>
              <a:off x="174920" y="3805910"/>
              <a:ext cx="19698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Findable</a:t>
              </a:r>
              <a:endParaRPr/>
            </a:p>
          </p:txBody>
        </p:sp>
      </p:grpSp>
      <p:grpSp>
        <p:nvGrpSpPr>
          <p:cNvPr id="706" name="Shape 706"/>
          <p:cNvGrpSpPr/>
          <p:nvPr/>
        </p:nvGrpSpPr>
        <p:grpSpPr>
          <a:xfrm>
            <a:off x="2449660" y="1987296"/>
            <a:ext cx="1969800" cy="2341815"/>
            <a:chOff x="2449660" y="1987296"/>
            <a:chExt cx="1969800" cy="2341815"/>
          </a:xfrm>
        </p:grpSpPr>
        <p:sp>
          <p:nvSpPr>
            <p:cNvPr id="707" name="Shape 707"/>
            <p:cNvSpPr/>
            <p:nvPr/>
          </p:nvSpPr>
          <p:spPr>
            <a:xfrm>
              <a:off x="2449660" y="1987296"/>
              <a:ext cx="1969800" cy="1820400"/>
            </a:xfrm>
            <a:prstGeom prst="roundRect">
              <a:avLst>
                <a:gd name="adj" fmla="val 16667"/>
              </a:avLst>
            </a:prstGeom>
            <a:solidFill>
              <a:srgbClr val="D9EBD4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7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 sz="7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Shape 708"/>
            <p:cNvSpPr txBox="1"/>
            <p:nvPr/>
          </p:nvSpPr>
          <p:spPr>
            <a:xfrm>
              <a:off x="2449660" y="3805911"/>
              <a:ext cx="19698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Accessible</a:t>
              </a:r>
              <a:endParaRPr/>
            </a:p>
          </p:txBody>
        </p:sp>
      </p:grpSp>
      <p:grpSp>
        <p:nvGrpSpPr>
          <p:cNvPr id="709" name="Shape 709"/>
          <p:cNvGrpSpPr/>
          <p:nvPr/>
        </p:nvGrpSpPr>
        <p:grpSpPr>
          <a:xfrm>
            <a:off x="4572000" y="1987296"/>
            <a:ext cx="2292000" cy="2341814"/>
            <a:chOff x="4572000" y="1987296"/>
            <a:chExt cx="2292000" cy="2341814"/>
          </a:xfrm>
        </p:grpSpPr>
        <p:sp>
          <p:nvSpPr>
            <p:cNvPr id="710" name="Shape 710"/>
            <p:cNvSpPr/>
            <p:nvPr/>
          </p:nvSpPr>
          <p:spPr>
            <a:xfrm>
              <a:off x="4724400" y="1987296"/>
              <a:ext cx="1969800" cy="1820400"/>
            </a:xfrm>
            <a:prstGeom prst="roundRect">
              <a:avLst>
                <a:gd name="adj" fmla="val 16667"/>
              </a:avLst>
            </a:prstGeom>
            <a:solidFill>
              <a:srgbClr val="FFF2CC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7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endParaRPr sz="7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Shape 711"/>
            <p:cNvSpPr txBox="1"/>
            <p:nvPr/>
          </p:nvSpPr>
          <p:spPr>
            <a:xfrm>
              <a:off x="4572000" y="3805910"/>
              <a:ext cx="22920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Interoperable</a:t>
              </a:r>
              <a:endParaRPr/>
            </a:p>
          </p:txBody>
        </p:sp>
      </p:grpSp>
      <p:grpSp>
        <p:nvGrpSpPr>
          <p:cNvPr id="712" name="Shape 712"/>
          <p:cNvGrpSpPr/>
          <p:nvPr/>
        </p:nvGrpSpPr>
        <p:grpSpPr>
          <a:xfrm>
            <a:off x="6999140" y="1987296"/>
            <a:ext cx="1969800" cy="2341814"/>
            <a:chOff x="6999140" y="1987296"/>
            <a:chExt cx="1969800" cy="2341814"/>
          </a:xfrm>
        </p:grpSpPr>
        <p:sp>
          <p:nvSpPr>
            <p:cNvPr id="713" name="Shape 713"/>
            <p:cNvSpPr/>
            <p:nvPr/>
          </p:nvSpPr>
          <p:spPr>
            <a:xfrm>
              <a:off x="6999140" y="1987296"/>
              <a:ext cx="1969800" cy="1820400"/>
            </a:xfrm>
            <a:prstGeom prst="roundRect">
              <a:avLst>
                <a:gd name="adj" fmla="val 16667"/>
              </a:avLst>
            </a:prstGeom>
            <a:solidFill>
              <a:srgbClr val="B4A7D7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7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endParaRPr sz="7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Shape 714"/>
            <p:cNvSpPr txBox="1"/>
            <p:nvPr/>
          </p:nvSpPr>
          <p:spPr>
            <a:xfrm>
              <a:off x="6999140" y="3805910"/>
              <a:ext cx="19698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Reusable</a:t>
              </a:r>
              <a:endParaRPr/>
            </a:p>
          </p:txBody>
        </p:sp>
      </p:grpSp>
      <p:sp>
        <p:nvSpPr>
          <p:cNvPr id="715" name="Shape 715"/>
          <p:cNvSpPr txBox="1"/>
          <p:nvPr/>
        </p:nvSpPr>
        <p:spPr>
          <a:xfrm>
            <a:off x="5664550" y="4555675"/>
            <a:ext cx="30459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AGU FAIR Data Principles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Shape 721"/>
          <p:cNvSpPr/>
          <p:nvPr/>
        </p:nvSpPr>
        <p:spPr>
          <a:xfrm rot="-5400000">
            <a:off x="-701200" y="2538650"/>
            <a:ext cx="2266500" cy="5748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/>
              <a:t>Data Collection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Shape 722"/>
          <p:cNvSpPr txBox="1"/>
          <p:nvPr/>
        </p:nvSpPr>
        <p:spPr>
          <a:xfrm>
            <a:off x="0" y="280556"/>
            <a:ext cx="9144000" cy="8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NOAA</a:t>
            </a:r>
            <a:r>
              <a:rPr lang="en-US" sz="3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’s Open Data Framework</a:t>
            </a:r>
            <a:r>
              <a:rPr lang="en-US" sz="3800" b="0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30,000 ft</a:t>
            </a:r>
            <a:endParaRPr sz="3800" b="0" i="0" u="none" strike="noStrike" cap="none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Shape 723"/>
          <p:cNvSpPr/>
          <p:nvPr/>
        </p:nvSpPr>
        <p:spPr>
          <a:xfrm rot="5400000">
            <a:off x="1971350" y="3818350"/>
            <a:ext cx="443400" cy="138000"/>
          </a:xfrm>
          <a:prstGeom prst="rect">
            <a:avLst/>
          </a:prstGeom>
          <a:solidFill>
            <a:srgbClr val="88888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Shape 724"/>
          <p:cNvSpPr/>
          <p:nvPr/>
        </p:nvSpPr>
        <p:spPr>
          <a:xfrm rot="5400000">
            <a:off x="4548500" y="3818350"/>
            <a:ext cx="443400" cy="138000"/>
          </a:xfrm>
          <a:prstGeom prst="rect">
            <a:avLst/>
          </a:prstGeom>
          <a:solidFill>
            <a:srgbClr val="88888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Shape 725"/>
          <p:cNvSpPr/>
          <p:nvPr/>
        </p:nvSpPr>
        <p:spPr>
          <a:xfrm rot="5400000">
            <a:off x="7186450" y="3818350"/>
            <a:ext cx="443400" cy="138000"/>
          </a:xfrm>
          <a:prstGeom prst="rect">
            <a:avLst/>
          </a:prstGeom>
          <a:solidFill>
            <a:srgbClr val="88888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Shape 726"/>
          <p:cNvSpPr/>
          <p:nvPr/>
        </p:nvSpPr>
        <p:spPr>
          <a:xfrm>
            <a:off x="6274888" y="1844450"/>
            <a:ext cx="2266500" cy="19632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Access Services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Shape 727"/>
          <p:cNvSpPr/>
          <p:nvPr/>
        </p:nvSpPr>
        <p:spPr>
          <a:xfrm>
            <a:off x="907400" y="4045950"/>
            <a:ext cx="7725600" cy="765600"/>
          </a:xfrm>
          <a:prstGeom prst="roundRect">
            <a:avLst>
              <a:gd name="adj" fmla="val 16667"/>
            </a:avLst>
          </a:prstGeom>
          <a:solidFill>
            <a:srgbClr val="B4A7D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/>
              <a:t>Data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Storage and Processing Services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Shape 728"/>
          <p:cNvSpPr txBox="1"/>
          <p:nvPr/>
        </p:nvSpPr>
        <p:spPr>
          <a:xfrm>
            <a:off x="3727703" y="1196200"/>
            <a:ext cx="17685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Managers and Data Scientists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9" name="Shape 729" descr="Free vector graphic: Contact, Friend, Icon, Pawn, Person - Free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56026" y="1196152"/>
            <a:ext cx="371401" cy="479225"/>
          </a:xfrm>
          <a:prstGeom prst="rect">
            <a:avLst/>
          </a:prstGeom>
          <a:noFill/>
          <a:ln>
            <a:noFill/>
          </a:ln>
        </p:spPr>
      </p:pic>
      <p:sp>
        <p:nvSpPr>
          <p:cNvPr id="730" name="Shape 730"/>
          <p:cNvSpPr/>
          <p:nvPr/>
        </p:nvSpPr>
        <p:spPr>
          <a:xfrm>
            <a:off x="3667350" y="1844450"/>
            <a:ext cx="2266500" cy="19632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Management </a:t>
            </a:r>
            <a:r>
              <a:rPr lang="en-US" sz="2400"/>
              <a:t>Services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Shape 731"/>
          <p:cNvSpPr/>
          <p:nvPr/>
        </p:nvSpPr>
        <p:spPr>
          <a:xfrm>
            <a:off x="5882675" y="2688000"/>
            <a:ext cx="443400" cy="2247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88888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Shape 732"/>
          <p:cNvSpPr/>
          <p:nvPr/>
        </p:nvSpPr>
        <p:spPr>
          <a:xfrm>
            <a:off x="1059800" y="1844450"/>
            <a:ext cx="2266500" cy="1963200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Ingest Services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3" name="Shape 733" descr="Free vector graphic: Contact, Friend, Icon, Pawn, Person - Free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3654" y="1196114"/>
            <a:ext cx="371401" cy="479225"/>
          </a:xfrm>
          <a:prstGeom prst="rect">
            <a:avLst/>
          </a:prstGeom>
          <a:noFill/>
          <a:ln>
            <a:noFill/>
          </a:ln>
        </p:spPr>
      </p:pic>
      <p:sp>
        <p:nvSpPr>
          <p:cNvPr id="734" name="Shape 734"/>
          <p:cNvSpPr txBox="1"/>
          <p:nvPr/>
        </p:nvSpPr>
        <p:spPr>
          <a:xfrm>
            <a:off x="1635050" y="1196195"/>
            <a:ext cx="14874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Producers and Operators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Shape 735"/>
          <p:cNvSpPr/>
          <p:nvPr/>
        </p:nvSpPr>
        <p:spPr>
          <a:xfrm>
            <a:off x="658775" y="2688000"/>
            <a:ext cx="443400" cy="224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8888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Shape 736"/>
          <p:cNvSpPr/>
          <p:nvPr/>
        </p:nvSpPr>
        <p:spPr>
          <a:xfrm>
            <a:off x="3275125" y="2688000"/>
            <a:ext cx="443400" cy="2247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88888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Shape 737"/>
          <p:cNvSpPr txBox="1"/>
          <p:nvPr/>
        </p:nvSpPr>
        <p:spPr>
          <a:xfrm>
            <a:off x="6424900" y="1196200"/>
            <a:ext cx="16194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Consumers and the Public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8" name="Shape 738" descr="Free vector graphic: Contact, Friend, Icon, Pawn, Person - Free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04154" y="1196152"/>
            <a:ext cx="371401" cy="479225"/>
          </a:xfrm>
          <a:prstGeom prst="rect">
            <a:avLst/>
          </a:prstGeom>
          <a:noFill/>
          <a:ln>
            <a:noFill/>
          </a:ln>
        </p:spPr>
      </p:pic>
      <p:sp>
        <p:nvSpPr>
          <p:cNvPr id="739" name="Shape 739"/>
          <p:cNvSpPr/>
          <p:nvPr/>
        </p:nvSpPr>
        <p:spPr>
          <a:xfrm>
            <a:off x="8659775" y="2688000"/>
            <a:ext cx="443400" cy="224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8888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CEI 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746FF"/>
      </a:hlink>
      <a:folHlink>
        <a:srgbClr val="3624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1983</Words>
  <Application>Microsoft Macintosh PowerPoint</Application>
  <PresentationFormat>On-screen Show (16:9)</PresentationFormat>
  <Paragraphs>346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33</vt:i4>
      </vt:variant>
    </vt:vector>
  </HeadingPairs>
  <TitlesOfParts>
    <vt:vector size="52" baseType="lpstr">
      <vt:lpstr>Gill Sans</vt:lpstr>
      <vt:lpstr>Arial Narrow</vt:lpstr>
      <vt:lpstr>Times New Roman</vt:lpstr>
      <vt:lpstr>Roboto</vt:lpstr>
      <vt:lpstr>Open Sans</vt:lpstr>
      <vt:lpstr>Calibri</vt:lpstr>
      <vt:lpstr>Arial Black</vt:lpstr>
      <vt:lpstr>Montserrat</vt:lpstr>
      <vt:lpstr>Noto Sans Symbols</vt:lpstr>
      <vt:lpstr>Helvetica Neue</vt:lpstr>
      <vt:lpstr>Arial</vt:lpstr>
      <vt:lpstr>NCEI </vt:lpstr>
      <vt:lpstr>Office Theme</vt:lpstr>
      <vt:lpstr>Material</vt:lpstr>
      <vt:lpstr>Material</vt:lpstr>
      <vt:lpstr>Material</vt:lpstr>
      <vt:lpstr>Material</vt:lpstr>
      <vt:lpstr>Material</vt:lpstr>
      <vt:lpstr>Material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Leveraged a Data Broker  Improves Cybersecurity Posture and Facilitates Data Upload</vt:lpstr>
      <vt:lpstr>Big Data Project  Collaborators’ Offerings</vt:lpstr>
      <vt:lpstr>PowerPoint Presentation</vt:lpstr>
      <vt:lpstr>Increased Usage of NOAA Data  via BDP</vt:lpstr>
      <vt:lpstr>PowerPoint Presentation</vt:lpstr>
      <vt:lpstr>Advantages of  Cloud Platforms</vt:lpstr>
      <vt:lpstr>NOAA/NCEI Example:  Cloud Could Improve “Last Mile” Efforts</vt:lpstr>
      <vt:lpstr>PowerPoint Presentation</vt:lpstr>
      <vt:lpstr>PowerPoint Presentation</vt:lpstr>
      <vt:lpstr>PowerPoint Presentation</vt:lpstr>
      <vt:lpstr>Big Data Project Summary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5</cp:revision>
  <dcterms:modified xsi:type="dcterms:W3CDTF">2018-04-25T18:19:19Z</dcterms:modified>
</cp:coreProperties>
</file>