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671" r:id="rId1"/>
    <p:sldMasterId id="2147487676" r:id="rId2"/>
  </p:sldMasterIdLst>
  <p:notesMasterIdLst>
    <p:notesMasterId r:id="rId21"/>
  </p:notesMasterIdLst>
  <p:handoutMasterIdLst>
    <p:handoutMasterId r:id="rId22"/>
  </p:handoutMasterIdLst>
  <p:sldIdLst>
    <p:sldId id="626" r:id="rId3"/>
    <p:sldId id="686" r:id="rId4"/>
    <p:sldId id="687" r:id="rId5"/>
    <p:sldId id="690" r:id="rId6"/>
    <p:sldId id="705" r:id="rId7"/>
    <p:sldId id="699" r:id="rId8"/>
    <p:sldId id="688" r:id="rId9"/>
    <p:sldId id="689" r:id="rId10"/>
    <p:sldId id="702" r:id="rId11"/>
    <p:sldId id="700" r:id="rId12"/>
    <p:sldId id="701" r:id="rId13"/>
    <p:sldId id="627" r:id="rId14"/>
    <p:sldId id="691" r:id="rId15"/>
    <p:sldId id="704" r:id="rId16"/>
    <p:sldId id="692" r:id="rId17"/>
    <p:sldId id="633" r:id="rId18"/>
    <p:sldId id="641" r:id="rId19"/>
    <p:sldId id="706" r:id="rId20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y Provost" initials="OPS/DP" lastIdx="1" clrIdx="0"/>
  <p:cmAuthor id="1" name="Yves Buhler" initials="D/TS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00B5E2"/>
    <a:srgbClr val="FE5000"/>
    <a:srgbClr val="C5B9AC"/>
    <a:srgbClr val="CB333B"/>
    <a:srgbClr val="FEDB00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92012" autoAdjust="0"/>
  </p:normalViewPr>
  <p:slideViewPr>
    <p:cSldViewPr snapToGrid="0">
      <p:cViewPr varScale="1">
        <p:scale>
          <a:sx n="65" d="100"/>
          <a:sy n="65" d="100"/>
        </p:scale>
        <p:origin x="1086" y="10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708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7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38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29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4467" y="9734644"/>
            <a:ext cx="187979" cy="18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30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26" y="4713178"/>
            <a:ext cx="4987425" cy="44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30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B3123BCD-06C1-4979-A4B6-929E88FE602B}" type="slidenum">
              <a:rPr lang="de-DE" smtClean="0"/>
              <a:pPr defTabSz="917848"/>
              <a:t>1</a:t>
            </a:fld>
            <a:endParaRPr lang="de-DE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 to bullets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41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13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 to bullets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27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s://www.google.be/url?sa=i&amp;rct=j&amp;q=&amp;esrc=s&amp;source=images&amp;cd=&amp;cad=rja&amp;uact=8&amp;ved=0ahUKEwi1_4iytM7RAhVIshQKHRzGAO8QjRwIBw&amp;url=https://www.allinea.com/testimonial/dr-mike-hawkins&amp;psig=AFQjCNHNyONJdbU75q2-qjk4O36RJOvQeA&amp;ust=1484922189402787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hyperlink" Target="http://marine.copernicus.eu/wp-content/uploads/2016/06/r2403_9_logo_big-2.p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jLjoGAtc7RAhVJPxQKHQUfCPYQjRwIBw&amp;url=http://www.ecmwf.int/en/research/projects/esiwace&amp;psig=AFQjCNHNyONJdbU75q2-qjk4O36RJOvQeA&amp;ust=1484922189402787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hyperlink" Target="http://marine.copernicus.eu/wp-content/uploads/2016/06/r2403_9_logo_big-2.png" TargetMode="Externa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46" descr="CopernicusLogos.png"/>
          <p:cNvPicPr>
            <a:picLocks noChangeAspect="1"/>
          </p:cNvPicPr>
          <p:nvPr userDrawn="1"/>
        </p:nvPicPr>
        <p:blipFill>
          <a:blip r:embed="rId3" cstate="print"/>
          <a:srcRect l="5613" t="35349" r="7569" b="35711"/>
          <a:stretch>
            <a:fillRect/>
          </a:stretch>
        </p:blipFill>
        <p:spPr>
          <a:xfrm>
            <a:off x="3268570" y="102104"/>
            <a:ext cx="4446891" cy="1194129"/>
          </a:xfrm>
          <a:prstGeom prst="rect">
            <a:avLst/>
          </a:prstGeom>
        </p:spPr>
      </p:pic>
      <p:pic>
        <p:nvPicPr>
          <p:cNvPr id="250" name="Picture 249" descr="EPS-SGSat.png"/>
          <p:cNvPicPr>
            <a:picLocks noChangeAspect="1"/>
          </p:cNvPicPr>
          <p:nvPr userDrawn="1"/>
        </p:nvPicPr>
        <p:blipFill>
          <a:blip r:embed="rId4" cstate="print"/>
          <a:srcRect l="38759" t="31628" r="37840" b="35814"/>
          <a:stretch>
            <a:fillRect/>
          </a:stretch>
        </p:blipFill>
        <p:spPr>
          <a:xfrm>
            <a:off x="3409509" y="4345171"/>
            <a:ext cx="626364" cy="673395"/>
          </a:xfrm>
          <a:prstGeom prst="rect">
            <a:avLst/>
          </a:prstGeom>
        </p:spPr>
      </p:pic>
      <p:pic>
        <p:nvPicPr>
          <p:cNvPr id="251" name="Picture 250" descr="J-3Sat.png"/>
          <p:cNvPicPr>
            <a:picLocks noChangeAspect="1"/>
          </p:cNvPicPr>
          <p:nvPr userDrawn="1"/>
        </p:nvPicPr>
        <p:blipFill>
          <a:blip r:embed="rId5" cstate="print"/>
          <a:srcRect l="34366" t="35246" r="35524" b="36537"/>
          <a:stretch>
            <a:fillRect/>
          </a:stretch>
        </p:blipFill>
        <p:spPr>
          <a:xfrm>
            <a:off x="8860466" y="1843588"/>
            <a:ext cx="1017181" cy="736579"/>
          </a:xfrm>
          <a:prstGeom prst="rect">
            <a:avLst/>
          </a:prstGeom>
        </p:spPr>
      </p:pic>
      <p:pic>
        <p:nvPicPr>
          <p:cNvPr id="252" name="Picture 251" descr="JCSSat.png"/>
          <p:cNvPicPr>
            <a:picLocks noChangeAspect="1"/>
          </p:cNvPicPr>
          <p:nvPr userDrawn="1"/>
        </p:nvPicPr>
        <p:blipFill>
          <a:blip r:embed="rId6" cstate="print"/>
          <a:srcRect l="41474" t="40723" r="41993" b="46047"/>
          <a:stretch>
            <a:fillRect/>
          </a:stretch>
        </p:blipFill>
        <p:spPr>
          <a:xfrm>
            <a:off x="184298" y="2856615"/>
            <a:ext cx="1070344" cy="661855"/>
          </a:xfrm>
          <a:prstGeom prst="rect">
            <a:avLst/>
          </a:prstGeom>
        </p:spPr>
      </p:pic>
      <p:pic>
        <p:nvPicPr>
          <p:cNvPr id="253" name="Picture 252" descr="MTGSat.png"/>
          <p:cNvPicPr>
            <a:picLocks noChangeAspect="1"/>
          </p:cNvPicPr>
          <p:nvPr userDrawn="1"/>
        </p:nvPicPr>
        <p:blipFill>
          <a:blip r:embed="rId7" cstate="print"/>
          <a:srcRect l="36762" t="37416" r="44070" b="35607"/>
          <a:stretch>
            <a:fillRect/>
          </a:stretch>
        </p:blipFill>
        <p:spPr>
          <a:xfrm rot="724535">
            <a:off x="850607" y="793897"/>
            <a:ext cx="1701210" cy="1850065"/>
          </a:xfrm>
          <a:prstGeom prst="rect">
            <a:avLst/>
          </a:prstGeom>
        </p:spPr>
      </p:pic>
      <p:pic>
        <p:nvPicPr>
          <p:cNvPr id="254" name="Picture 253" descr="S-3Sat.png"/>
          <p:cNvPicPr>
            <a:picLocks noChangeAspect="1"/>
          </p:cNvPicPr>
          <p:nvPr userDrawn="1"/>
        </p:nvPicPr>
        <p:blipFill>
          <a:blip r:embed="rId8" cstate="print"/>
          <a:srcRect l="35084" t="29871" r="35684" b="31059"/>
          <a:stretch>
            <a:fillRect/>
          </a:stretch>
        </p:blipFill>
        <p:spPr>
          <a:xfrm>
            <a:off x="7528076" y="2991293"/>
            <a:ext cx="2126286" cy="2196000"/>
          </a:xfrm>
          <a:prstGeom prst="rect">
            <a:avLst/>
          </a:prstGeom>
        </p:spPr>
      </p:pic>
      <p:pic>
        <p:nvPicPr>
          <p:cNvPr id="8" name="Picture 7" descr="Logo Mercator Océan">
            <a:hlinkClick r:id="rId9" tgtFrame="&quot;_blank&quot;" tooltip="&quot;Logo Mercator Océan&quot;"/>
          </p:cNvPr>
          <p:cNvPicPr/>
          <p:nvPr userDrawn="1"/>
        </p:nvPicPr>
        <p:blipFill>
          <a:blip r:embed="rId10" cstate="print"/>
          <a:srcRect l="13449" t="5426" r="10637" b="5426"/>
          <a:stretch>
            <a:fillRect/>
          </a:stretch>
        </p:blipFill>
        <p:spPr bwMode="auto">
          <a:xfrm>
            <a:off x="8734902" y="234684"/>
            <a:ext cx="919460" cy="67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Image result for logo ecmwf">
            <a:hlinkClick r:id="rId11"/>
          </p:cNvPr>
          <p:cNvPicPr/>
          <p:nvPr userDrawn="1"/>
        </p:nvPicPr>
        <p:blipFill>
          <a:blip r:embed="rId12" cstate="print"/>
          <a:srcRect t="8966" b="8276"/>
          <a:stretch>
            <a:fillRect/>
          </a:stretch>
        </p:blipFill>
        <p:spPr bwMode="auto">
          <a:xfrm>
            <a:off x="7715461" y="235394"/>
            <a:ext cx="851864" cy="67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9992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DBFF-DD28-4537-9807-869881A26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DBFF-DD28-4537-9807-869881A26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DBFF-DD28-4537-9807-869881A26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DBFF-DD28-4537-9807-869881A26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DBFF-DD28-4537-9807-869881A26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DBFF-DD28-4537-9807-869881A26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77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print"/>
          <a:srcRect l="5613" t="35349" r="7569" b="35711"/>
          <a:stretch>
            <a:fillRect/>
          </a:stretch>
        </p:blipFill>
        <p:spPr>
          <a:xfrm>
            <a:off x="5883349" y="6253096"/>
            <a:ext cx="2183219" cy="562375"/>
          </a:xfrm>
          <a:prstGeom prst="rect">
            <a:avLst/>
          </a:prstGeom>
        </p:spPr>
      </p:pic>
      <p:pic>
        <p:nvPicPr>
          <p:cNvPr id="9" name="irc_mi" descr="Image result for logo ecmwf">
            <a:hlinkClick r:id="rId3"/>
          </p:cNvPr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6568" y="6500754"/>
            <a:ext cx="564896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 Mercator Océan">
            <a:hlinkClick r:id="rId5" tgtFrame="&quot;_blank&quot;" tooltip="&quot;Logo Mercator Océan&quot;"/>
          </p:cNvPr>
          <p:cNvPicPr/>
          <p:nvPr userDrawn="1"/>
        </p:nvPicPr>
        <p:blipFill>
          <a:blip r:embed="rId6" cstate="print"/>
          <a:srcRect l="13449" t="5426" r="10637" b="5426"/>
          <a:stretch>
            <a:fillRect/>
          </a:stretch>
        </p:blipFill>
        <p:spPr bwMode="auto">
          <a:xfrm>
            <a:off x="8753167" y="6459784"/>
            <a:ext cx="414132" cy="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882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1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2610" y="6267711"/>
            <a:ext cx="4992555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182" y="6267711"/>
            <a:ext cx="444239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fld id="{9C1406E1-05B7-4824-95B7-1790A8BC1E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082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22251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8241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DBFF-DD28-4537-9807-869881A26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DBFF-DD28-4537-9807-869881A26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DBFF-DD28-4537-9807-869881A26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DBFF-DD28-4537-9807-869881A26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DBFF-DD28-4537-9807-869881A26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77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70360" y="6459794"/>
            <a:ext cx="6661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baseline="0" dirty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fld id="{FF9CC606-8418-49EA-9DB7-3FFD72983DD3}" type="slidenum">
              <a:rPr lang="de-DE" sz="800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3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2" r:id="rId1"/>
    <p:sldLayoutId id="2147487673" r:id="rId2"/>
    <p:sldLayoutId id="2147487674" r:id="rId3"/>
    <p:sldLayoutId id="2147487688" r:id="rId4"/>
  </p:sldLayoutIdLst>
  <p:transition/>
  <p:hf sldNum="0" hdr="0" ftr="0" dt="0"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DBFF-DD28-4537-9807-869881A26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7" r:id="rId1"/>
    <p:sldLayoutId id="2147487678" r:id="rId2"/>
    <p:sldLayoutId id="2147487679" r:id="rId3"/>
    <p:sldLayoutId id="2147487680" r:id="rId4"/>
    <p:sldLayoutId id="2147487681" r:id="rId5"/>
    <p:sldLayoutId id="2147487682" r:id="rId6"/>
    <p:sldLayoutId id="2147487683" r:id="rId7"/>
    <p:sldLayoutId id="2147487684" r:id="rId8"/>
    <p:sldLayoutId id="2147487685" r:id="rId9"/>
    <p:sldLayoutId id="2147487686" r:id="rId10"/>
    <p:sldLayoutId id="21474876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Relationship Id="rId1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47"/>
          <p:cNvSpPr txBox="1">
            <a:spLocks/>
          </p:cNvSpPr>
          <p:nvPr/>
        </p:nvSpPr>
        <p:spPr>
          <a:xfrm>
            <a:off x="2565400" y="1103029"/>
            <a:ext cx="7112000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DIAS Information Day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247"/>
          <p:cNvSpPr txBox="1">
            <a:spLocks/>
          </p:cNvSpPr>
          <p:nvPr/>
        </p:nvSpPr>
        <p:spPr>
          <a:xfrm>
            <a:off x="3018955" y="2330357"/>
            <a:ext cx="6204889" cy="1194507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lvl="0" algn="l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CEOS Future </a:t>
            </a:r>
            <a:r>
              <a:rPr lang="en-US" sz="28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Data Architecture Big Data </a:t>
            </a:r>
            <a:r>
              <a:rPr lang="en-US" sz="28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Workshop</a:t>
            </a:r>
          </a:p>
          <a:p>
            <a:pPr marL="179388" lvl="0" algn="l">
              <a:defRPr/>
            </a:pPr>
            <a:endParaRPr lang="en-US" sz="2800" kern="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179388" lvl="0" algn="l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EUMETSAT – ECMWF – MERCATOR OCEAN DIAS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5397359" y="3706874"/>
            <a:ext cx="2740175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Paul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Counet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EUMETSAT </a:t>
            </a: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26 April 2018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kern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/>
          <p:cNvSpPr txBox="1"/>
          <p:nvPr/>
        </p:nvSpPr>
        <p:spPr>
          <a:xfrm>
            <a:off x="206478" y="927205"/>
            <a:ext cx="943588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0" dirty="0" smtClean="0">
                <a:solidFill>
                  <a:schemeClr val="tx1"/>
                </a:solidFill>
              </a:rPr>
              <a:t>A distributed system allowing efficient access to geographically distributed data and products</a:t>
            </a:r>
          </a:p>
          <a:p>
            <a:pPr>
              <a:buFontTx/>
              <a:buChar char="-"/>
            </a:pPr>
            <a:endParaRPr lang="en-GB" sz="2200" b="0" dirty="0" smtClean="0">
              <a:solidFill>
                <a:schemeClr val="tx1"/>
              </a:solidFill>
            </a:endParaRPr>
          </a:p>
          <a:p>
            <a:r>
              <a:rPr lang="en-GB" sz="2200" b="0" dirty="0" smtClean="0">
                <a:solidFill>
                  <a:schemeClr val="tx1"/>
                </a:solidFill>
              </a:rPr>
              <a:t>The internal distributed infrastructure is based on a network of 3 instances forming a private cloud. These can support both computing and storage.</a:t>
            </a:r>
          </a:p>
          <a:p>
            <a:pPr>
              <a:buFontTx/>
              <a:buChar char="-"/>
            </a:pPr>
            <a:endParaRPr lang="en-GB" sz="2200" b="0" dirty="0" smtClean="0">
              <a:solidFill>
                <a:schemeClr val="tx1"/>
              </a:solidFill>
            </a:endParaRPr>
          </a:p>
          <a:p>
            <a:r>
              <a:rPr lang="en-GB" sz="2200" b="0" dirty="0" smtClean="0">
                <a:solidFill>
                  <a:schemeClr val="tx1"/>
                </a:solidFill>
              </a:rPr>
              <a:t>This private cloud can be then scaled-up via an external elastic cloud ready to absorb peaks of requests for computing or storage resources. The whole forms an operational hybrid  cloud;</a:t>
            </a:r>
          </a:p>
          <a:p>
            <a:pPr>
              <a:buFontTx/>
              <a:buChar char="-"/>
            </a:pPr>
            <a:endParaRPr lang="en-GB" sz="2200" b="0" dirty="0" smtClean="0">
              <a:solidFill>
                <a:schemeClr val="tx1"/>
              </a:solidFill>
            </a:endParaRPr>
          </a:p>
          <a:p>
            <a:r>
              <a:rPr lang="en-GB" sz="2200" b="0" dirty="0" smtClean="0">
                <a:solidFill>
                  <a:schemeClr val="tx1"/>
                </a:solidFill>
              </a:rPr>
              <a:t>Interoperability is secured through the use of recognised international standards and established common practices such as HMA.</a:t>
            </a:r>
          </a:p>
          <a:p>
            <a:pPr>
              <a:buFontTx/>
              <a:buChar char="-"/>
            </a:pPr>
            <a:endParaRPr lang="en-GB" sz="2200" b="0" dirty="0" smtClean="0">
              <a:solidFill>
                <a:schemeClr val="tx1"/>
              </a:solidFill>
            </a:endParaRPr>
          </a:p>
          <a:p>
            <a:r>
              <a:rPr lang="en-GB" sz="2200" b="0" dirty="0" smtClean="0">
                <a:solidFill>
                  <a:schemeClr val="tx1"/>
                </a:solidFill>
              </a:rPr>
              <a:t>Vendor independence, based on Open Source solutions.</a:t>
            </a:r>
          </a:p>
          <a:p>
            <a:pPr>
              <a:buFontTx/>
              <a:buChar char="-"/>
            </a:pPr>
            <a:endParaRPr lang="en-GB" sz="18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88491" y="0"/>
            <a:ext cx="9278679" cy="77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GB" kern="0" dirty="0" smtClean="0"/>
              <a:t>A distributed infrastructure …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877030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/>
          <p:cNvSpPr txBox="1"/>
          <p:nvPr/>
        </p:nvSpPr>
        <p:spPr>
          <a:xfrm>
            <a:off x="147484" y="810191"/>
            <a:ext cx="97585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0" dirty="0" smtClean="0">
                <a:solidFill>
                  <a:schemeClr val="tx1"/>
                </a:solidFill>
              </a:rPr>
              <a:t>Points </a:t>
            </a:r>
            <a:r>
              <a:rPr lang="en-GB" sz="2200" b="0" dirty="0">
                <a:solidFill>
                  <a:schemeClr val="tx1"/>
                </a:solidFill>
              </a:rPr>
              <a:t>of Presence </a:t>
            </a:r>
            <a:r>
              <a:rPr lang="en-GB" sz="2200" b="0" dirty="0" smtClean="0">
                <a:solidFill>
                  <a:schemeClr val="tx1"/>
                </a:solidFill>
              </a:rPr>
              <a:t>(</a:t>
            </a:r>
            <a:r>
              <a:rPr lang="en-GB" sz="2200" b="0" dirty="0" err="1" smtClean="0">
                <a:solidFill>
                  <a:schemeClr val="tx1"/>
                </a:solidFill>
              </a:rPr>
              <a:t>PoPs</a:t>
            </a:r>
            <a:r>
              <a:rPr lang="en-GB" sz="2200" b="0" dirty="0" smtClean="0">
                <a:solidFill>
                  <a:schemeClr val="tx1"/>
                </a:solidFill>
              </a:rPr>
              <a:t>) are deployed at the three partners premises (EUMETSAT, ECMWF, M-O) hosting a clone of the EUMETSAT Information Centric Service Infrastructure (ICSI)</a:t>
            </a:r>
          </a:p>
          <a:p>
            <a:pPr>
              <a:buFontTx/>
              <a:buChar char="-"/>
            </a:pPr>
            <a:endParaRPr lang="en-GB" sz="2200" b="0" dirty="0" smtClean="0">
              <a:solidFill>
                <a:schemeClr val="tx1"/>
              </a:solidFill>
            </a:endParaRPr>
          </a:p>
          <a:p>
            <a:r>
              <a:rPr lang="en-GB" sz="2200" b="0" dirty="0" smtClean="0">
                <a:solidFill>
                  <a:schemeClr val="tx1"/>
                </a:solidFill>
              </a:rPr>
              <a:t>Elasticity provided implemented via public cloud</a:t>
            </a:r>
          </a:p>
          <a:p>
            <a:pPr>
              <a:buFontTx/>
              <a:buChar char="-"/>
            </a:pPr>
            <a:endParaRPr lang="en-GB" sz="2200" b="0" dirty="0" smtClean="0">
              <a:solidFill>
                <a:schemeClr val="tx1"/>
              </a:solidFill>
            </a:endParaRPr>
          </a:p>
          <a:p>
            <a:r>
              <a:rPr lang="en-GB" sz="2200" b="0" dirty="0" err="1" smtClean="0">
                <a:solidFill>
                  <a:schemeClr val="tx1"/>
                </a:solidFill>
              </a:rPr>
              <a:t>PoPs</a:t>
            </a:r>
            <a:r>
              <a:rPr lang="en-GB" sz="2200" b="0" dirty="0" smtClean="0">
                <a:solidFill>
                  <a:schemeClr val="tx1"/>
                </a:solidFill>
              </a:rPr>
              <a:t> and elasticity cloud are high speed interconnected (LAN speed) and interoperate on Platform as a Service (PaaS) Layers</a:t>
            </a:r>
          </a:p>
          <a:p>
            <a:pPr>
              <a:buFontTx/>
              <a:buChar char="-"/>
            </a:pPr>
            <a:endParaRPr lang="en-GB" sz="2200" b="0" dirty="0" smtClean="0">
              <a:solidFill>
                <a:schemeClr val="tx1"/>
              </a:solidFill>
            </a:endParaRPr>
          </a:p>
          <a:p>
            <a:r>
              <a:rPr lang="en-GB" sz="2200" b="0" dirty="0" smtClean="0">
                <a:solidFill>
                  <a:schemeClr val="tx1"/>
                </a:solidFill>
              </a:rPr>
              <a:t>Each site ensures access to its data and core capabilities via a brokerage layer from the ICSI platform clone</a:t>
            </a:r>
          </a:p>
          <a:p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b="0" dirty="0" smtClean="0">
                <a:solidFill>
                  <a:schemeClr val="tx1"/>
                </a:solidFill>
              </a:rPr>
              <a:t> </a:t>
            </a:r>
            <a:r>
              <a:rPr lang="en-GB" sz="2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We do not move big volumes of data </a:t>
            </a:r>
          </a:p>
          <a:p>
            <a:r>
              <a:rPr lang="en-GB" sz="2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Data remains where the expertise is </a:t>
            </a:r>
            <a:endParaRPr lang="en-GB" sz="2200" b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GB" sz="2200" b="0" dirty="0" smtClean="0">
              <a:solidFill>
                <a:schemeClr val="tx1"/>
              </a:solidFill>
            </a:endParaRPr>
          </a:p>
          <a:p>
            <a:r>
              <a:rPr lang="en-GB" sz="2200" b="0" dirty="0" smtClean="0">
                <a:solidFill>
                  <a:schemeClr val="tx1"/>
                </a:solidFill>
              </a:rPr>
              <a:t>The users interacts via a central portal</a:t>
            </a:r>
            <a:endParaRPr lang="en-GB" sz="2200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278679" cy="779721"/>
          </a:xfrm>
        </p:spPr>
        <p:txBody>
          <a:bodyPr/>
          <a:lstStyle/>
          <a:p>
            <a:r>
              <a:rPr lang="en-GB" dirty="0" smtClean="0"/>
              <a:t>A distributed infrastructure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11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 incremental Development and implementation process… </a:t>
            </a:r>
            <a:endParaRPr lang="en-GB" sz="2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17015" y="779721"/>
            <a:ext cx="9445061" cy="4878439"/>
            <a:chOff x="390" y="972"/>
            <a:chExt cx="5634" cy="2910"/>
          </a:xfrm>
        </p:grpSpPr>
        <p:sp>
          <p:nvSpPr>
            <p:cNvPr id="6" name="AutoShape 2"/>
            <p:cNvSpPr>
              <a:spLocks noChangeAspect="1" noChangeArrowheads="1" noTextEdit="1"/>
            </p:cNvSpPr>
            <p:nvPr/>
          </p:nvSpPr>
          <p:spPr bwMode="auto">
            <a:xfrm>
              <a:off x="390" y="972"/>
              <a:ext cx="5634" cy="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570" y="2385"/>
              <a:ext cx="4417" cy="938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10038" y="0"/>
                </a:cxn>
                <a:cxn ang="0">
                  <a:pos x="10038" y="0"/>
                </a:cxn>
                <a:cxn ang="0">
                  <a:pos x="10400" y="363"/>
                </a:cxn>
                <a:cxn ang="0">
                  <a:pos x="10400" y="363"/>
                </a:cxn>
                <a:cxn ang="0">
                  <a:pos x="10400" y="363"/>
                </a:cxn>
                <a:cxn ang="0">
                  <a:pos x="10400" y="1814"/>
                </a:cxn>
                <a:cxn ang="0">
                  <a:pos x="10400" y="1814"/>
                </a:cxn>
                <a:cxn ang="0">
                  <a:pos x="10038" y="2176"/>
                </a:cxn>
                <a:cxn ang="0">
                  <a:pos x="10038" y="2176"/>
                </a:cxn>
                <a:cxn ang="0">
                  <a:pos x="10038" y="2176"/>
                </a:cxn>
                <a:cxn ang="0">
                  <a:pos x="363" y="2176"/>
                </a:cxn>
                <a:cxn ang="0">
                  <a:pos x="363" y="2176"/>
                </a:cxn>
                <a:cxn ang="0">
                  <a:pos x="0" y="1814"/>
                </a:cxn>
                <a:cxn ang="0">
                  <a:pos x="0" y="1814"/>
                </a:cxn>
                <a:cxn ang="0">
                  <a:pos x="0" y="363"/>
                </a:cxn>
              </a:cxnLst>
              <a:rect l="0" t="0" r="r" b="b"/>
              <a:pathLst>
                <a:path w="10400" h="2176">
                  <a:moveTo>
                    <a:pt x="0" y="363"/>
                  </a:moveTo>
                  <a:cubicBezTo>
                    <a:pt x="0" y="163"/>
                    <a:pt x="1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lnTo>
                    <a:pt x="363" y="0"/>
                  </a:lnTo>
                  <a:lnTo>
                    <a:pt x="10038" y="0"/>
                  </a:lnTo>
                  <a:lnTo>
                    <a:pt x="10038" y="0"/>
                  </a:lnTo>
                  <a:cubicBezTo>
                    <a:pt x="10238" y="0"/>
                    <a:pt x="10400" y="163"/>
                    <a:pt x="10400" y="363"/>
                  </a:cubicBezTo>
                  <a:cubicBezTo>
                    <a:pt x="10400" y="363"/>
                    <a:pt x="10400" y="363"/>
                    <a:pt x="10400" y="363"/>
                  </a:cubicBezTo>
                  <a:lnTo>
                    <a:pt x="10400" y="363"/>
                  </a:lnTo>
                  <a:lnTo>
                    <a:pt x="10400" y="1814"/>
                  </a:lnTo>
                  <a:lnTo>
                    <a:pt x="10400" y="1814"/>
                  </a:lnTo>
                  <a:cubicBezTo>
                    <a:pt x="10400" y="2014"/>
                    <a:pt x="10238" y="2176"/>
                    <a:pt x="10038" y="2176"/>
                  </a:cubicBezTo>
                  <a:cubicBezTo>
                    <a:pt x="10038" y="2176"/>
                    <a:pt x="10038" y="2176"/>
                    <a:pt x="10038" y="2176"/>
                  </a:cubicBezTo>
                  <a:lnTo>
                    <a:pt x="10038" y="2176"/>
                  </a:lnTo>
                  <a:lnTo>
                    <a:pt x="363" y="2176"/>
                  </a:lnTo>
                  <a:lnTo>
                    <a:pt x="363" y="2176"/>
                  </a:lnTo>
                  <a:cubicBezTo>
                    <a:pt x="163" y="2176"/>
                    <a:pt x="0" y="2014"/>
                    <a:pt x="0" y="1814"/>
                  </a:cubicBezTo>
                  <a:cubicBezTo>
                    <a:pt x="0" y="1814"/>
                    <a:pt x="0" y="1814"/>
                    <a:pt x="0" y="1814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rgbClr val="FCD5B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23" y="1389"/>
              <a:ext cx="4417" cy="421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0238" y="0"/>
                </a:cxn>
                <a:cxn ang="0">
                  <a:pos x="10238" y="0"/>
                </a:cxn>
                <a:cxn ang="0">
                  <a:pos x="10400" y="163"/>
                </a:cxn>
                <a:cxn ang="0">
                  <a:pos x="10400" y="163"/>
                </a:cxn>
                <a:cxn ang="0">
                  <a:pos x="10400" y="163"/>
                </a:cxn>
                <a:cxn ang="0">
                  <a:pos x="10400" y="814"/>
                </a:cxn>
                <a:cxn ang="0">
                  <a:pos x="10400" y="814"/>
                </a:cxn>
                <a:cxn ang="0">
                  <a:pos x="10238" y="976"/>
                </a:cxn>
                <a:cxn ang="0">
                  <a:pos x="10238" y="976"/>
                </a:cxn>
                <a:cxn ang="0">
                  <a:pos x="10238" y="976"/>
                </a:cxn>
                <a:cxn ang="0">
                  <a:pos x="163" y="976"/>
                </a:cxn>
                <a:cxn ang="0">
                  <a:pos x="163" y="976"/>
                </a:cxn>
                <a:cxn ang="0">
                  <a:pos x="0" y="814"/>
                </a:cxn>
                <a:cxn ang="0">
                  <a:pos x="0" y="814"/>
                </a:cxn>
                <a:cxn ang="0">
                  <a:pos x="0" y="163"/>
                </a:cxn>
              </a:cxnLst>
              <a:rect l="0" t="0" r="r" b="b"/>
              <a:pathLst>
                <a:path w="10400" h="976">
                  <a:moveTo>
                    <a:pt x="0" y="163"/>
                  </a:moveTo>
                  <a:cubicBezTo>
                    <a:pt x="0" y="73"/>
                    <a:pt x="7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lnTo>
                    <a:pt x="163" y="0"/>
                  </a:lnTo>
                  <a:lnTo>
                    <a:pt x="10238" y="0"/>
                  </a:lnTo>
                  <a:lnTo>
                    <a:pt x="10238" y="0"/>
                  </a:lnTo>
                  <a:cubicBezTo>
                    <a:pt x="10328" y="0"/>
                    <a:pt x="10400" y="73"/>
                    <a:pt x="10400" y="163"/>
                  </a:cubicBezTo>
                  <a:cubicBezTo>
                    <a:pt x="10400" y="163"/>
                    <a:pt x="10400" y="163"/>
                    <a:pt x="10400" y="163"/>
                  </a:cubicBezTo>
                  <a:lnTo>
                    <a:pt x="10400" y="163"/>
                  </a:lnTo>
                  <a:lnTo>
                    <a:pt x="10400" y="814"/>
                  </a:lnTo>
                  <a:lnTo>
                    <a:pt x="10400" y="814"/>
                  </a:lnTo>
                  <a:cubicBezTo>
                    <a:pt x="10400" y="904"/>
                    <a:pt x="10328" y="976"/>
                    <a:pt x="10238" y="976"/>
                  </a:cubicBezTo>
                  <a:cubicBezTo>
                    <a:pt x="10238" y="976"/>
                    <a:pt x="10238" y="976"/>
                    <a:pt x="10238" y="976"/>
                  </a:cubicBezTo>
                  <a:lnTo>
                    <a:pt x="10238" y="976"/>
                  </a:lnTo>
                  <a:lnTo>
                    <a:pt x="163" y="976"/>
                  </a:lnTo>
                  <a:lnTo>
                    <a:pt x="163" y="976"/>
                  </a:lnTo>
                  <a:cubicBezTo>
                    <a:pt x="73" y="976"/>
                    <a:pt x="0" y="904"/>
                    <a:pt x="0" y="814"/>
                  </a:cubicBezTo>
                  <a:cubicBezTo>
                    <a:pt x="0" y="814"/>
                    <a:pt x="0" y="814"/>
                    <a:pt x="0" y="814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B9CDE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70" y="1289"/>
              <a:ext cx="7" cy="2451"/>
            </a:xfrm>
            <a:prstGeom prst="rect">
              <a:avLst/>
            </a:pr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603" y="1289"/>
              <a:ext cx="7" cy="2451"/>
            </a:xfrm>
            <a:prstGeom prst="rect">
              <a:avLst/>
            </a:pr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629" y="1289"/>
              <a:ext cx="7" cy="2451"/>
            </a:xfrm>
            <a:prstGeom prst="rect">
              <a:avLst/>
            </a:pr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656" y="1289"/>
              <a:ext cx="6" cy="2451"/>
            </a:xfrm>
            <a:prstGeom prst="rect">
              <a:avLst/>
            </a:pr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682" y="1289"/>
              <a:ext cx="7" cy="2451"/>
            </a:xfrm>
            <a:prstGeom prst="rect">
              <a:avLst/>
            </a:pr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81" y="3527"/>
              <a:ext cx="611" cy="214"/>
            </a:xfrm>
            <a:prstGeom prst="rect">
              <a:avLst/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928" y="3530"/>
              <a:ext cx="34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1706" b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2017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807" y="3527"/>
              <a:ext cx="618" cy="214"/>
            </a:xfrm>
            <a:prstGeom prst="rect">
              <a:avLst/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956" y="3530"/>
              <a:ext cx="34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1706" b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2018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833" y="3527"/>
              <a:ext cx="619" cy="214"/>
            </a:xfrm>
            <a:prstGeom prst="rect">
              <a:avLst/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984" y="3530"/>
              <a:ext cx="34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1706" b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2019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859" y="3527"/>
              <a:ext cx="619" cy="214"/>
            </a:xfrm>
            <a:prstGeom prst="rect">
              <a:avLst/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011" y="3530"/>
              <a:ext cx="34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1706" b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2020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906" y="3037"/>
              <a:ext cx="507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6744" b="0">
                  <a:solidFill>
                    <a:srgbClr val="31859C"/>
                  </a:solidFill>
                  <a:latin typeface="Calibri" pitchFamily="34" charset="0"/>
                  <a:cs typeface="Arial" pitchFamily="34" charset="0"/>
                </a:rPr>
                <a:t>...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20" y="1417"/>
              <a:ext cx="618" cy="158"/>
            </a:xfrm>
            <a:prstGeom prst="rect">
              <a:avLst/>
            </a:prstGeom>
            <a:solidFill>
              <a:srgbClr val="4A452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911" y="1443"/>
              <a:ext cx="2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Design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665" y="1237"/>
              <a:ext cx="102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104"/>
                </a:cxn>
                <a:cxn ang="0">
                  <a:pos x="102" y="0"/>
                </a:cxn>
                <a:cxn ang="0">
                  <a:pos x="0" y="0"/>
                </a:cxn>
              </a:cxnLst>
              <a:rect l="0" t="0" r="r" b="b"/>
              <a:pathLst>
                <a:path w="102" h="104">
                  <a:moveTo>
                    <a:pt x="0" y="0"/>
                  </a:moveTo>
                  <a:lnTo>
                    <a:pt x="51" y="1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62" y="1011"/>
              <a:ext cx="52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Authorisation 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62" y="1121"/>
              <a:ext cx="39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to Proceed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318" y="1582"/>
              <a:ext cx="1812" cy="96"/>
            </a:xfrm>
            <a:prstGeom prst="rect">
              <a:avLst/>
            </a:prstGeom>
            <a:solidFill>
              <a:srgbClr val="4A452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714" y="1574"/>
              <a:ext cx="75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V0 </a:t>
              </a:r>
              <a:r>
                <a:rPr lang="en-US" sz="894" dirty="0" err="1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impl</a:t>
              </a:r>
              <a:r>
                <a:rPr lang="en-US" sz="894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. , test &amp; Ops</a:t>
              </a:r>
              <a:endParaRPr lang="en-US" sz="1463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59" y="1913"/>
              <a:ext cx="488" cy="193"/>
            </a:xfrm>
            <a:prstGeom prst="rect">
              <a:avLst/>
            </a:prstGeom>
            <a:solidFill>
              <a:srgbClr val="6325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753" y="1947"/>
              <a:ext cx="51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Procurements</a:t>
              </a:r>
              <a:endParaRPr lang="en-US" sz="1463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2069" y="1472"/>
              <a:ext cx="102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103"/>
                </a:cxn>
                <a:cxn ang="0">
                  <a:pos x="102" y="0"/>
                </a:cxn>
                <a:cxn ang="0">
                  <a:pos x="0" y="0"/>
                </a:cxn>
              </a:cxnLst>
              <a:rect l="0" t="0" r="r" b="b"/>
              <a:pathLst>
                <a:path w="102" h="103">
                  <a:moveTo>
                    <a:pt x="0" y="0"/>
                  </a:moveTo>
                  <a:lnTo>
                    <a:pt x="51" y="103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197" y="2299"/>
              <a:ext cx="102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104"/>
                </a:cxn>
                <a:cxn ang="0">
                  <a:pos x="102" y="0"/>
                </a:cxn>
                <a:cxn ang="0">
                  <a:pos x="0" y="0"/>
                </a:cxn>
              </a:cxnLst>
              <a:rect l="0" t="0" r="r" b="b"/>
              <a:pathLst>
                <a:path w="102" h="104">
                  <a:moveTo>
                    <a:pt x="0" y="0"/>
                  </a:moveTo>
                  <a:lnTo>
                    <a:pt x="51" y="1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1824" y="1352"/>
              <a:ext cx="4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  V0 release</a:t>
              </a:r>
              <a:endParaRPr lang="en-US" sz="1463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2182" y="2123"/>
              <a:ext cx="32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Industry </a:t>
              </a:r>
              <a:endParaRPr lang="en-US" sz="1463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2180" y="2193"/>
              <a:ext cx="2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KOMs</a:t>
              </a:r>
              <a:endParaRPr lang="en-US" sz="1463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2802" y="2355"/>
              <a:ext cx="102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103"/>
                </a:cxn>
                <a:cxn ang="0">
                  <a:pos x="102" y="0"/>
                </a:cxn>
                <a:cxn ang="0">
                  <a:pos x="0" y="0"/>
                </a:cxn>
              </a:cxnLst>
              <a:rect l="0" t="0" r="r" b="b"/>
              <a:pathLst>
                <a:path w="102" h="103">
                  <a:moveTo>
                    <a:pt x="0" y="0"/>
                  </a:moveTo>
                  <a:lnTo>
                    <a:pt x="51" y="103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2807" y="2226"/>
              <a:ext cx="47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V1 release</a:t>
              </a:r>
              <a:endParaRPr lang="en-US" sz="1463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381" y="2575"/>
              <a:ext cx="102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104"/>
                </a:cxn>
                <a:cxn ang="0">
                  <a:pos x="102" y="0"/>
                </a:cxn>
                <a:cxn ang="0">
                  <a:pos x="0" y="0"/>
                </a:cxn>
              </a:cxnLst>
              <a:rect l="0" t="0" r="r" b="b"/>
              <a:pathLst>
                <a:path w="102" h="104">
                  <a:moveTo>
                    <a:pt x="0" y="0"/>
                  </a:moveTo>
                  <a:lnTo>
                    <a:pt x="51" y="1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3381" y="2455"/>
              <a:ext cx="39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V2 release</a:t>
              </a:r>
              <a:endParaRPr lang="en-US" sz="1463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3930" y="2741"/>
              <a:ext cx="102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103"/>
                </a:cxn>
                <a:cxn ang="0">
                  <a:pos x="102" y="0"/>
                </a:cxn>
                <a:cxn ang="0">
                  <a:pos x="0" y="0"/>
                </a:cxn>
              </a:cxnLst>
              <a:rect l="0" t="0" r="r" b="b"/>
              <a:pathLst>
                <a:path w="102" h="103">
                  <a:moveTo>
                    <a:pt x="0" y="0"/>
                  </a:moveTo>
                  <a:lnTo>
                    <a:pt x="51" y="103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3930" y="2627"/>
              <a:ext cx="38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V3 release</a:t>
              </a:r>
              <a:endParaRPr lang="en-US" sz="1463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2251" y="3058"/>
              <a:ext cx="2437" cy="165"/>
            </a:xfrm>
            <a:prstGeom prst="rect">
              <a:avLst/>
            </a:prstGeom>
            <a:solidFill>
              <a:srgbClr val="1737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2293" y="3112"/>
              <a:ext cx="231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Operations  preparation, Operations, User uptake  support</a:t>
              </a:r>
              <a:endParaRPr lang="en-US" sz="1463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2245" y="2465"/>
              <a:ext cx="609" cy="97"/>
            </a:xfrm>
            <a:prstGeom prst="rect">
              <a:avLst/>
            </a:prstGeom>
            <a:solidFill>
              <a:srgbClr val="1737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2293" y="2460"/>
              <a:ext cx="6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V1 </a:t>
              </a:r>
              <a:r>
                <a:rPr lang="en-US" sz="894" dirty="0" err="1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impl</a:t>
              </a:r>
              <a:r>
                <a:rPr lang="en-US" sz="894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. &amp; Test</a:t>
              </a:r>
              <a:endParaRPr lang="en-US" sz="1463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2734" y="2693"/>
              <a:ext cx="712" cy="99"/>
            </a:xfrm>
            <a:prstGeom prst="rect">
              <a:avLst/>
            </a:prstGeom>
            <a:solidFill>
              <a:srgbClr val="1737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2848" y="2688"/>
              <a:ext cx="56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V2 </a:t>
              </a:r>
              <a:r>
                <a:rPr lang="en-US" sz="894" dirty="0" err="1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impl</a:t>
              </a:r>
              <a:r>
                <a:rPr lang="en-US" sz="894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. &amp; Test</a:t>
              </a:r>
              <a:endParaRPr lang="en-US" sz="1463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3340" y="2859"/>
              <a:ext cx="645" cy="107"/>
            </a:xfrm>
            <a:prstGeom prst="rect">
              <a:avLst/>
            </a:prstGeom>
            <a:solidFill>
              <a:srgbClr val="1737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3381" y="2855"/>
              <a:ext cx="58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V3 </a:t>
              </a:r>
              <a:r>
                <a:rPr lang="en-US" sz="894" dirty="0" err="1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impl</a:t>
              </a:r>
              <a:r>
                <a:rPr lang="en-US" sz="894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. &amp; Test</a:t>
              </a:r>
              <a:endParaRPr lang="en-US" sz="1463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4943" y="1341"/>
              <a:ext cx="106" cy="52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8" y="2"/>
                </a:cxn>
                <a:cxn ang="0">
                  <a:pos x="86" y="7"/>
                </a:cxn>
                <a:cxn ang="0">
                  <a:pos x="113" y="13"/>
                </a:cxn>
                <a:cxn ang="0">
                  <a:pos x="117" y="14"/>
                </a:cxn>
                <a:cxn ang="0">
                  <a:pos x="126" y="22"/>
                </a:cxn>
                <a:cxn ang="0">
                  <a:pos x="128" y="28"/>
                </a:cxn>
                <a:cxn ang="0">
                  <a:pos x="128" y="588"/>
                </a:cxn>
                <a:cxn ang="0">
                  <a:pos x="126" y="582"/>
                </a:cxn>
                <a:cxn ang="0">
                  <a:pos x="135" y="590"/>
                </a:cxn>
                <a:cxn ang="0">
                  <a:pos x="132" y="589"/>
                </a:cxn>
                <a:cxn ang="0">
                  <a:pos x="158" y="596"/>
                </a:cxn>
                <a:cxn ang="0">
                  <a:pos x="156" y="596"/>
                </a:cxn>
                <a:cxn ang="0">
                  <a:pos x="194" y="600"/>
                </a:cxn>
                <a:cxn ang="0">
                  <a:pos x="241" y="600"/>
                </a:cxn>
                <a:cxn ang="0">
                  <a:pos x="248" y="608"/>
                </a:cxn>
                <a:cxn ang="0">
                  <a:pos x="241" y="616"/>
                </a:cxn>
                <a:cxn ang="0">
                  <a:pos x="194" y="618"/>
                </a:cxn>
                <a:cxn ang="0">
                  <a:pos x="156" y="622"/>
                </a:cxn>
                <a:cxn ang="0">
                  <a:pos x="131" y="628"/>
                </a:cxn>
                <a:cxn ang="0">
                  <a:pos x="135" y="626"/>
                </a:cxn>
                <a:cxn ang="0">
                  <a:pos x="126" y="634"/>
                </a:cxn>
                <a:cxn ang="0">
                  <a:pos x="128" y="628"/>
                </a:cxn>
                <a:cxn ang="0">
                  <a:pos x="128" y="1188"/>
                </a:cxn>
                <a:cxn ang="0">
                  <a:pos x="126" y="1194"/>
                </a:cxn>
                <a:cxn ang="0">
                  <a:pos x="117" y="1202"/>
                </a:cxn>
                <a:cxn ang="0">
                  <a:pos x="114" y="1204"/>
                </a:cxn>
                <a:cxn ang="0">
                  <a:pos x="88" y="1211"/>
                </a:cxn>
                <a:cxn ang="0">
                  <a:pos x="86" y="1211"/>
                </a:cxn>
                <a:cxn ang="0">
                  <a:pos x="48" y="1215"/>
                </a:cxn>
                <a:cxn ang="0">
                  <a:pos x="1" y="1216"/>
                </a:cxn>
                <a:cxn ang="0">
                  <a:pos x="0" y="1200"/>
                </a:cxn>
                <a:cxn ang="0">
                  <a:pos x="47" y="1200"/>
                </a:cxn>
                <a:cxn ang="0">
                  <a:pos x="85" y="1196"/>
                </a:cxn>
                <a:cxn ang="0">
                  <a:pos x="83" y="1196"/>
                </a:cxn>
                <a:cxn ang="0">
                  <a:pos x="109" y="1189"/>
                </a:cxn>
                <a:cxn ang="0">
                  <a:pos x="106" y="1190"/>
                </a:cxn>
                <a:cxn ang="0">
                  <a:pos x="115" y="1182"/>
                </a:cxn>
                <a:cxn ang="0">
                  <a:pos x="112" y="1188"/>
                </a:cxn>
                <a:cxn ang="0">
                  <a:pos x="112" y="628"/>
                </a:cxn>
                <a:cxn ang="0">
                  <a:pos x="115" y="622"/>
                </a:cxn>
                <a:cxn ang="0">
                  <a:pos x="124" y="614"/>
                </a:cxn>
                <a:cxn ang="0">
                  <a:pos x="128" y="613"/>
                </a:cxn>
                <a:cxn ang="0">
                  <a:pos x="155" y="607"/>
                </a:cxn>
                <a:cxn ang="0">
                  <a:pos x="193" y="602"/>
                </a:cxn>
                <a:cxn ang="0">
                  <a:pos x="240" y="600"/>
                </a:cxn>
                <a:cxn ang="0">
                  <a:pos x="240" y="616"/>
                </a:cxn>
                <a:cxn ang="0">
                  <a:pos x="193" y="615"/>
                </a:cxn>
                <a:cxn ang="0">
                  <a:pos x="155" y="611"/>
                </a:cxn>
                <a:cxn ang="0">
                  <a:pos x="153" y="611"/>
                </a:cxn>
                <a:cxn ang="0">
                  <a:pos x="127" y="604"/>
                </a:cxn>
                <a:cxn ang="0">
                  <a:pos x="124" y="602"/>
                </a:cxn>
                <a:cxn ang="0">
                  <a:pos x="115" y="594"/>
                </a:cxn>
                <a:cxn ang="0">
                  <a:pos x="112" y="588"/>
                </a:cxn>
                <a:cxn ang="0">
                  <a:pos x="112" y="28"/>
                </a:cxn>
                <a:cxn ang="0">
                  <a:pos x="115" y="34"/>
                </a:cxn>
                <a:cxn ang="0">
                  <a:pos x="106" y="26"/>
                </a:cxn>
                <a:cxn ang="0">
                  <a:pos x="110" y="28"/>
                </a:cxn>
                <a:cxn ang="0">
                  <a:pos x="85" y="22"/>
                </a:cxn>
                <a:cxn ang="0">
                  <a:pos x="47" y="18"/>
                </a:cxn>
                <a:cxn ang="0">
                  <a:pos x="0" y="16"/>
                </a:cxn>
                <a:cxn ang="0">
                  <a:pos x="1" y="0"/>
                </a:cxn>
              </a:cxnLst>
              <a:rect l="0" t="0" r="r" b="b"/>
              <a:pathLst>
                <a:path w="249" h="1216">
                  <a:moveTo>
                    <a:pt x="1" y="0"/>
                  </a:moveTo>
                  <a:lnTo>
                    <a:pt x="48" y="2"/>
                  </a:lnTo>
                  <a:lnTo>
                    <a:pt x="86" y="7"/>
                  </a:lnTo>
                  <a:lnTo>
                    <a:pt x="113" y="13"/>
                  </a:lnTo>
                  <a:cubicBezTo>
                    <a:pt x="115" y="13"/>
                    <a:pt x="116" y="14"/>
                    <a:pt x="117" y="14"/>
                  </a:cubicBezTo>
                  <a:lnTo>
                    <a:pt x="126" y="22"/>
                  </a:lnTo>
                  <a:cubicBezTo>
                    <a:pt x="127" y="24"/>
                    <a:pt x="128" y="26"/>
                    <a:pt x="128" y="28"/>
                  </a:cubicBezTo>
                  <a:lnTo>
                    <a:pt x="128" y="588"/>
                  </a:lnTo>
                  <a:lnTo>
                    <a:pt x="126" y="582"/>
                  </a:lnTo>
                  <a:lnTo>
                    <a:pt x="135" y="590"/>
                  </a:lnTo>
                  <a:lnTo>
                    <a:pt x="132" y="589"/>
                  </a:lnTo>
                  <a:lnTo>
                    <a:pt x="158" y="596"/>
                  </a:lnTo>
                  <a:lnTo>
                    <a:pt x="156" y="596"/>
                  </a:lnTo>
                  <a:lnTo>
                    <a:pt x="194" y="600"/>
                  </a:lnTo>
                  <a:lnTo>
                    <a:pt x="241" y="600"/>
                  </a:lnTo>
                  <a:cubicBezTo>
                    <a:pt x="245" y="601"/>
                    <a:pt x="248" y="604"/>
                    <a:pt x="248" y="608"/>
                  </a:cubicBezTo>
                  <a:cubicBezTo>
                    <a:pt x="249" y="613"/>
                    <a:pt x="245" y="616"/>
                    <a:pt x="241" y="616"/>
                  </a:cubicBezTo>
                  <a:lnTo>
                    <a:pt x="194" y="618"/>
                  </a:lnTo>
                  <a:lnTo>
                    <a:pt x="156" y="622"/>
                  </a:lnTo>
                  <a:lnTo>
                    <a:pt x="131" y="628"/>
                  </a:lnTo>
                  <a:lnTo>
                    <a:pt x="135" y="626"/>
                  </a:lnTo>
                  <a:lnTo>
                    <a:pt x="126" y="634"/>
                  </a:lnTo>
                  <a:lnTo>
                    <a:pt x="128" y="628"/>
                  </a:lnTo>
                  <a:lnTo>
                    <a:pt x="128" y="1188"/>
                  </a:lnTo>
                  <a:cubicBezTo>
                    <a:pt x="128" y="1191"/>
                    <a:pt x="127" y="1193"/>
                    <a:pt x="126" y="1194"/>
                  </a:cubicBezTo>
                  <a:lnTo>
                    <a:pt x="117" y="1202"/>
                  </a:lnTo>
                  <a:cubicBezTo>
                    <a:pt x="116" y="1203"/>
                    <a:pt x="115" y="1204"/>
                    <a:pt x="114" y="1204"/>
                  </a:cubicBezTo>
                  <a:lnTo>
                    <a:pt x="88" y="1211"/>
                  </a:lnTo>
                  <a:cubicBezTo>
                    <a:pt x="87" y="1211"/>
                    <a:pt x="87" y="1211"/>
                    <a:pt x="86" y="1211"/>
                  </a:cubicBezTo>
                  <a:lnTo>
                    <a:pt x="48" y="1215"/>
                  </a:lnTo>
                  <a:lnTo>
                    <a:pt x="1" y="1216"/>
                  </a:lnTo>
                  <a:lnTo>
                    <a:pt x="0" y="1200"/>
                  </a:lnTo>
                  <a:lnTo>
                    <a:pt x="47" y="1200"/>
                  </a:lnTo>
                  <a:lnTo>
                    <a:pt x="85" y="1196"/>
                  </a:lnTo>
                  <a:lnTo>
                    <a:pt x="83" y="1196"/>
                  </a:lnTo>
                  <a:lnTo>
                    <a:pt x="109" y="1189"/>
                  </a:lnTo>
                  <a:lnTo>
                    <a:pt x="106" y="1190"/>
                  </a:lnTo>
                  <a:lnTo>
                    <a:pt x="115" y="1182"/>
                  </a:lnTo>
                  <a:lnTo>
                    <a:pt x="112" y="1188"/>
                  </a:lnTo>
                  <a:lnTo>
                    <a:pt x="112" y="628"/>
                  </a:lnTo>
                  <a:cubicBezTo>
                    <a:pt x="112" y="626"/>
                    <a:pt x="113" y="624"/>
                    <a:pt x="115" y="622"/>
                  </a:cubicBezTo>
                  <a:lnTo>
                    <a:pt x="124" y="614"/>
                  </a:lnTo>
                  <a:cubicBezTo>
                    <a:pt x="125" y="614"/>
                    <a:pt x="126" y="613"/>
                    <a:pt x="128" y="613"/>
                  </a:cubicBezTo>
                  <a:lnTo>
                    <a:pt x="155" y="607"/>
                  </a:lnTo>
                  <a:lnTo>
                    <a:pt x="193" y="602"/>
                  </a:lnTo>
                  <a:lnTo>
                    <a:pt x="240" y="600"/>
                  </a:lnTo>
                  <a:lnTo>
                    <a:pt x="240" y="616"/>
                  </a:lnTo>
                  <a:lnTo>
                    <a:pt x="193" y="615"/>
                  </a:lnTo>
                  <a:lnTo>
                    <a:pt x="155" y="611"/>
                  </a:lnTo>
                  <a:cubicBezTo>
                    <a:pt x="154" y="611"/>
                    <a:pt x="154" y="611"/>
                    <a:pt x="153" y="611"/>
                  </a:cubicBezTo>
                  <a:lnTo>
                    <a:pt x="127" y="604"/>
                  </a:lnTo>
                  <a:cubicBezTo>
                    <a:pt x="126" y="604"/>
                    <a:pt x="125" y="603"/>
                    <a:pt x="124" y="602"/>
                  </a:cubicBezTo>
                  <a:lnTo>
                    <a:pt x="115" y="594"/>
                  </a:lnTo>
                  <a:cubicBezTo>
                    <a:pt x="113" y="593"/>
                    <a:pt x="112" y="591"/>
                    <a:pt x="112" y="588"/>
                  </a:cubicBezTo>
                  <a:lnTo>
                    <a:pt x="112" y="28"/>
                  </a:lnTo>
                  <a:lnTo>
                    <a:pt x="115" y="34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85" y="22"/>
                  </a:lnTo>
                  <a:lnTo>
                    <a:pt x="47" y="18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4943" y="2327"/>
              <a:ext cx="106" cy="10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8" y="2"/>
                </a:cxn>
                <a:cxn ang="0">
                  <a:pos x="86" y="7"/>
                </a:cxn>
                <a:cxn ang="0">
                  <a:pos x="113" y="13"/>
                </a:cxn>
                <a:cxn ang="0">
                  <a:pos x="117" y="14"/>
                </a:cxn>
                <a:cxn ang="0">
                  <a:pos x="126" y="22"/>
                </a:cxn>
                <a:cxn ang="0">
                  <a:pos x="128" y="28"/>
                </a:cxn>
                <a:cxn ang="0">
                  <a:pos x="128" y="1204"/>
                </a:cxn>
                <a:cxn ang="0">
                  <a:pos x="126" y="1198"/>
                </a:cxn>
                <a:cxn ang="0">
                  <a:pos x="135" y="1206"/>
                </a:cxn>
                <a:cxn ang="0">
                  <a:pos x="132" y="1205"/>
                </a:cxn>
                <a:cxn ang="0">
                  <a:pos x="158" y="1212"/>
                </a:cxn>
                <a:cxn ang="0">
                  <a:pos x="156" y="1212"/>
                </a:cxn>
                <a:cxn ang="0">
                  <a:pos x="194" y="1216"/>
                </a:cxn>
                <a:cxn ang="0">
                  <a:pos x="241" y="1216"/>
                </a:cxn>
                <a:cxn ang="0">
                  <a:pos x="248" y="1224"/>
                </a:cxn>
                <a:cxn ang="0">
                  <a:pos x="241" y="1232"/>
                </a:cxn>
                <a:cxn ang="0">
                  <a:pos x="194" y="1234"/>
                </a:cxn>
                <a:cxn ang="0">
                  <a:pos x="156" y="1238"/>
                </a:cxn>
                <a:cxn ang="0">
                  <a:pos x="131" y="1244"/>
                </a:cxn>
                <a:cxn ang="0">
                  <a:pos x="135" y="1242"/>
                </a:cxn>
                <a:cxn ang="0">
                  <a:pos x="126" y="1250"/>
                </a:cxn>
                <a:cxn ang="0">
                  <a:pos x="128" y="1244"/>
                </a:cxn>
                <a:cxn ang="0">
                  <a:pos x="128" y="2420"/>
                </a:cxn>
                <a:cxn ang="0">
                  <a:pos x="126" y="2426"/>
                </a:cxn>
                <a:cxn ang="0">
                  <a:pos x="117" y="2434"/>
                </a:cxn>
                <a:cxn ang="0">
                  <a:pos x="114" y="2436"/>
                </a:cxn>
                <a:cxn ang="0">
                  <a:pos x="88" y="2443"/>
                </a:cxn>
                <a:cxn ang="0">
                  <a:pos x="86" y="2443"/>
                </a:cxn>
                <a:cxn ang="0">
                  <a:pos x="48" y="2447"/>
                </a:cxn>
                <a:cxn ang="0">
                  <a:pos x="1" y="2448"/>
                </a:cxn>
                <a:cxn ang="0">
                  <a:pos x="0" y="2432"/>
                </a:cxn>
                <a:cxn ang="0">
                  <a:pos x="47" y="2432"/>
                </a:cxn>
                <a:cxn ang="0">
                  <a:pos x="85" y="2428"/>
                </a:cxn>
                <a:cxn ang="0">
                  <a:pos x="83" y="2428"/>
                </a:cxn>
                <a:cxn ang="0">
                  <a:pos x="109" y="2421"/>
                </a:cxn>
                <a:cxn ang="0">
                  <a:pos x="106" y="2422"/>
                </a:cxn>
                <a:cxn ang="0">
                  <a:pos x="115" y="2414"/>
                </a:cxn>
                <a:cxn ang="0">
                  <a:pos x="112" y="2420"/>
                </a:cxn>
                <a:cxn ang="0">
                  <a:pos x="112" y="1244"/>
                </a:cxn>
                <a:cxn ang="0">
                  <a:pos x="115" y="1238"/>
                </a:cxn>
                <a:cxn ang="0">
                  <a:pos x="124" y="1230"/>
                </a:cxn>
                <a:cxn ang="0">
                  <a:pos x="128" y="1229"/>
                </a:cxn>
                <a:cxn ang="0">
                  <a:pos x="155" y="1223"/>
                </a:cxn>
                <a:cxn ang="0">
                  <a:pos x="193" y="1218"/>
                </a:cxn>
                <a:cxn ang="0">
                  <a:pos x="240" y="1216"/>
                </a:cxn>
                <a:cxn ang="0">
                  <a:pos x="240" y="1232"/>
                </a:cxn>
                <a:cxn ang="0">
                  <a:pos x="193" y="1231"/>
                </a:cxn>
                <a:cxn ang="0">
                  <a:pos x="155" y="1227"/>
                </a:cxn>
                <a:cxn ang="0">
                  <a:pos x="153" y="1227"/>
                </a:cxn>
                <a:cxn ang="0">
                  <a:pos x="127" y="1220"/>
                </a:cxn>
                <a:cxn ang="0">
                  <a:pos x="124" y="1218"/>
                </a:cxn>
                <a:cxn ang="0">
                  <a:pos x="115" y="1210"/>
                </a:cxn>
                <a:cxn ang="0">
                  <a:pos x="112" y="1204"/>
                </a:cxn>
                <a:cxn ang="0">
                  <a:pos x="112" y="28"/>
                </a:cxn>
                <a:cxn ang="0">
                  <a:pos x="115" y="34"/>
                </a:cxn>
                <a:cxn ang="0">
                  <a:pos x="106" y="26"/>
                </a:cxn>
                <a:cxn ang="0">
                  <a:pos x="110" y="28"/>
                </a:cxn>
                <a:cxn ang="0">
                  <a:pos x="85" y="22"/>
                </a:cxn>
                <a:cxn ang="0">
                  <a:pos x="47" y="18"/>
                </a:cxn>
                <a:cxn ang="0">
                  <a:pos x="0" y="16"/>
                </a:cxn>
                <a:cxn ang="0">
                  <a:pos x="1" y="0"/>
                </a:cxn>
              </a:cxnLst>
              <a:rect l="0" t="0" r="r" b="b"/>
              <a:pathLst>
                <a:path w="249" h="2448">
                  <a:moveTo>
                    <a:pt x="1" y="0"/>
                  </a:moveTo>
                  <a:lnTo>
                    <a:pt x="48" y="2"/>
                  </a:lnTo>
                  <a:lnTo>
                    <a:pt x="86" y="7"/>
                  </a:lnTo>
                  <a:lnTo>
                    <a:pt x="113" y="13"/>
                  </a:lnTo>
                  <a:cubicBezTo>
                    <a:pt x="115" y="13"/>
                    <a:pt x="116" y="14"/>
                    <a:pt x="117" y="14"/>
                  </a:cubicBezTo>
                  <a:lnTo>
                    <a:pt x="126" y="22"/>
                  </a:lnTo>
                  <a:cubicBezTo>
                    <a:pt x="127" y="24"/>
                    <a:pt x="128" y="26"/>
                    <a:pt x="128" y="28"/>
                  </a:cubicBezTo>
                  <a:lnTo>
                    <a:pt x="128" y="1204"/>
                  </a:lnTo>
                  <a:lnTo>
                    <a:pt x="126" y="1198"/>
                  </a:lnTo>
                  <a:lnTo>
                    <a:pt x="135" y="1206"/>
                  </a:lnTo>
                  <a:lnTo>
                    <a:pt x="132" y="1205"/>
                  </a:lnTo>
                  <a:lnTo>
                    <a:pt x="158" y="1212"/>
                  </a:lnTo>
                  <a:lnTo>
                    <a:pt x="156" y="1212"/>
                  </a:lnTo>
                  <a:lnTo>
                    <a:pt x="194" y="1216"/>
                  </a:lnTo>
                  <a:lnTo>
                    <a:pt x="241" y="1216"/>
                  </a:lnTo>
                  <a:cubicBezTo>
                    <a:pt x="245" y="1217"/>
                    <a:pt x="248" y="1220"/>
                    <a:pt x="248" y="1224"/>
                  </a:cubicBezTo>
                  <a:cubicBezTo>
                    <a:pt x="249" y="1229"/>
                    <a:pt x="245" y="1232"/>
                    <a:pt x="241" y="1232"/>
                  </a:cubicBezTo>
                  <a:lnTo>
                    <a:pt x="194" y="1234"/>
                  </a:lnTo>
                  <a:lnTo>
                    <a:pt x="156" y="1238"/>
                  </a:lnTo>
                  <a:lnTo>
                    <a:pt x="131" y="1244"/>
                  </a:lnTo>
                  <a:lnTo>
                    <a:pt x="135" y="1242"/>
                  </a:lnTo>
                  <a:lnTo>
                    <a:pt x="126" y="1250"/>
                  </a:lnTo>
                  <a:lnTo>
                    <a:pt x="128" y="1244"/>
                  </a:lnTo>
                  <a:lnTo>
                    <a:pt x="128" y="2420"/>
                  </a:lnTo>
                  <a:cubicBezTo>
                    <a:pt x="128" y="2423"/>
                    <a:pt x="127" y="2425"/>
                    <a:pt x="126" y="2426"/>
                  </a:cubicBezTo>
                  <a:lnTo>
                    <a:pt x="117" y="2434"/>
                  </a:lnTo>
                  <a:cubicBezTo>
                    <a:pt x="116" y="2435"/>
                    <a:pt x="115" y="2436"/>
                    <a:pt x="114" y="2436"/>
                  </a:cubicBezTo>
                  <a:lnTo>
                    <a:pt x="88" y="2443"/>
                  </a:lnTo>
                  <a:cubicBezTo>
                    <a:pt x="87" y="2443"/>
                    <a:pt x="87" y="2443"/>
                    <a:pt x="86" y="2443"/>
                  </a:cubicBezTo>
                  <a:lnTo>
                    <a:pt x="48" y="2447"/>
                  </a:lnTo>
                  <a:lnTo>
                    <a:pt x="1" y="2448"/>
                  </a:lnTo>
                  <a:lnTo>
                    <a:pt x="0" y="2432"/>
                  </a:lnTo>
                  <a:lnTo>
                    <a:pt x="47" y="2432"/>
                  </a:lnTo>
                  <a:lnTo>
                    <a:pt x="85" y="2428"/>
                  </a:lnTo>
                  <a:lnTo>
                    <a:pt x="83" y="2428"/>
                  </a:lnTo>
                  <a:lnTo>
                    <a:pt x="109" y="2421"/>
                  </a:lnTo>
                  <a:lnTo>
                    <a:pt x="106" y="2422"/>
                  </a:lnTo>
                  <a:lnTo>
                    <a:pt x="115" y="2414"/>
                  </a:lnTo>
                  <a:lnTo>
                    <a:pt x="112" y="2420"/>
                  </a:lnTo>
                  <a:lnTo>
                    <a:pt x="112" y="1244"/>
                  </a:lnTo>
                  <a:cubicBezTo>
                    <a:pt x="112" y="1242"/>
                    <a:pt x="113" y="1240"/>
                    <a:pt x="115" y="1238"/>
                  </a:cubicBezTo>
                  <a:lnTo>
                    <a:pt x="124" y="1230"/>
                  </a:lnTo>
                  <a:cubicBezTo>
                    <a:pt x="125" y="1230"/>
                    <a:pt x="126" y="1229"/>
                    <a:pt x="128" y="1229"/>
                  </a:cubicBezTo>
                  <a:lnTo>
                    <a:pt x="155" y="1223"/>
                  </a:lnTo>
                  <a:lnTo>
                    <a:pt x="193" y="1218"/>
                  </a:lnTo>
                  <a:lnTo>
                    <a:pt x="240" y="1216"/>
                  </a:lnTo>
                  <a:lnTo>
                    <a:pt x="240" y="1232"/>
                  </a:lnTo>
                  <a:lnTo>
                    <a:pt x="193" y="1231"/>
                  </a:lnTo>
                  <a:lnTo>
                    <a:pt x="155" y="1227"/>
                  </a:lnTo>
                  <a:cubicBezTo>
                    <a:pt x="154" y="1227"/>
                    <a:pt x="154" y="1227"/>
                    <a:pt x="153" y="1227"/>
                  </a:cubicBezTo>
                  <a:lnTo>
                    <a:pt x="127" y="1220"/>
                  </a:lnTo>
                  <a:cubicBezTo>
                    <a:pt x="126" y="1220"/>
                    <a:pt x="125" y="1219"/>
                    <a:pt x="124" y="1218"/>
                  </a:cubicBezTo>
                  <a:lnTo>
                    <a:pt x="115" y="1210"/>
                  </a:lnTo>
                  <a:cubicBezTo>
                    <a:pt x="113" y="1209"/>
                    <a:pt x="112" y="1207"/>
                    <a:pt x="112" y="1204"/>
                  </a:cubicBezTo>
                  <a:lnTo>
                    <a:pt x="112" y="28"/>
                  </a:lnTo>
                  <a:lnTo>
                    <a:pt x="115" y="34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85" y="22"/>
                  </a:lnTo>
                  <a:lnTo>
                    <a:pt x="47" y="18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5111" y="1428"/>
              <a:ext cx="84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Pre- existing industrial </a:t>
              </a:r>
              <a:endParaRPr lang="en-US" sz="1463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5111" y="1538"/>
              <a:ext cx="71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support framework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5111" y="1649"/>
              <a:ext cx="48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(EUMETSAT) 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5111" y="2679"/>
              <a:ext cx="62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Target industrial 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5111" y="2790"/>
              <a:ext cx="75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Framework (ECMWF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5866" y="2790"/>
              <a:ext cx="2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-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5111" y="2900"/>
              <a:ext cx="40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EUMETSAT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5506" y="2900"/>
              <a:ext cx="2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-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5533" y="2900"/>
              <a:ext cx="39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742950"/>
              <a:r>
                <a:rPr lang="en-US" sz="894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Mercator) </a:t>
              </a:r>
              <a:endParaRPr lang="en-US" sz="1463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4736" y="3058"/>
              <a:ext cx="102" cy="207"/>
            </a:xfrm>
            <a:prstGeom prst="rect">
              <a:avLst/>
            </a:prstGeom>
            <a:solidFill>
              <a:srgbClr val="1737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4886" y="3058"/>
              <a:ext cx="47" cy="207"/>
            </a:xfrm>
            <a:prstGeom prst="rect">
              <a:avLst/>
            </a:prstGeom>
            <a:solidFill>
              <a:srgbClr val="1737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731"/>
            </a:p>
          </p:txBody>
        </p:sp>
      </p:grpSp>
    </p:spTree>
    <p:extLst>
      <p:ext uri="{BB962C8B-B14F-4D97-AF65-F5344CB8AC3E}">
        <p14:creationId xmlns:p14="http://schemas.microsoft.com/office/powerpoint/2010/main" val="106060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22251"/>
          </a:xfrm>
        </p:spPr>
        <p:txBody>
          <a:bodyPr/>
          <a:lstStyle/>
          <a:p>
            <a:r>
              <a:rPr lang="en-US" dirty="0" smtClean="0"/>
              <a:t>… Linked to a specific Procurement Logic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58899"/>
            <a:ext cx="9447213" cy="50934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DIAS will be implemented operationally via </a:t>
            </a:r>
            <a:r>
              <a:rPr lang="en-US" u="sng" dirty="0" smtClean="0"/>
              <a:t>few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ndustrial procurements</a:t>
            </a:r>
          </a:p>
          <a:p>
            <a:endParaRPr lang="en-US" dirty="0" smtClean="0"/>
          </a:p>
          <a:p>
            <a:pPr lvl="1"/>
            <a:r>
              <a:rPr lang="en-GB" b="0" dirty="0">
                <a:solidFill>
                  <a:schemeClr val="accent4"/>
                </a:solidFill>
              </a:rPr>
              <a:t>ITT 1 : DIAS Services and </a:t>
            </a:r>
            <a:r>
              <a:rPr lang="en-GB" b="0" u="sng" dirty="0">
                <a:solidFill>
                  <a:schemeClr val="accent4"/>
                </a:solidFill>
              </a:rPr>
              <a:t>Operations</a:t>
            </a:r>
          </a:p>
          <a:p>
            <a:pPr lvl="1"/>
            <a:endParaRPr lang="en-GB" b="0" dirty="0">
              <a:solidFill>
                <a:schemeClr val="accent4"/>
              </a:solidFill>
            </a:endParaRPr>
          </a:p>
          <a:p>
            <a:pPr lvl="1"/>
            <a:r>
              <a:rPr lang="en-GB" b="0" dirty="0">
                <a:solidFill>
                  <a:schemeClr val="accent4"/>
                </a:solidFill>
              </a:rPr>
              <a:t>ITT 2 : Processing, data access and Tools SW</a:t>
            </a:r>
          </a:p>
          <a:p>
            <a:pPr lvl="1"/>
            <a:endParaRPr lang="en-GB" b="0" dirty="0">
              <a:solidFill>
                <a:schemeClr val="accent4"/>
              </a:solidFill>
            </a:endParaRPr>
          </a:p>
          <a:p>
            <a:pPr lvl="1"/>
            <a:r>
              <a:rPr lang="en-GB" b="0" dirty="0">
                <a:solidFill>
                  <a:schemeClr val="accent4"/>
                </a:solidFill>
              </a:rPr>
              <a:t>ITT 3 : DIAS system Engineering, Validation </a:t>
            </a:r>
          </a:p>
          <a:p>
            <a:pPr lvl="1"/>
            <a:endParaRPr lang="en-GB" b="0" dirty="0">
              <a:solidFill>
                <a:schemeClr val="accent4"/>
              </a:solidFill>
            </a:endParaRPr>
          </a:p>
          <a:p>
            <a:pPr lvl="1"/>
            <a:r>
              <a:rPr lang="en-GB" b="0" dirty="0">
                <a:solidFill>
                  <a:schemeClr val="accent4"/>
                </a:solidFill>
              </a:rPr>
              <a:t>ITT 4 : User Uptake Marketing</a:t>
            </a:r>
          </a:p>
          <a:p>
            <a:pPr lvl="1"/>
            <a:endParaRPr lang="en-GB" b="0" dirty="0">
              <a:solidFill>
                <a:schemeClr val="accent4"/>
              </a:solidFill>
            </a:endParaRPr>
          </a:p>
          <a:p>
            <a:pPr lvl="1"/>
            <a:r>
              <a:rPr lang="en-GB" b="0" dirty="0">
                <a:solidFill>
                  <a:schemeClr val="accent4"/>
                </a:solidFill>
              </a:rPr>
              <a:t>ITT 5 : User Support Services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917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22251"/>
          </a:xfrm>
        </p:spPr>
        <p:txBody>
          <a:bodyPr/>
          <a:lstStyle/>
          <a:p>
            <a:r>
              <a:rPr lang="en-US" dirty="0" smtClean="0"/>
              <a:t>Rationale behind this approach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12" y="1122925"/>
            <a:ext cx="9447213" cy="50934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Criteria retained for splitting into procurements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Compatible </a:t>
            </a:r>
            <a:r>
              <a:rPr lang="en-US" dirty="0"/>
              <a:t>with the </a:t>
            </a:r>
            <a:r>
              <a:rPr lang="en-US" dirty="0" smtClean="0"/>
              <a:t>EC goals on industry´s </a:t>
            </a:r>
            <a:r>
              <a:rPr lang="en-US" dirty="0"/>
              <a:t>involvement, including </a:t>
            </a:r>
            <a:r>
              <a:rPr lang="en-US" u="sng" dirty="0" smtClean="0"/>
              <a:t>transition</a:t>
            </a:r>
            <a:r>
              <a:rPr lang="en-US" dirty="0" smtClean="0"/>
              <a:t> of </a:t>
            </a:r>
            <a:r>
              <a:rPr lang="en-US" dirty="0"/>
              <a:t>more responsibility to the private </a:t>
            </a:r>
            <a:r>
              <a:rPr lang="en-US" dirty="0" smtClean="0"/>
              <a:t>sector, including role of SMEs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V2, V3 scope can be adapted depending on user uptake </a:t>
            </a:r>
            <a:r>
              <a:rPr lang="en-US" dirty="0" smtClean="0">
                <a:sym typeface="Wingdings" panose="05000000000000000000" pitchFamily="2" charset="2"/>
              </a:rPr>
              <a:t> cost control and continuous </a:t>
            </a:r>
            <a:r>
              <a:rPr lang="en-US" dirty="0" smtClean="0"/>
              <a:t>availability </a:t>
            </a:r>
            <a:r>
              <a:rPr lang="en-US" dirty="0"/>
              <a:t>of best expertise</a:t>
            </a:r>
          </a:p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dirty="0"/>
              <a:t>Self-contained responsibility areas allowing efficient management by the </a:t>
            </a:r>
            <a:r>
              <a:rPr lang="en-US" dirty="0" smtClean="0"/>
              <a:t>contractor</a:t>
            </a:r>
            <a:endParaRPr lang="en-US" dirty="0"/>
          </a:p>
          <a:p>
            <a:pPr lvl="1"/>
            <a:endParaRPr lang="en-US" sz="1200" dirty="0"/>
          </a:p>
          <a:p>
            <a:pPr lvl="1"/>
            <a:r>
              <a:rPr lang="en-US" dirty="0" smtClean="0"/>
              <a:t>Opening </a:t>
            </a:r>
            <a:r>
              <a:rPr lang="en-US" dirty="0"/>
              <a:t>the </a:t>
            </a:r>
            <a:r>
              <a:rPr lang="en-US" dirty="0" smtClean="0"/>
              <a:t>competition / Avoid future monopole situations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Favor participation of SMEs with dedicated expertise (focused ITTs)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781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WekEO</a:t>
            </a:r>
            <a:r>
              <a:rPr lang="en-US" dirty="0" smtClean="0"/>
              <a:t>: The proposed ITTs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955425"/>
              </p:ext>
            </p:extLst>
          </p:nvPr>
        </p:nvGraphicFramePr>
        <p:xfrm>
          <a:off x="0" y="822253"/>
          <a:ext cx="9906000" cy="61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5020633"/>
                <a:gridCol w="2561267"/>
              </a:tblGrid>
              <a:tr h="890520">
                <a:tc>
                  <a:txBody>
                    <a:bodyPr/>
                    <a:lstStyle/>
                    <a:p>
                      <a:pPr algn="ctr"/>
                      <a:endParaRPr lang="de-DE" sz="1600" dirty="0" smtClean="0"/>
                    </a:p>
                    <a:p>
                      <a:pPr algn="ctr"/>
                      <a:r>
                        <a:rPr lang="de-DE" sz="1600" dirty="0" smtClean="0"/>
                        <a:t>ITT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/>
                    </a:p>
                    <a:p>
                      <a:pPr algn="ctr"/>
                      <a:r>
                        <a:rPr lang="de-DE" sz="1600" dirty="0" err="1" smtClean="0"/>
                        <a:t>Scope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Comments /Rationale</a:t>
                      </a:r>
                      <a:endParaRPr lang="en-GB" sz="1600" dirty="0"/>
                    </a:p>
                  </a:txBody>
                  <a:tcPr/>
                </a:tc>
              </a:tr>
              <a:tr h="2473667">
                <a:tc>
                  <a:txBody>
                    <a:bodyPr/>
                    <a:lstStyle/>
                    <a:p>
                      <a:endParaRPr lang="de-DE" sz="1200" b="1" dirty="0" smtClean="0"/>
                    </a:p>
                    <a:p>
                      <a:endParaRPr lang="de-DE" sz="1200" b="1" dirty="0" smtClean="0"/>
                    </a:p>
                    <a:p>
                      <a:r>
                        <a:rPr lang="de-DE" sz="1200" b="1" dirty="0" smtClean="0"/>
                        <a:t>ITT-1: DIAS Services and Operations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dirty="0" smtClean="0"/>
                        <a:t>Provision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operational DIAS </a:t>
                      </a:r>
                      <a:r>
                        <a:rPr lang="de-DE" sz="1400" dirty="0" err="1" smtClean="0"/>
                        <a:t>services</a:t>
                      </a:r>
                      <a:endParaRPr lang="de-DE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dirty="0" smtClean="0"/>
                        <a:t>Provision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commercial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cloud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services</a:t>
                      </a:r>
                      <a:endParaRPr lang="de-DE" sz="14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baseline="0" dirty="0" smtClean="0"/>
                        <a:t>Provision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network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infrastructure</a:t>
                      </a:r>
                      <a:endParaRPr lang="de-DE" sz="14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baseline="0" dirty="0" smtClean="0"/>
                        <a:t>Provision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Web Services, </a:t>
                      </a:r>
                      <a:r>
                        <a:rPr lang="de-DE" sz="1400" baseline="0" dirty="0" err="1" smtClean="0"/>
                        <a:t>reference</a:t>
                      </a:r>
                      <a:r>
                        <a:rPr lang="de-DE" sz="1400" baseline="0" dirty="0" smtClean="0"/>
                        <a:t> Front Office, </a:t>
                      </a:r>
                      <a:r>
                        <a:rPr lang="de-DE" sz="1400" baseline="0" dirty="0" err="1" smtClean="0"/>
                        <a:t>Sys</a:t>
                      </a:r>
                      <a:r>
                        <a:rPr lang="de-DE" sz="1400" baseline="0" dirty="0" smtClean="0"/>
                        <a:t> Admin &amp; IT </a:t>
                      </a:r>
                      <a:r>
                        <a:rPr lang="de-DE" sz="1400" baseline="0" dirty="0" err="1" smtClean="0"/>
                        <a:t>support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to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users</a:t>
                      </a:r>
                      <a:r>
                        <a:rPr lang="de-DE" sz="1400" baseline="0" dirty="0" smtClean="0"/>
                        <a:t>, link </a:t>
                      </a:r>
                      <a:r>
                        <a:rPr lang="de-DE" sz="1400" baseline="0" dirty="0" err="1" smtClean="0"/>
                        <a:t>to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user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support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office</a:t>
                      </a:r>
                      <a:r>
                        <a:rPr lang="de-DE" sz="1400" baseline="0" dirty="0" smtClean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baseline="0" dirty="0" smtClean="0"/>
                        <a:t>Provision/</a:t>
                      </a:r>
                      <a:r>
                        <a:rPr lang="de-DE" sz="1400" baseline="0" dirty="0" err="1" smtClean="0"/>
                        <a:t>operation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virtual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environments</a:t>
                      </a:r>
                      <a:r>
                        <a:rPr lang="de-DE" sz="1400" baseline="0" dirty="0" smtClean="0"/>
                        <a:t> and </a:t>
                      </a:r>
                      <a:r>
                        <a:rPr lang="de-DE" sz="1400" baseline="0" dirty="0" err="1" smtClean="0"/>
                        <a:t>toolboxes</a:t>
                      </a:r>
                      <a:endParaRPr lang="de-DE" sz="14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baseline="0" dirty="0" smtClean="0"/>
                        <a:t>Integration/</a:t>
                      </a:r>
                      <a:r>
                        <a:rPr lang="de-DE" sz="1400" baseline="0" dirty="0" err="1" smtClean="0"/>
                        <a:t>hosting</a:t>
                      </a:r>
                      <a:r>
                        <a:rPr lang="de-DE" sz="1400" baseline="0" dirty="0" smtClean="0"/>
                        <a:t>, </a:t>
                      </a:r>
                      <a:r>
                        <a:rPr lang="de-DE" sz="1400" baseline="0" dirty="0" err="1" smtClean="0"/>
                        <a:t>operation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CFI </a:t>
                      </a:r>
                      <a:r>
                        <a:rPr lang="de-DE" sz="1400" baseline="0" dirty="0" err="1" smtClean="0"/>
                        <a:t>elements</a:t>
                      </a:r>
                      <a:r>
                        <a:rPr lang="de-DE" sz="1400" baseline="0" dirty="0" smtClean="0"/>
                        <a:t> (Tools, SW </a:t>
                      </a:r>
                      <a:r>
                        <a:rPr lang="de-DE" sz="1400" baseline="0" dirty="0" err="1" smtClean="0"/>
                        <a:t>packages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maintained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by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partners</a:t>
                      </a:r>
                      <a:r>
                        <a:rPr lang="de-DE" sz="1400" baseline="0" dirty="0" smtClean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baseline="0" dirty="0" smtClean="0"/>
                        <a:t>Implementation &amp; Test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engineering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changes</a:t>
                      </a:r>
                      <a:endParaRPr lang="de-DE" sz="14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baseline="0" dirty="0" smtClean="0"/>
                        <a:t>Operational </a:t>
                      </a:r>
                      <a:r>
                        <a:rPr lang="de-DE" sz="1400" baseline="0" dirty="0" err="1" smtClean="0"/>
                        <a:t>reporting</a:t>
                      </a:r>
                      <a:endParaRPr lang="de-DE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Includes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commercial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exploitation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DIAS</a:t>
                      </a:r>
                      <a:endParaRPr lang="en-GB" sz="1400" dirty="0"/>
                    </a:p>
                  </a:txBody>
                  <a:tcPr/>
                </a:tc>
              </a:tr>
              <a:tr h="692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ITT-2: Processing, Data Access and Tools SW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dirty="0" smtClean="0"/>
                        <a:t>Implementation, </a:t>
                      </a:r>
                      <a:r>
                        <a:rPr lang="de-DE" sz="1400" dirty="0" err="1" smtClean="0"/>
                        <a:t>test</a:t>
                      </a:r>
                      <a:r>
                        <a:rPr lang="de-DE" sz="1400" dirty="0" smtClean="0"/>
                        <a:t> and </a:t>
                      </a:r>
                      <a:r>
                        <a:rPr lang="de-DE" sz="1400" dirty="0" err="1" smtClean="0"/>
                        <a:t>maintenance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the</a:t>
                      </a:r>
                      <a:r>
                        <a:rPr lang="de-DE" sz="1400" dirty="0" smtClean="0"/>
                        <a:t> Data Processing,  Access </a:t>
                      </a:r>
                      <a:r>
                        <a:rPr lang="de-DE" sz="1400" dirty="0" err="1" smtClean="0"/>
                        <a:t>functions</a:t>
                      </a:r>
                      <a:r>
                        <a:rPr lang="de-DE" sz="1400" dirty="0" smtClean="0"/>
                        <a:t> and </a:t>
                      </a:r>
                      <a:r>
                        <a:rPr lang="de-DE" sz="1400" dirty="0" err="1" smtClean="0"/>
                        <a:t>the</a:t>
                      </a:r>
                      <a:r>
                        <a:rPr lang="de-DE" sz="1400" dirty="0" smtClean="0"/>
                        <a:t> CFI </a:t>
                      </a:r>
                      <a:r>
                        <a:rPr lang="de-DE" sz="1400" dirty="0" err="1" smtClean="0"/>
                        <a:t>tools</a:t>
                      </a:r>
                      <a:endParaRPr lang="de-DE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Includes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SW </a:t>
                      </a:r>
                      <a:r>
                        <a:rPr lang="de-DE" sz="1400" baseline="0" dirty="0" err="1" smtClean="0"/>
                        <a:t>for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interfacing</a:t>
                      </a:r>
                      <a:r>
                        <a:rPr lang="de-DE" sz="1400" baseline="0" dirty="0" smtClean="0"/>
                        <a:t> DIAS </a:t>
                      </a:r>
                      <a:r>
                        <a:rPr lang="de-DE" sz="1400" baseline="0" dirty="0" err="1" smtClean="0"/>
                        <a:t>with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existing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partner´s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systems</a:t>
                      </a:r>
                      <a:r>
                        <a:rPr lang="de-DE" sz="1400" baseline="0" dirty="0" smtClean="0"/>
                        <a:t> and </a:t>
                      </a:r>
                      <a:r>
                        <a:rPr lang="de-DE" sz="1400" baseline="0" dirty="0" err="1" smtClean="0"/>
                        <a:t>tools</a:t>
                      </a:r>
                      <a:endParaRPr lang="en-GB" sz="1400" dirty="0"/>
                    </a:p>
                  </a:txBody>
                  <a:tcPr/>
                </a:tc>
              </a:tr>
              <a:tr h="890520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ITT-3: DIAS</a:t>
                      </a:r>
                      <a:r>
                        <a:rPr lang="de-DE" sz="1200" b="1" baseline="0" dirty="0" smtClean="0"/>
                        <a:t> System Engineering, Validation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baseline="0" dirty="0" smtClean="0"/>
                        <a:t>DIAS System </a:t>
                      </a:r>
                      <a:r>
                        <a:rPr lang="de-DE" sz="1400" baseline="0" dirty="0" err="1" smtClean="0"/>
                        <a:t>engineering</a:t>
                      </a:r>
                      <a:r>
                        <a:rPr lang="de-DE" sz="1400" baseline="0" dirty="0" smtClean="0"/>
                        <a:t> &amp; </a:t>
                      </a:r>
                      <a:r>
                        <a:rPr lang="de-DE" sz="1400" dirty="0" err="1" smtClean="0"/>
                        <a:t>consistency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compliance</a:t>
                      </a:r>
                      <a:endParaRPr lang="de-DE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dirty="0" smtClean="0"/>
                        <a:t>DIAS </a:t>
                      </a:r>
                      <a:r>
                        <a:rPr lang="de-DE" sz="1400" dirty="0" err="1" smtClean="0"/>
                        <a:t>services</a:t>
                      </a:r>
                      <a:r>
                        <a:rPr lang="de-DE" sz="1400" dirty="0" smtClean="0"/>
                        <a:t> Validation in </a:t>
                      </a:r>
                      <a:r>
                        <a:rPr lang="de-DE" sz="1400" dirty="0" err="1" smtClean="0"/>
                        <a:t>support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to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the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partners</a:t>
                      </a:r>
                      <a:endParaRPr lang="de-DE" sz="14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baseline="0" dirty="0" err="1" smtClean="0"/>
                        <a:t>Defining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evolution</a:t>
                      </a:r>
                      <a:r>
                        <a:rPr lang="de-DE" sz="1400" baseline="0" dirty="0" smtClean="0"/>
                        <a:t> / </a:t>
                      </a:r>
                      <a:r>
                        <a:rPr lang="de-DE" sz="1400" baseline="0" dirty="0" err="1" smtClean="0"/>
                        <a:t>engineering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changes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based</a:t>
                      </a:r>
                      <a:r>
                        <a:rPr lang="de-DE" sz="1400" baseline="0" dirty="0" smtClean="0"/>
                        <a:t> on User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Independent </a:t>
                      </a:r>
                      <a:r>
                        <a:rPr lang="de-DE" sz="1400" dirty="0" err="1" smtClean="0"/>
                        <a:t>from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the</a:t>
                      </a:r>
                      <a:r>
                        <a:rPr lang="de-DE" sz="1400" dirty="0" smtClean="0"/>
                        <a:t> DIAS Service Provider (</a:t>
                      </a:r>
                      <a:r>
                        <a:rPr lang="de-DE" sz="1400" dirty="0" err="1" smtClean="0"/>
                        <a:t>securing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independent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Validation)</a:t>
                      </a:r>
                      <a:endParaRPr lang="en-GB" sz="1400" dirty="0"/>
                    </a:p>
                  </a:txBody>
                  <a:tcPr/>
                </a:tc>
              </a:tr>
              <a:tr h="1088413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ITT-4/5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dirty="0" smtClean="0"/>
                        <a:t>User </a:t>
                      </a:r>
                      <a:r>
                        <a:rPr lang="de-DE" sz="1200" b="1" dirty="0" err="1" smtClean="0"/>
                        <a:t>Uptake</a:t>
                      </a:r>
                      <a:r>
                        <a:rPr lang="de-DE" sz="1200" b="1" dirty="0" smtClean="0"/>
                        <a:t> Marketing and User Support (</a:t>
                      </a:r>
                      <a:r>
                        <a:rPr lang="de-DE" sz="1200" b="1" dirty="0" err="1" smtClean="0"/>
                        <a:t>one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or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several</a:t>
                      </a:r>
                      <a:r>
                        <a:rPr lang="de-DE" sz="1200" b="1" dirty="0" smtClean="0"/>
                        <a:t> ITTs)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-268288">
                        <a:buFontTx/>
                        <a:buChar char="-"/>
                      </a:pPr>
                      <a:r>
                        <a:rPr lang="de-DE" sz="1400" baseline="0" dirty="0" smtClean="0"/>
                        <a:t>User </a:t>
                      </a:r>
                      <a:r>
                        <a:rPr lang="de-DE" sz="1400" baseline="0" dirty="0" err="1" smtClean="0"/>
                        <a:t>Uptake</a:t>
                      </a:r>
                      <a:r>
                        <a:rPr lang="de-DE" sz="1400" baseline="0" dirty="0" smtClean="0"/>
                        <a:t>, </a:t>
                      </a:r>
                      <a:r>
                        <a:rPr lang="de-DE" sz="1400" baseline="0" dirty="0" err="1" smtClean="0"/>
                        <a:t>identification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potential/</a:t>
                      </a:r>
                      <a:r>
                        <a:rPr lang="de-DE" sz="1400" baseline="0" dirty="0" err="1" smtClean="0"/>
                        <a:t>new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user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communities</a:t>
                      </a:r>
                      <a:r>
                        <a:rPr lang="de-DE" sz="1400" baseline="0" dirty="0" smtClean="0"/>
                        <a:t>, Marketing, Communication</a:t>
                      </a:r>
                    </a:p>
                    <a:p>
                      <a:pPr marL="268288" indent="-268288">
                        <a:buFontTx/>
                        <a:buChar char="-"/>
                      </a:pPr>
                      <a:r>
                        <a:rPr lang="de-DE" sz="1400" baseline="0" dirty="0" smtClean="0"/>
                        <a:t>Integrator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specific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user</a:t>
                      </a:r>
                      <a:r>
                        <a:rPr lang="de-DE" sz="1400" baseline="0" dirty="0" smtClean="0"/>
                        <a:t> Support </a:t>
                      </a:r>
                      <a:r>
                        <a:rPr lang="de-DE" sz="1400" baseline="0" dirty="0" err="1" smtClean="0"/>
                        <a:t>functions</a:t>
                      </a:r>
                      <a:r>
                        <a:rPr lang="de-DE" sz="1400" baseline="0" dirty="0" smtClean="0"/>
                        <a:t> @ MO, ECMWF, EUMETSAT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Interface </a:t>
                      </a:r>
                      <a:r>
                        <a:rPr lang="de-DE" sz="1400" dirty="0" err="1" smtClean="0"/>
                        <a:t>to</a:t>
                      </a:r>
                      <a:r>
                        <a:rPr lang="de-DE" sz="1400" dirty="0" smtClean="0"/>
                        <a:t> ITT-1 and </a:t>
                      </a:r>
                      <a:r>
                        <a:rPr lang="de-DE" sz="1400" dirty="0" err="1" smtClean="0"/>
                        <a:t>to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the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existing</a:t>
                      </a:r>
                      <a:r>
                        <a:rPr lang="de-DE" sz="1400" dirty="0" smtClean="0"/>
                        <a:t> User Support </a:t>
                      </a:r>
                      <a:r>
                        <a:rPr lang="de-DE" sz="1400" dirty="0" err="1" smtClean="0"/>
                        <a:t>function</a:t>
                      </a:r>
                      <a:r>
                        <a:rPr lang="de-DE" sz="1400" dirty="0" smtClean="0"/>
                        <a:t> </a:t>
                      </a:r>
                    </a:p>
                    <a:p>
                      <a:r>
                        <a:rPr lang="de-DE" sz="1400" baseline="0" dirty="0" smtClean="0"/>
                        <a:t>Independent </a:t>
                      </a:r>
                      <a:r>
                        <a:rPr lang="de-DE" sz="1400" baseline="0" dirty="0" err="1" smtClean="0"/>
                        <a:t>from</a:t>
                      </a:r>
                      <a:r>
                        <a:rPr lang="de-DE" sz="1400" baseline="0" dirty="0" smtClean="0"/>
                        <a:t> ITT#1 </a:t>
                      </a:r>
                      <a:r>
                        <a:rPr lang="de-DE" sz="1400" baseline="0" dirty="0" err="1" smtClean="0"/>
                        <a:t>Contractor</a:t>
                      </a:r>
                      <a:r>
                        <a:rPr lang="de-DE" sz="1400" baseline="0" dirty="0" smtClean="0"/>
                        <a:t>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1701800"/>
            <a:ext cx="9906000" cy="2438400"/>
            <a:chOff x="0" y="1701800"/>
            <a:chExt cx="9906000" cy="24384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701800"/>
              <a:ext cx="9906000" cy="24384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2921000"/>
              <a:ext cx="22910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C00000"/>
                  </a:solidFill>
                </a:rPr>
                <a:t>SCOPE OF TODAY´S </a:t>
              </a:r>
            </a:p>
            <a:p>
              <a:pPr algn="ctr"/>
              <a:r>
                <a:rPr lang="de-DE" sz="1600" dirty="0" smtClean="0">
                  <a:solidFill>
                    <a:srgbClr val="C00000"/>
                  </a:solidFill>
                </a:rPr>
                <a:t>INDUSTRY DAY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480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79721"/>
          </a:xfrm>
        </p:spPr>
        <p:txBody>
          <a:bodyPr/>
          <a:lstStyle/>
          <a:p>
            <a:r>
              <a:rPr lang="en-GB" sz="2600" dirty="0" smtClean="0"/>
              <a:t>Offered Services – Preliminary (under discussion with  EC)</a:t>
            </a:r>
            <a:endParaRPr lang="en-GB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493"/>
            <a:ext cx="9906000" cy="5017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6078278"/>
            <a:ext cx="2451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Incubator ! 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0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schedule </a:t>
            </a:r>
            <a:endParaRPr lang="en-GB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53911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V0 Released at Baveno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V1 Contract kick-off:  1st October 2018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6 months for delta-design and implementation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V1 ORR (operational readiness review): 31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March 2019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V2 release : Q4/19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V3 release : Q2/20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End baseline contract: Dec 2021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End last option: Dec 2023 (subject to approval by EC) </a:t>
            </a:r>
            <a:endParaRPr lang="en-GB" sz="2200" dirty="0"/>
          </a:p>
          <a:p>
            <a:pPr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0" indent="0">
              <a:buNone/>
            </a:pPr>
            <a:endParaRPr lang="de-DE" sz="2200" b="1" dirty="0" smtClean="0">
              <a:solidFill>
                <a:srgbClr val="FF0000"/>
              </a:solidFill>
            </a:endParaRPr>
          </a:p>
          <a:p>
            <a:endParaRPr lang="en-GB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4048832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0"/>
            <a:ext cx="9278679" cy="779721"/>
          </a:xfrm>
          <a:prstGeom prst="rect">
            <a:avLst/>
          </a:prstGeom>
        </p:spPr>
        <p:txBody>
          <a:bodyPr/>
          <a:lstStyle>
            <a:lvl1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GB" kern="0" dirty="0" smtClean="0"/>
              <a:t>Any Questions ? </a:t>
            </a:r>
            <a:endParaRPr lang="en-GB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509"/>
            <a:ext cx="4041058" cy="2694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48" y="2110657"/>
            <a:ext cx="4950448" cy="1891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871819"/>
            <a:ext cx="94030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representatives from Industry attended the Industry Day which took place in EUMETSAT on 24 April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83880"/>
            <a:ext cx="9906000" cy="129637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200" dirty="0" smtClean="0"/>
              <a:t>All DIAS responds </a:t>
            </a:r>
            <a:r>
              <a:rPr lang="en-GB" sz="2200" dirty="0"/>
              <a:t>to requirements approved in December 2016 by the </a:t>
            </a:r>
            <a:r>
              <a:rPr lang="en-GB" sz="2200" dirty="0" smtClean="0"/>
              <a:t>EC.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200" b="1" dirty="0" smtClean="0"/>
              <a:t>WE TOO !  </a:t>
            </a:r>
            <a:endParaRPr lang="de-DE" sz="2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DIAS – </a:t>
            </a:r>
            <a:r>
              <a:rPr lang="en-GB" dirty="0" smtClean="0"/>
              <a:t>Background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672408" y="2009070"/>
            <a:ext cx="6450347" cy="4200002"/>
            <a:chOff x="1145965" y="699716"/>
            <a:chExt cx="7792627" cy="568518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763037" y="5177967"/>
              <a:ext cx="2535721" cy="1180148"/>
            </a:xfrm>
            <a:prstGeom prst="roundRect">
              <a:avLst/>
            </a:prstGeom>
            <a:solidFill>
              <a:srgbClr val="2E50B0"/>
            </a:solidFill>
            <a:ln>
              <a:noFill/>
            </a:ln>
            <a:effectLst/>
            <a:extLst/>
          </p:spPr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177538" y="5160739"/>
              <a:ext cx="2535721" cy="1224158"/>
            </a:xfrm>
            <a:prstGeom prst="roundRect">
              <a:avLst/>
            </a:prstGeom>
            <a:solidFill>
              <a:srgbClr val="2E50B0"/>
            </a:solidFill>
            <a:ln>
              <a:noFill/>
            </a:ln>
            <a:effectLst/>
            <a:extLst/>
          </p:spPr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145965" y="2695493"/>
              <a:ext cx="2529127" cy="2266121"/>
            </a:xfrm>
            <a:prstGeom prst="roundRect">
              <a:avLst/>
            </a:prstGeom>
            <a:solidFill>
              <a:srgbClr val="2E50B0"/>
            </a:solidFill>
            <a:ln>
              <a:noFill/>
            </a:ln>
            <a:effectLst/>
            <a:extLst/>
          </p:spPr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718974" y="2647786"/>
              <a:ext cx="2529127" cy="2287364"/>
            </a:xfrm>
            <a:prstGeom prst="roundRect">
              <a:avLst/>
            </a:prstGeom>
            <a:solidFill>
              <a:srgbClr val="2E50B0"/>
            </a:solidFill>
            <a:ln>
              <a:noFill/>
            </a:ln>
            <a:effectLst/>
            <a:extLst/>
          </p:spPr>
          <p:txBody>
            <a:bodyPr vert="horz" wrap="square" lIns="0" tIns="53643" rIns="0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399464" y="2679590"/>
              <a:ext cx="2529127" cy="2272159"/>
            </a:xfrm>
            <a:prstGeom prst="roundRect">
              <a:avLst/>
            </a:prstGeom>
            <a:solidFill>
              <a:srgbClr val="2E50B0"/>
            </a:solidFill>
            <a:ln>
              <a:noFill/>
            </a:ln>
            <a:effectLst/>
            <a:extLst/>
          </p:spPr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722370" y="3196458"/>
              <a:ext cx="916004" cy="11688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107287" tIns="53643" rIns="107287" bIns="53643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S6</a:t>
              </a:r>
            </a:p>
          </p:txBody>
        </p:sp>
        <p:grpSp>
          <p:nvGrpSpPr>
            <p:cNvPr id="11" name="Group 35"/>
            <p:cNvGrpSpPr/>
            <p:nvPr/>
          </p:nvGrpSpPr>
          <p:grpSpPr>
            <a:xfrm>
              <a:off x="6555532" y="2949453"/>
              <a:ext cx="2216650" cy="1753576"/>
              <a:chOff x="721018" y="2820259"/>
              <a:chExt cx="2541729" cy="1938777"/>
            </a:xfrm>
          </p:grpSpPr>
          <p:sp>
            <p:nvSpPr>
              <p:cNvPr id="172" name="Rectangle 36"/>
              <p:cNvSpPr/>
              <p:nvPr/>
            </p:nvSpPr>
            <p:spPr bwMode="auto">
              <a:xfrm>
                <a:off x="721018" y="2820259"/>
                <a:ext cx="997690" cy="7406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6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200" dirty="0">
                    <a:solidFill>
                      <a:srgbClr val="00468C"/>
                    </a:solidFill>
                    <a:latin typeface="Arial" charset="0"/>
                    <a:ea typeface="ＭＳ Ｐゴシック" pitchFamily="34" charset="-128"/>
                  </a:rPr>
                  <a:t>Land</a:t>
                </a: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964902" y="3059883"/>
                <a:ext cx="997690" cy="7406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6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200" dirty="0">
                    <a:solidFill>
                      <a:srgbClr val="00468C"/>
                    </a:solidFill>
                    <a:latin typeface="Arial" charset="0"/>
                    <a:ea typeface="ＭＳ Ｐゴシック" pitchFamily="34" charset="-128"/>
                  </a:rPr>
                  <a:t>Marine</a:t>
                </a: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1186665" y="3299507"/>
                <a:ext cx="997690" cy="7406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6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200" dirty="0">
                    <a:solidFill>
                      <a:srgbClr val="00468C"/>
                    </a:solidFill>
                    <a:latin typeface="Arial" charset="0"/>
                    <a:ea typeface="ＭＳ Ｐゴシック" pitchFamily="34" charset="-128"/>
                  </a:rPr>
                  <a:t>Atmosphere</a:t>
                </a: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1455412" y="3539131"/>
                <a:ext cx="997690" cy="7406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6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200" dirty="0">
                    <a:solidFill>
                      <a:srgbClr val="00468C"/>
                    </a:solidFill>
                    <a:latin typeface="Arial" charset="0"/>
                    <a:ea typeface="ＭＳ Ｐゴシック" pitchFamily="34" charset="-128"/>
                  </a:rPr>
                  <a:t>Emergency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1836405" y="3778754"/>
                <a:ext cx="997690" cy="7406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6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200" dirty="0">
                    <a:solidFill>
                      <a:srgbClr val="00468C"/>
                    </a:solidFill>
                    <a:latin typeface="Arial" charset="0"/>
                    <a:ea typeface="ＭＳ Ｐゴシック" pitchFamily="34" charset="-128"/>
                  </a:rPr>
                  <a:t>Security</a:t>
                </a: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2265057" y="4018378"/>
                <a:ext cx="997690" cy="7406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6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200" dirty="0">
                    <a:solidFill>
                      <a:srgbClr val="00468C"/>
                    </a:solidFill>
                    <a:latin typeface="Arial" charset="0"/>
                    <a:ea typeface="ＭＳ Ｐゴシック" pitchFamily="34" charset="-128"/>
                  </a:rPr>
                  <a:t>Climate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 bwMode="auto">
            <a:xfrm>
              <a:off x="3918490" y="3326244"/>
              <a:ext cx="1006425" cy="7379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Sentinel</a:t>
              </a:r>
            </a:p>
            <a:p>
              <a:pPr algn="ct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977517" y="3326244"/>
              <a:ext cx="1076186" cy="7379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Service Information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4155" y="2850143"/>
              <a:ext cx="2217051" cy="293000"/>
            </a:xfrm>
            <a:prstGeom prst="rect">
              <a:avLst/>
            </a:prstGeom>
            <a:noFill/>
          </p:spPr>
          <p:txBody>
            <a:bodyPr wrap="square" lIns="107287" tIns="53643" rIns="107287" bIns="53643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Data Distribution Services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5699" y="2809128"/>
              <a:ext cx="2635831" cy="446888"/>
            </a:xfrm>
            <a:prstGeom prst="rect">
              <a:avLst/>
            </a:prstGeom>
            <a:noFill/>
          </p:spPr>
          <p:txBody>
            <a:bodyPr wrap="square" lIns="107287" tIns="53643" rIns="107287" bIns="53643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Data/Information Access Services</a:t>
              </a:r>
            </a:p>
            <a:p>
              <a:pPr algn="ctr"/>
              <a:r>
                <a:rPr lang="en-US" sz="11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(DIAS)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73007" y="2900580"/>
              <a:ext cx="1161369" cy="846997"/>
            </a:xfrm>
            <a:prstGeom prst="rect">
              <a:avLst/>
            </a:prstGeom>
            <a:noFill/>
          </p:spPr>
          <p:txBody>
            <a:bodyPr wrap="square" lIns="107287" tIns="53643" rIns="107287" bIns="53643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Data Distribution Core Services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204468" y="5223118"/>
              <a:ext cx="1251082" cy="10403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42239" tIns="53643" rIns="42239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Sentinel Data </a:t>
              </a:r>
            </a:p>
            <a:p>
              <a:pPr algn="ct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ESA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377611" y="5215166"/>
              <a:ext cx="1303843" cy="10403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42239" tIns="53643" rIns="42239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Sentinel Data </a:t>
              </a:r>
            </a:p>
            <a:p>
              <a:pPr algn="ct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EUMETSAT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792771" y="5207215"/>
              <a:ext cx="1463041" cy="10403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42239" tIns="53643" rIns="42239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Contributing Missions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271714" y="5215167"/>
              <a:ext cx="1005415" cy="10403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In-Situ Data</a:t>
              </a:r>
            </a:p>
          </p:txBody>
        </p:sp>
        <p:sp>
          <p:nvSpPr>
            <p:cNvPr id="21" name="Up Arrow 20"/>
            <p:cNvSpPr/>
            <p:nvPr/>
          </p:nvSpPr>
          <p:spPr bwMode="auto">
            <a:xfrm>
              <a:off x="2357730" y="4872118"/>
              <a:ext cx="215180" cy="299576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2" name="Up Arrow 21"/>
            <p:cNvSpPr/>
            <p:nvPr/>
          </p:nvSpPr>
          <p:spPr bwMode="auto">
            <a:xfrm>
              <a:off x="4873964" y="4864166"/>
              <a:ext cx="215180" cy="299576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3" name="Up Arrow 22"/>
            <p:cNvSpPr/>
            <p:nvPr/>
          </p:nvSpPr>
          <p:spPr bwMode="auto">
            <a:xfrm>
              <a:off x="7444947" y="4864166"/>
              <a:ext cx="215180" cy="299576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49165" y="4373459"/>
              <a:ext cx="1325716" cy="477666"/>
            </a:xfrm>
            <a:prstGeom prst="rect">
              <a:avLst/>
            </a:prstGeom>
            <a:noFill/>
          </p:spPr>
          <p:txBody>
            <a:bodyPr wrap="square" lIns="107287" tIns="53643" rIns="107287" bIns="53643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Service Information</a:t>
              </a:r>
            </a:p>
          </p:txBody>
        </p:sp>
        <p:sp>
          <p:nvSpPr>
            <p:cNvPr id="25" name="Up Arrow 24"/>
            <p:cNvSpPr/>
            <p:nvPr/>
          </p:nvSpPr>
          <p:spPr bwMode="auto">
            <a:xfrm rot="5400000" flipH="1">
              <a:off x="3662630" y="3540175"/>
              <a:ext cx="157933" cy="320292"/>
            </a:xfrm>
            <a:prstGeom prst="upArrow">
              <a:avLst/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428999" y="3196458"/>
              <a:ext cx="916004" cy="11688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107287" tIns="53643" rIns="107287" bIns="53643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S5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35641" y="3196458"/>
              <a:ext cx="916004" cy="11688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107287" tIns="53643" rIns="107287" bIns="53643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S4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842268" y="3196458"/>
              <a:ext cx="916004" cy="11688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107287" tIns="53643" rIns="107287" bIns="53643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S3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548901" y="3196458"/>
              <a:ext cx="916004" cy="11688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107287" tIns="53643" rIns="107287" bIns="53643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S2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255541" y="3196458"/>
              <a:ext cx="916004" cy="11688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107287" tIns="53643" rIns="107287" bIns="53643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71610" y="4440387"/>
              <a:ext cx="1019225" cy="293000"/>
            </a:xfrm>
            <a:prstGeom prst="rect">
              <a:avLst/>
            </a:prstGeom>
            <a:noFill/>
          </p:spPr>
          <p:txBody>
            <a:bodyPr wrap="square" lIns="107287" tIns="53643" rIns="107287" bIns="53643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ＭＳ Ｐゴシック" pitchFamily="34" charset="-128"/>
                </a:rPr>
                <a:t>Sentinels</a:t>
              </a:r>
            </a:p>
          </p:txBody>
        </p:sp>
        <p:sp>
          <p:nvSpPr>
            <p:cNvPr id="32" name="Up Arrow 31"/>
            <p:cNvSpPr/>
            <p:nvPr/>
          </p:nvSpPr>
          <p:spPr bwMode="auto">
            <a:xfrm rot="16200000">
              <a:off x="6203069" y="3540175"/>
              <a:ext cx="157933" cy="320292"/>
            </a:xfrm>
            <a:prstGeom prst="upArrow">
              <a:avLst/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3688047" y="2615979"/>
              <a:ext cx="2599933" cy="2397975"/>
            </a:xfrm>
            <a:prstGeom prst="roundRect">
              <a:avLst>
                <a:gd name="adj" fmla="val 9187"/>
              </a:avLst>
            </a:prstGeom>
            <a:noFill/>
            <a:ln w="25400">
              <a:solidFill>
                <a:srgbClr val="C00000"/>
              </a:solidFill>
              <a:prstDash val="dash"/>
            </a:ln>
            <a:effectLst/>
            <a:extLst/>
          </p:spPr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34" name="Group 12"/>
            <p:cNvGrpSpPr/>
            <p:nvPr/>
          </p:nvGrpSpPr>
          <p:grpSpPr>
            <a:xfrm>
              <a:off x="4119236" y="4147520"/>
              <a:ext cx="1803161" cy="313524"/>
              <a:chOff x="10720875" y="919247"/>
              <a:chExt cx="1803161" cy="313524"/>
            </a:xfrm>
          </p:grpSpPr>
          <p:pic>
            <p:nvPicPr>
              <p:cNvPr id="16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0875" y="1013389"/>
                <a:ext cx="389347" cy="167297"/>
              </a:xfrm>
              <a:prstGeom prst="rect">
                <a:avLst/>
              </a:prstGeom>
            </p:spPr>
          </p:pic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0804" y="919247"/>
                <a:ext cx="469113" cy="313524"/>
              </a:xfrm>
              <a:prstGeom prst="rect">
                <a:avLst/>
              </a:prstGeom>
            </p:spPr>
          </p:pic>
          <p:pic>
            <p:nvPicPr>
              <p:cNvPr id="171" name="Picture 17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869394" y="961355"/>
                <a:ext cx="654642" cy="268770"/>
              </a:xfrm>
              <a:prstGeom prst="rect">
                <a:avLst/>
              </a:prstGeom>
            </p:spPr>
          </p:pic>
        </p:grp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1691" y="4575271"/>
              <a:ext cx="812800" cy="216000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 bwMode="auto">
            <a:xfrm>
              <a:off x="6402871" y="5177967"/>
              <a:ext cx="2535721" cy="1180148"/>
            </a:xfrm>
            <a:prstGeom prst="roundRect">
              <a:avLst/>
            </a:prstGeom>
            <a:solidFill>
              <a:srgbClr val="2E50B0"/>
            </a:solidFill>
            <a:ln>
              <a:noFill/>
            </a:ln>
            <a:effectLst/>
            <a:extLst/>
          </p:spPr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429801" y="5240346"/>
              <a:ext cx="1251082" cy="10403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42239" tIns="53643" rIns="42239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Sentinel Data </a:t>
              </a:r>
            </a:p>
            <a:p>
              <a:pPr algn="ct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ESA</a:t>
              </a: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7602944" y="5232394"/>
              <a:ext cx="1303843" cy="104032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42239" tIns="53643" rIns="42239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Sentinel Data </a:t>
              </a:r>
            </a:p>
            <a:p>
              <a:pPr algn="ctr"/>
              <a:r>
                <a:rPr lang="en-US" sz="1200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EUMETSAT</a:t>
              </a:r>
            </a:p>
          </p:txBody>
        </p:sp>
        <p:grpSp>
          <p:nvGrpSpPr>
            <p:cNvPr id="39" name="Group 96"/>
            <p:cNvGrpSpPr/>
            <p:nvPr/>
          </p:nvGrpSpPr>
          <p:grpSpPr>
            <a:xfrm>
              <a:off x="1208598" y="699716"/>
              <a:ext cx="7529885" cy="1818940"/>
              <a:chOff x="1690514" y="1219883"/>
              <a:chExt cx="4908052" cy="2435173"/>
            </a:xfrm>
          </p:grpSpPr>
          <p:sp>
            <p:nvSpPr>
              <p:cNvPr id="43" name="Can 42"/>
              <p:cNvSpPr/>
              <p:nvPr/>
            </p:nvSpPr>
            <p:spPr>
              <a:xfrm>
                <a:off x="1690514" y="1543944"/>
                <a:ext cx="4887350" cy="2111112"/>
              </a:xfrm>
              <a:prstGeom prst="can">
                <a:avLst>
                  <a:gd name="adj" fmla="val 20455"/>
                </a:avLst>
              </a:prstGeom>
              <a:solidFill>
                <a:srgbClr val="C6D9F1">
                  <a:alpha val="15000"/>
                </a:srgbClr>
              </a:solidFill>
              <a:ln>
                <a:solidFill>
                  <a:srgbClr val="00B5E2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Oval 1"/>
              <p:cNvSpPr/>
              <p:nvPr/>
            </p:nvSpPr>
            <p:spPr>
              <a:xfrm>
                <a:off x="1692433" y="3255516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704444" y="1554071"/>
                <a:ext cx="4894122" cy="418637"/>
              </a:xfrm>
              <a:prstGeom prst="ellipse">
                <a:avLst/>
              </a:prstGeom>
              <a:gradFill flip="none" rotWithShape="1">
                <a:gsLst>
                  <a:gs pos="12000">
                    <a:schemeClr val="bg1">
                      <a:lumMod val="95000"/>
                      <a:alpha val="82000"/>
                    </a:schemeClr>
                  </a:gs>
                  <a:gs pos="79000">
                    <a:schemeClr val="tx1">
                      <a:lumMod val="50000"/>
                      <a:lumOff val="50000"/>
                      <a:alpha val="82000"/>
                    </a:schemeClr>
                  </a:gs>
                  <a:gs pos="43000">
                    <a:schemeClr val="bg1">
                      <a:lumMod val="75000"/>
                      <a:alpha val="82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soft" dir="t">
                  <a:rot lat="0" lon="0" rev="6480000"/>
                </a:lightRig>
              </a:scene3d>
              <a:sp3d extrusionH="241300" contourW="6350" prstMaterial="matte">
                <a:bevelT w="158750" h="133350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46000"/>
                        </a14:imgEffect>
                        <a14:imgEffect>
                          <a14:colorTemperature colorTemp="5739"/>
                        </a14:imgEffect>
                        <a14:imgEffect>
                          <a14:saturation sat="18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80115">
                <a:off x="1985412" y="1219883"/>
                <a:ext cx="3632094" cy="935316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grpSp>
            <p:nvGrpSpPr>
              <p:cNvPr id="47" name="Group 24"/>
              <p:cNvGrpSpPr/>
              <p:nvPr/>
            </p:nvGrpSpPr>
            <p:grpSpPr>
              <a:xfrm>
                <a:off x="1787804" y="2015742"/>
                <a:ext cx="974045" cy="1494519"/>
                <a:chOff x="2057778" y="2015742"/>
                <a:chExt cx="767562" cy="1494519"/>
              </a:xfrm>
            </p:grpSpPr>
            <p:sp>
              <p:nvSpPr>
                <p:cNvPr id="159" name="Can 21"/>
                <p:cNvSpPr/>
                <p:nvPr/>
              </p:nvSpPr>
              <p:spPr>
                <a:xfrm>
                  <a:off x="2057778" y="2290450"/>
                  <a:ext cx="767562" cy="1219811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0" name="Group 7"/>
                <p:cNvGrpSpPr/>
                <p:nvPr/>
              </p:nvGrpSpPr>
              <p:grpSpPr>
                <a:xfrm>
                  <a:off x="2391350" y="3137914"/>
                  <a:ext cx="372838" cy="291271"/>
                  <a:chOff x="5619182" y="1184853"/>
                  <a:chExt cx="1173462" cy="446268"/>
                </a:xfrm>
              </p:grpSpPr>
              <p:grpSp>
                <p:nvGrpSpPr>
                  <p:cNvPr id="165" name="Group 5"/>
                  <p:cNvGrpSpPr/>
                  <p:nvPr/>
                </p:nvGrpSpPr>
                <p:grpSpPr>
                  <a:xfrm>
                    <a:off x="5619182" y="1184853"/>
                    <a:ext cx="1173462" cy="446268"/>
                    <a:chOff x="5619184" y="1184853"/>
                    <a:chExt cx="924635" cy="501582"/>
                  </a:xfrm>
                </p:grpSpPr>
                <p:sp>
                  <p:nvSpPr>
                    <p:cNvPr id="167" name="Can 166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" name="Can 167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6" name="Oval 6"/>
                  <p:cNvSpPr/>
                  <p:nvPr/>
                </p:nvSpPr>
                <p:spPr>
                  <a:xfrm>
                    <a:off x="5627524" y="1194218"/>
                    <a:ext cx="1141818" cy="1456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61" name="Picture 52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100731" y="3050532"/>
                  <a:ext cx="220712" cy="381079"/>
                </a:xfrm>
                <a:prstGeom prst="rect">
                  <a:avLst/>
                </a:prstGeom>
              </p:spPr>
            </p:pic>
            <p:grpSp>
              <p:nvGrpSpPr>
                <p:cNvPr id="162" name="Group 10"/>
                <p:cNvGrpSpPr/>
                <p:nvPr/>
              </p:nvGrpSpPr>
              <p:grpSpPr>
                <a:xfrm>
                  <a:off x="2060567" y="2015742"/>
                  <a:ext cx="763067" cy="861775"/>
                  <a:chOff x="285478" y="1093412"/>
                  <a:chExt cx="763067" cy="861775"/>
                </a:xfrm>
              </p:grpSpPr>
              <p:sp>
                <p:nvSpPr>
                  <p:cNvPr id="163" name="Can 3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TextBox 143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>
                        <a:solidFill>
                          <a:srgbClr val="F2F2F2"/>
                        </a:solidFill>
                      </a:rPr>
                      <a:t>office service</a:t>
                    </a:r>
                  </a:p>
                </p:txBody>
              </p:sp>
            </p:grpSp>
          </p:grpSp>
          <p:grpSp>
            <p:nvGrpSpPr>
              <p:cNvPr id="48" name="Group 31"/>
              <p:cNvGrpSpPr/>
              <p:nvPr/>
            </p:nvGrpSpPr>
            <p:grpSpPr>
              <a:xfrm>
                <a:off x="5210489" y="2329182"/>
                <a:ext cx="782241" cy="1034812"/>
                <a:chOff x="5210489" y="2329182"/>
                <a:chExt cx="782241" cy="1034812"/>
              </a:xfrm>
            </p:grpSpPr>
            <p:grpSp>
              <p:nvGrpSpPr>
                <p:cNvPr id="150" name="Group 95"/>
                <p:cNvGrpSpPr/>
                <p:nvPr/>
              </p:nvGrpSpPr>
              <p:grpSpPr>
                <a:xfrm>
                  <a:off x="5221439" y="2807524"/>
                  <a:ext cx="714446" cy="556470"/>
                  <a:chOff x="3441699" y="2902793"/>
                  <a:chExt cx="714446" cy="556470"/>
                </a:xfrm>
              </p:grpSpPr>
              <p:sp>
                <p:nvSpPr>
                  <p:cNvPr id="154" name="Can 153"/>
                  <p:cNvSpPr/>
                  <p:nvPr/>
                </p:nvSpPr>
                <p:spPr>
                  <a:xfrm>
                    <a:off x="3441699" y="2902793"/>
                    <a:ext cx="714446" cy="556470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pic>
                <p:nvPicPr>
                  <p:cNvPr id="155" name="Picture 97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481680" y="3026833"/>
                    <a:ext cx="205439" cy="353780"/>
                  </a:xfrm>
                  <a:prstGeom prst="rect">
                    <a:avLst/>
                  </a:prstGeom>
                </p:spPr>
              </p:pic>
              <p:grpSp>
                <p:nvGrpSpPr>
                  <p:cNvPr id="156" name="Group 100"/>
                  <p:cNvGrpSpPr/>
                  <p:nvPr/>
                </p:nvGrpSpPr>
                <p:grpSpPr>
                  <a:xfrm>
                    <a:off x="3752184" y="3185542"/>
                    <a:ext cx="346687" cy="192650"/>
                    <a:chOff x="3752184" y="3185542"/>
                    <a:chExt cx="346687" cy="192650"/>
                  </a:xfrm>
                </p:grpSpPr>
                <p:sp>
                  <p:nvSpPr>
                    <p:cNvPr id="157" name="Can 156"/>
                    <p:cNvSpPr/>
                    <p:nvPr/>
                  </p:nvSpPr>
                  <p:spPr>
                    <a:xfrm>
                      <a:off x="3752184" y="3189984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Oval 157"/>
                    <p:cNvSpPr/>
                    <p:nvPr/>
                  </p:nvSpPr>
                  <p:spPr>
                    <a:xfrm flipV="1">
                      <a:off x="3754658" y="3185542"/>
                      <a:ext cx="337680" cy="952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  <a:ln>
                      <a:solidFill>
                        <a:srgbClr val="00B5E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67"/>
                <p:cNvGrpSpPr/>
                <p:nvPr/>
              </p:nvGrpSpPr>
              <p:grpSpPr>
                <a:xfrm>
                  <a:off x="5210489" y="2329182"/>
                  <a:ext cx="782241" cy="748922"/>
                  <a:chOff x="285478" y="1076132"/>
                  <a:chExt cx="782241" cy="883937"/>
                </a:xfrm>
              </p:grpSpPr>
              <p:sp>
                <p:nvSpPr>
                  <p:cNvPr id="152" name="Can 151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solidFill>
                      <a:srgbClr val="00B5E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380299" y="1076132"/>
                    <a:ext cx="687420" cy="883937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000" b="1" dirty="0">
                        <a:solidFill>
                          <a:srgbClr val="F2F2F2"/>
                        </a:solidFill>
                      </a:rPr>
                      <a:t>office service</a:t>
                    </a:r>
                  </a:p>
                </p:txBody>
              </p:sp>
            </p:grpSp>
          </p:grpSp>
          <p:grpSp>
            <p:nvGrpSpPr>
              <p:cNvPr id="49" name="Group 34"/>
              <p:cNvGrpSpPr/>
              <p:nvPr/>
            </p:nvGrpSpPr>
            <p:grpSpPr>
              <a:xfrm>
                <a:off x="2849804" y="1811797"/>
                <a:ext cx="3685599" cy="1787991"/>
                <a:chOff x="2849804" y="1811797"/>
                <a:chExt cx="3685599" cy="1787991"/>
              </a:xfrm>
            </p:grpSpPr>
            <p:grpSp>
              <p:nvGrpSpPr>
                <p:cNvPr id="108" name="Group 29"/>
                <p:cNvGrpSpPr/>
                <p:nvPr/>
              </p:nvGrpSpPr>
              <p:grpSpPr>
                <a:xfrm>
                  <a:off x="4031977" y="2201082"/>
                  <a:ext cx="763067" cy="1337585"/>
                  <a:chOff x="4031977" y="2201082"/>
                  <a:chExt cx="763067" cy="1337585"/>
                </a:xfrm>
              </p:grpSpPr>
              <p:grpSp>
                <p:nvGrpSpPr>
                  <p:cNvPr id="137" name="Group 73"/>
                  <p:cNvGrpSpPr/>
                  <p:nvPr/>
                </p:nvGrpSpPr>
                <p:grpSpPr>
                  <a:xfrm>
                    <a:off x="4053505" y="2479868"/>
                    <a:ext cx="715431" cy="1058799"/>
                    <a:chOff x="3441699" y="2400465"/>
                    <a:chExt cx="715431" cy="1058799"/>
                  </a:xfrm>
                </p:grpSpPr>
                <p:sp>
                  <p:nvSpPr>
                    <p:cNvPr id="141" name="Can 140"/>
                    <p:cNvSpPr/>
                    <p:nvPr/>
                  </p:nvSpPr>
                  <p:spPr>
                    <a:xfrm>
                      <a:off x="3441699" y="2455334"/>
                      <a:ext cx="714446" cy="1003930"/>
                    </a:xfrm>
                    <a:prstGeom prst="can">
                      <a:avLst>
                        <a:gd name="adj" fmla="val 20211"/>
                      </a:avLst>
                    </a:prstGeom>
                    <a:pattFill prst="ltUpDiag">
                      <a:fgClr>
                        <a:srgbClr val="31859C"/>
                      </a:fgClr>
                      <a:bgClr>
                        <a:prstClr val="white"/>
                      </a:bgClr>
                    </a:patt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142" name="Picture 141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3481680" y="3026833"/>
                      <a:ext cx="205439" cy="3537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43" name="Oval 142"/>
                    <p:cNvSpPr/>
                    <p:nvPr/>
                  </p:nvSpPr>
                  <p:spPr>
                    <a:xfrm>
                      <a:off x="3445566" y="2400465"/>
                      <a:ext cx="711564" cy="2036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44" name="Group 78"/>
                    <p:cNvGrpSpPr/>
                    <p:nvPr/>
                  </p:nvGrpSpPr>
                  <p:grpSpPr>
                    <a:xfrm>
                      <a:off x="3752187" y="2982342"/>
                      <a:ext cx="347039" cy="395848"/>
                      <a:chOff x="3752187" y="2982342"/>
                      <a:chExt cx="347039" cy="395848"/>
                    </a:xfrm>
                  </p:grpSpPr>
                  <p:grpSp>
                    <p:nvGrpSpPr>
                      <p:cNvPr id="145" name="Group 79"/>
                      <p:cNvGrpSpPr/>
                      <p:nvPr/>
                    </p:nvGrpSpPr>
                    <p:grpSpPr>
                      <a:xfrm>
                        <a:off x="3752187" y="3086918"/>
                        <a:ext cx="347038" cy="291272"/>
                        <a:chOff x="5619184" y="1184853"/>
                        <a:chExt cx="924635" cy="501582"/>
                      </a:xfrm>
                    </p:grpSpPr>
                    <p:sp>
                      <p:nvSpPr>
                        <p:cNvPr id="148" name="Can 147"/>
                        <p:cNvSpPr/>
                        <p:nvPr/>
                      </p:nvSpPr>
                      <p:spPr>
                        <a:xfrm>
                          <a:off x="5619184" y="1362334"/>
                          <a:ext cx="923701" cy="324101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solidFill>
                          <a:srgbClr val="31859C"/>
                        </a:soli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9" name="Can 148"/>
                        <p:cNvSpPr/>
                        <p:nvPr/>
                      </p:nvSpPr>
                      <p:spPr>
                        <a:xfrm>
                          <a:off x="5620117" y="1184853"/>
                          <a:ext cx="923702" cy="324103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gradFill flip="none" rotWithShape="1">
                          <a:gsLst>
                            <a:gs pos="73000">
                              <a:srgbClr val="31859C"/>
                            </a:gs>
                            <a:gs pos="49000">
                              <a:srgbClr val="CFFFF7"/>
                            </a:gs>
                            <a:gs pos="27000">
                              <a:srgbClr val="31859C"/>
                            </a:gs>
                          </a:gsLst>
                          <a:lin ang="0" scaled="1"/>
                          <a:tileRect/>
                        </a:gra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46" name="Can 145"/>
                      <p:cNvSpPr/>
                      <p:nvPr/>
                    </p:nvSpPr>
                    <p:spPr>
                      <a:xfrm>
                        <a:off x="3752539" y="2989548"/>
                        <a:ext cx="346687" cy="188208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7" name="Oval 146"/>
                      <p:cNvSpPr/>
                      <p:nvPr/>
                    </p:nvSpPr>
                    <p:spPr>
                      <a:xfrm flipV="1">
                        <a:off x="3754658" y="2982342"/>
                        <a:ext cx="337680" cy="9529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41B3D3"/>
                          </a:gs>
                          <a:gs pos="64000">
                            <a:srgbClr val="31859C"/>
                          </a:gs>
                        </a:gsLst>
                      </a:gradFill>
                      <a:ln>
                        <a:solidFill>
                          <a:srgbClr val="00B5E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" name="Group 161"/>
                  <p:cNvGrpSpPr/>
                  <p:nvPr/>
                </p:nvGrpSpPr>
                <p:grpSpPr>
                  <a:xfrm>
                    <a:off x="4031977" y="2201082"/>
                    <a:ext cx="763067" cy="861775"/>
                    <a:chOff x="285478" y="1093412"/>
                    <a:chExt cx="763067" cy="861775"/>
                  </a:xfrm>
                </p:grpSpPr>
                <p:sp>
                  <p:nvSpPr>
                    <p:cNvPr id="139" name="Can 138"/>
                    <p:cNvSpPr/>
                    <p:nvPr/>
                  </p:nvSpPr>
                  <p:spPr>
                    <a:xfrm>
                      <a:off x="285478" y="1333788"/>
                      <a:ext cx="763067" cy="39741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solidFill>
                        <a:srgbClr val="00B5E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351019" y="1093412"/>
                      <a:ext cx="687420" cy="86177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B5E2"/>
                      </a:solidFill>
                    </a:ln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200" b="1" dirty="0">
                          <a:solidFill>
                            <a:srgbClr val="F2F2F2"/>
                          </a:solidFill>
                        </a:rPr>
                        <a:t>office service</a:t>
                      </a:r>
                    </a:p>
                  </p:txBody>
                </p:sp>
              </p:grpSp>
            </p:grpSp>
            <p:grpSp>
              <p:nvGrpSpPr>
                <p:cNvPr id="109" name="Group 27"/>
                <p:cNvGrpSpPr/>
                <p:nvPr/>
              </p:nvGrpSpPr>
              <p:grpSpPr>
                <a:xfrm>
                  <a:off x="2849804" y="2380424"/>
                  <a:ext cx="776208" cy="1219364"/>
                  <a:chOff x="2849804" y="2380424"/>
                  <a:chExt cx="776208" cy="1219364"/>
                </a:xfrm>
              </p:grpSpPr>
              <p:grpSp>
                <p:nvGrpSpPr>
                  <p:cNvPr id="124" name="Group 15"/>
                  <p:cNvGrpSpPr/>
                  <p:nvPr/>
                </p:nvGrpSpPr>
                <p:grpSpPr>
                  <a:xfrm>
                    <a:off x="2857391" y="2659514"/>
                    <a:ext cx="768621" cy="940274"/>
                    <a:chOff x="2825480" y="2493589"/>
                    <a:chExt cx="768621" cy="940274"/>
                  </a:xfrm>
                </p:grpSpPr>
                <p:sp>
                  <p:nvSpPr>
                    <p:cNvPr id="128" name="Can 127"/>
                    <p:cNvSpPr/>
                    <p:nvPr/>
                  </p:nvSpPr>
                  <p:spPr>
                    <a:xfrm>
                      <a:off x="2825480" y="2514600"/>
                      <a:ext cx="767562" cy="919263"/>
                    </a:xfrm>
                    <a:prstGeom prst="can">
                      <a:avLst>
                        <a:gd name="adj" fmla="val 20211"/>
                      </a:avLst>
                    </a:prstGeom>
                    <a:pattFill prst="ltUpDiag">
                      <a:fgClr>
                        <a:srgbClr val="31859C"/>
                      </a:fgClr>
                      <a:bgClr>
                        <a:prstClr val="white"/>
                      </a:bgClr>
                    </a:patt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9" name="Group 9"/>
                    <p:cNvGrpSpPr/>
                    <p:nvPr/>
                  </p:nvGrpSpPr>
                  <p:grpSpPr>
                    <a:xfrm>
                      <a:off x="2829635" y="2493589"/>
                      <a:ext cx="764466" cy="861624"/>
                      <a:chOff x="2829635" y="2493589"/>
                      <a:chExt cx="764466" cy="861624"/>
                    </a:xfrm>
                  </p:grpSpPr>
                  <p:grpSp>
                    <p:nvGrpSpPr>
                      <p:cNvPr id="130" name="Group 55"/>
                      <p:cNvGrpSpPr/>
                      <p:nvPr/>
                    </p:nvGrpSpPr>
                    <p:grpSpPr>
                      <a:xfrm>
                        <a:off x="3159052" y="3061516"/>
                        <a:ext cx="372838" cy="291271"/>
                        <a:chOff x="5619182" y="1184853"/>
                        <a:chExt cx="1173462" cy="446268"/>
                      </a:xfrm>
                    </p:grpSpPr>
                    <p:grpSp>
                      <p:nvGrpSpPr>
                        <p:cNvPr id="133" name="Group 56"/>
                        <p:cNvGrpSpPr/>
                        <p:nvPr/>
                      </p:nvGrpSpPr>
                      <p:grpSpPr>
                        <a:xfrm>
                          <a:off x="5619182" y="1184853"/>
                          <a:ext cx="1173462" cy="446268"/>
                          <a:chOff x="5619184" y="1184853"/>
                          <a:chExt cx="924635" cy="501582"/>
                        </a:xfrm>
                      </p:grpSpPr>
                      <p:sp>
                        <p:nvSpPr>
                          <p:cNvPr id="135" name="Can 58"/>
                          <p:cNvSpPr/>
                          <p:nvPr/>
                        </p:nvSpPr>
                        <p:spPr>
                          <a:xfrm>
                            <a:off x="5619184" y="1362334"/>
                            <a:ext cx="923701" cy="324101"/>
                          </a:xfrm>
                          <a:prstGeom prst="can">
                            <a:avLst>
                              <a:gd name="adj" fmla="val 50000"/>
                            </a:avLst>
                          </a:prstGeom>
                          <a:solidFill>
                            <a:srgbClr val="31859C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6" name="Can 135"/>
                          <p:cNvSpPr/>
                          <p:nvPr/>
                        </p:nvSpPr>
                        <p:spPr>
                          <a:xfrm>
                            <a:off x="5620117" y="1184853"/>
                            <a:ext cx="923702" cy="324103"/>
                          </a:xfrm>
                          <a:prstGeom prst="can">
                            <a:avLst>
                              <a:gd name="adj" fmla="val 50000"/>
                            </a:avLst>
                          </a:prstGeom>
                          <a:gradFill flip="none" rotWithShape="1">
                            <a:gsLst>
                              <a:gs pos="73000">
                                <a:srgbClr val="31859C"/>
                              </a:gs>
                              <a:gs pos="49000">
                                <a:srgbClr val="CFFFF7"/>
                              </a:gs>
                              <a:gs pos="27000">
                                <a:srgbClr val="31859C"/>
                              </a:gs>
                            </a:gsLst>
                            <a:lin ang="0" scaled="1"/>
                            <a:tileRect/>
                          </a:gra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5627524" y="1194218"/>
                          <a:ext cx="1141818" cy="145636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rgbClr val="41B3D3"/>
                            </a:gs>
                            <a:gs pos="64000">
                              <a:srgbClr val="31859C"/>
                            </a:gs>
                          </a:gsLst>
                        </a:gra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pic>
                    <p:nvPicPr>
                      <p:cNvPr id="131" name="Picture 60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duotone>
                          <a:schemeClr val="accent5">
                            <a:shade val="45000"/>
                            <a:satMod val="135000"/>
                          </a:schemeClr>
                          <a:prstClr val="white"/>
                        </a:duotone>
                      </a:blip>
                      <a:stretch>
                        <a:fillRect/>
                      </a:stretch>
                    </p:blipFill>
                    <p:spPr>
                      <a:xfrm>
                        <a:off x="2868433" y="2974134"/>
                        <a:ext cx="220712" cy="38107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2" name="Oval 61"/>
                      <p:cNvSpPr/>
                      <p:nvPr/>
                    </p:nvSpPr>
                    <p:spPr>
                      <a:xfrm>
                        <a:off x="2829635" y="2493589"/>
                        <a:ext cx="764466" cy="203676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41B3D3"/>
                          </a:gs>
                          <a:gs pos="64000">
                            <a:srgbClr val="31859C"/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5" name="Group 155"/>
                  <p:cNvGrpSpPr/>
                  <p:nvPr/>
                </p:nvGrpSpPr>
                <p:grpSpPr>
                  <a:xfrm>
                    <a:off x="2849804" y="2380424"/>
                    <a:ext cx="763067" cy="769441"/>
                    <a:chOff x="285478" y="1133672"/>
                    <a:chExt cx="763067" cy="769441"/>
                  </a:xfrm>
                </p:grpSpPr>
                <p:sp>
                  <p:nvSpPr>
                    <p:cNvPr id="126" name="Can 125"/>
                    <p:cNvSpPr/>
                    <p:nvPr/>
                  </p:nvSpPr>
                  <p:spPr>
                    <a:xfrm>
                      <a:off x="285478" y="1333788"/>
                      <a:ext cx="763067" cy="391413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solidFill>
                        <a:srgbClr val="00B5E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7" name="TextBox 126"/>
                    <p:cNvSpPr txBox="1"/>
                    <p:nvPr/>
                  </p:nvSpPr>
                  <p:spPr>
                    <a:xfrm>
                      <a:off x="351019" y="1133672"/>
                      <a:ext cx="687420" cy="769441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50" b="1" dirty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050" b="1" dirty="0">
                          <a:solidFill>
                            <a:srgbClr val="F2F2F2"/>
                          </a:solidFill>
                        </a:rPr>
                        <a:t>office service</a:t>
                      </a:r>
                    </a:p>
                  </p:txBody>
                </p:sp>
              </p:grpSp>
            </p:grpSp>
            <p:grpSp>
              <p:nvGrpSpPr>
                <p:cNvPr id="110" name="Group 26"/>
                <p:cNvGrpSpPr/>
                <p:nvPr/>
              </p:nvGrpSpPr>
              <p:grpSpPr>
                <a:xfrm>
                  <a:off x="5808387" y="1811797"/>
                  <a:ext cx="727016" cy="1723514"/>
                  <a:chOff x="5808387" y="1811797"/>
                  <a:chExt cx="727016" cy="1723514"/>
                </a:xfrm>
              </p:grpSpPr>
              <p:grpSp>
                <p:nvGrpSpPr>
                  <p:cNvPr id="111" name="Group 116"/>
                  <p:cNvGrpSpPr/>
                  <p:nvPr/>
                </p:nvGrpSpPr>
                <p:grpSpPr>
                  <a:xfrm>
                    <a:off x="5818733" y="2078597"/>
                    <a:ext cx="715429" cy="1456714"/>
                    <a:chOff x="4601489" y="1980405"/>
                    <a:chExt cx="715429" cy="1456714"/>
                  </a:xfrm>
                </p:grpSpPr>
                <p:sp>
                  <p:nvSpPr>
                    <p:cNvPr id="115" name="Can 114"/>
                    <p:cNvSpPr/>
                    <p:nvPr/>
                  </p:nvSpPr>
                  <p:spPr>
                    <a:xfrm>
                      <a:off x="4601489" y="2015067"/>
                      <a:ext cx="714446" cy="1422052"/>
                    </a:xfrm>
                    <a:prstGeom prst="can">
                      <a:avLst>
                        <a:gd name="adj" fmla="val 20211"/>
                      </a:avLst>
                    </a:prstGeom>
                    <a:pattFill prst="ltUpDiag">
                      <a:fgClr>
                        <a:srgbClr val="31859C"/>
                      </a:fgClr>
                      <a:bgClr>
                        <a:prstClr val="white"/>
                      </a:bgClr>
                    </a:patt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116" name="Picture 115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4641470" y="3004687"/>
                      <a:ext cx="205439" cy="3537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4605354" y="1980405"/>
                      <a:ext cx="711564" cy="2036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18" name="Group 121"/>
                    <p:cNvGrpSpPr/>
                    <p:nvPr/>
                  </p:nvGrpSpPr>
                  <p:grpSpPr>
                    <a:xfrm>
                      <a:off x="4911977" y="3064772"/>
                      <a:ext cx="347038" cy="291272"/>
                      <a:chOff x="5619184" y="1184853"/>
                      <a:chExt cx="924635" cy="501582"/>
                    </a:xfrm>
                  </p:grpSpPr>
                  <p:sp>
                    <p:nvSpPr>
                      <p:cNvPr id="122" name="Can 121"/>
                      <p:cNvSpPr/>
                      <p:nvPr/>
                    </p:nvSpPr>
                    <p:spPr>
                      <a:xfrm>
                        <a:off x="5619184" y="1362334"/>
                        <a:ext cx="923701" cy="3241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31859C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" name="Can 122"/>
                      <p:cNvSpPr/>
                      <p:nvPr/>
                    </p:nvSpPr>
                    <p:spPr>
                      <a:xfrm>
                        <a:off x="5620117" y="1184853"/>
                        <a:ext cx="923702" cy="324103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9" name="Can 118"/>
                    <p:cNvSpPr/>
                    <p:nvPr/>
                  </p:nvSpPr>
                  <p:spPr>
                    <a:xfrm>
                      <a:off x="4912329" y="2967402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Can 119"/>
                    <p:cNvSpPr/>
                    <p:nvPr/>
                  </p:nvSpPr>
                  <p:spPr>
                    <a:xfrm>
                      <a:off x="4916562" y="2874273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Oval 120"/>
                    <p:cNvSpPr/>
                    <p:nvPr/>
                  </p:nvSpPr>
                  <p:spPr>
                    <a:xfrm flipV="1">
                      <a:off x="4918680" y="2862830"/>
                      <a:ext cx="337680" cy="952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2" name="Group 170"/>
                  <p:cNvGrpSpPr/>
                  <p:nvPr/>
                </p:nvGrpSpPr>
                <p:grpSpPr>
                  <a:xfrm>
                    <a:off x="5808387" y="1811797"/>
                    <a:ext cx="727016" cy="861775"/>
                    <a:chOff x="285478" y="1093412"/>
                    <a:chExt cx="763067" cy="861775"/>
                  </a:xfrm>
                </p:grpSpPr>
                <p:sp>
                  <p:nvSpPr>
                    <p:cNvPr id="113" name="Can 112"/>
                    <p:cNvSpPr/>
                    <p:nvPr/>
                  </p:nvSpPr>
                  <p:spPr>
                    <a:xfrm>
                      <a:off x="285478" y="1333788"/>
                      <a:ext cx="763067" cy="39741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" name="TextBox 113"/>
                    <p:cNvSpPr txBox="1"/>
                    <p:nvPr/>
                  </p:nvSpPr>
                  <p:spPr>
                    <a:xfrm>
                      <a:off x="351019" y="1093412"/>
                      <a:ext cx="687420" cy="861775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200" b="1" dirty="0">
                          <a:solidFill>
                            <a:srgbClr val="F2F2F2"/>
                          </a:solidFill>
                        </a:rPr>
                        <a:t>office service</a:t>
                      </a:r>
                    </a:p>
                  </p:txBody>
                </p:sp>
              </p:grpSp>
            </p:grpSp>
          </p:grpSp>
          <p:grpSp>
            <p:nvGrpSpPr>
              <p:cNvPr id="50" name="Group 30"/>
              <p:cNvGrpSpPr/>
              <p:nvPr/>
            </p:nvGrpSpPr>
            <p:grpSpPr>
              <a:xfrm>
                <a:off x="4463345" y="1889980"/>
                <a:ext cx="917898" cy="1713063"/>
                <a:chOff x="4628554" y="1889980"/>
                <a:chExt cx="752689" cy="1713063"/>
              </a:xfrm>
            </p:grpSpPr>
            <p:grpSp>
              <p:nvGrpSpPr>
                <p:cNvPr id="95" name="Group 13"/>
                <p:cNvGrpSpPr/>
                <p:nvPr/>
              </p:nvGrpSpPr>
              <p:grpSpPr>
                <a:xfrm>
                  <a:off x="4633400" y="2277553"/>
                  <a:ext cx="735789" cy="1325490"/>
                  <a:chOff x="4601489" y="2111628"/>
                  <a:chExt cx="715429" cy="1325490"/>
                </a:xfrm>
              </p:grpSpPr>
              <p:sp>
                <p:nvSpPr>
                  <p:cNvPr id="99" name="Can 85"/>
                  <p:cNvSpPr/>
                  <p:nvPr/>
                </p:nvSpPr>
                <p:spPr>
                  <a:xfrm>
                    <a:off x="4601489" y="2142067"/>
                    <a:ext cx="714446" cy="1295051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pic>
                <p:nvPicPr>
                  <p:cNvPr id="100" name="Picture 99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4641470" y="3004687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101" name="Oval 100"/>
                  <p:cNvSpPr/>
                  <p:nvPr/>
                </p:nvSpPr>
                <p:spPr>
                  <a:xfrm>
                    <a:off x="4605354" y="211162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" name="Group 90"/>
                  <p:cNvGrpSpPr/>
                  <p:nvPr/>
                </p:nvGrpSpPr>
                <p:grpSpPr>
                  <a:xfrm>
                    <a:off x="4911977" y="3064772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106" name="Can 105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Can 106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3" name="Can 91"/>
                  <p:cNvSpPr/>
                  <p:nvPr/>
                </p:nvSpPr>
                <p:spPr>
                  <a:xfrm>
                    <a:off x="4912329" y="2967402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Can 103"/>
                  <p:cNvSpPr/>
                  <p:nvPr/>
                </p:nvSpPr>
                <p:spPr>
                  <a:xfrm>
                    <a:off x="4916562" y="2874273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 flipV="1">
                    <a:off x="4918680" y="2862830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" name="Group 164"/>
                <p:cNvGrpSpPr/>
                <p:nvPr/>
              </p:nvGrpSpPr>
              <p:grpSpPr>
                <a:xfrm>
                  <a:off x="4628554" y="1889980"/>
                  <a:ext cx="752689" cy="861774"/>
                  <a:chOff x="285478" y="1085314"/>
                  <a:chExt cx="767897" cy="953413"/>
                </a:xfrm>
              </p:grpSpPr>
              <p:sp>
                <p:nvSpPr>
                  <p:cNvPr id="97" name="Can 96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65955" y="1085314"/>
                    <a:ext cx="687420" cy="953413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>
                        <a:solidFill>
                          <a:srgbClr val="F2F2F2"/>
                        </a:solidFill>
                      </a:rPr>
                      <a:t>office service</a:t>
                    </a:r>
                  </a:p>
                </p:txBody>
              </p:sp>
            </p:grpSp>
          </p:grpSp>
          <p:grpSp>
            <p:nvGrpSpPr>
              <p:cNvPr id="51" name="Group 28"/>
              <p:cNvGrpSpPr/>
              <p:nvPr/>
            </p:nvGrpSpPr>
            <p:grpSpPr>
              <a:xfrm>
                <a:off x="3156399" y="2155839"/>
                <a:ext cx="998704" cy="1473010"/>
                <a:chOff x="3459701" y="2155839"/>
                <a:chExt cx="750574" cy="1473010"/>
              </a:xfrm>
            </p:grpSpPr>
            <p:grpSp>
              <p:nvGrpSpPr>
                <p:cNvPr id="82" name="Group 12"/>
                <p:cNvGrpSpPr/>
                <p:nvPr/>
              </p:nvGrpSpPr>
              <p:grpSpPr>
                <a:xfrm>
                  <a:off x="3473610" y="2447293"/>
                  <a:ext cx="715431" cy="1181556"/>
                  <a:chOff x="3441699" y="2277708"/>
                  <a:chExt cx="715431" cy="1181556"/>
                </a:xfrm>
              </p:grpSpPr>
              <p:sp>
                <p:nvSpPr>
                  <p:cNvPr id="86" name="Can 85"/>
                  <p:cNvSpPr/>
                  <p:nvPr/>
                </p:nvSpPr>
                <p:spPr>
                  <a:xfrm>
                    <a:off x="3441699" y="2332567"/>
                    <a:ext cx="714446" cy="1126697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pic>
                <p:nvPicPr>
                  <p:cNvPr id="87" name="Picture 8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481680" y="3026833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88" name="Oval 87"/>
                  <p:cNvSpPr/>
                  <p:nvPr/>
                </p:nvSpPr>
                <p:spPr>
                  <a:xfrm>
                    <a:off x="3445566" y="227770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" name="Group 11"/>
                  <p:cNvGrpSpPr/>
                  <p:nvPr/>
                </p:nvGrpSpPr>
                <p:grpSpPr>
                  <a:xfrm>
                    <a:off x="3752187" y="2982342"/>
                    <a:ext cx="347039" cy="395848"/>
                    <a:chOff x="3752187" y="2982342"/>
                    <a:chExt cx="347039" cy="395848"/>
                  </a:xfrm>
                </p:grpSpPr>
                <p:grpSp>
                  <p:nvGrpSpPr>
                    <p:cNvPr id="90" name="Group 65"/>
                    <p:cNvGrpSpPr/>
                    <p:nvPr/>
                  </p:nvGrpSpPr>
                  <p:grpSpPr>
                    <a:xfrm>
                      <a:off x="3752187" y="3086918"/>
                      <a:ext cx="347038" cy="291272"/>
                      <a:chOff x="5619184" y="1184853"/>
                      <a:chExt cx="924635" cy="501582"/>
                    </a:xfrm>
                  </p:grpSpPr>
                  <p:sp>
                    <p:nvSpPr>
                      <p:cNvPr id="93" name="Can 92"/>
                      <p:cNvSpPr/>
                      <p:nvPr/>
                    </p:nvSpPr>
                    <p:spPr>
                      <a:xfrm>
                        <a:off x="5619184" y="1362334"/>
                        <a:ext cx="923701" cy="3241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31859C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Can 93"/>
                      <p:cNvSpPr/>
                      <p:nvPr/>
                    </p:nvSpPr>
                    <p:spPr>
                      <a:xfrm>
                        <a:off x="5620117" y="1184853"/>
                        <a:ext cx="923702" cy="324103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1" name="Can 72"/>
                    <p:cNvSpPr/>
                    <p:nvPr/>
                  </p:nvSpPr>
                  <p:spPr>
                    <a:xfrm>
                      <a:off x="3752539" y="2989548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Oval 66"/>
                    <p:cNvSpPr/>
                    <p:nvPr/>
                  </p:nvSpPr>
                  <p:spPr>
                    <a:xfrm flipV="1">
                      <a:off x="3754658" y="2982342"/>
                      <a:ext cx="337680" cy="952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158"/>
                <p:cNvGrpSpPr/>
                <p:nvPr/>
              </p:nvGrpSpPr>
              <p:grpSpPr>
                <a:xfrm>
                  <a:off x="3459701" y="2155839"/>
                  <a:ext cx="750574" cy="561692"/>
                  <a:chOff x="285478" y="1038920"/>
                  <a:chExt cx="783526" cy="748288"/>
                </a:xfrm>
              </p:grpSpPr>
              <p:sp>
                <p:nvSpPr>
                  <p:cNvPr id="84" name="Can 83"/>
                  <p:cNvSpPr/>
                  <p:nvPr/>
                </p:nvSpPr>
                <p:spPr>
                  <a:xfrm>
                    <a:off x="285478" y="1333789"/>
                    <a:ext cx="763067" cy="451047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381584" y="1038920"/>
                    <a:ext cx="687420" cy="748288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000" b="1" dirty="0">
                        <a:solidFill>
                          <a:srgbClr val="F2F2F2"/>
                        </a:solidFill>
                      </a:rPr>
                      <a:t>office service</a:t>
                    </a:r>
                  </a:p>
                </p:txBody>
              </p:sp>
            </p:grpSp>
          </p:grpSp>
          <p:grpSp>
            <p:nvGrpSpPr>
              <p:cNvPr id="52" name="Group 251"/>
              <p:cNvGrpSpPr/>
              <p:nvPr/>
            </p:nvGrpSpPr>
            <p:grpSpPr>
              <a:xfrm>
                <a:off x="5800501" y="1803920"/>
                <a:ext cx="789345" cy="1723514"/>
                <a:chOff x="5960787" y="1964197"/>
                <a:chExt cx="789345" cy="1723514"/>
              </a:xfrm>
            </p:grpSpPr>
            <p:grpSp>
              <p:nvGrpSpPr>
                <p:cNvPr id="77" name="Group 8"/>
                <p:cNvGrpSpPr/>
                <p:nvPr/>
              </p:nvGrpSpPr>
              <p:grpSpPr>
                <a:xfrm>
                  <a:off x="5960787" y="1964197"/>
                  <a:ext cx="727016" cy="1723514"/>
                  <a:chOff x="5960787" y="1964197"/>
                  <a:chExt cx="727016" cy="1723514"/>
                </a:xfrm>
              </p:grpSpPr>
              <p:sp>
                <p:nvSpPr>
                  <p:cNvPr id="79" name="Can 78"/>
                  <p:cNvSpPr/>
                  <p:nvPr/>
                </p:nvSpPr>
                <p:spPr>
                  <a:xfrm>
                    <a:off x="5971133" y="2265659"/>
                    <a:ext cx="714446" cy="1422052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Can 79"/>
                  <p:cNvSpPr/>
                  <p:nvPr/>
                </p:nvSpPr>
                <p:spPr>
                  <a:xfrm>
                    <a:off x="5960787" y="2204573"/>
                    <a:ext cx="727016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solidFill>
                      <a:srgbClr val="00B5E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6023232" y="1964197"/>
                    <a:ext cx="654943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>
                        <a:solidFill>
                          <a:srgbClr val="F2F2F2"/>
                        </a:solidFill>
                      </a:rPr>
                      <a:t>office service</a:t>
                    </a:r>
                  </a:p>
                </p:txBody>
              </p:sp>
            </p:grpSp>
            <p:pic>
              <p:nvPicPr>
                <p:cNvPr id="78" name="Picture 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73800" y="2743913"/>
                  <a:ext cx="776332" cy="794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3" name="Group 250"/>
              <p:cNvGrpSpPr/>
              <p:nvPr/>
            </p:nvGrpSpPr>
            <p:grpSpPr>
              <a:xfrm>
                <a:off x="4455459" y="1882103"/>
                <a:ext cx="917898" cy="1713063"/>
                <a:chOff x="4615745" y="2042380"/>
                <a:chExt cx="917898" cy="1713063"/>
              </a:xfrm>
            </p:grpSpPr>
            <p:grpSp>
              <p:nvGrpSpPr>
                <p:cNvPr id="69" name="Group 189"/>
                <p:cNvGrpSpPr/>
                <p:nvPr/>
              </p:nvGrpSpPr>
              <p:grpSpPr>
                <a:xfrm>
                  <a:off x="4615745" y="2042380"/>
                  <a:ext cx="917898" cy="1713063"/>
                  <a:chOff x="4628554" y="1889980"/>
                  <a:chExt cx="752689" cy="1713063"/>
                </a:xfrm>
              </p:grpSpPr>
              <p:grpSp>
                <p:nvGrpSpPr>
                  <p:cNvPr id="71" name="Group 190"/>
                  <p:cNvGrpSpPr/>
                  <p:nvPr/>
                </p:nvGrpSpPr>
                <p:grpSpPr>
                  <a:xfrm>
                    <a:off x="4633400" y="2277553"/>
                    <a:ext cx="735789" cy="1325490"/>
                    <a:chOff x="4601489" y="2111628"/>
                    <a:chExt cx="715429" cy="1325490"/>
                  </a:xfrm>
                </p:grpSpPr>
                <p:sp>
                  <p:nvSpPr>
                    <p:cNvPr id="75" name="Can 74"/>
                    <p:cNvSpPr/>
                    <p:nvPr/>
                  </p:nvSpPr>
                  <p:spPr>
                    <a:xfrm>
                      <a:off x="4601489" y="2142067"/>
                      <a:ext cx="714446" cy="1295051"/>
                    </a:xfrm>
                    <a:prstGeom prst="can">
                      <a:avLst>
                        <a:gd name="adj" fmla="val 20211"/>
                      </a:avLst>
                    </a:prstGeom>
                    <a:pattFill prst="ltUpDiag">
                      <a:fgClr>
                        <a:srgbClr val="31859C"/>
                      </a:fgClr>
                      <a:bgClr>
                        <a:prstClr val="white"/>
                      </a:bgClr>
                    </a:patt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4605354" y="2111628"/>
                      <a:ext cx="711564" cy="2036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" name="Group 191"/>
                  <p:cNvGrpSpPr/>
                  <p:nvPr/>
                </p:nvGrpSpPr>
                <p:grpSpPr>
                  <a:xfrm>
                    <a:off x="4628554" y="1889980"/>
                    <a:ext cx="752689" cy="861774"/>
                    <a:chOff x="285478" y="1085314"/>
                    <a:chExt cx="767897" cy="953413"/>
                  </a:xfrm>
                </p:grpSpPr>
                <p:sp>
                  <p:nvSpPr>
                    <p:cNvPr id="73" name="Can 72"/>
                    <p:cNvSpPr/>
                    <p:nvPr/>
                  </p:nvSpPr>
                  <p:spPr>
                    <a:xfrm>
                      <a:off x="285478" y="1333788"/>
                      <a:ext cx="763067" cy="39741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solidFill>
                        <a:srgbClr val="00B5E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365955" y="1085314"/>
                      <a:ext cx="687420" cy="953413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200" b="1" dirty="0">
                          <a:solidFill>
                            <a:srgbClr val="F2F2F2"/>
                          </a:solidFill>
                        </a:rPr>
                        <a:t>office service</a:t>
                      </a:r>
                    </a:p>
                  </p:txBody>
                </p:sp>
              </p:grpSp>
            </p:grpSp>
            <p:pic>
              <p:nvPicPr>
                <p:cNvPr id="70" name="Picture 2" descr="Image result for esa logo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0376" y="3008278"/>
                  <a:ext cx="730024" cy="3105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4" name="Group 175"/>
              <p:cNvGrpSpPr/>
              <p:nvPr/>
            </p:nvGrpSpPr>
            <p:grpSpPr>
              <a:xfrm>
                <a:off x="3148513" y="2147962"/>
                <a:ext cx="998704" cy="1473010"/>
                <a:chOff x="3459701" y="2155839"/>
                <a:chExt cx="750574" cy="1473010"/>
              </a:xfrm>
            </p:grpSpPr>
            <p:grpSp>
              <p:nvGrpSpPr>
                <p:cNvPr id="63" name="Group 176"/>
                <p:cNvGrpSpPr/>
                <p:nvPr/>
              </p:nvGrpSpPr>
              <p:grpSpPr>
                <a:xfrm>
                  <a:off x="3473610" y="2447293"/>
                  <a:ext cx="715431" cy="1181556"/>
                  <a:chOff x="3441699" y="2277708"/>
                  <a:chExt cx="715431" cy="1181556"/>
                </a:xfrm>
              </p:grpSpPr>
              <p:sp>
                <p:nvSpPr>
                  <p:cNvPr id="67" name="Can 66"/>
                  <p:cNvSpPr/>
                  <p:nvPr/>
                </p:nvSpPr>
                <p:spPr>
                  <a:xfrm>
                    <a:off x="3441699" y="2332567"/>
                    <a:ext cx="714446" cy="1126697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3445566" y="227770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Group 177"/>
                <p:cNvGrpSpPr/>
                <p:nvPr/>
              </p:nvGrpSpPr>
              <p:grpSpPr>
                <a:xfrm>
                  <a:off x="3459701" y="2155839"/>
                  <a:ext cx="750574" cy="561692"/>
                  <a:chOff x="285478" y="1038920"/>
                  <a:chExt cx="783526" cy="748288"/>
                </a:xfrm>
              </p:grpSpPr>
              <p:sp>
                <p:nvSpPr>
                  <p:cNvPr id="65" name="Can 64"/>
                  <p:cNvSpPr/>
                  <p:nvPr/>
                </p:nvSpPr>
                <p:spPr>
                  <a:xfrm>
                    <a:off x="285478" y="1333789"/>
                    <a:ext cx="763067" cy="451047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solidFill>
                      <a:srgbClr val="00B5E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381584" y="1038920"/>
                    <a:ext cx="687420" cy="748288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000" b="1" dirty="0">
                        <a:solidFill>
                          <a:srgbClr val="F2F2F2"/>
                        </a:solidFill>
                      </a:rPr>
                      <a:t>office service</a:t>
                    </a:r>
                  </a:p>
                </p:txBody>
              </p:sp>
            </p:grpSp>
          </p:grpSp>
          <p:grpSp>
            <p:nvGrpSpPr>
              <p:cNvPr id="55" name="Group 14"/>
              <p:cNvGrpSpPr/>
              <p:nvPr/>
            </p:nvGrpSpPr>
            <p:grpSpPr>
              <a:xfrm>
                <a:off x="1779918" y="2007865"/>
                <a:ext cx="974045" cy="1494519"/>
                <a:chOff x="1940204" y="2168142"/>
                <a:chExt cx="974045" cy="1494519"/>
              </a:xfrm>
            </p:grpSpPr>
            <p:grpSp>
              <p:nvGrpSpPr>
                <p:cNvPr id="57" name="Group 146"/>
                <p:cNvGrpSpPr/>
                <p:nvPr/>
              </p:nvGrpSpPr>
              <p:grpSpPr>
                <a:xfrm>
                  <a:off x="1940204" y="2168142"/>
                  <a:ext cx="974045" cy="1494519"/>
                  <a:chOff x="2057778" y="2015742"/>
                  <a:chExt cx="767562" cy="1494519"/>
                </a:xfrm>
              </p:grpSpPr>
              <p:sp>
                <p:nvSpPr>
                  <p:cNvPr id="59" name="Can 58"/>
                  <p:cNvSpPr/>
                  <p:nvPr/>
                </p:nvSpPr>
                <p:spPr>
                  <a:xfrm>
                    <a:off x="2057778" y="2290450"/>
                    <a:ext cx="767562" cy="1219811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0" name="Group 150"/>
                  <p:cNvGrpSpPr/>
                  <p:nvPr/>
                </p:nvGrpSpPr>
                <p:grpSpPr>
                  <a:xfrm>
                    <a:off x="2060567" y="2015742"/>
                    <a:ext cx="763067" cy="861775"/>
                    <a:chOff x="285478" y="1093412"/>
                    <a:chExt cx="763067" cy="861775"/>
                  </a:xfrm>
                </p:grpSpPr>
                <p:sp>
                  <p:nvSpPr>
                    <p:cNvPr id="61" name="Can 60"/>
                    <p:cNvSpPr/>
                    <p:nvPr/>
                  </p:nvSpPr>
                  <p:spPr>
                    <a:xfrm>
                      <a:off x="285478" y="1333788"/>
                      <a:ext cx="763067" cy="39741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solidFill>
                        <a:srgbClr val="00B5E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351019" y="1093412"/>
                      <a:ext cx="687420" cy="861775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200" b="1" dirty="0">
                          <a:solidFill>
                            <a:srgbClr val="F2F2F2"/>
                          </a:solidFill>
                        </a:rPr>
                        <a:t>office service</a:t>
                      </a:r>
                    </a:p>
                  </p:txBody>
                </p:sp>
              </p:grpSp>
            </p:grpSp>
            <p:pic>
              <p:nvPicPr>
                <p:cNvPr id="58" name="Picture 3" descr="C:\Users\hlaur\Desktop\LOGO CE_Vertical_EN_PANTONE_LR.pn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3304" y="2936077"/>
                  <a:ext cx="790194" cy="548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6" name="Picture 55" descr="See original image"/>
              <p:cNvPicPr/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193613" y="3022761"/>
                <a:ext cx="833419" cy="218217"/>
              </a:xfrm>
              <a:prstGeom prst="rect">
                <a:avLst/>
              </a:prstGeom>
              <a:noFill/>
            </p:spPr>
          </p:pic>
        </p:grpSp>
        <p:sp>
          <p:nvSpPr>
            <p:cNvPr id="40" name="Up Arrow 39"/>
            <p:cNvSpPr/>
            <p:nvPr/>
          </p:nvSpPr>
          <p:spPr bwMode="auto">
            <a:xfrm>
              <a:off x="2281380" y="2245994"/>
              <a:ext cx="261565" cy="575513"/>
            </a:xfrm>
            <a:prstGeom prst="upArrow">
              <a:avLst/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" name="Up Arrow 40"/>
            <p:cNvSpPr/>
            <p:nvPr/>
          </p:nvSpPr>
          <p:spPr bwMode="auto">
            <a:xfrm>
              <a:off x="7533580" y="2268457"/>
              <a:ext cx="261565" cy="575513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2" name="Up-Down Arrow 41"/>
            <p:cNvSpPr/>
            <p:nvPr/>
          </p:nvSpPr>
          <p:spPr bwMode="auto">
            <a:xfrm>
              <a:off x="4831462" y="2234317"/>
              <a:ext cx="261565" cy="523513"/>
            </a:xfrm>
            <a:prstGeom prst="upDownArrow">
              <a:avLst/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107287" tIns="53643" rIns="107287" bIns="53643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2500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64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79720"/>
            <a:ext cx="9906000" cy="6078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600" b="1" dirty="0" smtClean="0"/>
              <a:t>It is a platform which 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600" dirty="0" smtClean="0"/>
              <a:t>Provides easy, cost efficient and reliable access to resources (products, storage, tools, computing ...), while retaining the open and free access to Copernicus data and information.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/>
              <a:t>Offers access to model data, in-situ data and other satellite </a:t>
            </a:r>
            <a:r>
              <a:rPr lang="en-US" sz="2600" dirty="0" smtClean="0"/>
              <a:t>products;</a:t>
            </a:r>
            <a:endParaRPr lang="en-US" sz="26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 smtClean="0"/>
              <a:t>Allows users to </a:t>
            </a:r>
            <a:r>
              <a:rPr lang="en-US" sz="2600" dirty="0"/>
              <a:t>apply own processing to </a:t>
            </a:r>
            <a:r>
              <a:rPr lang="en-US" sz="2600" dirty="0" smtClean="0"/>
              <a:t>data;</a:t>
            </a:r>
            <a:endParaRPr lang="en-GB" sz="26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 smtClean="0"/>
              <a:t>Makes available scientific </a:t>
            </a:r>
            <a:r>
              <a:rPr lang="en-US" sz="2600" dirty="0"/>
              <a:t>expertise and technical user services </a:t>
            </a:r>
            <a:r>
              <a:rPr lang="en-US" sz="2600" dirty="0" smtClean="0"/>
              <a:t>to make best use of the data / to </a:t>
            </a:r>
            <a:r>
              <a:rPr lang="en-US" sz="2600" dirty="0"/>
              <a:t>develop own </a:t>
            </a:r>
            <a:r>
              <a:rPr lang="en-US" sz="2600" dirty="0" smtClean="0"/>
              <a:t>capabilities;</a:t>
            </a:r>
            <a:endParaRPr lang="en-GB" sz="26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600" dirty="0" smtClean="0"/>
              <a:t>Builds </a:t>
            </a:r>
            <a:r>
              <a:rPr lang="en-GB" sz="2600" dirty="0"/>
              <a:t>bridges from research to business;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600" dirty="0"/>
              <a:t>Promotes innovation and industry competitiveness, including SMEs;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600" dirty="0"/>
              <a:t>Enables the development of new markets benefiting from </a:t>
            </a:r>
            <a:r>
              <a:rPr lang="en-GB" sz="2600" dirty="0" smtClean="0"/>
              <a:t>Earth Observation.</a:t>
            </a:r>
          </a:p>
          <a:p>
            <a:pPr lvl="1">
              <a:buNone/>
            </a:pP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So, what is exactly the DIAS 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39587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706" y="1287154"/>
            <a:ext cx="9447213" cy="4966161"/>
          </a:xfrm>
        </p:spPr>
        <p:txBody>
          <a:bodyPr>
            <a:normAutofit/>
          </a:bodyPr>
          <a:lstStyle/>
          <a:p>
            <a:pPr marL="457200" lvl="1" indent="0">
              <a:lnSpc>
                <a:spcPts val="3000"/>
              </a:lnSpc>
              <a:buNone/>
            </a:pPr>
            <a:r>
              <a:rPr lang="en-GB" sz="2400" dirty="0" smtClean="0"/>
              <a:t>Our DIAS is build around the idea that data shall remain close to technical and scientific expertise of the entities handling the data </a:t>
            </a:r>
          </a:p>
          <a:p>
            <a:pPr marL="457200" lvl="1" indent="0">
              <a:lnSpc>
                <a:spcPts val="3000"/>
              </a:lnSpc>
              <a:buNone/>
            </a:pPr>
            <a:r>
              <a:rPr lang="en-GB" sz="2400" dirty="0" smtClean="0">
                <a:sym typeface="Wingdings" panose="05000000000000000000" pitchFamily="2" charset="2"/>
              </a:rPr>
              <a:t> EUMETSAT has partnered with Copernicus services on Ocean, Atmosphere and Climate to build an operational DIAS providing data </a:t>
            </a:r>
            <a:r>
              <a:rPr lang="en-GB" sz="2400" u="sng" dirty="0" smtClean="0">
                <a:sym typeface="Wingdings" panose="05000000000000000000" pitchFamily="2" charset="2"/>
              </a:rPr>
              <a:t>and</a:t>
            </a:r>
            <a:r>
              <a:rPr lang="en-GB" sz="2400" dirty="0" smtClean="0">
                <a:sym typeface="Wingdings" panose="05000000000000000000" pitchFamily="2" charset="2"/>
              </a:rPr>
              <a:t> technical + scientific expertise on the data </a:t>
            </a:r>
          </a:p>
          <a:p>
            <a:pPr marL="457200" lvl="1" indent="0">
              <a:buNone/>
            </a:pPr>
            <a:endParaRPr lang="en-GB" sz="24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GB" sz="2400" dirty="0" smtClean="0">
                <a:sym typeface="Wingdings" panose="05000000000000000000" pitchFamily="2" charset="2"/>
              </a:rPr>
              <a:t>Our consortium has the expertise of the 3 partners, in terms of running operational user-driven systems, using high technology, big data,…</a:t>
            </a:r>
          </a:p>
          <a:p>
            <a:pPr marL="457200" lvl="1" indent="0">
              <a:buNone/>
            </a:pPr>
            <a:endParaRPr lang="en-GB" sz="24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GB" sz="2400" dirty="0" smtClean="0">
                <a:sym typeface="Wingdings" panose="05000000000000000000" pitchFamily="2" charset="2"/>
              </a:rPr>
              <a:t>While developed by industry, the partners remain responsible to specify the architecture of their DIAS.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DIAS is somewhat different</a:t>
            </a:r>
          </a:p>
        </p:txBody>
      </p:sp>
    </p:spTree>
    <p:extLst>
      <p:ext uri="{BB962C8B-B14F-4D97-AF65-F5344CB8AC3E}">
        <p14:creationId xmlns:p14="http://schemas.microsoft.com/office/powerpoint/2010/main" val="1863307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630" y="946271"/>
            <a:ext cx="9601944" cy="5576563"/>
          </a:xfrm>
        </p:spPr>
        <p:txBody>
          <a:bodyPr>
            <a:normAutofit fontScale="55000" lnSpcReduction="20000"/>
          </a:bodyPr>
          <a:lstStyle/>
          <a:p>
            <a:r>
              <a:rPr lang="en-GB" sz="4400" b="1" dirty="0" smtClean="0"/>
              <a:t>We comply to the same requirements with a specific approach:</a:t>
            </a:r>
          </a:p>
          <a:p>
            <a:endParaRPr lang="en-GB" sz="4400" b="1" dirty="0" smtClean="0"/>
          </a:p>
          <a:p>
            <a:pPr lvl="1"/>
            <a:r>
              <a:rPr lang="en-GB" dirty="0" smtClean="0"/>
              <a:t>User-centric, operational focus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006600"/>
                </a:solidFill>
              </a:rPr>
              <a:t>User feedback is part of the development</a:t>
            </a:r>
          </a:p>
          <a:p>
            <a:pPr lvl="1"/>
            <a:endParaRPr lang="en-GB" sz="2000" dirty="0" smtClean="0"/>
          </a:p>
          <a:p>
            <a:pPr lvl="1"/>
            <a:r>
              <a:rPr lang="en-GB" dirty="0" smtClean="0"/>
              <a:t>Capitalises on existing &amp; strongly structured user communities of the 3 organisations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rgbClr val="006600"/>
                </a:solidFill>
                <a:sym typeface="Wingdings" panose="05000000000000000000" pitchFamily="2" charset="2"/>
              </a:rPr>
              <a:t>we want to bring our users to the DIAS</a:t>
            </a:r>
            <a:r>
              <a:rPr lang="en-GB" b="1" dirty="0" smtClean="0">
                <a:solidFill>
                  <a:srgbClr val="006600"/>
                </a:solidFill>
              </a:rPr>
              <a:t>;</a:t>
            </a:r>
          </a:p>
          <a:p>
            <a:pPr lvl="1"/>
            <a:endParaRPr lang="en-GB" sz="2000" dirty="0" smtClean="0"/>
          </a:p>
          <a:p>
            <a:pPr lvl="1"/>
            <a:r>
              <a:rPr lang="en-GB" dirty="0" smtClean="0"/>
              <a:t>Federating rather than duplicating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rgbClr val="006600"/>
                </a:solidFill>
                <a:sym typeface="Wingdings" panose="05000000000000000000" pitchFamily="2" charset="2"/>
              </a:rPr>
              <a:t>Future-proof in a world of cloud initiatives, secures access to distributed knowledge and data</a:t>
            </a:r>
            <a:r>
              <a:rPr lang="en-GB" dirty="0" smtClean="0"/>
              <a:t>;</a:t>
            </a:r>
          </a:p>
          <a:p>
            <a:pPr lvl="1"/>
            <a:endParaRPr lang="en-GB" sz="2000" dirty="0" smtClean="0"/>
          </a:p>
          <a:p>
            <a:pPr lvl="1"/>
            <a:r>
              <a:rPr lang="en-GB" dirty="0" smtClean="0"/>
              <a:t>2-phases development for risk reduction </a:t>
            </a:r>
            <a:r>
              <a:rPr lang="en-GB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b="1" dirty="0" smtClean="0">
                <a:solidFill>
                  <a:srgbClr val="006600"/>
                </a:solidFill>
                <a:sym typeface="Wingdings" panose="05000000000000000000" pitchFamily="2" charset="2"/>
              </a:rPr>
              <a:t> proof of concept, User feedback, operational full implementation</a:t>
            </a:r>
            <a:r>
              <a:rPr lang="en-GB" b="1" dirty="0" smtClean="0">
                <a:solidFill>
                  <a:srgbClr val="006600"/>
                </a:solidFill>
              </a:rPr>
              <a:t>;</a:t>
            </a:r>
          </a:p>
          <a:p>
            <a:pPr lvl="1"/>
            <a:endParaRPr lang="en-GB" sz="2000" dirty="0" smtClean="0"/>
          </a:p>
          <a:p>
            <a:pPr lvl="1"/>
            <a:r>
              <a:rPr lang="en-GB" dirty="0" smtClean="0"/>
              <a:t>Can be see as a „transition“ integrating services from 3 organisations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rgbClr val="006600"/>
                </a:solidFill>
              </a:rPr>
              <a:t>variety of future scenarii are possible;</a:t>
            </a:r>
          </a:p>
          <a:p>
            <a:pPr lvl="1"/>
            <a:endParaRPr lang="en-GB" sz="2000" dirty="0" smtClean="0"/>
          </a:p>
          <a:p>
            <a:pPr lvl="1"/>
            <a:r>
              <a:rPr lang="en-GB" dirty="0" smtClean="0"/>
              <a:t>Large involvement of industry and in particular SMEs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rgbClr val="006600"/>
                </a:solidFill>
                <a:sym typeface="Wingdings" panose="05000000000000000000" pitchFamily="2" charset="2"/>
              </a:rPr>
              <a:t>avoid monopole, provide a level playing field, create opportunities for SMEs;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endParaRPr lang="en-GB" sz="2000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Operational Continuity, even when changing suppliers  </a:t>
            </a:r>
            <a:r>
              <a:rPr lang="en-GB" b="1" dirty="0" smtClean="0">
                <a:solidFill>
                  <a:srgbClr val="006600"/>
                </a:solidFill>
                <a:sym typeface="Wingdings" panose="05000000000000000000" pitchFamily="2" charset="2"/>
              </a:rPr>
              <a:t>Transparent Users migration, no lock-in, preserving user investments</a:t>
            </a:r>
            <a:endParaRPr lang="en-GB" b="1" dirty="0" smtClean="0">
              <a:solidFill>
                <a:srgbClr val="0066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DIAS is somewhat different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706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/>
              <a:t>User-orientation – Our goal :</a:t>
            </a:r>
          </a:p>
          <a:p>
            <a:pPr marL="0" indent="0">
              <a:buNone/>
            </a:pPr>
            <a:endParaRPr lang="en-GB" sz="2200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200" dirty="0" smtClean="0"/>
              <a:t>Bring to </a:t>
            </a:r>
            <a:r>
              <a:rPr lang="en-GB" sz="2200" u="sng" dirty="0" smtClean="0"/>
              <a:t>our current </a:t>
            </a:r>
            <a:r>
              <a:rPr lang="en-GB" sz="2200" dirty="0" smtClean="0"/>
              <a:t>users the benefits of DIAS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200" dirty="0" smtClean="0"/>
              <a:t>Secure Operational Continuity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200" dirty="0" smtClean="0"/>
              <a:t>Integrate the User Services with the expert knowledge of the 3 organisations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200" dirty="0" smtClean="0"/>
              <a:t>Facilitate the transition from research to business with an „</a:t>
            </a:r>
            <a:r>
              <a:rPr lang="en-GB" sz="2200" u="sng" dirty="0" smtClean="0"/>
              <a:t>incubator</a:t>
            </a:r>
            <a:r>
              <a:rPr lang="en-GB" sz="2200" dirty="0" smtClean="0"/>
              <a:t>“ environment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200" dirty="0" smtClean="0"/>
              <a:t>To </a:t>
            </a:r>
            <a:r>
              <a:rPr lang="en-GB" sz="2200" u="sng" dirty="0" smtClean="0"/>
              <a:t>SMEs</a:t>
            </a:r>
            <a:r>
              <a:rPr lang="en-GB" sz="2200" dirty="0" smtClean="0"/>
              <a:t> : provide a place to develop, grow and sell their products under foreseeable and stable conditions.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200" dirty="0" smtClean="0"/>
              <a:t>Seamless integration with monitoring and forecasting capacities of partners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en-GB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our </a:t>
            </a:r>
            <a:r>
              <a:rPr lang="en-US" dirty="0" smtClean="0"/>
              <a:t>DIAS </a:t>
            </a:r>
            <a:r>
              <a:rPr lang="en-US" dirty="0"/>
              <a:t>special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823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707" y="779721"/>
            <a:ext cx="9447213" cy="5865812"/>
          </a:xfrm>
        </p:spPr>
        <p:txBody>
          <a:bodyPr>
            <a:noAutofit/>
          </a:bodyPr>
          <a:lstStyle/>
          <a:p>
            <a:r>
              <a:rPr lang="en-GB" sz="2200" b="1" dirty="0" smtClean="0"/>
              <a:t>Builds on work done by the partners for their own operational systems</a:t>
            </a:r>
            <a:endParaRPr lang="en-GB" sz="2200" b="1" dirty="0"/>
          </a:p>
          <a:p>
            <a:endParaRPr lang="en-GB" sz="2200" b="1" dirty="0" smtClean="0"/>
          </a:p>
          <a:p>
            <a:pPr lvl="1"/>
            <a:r>
              <a:rPr lang="en-GB" sz="2200" dirty="0" smtClean="0"/>
              <a:t>Uses solutions developed by the partners (</a:t>
            </a:r>
            <a:r>
              <a:rPr lang="en-GB" sz="2200" dirty="0" err="1" smtClean="0"/>
              <a:t>e.g</a:t>
            </a:r>
            <a:r>
              <a:rPr lang="en-GB" sz="2200" dirty="0" smtClean="0"/>
              <a:t> CDS of ECMWF, Pathfinders of EUMETSAT) </a:t>
            </a:r>
            <a:r>
              <a:rPr lang="en-GB" sz="2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designs and implementations are available &amp; verified.</a:t>
            </a:r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b="1" dirty="0" smtClean="0"/>
              <a:t>The Interfaces to the users (e.g. APIs) are here to stay:</a:t>
            </a:r>
          </a:p>
          <a:p>
            <a:pPr lvl="1"/>
            <a:r>
              <a:rPr lang="en-GB" sz="2200" dirty="0" smtClean="0"/>
              <a:t>Interfaces for access/hosting/front offices, etc.. </a:t>
            </a:r>
            <a:r>
              <a:rPr lang="en-GB" sz="2200" dirty="0" smtClean="0">
                <a:solidFill>
                  <a:srgbClr val="C00000"/>
                </a:solidFill>
              </a:rPr>
              <a:t>are those being developed for the EUMETSAT data services:</a:t>
            </a:r>
          </a:p>
          <a:p>
            <a:pPr lvl="1"/>
            <a:endParaRPr lang="en-GB" sz="2200" dirty="0" smtClean="0"/>
          </a:p>
          <a:p>
            <a:pPr lvl="2">
              <a:buFont typeface="Wingdings" panose="05000000000000000000" pitchFamily="2" charset="2"/>
              <a:buChar char="à"/>
            </a:pPr>
            <a:r>
              <a:rPr lang="en-GB" sz="2200" dirty="0" smtClean="0">
                <a:sym typeface="Wingdings" panose="05000000000000000000" pitchFamily="2" charset="2"/>
              </a:rPr>
              <a:t> </a:t>
            </a:r>
            <a:r>
              <a:rPr lang="en-GB" sz="2200" b="1" dirty="0" smtClean="0">
                <a:sym typeface="Wingdings" panose="05000000000000000000" pitchFamily="2" charset="2"/>
              </a:rPr>
              <a:t>Operational</a:t>
            </a:r>
            <a:r>
              <a:rPr lang="en-GB" sz="2200" dirty="0" smtClean="0">
                <a:sym typeface="Wingdings" panose="05000000000000000000" pitchFamily="2" charset="2"/>
              </a:rPr>
              <a:t> – compatible with the needs of operational meteorology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GB" sz="2200" dirty="0" smtClean="0">
                <a:sym typeface="Wingdings" panose="05000000000000000000" pitchFamily="2" charset="2"/>
              </a:rPr>
              <a:t> Maintained and evolved long term to guarantee </a:t>
            </a:r>
            <a:r>
              <a:rPr lang="en-GB" sz="2200" b="1" dirty="0" smtClean="0">
                <a:sym typeface="Wingdings" panose="05000000000000000000" pitchFamily="2" charset="2"/>
              </a:rPr>
              <a:t>continuity</a:t>
            </a:r>
            <a:r>
              <a:rPr lang="en-GB" sz="2200" dirty="0" smtClean="0">
                <a:sym typeface="Wingdings" panose="05000000000000000000" pitchFamily="2" charset="2"/>
              </a:rPr>
              <a:t> for our users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en-GB" sz="2200" dirty="0" smtClean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à"/>
            </a:pPr>
            <a:r>
              <a:rPr lang="en-GB" sz="2200" dirty="0" smtClean="0"/>
              <a:t> Applicable/CFIs to the DIAS Contractors:  secures level playing field, </a:t>
            </a:r>
            <a:r>
              <a:rPr lang="en-GB" sz="2200" b="1" dirty="0" smtClean="0"/>
              <a:t>good</a:t>
            </a:r>
            <a:r>
              <a:rPr lang="en-GB" sz="2200" dirty="0" smtClean="0"/>
              <a:t> </a:t>
            </a:r>
            <a:r>
              <a:rPr lang="en-GB" sz="2200" b="1" dirty="0" smtClean="0"/>
              <a:t>competition </a:t>
            </a:r>
            <a:r>
              <a:rPr lang="en-GB" sz="2200" dirty="0" smtClean="0"/>
              <a:t>and</a:t>
            </a:r>
            <a:r>
              <a:rPr lang="en-GB" sz="2200" b="1" dirty="0" smtClean="0"/>
              <a:t> „seamless“ migration </a:t>
            </a:r>
            <a:r>
              <a:rPr lang="en-GB" sz="2200" dirty="0" smtClean="0"/>
              <a:t>of users in case of provider change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our DIAS special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8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200" b="1" dirty="0" smtClean="0"/>
              <a:t>Integrated while being Distributed :</a:t>
            </a:r>
          </a:p>
          <a:p>
            <a:pPr lvl="1"/>
            <a:r>
              <a:rPr lang="en-GB" sz="2200" dirty="0" smtClean="0"/>
              <a:t>Storage, Computing, tools, experts knowledge,… are </a:t>
            </a:r>
            <a:r>
              <a:rPr lang="en-GB" sz="2200" b="1" u="sng" dirty="0" smtClean="0"/>
              <a:t>distributed</a:t>
            </a:r>
            <a:r>
              <a:rPr lang="en-GB" sz="2200" dirty="0" smtClean="0"/>
              <a:t> and will remain so</a:t>
            </a:r>
          </a:p>
          <a:p>
            <a:pPr lvl="1"/>
            <a:r>
              <a:rPr lang="en-GB" sz="2200" dirty="0" smtClean="0">
                <a:sym typeface="Wingdings" panose="05000000000000000000" pitchFamily="2" charset="2"/>
              </a:rPr>
              <a:t>Our DIAS integrates these aspects and enhances them by its </a:t>
            </a:r>
            <a:r>
              <a:rPr lang="en-GB" sz="2200" b="1" u="sng" dirty="0" smtClean="0">
                <a:sym typeface="Wingdings" panose="05000000000000000000" pitchFamily="2" charset="2"/>
              </a:rPr>
              <a:t>elasticity</a:t>
            </a:r>
            <a:r>
              <a:rPr lang="en-GB" sz="2200" dirty="0" smtClean="0">
                <a:sym typeface="Wingdings" panose="05000000000000000000" pitchFamily="2" charset="2"/>
              </a:rPr>
              <a:t> capability</a:t>
            </a:r>
          </a:p>
          <a:p>
            <a:pPr marL="457200" lvl="1" indent="0">
              <a:buNone/>
            </a:pPr>
            <a:endParaRPr lang="en-GB" sz="2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b="1" dirty="0" smtClean="0"/>
              <a:t>Federative and Open by nature:</a:t>
            </a:r>
          </a:p>
          <a:p>
            <a:pPr lvl="1"/>
            <a:r>
              <a:rPr lang="en-GB" sz="2200" dirty="0" smtClean="0"/>
              <a:t>The solution is generic and replicable to other nodes, federating platforms for mutual benefit – connection of any data centre is possible </a:t>
            </a:r>
          </a:p>
          <a:p>
            <a:pPr lvl="1"/>
            <a:endParaRPr lang="en-GB" sz="2200" dirty="0" smtClean="0"/>
          </a:p>
          <a:p>
            <a:pPr lvl="1"/>
            <a:r>
              <a:rPr lang="en-GB" sz="2200" dirty="0" smtClean="0"/>
              <a:t>Possibilities are :</a:t>
            </a:r>
          </a:p>
          <a:p>
            <a:pPr lvl="2"/>
            <a:r>
              <a:rPr lang="en-GB" sz="2200" dirty="0" smtClean="0"/>
              <a:t>via interconnect </a:t>
            </a:r>
            <a:r>
              <a:rPr lang="en-GB" sz="2200" dirty="0" smtClean="0">
                <a:sym typeface="Wingdings" panose="05000000000000000000" pitchFamily="2" charset="2"/>
              </a:rPr>
              <a:t> </a:t>
            </a:r>
            <a:r>
              <a:rPr lang="en-GB" sz="2200" dirty="0" smtClean="0"/>
              <a:t>currently working </a:t>
            </a:r>
            <a:r>
              <a:rPr lang="en-GB" sz="2200" dirty="0" smtClean="0"/>
              <a:t>with</a:t>
            </a:r>
          </a:p>
          <a:p>
            <a:pPr marL="914400" lvl="2" indent="0">
              <a:buNone/>
            </a:pPr>
            <a:r>
              <a:rPr lang="en-GB" sz="2200" dirty="0" smtClean="0"/>
              <a:t>    national </a:t>
            </a:r>
            <a:r>
              <a:rPr lang="en-GB" sz="2200" dirty="0" smtClean="0"/>
              <a:t>initiatives (Copernicus </a:t>
            </a:r>
            <a:r>
              <a:rPr lang="en-GB" sz="2200" dirty="0" smtClean="0"/>
              <a:t>Collaborative</a:t>
            </a:r>
          </a:p>
          <a:p>
            <a:pPr marL="914400" lvl="2" indent="0">
              <a:buNone/>
            </a:pPr>
            <a:r>
              <a:rPr lang="en-GB" sz="2200" dirty="0"/>
              <a:t> </a:t>
            </a:r>
            <a:r>
              <a:rPr lang="en-GB" sz="2200" dirty="0" smtClean="0"/>
              <a:t>   </a:t>
            </a:r>
            <a:r>
              <a:rPr lang="en-GB" sz="2200" dirty="0" smtClean="0"/>
              <a:t> </a:t>
            </a:r>
            <a:r>
              <a:rPr lang="en-GB" sz="2200" dirty="0" smtClean="0"/>
              <a:t>GS of CNES, DLR)</a:t>
            </a:r>
          </a:p>
          <a:p>
            <a:pPr lvl="2"/>
            <a:r>
              <a:rPr lang="en-GB" sz="2200" dirty="0" smtClean="0"/>
              <a:t>by using hosting space via elasticity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en-GB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our DIAS </a:t>
            </a:r>
            <a:r>
              <a:rPr lang="en-US" dirty="0" smtClean="0"/>
              <a:t>special 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4" name="AutoShape 2" descr="https://cnes.fr/sites/default/files/drupal/201707/image/is_logo_cnes_logo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987" y="5183079"/>
            <a:ext cx="2930013" cy="1087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130" y="4052908"/>
            <a:ext cx="1237726" cy="10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35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distributed infrastructure …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1097" y="1135324"/>
            <a:ext cx="6720456" cy="5029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45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nicus VWG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pernicus-EC template-v2.potx" id="{06AC12D7-6C11-4B4F-948B-42479EACE953}" vid="{8C21E09E-1F8B-49C2-AFAB-13B82295F71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1529</Words>
  <Application>Microsoft Office PowerPoint</Application>
  <PresentationFormat>A4 Paper (210x297 mm)</PresentationFormat>
  <Paragraphs>262</Paragraphs>
  <Slides>18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Century Gothic</vt:lpstr>
      <vt:lpstr>Helvetica</vt:lpstr>
      <vt:lpstr>Tahoma</vt:lpstr>
      <vt:lpstr>Times New Roman</vt:lpstr>
      <vt:lpstr>Wingdings</vt:lpstr>
      <vt:lpstr>Copernicus VWG Template</vt:lpstr>
      <vt:lpstr>Custom Design</vt:lpstr>
      <vt:lpstr>PowerPoint Presentation</vt:lpstr>
      <vt:lpstr>DIAS – Background</vt:lpstr>
      <vt:lpstr>So, what is exactly the DIAS ?</vt:lpstr>
      <vt:lpstr>Our DIAS is somewhat different</vt:lpstr>
      <vt:lpstr>Our DIAS is somewhat different</vt:lpstr>
      <vt:lpstr>What makes our DIAS special ?</vt:lpstr>
      <vt:lpstr>What makes our DIAS special ?</vt:lpstr>
      <vt:lpstr>What makes our DIAS special ?</vt:lpstr>
      <vt:lpstr>A distributed infrastructure …</vt:lpstr>
      <vt:lpstr>PowerPoint Presentation</vt:lpstr>
      <vt:lpstr>A distributed infrastructure …</vt:lpstr>
      <vt:lpstr>An incremental Development and implementation process… </vt:lpstr>
      <vt:lpstr>… Linked to a specific Procurement Logic</vt:lpstr>
      <vt:lpstr>Rationale behind this approach </vt:lpstr>
      <vt:lpstr>WekEO: The proposed ITTs</vt:lpstr>
      <vt:lpstr>Offered Services – Preliminary (under discussion with  EC)</vt:lpstr>
      <vt:lpstr>Overall schedule </vt:lpstr>
      <vt:lpstr>PowerPoint Presentation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Lothar Wolf</dc:creator>
  <cp:lastModifiedBy>Paul Counet</cp:lastModifiedBy>
  <cp:revision>232</cp:revision>
  <cp:lastPrinted>2018-04-19T13:44:37Z</cp:lastPrinted>
  <dcterms:created xsi:type="dcterms:W3CDTF">2017-05-17T05:30:02Z</dcterms:created>
  <dcterms:modified xsi:type="dcterms:W3CDTF">2018-04-26T14:46:48Z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987650</vt:lpwstr>
  </property>
  <property fmtid="{D5CDD505-2E9C-101B-9397-08002B2CF9AE}" pid="3" name="DM_DOCNAME">
    <vt:lpwstr>DIAS ITT#1 Industry Day</vt:lpwstr>
  </property>
  <property fmtid="{D5CDD505-2E9C-101B-9397-08002B2CF9AE}" pid="4" name="DM_AUTHOR">
    <vt:lpwstr>Buhler</vt:lpwstr>
  </property>
  <property fmtid="{D5CDD505-2E9C-101B-9397-08002B2CF9AE}" pid="5" name="DM_E_DOC_NO">
    <vt:lpwstr>EUM/TSS/VWG/18/987650</vt:lpwstr>
  </property>
  <property fmtid="{D5CDD505-2E9C-101B-9397-08002B2CF9AE}" pid="6" name="DM_E_VER_NO">
    <vt:lpwstr>1 Draft</vt:lpwstr>
  </property>
  <property fmtid="{D5CDD505-2E9C-101B-9397-08002B2CF9AE}" pid="7" name="DM_E_ISS_DATE">
    <vt:lpwstr>16 April 2018</vt:lpwstr>
  </property>
  <property fmtid="{D5CDD505-2E9C-101B-9397-08002B2CF9AE}" pid="8" name="DM_E_FROM_PERS2">
    <vt:lpwstr/>
  </property>
  <property fmtid="{D5CDD505-2E9C-101B-9397-08002B2CF9AE}" pid="9" name="DM_E_CONFID">
    <vt:lpwstr>PUBLIC</vt:lpwstr>
  </property>
  <property fmtid="{D5CDD505-2E9C-101B-9397-08002B2CF9AE}" pid="10" name="DM_E_WBS_CODE">
    <vt:lpwstr/>
  </property>
  <property fmtid="{D5CDD505-2E9C-101B-9397-08002B2CF9AE}" pid="11" name="DM_E_DISTRIB">
    <vt:lpwstr/>
  </property>
</Properties>
</file>